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5.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7.xml" ContentType="application/vnd.openxmlformats-officedocument.theme+xml"/>
  <Override PartName="/ppt/tags/tag52.xml" ContentType="application/vnd.openxmlformats-officedocument.presentationml.tags+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8.xml" ContentType="application/vnd.openxmlformats-officedocument.theme+xml"/>
  <Override PartName="/ppt/tags/tag53.xml" ContentType="application/vnd.openxmlformats-officedocument.presentationml.tags+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9.xml" ContentType="application/vnd.openxmlformats-officedocument.theme+xml"/>
  <Override PartName="/ppt/slideLayouts/slideLayout336.xml" ContentType="application/vnd.openxmlformats-officedocument.presentationml.slideLayout+xml"/>
  <Override PartName="/ppt/theme/theme20.xml" ContentType="application/vnd.openxmlformats-officedocument.theme+xml"/>
  <Override PartName="/ppt/tags/tag54.xml" ContentType="application/vnd.openxmlformats-officedocument.presentationml.tags+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1.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2.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23.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4.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25.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2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2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28.xml" ContentType="application/vnd.openxmlformats-officedocument.theme+xml"/>
  <Override PartName="/ppt/tags/tag63.xml" ContentType="application/vnd.openxmlformats-officedocument.presentationml.tags+xml"/>
  <Override PartName="/ppt/theme/theme29.xml" ContentType="application/vnd.openxmlformats-officedocument.theme+xml"/>
  <Override PartName="/ppt/theme/theme30.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4.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5.xml" ContentType="application/vnd.openxmlformats-officedocument.presentationml.tags+xml"/>
  <Override PartName="/ppt/notesSlides/notesSlide43.xml" ContentType="application/vnd.openxmlformats-officedocument.presentationml.notesSlide+xml"/>
  <Override PartName="/ppt/tags/tag7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8.xml" ContentType="application/vnd.openxmlformats-officedocument.presentationml.notesSlide+xml"/>
  <Override PartName="/ppt/tags/tag77.xml" ContentType="application/vnd.openxmlformats-officedocument.presentationml.tags+xml"/>
  <Override PartName="/ppt/notesSlides/notesSlide49.xml" ContentType="application/vnd.openxmlformats-officedocument.presentationml.notesSlide+xml"/>
  <Override PartName="/ppt/tags/tag78.xml" ContentType="application/vnd.openxmlformats-officedocument.presentationml.tags+xml"/>
  <Override PartName="/ppt/notesSlides/notesSlide50.xml" ContentType="application/vnd.openxmlformats-officedocument.presentationml.notesSlide+xml"/>
  <Override PartName="/ppt/tags/tag79.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64" r:id="rId60"/>
    <p:sldMasterId id="2147485289" r:id="rId61"/>
    <p:sldMasterId id="2147485334" r:id="rId62"/>
    <p:sldMasterId id="2147485366" r:id="rId63"/>
    <p:sldMasterId id="2147485388" r:id="rId64"/>
    <p:sldMasterId id="2147485393" r:id="rId65"/>
    <p:sldMasterId id="2147485506" r:id="rId66"/>
    <p:sldMasterId id="2147485536" r:id="rId67"/>
    <p:sldMasterId id="2147485547" r:id="rId68"/>
    <p:sldMasterId id="2147485549" r:id="rId69"/>
    <p:sldMasterId id="2147485581" r:id="rId70"/>
    <p:sldMasterId id="2147485605" r:id="rId71"/>
    <p:sldMasterId id="2147485618" r:id="rId72"/>
    <p:sldMasterId id="2147485626" r:id="rId73"/>
    <p:sldMasterId id="2147485647" r:id="rId74"/>
    <p:sldMasterId id="2147485661" r:id="rId75"/>
    <p:sldMasterId id="2147485674" r:id="rId76"/>
  </p:sldMasterIdLst>
  <p:notesMasterIdLst>
    <p:notesMasterId r:id="rId219"/>
  </p:notesMasterIdLst>
  <p:handoutMasterIdLst>
    <p:handoutMasterId r:id="rId220"/>
  </p:handoutMasterIdLst>
  <p:sldIdLst>
    <p:sldId id="258" r:id="rId77"/>
    <p:sldId id="2147480008" r:id="rId78"/>
    <p:sldId id="262" r:id="rId79"/>
    <p:sldId id="2147483573" r:id="rId80"/>
    <p:sldId id="2147483644" r:id="rId81"/>
    <p:sldId id="261" r:id="rId82"/>
    <p:sldId id="283" r:id="rId83"/>
    <p:sldId id="264" r:id="rId84"/>
    <p:sldId id="266" r:id="rId85"/>
    <p:sldId id="265" r:id="rId86"/>
    <p:sldId id="2147471659" r:id="rId87"/>
    <p:sldId id="13407" r:id="rId88"/>
    <p:sldId id="2147483567" r:id="rId89"/>
    <p:sldId id="2147472720" r:id="rId90"/>
    <p:sldId id="2147483539" r:id="rId91"/>
    <p:sldId id="2147483594" r:id="rId92"/>
    <p:sldId id="2147480097" r:id="rId93"/>
    <p:sldId id="288" r:id="rId94"/>
    <p:sldId id="2147483642" r:id="rId95"/>
    <p:sldId id="267" r:id="rId96"/>
    <p:sldId id="278" r:id="rId97"/>
    <p:sldId id="2147482758" r:id="rId98"/>
    <p:sldId id="2147482759" r:id="rId99"/>
    <p:sldId id="2147482760" r:id="rId100"/>
    <p:sldId id="2147482761" r:id="rId101"/>
    <p:sldId id="2147482762" r:id="rId102"/>
    <p:sldId id="2147482768" r:id="rId103"/>
    <p:sldId id="2147482769" r:id="rId104"/>
    <p:sldId id="2147482770" r:id="rId105"/>
    <p:sldId id="2147482771" r:id="rId106"/>
    <p:sldId id="2147482772" r:id="rId107"/>
    <p:sldId id="298" r:id="rId108"/>
    <p:sldId id="2147480336" r:id="rId109"/>
    <p:sldId id="13406" r:id="rId110"/>
    <p:sldId id="2147482734" r:id="rId111"/>
    <p:sldId id="2147482735" r:id="rId112"/>
    <p:sldId id="13412" r:id="rId113"/>
    <p:sldId id="2147482736" r:id="rId114"/>
    <p:sldId id="2147482737" r:id="rId115"/>
    <p:sldId id="2147482793" r:id="rId116"/>
    <p:sldId id="2147482794" r:id="rId117"/>
    <p:sldId id="2147482795" r:id="rId118"/>
    <p:sldId id="2147468930" r:id="rId119"/>
    <p:sldId id="2147468901" r:id="rId120"/>
    <p:sldId id="2147468896" r:id="rId121"/>
    <p:sldId id="2147468898" r:id="rId122"/>
    <p:sldId id="2147468915" r:id="rId123"/>
    <p:sldId id="2147468919" r:id="rId124"/>
    <p:sldId id="2147468920" r:id="rId125"/>
    <p:sldId id="2147468921" r:id="rId126"/>
    <p:sldId id="2147475880" r:id="rId127"/>
    <p:sldId id="2147475878" r:id="rId128"/>
    <p:sldId id="2147482796" r:id="rId129"/>
    <p:sldId id="2147482775" r:id="rId130"/>
    <p:sldId id="2147482776" r:id="rId131"/>
    <p:sldId id="2147482746" r:id="rId132"/>
    <p:sldId id="2135715285" r:id="rId133"/>
    <p:sldId id="2135715286" r:id="rId134"/>
    <p:sldId id="280" r:id="rId135"/>
    <p:sldId id="2135715289" r:id="rId136"/>
    <p:sldId id="2135715290" r:id="rId137"/>
    <p:sldId id="2135715291" r:id="rId138"/>
    <p:sldId id="281" r:id="rId139"/>
    <p:sldId id="2135715293" r:id="rId140"/>
    <p:sldId id="2135715294" r:id="rId141"/>
    <p:sldId id="2135715295" r:id="rId142"/>
    <p:sldId id="2135715296" r:id="rId143"/>
    <p:sldId id="282" r:id="rId144"/>
    <p:sldId id="268" r:id="rId145"/>
    <p:sldId id="2147475261" r:id="rId146"/>
    <p:sldId id="2147475246" r:id="rId147"/>
    <p:sldId id="3425" r:id="rId148"/>
    <p:sldId id="3428" r:id="rId149"/>
    <p:sldId id="274" r:id="rId150"/>
    <p:sldId id="275" r:id="rId151"/>
    <p:sldId id="276" r:id="rId152"/>
    <p:sldId id="2147475243" r:id="rId153"/>
    <p:sldId id="2147475234" r:id="rId154"/>
    <p:sldId id="363" r:id="rId155"/>
    <p:sldId id="366" r:id="rId156"/>
    <p:sldId id="372" r:id="rId157"/>
    <p:sldId id="375" r:id="rId158"/>
    <p:sldId id="2147475237" r:id="rId159"/>
    <p:sldId id="2147475238" r:id="rId160"/>
    <p:sldId id="3412" r:id="rId161"/>
    <p:sldId id="277" r:id="rId162"/>
    <p:sldId id="331" r:id="rId163"/>
    <p:sldId id="3410" r:id="rId164"/>
    <p:sldId id="2147475248" r:id="rId165"/>
    <p:sldId id="2147475262" r:id="rId166"/>
    <p:sldId id="295" r:id="rId167"/>
    <p:sldId id="2147475247" r:id="rId168"/>
    <p:sldId id="2135715302" r:id="rId169"/>
    <p:sldId id="2135715303" r:id="rId170"/>
    <p:sldId id="2135715304" r:id="rId171"/>
    <p:sldId id="2135715305" r:id="rId172"/>
    <p:sldId id="284" r:id="rId173"/>
    <p:sldId id="2135715307" r:id="rId174"/>
    <p:sldId id="2135715308" r:id="rId175"/>
    <p:sldId id="2135715309" r:id="rId176"/>
    <p:sldId id="2135715310" r:id="rId177"/>
    <p:sldId id="285" r:id="rId178"/>
    <p:sldId id="269" r:id="rId179"/>
    <p:sldId id="2147483645" r:id="rId180"/>
    <p:sldId id="2147482635" r:id="rId181"/>
    <p:sldId id="306" r:id="rId182"/>
    <p:sldId id="2147482616" r:id="rId183"/>
    <p:sldId id="2147479468" r:id="rId184"/>
    <p:sldId id="2147482648" r:id="rId185"/>
    <p:sldId id="272" r:id="rId186"/>
    <p:sldId id="2147482638" r:id="rId187"/>
    <p:sldId id="293" r:id="rId188"/>
    <p:sldId id="2147470966" r:id="rId189"/>
    <p:sldId id="2147468626" r:id="rId190"/>
    <p:sldId id="2147483646" r:id="rId191"/>
    <p:sldId id="2147483647" r:id="rId192"/>
    <p:sldId id="2147482512" r:id="rId193"/>
    <p:sldId id="2147482514" r:id="rId194"/>
    <p:sldId id="2147482515" r:id="rId195"/>
    <p:sldId id="2147482516" r:id="rId196"/>
    <p:sldId id="257" r:id="rId197"/>
    <p:sldId id="2147481005" r:id="rId198"/>
    <p:sldId id="2147482636" r:id="rId199"/>
    <p:sldId id="270" r:id="rId200"/>
    <p:sldId id="2147470228" r:id="rId201"/>
    <p:sldId id="2147483643" r:id="rId202"/>
    <p:sldId id="271" r:id="rId203"/>
    <p:sldId id="273" r:id="rId204"/>
    <p:sldId id="2147479480" r:id="rId205"/>
    <p:sldId id="2135715317" r:id="rId206"/>
    <p:sldId id="2135715318" r:id="rId207"/>
    <p:sldId id="2135715319" r:id="rId208"/>
    <p:sldId id="286" r:id="rId209"/>
    <p:sldId id="2135715324" r:id="rId210"/>
    <p:sldId id="2135715325" r:id="rId211"/>
    <p:sldId id="2135715327" r:id="rId212"/>
    <p:sldId id="2135715329" r:id="rId213"/>
    <p:sldId id="287" r:id="rId214"/>
    <p:sldId id="260" r:id="rId215"/>
    <p:sldId id="256" r:id="rId216"/>
    <p:sldId id="263" r:id="rId217"/>
    <p:sldId id="259" r:id="rId218"/>
  </p:sldIdLst>
  <p:sldSz cx="12192000" cy="6858000"/>
  <p:notesSz cx="7772400" cy="10058400"/>
  <p:custDataLst>
    <p:tags r:id="rId22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6295" autoAdjust="0"/>
  </p:normalViewPr>
  <p:slideViewPr>
    <p:cSldViewPr>
      <p:cViewPr varScale="1">
        <p:scale>
          <a:sx n="173" d="100"/>
          <a:sy n="173" d="100"/>
        </p:scale>
        <p:origin x="728"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8.xml"/><Relationship Id="rId138" Type="http://schemas.openxmlformats.org/officeDocument/2006/relationships/slide" Target="slides/slide62.xml"/><Relationship Id="rId159" Type="http://schemas.openxmlformats.org/officeDocument/2006/relationships/slide" Target="slides/slide83.xml"/><Relationship Id="rId170" Type="http://schemas.openxmlformats.org/officeDocument/2006/relationships/slide" Target="slides/slide94.xml"/><Relationship Id="rId191" Type="http://schemas.openxmlformats.org/officeDocument/2006/relationships/slide" Target="slides/slide115.xml"/><Relationship Id="rId205" Type="http://schemas.openxmlformats.org/officeDocument/2006/relationships/slide" Target="slides/slide129.xml"/><Relationship Id="rId226" Type="http://schemas.openxmlformats.org/officeDocument/2006/relationships/tableStyles" Target="tableStyles.xml"/><Relationship Id="rId107" Type="http://schemas.openxmlformats.org/officeDocument/2006/relationships/slide" Target="slides/slide31.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Master" Target="slideMasters/slideMaster26.xml"/><Relationship Id="rId128" Type="http://schemas.openxmlformats.org/officeDocument/2006/relationships/slide" Target="slides/slide52.xml"/><Relationship Id="rId149" Type="http://schemas.openxmlformats.org/officeDocument/2006/relationships/slide" Target="slides/slide73.xml"/><Relationship Id="rId5" Type="http://schemas.openxmlformats.org/officeDocument/2006/relationships/customXml" Target="../customXml/item5.xml"/><Relationship Id="rId95" Type="http://schemas.openxmlformats.org/officeDocument/2006/relationships/slide" Target="slides/slide19.xml"/><Relationship Id="rId160" Type="http://schemas.openxmlformats.org/officeDocument/2006/relationships/slide" Target="slides/slide84.xml"/><Relationship Id="rId181" Type="http://schemas.openxmlformats.org/officeDocument/2006/relationships/slide" Target="slides/slide105.xml"/><Relationship Id="rId216" Type="http://schemas.openxmlformats.org/officeDocument/2006/relationships/slide" Target="slides/slide140.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42.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32.xml"/><Relationship Id="rId129" Type="http://schemas.openxmlformats.org/officeDocument/2006/relationships/slide" Target="slides/slide53.xml"/><Relationship Id="rId54" Type="http://schemas.openxmlformats.org/officeDocument/2006/relationships/slideMaster" Target="slideMasters/slideMaster6.xml"/><Relationship Id="rId75" Type="http://schemas.openxmlformats.org/officeDocument/2006/relationships/slideMaster" Target="slideMasters/slideMaster27.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43.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0.xml"/><Relationship Id="rId130" Type="http://schemas.openxmlformats.org/officeDocument/2006/relationships/slide" Target="slides/slide54.xml"/><Relationship Id="rId151" Type="http://schemas.openxmlformats.org/officeDocument/2006/relationships/slide" Target="slides/slide75.xml"/><Relationship Id="rId172" Type="http://schemas.openxmlformats.org/officeDocument/2006/relationships/slide" Target="slides/slide96.xml"/><Relationship Id="rId193" Type="http://schemas.openxmlformats.org/officeDocument/2006/relationships/slide" Target="slides/slide117.xml"/><Relationship Id="rId207" Type="http://schemas.openxmlformats.org/officeDocument/2006/relationships/slide" Target="slides/slide131.xml"/><Relationship Id="rId13" Type="http://schemas.openxmlformats.org/officeDocument/2006/relationships/customXml" Target="../customXml/item13.xml"/><Relationship Id="rId109" Type="http://schemas.openxmlformats.org/officeDocument/2006/relationships/slide" Target="slides/slide33.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Master" Target="slideMasters/slideMaster28.xml"/><Relationship Id="rId97" Type="http://schemas.openxmlformats.org/officeDocument/2006/relationships/slide" Target="slides/slide21.xml"/><Relationship Id="rId120" Type="http://schemas.openxmlformats.org/officeDocument/2006/relationships/slide" Target="slides/slide44.xml"/><Relationship Id="rId141" Type="http://schemas.openxmlformats.org/officeDocument/2006/relationships/slide" Target="slides/slide65.xml"/><Relationship Id="rId7" Type="http://schemas.openxmlformats.org/officeDocument/2006/relationships/customXml" Target="../customXml/item7.xml"/><Relationship Id="rId162" Type="http://schemas.openxmlformats.org/officeDocument/2006/relationships/slide" Target="slides/slide86.xml"/><Relationship Id="rId183" Type="http://schemas.openxmlformats.org/officeDocument/2006/relationships/slide" Target="slides/slide107.xml"/><Relationship Id="rId218" Type="http://schemas.openxmlformats.org/officeDocument/2006/relationships/slide" Target="slides/slide142.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1.xml"/><Relationship Id="rId110" Type="http://schemas.openxmlformats.org/officeDocument/2006/relationships/slide" Target="slides/slide34.xml"/><Relationship Id="rId131" Type="http://schemas.openxmlformats.org/officeDocument/2006/relationships/slide" Target="slides/slide55.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208" Type="http://schemas.openxmlformats.org/officeDocument/2006/relationships/slide" Target="slides/slide132.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xml"/><Relationship Id="rId100" Type="http://schemas.openxmlformats.org/officeDocument/2006/relationships/slide" Target="slides/slide24.xml"/><Relationship Id="rId8" Type="http://schemas.openxmlformats.org/officeDocument/2006/relationships/customXml" Target="../customXml/item8.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219" Type="http://schemas.openxmlformats.org/officeDocument/2006/relationships/notesMaster" Target="notesMasters/notesMaster1.xml"/><Relationship Id="rId3" Type="http://schemas.openxmlformats.org/officeDocument/2006/relationships/customXml" Target="../customXml/item3.xml"/><Relationship Id="rId214" Type="http://schemas.openxmlformats.org/officeDocument/2006/relationships/slide" Target="slides/slide138.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7.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79" Type="http://schemas.openxmlformats.org/officeDocument/2006/relationships/slide" Target="slides/slide103.xml"/><Relationship Id="rId195" Type="http://schemas.openxmlformats.org/officeDocument/2006/relationships/slide" Target="slides/slide119.xml"/><Relationship Id="rId209" Type="http://schemas.openxmlformats.org/officeDocument/2006/relationships/slide" Target="slides/slide133.xml"/><Relationship Id="rId190" Type="http://schemas.openxmlformats.org/officeDocument/2006/relationships/slide" Target="slides/slide114.xml"/><Relationship Id="rId204" Type="http://schemas.openxmlformats.org/officeDocument/2006/relationships/slide" Target="slides/slide128.xml"/><Relationship Id="rId220" Type="http://schemas.openxmlformats.org/officeDocument/2006/relationships/handoutMaster" Target="handoutMasters/handoutMaster1.xml"/><Relationship Id="rId225"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30.xml"/><Relationship Id="rId127" Type="http://schemas.openxmlformats.org/officeDocument/2006/relationships/slide" Target="slides/slide5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Master" Target="slideMasters/slideMaster25.xml"/><Relationship Id="rId78" Type="http://schemas.openxmlformats.org/officeDocument/2006/relationships/slide" Target="slides/slide2.xml"/><Relationship Id="rId94" Type="http://schemas.openxmlformats.org/officeDocument/2006/relationships/slide" Target="slides/slide18.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48" Type="http://schemas.openxmlformats.org/officeDocument/2006/relationships/slide" Target="slides/slide72.xml"/><Relationship Id="rId164" Type="http://schemas.openxmlformats.org/officeDocument/2006/relationships/slide" Target="slides/slide88.xml"/><Relationship Id="rId169" Type="http://schemas.openxmlformats.org/officeDocument/2006/relationships/slide" Target="slides/slide93.xml"/><Relationship Id="rId185" Type="http://schemas.openxmlformats.org/officeDocument/2006/relationships/slide" Target="slides/slide109.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04.xml"/><Relationship Id="rId210" Type="http://schemas.openxmlformats.org/officeDocument/2006/relationships/slide" Target="slides/slide134.xml"/><Relationship Id="rId215" Type="http://schemas.openxmlformats.org/officeDocument/2006/relationships/slide" Target="slides/slide13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customXml" Target="../customXml/item16.xml"/><Relationship Id="rId221" Type="http://schemas.openxmlformats.org/officeDocument/2006/relationships/tags" Target="tags/tag1.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Master" Target="slideMasters/slideMaster21.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commentAuthors" Target="commentAuthors.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22.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customXml" Target="../customXml/item1.xml"/><Relationship Id="rId212" Type="http://schemas.openxmlformats.org/officeDocument/2006/relationships/slide" Target="slides/slide136.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38.xml"/><Relationship Id="rId60" Type="http://schemas.openxmlformats.org/officeDocument/2006/relationships/slideMaster" Target="slideMasters/slideMaster12.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202" Type="http://schemas.openxmlformats.org/officeDocument/2006/relationships/slide" Target="slides/slide126.xml"/><Relationship Id="rId223" Type="http://schemas.openxmlformats.org/officeDocument/2006/relationships/presProps" Target="presProps.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1" Type="http://schemas.openxmlformats.org/officeDocument/2006/relationships/slideMaster" Target="slideMasters/slideMaster23.xml"/><Relationship Id="rId92" Type="http://schemas.openxmlformats.org/officeDocument/2006/relationships/slide" Target="slides/slide16.xml"/><Relationship Id="rId213" Type="http://schemas.openxmlformats.org/officeDocument/2006/relationships/slide" Target="slides/slide137.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13.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19" Type="http://schemas.openxmlformats.org/officeDocument/2006/relationships/customXml" Target="../customXml/item19.xml"/><Relationship Id="rId224" Type="http://schemas.openxmlformats.org/officeDocument/2006/relationships/viewProps" Target="viewProps.xml"/><Relationship Id="rId30" Type="http://schemas.openxmlformats.org/officeDocument/2006/relationships/customXml" Target="../customXml/item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51" Type="http://schemas.openxmlformats.org/officeDocument/2006/relationships/slideMaster" Target="slideMasters/slideMaster3.xml"/><Relationship Id="rId72" Type="http://schemas.openxmlformats.org/officeDocument/2006/relationships/slideMaster" Target="slideMasters/slideMaster24.xml"/><Relationship Id="rId93" Type="http://schemas.openxmlformats.org/officeDocument/2006/relationships/slide" Target="slides/slide17.xml"/><Relationship Id="rId189"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3378642668810024E-2"/>
          <c:y val="0.13594347077355717"/>
          <c:w val="0.78958733183859853"/>
          <c:h val="0.77270378416023411"/>
        </c:manualLayout>
      </c:layout>
      <c:pie3DChart>
        <c:varyColors val="1"/>
        <c:ser>
          <c:idx val="0"/>
          <c:order val="0"/>
          <c:tx>
            <c:strRef>
              <c:f>Sheet1!$B$1</c:f>
              <c:strCache>
                <c:ptCount val="1"/>
                <c:pt idx="0">
                  <c:v>Percent</c:v>
                </c:pt>
              </c:strCache>
            </c:strRef>
          </c:tx>
          <c:explosion val="1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F9-4459-A4FE-CD915E89247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F9-4459-A4FE-CD915E89247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BF9-4459-A4FE-CD915E89247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BF9-4459-A4FE-CD915E89247A}"/>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7BF9-4459-A4FE-CD915E89247A}"/>
                </c:ext>
              </c:extLst>
            </c:dLbl>
            <c:dLbl>
              <c:idx val="1"/>
              <c:layout>
                <c:manualLayout>
                  <c:x val="-6.643217902383515E-2"/>
                  <c:y val="-1.474953395566216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959358210680443"/>
                      <c:h val="0.15894780307347559"/>
                    </c:manualLayout>
                  </c15:layout>
                </c:ext>
                <c:ext xmlns:c16="http://schemas.microsoft.com/office/drawing/2014/chart" uri="{C3380CC4-5D6E-409C-BE32-E72D297353CC}">
                  <c16:uniqueId val="{00000003-7BF9-4459-A4FE-CD915E89247A}"/>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7BF9-4459-A4FE-CD915E89247A}"/>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7BF9-4459-A4FE-CD915E89247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Sheet1!$A$2:$A$5</c:f>
              <c:strCache>
                <c:ptCount val="2"/>
                <c:pt idx="1">
                  <c:v>MMRd/MSI</c:v>
                </c:pt>
              </c:strCache>
            </c:strRef>
          </c:cat>
          <c:val>
            <c:numRef>
              <c:f>Sheet1!$B$2:$B$5</c:f>
              <c:numCache>
                <c:formatCode>General</c:formatCode>
                <c:ptCount val="4"/>
                <c:pt idx="0">
                  <c:v>100</c:v>
                </c:pt>
                <c:pt idx="1">
                  <c:v>5</c:v>
                </c:pt>
              </c:numCache>
            </c:numRef>
          </c:val>
          <c:extLst>
            <c:ext xmlns:c16="http://schemas.microsoft.com/office/drawing/2014/chart" uri="{C3380CC4-5D6E-409C-BE32-E72D297353CC}">
              <c16:uniqueId val="{00000008-7BF9-4459-A4FE-CD915E89247A}"/>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64566475595281"/>
          <c:y val="0.11495959985245199"/>
          <c:w val="0.83324271466237998"/>
          <c:h val="0.81729450986758267"/>
        </c:manualLayout>
      </c:layout>
      <c:pie3DChart>
        <c:varyColors val="1"/>
        <c:ser>
          <c:idx val="0"/>
          <c:order val="0"/>
          <c:tx>
            <c:strRef>
              <c:f>Sheet1!$B$1</c:f>
              <c:strCache>
                <c:ptCount val="1"/>
                <c:pt idx="0">
                  <c:v>Percent</c:v>
                </c:pt>
              </c:strCache>
            </c:strRef>
          </c:tx>
          <c:explosion val="14"/>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F9-4459-A4FE-CD915E89247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F9-4459-A4FE-CD915E89247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BF9-4459-A4FE-CD915E89247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BF9-4459-A4FE-CD915E89247A}"/>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7BF9-4459-A4FE-CD915E89247A}"/>
                </c:ext>
              </c:extLst>
            </c:dLbl>
            <c:dLbl>
              <c:idx val="1"/>
              <c:layout>
                <c:manualLayout>
                  <c:x val="-5.8839938532742733E-2"/>
                  <c:y val="6.393998199848238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959358210680443"/>
                      <c:h val="0.15894780307347559"/>
                    </c:manualLayout>
                  </c15:layout>
                </c:ext>
                <c:ext xmlns:c16="http://schemas.microsoft.com/office/drawing/2014/chart" uri="{C3380CC4-5D6E-409C-BE32-E72D297353CC}">
                  <c16:uniqueId val="{00000003-7BF9-4459-A4FE-CD915E89247A}"/>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7BF9-4459-A4FE-CD915E89247A}"/>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7BF9-4459-A4FE-CD915E89247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Sheet1!$A$2:$A$5</c:f>
              <c:strCache>
                <c:ptCount val="2"/>
                <c:pt idx="1">
                  <c:v>MMRd/MSI</c:v>
                </c:pt>
              </c:strCache>
            </c:strRef>
          </c:cat>
          <c:val>
            <c:numRef>
              <c:f>Sheet1!$B$2:$B$5</c:f>
              <c:numCache>
                <c:formatCode>General</c:formatCode>
                <c:ptCount val="4"/>
                <c:pt idx="0">
                  <c:v>100</c:v>
                </c:pt>
                <c:pt idx="1">
                  <c:v>14</c:v>
                </c:pt>
              </c:numCache>
            </c:numRef>
          </c:val>
          <c:extLst>
            <c:ext xmlns:c16="http://schemas.microsoft.com/office/drawing/2014/chart" uri="{C3380CC4-5D6E-409C-BE32-E72D297353CC}">
              <c16:uniqueId val="{00000008-7BF9-4459-A4FE-CD915E89247A}"/>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993653324301"/>
          <c:y val="3.778668443930145E-2"/>
          <c:w val="0.83459396700850474"/>
          <c:h val="0.82744997107969598"/>
        </c:manualLayout>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Sheet1!$B$2:$B$34</c:f>
              <c:numCache>
                <c:formatCode>General</c:formatCode>
                <c:ptCount val="33"/>
              </c:numCache>
            </c:numRef>
          </c:yVal>
          <c:smooth val="0"/>
          <c:extLst>
            <c:ext xmlns:c16="http://schemas.microsoft.com/office/drawing/2014/chart" uri="{C3380CC4-5D6E-409C-BE32-E72D297353CC}">
              <c16:uniqueId val="{00000000-4C8C-45D9-9716-8D34D2999D50}"/>
            </c:ext>
          </c:extLst>
        </c:ser>
        <c:ser>
          <c:idx val="1"/>
          <c:order val="1"/>
          <c:tx>
            <c:strRef>
              <c:f>Sheet1!$C$1</c:f>
              <c:strCache>
                <c:ptCount val="1"/>
                <c:pt idx="0">
                  <c:v>Series 2</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Sheet1!$C$2:$C$34</c:f>
              <c:numCache>
                <c:formatCode>General</c:formatCode>
                <c:ptCount val="33"/>
              </c:numCache>
            </c:numRef>
          </c:yVal>
          <c:smooth val="0"/>
          <c:extLst>
            <c:ext xmlns:c16="http://schemas.microsoft.com/office/drawing/2014/chart" uri="{C3380CC4-5D6E-409C-BE32-E72D297353CC}">
              <c16:uniqueId val="{00000001-4C8C-45D9-9716-8D34D2999D50}"/>
            </c:ext>
          </c:extLst>
        </c:ser>
        <c:ser>
          <c:idx val="2"/>
          <c:order val="2"/>
          <c:tx>
            <c:strRef>
              <c:f>Sheet1!$D$1</c:f>
              <c:strCache>
                <c:ptCount val="1"/>
                <c:pt idx="0">
                  <c:v>Series 3</c:v>
                </c:pt>
              </c:strCache>
            </c:strRef>
          </c:tx>
          <c:spPr>
            <a:ln w="25400" cap="rnd">
              <a:noFill/>
              <a:round/>
            </a:ln>
            <a:effectLst/>
          </c:spPr>
          <c:marker>
            <c:symbol val="circle"/>
            <c:size val="5"/>
            <c:spPr>
              <a:solidFill>
                <a:schemeClr val="accent3"/>
              </a:solidFill>
              <a:ln w="9525">
                <a:solidFill>
                  <a:schemeClr val="accent3"/>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Sheet1!$D$2:$D$34</c:f>
              <c:numCache>
                <c:formatCode>General</c:formatCode>
                <c:ptCount val="33"/>
              </c:numCache>
            </c:numRef>
          </c:yVal>
          <c:smooth val="0"/>
          <c:extLst>
            <c:ext xmlns:c16="http://schemas.microsoft.com/office/drawing/2014/chart" uri="{C3380CC4-5D6E-409C-BE32-E72D297353CC}">
              <c16:uniqueId val="{00000002-4C8C-45D9-9716-8D34D2999D50}"/>
            </c:ext>
          </c:extLst>
        </c:ser>
        <c:dLbls>
          <c:showLegendKey val="0"/>
          <c:showVal val="0"/>
          <c:showCatName val="0"/>
          <c:showSerName val="0"/>
          <c:showPercent val="0"/>
          <c:showBubbleSize val="0"/>
        </c:dLbls>
        <c:axId val="223225007"/>
        <c:axId val="223214191"/>
      </c:scatterChart>
      <c:valAx>
        <c:axId val="223225007"/>
        <c:scaling>
          <c:orientation val="minMax"/>
          <c:max val="26"/>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dirty="0"/>
                  <a:t>Months</a:t>
                </a:r>
              </a:p>
            </c:rich>
          </c:tx>
          <c:layout>
            <c:manualLayout>
              <c:xMode val="edge"/>
              <c:yMode val="edge"/>
              <c:x val="0.4727874278938034"/>
              <c:y val="0.945910101131761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214191"/>
        <c:crosses val="autoZero"/>
        <c:crossBetween val="midCat"/>
        <c:majorUnit val="2"/>
      </c:valAx>
      <c:valAx>
        <c:axId val="223214191"/>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200" b="1" dirty="0"/>
                  <a:t>Probability of PFS (%)</a:t>
                </a:r>
              </a:p>
            </c:rich>
          </c:tx>
          <c:layout>
            <c:manualLayout>
              <c:xMode val="edge"/>
              <c:yMode val="edge"/>
              <c:x val="2.2832355497258141E-3"/>
              <c:y val="0.3184613049163648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225007"/>
        <c:crosses val="autoZero"/>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993653324301"/>
          <c:y val="3.778668443930145E-2"/>
          <c:w val="0.83459396700850474"/>
          <c:h val="0.82744997107969598"/>
        </c:manualLayout>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Sheet1!$B$2:$B$34</c:f>
              <c:numCache>
                <c:formatCode>General</c:formatCode>
                <c:ptCount val="33"/>
              </c:numCache>
            </c:numRef>
          </c:yVal>
          <c:smooth val="0"/>
          <c:extLst>
            <c:ext xmlns:c16="http://schemas.microsoft.com/office/drawing/2014/chart" uri="{C3380CC4-5D6E-409C-BE32-E72D297353CC}">
              <c16:uniqueId val="{00000000-1174-4F93-921B-95EA9A0E7B2D}"/>
            </c:ext>
          </c:extLst>
        </c:ser>
        <c:ser>
          <c:idx val="1"/>
          <c:order val="1"/>
          <c:tx>
            <c:strRef>
              <c:f>Sheet1!$C$1</c:f>
              <c:strCache>
                <c:ptCount val="1"/>
                <c:pt idx="0">
                  <c:v>Series 2</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Sheet1!$C$2:$C$34</c:f>
              <c:numCache>
                <c:formatCode>General</c:formatCode>
                <c:ptCount val="33"/>
              </c:numCache>
            </c:numRef>
          </c:yVal>
          <c:smooth val="0"/>
          <c:extLst>
            <c:ext xmlns:c16="http://schemas.microsoft.com/office/drawing/2014/chart" uri="{C3380CC4-5D6E-409C-BE32-E72D297353CC}">
              <c16:uniqueId val="{00000001-1174-4F93-921B-95EA9A0E7B2D}"/>
            </c:ext>
          </c:extLst>
        </c:ser>
        <c:ser>
          <c:idx val="2"/>
          <c:order val="2"/>
          <c:tx>
            <c:strRef>
              <c:f>Sheet1!$D$1</c:f>
              <c:strCache>
                <c:ptCount val="1"/>
                <c:pt idx="0">
                  <c:v>Series 3</c:v>
                </c:pt>
              </c:strCache>
            </c:strRef>
          </c:tx>
          <c:spPr>
            <a:ln w="25400" cap="rnd">
              <a:noFill/>
              <a:round/>
            </a:ln>
            <a:effectLst/>
          </c:spPr>
          <c:marker>
            <c:symbol val="circle"/>
            <c:size val="5"/>
            <c:spPr>
              <a:solidFill>
                <a:schemeClr val="accent3"/>
              </a:solidFill>
              <a:ln w="9525">
                <a:solidFill>
                  <a:schemeClr val="accent3"/>
                </a:solidFill>
              </a:ln>
              <a:effectLst/>
            </c:spPr>
          </c:marker>
          <c:xVal>
            <c:numRef>
              <c:f>Sheet1!$A$2:$A$34</c:f>
              <c:numCache>
                <c:formatCode>General</c:formatCode>
                <c:ptCount val="33"/>
                <c:pt idx="0">
                  <c:v>0</c:v>
                </c:pt>
                <c:pt idx="2">
                  <c:v>2</c:v>
                </c:pt>
                <c:pt idx="4">
                  <c:v>4</c:v>
                </c:pt>
                <c:pt idx="6">
                  <c:v>6</c:v>
                </c:pt>
                <c:pt idx="8">
                  <c:v>8</c:v>
                </c:pt>
                <c:pt idx="10">
                  <c:v>10</c:v>
                </c:pt>
                <c:pt idx="12">
                  <c:v>12</c:v>
                </c:pt>
                <c:pt idx="14">
                  <c:v>14</c:v>
                </c:pt>
                <c:pt idx="16">
                  <c:v>16</c:v>
                </c:pt>
                <c:pt idx="18">
                  <c:v>18</c:v>
                </c:pt>
                <c:pt idx="20">
                  <c:v>20</c:v>
                </c:pt>
                <c:pt idx="22">
                  <c:v>22</c:v>
                </c:pt>
                <c:pt idx="24">
                  <c:v>24</c:v>
                </c:pt>
                <c:pt idx="26">
                  <c:v>26</c:v>
                </c:pt>
                <c:pt idx="28">
                  <c:v>28</c:v>
                </c:pt>
                <c:pt idx="30">
                  <c:v>30</c:v>
                </c:pt>
              </c:numCache>
            </c:numRef>
          </c:xVal>
          <c:yVal>
            <c:numRef>
              <c:f>Sheet1!$D$2:$D$34</c:f>
              <c:numCache>
                <c:formatCode>General</c:formatCode>
                <c:ptCount val="33"/>
              </c:numCache>
            </c:numRef>
          </c:yVal>
          <c:smooth val="0"/>
          <c:extLst>
            <c:ext xmlns:c16="http://schemas.microsoft.com/office/drawing/2014/chart" uri="{C3380CC4-5D6E-409C-BE32-E72D297353CC}">
              <c16:uniqueId val="{00000002-1174-4F93-921B-95EA9A0E7B2D}"/>
            </c:ext>
          </c:extLst>
        </c:ser>
        <c:dLbls>
          <c:showLegendKey val="0"/>
          <c:showVal val="0"/>
          <c:showCatName val="0"/>
          <c:showSerName val="0"/>
          <c:showPercent val="0"/>
          <c:showBubbleSize val="0"/>
        </c:dLbls>
        <c:axId val="223225007"/>
        <c:axId val="223214191"/>
      </c:scatterChart>
      <c:valAx>
        <c:axId val="223225007"/>
        <c:scaling>
          <c:orientation val="minMax"/>
          <c:max val="30"/>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dirty="0"/>
                  <a:t>Months</a:t>
                </a:r>
              </a:p>
            </c:rich>
          </c:tx>
          <c:layout>
            <c:manualLayout>
              <c:xMode val="edge"/>
              <c:yMode val="edge"/>
              <c:x val="0.4727874278938034"/>
              <c:y val="0.945910101131761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214191"/>
        <c:crosses val="autoZero"/>
        <c:crossBetween val="midCat"/>
        <c:majorUnit val="3"/>
      </c:valAx>
      <c:valAx>
        <c:axId val="223214191"/>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200" b="1" dirty="0"/>
                  <a:t>Probability of OS (%)</a:t>
                </a:r>
              </a:p>
            </c:rich>
          </c:tx>
          <c:layout>
            <c:manualLayout>
              <c:xMode val="edge"/>
              <c:yMode val="edge"/>
              <c:x val="2.2832355497258141E-3"/>
              <c:y val="0.3184613049163648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225007"/>
        <c:crosses val="autoZero"/>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2313716785613"/>
          <c:y val="3.8494262416414064E-2"/>
          <c:w val="0.64093017605465341"/>
          <c:h val="0.8426578356151081"/>
        </c:manualLayout>
      </c:layout>
      <c:barChart>
        <c:barDir val="bar"/>
        <c:grouping val="stacked"/>
        <c:varyColors val="0"/>
        <c:ser>
          <c:idx val="0"/>
          <c:order val="0"/>
          <c:tx>
            <c:strRef>
              <c:f>Sheet1!$B$1</c:f>
              <c:strCache>
                <c:ptCount val="1"/>
                <c:pt idx="0">
                  <c:v>LR</c:v>
                </c:pt>
              </c:strCache>
            </c:strRef>
          </c:tx>
          <c:spPr>
            <a:solidFill>
              <a:schemeClr val="accent1"/>
            </a:solidFill>
            <a:ln>
              <a:noFill/>
            </a:ln>
            <a:effectLst/>
          </c:spPr>
          <c:invertIfNegative val="0"/>
          <c:dLbls>
            <c:dLbl>
              <c:idx val="0"/>
              <c:layout>
                <c:manualLayout>
                  <c:x val="-2.7306684708668674E-2"/>
                  <c:y val="-3.2594119603929083E-18"/>
                </c:manualLayout>
              </c:layout>
              <c:tx>
                <c:rich>
                  <a:bodyPr/>
                  <a:lstStyle/>
                  <a:p>
                    <a:fld id="{D6857464-CEAF-4726-9AE2-90B19AED5BCE}"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7265-443D-9FDC-4A7B477FAC79}"/>
                </c:ext>
              </c:extLst>
            </c:dLbl>
            <c:dLbl>
              <c:idx val="1"/>
              <c:layout>
                <c:manualLayout>
                  <c:x val="-5.9164483535448786E-2"/>
                  <c:y val="-2.8446105716928099E-3"/>
                </c:manualLayout>
              </c:layout>
              <c:tx>
                <c:rich>
                  <a:bodyPr/>
                  <a:lstStyle/>
                  <a:p>
                    <a:fld id="{36CC99B0-F6B9-458F-9BA6-6872481B4A11}"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265-443D-9FDC-4A7B477FAC79}"/>
                </c:ext>
              </c:extLst>
            </c:dLbl>
            <c:dLbl>
              <c:idx val="2"/>
              <c:layout>
                <c:manualLayout>
                  <c:x val="-2.9582241767724393E-2"/>
                  <c:y val="-1.3037647841571633E-17"/>
                </c:manualLayout>
              </c:layout>
              <c:tx>
                <c:rich>
                  <a:bodyPr/>
                  <a:lstStyle/>
                  <a:p>
                    <a:fld id="{9788537D-0E7C-4DC9-BBE2-C32802636FEB}"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7265-443D-9FDC-4A7B477FAC79}"/>
                </c:ext>
              </c:extLst>
            </c:dLbl>
            <c:dLbl>
              <c:idx val="3"/>
              <c:layout>
                <c:manualLayout>
                  <c:x val="-2.0480013531501504E-2"/>
                  <c:y val="0"/>
                </c:manualLayout>
              </c:layout>
              <c:tx>
                <c:rich>
                  <a:bodyPr/>
                  <a:lstStyle/>
                  <a:p>
                    <a:fld id="{D5E83A0F-9D89-457E-8E98-EB3098665D6A}"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7265-443D-9FDC-4A7B477FAC79}"/>
                </c:ext>
              </c:extLst>
            </c:dLbl>
            <c:dLbl>
              <c:idx val="4"/>
              <c:layout>
                <c:manualLayout>
                  <c:x val="-1.5928899413390141E-2"/>
                  <c:y val="-2.6075295683143267E-17"/>
                </c:manualLayout>
              </c:layout>
              <c:tx>
                <c:rich>
                  <a:bodyPr/>
                  <a:lstStyle/>
                  <a:p>
                    <a:fld id="{41D0E6DD-BD4F-43A7-90DF-EC5684E259F0}"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7265-443D-9FDC-4A7B477FAC79}"/>
                </c:ext>
              </c:extLst>
            </c:dLbl>
            <c:dLbl>
              <c:idx val="5"/>
              <c:layout>
                <c:manualLayout>
                  <c:x val="-1.5928899413390141E-2"/>
                  <c:y val="0"/>
                </c:manualLayout>
              </c:layout>
              <c:tx>
                <c:rich>
                  <a:bodyPr/>
                  <a:lstStyle/>
                  <a:p>
                    <a:fld id="{4D62A6D2-A992-41BF-95EA-4B585D3C54EE}"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265-443D-9FDC-4A7B477FAC79}"/>
                </c:ext>
              </c:extLst>
            </c:dLbl>
            <c:dLbl>
              <c:idx val="6"/>
              <c:layout>
                <c:manualLayout>
                  <c:x val="-1.8204456472445864E-2"/>
                  <c:y val="0"/>
                </c:manualLayout>
              </c:layout>
              <c:tx>
                <c:rich>
                  <a:bodyPr/>
                  <a:lstStyle/>
                  <a:p>
                    <a:fld id="{D0DBF9D1-C289-41B3-A5C1-35DC43F5FFFA}"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7265-443D-9FDC-4A7B477FAC79}"/>
                </c:ext>
              </c:extLst>
            </c:dLbl>
            <c:dLbl>
              <c:idx val="7"/>
              <c:layout>
                <c:manualLayout>
                  <c:x val="-1.5928899413390141E-2"/>
                  <c:y val="0"/>
                </c:manualLayout>
              </c:layout>
              <c:tx>
                <c:rich>
                  <a:bodyPr/>
                  <a:lstStyle/>
                  <a:p>
                    <a:fld id="{A22C6282-639C-4D6D-8CED-3A8FC80F8D5D}"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7265-443D-9FDC-4A7B477FAC79}"/>
                </c:ext>
              </c:extLst>
            </c:dLbl>
            <c:dLbl>
              <c:idx val="8"/>
              <c:layout>
                <c:manualLayout>
                  <c:x val="-1.8204456472445864E-2"/>
                  <c:y val="-2.8446105716928099E-3"/>
                </c:manualLayout>
              </c:layout>
              <c:tx>
                <c:rich>
                  <a:bodyPr/>
                  <a:lstStyle/>
                  <a:p>
                    <a:fld id="{2C7F3FA8-BAC1-48E0-B0BF-DA26DBBF0E1A}"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265-443D-9FDC-4A7B477FAC79}"/>
                </c:ext>
              </c:extLst>
            </c:dLbl>
            <c:dLbl>
              <c:idx val="9"/>
              <c:layout>
                <c:manualLayout>
                  <c:x val="-2.9582241767724393E-2"/>
                  <c:y val="0"/>
                </c:manualLayout>
              </c:layout>
              <c:tx>
                <c:rich>
                  <a:bodyPr/>
                  <a:lstStyle/>
                  <a:p>
                    <a:fld id="{74940EDC-F474-465F-ACE7-51F7BB43026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265-443D-9FDC-4A7B477FAC79}"/>
                </c:ext>
              </c:extLst>
            </c:dLbl>
            <c:dLbl>
              <c:idx val="10"/>
              <c:layout>
                <c:manualLayout>
                  <c:x val="-1.8204456472445781E-2"/>
                  <c:y val="-5.2150591366286533E-17"/>
                </c:manualLayout>
              </c:layout>
              <c:tx>
                <c:rich>
                  <a:bodyPr/>
                  <a:lstStyle/>
                  <a:p>
                    <a:fld id="{B03E9611-0077-416C-9DC3-36ED24A590B2}"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7265-443D-9FDC-4A7B477FAC79}"/>
                </c:ext>
              </c:extLst>
            </c:dLbl>
            <c:dLbl>
              <c:idx val="11"/>
              <c:layout>
                <c:manualLayout>
                  <c:x val="-2.0480013531501504E-2"/>
                  <c:y val="0"/>
                </c:manualLayout>
              </c:layout>
              <c:tx>
                <c:rich>
                  <a:bodyPr/>
                  <a:lstStyle/>
                  <a:p>
                    <a:fld id="{714E3738-2F76-49EB-82B8-AC57C787B4B0}"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5-7265-443D-9FDC-4A7B477FAC79}"/>
                </c:ext>
              </c:extLst>
            </c:dLbl>
            <c:dLbl>
              <c:idx val="12"/>
              <c:layout>
                <c:manualLayout>
                  <c:x val="-1.5928899413390141E-2"/>
                  <c:y val="0"/>
                </c:manualLayout>
              </c:layout>
              <c:tx>
                <c:rich>
                  <a:bodyPr/>
                  <a:lstStyle/>
                  <a:p>
                    <a:fld id="{BA5E2CB9-1E02-4580-870C-D4ED544F77DA}"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3-7265-443D-9FDC-4A7B477FAC79}"/>
                </c:ext>
              </c:extLst>
            </c:dLbl>
            <c:dLbl>
              <c:idx val="13"/>
              <c:layout>
                <c:manualLayout>
                  <c:x val="-2.0480013531501504E-2"/>
                  <c:y val="0"/>
                </c:manualLayout>
              </c:layout>
              <c:tx>
                <c:rich>
                  <a:bodyPr/>
                  <a:lstStyle/>
                  <a:p>
                    <a:fld id="{6D13F8C5-388A-4FDB-8FD4-8D33E766021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6-7265-443D-9FDC-4A7B477FAC79}"/>
                </c:ext>
              </c:extLst>
            </c:dLbl>
            <c:dLbl>
              <c:idx val="14"/>
              <c:layout>
                <c:manualLayout>
                  <c:x val="-1.3653342354334337E-2"/>
                  <c:y val="0"/>
                </c:manualLayout>
              </c:layout>
              <c:tx>
                <c:rich>
                  <a:bodyPr/>
                  <a:lstStyle/>
                  <a:p>
                    <a:fld id="{3E4A2DAE-9A94-4C89-AD1C-5CE5CD47DBB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265-443D-9FDC-4A7B477FAC79}"/>
                </c:ext>
              </c:extLst>
            </c:dLbl>
            <c:dLbl>
              <c:idx val="15"/>
              <c:layout>
                <c:manualLayout>
                  <c:x val="-1.8204456472445864E-2"/>
                  <c:y val="0"/>
                </c:manualLayout>
              </c:layout>
              <c:tx>
                <c:rich>
                  <a:bodyPr/>
                  <a:lstStyle/>
                  <a:p>
                    <a:fld id="{DEB2CC1E-4856-422C-AB48-40D068AC0D34}"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265-443D-9FDC-4A7B477FAC79}"/>
                </c:ext>
              </c:extLst>
            </c:dLbl>
            <c:dLbl>
              <c:idx val="16"/>
              <c:layout>
                <c:manualLayout>
                  <c:x val="-1.5928899413390141E-2"/>
                  <c:y val="-1.0430118273257307E-16"/>
                </c:manualLayout>
              </c:layout>
              <c:tx>
                <c:rich>
                  <a:bodyPr/>
                  <a:lstStyle/>
                  <a:p>
                    <a:fld id="{67358546-203F-450A-B655-A88DFED494BF}"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265-443D-9FDC-4A7B477FAC79}"/>
                </c:ext>
              </c:extLst>
            </c:dLbl>
            <c:dLbl>
              <c:idx val="17"/>
              <c:layout>
                <c:manualLayout>
                  <c:x val="-1.5928899413390141E-2"/>
                  <c:y val="1.0430118273257307E-16"/>
                </c:manualLayout>
              </c:layout>
              <c:tx>
                <c:rich>
                  <a:bodyPr/>
                  <a:lstStyle/>
                  <a:p>
                    <a:fld id="{6B82434C-5EEB-45B2-BAB2-826EFE1D7AA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7-7265-443D-9FDC-4A7B477FAC79}"/>
                </c:ext>
              </c:extLst>
            </c:dLbl>
            <c:dLbl>
              <c:idx val="18"/>
              <c:layout>
                <c:manualLayout>
                  <c:x val="-1.137778529527853E-2"/>
                  <c:y val="0"/>
                </c:manualLayout>
              </c:layout>
              <c:tx>
                <c:rich>
                  <a:bodyPr/>
                  <a:lstStyle/>
                  <a:p>
                    <a:fld id="{8B9AE64A-287B-486C-993E-9CCD8869626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8-7265-443D-9FDC-4A7B477FAC79}"/>
                </c:ext>
              </c:extLst>
            </c:dLbl>
            <c:dLbl>
              <c:idx val="19"/>
              <c:layout>
                <c:manualLayout>
                  <c:x val="-9.1022282362229739E-3"/>
                  <c:y val="1.0430118273257307E-16"/>
                </c:manualLayout>
              </c:layout>
              <c:tx>
                <c:rich>
                  <a:bodyPr/>
                  <a:lstStyle/>
                  <a:p>
                    <a:fld id="{294662F5-094D-40CE-9B13-348B83A9E100}"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9-7265-443D-9FDC-4A7B477FAC7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Diarrhea</c:v>
                </c:pt>
                <c:pt idx="1">
                  <c:v>Hypertension</c:v>
                </c:pt>
                <c:pt idx="2">
                  <c:v>Fatigue</c:v>
                </c:pt>
                <c:pt idx="3">
                  <c:v>Nausea</c:v>
                </c:pt>
                <c:pt idx="4">
                  <c:v>Decreased appetite</c:v>
                </c:pt>
                <c:pt idx="5">
                  <c:v>Vomiting</c:v>
                </c:pt>
                <c:pt idx="6">
                  <c:v>Rash</c:v>
                </c:pt>
                <c:pt idx="7">
                  <c:v>Hypothyroidism</c:v>
                </c:pt>
                <c:pt idx="8">
                  <c:v>AST increase</c:v>
                </c:pt>
                <c:pt idx="9">
                  <c:v>Proteinuria</c:v>
                </c:pt>
                <c:pt idx="10">
                  <c:v>ALT increase</c:v>
                </c:pt>
                <c:pt idx="11">
                  <c:v>PPE</c:v>
                </c:pt>
                <c:pt idx="12">
                  <c:v>Stomatitis</c:v>
                </c:pt>
                <c:pt idx="13">
                  <c:v>Platelet count decrease</c:v>
                </c:pt>
                <c:pt idx="14">
                  <c:v>Pyrexia</c:v>
                </c:pt>
                <c:pt idx="15">
                  <c:v>Asthenia</c:v>
                </c:pt>
                <c:pt idx="16">
                  <c:v>Blood bilirubin increase</c:v>
                </c:pt>
                <c:pt idx="17">
                  <c:v>Thrombocytopenia</c:v>
                </c:pt>
                <c:pt idx="18">
                  <c:v>Arthralgia</c:v>
                </c:pt>
                <c:pt idx="19">
                  <c:v>Dysphonia</c:v>
                </c:pt>
              </c:strCache>
            </c:strRef>
          </c:cat>
          <c:val>
            <c:numRef>
              <c:f>Sheet1!$B$2:$B$21</c:f>
              <c:numCache>
                <c:formatCode>General</c:formatCode>
                <c:ptCount val="20"/>
                <c:pt idx="0">
                  <c:v>-6</c:v>
                </c:pt>
                <c:pt idx="1">
                  <c:v>-15</c:v>
                </c:pt>
                <c:pt idx="2">
                  <c:v>-6</c:v>
                </c:pt>
                <c:pt idx="3">
                  <c:v>-3</c:v>
                </c:pt>
                <c:pt idx="4">
                  <c:v>-2</c:v>
                </c:pt>
                <c:pt idx="5">
                  <c:v>-2</c:v>
                </c:pt>
                <c:pt idx="6">
                  <c:v>-3</c:v>
                </c:pt>
                <c:pt idx="7">
                  <c:v>0</c:v>
                </c:pt>
                <c:pt idx="8">
                  <c:v>-3</c:v>
                </c:pt>
                <c:pt idx="9">
                  <c:v>-6</c:v>
                </c:pt>
                <c:pt idx="10">
                  <c:v>-2</c:v>
                </c:pt>
                <c:pt idx="11">
                  <c:v>-3</c:v>
                </c:pt>
                <c:pt idx="12">
                  <c:v>-2</c:v>
                </c:pt>
                <c:pt idx="13">
                  <c:v>-4</c:v>
                </c:pt>
                <c:pt idx="14">
                  <c:v>-1</c:v>
                </c:pt>
                <c:pt idx="15">
                  <c:v>-3</c:v>
                </c:pt>
                <c:pt idx="16">
                  <c:v>-2</c:v>
                </c:pt>
                <c:pt idx="17">
                  <c:v>-3</c:v>
                </c:pt>
                <c:pt idx="18">
                  <c:v>-1</c:v>
                </c:pt>
                <c:pt idx="19">
                  <c:v>0</c:v>
                </c:pt>
              </c:numCache>
            </c:numRef>
          </c:val>
          <c:extLst>
            <c:ext xmlns:c15="http://schemas.microsoft.com/office/drawing/2012/chart" uri="{02D57815-91ED-43cb-92C2-25804820EDAC}">
              <c15:datalabelsRange>
                <c15:f>Sheet1!$G$2:$G$21</c15:f>
                <c15:dlblRangeCache>
                  <c:ptCount val="20"/>
                  <c:pt idx="0">
                    <c:v>6</c:v>
                  </c:pt>
                  <c:pt idx="1">
                    <c:v>15</c:v>
                  </c:pt>
                  <c:pt idx="2">
                    <c:v>6</c:v>
                  </c:pt>
                  <c:pt idx="3">
                    <c:v>3</c:v>
                  </c:pt>
                  <c:pt idx="4">
                    <c:v>2</c:v>
                  </c:pt>
                  <c:pt idx="5">
                    <c:v>2</c:v>
                  </c:pt>
                  <c:pt idx="6">
                    <c:v>3</c:v>
                  </c:pt>
                  <c:pt idx="7">
                    <c:v>0</c:v>
                  </c:pt>
                  <c:pt idx="8">
                    <c:v>3</c:v>
                  </c:pt>
                  <c:pt idx="9">
                    <c:v>6</c:v>
                  </c:pt>
                  <c:pt idx="10">
                    <c:v>2</c:v>
                  </c:pt>
                  <c:pt idx="11">
                    <c:v>3</c:v>
                  </c:pt>
                  <c:pt idx="12">
                    <c:v>2</c:v>
                  </c:pt>
                  <c:pt idx="13">
                    <c:v>4</c:v>
                  </c:pt>
                  <c:pt idx="14">
                    <c:v>1</c:v>
                  </c:pt>
                  <c:pt idx="15">
                    <c:v>3</c:v>
                  </c:pt>
                  <c:pt idx="16">
                    <c:v>2</c:v>
                  </c:pt>
                  <c:pt idx="17">
                    <c:v>3</c:v>
                  </c:pt>
                  <c:pt idx="18">
                    <c:v>1</c:v>
                  </c:pt>
                  <c:pt idx="19">
                    <c:v>0</c:v>
                  </c:pt>
                </c15:dlblRangeCache>
              </c15:datalabelsRange>
            </c:ext>
            <c:ext xmlns:c16="http://schemas.microsoft.com/office/drawing/2014/chart" uri="{C3380CC4-5D6E-409C-BE32-E72D297353CC}">
              <c16:uniqueId val="{0000000B-7265-443D-9FDC-4A7B477FAC79}"/>
            </c:ext>
          </c:extLst>
        </c:ser>
        <c:ser>
          <c:idx val="1"/>
          <c:order val="1"/>
          <c:tx>
            <c:strRef>
              <c:f>Sheet1!$C$1</c:f>
              <c:strCache>
                <c:ptCount val="1"/>
                <c:pt idx="0">
                  <c:v>MR</c:v>
                </c:pt>
              </c:strCache>
            </c:strRef>
          </c:tx>
          <c:spPr>
            <a:solidFill>
              <a:schemeClr val="accent3">
                <a:lumMod val="60000"/>
                <a:lumOff val="40000"/>
              </a:schemeClr>
            </a:solidFill>
            <a:ln>
              <a:noFill/>
            </a:ln>
            <a:effectLst/>
          </c:spPr>
          <c:invertIfNegative val="0"/>
          <c:dLbls>
            <c:dLbl>
              <c:idx val="0"/>
              <c:layout>
                <c:manualLayout>
                  <c:x val="-0.15018676589767768"/>
                  <c:y val="-5.6892211433856197E-3"/>
                </c:manualLayout>
              </c:layout>
              <c:tx>
                <c:rich>
                  <a:bodyPr/>
                  <a:lstStyle/>
                  <a:p>
                    <a:fld id="{C7E32CC0-1863-470D-AFAE-EA9C212BB1D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7265-443D-9FDC-4A7B477FAC79}"/>
                </c:ext>
              </c:extLst>
            </c:dLbl>
            <c:dLbl>
              <c:idx val="1"/>
              <c:layout>
                <c:manualLayout>
                  <c:x val="-0.10922673883467478"/>
                  <c:y val="-2.8446105716928099E-3"/>
                </c:manualLayout>
              </c:layout>
              <c:tx>
                <c:rich>
                  <a:bodyPr/>
                  <a:lstStyle/>
                  <a:p>
                    <a:fld id="{F86252FA-0AB3-416A-BAB0-7E1E22906790}"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A-7265-443D-9FDC-4A7B477FAC79}"/>
                </c:ext>
              </c:extLst>
            </c:dLbl>
            <c:dLbl>
              <c:idx val="2"/>
              <c:layout>
                <c:manualLayout>
                  <c:x val="-0.10922673883467469"/>
                  <c:y val="-1.3037647841571633E-17"/>
                </c:manualLayout>
              </c:layout>
              <c:tx>
                <c:rich>
                  <a:bodyPr/>
                  <a:lstStyle/>
                  <a:p>
                    <a:fld id="{2DB782EB-660B-4527-B21A-80A99C9BA248}"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B-7265-443D-9FDC-4A7B477FAC79}"/>
                </c:ext>
              </c:extLst>
            </c:dLbl>
            <c:dLbl>
              <c:idx val="3"/>
              <c:layout>
                <c:manualLayout>
                  <c:x val="-0.10240006765750752"/>
                  <c:y val="0"/>
                </c:manualLayout>
              </c:layout>
              <c:tx>
                <c:rich>
                  <a:bodyPr/>
                  <a:lstStyle/>
                  <a:p>
                    <a:fld id="{BE90569B-4AED-4A54-B924-C8BCCF686E4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C-7265-443D-9FDC-4A7B477FAC79}"/>
                </c:ext>
              </c:extLst>
            </c:dLbl>
            <c:dLbl>
              <c:idx val="4"/>
              <c:layout>
                <c:manualLayout>
                  <c:x val="-0.1001245105984518"/>
                  <c:y val="-2.6075295683143267E-17"/>
                </c:manualLayout>
              </c:layout>
              <c:tx>
                <c:rich>
                  <a:bodyPr/>
                  <a:lstStyle/>
                  <a:p>
                    <a:fld id="{EFE7439F-4082-4D76-9398-2DDB764548BB}"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D-7265-443D-9FDC-4A7B477FAC79}"/>
                </c:ext>
              </c:extLst>
            </c:dLbl>
            <c:dLbl>
              <c:idx val="5"/>
              <c:layout>
                <c:manualLayout>
                  <c:x val="-7.2817825889783208E-2"/>
                  <c:y val="0"/>
                </c:manualLayout>
              </c:layout>
              <c:tx>
                <c:rich>
                  <a:bodyPr/>
                  <a:lstStyle/>
                  <a:p>
                    <a:fld id="{A0812530-764E-4521-98CE-0449CE12600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E-7265-443D-9FDC-4A7B477FAC79}"/>
                </c:ext>
              </c:extLst>
            </c:dLbl>
            <c:dLbl>
              <c:idx val="6"/>
              <c:layout>
                <c:manualLayout>
                  <c:x val="-6.8266711771671679E-2"/>
                  <c:y val="0"/>
                </c:manualLayout>
              </c:layout>
              <c:tx>
                <c:rich>
                  <a:bodyPr/>
                  <a:lstStyle/>
                  <a:p>
                    <a:fld id="{81E62B7C-5641-4B27-BBBC-1AA4D008B2A1}"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F-7265-443D-9FDC-4A7B477FAC79}"/>
                </c:ext>
              </c:extLst>
            </c:dLbl>
            <c:dLbl>
              <c:idx val="7"/>
              <c:layout>
                <c:manualLayout>
                  <c:x val="-6.5991154712615963E-2"/>
                  <c:y val="0"/>
                </c:manualLayout>
              </c:layout>
              <c:tx>
                <c:rich>
                  <a:bodyPr/>
                  <a:lstStyle/>
                  <a:p>
                    <a:fld id="{A0C07E89-3202-4C0C-A386-3926DFEC1161}"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0-7265-443D-9FDC-4A7B477FAC79}"/>
                </c:ext>
              </c:extLst>
            </c:dLbl>
            <c:dLbl>
              <c:idx val="8"/>
              <c:layout>
                <c:manualLayout>
                  <c:x val="-6.3715597653560316E-2"/>
                  <c:y val="-2.8446105716928099E-3"/>
                </c:manualLayout>
              </c:layout>
              <c:tx>
                <c:rich>
                  <a:bodyPr/>
                  <a:lstStyle/>
                  <a:p>
                    <a:fld id="{34B8B093-D5E7-416D-8157-51929D92025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1-7265-443D-9FDC-4A7B477FAC79}"/>
                </c:ext>
              </c:extLst>
            </c:dLbl>
            <c:dLbl>
              <c:idx val="9"/>
              <c:layout>
                <c:manualLayout>
                  <c:x val="-5.0062255299225901E-2"/>
                  <c:y val="0"/>
                </c:manualLayout>
              </c:layout>
              <c:tx>
                <c:rich>
                  <a:bodyPr/>
                  <a:lstStyle/>
                  <a:p>
                    <a:fld id="{64F56464-EFC8-46EB-93B6-A4D2F4DEF25D}"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2-7265-443D-9FDC-4A7B477FAC79}"/>
                </c:ext>
              </c:extLst>
            </c:dLbl>
            <c:dLbl>
              <c:idx val="10"/>
              <c:layout>
                <c:manualLayout>
                  <c:x val="-6.1440040594504593E-2"/>
                  <c:y val="-5.2150591366286533E-17"/>
                </c:manualLayout>
              </c:layout>
              <c:tx>
                <c:rich>
                  <a:bodyPr/>
                  <a:lstStyle/>
                  <a:p>
                    <a:fld id="{4936ADB5-AA60-42F8-A6CA-2AECB4ED5A2F}"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3-7265-443D-9FDC-4A7B477FAC79}"/>
                </c:ext>
              </c:extLst>
            </c:dLbl>
            <c:dLbl>
              <c:idx val="11"/>
              <c:layout>
                <c:manualLayout>
                  <c:x val="-6.1440040594504509E-2"/>
                  <c:y val="0"/>
                </c:manualLayout>
              </c:layout>
              <c:tx>
                <c:rich>
                  <a:bodyPr/>
                  <a:lstStyle/>
                  <a:p>
                    <a:fld id="{AFCA3222-75B4-4CC8-8A3E-95D9583BC596}"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4-7265-443D-9FDC-4A7B477FAC79}"/>
                </c:ext>
              </c:extLst>
            </c:dLbl>
            <c:dLbl>
              <c:idx val="12"/>
              <c:layout>
                <c:manualLayout>
                  <c:x val="-5.916448353544887E-2"/>
                  <c:y val="0"/>
                </c:manualLayout>
              </c:layout>
              <c:tx>
                <c:rich>
                  <a:bodyPr/>
                  <a:lstStyle/>
                  <a:p>
                    <a:fld id="{B8DD1700-F56D-4D58-9835-9FDECAF3B616}"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5-7265-443D-9FDC-4A7B477FAC79}"/>
                </c:ext>
              </c:extLst>
            </c:dLbl>
            <c:dLbl>
              <c:idx val="13"/>
              <c:layout>
                <c:manualLayout>
                  <c:x val="-5.6888926476393063E-2"/>
                  <c:y val="0"/>
                </c:manualLayout>
              </c:layout>
              <c:tx>
                <c:rich>
                  <a:bodyPr/>
                  <a:lstStyle/>
                  <a:p>
                    <a:fld id="{338E8298-2EA3-4452-92C1-5E0F4EC3B39E}"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6-7265-443D-9FDC-4A7B477FAC79}"/>
                </c:ext>
              </c:extLst>
            </c:dLbl>
            <c:dLbl>
              <c:idx val="14"/>
              <c:layout>
                <c:manualLayout>
                  <c:x val="-5.6888926476393063E-2"/>
                  <c:y val="0"/>
                </c:manualLayout>
              </c:layout>
              <c:tx>
                <c:rich>
                  <a:bodyPr/>
                  <a:lstStyle/>
                  <a:p>
                    <a:fld id="{4AAE2732-3B82-4B36-BB67-A29495B7849D}"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7-7265-443D-9FDC-4A7B477FAC79}"/>
                </c:ext>
              </c:extLst>
            </c:dLbl>
            <c:dLbl>
              <c:idx val="15"/>
              <c:layout>
                <c:manualLayout>
                  <c:x val="-5.6888926476393063E-2"/>
                  <c:y val="0"/>
                </c:manualLayout>
              </c:layout>
              <c:tx>
                <c:rich>
                  <a:bodyPr/>
                  <a:lstStyle/>
                  <a:p>
                    <a:fld id="{4728936F-908F-4B5D-86B2-CF7FED44E9A2}"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8-7265-443D-9FDC-4A7B477FAC79}"/>
                </c:ext>
              </c:extLst>
            </c:dLbl>
            <c:dLbl>
              <c:idx val="16"/>
              <c:layout>
                <c:manualLayout>
                  <c:x val="-4.5511141181114455E-2"/>
                  <c:y val="-1.0430118273257307E-16"/>
                </c:manualLayout>
              </c:layout>
              <c:tx>
                <c:rich>
                  <a:bodyPr/>
                  <a:lstStyle/>
                  <a:p>
                    <a:fld id="{238E5EDC-4613-4163-B0E3-69EF68E01F2F}"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9-7265-443D-9FDC-4A7B477FAC79}"/>
                </c:ext>
              </c:extLst>
            </c:dLbl>
            <c:dLbl>
              <c:idx val="17"/>
              <c:layout>
                <c:manualLayout>
                  <c:x val="-4.7786698240170261E-2"/>
                  <c:y val="1.0430118273257307E-16"/>
                </c:manualLayout>
              </c:layout>
              <c:tx>
                <c:rich>
                  <a:bodyPr/>
                  <a:lstStyle/>
                  <a:p>
                    <a:fld id="{E035BD45-B182-49AA-8E14-F930045B67E8}"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A-7265-443D-9FDC-4A7B477FAC79}"/>
                </c:ext>
              </c:extLst>
            </c:dLbl>
            <c:dLbl>
              <c:idx val="18"/>
              <c:layout>
                <c:manualLayout>
                  <c:x val="-4.7786698240170261E-2"/>
                  <c:y val="0"/>
                </c:manualLayout>
              </c:layout>
              <c:tx>
                <c:rich>
                  <a:bodyPr/>
                  <a:lstStyle/>
                  <a:p>
                    <a:fld id="{702B95AA-1A75-4929-A4E0-71DB702EBF7A}"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B-7265-443D-9FDC-4A7B477FAC79}"/>
                </c:ext>
              </c:extLst>
            </c:dLbl>
            <c:dLbl>
              <c:idx val="19"/>
              <c:layout>
                <c:manualLayout>
                  <c:x val="-3.4133355885835839E-2"/>
                  <c:y val="-1.0430118273257307E-16"/>
                </c:manualLayout>
              </c:layout>
              <c:tx>
                <c:rich>
                  <a:bodyPr/>
                  <a:lstStyle/>
                  <a:p>
                    <a:fld id="{1EB38961-4151-4382-BDC6-E9445849C50E}"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C-7265-443D-9FDC-4A7B477FAC7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Sheet1!$A$2:$A$21</c:f>
              <c:strCache>
                <c:ptCount val="20"/>
                <c:pt idx="0">
                  <c:v>Diarrhea</c:v>
                </c:pt>
                <c:pt idx="1">
                  <c:v>Hypertension</c:v>
                </c:pt>
                <c:pt idx="2">
                  <c:v>Fatigue</c:v>
                </c:pt>
                <c:pt idx="3">
                  <c:v>Nausea</c:v>
                </c:pt>
                <c:pt idx="4">
                  <c:v>Decreased appetite</c:v>
                </c:pt>
                <c:pt idx="5">
                  <c:v>Vomiting</c:v>
                </c:pt>
                <c:pt idx="6">
                  <c:v>Rash</c:v>
                </c:pt>
                <c:pt idx="7">
                  <c:v>Hypothyroidism</c:v>
                </c:pt>
                <c:pt idx="8">
                  <c:v>AST increase</c:v>
                </c:pt>
                <c:pt idx="9">
                  <c:v>Proteinuria</c:v>
                </c:pt>
                <c:pt idx="10">
                  <c:v>ALT increase</c:v>
                </c:pt>
                <c:pt idx="11">
                  <c:v>PPE</c:v>
                </c:pt>
                <c:pt idx="12">
                  <c:v>Stomatitis</c:v>
                </c:pt>
                <c:pt idx="13">
                  <c:v>Platelet count decrease</c:v>
                </c:pt>
                <c:pt idx="14">
                  <c:v>Pyrexia</c:v>
                </c:pt>
                <c:pt idx="15">
                  <c:v>Asthenia</c:v>
                </c:pt>
                <c:pt idx="16">
                  <c:v>Blood bilirubin increase</c:v>
                </c:pt>
                <c:pt idx="17">
                  <c:v>Thrombocytopenia</c:v>
                </c:pt>
                <c:pt idx="18">
                  <c:v>Arthralgia</c:v>
                </c:pt>
                <c:pt idx="19">
                  <c:v>Dysphonia</c:v>
                </c:pt>
              </c:strCache>
            </c:strRef>
          </c:cat>
          <c:val>
            <c:numRef>
              <c:f>Sheet1!$C$2:$C$21</c:f>
              <c:numCache>
                <c:formatCode>General</c:formatCode>
                <c:ptCount val="20"/>
                <c:pt idx="0">
                  <c:v>-44</c:v>
                </c:pt>
                <c:pt idx="1">
                  <c:v>-19</c:v>
                </c:pt>
                <c:pt idx="2">
                  <c:v>-27</c:v>
                </c:pt>
                <c:pt idx="3">
                  <c:v>-28</c:v>
                </c:pt>
                <c:pt idx="4">
                  <c:v>-28</c:v>
                </c:pt>
                <c:pt idx="5">
                  <c:v>-19</c:v>
                </c:pt>
                <c:pt idx="6">
                  <c:v>-16</c:v>
                </c:pt>
                <c:pt idx="7">
                  <c:v>-18</c:v>
                </c:pt>
                <c:pt idx="8">
                  <c:v>-14</c:v>
                </c:pt>
                <c:pt idx="9">
                  <c:v>-11</c:v>
                </c:pt>
                <c:pt idx="10">
                  <c:v>-15</c:v>
                </c:pt>
                <c:pt idx="11">
                  <c:v>-13</c:v>
                </c:pt>
                <c:pt idx="12">
                  <c:v>-13</c:v>
                </c:pt>
                <c:pt idx="13">
                  <c:v>-11</c:v>
                </c:pt>
                <c:pt idx="14">
                  <c:v>-13</c:v>
                </c:pt>
                <c:pt idx="15">
                  <c:v>-11</c:v>
                </c:pt>
                <c:pt idx="16">
                  <c:v>-9</c:v>
                </c:pt>
                <c:pt idx="17">
                  <c:v>-8</c:v>
                </c:pt>
                <c:pt idx="18">
                  <c:v>-9</c:v>
                </c:pt>
                <c:pt idx="19">
                  <c:v>-6</c:v>
                </c:pt>
              </c:numCache>
            </c:numRef>
          </c:val>
          <c:extLst>
            <c:ext xmlns:c15="http://schemas.microsoft.com/office/drawing/2012/chart" uri="{02D57815-91ED-43cb-92C2-25804820EDAC}">
              <c15:datalabelsRange>
                <c15:f>Sheet1!$H$2:$H$21</c15:f>
                <c15:dlblRangeCache>
                  <c:ptCount val="20"/>
                  <c:pt idx="0">
                    <c:v>50</c:v>
                  </c:pt>
                  <c:pt idx="1">
                    <c:v>34</c:v>
                  </c:pt>
                  <c:pt idx="2">
                    <c:v>33</c:v>
                  </c:pt>
                  <c:pt idx="3">
                    <c:v>31</c:v>
                  </c:pt>
                  <c:pt idx="4">
                    <c:v>30</c:v>
                  </c:pt>
                  <c:pt idx="5">
                    <c:v>21</c:v>
                  </c:pt>
                  <c:pt idx="6">
                    <c:v>19</c:v>
                  </c:pt>
                  <c:pt idx="7">
                    <c:v>18</c:v>
                  </c:pt>
                  <c:pt idx="8">
                    <c:v>17</c:v>
                  </c:pt>
                  <c:pt idx="9">
                    <c:v>17</c:v>
                  </c:pt>
                  <c:pt idx="10">
                    <c:v>17</c:v>
                  </c:pt>
                  <c:pt idx="11">
                    <c:v>16</c:v>
                  </c:pt>
                  <c:pt idx="12">
                    <c:v>15</c:v>
                  </c:pt>
                  <c:pt idx="13">
                    <c:v>15</c:v>
                  </c:pt>
                  <c:pt idx="14">
                    <c:v>14</c:v>
                  </c:pt>
                  <c:pt idx="15">
                    <c:v>14</c:v>
                  </c:pt>
                  <c:pt idx="16">
                    <c:v>11</c:v>
                  </c:pt>
                  <c:pt idx="17">
                    <c:v>11</c:v>
                  </c:pt>
                  <c:pt idx="18">
                    <c:v>10</c:v>
                  </c:pt>
                  <c:pt idx="19">
                    <c:v>6</c:v>
                  </c:pt>
                </c15:dlblRangeCache>
              </c15:datalabelsRange>
            </c:ext>
            <c:ext xmlns:c16="http://schemas.microsoft.com/office/drawing/2014/chart" uri="{C3380CC4-5D6E-409C-BE32-E72D297353CC}">
              <c16:uniqueId val="{0000000C-7265-443D-9FDC-4A7B477FAC79}"/>
            </c:ext>
          </c:extLst>
        </c:ser>
        <c:ser>
          <c:idx val="2"/>
          <c:order val="2"/>
          <c:tx>
            <c:strRef>
              <c:f>Sheet1!$D$1</c:f>
              <c:strCache>
                <c:ptCount val="1"/>
                <c:pt idx="0">
                  <c:v>DR</c:v>
                </c:pt>
              </c:strCache>
            </c:strRef>
          </c:tx>
          <c:spPr>
            <a:solidFill>
              <a:schemeClr val="accent5"/>
            </a:solidFill>
            <a:ln>
              <a:noFill/>
            </a:ln>
            <a:effectLst/>
          </c:spPr>
          <c:invertIfNegative val="0"/>
          <c:dLbls>
            <c:dLbl>
              <c:idx val="0"/>
              <c:layout>
                <c:manualLayout>
                  <c:x val="1.3653342354334337E-2"/>
                  <c:y val="2.239850843885200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65-443D-9FDC-4A7B477FAC79}"/>
                </c:ext>
              </c:extLst>
            </c:dLbl>
            <c:dLbl>
              <c:idx val="1"/>
              <c:layout>
                <c:manualLayout>
                  <c:x val="3.868447000394720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65-443D-9FDC-4A7B477FAC79}"/>
                </c:ext>
              </c:extLst>
            </c:dLbl>
            <c:dLbl>
              <c:idx val="2"/>
              <c:layout>
                <c:manualLayout>
                  <c:x val="1.3653342354334337E-2"/>
                  <c:y val="2.239850843982982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7265-443D-9FDC-4A7B477FAC79}"/>
                </c:ext>
              </c:extLst>
            </c:dLbl>
            <c:dLbl>
              <c:idx val="3"/>
              <c:layout>
                <c:manualLayout>
                  <c:x val="1.592889941339005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7265-443D-9FDC-4A7B477FAC79}"/>
                </c:ext>
              </c:extLst>
            </c:dLbl>
            <c:dLbl>
              <c:idx val="4"/>
              <c:layout>
                <c:manualLayout>
                  <c:x val="1.5928899413390058E-2"/>
                  <c:y val="2.607529568314326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7265-443D-9FDC-4A7B477FAC79}"/>
                </c:ext>
              </c:extLst>
            </c:dLbl>
            <c:dLbl>
              <c:idx val="5"/>
              <c:layout>
                <c:manualLayout>
                  <c:x val="2.0480013531501504E-2"/>
                  <c:y val="2.2398508438526062E-7"/>
                </c:manualLayout>
              </c:layout>
              <c:tx>
                <c:rich>
                  <a:bodyPr/>
                  <a:lstStyle/>
                  <a:p>
                    <a:r>
                      <a:rPr lang="en-US" dirty="0"/>
                      <a:t>&lt;1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7265-443D-9FDC-4A7B477FAC79}"/>
                </c:ext>
              </c:extLst>
            </c:dLbl>
            <c:dLbl>
              <c:idx val="6"/>
              <c:layout>
                <c:manualLayout>
                  <c:x val="1.1377785295278614E-2"/>
                  <c:y val="2.239850843852606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265-443D-9FDC-4A7B477FAC79}"/>
                </c:ext>
              </c:extLst>
            </c:dLbl>
            <c:dLbl>
              <c:idx val="7"/>
              <c:layout>
                <c:manualLayout>
                  <c:x val="9.1022282362228073E-3"/>
                  <c:y val="8.959403375931930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265-443D-9FDC-4A7B477FAC79}"/>
                </c:ext>
              </c:extLst>
            </c:dLbl>
            <c:dLbl>
              <c:idx val="8"/>
              <c:layout>
                <c:manualLayout>
                  <c:x val="1.3653342354334337E-2"/>
                  <c:y val="2.239850844374112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265-443D-9FDC-4A7B477FAC79}"/>
                </c:ext>
              </c:extLst>
            </c:dLbl>
            <c:dLbl>
              <c:idx val="9"/>
              <c:layout>
                <c:manualLayout>
                  <c:x val="1.36533423543343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265-443D-9FDC-4A7B477FAC79}"/>
                </c:ext>
              </c:extLst>
            </c:dLbl>
            <c:dLbl>
              <c:idx val="10"/>
              <c:layout>
                <c:manualLayout>
                  <c:x val="1.1377785295278614E-2"/>
                  <c:y val="5.215059136628653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265-443D-9FDC-4A7B477FAC79}"/>
                </c:ext>
              </c:extLst>
            </c:dLbl>
            <c:dLbl>
              <c:idx val="11"/>
              <c:layout>
                <c:manualLayout>
                  <c:x val="3.413335588583583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7265-443D-9FDC-4A7B477FAC79}"/>
                </c:ext>
              </c:extLst>
            </c:dLbl>
            <c:dLbl>
              <c:idx val="12"/>
              <c:layout>
                <c:manualLayout>
                  <c:x val="1.8204456472445781E-2"/>
                  <c:y val="0"/>
                </c:manualLayout>
              </c:layout>
              <c:tx>
                <c:rich>
                  <a:bodyPr/>
                  <a:lstStyle/>
                  <a:p>
                    <a:r>
                      <a:rPr lang="en-US" dirty="0"/>
                      <a:t>&lt;1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7265-443D-9FDC-4A7B477FAC79}"/>
                </c:ext>
              </c:extLst>
            </c:dLbl>
            <c:dLbl>
              <c:idx val="13"/>
              <c:layout>
                <c:manualLayout>
                  <c:x val="1.137778529527861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7265-443D-9FDC-4A7B477FAC79}"/>
                </c:ext>
              </c:extLst>
            </c:dLbl>
            <c:dLbl>
              <c:idx val="14"/>
              <c:layout>
                <c:manualLayout>
                  <c:x val="1.3653342354334337E-2"/>
                  <c:y val="4.4797016887482244E-7"/>
                </c:manualLayout>
              </c:layout>
              <c:tx>
                <c:rich>
                  <a:bodyPr/>
                  <a:lstStyle/>
                  <a:p>
                    <a:r>
                      <a:rPr lang="en-US" dirty="0"/>
                      <a:t>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7265-443D-9FDC-4A7B477FAC79}"/>
                </c:ext>
              </c:extLst>
            </c:dLbl>
            <c:dLbl>
              <c:idx val="15"/>
              <c:layout>
                <c:manualLayout>
                  <c:x val="2.04800135315014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265-443D-9FDC-4A7B477FAC79}"/>
                </c:ext>
              </c:extLst>
            </c:dLbl>
            <c:dLbl>
              <c:idx val="16"/>
              <c:layout>
                <c:manualLayout>
                  <c:x val="1.8204456472445781E-2"/>
                  <c:y val="1.043011827325730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265-443D-9FDC-4A7B477FAC79}"/>
                </c:ext>
              </c:extLst>
            </c:dLbl>
            <c:dLbl>
              <c:idx val="17"/>
              <c:layout>
                <c:manualLayout>
                  <c:x val="9.1022282362228073E-3"/>
                  <c:y val="4.479701686662200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7265-443D-9FDC-4A7B477FAC79}"/>
                </c:ext>
              </c:extLst>
            </c:dLbl>
            <c:dLbl>
              <c:idx val="18"/>
              <c:layout>
                <c:manualLayout>
                  <c:x val="5.6888926476392227E-3"/>
                  <c:y val="2.239850843852606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6897084438038642E-2"/>
                      <c:h val="4.9211762890285608E-2"/>
                    </c:manualLayout>
                  </c15:layout>
                </c:ext>
                <c:ext xmlns:c16="http://schemas.microsoft.com/office/drawing/2014/chart" uri="{C3380CC4-5D6E-409C-BE32-E72D297353CC}">
                  <c16:uniqueId val="{0000005D-7265-443D-9FDC-4A7B477FAC79}"/>
                </c:ext>
              </c:extLst>
            </c:dLbl>
            <c:dLbl>
              <c:idx val="19"/>
              <c:layout>
                <c:manualLayout>
                  <c:x val="1.8204456472445781E-2"/>
                  <c:y val="1.043011827325730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E-7265-443D-9FDC-4A7B477FAC7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Sheet1!$A$2:$A$21</c:f>
              <c:strCache>
                <c:ptCount val="20"/>
                <c:pt idx="0">
                  <c:v>Diarrhea</c:v>
                </c:pt>
                <c:pt idx="1">
                  <c:v>Hypertension</c:v>
                </c:pt>
                <c:pt idx="2">
                  <c:v>Fatigue</c:v>
                </c:pt>
                <c:pt idx="3">
                  <c:v>Nausea</c:v>
                </c:pt>
                <c:pt idx="4">
                  <c:v>Decreased appetite</c:v>
                </c:pt>
                <c:pt idx="5">
                  <c:v>Vomiting</c:v>
                </c:pt>
                <c:pt idx="6">
                  <c:v>Rash</c:v>
                </c:pt>
                <c:pt idx="7">
                  <c:v>Hypothyroidism</c:v>
                </c:pt>
                <c:pt idx="8">
                  <c:v>AST increase</c:v>
                </c:pt>
                <c:pt idx="9">
                  <c:v>Proteinuria</c:v>
                </c:pt>
                <c:pt idx="10">
                  <c:v>ALT increase</c:v>
                </c:pt>
                <c:pt idx="11">
                  <c:v>PPE</c:v>
                </c:pt>
                <c:pt idx="12">
                  <c:v>Stomatitis</c:v>
                </c:pt>
                <c:pt idx="13">
                  <c:v>Platelet count decrease</c:v>
                </c:pt>
                <c:pt idx="14">
                  <c:v>Pyrexia</c:v>
                </c:pt>
                <c:pt idx="15">
                  <c:v>Asthenia</c:v>
                </c:pt>
                <c:pt idx="16">
                  <c:v>Blood bilirubin increase</c:v>
                </c:pt>
                <c:pt idx="17">
                  <c:v>Thrombocytopenia</c:v>
                </c:pt>
                <c:pt idx="18">
                  <c:v>Arthralgia</c:v>
                </c:pt>
                <c:pt idx="19">
                  <c:v>Dysphonia</c:v>
                </c:pt>
              </c:strCache>
            </c:strRef>
          </c:cat>
          <c:val>
            <c:numRef>
              <c:f>Sheet1!$D$2:$D$21</c:f>
              <c:numCache>
                <c:formatCode>General</c:formatCode>
                <c:ptCount val="20"/>
                <c:pt idx="0">
                  <c:v>2</c:v>
                </c:pt>
                <c:pt idx="1">
                  <c:v>9</c:v>
                </c:pt>
                <c:pt idx="2">
                  <c:v>2</c:v>
                </c:pt>
                <c:pt idx="3">
                  <c:v>1</c:v>
                </c:pt>
                <c:pt idx="4">
                  <c:v>1</c:v>
                </c:pt>
                <c:pt idx="5">
                  <c:v>0.04</c:v>
                </c:pt>
                <c:pt idx="6">
                  <c:v>1</c:v>
                </c:pt>
                <c:pt idx="7">
                  <c:v>0</c:v>
                </c:pt>
                <c:pt idx="8">
                  <c:v>2</c:v>
                </c:pt>
                <c:pt idx="9">
                  <c:v>2</c:v>
                </c:pt>
                <c:pt idx="10">
                  <c:v>1</c:v>
                </c:pt>
                <c:pt idx="11">
                  <c:v>9</c:v>
                </c:pt>
                <c:pt idx="12">
                  <c:v>0.04</c:v>
                </c:pt>
                <c:pt idx="13">
                  <c:v>1</c:v>
                </c:pt>
                <c:pt idx="14">
                  <c:v>0</c:v>
                </c:pt>
                <c:pt idx="15">
                  <c:v>3</c:v>
                </c:pt>
                <c:pt idx="16">
                  <c:v>1</c:v>
                </c:pt>
                <c:pt idx="17">
                  <c:v>0</c:v>
                </c:pt>
                <c:pt idx="18">
                  <c:v>0</c:v>
                </c:pt>
                <c:pt idx="19">
                  <c:v>0</c:v>
                </c:pt>
              </c:numCache>
            </c:numRef>
          </c:val>
          <c:extLst>
            <c:ext xmlns:c16="http://schemas.microsoft.com/office/drawing/2014/chart" uri="{C3380CC4-5D6E-409C-BE32-E72D297353CC}">
              <c16:uniqueId val="{0000001D-7265-443D-9FDC-4A7B477FAC79}"/>
            </c:ext>
          </c:extLst>
        </c:ser>
        <c:ser>
          <c:idx val="3"/>
          <c:order val="3"/>
          <c:tx>
            <c:strRef>
              <c:f>Sheet1!$E$1</c:f>
              <c:strCache>
                <c:ptCount val="1"/>
                <c:pt idx="0">
                  <c:v>LB</c:v>
                </c:pt>
              </c:strCache>
            </c:strRef>
          </c:tx>
          <c:spPr>
            <a:solidFill>
              <a:schemeClr val="accent5">
                <a:lumMod val="40000"/>
                <a:lumOff val="60000"/>
              </a:schemeClr>
            </a:solidFill>
            <a:ln>
              <a:noFill/>
            </a:ln>
            <a:effectLst/>
          </c:spPr>
          <c:invertIfNegative val="0"/>
          <c:dPt>
            <c:idx val="15"/>
            <c:invertIfNegative val="0"/>
            <c:bubble3D val="0"/>
            <c:spPr>
              <a:solidFill>
                <a:srgbClr val="FCD1A9"/>
              </a:solidFill>
              <a:ln>
                <a:noFill/>
              </a:ln>
              <a:effectLst/>
            </c:spPr>
            <c:extLst>
              <c:ext xmlns:c16="http://schemas.microsoft.com/office/drawing/2014/chart" uri="{C3380CC4-5D6E-409C-BE32-E72D297353CC}">
                <c16:uniqueId val="{0000001F-7265-443D-9FDC-4A7B477FAC79}"/>
              </c:ext>
            </c:extLst>
          </c:dPt>
          <c:dLbls>
            <c:dLbl>
              <c:idx val="0"/>
              <c:layout>
                <c:manualLayout>
                  <c:x val="8.874672530317318E-2"/>
                  <c:y val="3.2594119603929083E-18"/>
                </c:manualLayout>
              </c:layout>
              <c:tx>
                <c:rich>
                  <a:bodyPr/>
                  <a:lstStyle/>
                  <a:p>
                    <a:fld id="{A21E3DE5-6504-4014-AAD4-C846067F5038}"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7265-443D-9FDC-4A7B477FAC79}"/>
                </c:ext>
              </c:extLst>
            </c:dLbl>
            <c:dLbl>
              <c:idx val="1"/>
              <c:layout>
                <c:manualLayout>
                  <c:x val="9.102228236222891E-2"/>
                  <c:y val="0"/>
                </c:manualLayout>
              </c:layout>
              <c:tx>
                <c:rich>
                  <a:bodyPr/>
                  <a:lstStyle/>
                  <a:p>
                    <a:fld id="{13CCEC65-001C-4E7F-80C7-9F2BADB58D35}"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7265-443D-9FDC-4A7B477FAC79}"/>
                </c:ext>
              </c:extLst>
            </c:dLbl>
            <c:dLbl>
              <c:idx val="2"/>
              <c:layout>
                <c:manualLayout>
                  <c:x val="7.5093382948838758E-2"/>
                  <c:y val="1.3037647841571633E-17"/>
                </c:manualLayout>
              </c:layout>
              <c:tx>
                <c:rich>
                  <a:bodyPr/>
                  <a:lstStyle/>
                  <a:p>
                    <a:fld id="{B477333A-A68D-4A7F-8386-89A11B9E1A9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7265-443D-9FDC-4A7B477FAC79}"/>
                </c:ext>
              </c:extLst>
            </c:dLbl>
            <c:dLbl>
              <c:idx val="3"/>
              <c:layout>
                <c:manualLayout>
                  <c:x val="5.4613369417337174E-2"/>
                  <c:y val="2.2398508438526062E-7"/>
                </c:manualLayout>
              </c:layout>
              <c:tx>
                <c:rich>
                  <a:bodyPr/>
                  <a:lstStyle/>
                  <a:p>
                    <a:fld id="{F5FFDC5B-97FC-4AD2-AB1B-4A4798960226}"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7265-443D-9FDC-4A7B477FAC79}"/>
                </c:ext>
              </c:extLst>
            </c:dLbl>
            <c:dLbl>
              <c:idx val="4"/>
              <c:layout>
                <c:manualLayout>
                  <c:x val="7.7368940007894654E-2"/>
                  <c:y val="2.6075295683143267E-17"/>
                </c:manualLayout>
              </c:layout>
              <c:tx>
                <c:rich>
                  <a:bodyPr/>
                  <a:lstStyle/>
                  <a:p>
                    <a:fld id="{39A129A4-1DBC-48E5-8778-8EF62CFF3488}"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7265-443D-9FDC-4A7B477FAC79}"/>
                </c:ext>
              </c:extLst>
            </c:dLbl>
            <c:dLbl>
              <c:idx val="5"/>
              <c:layout>
                <c:manualLayout>
                  <c:x val="3.8684470003947202E-2"/>
                  <c:y val="0"/>
                </c:manualLayout>
              </c:layout>
              <c:tx>
                <c:rich>
                  <a:bodyPr/>
                  <a:lstStyle/>
                  <a:p>
                    <a:fld id="{80A86EAC-F160-4D4A-9A17-C3B85C48668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7265-443D-9FDC-4A7B477FAC79}"/>
                </c:ext>
              </c:extLst>
            </c:dLbl>
            <c:dLbl>
              <c:idx val="6"/>
              <c:layout>
                <c:manualLayout>
                  <c:x val="3.1857798826780116E-2"/>
                  <c:y val="0"/>
                </c:manualLayout>
              </c:layout>
              <c:tx>
                <c:rich>
                  <a:bodyPr/>
                  <a:lstStyle/>
                  <a:p>
                    <a:fld id="{B9D07E84-AE9B-40F2-A2A0-3907EADA2BA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7265-443D-9FDC-4A7B477FAC79}"/>
                </c:ext>
              </c:extLst>
            </c:dLbl>
            <c:dLbl>
              <c:idx val="7"/>
              <c:layout>
                <c:manualLayout>
                  <c:x val="2.0480013531501421E-2"/>
                  <c:y val="2.2398508438526062E-7"/>
                </c:manualLayout>
              </c:layout>
              <c:tx>
                <c:rich>
                  <a:bodyPr/>
                  <a:lstStyle/>
                  <a:p>
                    <a:fld id="{932901DD-D211-4417-9BB6-ECBA6871FB75}"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7265-443D-9FDC-4A7B477FAC79}"/>
                </c:ext>
              </c:extLst>
            </c:dLbl>
            <c:dLbl>
              <c:idx val="8"/>
              <c:layout>
                <c:manualLayout>
                  <c:x val="2.7306684708668757E-2"/>
                  <c:y val="2.8446105716928099E-3"/>
                </c:manualLayout>
              </c:layout>
              <c:tx>
                <c:rich>
                  <a:bodyPr/>
                  <a:lstStyle/>
                  <a:p>
                    <a:fld id="{1DA40970-BD1E-430C-BDF0-FFF017D48ECB}"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F-7265-443D-9FDC-4A7B477FAC79}"/>
                </c:ext>
              </c:extLst>
            </c:dLbl>
            <c:dLbl>
              <c:idx val="9"/>
              <c:layout>
                <c:manualLayout>
                  <c:x val="3.1857798826780033E-2"/>
                  <c:y val="0"/>
                </c:manualLayout>
              </c:layout>
              <c:tx>
                <c:rich>
                  <a:bodyPr/>
                  <a:lstStyle/>
                  <a:p>
                    <a:fld id="{51C82919-C07E-4D93-A4EB-8D615C1C292D}"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7265-443D-9FDC-4A7B477FAC79}"/>
                </c:ext>
              </c:extLst>
            </c:dLbl>
            <c:dLbl>
              <c:idx val="10"/>
              <c:layout>
                <c:manualLayout>
                  <c:x val="2.5031127649612867E-2"/>
                  <c:y val="5.2150591366286533E-17"/>
                </c:manualLayout>
              </c:layout>
              <c:tx>
                <c:rich>
                  <a:bodyPr/>
                  <a:lstStyle/>
                  <a:p>
                    <a:fld id="{F3F07CE1-3478-4C52-A7B0-B96CC7509B4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7265-443D-9FDC-4A7B477FAC79}"/>
                </c:ext>
              </c:extLst>
            </c:dLbl>
            <c:dLbl>
              <c:idx val="11"/>
              <c:layout>
                <c:manualLayout>
                  <c:x val="0.13425786648428747"/>
                  <c:y val="5.6896691135544944E-3"/>
                </c:manualLayout>
              </c:layout>
              <c:tx>
                <c:rich>
                  <a:bodyPr/>
                  <a:lstStyle/>
                  <a:p>
                    <a:fld id="{62813592-8F9C-455B-92E2-25CAF869D692}"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7265-443D-9FDC-4A7B477FAC79}"/>
                </c:ext>
              </c:extLst>
            </c:dLbl>
            <c:dLbl>
              <c:idx val="12"/>
              <c:layout>
                <c:manualLayout>
                  <c:x val="4.5511141181114455E-2"/>
                  <c:y val="0"/>
                </c:manualLayout>
              </c:layout>
              <c:tx>
                <c:rich>
                  <a:bodyPr/>
                  <a:lstStyle/>
                  <a:p>
                    <a:fld id="{25CB58C2-7A69-467D-B608-4BBC38284C5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1-7265-443D-9FDC-4A7B477FAC79}"/>
                </c:ext>
              </c:extLst>
            </c:dLbl>
            <c:dLbl>
              <c:idx val="13"/>
              <c:layout>
                <c:manualLayout>
                  <c:x val="2.5031127649612867E-2"/>
                  <c:y val="0"/>
                </c:manualLayout>
              </c:layout>
              <c:tx>
                <c:rich>
                  <a:bodyPr/>
                  <a:lstStyle/>
                  <a:p>
                    <a:fld id="{7C505ABB-A92A-47A7-AAC7-10A5ED87CC3B}"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7265-443D-9FDC-4A7B477FAC79}"/>
                </c:ext>
              </c:extLst>
            </c:dLbl>
            <c:dLbl>
              <c:idx val="14"/>
              <c:layout>
                <c:manualLayout>
                  <c:x val="2.5031127649612867E-2"/>
                  <c:y val="0"/>
                </c:manualLayout>
              </c:layout>
              <c:tx>
                <c:rich>
                  <a:bodyPr/>
                  <a:lstStyle/>
                  <a:p>
                    <a:fld id="{6B3F854A-455B-4E2B-98D7-D77B151CA2F4}"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6-7265-443D-9FDC-4A7B477FAC79}"/>
                </c:ext>
              </c:extLst>
            </c:dLbl>
            <c:dLbl>
              <c:idx val="15"/>
              <c:layout>
                <c:manualLayout>
                  <c:x val="5.9164483535448703E-2"/>
                  <c:y val="2.8446105716928099E-3"/>
                </c:manualLayout>
              </c:layout>
              <c:tx>
                <c:rich>
                  <a:bodyPr/>
                  <a:lstStyle/>
                  <a:p>
                    <a:fld id="{A2A23EC8-48A8-4399-B780-C4678C955186}"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7265-443D-9FDC-4A7B477FAC79}"/>
                </c:ext>
              </c:extLst>
            </c:dLbl>
            <c:dLbl>
              <c:idx val="16"/>
              <c:layout>
                <c:manualLayout>
                  <c:x val="2.7306684708668587E-2"/>
                  <c:y val="1.0430118273257307E-16"/>
                </c:manualLayout>
              </c:layout>
              <c:tx>
                <c:rich>
                  <a:bodyPr/>
                  <a:lstStyle/>
                  <a:p>
                    <a:fld id="{8A085F33-562D-49C7-9B16-ADDEAA5DD399}"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7265-443D-9FDC-4A7B477FAC79}"/>
                </c:ext>
              </c:extLst>
            </c:dLbl>
            <c:dLbl>
              <c:idx val="17"/>
              <c:layout>
                <c:manualLayout>
                  <c:x val="2.2755570590557144E-2"/>
                  <c:y val="4.4797016866622003E-7"/>
                </c:manualLayout>
              </c:layout>
              <c:tx>
                <c:rich>
                  <a:bodyPr/>
                  <a:lstStyle/>
                  <a:p>
                    <a:fld id="{F241A72A-D4C3-4433-8C65-EA611C7304FB}"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7265-443D-9FDC-4A7B477FAC79}"/>
                </c:ext>
              </c:extLst>
            </c:dLbl>
            <c:dLbl>
              <c:idx val="18"/>
              <c:layout>
                <c:manualLayout>
                  <c:x val="2.2755570590557144E-2"/>
                  <c:y val="2.8452825269459658E-3"/>
                </c:manualLayout>
              </c:layout>
              <c:tx>
                <c:rich>
                  <a:bodyPr/>
                  <a:lstStyle/>
                  <a:p>
                    <a:fld id="{AE018771-3946-4326-B473-9A8180D43653}"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A-7265-443D-9FDC-4A7B477FAC79}"/>
                </c:ext>
              </c:extLst>
            </c:dLbl>
            <c:dLbl>
              <c:idx val="19"/>
              <c:layout>
                <c:manualLayout>
                  <c:x val="4.7786698240170178E-2"/>
                  <c:y val="1.0430118273257307E-16"/>
                </c:manualLayout>
              </c:layout>
              <c:tx>
                <c:rich>
                  <a:bodyPr/>
                  <a:lstStyle/>
                  <a:p>
                    <a:fld id="{242F9992-68CD-450A-A22D-67CF641D90DE}"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7265-443D-9FDC-4A7B477FAC7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Sheet1!$A$2:$A$21</c:f>
              <c:strCache>
                <c:ptCount val="20"/>
                <c:pt idx="0">
                  <c:v>Diarrhea</c:v>
                </c:pt>
                <c:pt idx="1">
                  <c:v>Hypertension</c:v>
                </c:pt>
                <c:pt idx="2">
                  <c:v>Fatigue</c:v>
                </c:pt>
                <c:pt idx="3">
                  <c:v>Nausea</c:v>
                </c:pt>
                <c:pt idx="4">
                  <c:v>Decreased appetite</c:v>
                </c:pt>
                <c:pt idx="5">
                  <c:v>Vomiting</c:v>
                </c:pt>
                <c:pt idx="6">
                  <c:v>Rash</c:v>
                </c:pt>
                <c:pt idx="7">
                  <c:v>Hypothyroidism</c:v>
                </c:pt>
                <c:pt idx="8">
                  <c:v>AST increase</c:v>
                </c:pt>
                <c:pt idx="9">
                  <c:v>Proteinuria</c:v>
                </c:pt>
                <c:pt idx="10">
                  <c:v>ALT increase</c:v>
                </c:pt>
                <c:pt idx="11">
                  <c:v>PPE</c:v>
                </c:pt>
                <c:pt idx="12">
                  <c:v>Stomatitis</c:v>
                </c:pt>
                <c:pt idx="13">
                  <c:v>Platelet count decrease</c:v>
                </c:pt>
                <c:pt idx="14">
                  <c:v>Pyrexia</c:v>
                </c:pt>
                <c:pt idx="15">
                  <c:v>Asthenia</c:v>
                </c:pt>
                <c:pt idx="16">
                  <c:v>Blood bilirubin increase</c:v>
                </c:pt>
                <c:pt idx="17">
                  <c:v>Thrombocytopenia</c:v>
                </c:pt>
                <c:pt idx="18">
                  <c:v>Arthralgia</c:v>
                </c:pt>
                <c:pt idx="19">
                  <c:v>Dysphonia</c:v>
                </c:pt>
              </c:strCache>
            </c:strRef>
          </c:cat>
          <c:val>
            <c:numRef>
              <c:f>Sheet1!$E$2:$E$21</c:f>
              <c:numCache>
                <c:formatCode>General</c:formatCode>
                <c:ptCount val="20"/>
                <c:pt idx="0">
                  <c:v>22</c:v>
                </c:pt>
                <c:pt idx="1">
                  <c:v>17</c:v>
                </c:pt>
                <c:pt idx="2">
                  <c:v>18</c:v>
                </c:pt>
                <c:pt idx="3">
                  <c:v>12</c:v>
                </c:pt>
                <c:pt idx="4">
                  <c:v>19</c:v>
                </c:pt>
                <c:pt idx="5">
                  <c:v>7.96</c:v>
                </c:pt>
                <c:pt idx="6">
                  <c:v>5</c:v>
                </c:pt>
                <c:pt idx="7">
                  <c:v>3</c:v>
                </c:pt>
                <c:pt idx="8">
                  <c:v>4</c:v>
                </c:pt>
                <c:pt idx="9">
                  <c:v>5</c:v>
                </c:pt>
                <c:pt idx="10">
                  <c:v>3</c:v>
                </c:pt>
                <c:pt idx="11">
                  <c:v>41</c:v>
                </c:pt>
                <c:pt idx="12">
                  <c:v>10.96</c:v>
                </c:pt>
                <c:pt idx="13">
                  <c:v>3</c:v>
                </c:pt>
                <c:pt idx="14">
                  <c:v>5</c:v>
                </c:pt>
                <c:pt idx="15">
                  <c:v>13</c:v>
                </c:pt>
                <c:pt idx="16">
                  <c:v>5</c:v>
                </c:pt>
                <c:pt idx="17">
                  <c:v>3</c:v>
                </c:pt>
                <c:pt idx="18">
                  <c:v>2</c:v>
                </c:pt>
                <c:pt idx="19">
                  <c:v>12</c:v>
                </c:pt>
              </c:numCache>
            </c:numRef>
          </c:val>
          <c:extLst>
            <c:ext xmlns:c15="http://schemas.microsoft.com/office/drawing/2012/chart" uri="{02D57815-91ED-43cb-92C2-25804820EDAC}">
              <c15:datalabelsRange>
                <c15:f>Sheet1!$K$2:$K$21</c15:f>
                <c15:dlblRangeCache>
                  <c:ptCount val="20"/>
                  <c:pt idx="0">
                    <c:v>24</c:v>
                  </c:pt>
                  <c:pt idx="1">
                    <c:v>26</c:v>
                  </c:pt>
                  <c:pt idx="2">
                    <c:v>20</c:v>
                  </c:pt>
                  <c:pt idx="3">
                    <c:v>13</c:v>
                  </c:pt>
                  <c:pt idx="4">
                    <c:v>20</c:v>
                  </c:pt>
                  <c:pt idx="5">
                    <c:v>8</c:v>
                  </c:pt>
                  <c:pt idx="6">
                    <c:v>6</c:v>
                  </c:pt>
                  <c:pt idx="7">
                    <c:v>3</c:v>
                  </c:pt>
                  <c:pt idx="8">
                    <c:v>6</c:v>
                  </c:pt>
                  <c:pt idx="9">
                    <c:v>7</c:v>
                  </c:pt>
                  <c:pt idx="10">
                    <c:v>4</c:v>
                  </c:pt>
                  <c:pt idx="11">
                    <c:v>50</c:v>
                  </c:pt>
                  <c:pt idx="12">
                    <c:v>11</c:v>
                  </c:pt>
                  <c:pt idx="13">
                    <c:v>4</c:v>
                  </c:pt>
                  <c:pt idx="14">
                    <c:v>5</c:v>
                  </c:pt>
                  <c:pt idx="15">
                    <c:v>16</c:v>
                  </c:pt>
                  <c:pt idx="16">
                    <c:v>6</c:v>
                  </c:pt>
                  <c:pt idx="17">
                    <c:v>3</c:v>
                  </c:pt>
                  <c:pt idx="18">
                    <c:v>2</c:v>
                  </c:pt>
                  <c:pt idx="19">
                    <c:v>12</c:v>
                  </c:pt>
                </c15:dlblRangeCache>
              </c15:datalabelsRange>
            </c:ext>
            <c:ext xmlns:c16="http://schemas.microsoft.com/office/drawing/2014/chart" uri="{C3380CC4-5D6E-409C-BE32-E72D297353CC}">
              <c16:uniqueId val="{00000021-7265-443D-9FDC-4A7B477FAC79}"/>
            </c:ext>
          </c:extLst>
        </c:ser>
        <c:dLbls>
          <c:dLblPos val="inEnd"/>
          <c:showLegendKey val="0"/>
          <c:showVal val="1"/>
          <c:showCatName val="0"/>
          <c:showSerName val="0"/>
          <c:showPercent val="0"/>
          <c:showBubbleSize val="0"/>
        </c:dLbls>
        <c:gapWidth val="50"/>
        <c:overlap val="100"/>
        <c:axId val="1888467855"/>
        <c:axId val="1888462447"/>
      </c:barChart>
      <c:catAx>
        <c:axId val="1888467855"/>
        <c:scaling>
          <c:orientation val="maxMin"/>
        </c:scaling>
        <c:delete val="0"/>
        <c:axPos val="l"/>
        <c:numFmt formatCode="General" sourceLinked="1"/>
        <c:majorTickMark val="none"/>
        <c:minorTickMark val="none"/>
        <c:tickLblPos val="low"/>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8462447"/>
        <c:crosses val="autoZero"/>
        <c:auto val="1"/>
        <c:lblAlgn val="ctr"/>
        <c:lblOffset val="100"/>
        <c:noMultiLvlLbl val="0"/>
      </c:catAx>
      <c:valAx>
        <c:axId val="1888462447"/>
        <c:scaling>
          <c:orientation val="minMax"/>
          <c:max val="60"/>
          <c:min val="-60"/>
        </c:scaling>
        <c:delete val="0"/>
        <c:axPos val="b"/>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IN" b="1" dirty="0"/>
                  <a:t>Patients, %</a:t>
                </a:r>
              </a:p>
            </c:rich>
          </c:tx>
          <c:layout>
            <c:manualLayout>
              <c:xMode val="edge"/>
              <c:yMode val="edge"/>
              <c:x val="0.54297281999394009"/>
              <c:y val="0.9480126139440122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Black]#,##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8467855"/>
        <c:crosses val="max"/>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Complete response</c:v>
                </c:pt>
              </c:strCache>
            </c:strRef>
          </c:tx>
          <c:spPr>
            <a:solidFill>
              <a:schemeClr val="accent1"/>
            </a:solidFill>
            <a:ln>
              <a:noFill/>
            </a:ln>
            <a:effectLst/>
          </c:spPr>
          <c:invertIfNegative val="0"/>
          <c:dPt>
            <c:idx val="0"/>
            <c:invertIfNegative val="0"/>
            <c:bubble3D val="0"/>
            <c:spPr>
              <a:solidFill>
                <a:srgbClr val="2F5597"/>
              </a:solidFill>
              <a:ln>
                <a:noFill/>
              </a:ln>
              <a:effectLst/>
            </c:spPr>
            <c:extLst>
              <c:ext xmlns:c16="http://schemas.microsoft.com/office/drawing/2014/chart" uri="{C3380CC4-5D6E-409C-BE32-E72D297353CC}">
                <c16:uniqueId val="{00000004-C4DA-49E1-BEEB-4595FBF8F488}"/>
              </c:ext>
            </c:extLst>
          </c:dPt>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6-C4DA-49E1-BEEB-4595FBF8F488}"/>
              </c:ext>
            </c:extLst>
          </c:dPt>
          <c:cat>
            <c:strRef>
              <c:f>Sheet1!$A$2:$A$3</c:f>
              <c:strCache>
                <c:ptCount val="2"/>
                <c:pt idx="0">
                  <c:v>EC + FOLFIRI</c:v>
                </c:pt>
                <c:pt idx="1">
                  <c:v>Control</c:v>
                </c:pt>
              </c:strCache>
            </c:strRef>
          </c:cat>
          <c:val>
            <c:numRef>
              <c:f>Sheet1!$B$2:$B$3</c:f>
              <c:numCache>
                <c:formatCode>0.00%</c:formatCode>
                <c:ptCount val="2"/>
                <c:pt idx="0">
                  <c:v>4.1000000000000002E-2</c:v>
                </c:pt>
                <c:pt idx="1">
                  <c:v>1.4E-2</c:v>
                </c:pt>
              </c:numCache>
            </c:numRef>
          </c:val>
          <c:extLst>
            <c:ext xmlns:c16="http://schemas.microsoft.com/office/drawing/2014/chart" uri="{C3380CC4-5D6E-409C-BE32-E72D297353CC}">
              <c16:uniqueId val="{00000000-C4DA-49E1-BEEB-4595FBF8F488}"/>
            </c:ext>
          </c:extLst>
        </c:ser>
        <c:ser>
          <c:idx val="1"/>
          <c:order val="1"/>
          <c:tx>
            <c:strRef>
              <c:f>Sheet1!$C$1</c:f>
              <c:strCache>
                <c:ptCount val="1"/>
                <c:pt idx="0">
                  <c:v>Partial response</c:v>
                </c:pt>
              </c:strCache>
            </c:strRef>
          </c:tx>
          <c:spPr>
            <a:solidFill>
              <a:schemeClr val="accent2"/>
            </a:solidFill>
            <a:ln>
              <a:noFill/>
            </a:ln>
            <a:effectLst/>
          </c:spPr>
          <c:invertIfNegative val="0"/>
          <c:dPt>
            <c:idx val="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C4DA-49E1-BEEB-4595FBF8F488}"/>
              </c:ext>
            </c:extLst>
          </c:dPt>
          <c:dPt>
            <c:idx val="1"/>
            <c:invertIfNegative val="0"/>
            <c:bubble3D val="0"/>
            <c:spPr>
              <a:solidFill>
                <a:srgbClr val="C2C2C2"/>
              </a:solidFill>
              <a:ln>
                <a:noFill/>
              </a:ln>
              <a:effectLst/>
            </c:spPr>
            <c:extLst>
              <c:ext xmlns:c16="http://schemas.microsoft.com/office/drawing/2014/chart" uri="{C3380CC4-5D6E-409C-BE32-E72D297353CC}">
                <c16:uniqueId val="{00000007-C4DA-49E1-BEEB-4595FBF8F488}"/>
              </c:ext>
            </c:extLst>
          </c:dPt>
          <c:errBars>
            <c:errBarType val="both"/>
            <c:errValType val="cust"/>
            <c:noEndCap val="0"/>
            <c:plus>
              <c:numRef>
                <c:f>Sheet1!$G$2:$G$3</c:f>
                <c:numCache>
                  <c:formatCode>General</c:formatCode>
                  <c:ptCount val="2"/>
                  <c:pt idx="0">
                    <c:v>0.10000000000000009</c:v>
                  </c:pt>
                  <c:pt idx="1">
                    <c:v>0.11399999999999999</c:v>
                  </c:pt>
                </c:numCache>
              </c:numRef>
            </c:plus>
            <c:minus>
              <c:numRef>
                <c:f>Sheet1!$F$2:$F$3</c:f>
                <c:numCache>
                  <c:formatCode>General</c:formatCode>
                  <c:ptCount val="2"/>
                  <c:pt idx="0">
                    <c:v>0.11499999999999999</c:v>
                  </c:pt>
                  <c:pt idx="1">
                    <c:v>0.10300000000000004</c:v>
                  </c:pt>
                </c:numCache>
              </c:numRef>
            </c:minus>
            <c:spPr>
              <a:noFill/>
              <a:ln w="9525" cap="flat" cmpd="sng" algn="ctr">
                <a:solidFill>
                  <a:schemeClr val="tx1">
                    <a:lumMod val="65000"/>
                    <a:lumOff val="35000"/>
                  </a:schemeClr>
                </a:solidFill>
                <a:round/>
              </a:ln>
              <a:effectLst/>
            </c:spPr>
          </c:errBars>
          <c:cat>
            <c:strRef>
              <c:f>Sheet1!$A$2:$A$3</c:f>
              <c:strCache>
                <c:ptCount val="2"/>
                <c:pt idx="0">
                  <c:v>EC + FOLFIRI</c:v>
                </c:pt>
                <c:pt idx="1">
                  <c:v>Control</c:v>
                </c:pt>
              </c:strCache>
            </c:strRef>
          </c:cat>
          <c:val>
            <c:numRef>
              <c:f>Sheet1!$C$2:$C$3</c:f>
              <c:numCache>
                <c:formatCode>0.00%</c:formatCode>
                <c:ptCount val="2"/>
                <c:pt idx="0">
                  <c:v>0.60299999999999998</c:v>
                </c:pt>
                <c:pt idx="1">
                  <c:v>0.378</c:v>
                </c:pt>
              </c:numCache>
            </c:numRef>
          </c:val>
          <c:extLst>
            <c:ext xmlns:c16="http://schemas.microsoft.com/office/drawing/2014/chart" uri="{C3380CC4-5D6E-409C-BE32-E72D297353CC}">
              <c16:uniqueId val="{00000001-C4DA-49E1-BEEB-4595FBF8F488}"/>
            </c:ext>
          </c:extLst>
        </c:ser>
        <c:dLbls>
          <c:showLegendKey val="0"/>
          <c:showVal val="0"/>
          <c:showCatName val="0"/>
          <c:showSerName val="0"/>
          <c:showPercent val="0"/>
          <c:showBubbleSize val="0"/>
        </c:dLbls>
        <c:gapWidth val="150"/>
        <c:overlap val="100"/>
        <c:axId val="1306142671"/>
        <c:axId val="1306143631"/>
      </c:barChart>
      <c:catAx>
        <c:axId val="130614267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06143631"/>
        <c:crosses val="autoZero"/>
        <c:auto val="1"/>
        <c:lblAlgn val="ctr"/>
        <c:lblOffset val="100"/>
        <c:noMultiLvlLbl val="0"/>
      </c:catAx>
      <c:valAx>
        <c:axId val="1306143631"/>
        <c:scaling>
          <c:orientation val="minMax"/>
          <c:max val="1"/>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306142671"/>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3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37BFC-CCCA-48D8-A8E2-4682EE09A4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E5DD981-4E12-496A-8B71-10A143BD611D}">
      <dgm:prSet/>
      <dgm:spPr/>
      <dgm:t>
        <a:bodyPr/>
        <a:lstStyle/>
        <a:p>
          <a:r>
            <a:rPr lang="en-US" dirty="0"/>
            <a:t>Test for mismatch repair deficiency/microsatellite instability </a:t>
          </a:r>
          <a:r>
            <a:rPr lang="en-US" u="sng" dirty="0"/>
            <a:t>at diagnosis</a:t>
          </a:r>
          <a:r>
            <a:rPr lang="en-US" dirty="0"/>
            <a:t> for </a:t>
          </a:r>
          <a:r>
            <a:rPr lang="en-US" u="sng" dirty="0"/>
            <a:t>every stage</a:t>
          </a:r>
          <a:r>
            <a:rPr lang="en-US" dirty="0"/>
            <a:t> of CRC</a:t>
          </a:r>
        </a:p>
      </dgm:t>
    </dgm:pt>
    <dgm:pt modelId="{F8B07F6B-A828-4C21-A676-FCB9195687FD}" type="parTrans" cxnId="{A9029B02-C62C-40EE-9E2F-6041299AC97D}">
      <dgm:prSet/>
      <dgm:spPr/>
      <dgm:t>
        <a:bodyPr/>
        <a:lstStyle/>
        <a:p>
          <a:endParaRPr lang="en-US"/>
        </a:p>
      </dgm:t>
    </dgm:pt>
    <dgm:pt modelId="{62D0EAF2-D5AE-45C9-A1DC-4B17F53D3CE2}" type="sibTrans" cxnId="{A9029B02-C62C-40EE-9E2F-6041299AC97D}">
      <dgm:prSet/>
      <dgm:spPr/>
      <dgm:t>
        <a:bodyPr/>
        <a:lstStyle/>
        <a:p>
          <a:endParaRPr lang="en-US"/>
        </a:p>
      </dgm:t>
    </dgm:pt>
    <dgm:pt modelId="{B0948847-546B-418D-96A8-78F00E6DE6EF}">
      <dgm:prSet/>
      <dgm:spPr/>
      <dgm:t>
        <a:bodyPr/>
        <a:lstStyle/>
        <a:p>
          <a:r>
            <a:rPr lang="en-US"/>
            <a:t>Ensure adequate diagnostic testing methods</a:t>
          </a:r>
        </a:p>
      </dgm:t>
    </dgm:pt>
    <dgm:pt modelId="{D8FFFBB7-B3A4-428B-95B0-9A41829FAEBC}" type="parTrans" cxnId="{45EFB015-2F9D-492F-8ECA-AF86279823A9}">
      <dgm:prSet/>
      <dgm:spPr/>
      <dgm:t>
        <a:bodyPr/>
        <a:lstStyle/>
        <a:p>
          <a:endParaRPr lang="en-US"/>
        </a:p>
      </dgm:t>
    </dgm:pt>
    <dgm:pt modelId="{91762265-D97E-44C4-9324-16FC8122C423}" type="sibTrans" cxnId="{45EFB015-2F9D-492F-8ECA-AF86279823A9}">
      <dgm:prSet/>
      <dgm:spPr/>
      <dgm:t>
        <a:bodyPr/>
        <a:lstStyle/>
        <a:p>
          <a:endParaRPr lang="en-US"/>
        </a:p>
      </dgm:t>
    </dgm:pt>
    <dgm:pt modelId="{E8CC9B08-986A-4E99-B545-12B7B93E74FD}">
      <dgm:prSet/>
      <dgm:spPr/>
      <dgm:t>
        <a:bodyPr/>
        <a:lstStyle/>
        <a:p>
          <a:r>
            <a:rPr lang="en-US" dirty="0"/>
            <a:t>ICIs are a very helpful therapeutic strategy in most MSI-H/</a:t>
          </a:r>
          <a:r>
            <a:rPr lang="en-US" dirty="0" err="1"/>
            <a:t>dMMR</a:t>
          </a:r>
          <a:r>
            <a:rPr lang="en-US" dirty="0"/>
            <a:t> CRC</a:t>
          </a:r>
        </a:p>
      </dgm:t>
    </dgm:pt>
    <dgm:pt modelId="{C9DF475F-0E99-4274-B195-55713C993A90}" type="parTrans" cxnId="{DD8F5796-141C-4781-A79C-2850DF5D88D7}">
      <dgm:prSet/>
      <dgm:spPr/>
      <dgm:t>
        <a:bodyPr/>
        <a:lstStyle/>
        <a:p>
          <a:endParaRPr lang="en-US"/>
        </a:p>
      </dgm:t>
    </dgm:pt>
    <dgm:pt modelId="{ED97F68D-CA87-4C83-938A-5FC91DF035B7}" type="sibTrans" cxnId="{DD8F5796-141C-4781-A79C-2850DF5D88D7}">
      <dgm:prSet/>
      <dgm:spPr/>
      <dgm:t>
        <a:bodyPr/>
        <a:lstStyle/>
        <a:p>
          <a:endParaRPr lang="en-US"/>
        </a:p>
      </dgm:t>
    </dgm:pt>
    <dgm:pt modelId="{E05B7A5C-F975-46FD-9479-DF8467EF332E}">
      <dgm:prSet/>
      <dgm:spPr/>
      <dgm:t>
        <a:bodyPr/>
        <a:lstStyle/>
        <a:p>
          <a:r>
            <a:rPr lang="en-US" dirty="0"/>
            <a:t>Toxicity profile relatively favorable for majority of patients on single agent PD1i ( &gt; with + CTLA4i)</a:t>
          </a:r>
        </a:p>
      </dgm:t>
    </dgm:pt>
    <dgm:pt modelId="{EA4312D4-C4DE-476C-8568-40B8536FBCD8}" type="parTrans" cxnId="{BBE43B8F-7EC0-4409-853E-2116D4DE39B6}">
      <dgm:prSet/>
      <dgm:spPr/>
      <dgm:t>
        <a:bodyPr/>
        <a:lstStyle/>
        <a:p>
          <a:endParaRPr lang="en-US"/>
        </a:p>
      </dgm:t>
    </dgm:pt>
    <dgm:pt modelId="{58FA927A-2913-43E2-AD9C-D9E6242B0029}" type="sibTrans" cxnId="{BBE43B8F-7EC0-4409-853E-2116D4DE39B6}">
      <dgm:prSet/>
      <dgm:spPr/>
      <dgm:t>
        <a:bodyPr/>
        <a:lstStyle/>
        <a:p>
          <a:endParaRPr lang="en-US"/>
        </a:p>
      </dgm:t>
    </dgm:pt>
    <dgm:pt modelId="{88F37EE1-2897-4E4F-B603-F8ED7634524A}">
      <dgm:prSet/>
      <dgm:spPr/>
      <dgm:t>
        <a:bodyPr/>
        <a:lstStyle/>
        <a:p>
          <a:r>
            <a:rPr lang="en-US"/>
            <a:t>Need biomarkers to help predict response, non-response to ICIs</a:t>
          </a:r>
        </a:p>
      </dgm:t>
    </dgm:pt>
    <dgm:pt modelId="{DAED0713-99B9-4764-B132-2EC5DAC8C6FC}" type="parTrans" cxnId="{565857C1-B98F-4A15-B1E8-204BEBD138AF}">
      <dgm:prSet/>
      <dgm:spPr/>
      <dgm:t>
        <a:bodyPr/>
        <a:lstStyle/>
        <a:p>
          <a:endParaRPr lang="en-US"/>
        </a:p>
      </dgm:t>
    </dgm:pt>
    <dgm:pt modelId="{1163949B-D22B-4A1F-9F10-530197452F82}" type="sibTrans" cxnId="{565857C1-B98F-4A15-B1E8-204BEBD138AF}">
      <dgm:prSet/>
      <dgm:spPr/>
      <dgm:t>
        <a:bodyPr/>
        <a:lstStyle/>
        <a:p>
          <a:endParaRPr lang="en-US"/>
        </a:p>
      </dgm:t>
    </dgm:pt>
    <dgm:pt modelId="{711426F8-5619-4F8D-B60A-86581D34ADF6}">
      <dgm:prSet/>
      <dgm:spPr/>
      <dgm:t>
        <a:bodyPr/>
        <a:lstStyle/>
        <a:p>
          <a:r>
            <a:rPr lang="en-US"/>
            <a:t>Molecular markers, Lynch vs. non-Lynch, tumor microenvironment, others</a:t>
          </a:r>
        </a:p>
      </dgm:t>
    </dgm:pt>
    <dgm:pt modelId="{DBF9401B-AFA8-4323-AEC2-B63888B9132E}" type="parTrans" cxnId="{22647B41-06F1-47BC-8295-6E83693FA5F0}">
      <dgm:prSet/>
      <dgm:spPr/>
      <dgm:t>
        <a:bodyPr/>
        <a:lstStyle/>
        <a:p>
          <a:endParaRPr lang="en-US"/>
        </a:p>
      </dgm:t>
    </dgm:pt>
    <dgm:pt modelId="{108B9A19-0B0C-4D94-BFBB-C2C68E222381}" type="sibTrans" cxnId="{22647B41-06F1-47BC-8295-6E83693FA5F0}">
      <dgm:prSet/>
      <dgm:spPr/>
      <dgm:t>
        <a:bodyPr/>
        <a:lstStyle/>
        <a:p>
          <a:endParaRPr lang="en-US"/>
        </a:p>
      </dgm:t>
    </dgm:pt>
    <dgm:pt modelId="{F21A190F-2B0F-4C7F-BFBD-CCDBFF1D6531}">
      <dgm:prSet/>
      <dgm:spPr/>
      <dgm:t>
        <a:bodyPr/>
        <a:lstStyle/>
        <a:p>
          <a:r>
            <a:rPr lang="en-US"/>
            <a:t>Optimal duration of therapy and role of singlet vs. doublet ICIs remains relatively unclear</a:t>
          </a:r>
        </a:p>
      </dgm:t>
    </dgm:pt>
    <dgm:pt modelId="{F7A51A5E-376B-4BFE-953A-34D5BF21BB62}" type="parTrans" cxnId="{214CB4AE-5208-4877-8D15-39F9C5AF10C1}">
      <dgm:prSet/>
      <dgm:spPr/>
      <dgm:t>
        <a:bodyPr/>
        <a:lstStyle/>
        <a:p>
          <a:endParaRPr lang="en-US"/>
        </a:p>
      </dgm:t>
    </dgm:pt>
    <dgm:pt modelId="{EA423EFE-ADA0-4556-9F0B-BA88668F15EB}" type="sibTrans" cxnId="{214CB4AE-5208-4877-8D15-39F9C5AF10C1}">
      <dgm:prSet/>
      <dgm:spPr/>
      <dgm:t>
        <a:bodyPr/>
        <a:lstStyle/>
        <a:p>
          <a:endParaRPr lang="en-US"/>
        </a:p>
      </dgm:t>
    </dgm:pt>
    <dgm:pt modelId="{69AB3FC3-8AAB-4820-B4BA-493CF2CA5E43}">
      <dgm:prSet/>
      <dgm:spPr/>
      <dgm:t>
        <a:bodyPr/>
        <a:lstStyle/>
        <a:p>
          <a:r>
            <a:rPr lang="en-US" dirty="0"/>
            <a:t>Single agent ICI for Lynch patients and doublet for select in need of Response (especially + BRAF V600E MT) … </a:t>
          </a:r>
        </a:p>
      </dgm:t>
    </dgm:pt>
    <dgm:pt modelId="{250ACC0B-EE4D-44C6-A00A-E41E7DB132EB}" type="parTrans" cxnId="{5AE13A1D-2C76-4E32-821E-6122438CAD7C}">
      <dgm:prSet/>
      <dgm:spPr/>
      <dgm:t>
        <a:bodyPr/>
        <a:lstStyle/>
        <a:p>
          <a:endParaRPr lang="en-US"/>
        </a:p>
      </dgm:t>
    </dgm:pt>
    <dgm:pt modelId="{84E01005-5E12-4C82-8059-86BB18C621D0}" type="sibTrans" cxnId="{5AE13A1D-2C76-4E32-821E-6122438CAD7C}">
      <dgm:prSet/>
      <dgm:spPr/>
      <dgm:t>
        <a:bodyPr/>
        <a:lstStyle/>
        <a:p>
          <a:endParaRPr lang="en-US"/>
        </a:p>
      </dgm:t>
    </dgm:pt>
    <dgm:pt modelId="{FEAB8A3E-EDF6-4F67-BAB6-EA7B36740E4C}">
      <dgm:prSet/>
      <dgm:spPr/>
      <dgm:t>
        <a:bodyPr/>
        <a:lstStyle/>
        <a:p>
          <a:r>
            <a:rPr lang="en-US"/>
            <a:t>Cross over from singlet to doublet ?  </a:t>
          </a:r>
        </a:p>
      </dgm:t>
    </dgm:pt>
    <dgm:pt modelId="{660A3BE6-2D69-4228-880B-82D87A7D1D26}" type="parTrans" cxnId="{9AE8E93B-D63C-476E-AA01-C183D14E758F}">
      <dgm:prSet/>
      <dgm:spPr/>
      <dgm:t>
        <a:bodyPr/>
        <a:lstStyle/>
        <a:p>
          <a:endParaRPr lang="en-US"/>
        </a:p>
      </dgm:t>
    </dgm:pt>
    <dgm:pt modelId="{066BC8C6-4A9C-4CFA-8E43-661898BEA4F4}" type="sibTrans" cxnId="{9AE8E93B-D63C-476E-AA01-C183D14E758F}">
      <dgm:prSet/>
      <dgm:spPr/>
      <dgm:t>
        <a:bodyPr/>
        <a:lstStyle/>
        <a:p>
          <a:endParaRPr lang="en-US"/>
        </a:p>
      </dgm:t>
    </dgm:pt>
    <dgm:pt modelId="{36AEC07B-5493-4505-B058-373C7C0ADC7A}">
      <dgm:prSet/>
      <dgm:spPr/>
      <dgm:t>
        <a:bodyPr/>
        <a:lstStyle/>
        <a:p>
          <a:r>
            <a:rPr lang="en-US"/>
            <a:t>Circulating tumor DNA may be helpful for assessing/quantifying response</a:t>
          </a:r>
        </a:p>
      </dgm:t>
    </dgm:pt>
    <dgm:pt modelId="{5FA03AD2-809C-4B12-B712-D85795DAD6AE}" type="parTrans" cxnId="{9A7661CB-62D7-4BD0-A2C2-5A5009BC3ABF}">
      <dgm:prSet/>
      <dgm:spPr/>
      <dgm:t>
        <a:bodyPr/>
        <a:lstStyle/>
        <a:p>
          <a:endParaRPr lang="en-US"/>
        </a:p>
      </dgm:t>
    </dgm:pt>
    <dgm:pt modelId="{376F9D70-1F6D-4A7D-9B17-0BB12546A12A}" type="sibTrans" cxnId="{9A7661CB-62D7-4BD0-A2C2-5A5009BC3ABF}">
      <dgm:prSet/>
      <dgm:spPr/>
      <dgm:t>
        <a:bodyPr/>
        <a:lstStyle/>
        <a:p>
          <a:endParaRPr lang="en-US"/>
        </a:p>
      </dgm:t>
    </dgm:pt>
    <dgm:pt modelId="{426D5101-F2A4-B549-A549-6777F3380765}" type="pres">
      <dgm:prSet presAssocID="{2C237BFC-CCCA-48D8-A8E2-4682EE09A4C5}" presName="linear" presStyleCnt="0">
        <dgm:presLayoutVars>
          <dgm:animLvl val="lvl"/>
          <dgm:resizeHandles val="exact"/>
        </dgm:presLayoutVars>
      </dgm:prSet>
      <dgm:spPr/>
    </dgm:pt>
    <dgm:pt modelId="{47D5E599-7CC5-FA41-8A65-08766DD6D023}" type="pres">
      <dgm:prSet presAssocID="{9E5DD981-4E12-496A-8B71-10A143BD611D}" presName="parentText" presStyleLbl="node1" presStyleIdx="0" presStyleCnt="4">
        <dgm:presLayoutVars>
          <dgm:chMax val="0"/>
          <dgm:bulletEnabled val="1"/>
        </dgm:presLayoutVars>
      </dgm:prSet>
      <dgm:spPr/>
    </dgm:pt>
    <dgm:pt modelId="{158DE876-2903-9A4D-B8BC-BFEFAB3D5607}" type="pres">
      <dgm:prSet presAssocID="{9E5DD981-4E12-496A-8B71-10A143BD611D}" presName="childText" presStyleLbl="revTx" presStyleIdx="0" presStyleCnt="4">
        <dgm:presLayoutVars>
          <dgm:bulletEnabled val="1"/>
        </dgm:presLayoutVars>
      </dgm:prSet>
      <dgm:spPr/>
    </dgm:pt>
    <dgm:pt modelId="{EBC35BA9-A817-E741-B694-C7FB831403C0}" type="pres">
      <dgm:prSet presAssocID="{E8CC9B08-986A-4E99-B545-12B7B93E74FD}" presName="parentText" presStyleLbl="node1" presStyleIdx="1" presStyleCnt="4">
        <dgm:presLayoutVars>
          <dgm:chMax val="0"/>
          <dgm:bulletEnabled val="1"/>
        </dgm:presLayoutVars>
      </dgm:prSet>
      <dgm:spPr/>
    </dgm:pt>
    <dgm:pt modelId="{788383B9-7ACA-7A43-A46B-41195E6343C6}" type="pres">
      <dgm:prSet presAssocID="{E8CC9B08-986A-4E99-B545-12B7B93E74FD}" presName="childText" presStyleLbl="revTx" presStyleIdx="1" presStyleCnt="4">
        <dgm:presLayoutVars>
          <dgm:bulletEnabled val="1"/>
        </dgm:presLayoutVars>
      </dgm:prSet>
      <dgm:spPr/>
    </dgm:pt>
    <dgm:pt modelId="{C8E114AD-0A42-5041-96D2-B9D3A031A93C}" type="pres">
      <dgm:prSet presAssocID="{88F37EE1-2897-4E4F-B603-F8ED7634524A}" presName="parentText" presStyleLbl="node1" presStyleIdx="2" presStyleCnt="4">
        <dgm:presLayoutVars>
          <dgm:chMax val="0"/>
          <dgm:bulletEnabled val="1"/>
        </dgm:presLayoutVars>
      </dgm:prSet>
      <dgm:spPr/>
    </dgm:pt>
    <dgm:pt modelId="{CA47FC47-6C83-C54E-AD45-3D045B9791B9}" type="pres">
      <dgm:prSet presAssocID="{88F37EE1-2897-4E4F-B603-F8ED7634524A}" presName="childText" presStyleLbl="revTx" presStyleIdx="2" presStyleCnt="4">
        <dgm:presLayoutVars>
          <dgm:bulletEnabled val="1"/>
        </dgm:presLayoutVars>
      </dgm:prSet>
      <dgm:spPr/>
    </dgm:pt>
    <dgm:pt modelId="{B3253DCF-B80D-A545-AD60-7AF23C6BCF0E}" type="pres">
      <dgm:prSet presAssocID="{F21A190F-2B0F-4C7F-BFBD-CCDBFF1D6531}" presName="parentText" presStyleLbl="node1" presStyleIdx="3" presStyleCnt="4">
        <dgm:presLayoutVars>
          <dgm:chMax val="0"/>
          <dgm:bulletEnabled val="1"/>
        </dgm:presLayoutVars>
      </dgm:prSet>
      <dgm:spPr/>
    </dgm:pt>
    <dgm:pt modelId="{EDAB64E2-DFAA-2947-9B7A-83C6A078E802}" type="pres">
      <dgm:prSet presAssocID="{F21A190F-2B0F-4C7F-BFBD-CCDBFF1D6531}" presName="childText" presStyleLbl="revTx" presStyleIdx="3" presStyleCnt="4">
        <dgm:presLayoutVars>
          <dgm:bulletEnabled val="1"/>
        </dgm:presLayoutVars>
      </dgm:prSet>
      <dgm:spPr/>
    </dgm:pt>
  </dgm:ptLst>
  <dgm:cxnLst>
    <dgm:cxn modelId="{A9029B02-C62C-40EE-9E2F-6041299AC97D}" srcId="{2C237BFC-CCCA-48D8-A8E2-4682EE09A4C5}" destId="{9E5DD981-4E12-496A-8B71-10A143BD611D}" srcOrd="0" destOrd="0" parTransId="{F8B07F6B-A828-4C21-A676-FCB9195687FD}" sibTransId="{62D0EAF2-D5AE-45C9-A1DC-4B17F53D3CE2}"/>
    <dgm:cxn modelId="{45EFB015-2F9D-492F-8ECA-AF86279823A9}" srcId="{9E5DD981-4E12-496A-8B71-10A143BD611D}" destId="{B0948847-546B-418D-96A8-78F00E6DE6EF}" srcOrd="0" destOrd="0" parTransId="{D8FFFBB7-B3A4-428B-95B0-9A41829FAEBC}" sibTransId="{91762265-D97E-44C4-9324-16FC8122C423}"/>
    <dgm:cxn modelId="{5AE13A1D-2C76-4E32-821E-6122438CAD7C}" srcId="{F21A190F-2B0F-4C7F-BFBD-CCDBFF1D6531}" destId="{69AB3FC3-8AAB-4820-B4BA-493CF2CA5E43}" srcOrd="0" destOrd="0" parTransId="{250ACC0B-EE4D-44C6-A00A-E41E7DB132EB}" sibTransId="{84E01005-5E12-4C82-8059-86BB18C621D0}"/>
    <dgm:cxn modelId="{46595F37-C972-214C-A654-38BC45969421}" type="presOf" srcId="{B0948847-546B-418D-96A8-78F00E6DE6EF}" destId="{158DE876-2903-9A4D-B8BC-BFEFAB3D5607}" srcOrd="0" destOrd="0" presId="urn:microsoft.com/office/officeart/2005/8/layout/vList2"/>
    <dgm:cxn modelId="{9AE8E93B-D63C-476E-AA01-C183D14E758F}" srcId="{F21A190F-2B0F-4C7F-BFBD-CCDBFF1D6531}" destId="{FEAB8A3E-EDF6-4F67-BAB6-EA7B36740E4C}" srcOrd="1" destOrd="0" parTransId="{660A3BE6-2D69-4228-880B-82D87A7D1D26}" sibTransId="{066BC8C6-4A9C-4CFA-8E43-661898BEA4F4}"/>
    <dgm:cxn modelId="{494B543D-0579-BE45-9AE9-B3129C6E145F}" type="presOf" srcId="{F21A190F-2B0F-4C7F-BFBD-CCDBFF1D6531}" destId="{B3253DCF-B80D-A545-AD60-7AF23C6BCF0E}" srcOrd="0" destOrd="0" presId="urn:microsoft.com/office/officeart/2005/8/layout/vList2"/>
    <dgm:cxn modelId="{33FEFA3F-108E-F447-8CF5-51E60C28E4DB}" type="presOf" srcId="{69AB3FC3-8AAB-4820-B4BA-493CF2CA5E43}" destId="{EDAB64E2-DFAA-2947-9B7A-83C6A078E802}" srcOrd="0" destOrd="0" presId="urn:microsoft.com/office/officeart/2005/8/layout/vList2"/>
    <dgm:cxn modelId="{22647B41-06F1-47BC-8295-6E83693FA5F0}" srcId="{88F37EE1-2897-4E4F-B603-F8ED7634524A}" destId="{711426F8-5619-4F8D-B60A-86581D34ADF6}" srcOrd="0" destOrd="0" parTransId="{DBF9401B-AFA8-4323-AEC2-B63888B9132E}" sibTransId="{108B9A19-0B0C-4D94-BFBB-C2C68E222381}"/>
    <dgm:cxn modelId="{BE85064A-83AE-104B-9663-F8CC0827FFE8}" type="presOf" srcId="{711426F8-5619-4F8D-B60A-86581D34ADF6}" destId="{CA47FC47-6C83-C54E-AD45-3D045B9791B9}" srcOrd="0" destOrd="0" presId="urn:microsoft.com/office/officeart/2005/8/layout/vList2"/>
    <dgm:cxn modelId="{55A6A34C-F338-9243-BAB4-9DB65A711B76}" type="presOf" srcId="{88F37EE1-2897-4E4F-B603-F8ED7634524A}" destId="{C8E114AD-0A42-5041-96D2-B9D3A031A93C}" srcOrd="0" destOrd="0" presId="urn:microsoft.com/office/officeart/2005/8/layout/vList2"/>
    <dgm:cxn modelId="{C3F58A60-C637-EE40-8055-75F712AB0D7A}" type="presOf" srcId="{FEAB8A3E-EDF6-4F67-BAB6-EA7B36740E4C}" destId="{EDAB64E2-DFAA-2947-9B7A-83C6A078E802}" srcOrd="0" destOrd="1" presId="urn:microsoft.com/office/officeart/2005/8/layout/vList2"/>
    <dgm:cxn modelId="{BBE43B8F-7EC0-4409-853E-2116D4DE39B6}" srcId="{E8CC9B08-986A-4E99-B545-12B7B93E74FD}" destId="{E05B7A5C-F975-46FD-9479-DF8467EF332E}" srcOrd="0" destOrd="0" parTransId="{EA4312D4-C4DE-476C-8568-40B8536FBCD8}" sibTransId="{58FA927A-2913-43E2-AD9C-D9E6242B0029}"/>
    <dgm:cxn modelId="{1766E28F-0122-6C4B-820E-00CA74525ED0}" type="presOf" srcId="{36AEC07B-5493-4505-B058-373C7C0ADC7A}" destId="{EDAB64E2-DFAA-2947-9B7A-83C6A078E802}" srcOrd="0" destOrd="2" presId="urn:microsoft.com/office/officeart/2005/8/layout/vList2"/>
    <dgm:cxn modelId="{DD8F5796-141C-4781-A79C-2850DF5D88D7}" srcId="{2C237BFC-CCCA-48D8-A8E2-4682EE09A4C5}" destId="{E8CC9B08-986A-4E99-B545-12B7B93E74FD}" srcOrd="1" destOrd="0" parTransId="{C9DF475F-0E99-4274-B195-55713C993A90}" sibTransId="{ED97F68D-CA87-4C83-938A-5FC91DF035B7}"/>
    <dgm:cxn modelId="{214CB4AE-5208-4877-8D15-39F9C5AF10C1}" srcId="{2C237BFC-CCCA-48D8-A8E2-4682EE09A4C5}" destId="{F21A190F-2B0F-4C7F-BFBD-CCDBFF1D6531}" srcOrd="3" destOrd="0" parTransId="{F7A51A5E-376B-4BFE-953A-34D5BF21BB62}" sibTransId="{EA423EFE-ADA0-4556-9F0B-BA88668F15EB}"/>
    <dgm:cxn modelId="{3A40DFB0-31A0-904B-B615-3B13A87D8D76}" type="presOf" srcId="{E8CC9B08-986A-4E99-B545-12B7B93E74FD}" destId="{EBC35BA9-A817-E741-B694-C7FB831403C0}" srcOrd="0" destOrd="0" presId="urn:microsoft.com/office/officeart/2005/8/layout/vList2"/>
    <dgm:cxn modelId="{5FAFBEBE-4BCA-E542-9A8A-87E3EB735189}" type="presOf" srcId="{E05B7A5C-F975-46FD-9479-DF8467EF332E}" destId="{788383B9-7ACA-7A43-A46B-41195E6343C6}" srcOrd="0" destOrd="0" presId="urn:microsoft.com/office/officeart/2005/8/layout/vList2"/>
    <dgm:cxn modelId="{565857C1-B98F-4A15-B1E8-204BEBD138AF}" srcId="{2C237BFC-CCCA-48D8-A8E2-4682EE09A4C5}" destId="{88F37EE1-2897-4E4F-B603-F8ED7634524A}" srcOrd="2" destOrd="0" parTransId="{DAED0713-99B9-4764-B132-2EC5DAC8C6FC}" sibTransId="{1163949B-D22B-4A1F-9F10-530197452F82}"/>
    <dgm:cxn modelId="{9A7661CB-62D7-4BD0-A2C2-5A5009BC3ABF}" srcId="{F21A190F-2B0F-4C7F-BFBD-CCDBFF1D6531}" destId="{36AEC07B-5493-4505-B058-373C7C0ADC7A}" srcOrd="2" destOrd="0" parTransId="{5FA03AD2-809C-4B12-B712-D85795DAD6AE}" sibTransId="{376F9D70-1F6D-4A7D-9B17-0BB12546A12A}"/>
    <dgm:cxn modelId="{070949D5-6B28-7747-8A28-CFA77F312AEB}" type="presOf" srcId="{9E5DD981-4E12-496A-8B71-10A143BD611D}" destId="{47D5E599-7CC5-FA41-8A65-08766DD6D023}" srcOrd="0" destOrd="0" presId="urn:microsoft.com/office/officeart/2005/8/layout/vList2"/>
    <dgm:cxn modelId="{B70B6FED-EFC1-E942-865C-B90DD92338F8}" type="presOf" srcId="{2C237BFC-CCCA-48D8-A8E2-4682EE09A4C5}" destId="{426D5101-F2A4-B549-A549-6777F3380765}" srcOrd="0" destOrd="0" presId="urn:microsoft.com/office/officeart/2005/8/layout/vList2"/>
    <dgm:cxn modelId="{E357AF5F-504A-0941-8886-7B863D308303}" type="presParOf" srcId="{426D5101-F2A4-B549-A549-6777F3380765}" destId="{47D5E599-7CC5-FA41-8A65-08766DD6D023}" srcOrd="0" destOrd="0" presId="urn:microsoft.com/office/officeart/2005/8/layout/vList2"/>
    <dgm:cxn modelId="{B5436DC7-AFEE-C34E-87FC-433C9D9E512B}" type="presParOf" srcId="{426D5101-F2A4-B549-A549-6777F3380765}" destId="{158DE876-2903-9A4D-B8BC-BFEFAB3D5607}" srcOrd="1" destOrd="0" presId="urn:microsoft.com/office/officeart/2005/8/layout/vList2"/>
    <dgm:cxn modelId="{EB943488-58FC-6E4D-8E37-EFD7FE04E8BC}" type="presParOf" srcId="{426D5101-F2A4-B549-A549-6777F3380765}" destId="{EBC35BA9-A817-E741-B694-C7FB831403C0}" srcOrd="2" destOrd="0" presId="urn:microsoft.com/office/officeart/2005/8/layout/vList2"/>
    <dgm:cxn modelId="{09248824-76FE-A443-8432-95058CB3A28D}" type="presParOf" srcId="{426D5101-F2A4-B549-A549-6777F3380765}" destId="{788383B9-7ACA-7A43-A46B-41195E6343C6}" srcOrd="3" destOrd="0" presId="urn:microsoft.com/office/officeart/2005/8/layout/vList2"/>
    <dgm:cxn modelId="{92000143-C380-D24D-B131-B7E9760F4312}" type="presParOf" srcId="{426D5101-F2A4-B549-A549-6777F3380765}" destId="{C8E114AD-0A42-5041-96D2-B9D3A031A93C}" srcOrd="4" destOrd="0" presId="urn:microsoft.com/office/officeart/2005/8/layout/vList2"/>
    <dgm:cxn modelId="{E354E0F5-3265-E244-A7E1-E37C18DCB612}" type="presParOf" srcId="{426D5101-F2A4-B549-A549-6777F3380765}" destId="{CA47FC47-6C83-C54E-AD45-3D045B9791B9}" srcOrd="5" destOrd="0" presId="urn:microsoft.com/office/officeart/2005/8/layout/vList2"/>
    <dgm:cxn modelId="{600681E5-D6B6-E84F-A2DE-A0E550A814A7}" type="presParOf" srcId="{426D5101-F2A4-B549-A549-6777F3380765}" destId="{B3253DCF-B80D-A545-AD60-7AF23C6BCF0E}" srcOrd="6" destOrd="0" presId="urn:microsoft.com/office/officeart/2005/8/layout/vList2"/>
    <dgm:cxn modelId="{70DDAA46-64D0-2B4D-8A6B-8D29A4F8623E}" type="presParOf" srcId="{426D5101-F2A4-B549-A549-6777F3380765}" destId="{EDAB64E2-DFAA-2947-9B7A-83C6A078E80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5E599-7CC5-FA41-8A65-08766DD6D023}">
      <dsp:nvSpPr>
        <dsp:cNvPr id="0" name=""/>
        <dsp:cNvSpPr/>
      </dsp:nvSpPr>
      <dsp:spPr>
        <a:xfrm>
          <a:off x="0" y="233694"/>
          <a:ext cx="10515600"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Test for mismatch repair deficiency/microsatellite instability </a:t>
          </a:r>
          <a:r>
            <a:rPr lang="en-US" sz="2100" u="sng" kern="1200" dirty="0"/>
            <a:t>at diagnosis</a:t>
          </a:r>
          <a:r>
            <a:rPr lang="en-US" sz="2100" kern="1200" dirty="0"/>
            <a:t> for </a:t>
          </a:r>
          <a:r>
            <a:rPr lang="en-US" sz="2100" u="sng" kern="1200" dirty="0"/>
            <a:t>every stage</a:t>
          </a:r>
          <a:r>
            <a:rPr lang="en-US" sz="2100" kern="1200" dirty="0"/>
            <a:t> of CRC</a:t>
          </a:r>
        </a:p>
      </dsp:txBody>
      <dsp:txXfrm>
        <a:off x="24588" y="258282"/>
        <a:ext cx="10466424" cy="454509"/>
      </dsp:txXfrm>
    </dsp:sp>
    <dsp:sp modelId="{158DE876-2903-9A4D-B8BC-BFEFAB3D5607}">
      <dsp:nvSpPr>
        <dsp:cNvPr id="0" name=""/>
        <dsp:cNvSpPr/>
      </dsp:nvSpPr>
      <dsp:spPr>
        <a:xfrm>
          <a:off x="0" y="737379"/>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Ensure adequate diagnostic testing methods</a:t>
          </a:r>
        </a:p>
      </dsp:txBody>
      <dsp:txXfrm>
        <a:off x="0" y="737379"/>
        <a:ext cx="10515600" cy="347760"/>
      </dsp:txXfrm>
    </dsp:sp>
    <dsp:sp modelId="{EBC35BA9-A817-E741-B694-C7FB831403C0}">
      <dsp:nvSpPr>
        <dsp:cNvPr id="0" name=""/>
        <dsp:cNvSpPr/>
      </dsp:nvSpPr>
      <dsp:spPr>
        <a:xfrm>
          <a:off x="0" y="1085139"/>
          <a:ext cx="10515600" cy="50368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ICIs are a very helpful therapeutic strategy in most MSI-H/</a:t>
          </a:r>
          <a:r>
            <a:rPr lang="en-US" sz="2100" kern="1200" dirty="0" err="1"/>
            <a:t>dMMR</a:t>
          </a:r>
          <a:r>
            <a:rPr lang="en-US" sz="2100" kern="1200" dirty="0"/>
            <a:t> CRC</a:t>
          </a:r>
        </a:p>
      </dsp:txBody>
      <dsp:txXfrm>
        <a:off x="24588" y="1109727"/>
        <a:ext cx="10466424" cy="454509"/>
      </dsp:txXfrm>
    </dsp:sp>
    <dsp:sp modelId="{788383B9-7ACA-7A43-A46B-41195E6343C6}">
      <dsp:nvSpPr>
        <dsp:cNvPr id="0" name=""/>
        <dsp:cNvSpPr/>
      </dsp:nvSpPr>
      <dsp:spPr>
        <a:xfrm>
          <a:off x="0" y="1588824"/>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Toxicity profile relatively favorable for majority of patients on single agent PD1i ( &gt; with + CTLA4i)</a:t>
          </a:r>
        </a:p>
      </dsp:txBody>
      <dsp:txXfrm>
        <a:off x="0" y="1588824"/>
        <a:ext cx="10515600" cy="347760"/>
      </dsp:txXfrm>
    </dsp:sp>
    <dsp:sp modelId="{C8E114AD-0A42-5041-96D2-B9D3A031A93C}">
      <dsp:nvSpPr>
        <dsp:cNvPr id="0" name=""/>
        <dsp:cNvSpPr/>
      </dsp:nvSpPr>
      <dsp:spPr>
        <a:xfrm>
          <a:off x="0" y="1936584"/>
          <a:ext cx="10515600" cy="50368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Need biomarkers to help predict response, non-response to ICIs</a:t>
          </a:r>
        </a:p>
      </dsp:txBody>
      <dsp:txXfrm>
        <a:off x="24588" y="1961172"/>
        <a:ext cx="10466424" cy="454509"/>
      </dsp:txXfrm>
    </dsp:sp>
    <dsp:sp modelId="{CA47FC47-6C83-C54E-AD45-3D045B9791B9}">
      <dsp:nvSpPr>
        <dsp:cNvPr id="0" name=""/>
        <dsp:cNvSpPr/>
      </dsp:nvSpPr>
      <dsp:spPr>
        <a:xfrm>
          <a:off x="0" y="2440269"/>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Molecular markers, Lynch vs. non-Lynch, tumor microenvironment, others</a:t>
          </a:r>
        </a:p>
      </dsp:txBody>
      <dsp:txXfrm>
        <a:off x="0" y="2440269"/>
        <a:ext cx="10515600" cy="347760"/>
      </dsp:txXfrm>
    </dsp:sp>
    <dsp:sp modelId="{B3253DCF-B80D-A545-AD60-7AF23C6BCF0E}">
      <dsp:nvSpPr>
        <dsp:cNvPr id="0" name=""/>
        <dsp:cNvSpPr/>
      </dsp:nvSpPr>
      <dsp:spPr>
        <a:xfrm>
          <a:off x="0" y="2788029"/>
          <a:ext cx="10515600" cy="5036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Optimal duration of therapy and role of singlet vs. doublet ICIs remains relatively unclear</a:t>
          </a:r>
        </a:p>
      </dsp:txBody>
      <dsp:txXfrm>
        <a:off x="24588" y="2812617"/>
        <a:ext cx="10466424" cy="454509"/>
      </dsp:txXfrm>
    </dsp:sp>
    <dsp:sp modelId="{EDAB64E2-DFAA-2947-9B7A-83C6A078E802}">
      <dsp:nvSpPr>
        <dsp:cNvPr id="0" name=""/>
        <dsp:cNvSpPr/>
      </dsp:nvSpPr>
      <dsp:spPr>
        <a:xfrm>
          <a:off x="0" y="3291714"/>
          <a:ext cx="105156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Single agent ICI for Lynch patients and doublet for select in need of Response (especially + BRAF V600E MT) … </a:t>
          </a:r>
        </a:p>
        <a:p>
          <a:pPr marL="171450" lvl="1" indent="-171450" algn="l" defTabSz="711200">
            <a:lnSpc>
              <a:spcPct val="90000"/>
            </a:lnSpc>
            <a:spcBef>
              <a:spcPct val="0"/>
            </a:spcBef>
            <a:spcAft>
              <a:spcPct val="20000"/>
            </a:spcAft>
            <a:buChar char="•"/>
          </a:pPr>
          <a:r>
            <a:rPr lang="en-US" sz="1600" kern="1200"/>
            <a:t>Cross over from singlet to doublet ?  </a:t>
          </a:r>
        </a:p>
        <a:p>
          <a:pPr marL="171450" lvl="1" indent="-171450" algn="l" defTabSz="711200">
            <a:lnSpc>
              <a:spcPct val="90000"/>
            </a:lnSpc>
            <a:spcBef>
              <a:spcPct val="0"/>
            </a:spcBef>
            <a:spcAft>
              <a:spcPct val="20000"/>
            </a:spcAft>
            <a:buChar char="•"/>
          </a:pPr>
          <a:r>
            <a:rPr lang="en-US" sz="1600" kern="1200"/>
            <a:t>Circulating tumor DNA may be helpful for assessing/quantifying response</a:t>
          </a:r>
        </a:p>
      </dsp:txBody>
      <dsp:txXfrm>
        <a:off x="0" y="3291714"/>
        <a:ext cx="10515600" cy="825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0.26523</cdr:x>
      <cdr:y>0.30219</cdr:y>
    </cdr:from>
    <cdr:to>
      <cdr:x>0.30542</cdr:x>
      <cdr:y>0.36102</cdr:y>
    </cdr:to>
    <cdr:sp macro="" textlink="">
      <cdr:nvSpPr>
        <cdr:cNvPr id="4" name="TextBox 3">
          <a:extLst xmlns:a="http://schemas.openxmlformats.org/drawingml/2006/main">
            <a:ext uri="{FF2B5EF4-FFF2-40B4-BE49-F238E27FC236}">
              <a16:creationId xmlns:a16="http://schemas.microsoft.com/office/drawing/2014/main" id="{A8A80E48-D10F-ABAD-3F72-CE4C9F086E10}"/>
            </a:ext>
          </a:extLst>
        </cdr:cNvPr>
        <cdr:cNvSpPr txBox="1"/>
      </cdr:nvSpPr>
      <cdr:spPr>
        <a:xfrm xmlns:a="http://schemas.openxmlformats.org/drawingml/2006/main">
          <a:off x="2910261" y="1215614"/>
          <a:ext cx="441063" cy="2366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sciencedirect.com/topics/medicine-and-dentistry/monotherapy" TargetMode="External"/><Relationship Id="rId3" Type="http://schemas.openxmlformats.org/officeDocument/2006/relationships/hyperlink" Target="https://www.sciencedirect.com/topics/medicine-and-dentistry/metastatic-colorectal-cancer" TargetMode="External"/><Relationship Id="rId7" Type="http://schemas.openxmlformats.org/officeDocument/2006/relationships/hyperlink" Target="https://clinicaltrials.gov/show/NCT03926338"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clinicaltrials.gov/" TargetMode="External"/><Relationship Id="rId5" Type="http://schemas.openxmlformats.org/officeDocument/2006/relationships/hyperlink" Target="https://www.sciencedirect.com/topics/medicine-and-dentistry/neoadjuvant-therapy" TargetMode="External"/><Relationship Id="rId10" Type="http://schemas.openxmlformats.org/officeDocument/2006/relationships/hyperlink" Target="https://www.sciencedirect.com/topics/medicine-and-dentistry/dna-mismatch-repair" TargetMode="External"/><Relationship Id="rId4" Type="http://schemas.openxmlformats.org/officeDocument/2006/relationships/hyperlink" Target="https://www.sciencedirect.com/topics/medicine-and-dentistry/celecoxib" TargetMode="External"/><Relationship Id="rId9" Type="http://schemas.openxmlformats.org/officeDocument/2006/relationships/hyperlink" Target="https://www.sciencedirect.com/topics/medicine-and-dentistry/alanine-aminotransferase"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sciencedirect.com/topics/medicine-and-dentistry/monotherapy" TargetMode="External"/><Relationship Id="rId3" Type="http://schemas.openxmlformats.org/officeDocument/2006/relationships/hyperlink" Target="https://www.sciencedirect.com/topics/medicine-and-dentistry/metastatic-colorectal-cancer" TargetMode="External"/><Relationship Id="rId7" Type="http://schemas.openxmlformats.org/officeDocument/2006/relationships/hyperlink" Target="https://clinicaltrials.gov/show/NCT03926338"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clinicaltrials.gov/" TargetMode="External"/><Relationship Id="rId5" Type="http://schemas.openxmlformats.org/officeDocument/2006/relationships/hyperlink" Target="https://www.sciencedirect.com/topics/medicine-and-dentistry/neoadjuvant-therapy" TargetMode="External"/><Relationship Id="rId10" Type="http://schemas.openxmlformats.org/officeDocument/2006/relationships/hyperlink" Target="https://www.sciencedirect.com/topics/medicine-and-dentistry/dna-mismatch-repair" TargetMode="External"/><Relationship Id="rId4" Type="http://schemas.openxmlformats.org/officeDocument/2006/relationships/hyperlink" Target="https://www.sciencedirect.com/topics/medicine-and-dentistry/celecoxib" TargetMode="External"/><Relationship Id="rId9" Type="http://schemas.openxmlformats.org/officeDocument/2006/relationships/hyperlink" Target="https://www.sciencedirect.com/topics/medicine-and-dentistry/alanine-aminotransferas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0A6BC-F316-E11B-C97C-5116333326A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BFF4DA8-47FA-6AC7-5AB8-D7A56189E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792567A-6E0C-6490-C0E0-EFF2EF9752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80C3148-45C8-89E8-2719-C2408BA1403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33272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68101-6343-BF57-05E7-8C98607FBB1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B55D7B8-DFBE-EE96-F5ED-48D934B36FA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7599397-66AA-69BF-7536-52798128A92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93ED926-467C-B9E9-6B8B-8A16D677CDD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1536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D872-EFA7-4205-7C2F-5B4C751A8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8D7FC-69A4-8717-5210-92A5AEFDF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AC027-E1CF-DFCE-8B8E-DACE8AFAB5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D07813-D8AB-81F3-5431-A72EAEDD51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43DC3-3FE5-A442-B099-23F2110EF9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38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BA4E702E-0D46-2D19-7152-438B75A03A6C}"/>
            </a:ext>
          </a:extLst>
        </p:cNvPr>
        <p:cNvGrpSpPr/>
        <p:nvPr/>
      </p:nvGrpSpPr>
      <p:grpSpPr>
        <a:xfrm>
          <a:off x="0" y="0"/>
          <a:ext cx="0" cy="0"/>
          <a:chOff x="0" y="0"/>
          <a:chExt cx="0" cy="0"/>
        </a:xfrm>
      </p:grpSpPr>
      <p:sp>
        <p:nvSpPr>
          <p:cNvPr id="106" name="Google Shape;106;g10bda0354a4_0_9:notes">
            <a:extLst>
              <a:ext uri="{FF2B5EF4-FFF2-40B4-BE49-F238E27FC236}">
                <a16:creationId xmlns:a16="http://schemas.microsoft.com/office/drawing/2014/main" id="{62A27B37-CA43-D57D-EA14-E63199759C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0bda0354a4_0_9:notes">
            <a:extLst>
              <a:ext uri="{FF2B5EF4-FFF2-40B4-BE49-F238E27FC236}">
                <a16:creationId xmlns:a16="http://schemas.microsoft.com/office/drawing/2014/main" id="{2628A0D4-108A-5096-2BAC-961416108D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93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21E0A-A8D4-455C-4EC1-7B1B4A3C7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F12B4-2392-08AA-EC03-5733B6853E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484CCB-3DE1-2D71-D19C-417BEE7AB6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7A3FF7-444D-ADE9-8444-67767BBE0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49A62-A091-EE49-A4D9-8FB33F611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21209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E5D1E-2706-4A85-6F2F-2C59886D1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E9AB4-6466-CE0C-E153-91623A8A0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5BDC3-7316-5CC0-4C74-A96E55AAF9CC}"/>
              </a:ext>
            </a:extLst>
          </p:cNvPr>
          <p:cNvSpPr>
            <a:spLocks noGrp="1"/>
          </p:cNvSpPr>
          <p:nvPr>
            <p:ph type="body" idx="1"/>
          </p:nvPr>
        </p:nvSpPr>
        <p:spPr/>
        <p:txBody>
          <a:bodyPr/>
          <a:lstStyle/>
          <a:p>
            <a:r>
              <a:rPr lang="en-US"/>
              <a:t>Updated MBF</a:t>
            </a:r>
          </a:p>
        </p:txBody>
      </p:sp>
      <p:sp>
        <p:nvSpPr>
          <p:cNvPr id="4" name="Slide Number Placeholder 3">
            <a:extLst>
              <a:ext uri="{FF2B5EF4-FFF2-40B4-BE49-F238E27FC236}">
                <a16:creationId xmlns:a16="http://schemas.microsoft.com/office/drawing/2014/main" id="{50BA6624-94FE-9FE5-BC2D-AA69FB3AC8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4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041D-3ADC-A3A7-0778-CF802F2AA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C7677-D318-C390-FAD9-27BE2D9DB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2405F-650A-7393-6877-2AF4DAED11A8}"/>
              </a:ext>
            </a:extLst>
          </p:cNvPr>
          <p:cNvSpPr>
            <a:spLocks noGrp="1"/>
          </p:cNvSpPr>
          <p:nvPr>
            <p:ph type="body" idx="1"/>
          </p:nvPr>
        </p:nvSpPr>
        <p:spPr/>
        <p:txBody>
          <a:bodyPr/>
          <a:lstStyle/>
          <a:p>
            <a:r>
              <a:rPr lang="en-US"/>
              <a:t>Updated MBF</a:t>
            </a:r>
          </a:p>
        </p:txBody>
      </p:sp>
      <p:sp>
        <p:nvSpPr>
          <p:cNvPr id="4" name="Slide Number Placeholder 3">
            <a:extLst>
              <a:ext uri="{FF2B5EF4-FFF2-40B4-BE49-F238E27FC236}">
                <a16:creationId xmlns:a16="http://schemas.microsoft.com/office/drawing/2014/main" id="{3BAFB638-C3CD-7914-7B15-46412CAA5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0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51A1-F5C0-8D1A-380C-9FF774C8F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1E141-1910-0A03-88B3-16F765FAD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D9AAF-DEAB-23B3-868C-C592573DB849}"/>
              </a:ext>
            </a:extLst>
          </p:cNvPr>
          <p:cNvSpPr>
            <a:spLocks noGrp="1"/>
          </p:cNvSpPr>
          <p:nvPr>
            <p:ph type="body" idx="1"/>
          </p:nvPr>
        </p:nvSpPr>
        <p:spPr/>
        <p:txBody>
          <a:bodyPr/>
          <a:lstStyle/>
          <a:p>
            <a:r>
              <a:rPr lang="en-US"/>
              <a:t>Updated MBF</a:t>
            </a:r>
          </a:p>
        </p:txBody>
      </p:sp>
      <p:sp>
        <p:nvSpPr>
          <p:cNvPr id="4" name="Slide Number Placeholder 3">
            <a:extLst>
              <a:ext uri="{FF2B5EF4-FFF2-40B4-BE49-F238E27FC236}">
                <a16:creationId xmlns:a16="http://schemas.microsoft.com/office/drawing/2014/main" id="{84779087-C31A-0FE6-3D36-6B3AA73897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196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10A2-A7B5-E8E7-9E9E-1000D4FFA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DD8B4-B75A-31D7-22C3-CA87D1279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8A161-56DC-91EC-DDE8-B54F8F4583BB}"/>
              </a:ext>
            </a:extLst>
          </p:cNvPr>
          <p:cNvSpPr>
            <a:spLocks noGrp="1"/>
          </p:cNvSpPr>
          <p:nvPr>
            <p:ph type="body" idx="1"/>
          </p:nvPr>
        </p:nvSpPr>
        <p:spPr/>
        <p:txBody>
          <a:bodyPr/>
          <a:lstStyle/>
          <a:p>
            <a:r>
              <a:rPr lang="en-US"/>
              <a:t>Updated MBF</a:t>
            </a:r>
          </a:p>
        </p:txBody>
      </p:sp>
      <p:sp>
        <p:nvSpPr>
          <p:cNvPr id="4" name="Slide Number Placeholder 3">
            <a:extLst>
              <a:ext uri="{FF2B5EF4-FFF2-40B4-BE49-F238E27FC236}">
                <a16:creationId xmlns:a16="http://schemas.microsoft.com/office/drawing/2014/main" id="{33F8C7EE-D9B2-47A6-A0E1-EAA279DED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8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962AB-CE44-F613-DDCB-D72BA7939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5D3C2-1D8E-94A7-A9B1-03C0C45EB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AB7C0-AEE3-5D1D-F64B-0687AD425692}"/>
              </a:ext>
            </a:extLst>
          </p:cNvPr>
          <p:cNvSpPr>
            <a:spLocks noGrp="1"/>
          </p:cNvSpPr>
          <p:nvPr>
            <p:ph type="body" idx="1"/>
          </p:nvPr>
        </p:nvSpPr>
        <p:spPr/>
        <p:txBody>
          <a:bodyPr/>
          <a:lstStyle/>
          <a:p>
            <a:r>
              <a:rPr lang="en-US"/>
              <a:t>Updated MBF</a:t>
            </a:r>
          </a:p>
        </p:txBody>
      </p:sp>
      <p:sp>
        <p:nvSpPr>
          <p:cNvPr id="4" name="Slide Number Placeholder 3">
            <a:extLst>
              <a:ext uri="{FF2B5EF4-FFF2-40B4-BE49-F238E27FC236}">
                <a16:creationId xmlns:a16="http://schemas.microsoft.com/office/drawing/2014/main" id="{3EFBCE5B-8AB0-4B90-0A02-D0E29EBCC6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1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CDEE0-5C40-4671-50B9-B0FD12287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1C982-FFAB-122F-3666-6336D7CE3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934CC-D413-1168-D2D7-1293489331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1EEE68-C2AA-895B-3BAE-E0688FD5800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F8F62E0-834C-4072-A5B7-8EDEAB77E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Noto San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Noto Sans"/>
            </a:endParaRPr>
          </a:p>
        </p:txBody>
      </p:sp>
    </p:spTree>
    <p:extLst>
      <p:ext uri="{BB962C8B-B14F-4D97-AF65-F5344CB8AC3E}">
        <p14:creationId xmlns:p14="http://schemas.microsoft.com/office/powerpoint/2010/main" val="217257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05050"/>
                </a:solidFill>
                <a:effectLst/>
                <a:latin typeface="NexusSerif"/>
              </a:rPr>
              <a:t>Background</a:t>
            </a:r>
          </a:p>
          <a:p>
            <a:pPr algn="l"/>
            <a:r>
              <a:rPr lang="en-US" b="0" i="0" dirty="0">
                <a:solidFill>
                  <a:srgbClr val="2E2E2E"/>
                </a:solidFill>
                <a:effectLst/>
                <a:latin typeface="NexusSerif"/>
              </a:rPr>
              <a:t>PD-1 blockade is highly effective in patients with mismatch repair-deficient or microsatellite instability-high </a:t>
            </a:r>
            <a:r>
              <a:rPr lang="en-US" b="0" i="0" dirty="0">
                <a:solidFill>
                  <a:srgbClr val="2E2E2E"/>
                </a:solidFill>
                <a:effectLst/>
                <a:latin typeface="NexusSerif"/>
                <a:hlinkClick r:id="rId3" tooltip="Learn more about metastatic colorectal cancer from ScienceDirect's AI-generated Topic Pages"/>
              </a:rPr>
              <a:t>metastatic colorectal cancer</a:t>
            </a:r>
            <a:r>
              <a:rPr lang="en-US" b="0" i="0" dirty="0">
                <a:solidFill>
                  <a:srgbClr val="2E2E2E"/>
                </a:solidFill>
                <a:effectLst/>
                <a:latin typeface="NexusSerif"/>
              </a:rPr>
              <a:t>. The role of single-agent PD-1 blockade in the neoadjuvant setting for </a:t>
            </a:r>
            <a:r>
              <a:rPr lang="en-US" b="0" i="0" dirty="0" err="1">
                <a:solidFill>
                  <a:srgbClr val="2E2E2E"/>
                </a:solidFill>
                <a:effectLst/>
                <a:latin typeface="NexusSerif"/>
              </a:rPr>
              <a:t>resectable</a:t>
            </a:r>
            <a:r>
              <a:rPr lang="en-US" b="0" i="0" dirty="0">
                <a:solidFill>
                  <a:srgbClr val="2E2E2E"/>
                </a:solidFill>
                <a:effectLst/>
                <a:latin typeface="NexusSerif"/>
              </a:rPr>
              <a:t> mismatch repair-deficient or microsatellite instability-high colorectal cancer remains unclear. We investigated the efficacy and safety of PD-1 blockade with </a:t>
            </a:r>
            <a:r>
              <a:rPr lang="en-US" b="0" i="0" dirty="0" err="1">
                <a:solidFill>
                  <a:srgbClr val="2E2E2E"/>
                </a:solidFill>
                <a:effectLst/>
                <a:latin typeface="NexusSerif"/>
              </a:rPr>
              <a:t>toripalimab</a:t>
            </a:r>
            <a:r>
              <a:rPr lang="en-US" b="0" i="0" dirty="0">
                <a:solidFill>
                  <a:srgbClr val="2E2E2E"/>
                </a:solidFill>
                <a:effectLst/>
                <a:latin typeface="NexusSerif"/>
              </a:rPr>
              <a:t>, with or without the COX-2 inhibitor </a:t>
            </a:r>
            <a:r>
              <a:rPr lang="en-US" b="0" i="0" dirty="0">
                <a:solidFill>
                  <a:srgbClr val="2E2E2E"/>
                </a:solidFill>
                <a:effectLst/>
                <a:latin typeface="NexusSerif"/>
                <a:hlinkClick r:id="rId4" tooltip="Learn more about celecoxib from ScienceDirect's AI-generated Topic Pages"/>
              </a:rPr>
              <a:t>celecoxib</a:t>
            </a:r>
            <a:r>
              <a:rPr lang="en-US" b="0" i="0" dirty="0">
                <a:solidFill>
                  <a:srgbClr val="2E2E2E"/>
                </a:solidFill>
                <a:effectLst/>
                <a:latin typeface="NexusSerif"/>
              </a:rPr>
              <a:t>, as </a:t>
            </a:r>
            <a:r>
              <a:rPr lang="en-US" b="0" i="0" dirty="0">
                <a:solidFill>
                  <a:srgbClr val="2E2E2E"/>
                </a:solidFill>
                <a:effectLst/>
                <a:latin typeface="NexusSerif"/>
                <a:hlinkClick r:id="rId5" tooltip="Learn more about neoadjuvant treatment from ScienceDirect's AI-generated Topic Pages"/>
              </a:rPr>
              <a:t>neoadjuvant treatment</a:t>
            </a:r>
            <a:r>
              <a:rPr lang="en-US" b="0" i="0" dirty="0">
                <a:solidFill>
                  <a:srgbClr val="2E2E2E"/>
                </a:solidFill>
                <a:effectLst/>
                <a:latin typeface="NexusSerif"/>
              </a:rPr>
              <a:t> for mismatch repair-deficient or microsatellite instability-high, locally advanced, colorectal cancers.</a:t>
            </a:r>
          </a:p>
          <a:p>
            <a:pPr algn="l"/>
            <a:r>
              <a:rPr lang="en-US" b="0" i="0" dirty="0">
                <a:solidFill>
                  <a:srgbClr val="505050"/>
                </a:solidFill>
                <a:effectLst/>
                <a:latin typeface="NexusSerif"/>
              </a:rPr>
              <a:t>Methods</a:t>
            </a:r>
          </a:p>
          <a:p>
            <a:pPr algn="l"/>
            <a:r>
              <a:rPr lang="en-US" b="0" i="0" dirty="0">
                <a:solidFill>
                  <a:srgbClr val="2E2E2E"/>
                </a:solidFill>
                <a:effectLst/>
                <a:latin typeface="NexusSerif"/>
              </a:rPr>
              <a:t>The PD-1 Inhibitor in Microsatellite Instability Colorectal Cancer (PICC) trial was a single-</a:t>
            </a:r>
            <a:r>
              <a:rPr lang="en-US" b="0" i="0" dirty="0" err="1">
                <a:solidFill>
                  <a:srgbClr val="2E2E2E"/>
                </a:solidFill>
                <a:effectLst/>
                <a:latin typeface="NexusSerif"/>
              </a:rPr>
              <a:t>centre</a:t>
            </a:r>
            <a:r>
              <a:rPr lang="en-US" b="0" i="0" dirty="0">
                <a:solidFill>
                  <a:srgbClr val="2E2E2E"/>
                </a:solidFill>
                <a:effectLst/>
                <a:latin typeface="NexusSerif"/>
              </a:rPr>
              <a:t>, open-label, parallel-group, non-comparative, </a:t>
            </a:r>
            <a:r>
              <a:rPr lang="en-US" b="0" i="0" dirty="0" err="1">
                <a:solidFill>
                  <a:srgbClr val="2E2E2E"/>
                </a:solidFill>
                <a:effectLst/>
                <a:latin typeface="NexusSerif"/>
              </a:rPr>
              <a:t>randomised</a:t>
            </a:r>
            <a:r>
              <a:rPr lang="en-US" b="0" i="0" dirty="0">
                <a:solidFill>
                  <a:srgbClr val="2E2E2E"/>
                </a:solidFill>
                <a:effectLst/>
                <a:latin typeface="NexusSerif"/>
              </a:rPr>
              <a:t>, phase 2 study undertaken at the Sixth Affiliated Hospital of Sun </a:t>
            </a:r>
            <a:r>
              <a:rPr lang="en-US" b="0" i="0" dirty="0" err="1">
                <a:solidFill>
                  <a:srgbClr val="2E2E2E"/>
                </a:solidFill>
                <a:effectLst/>
                <a:latin typeface="NexusSerif"/>
              </a:rPr>
              <a:t>Yat-sen</a:t>
            </a:r>
            <a:r>
              <a:rPr lang="en-US" b="0" i="0" dirty="0">
                <a:solidFill>
                  <a:srgbClr val="2E2E2E"/>
                </a:solidFill>
                <a:effectLst/>
                <a:latin typeface="NexusSerif"/>
              </a:rPr>
              <a:t> University (Guangzhou, China). Eligible patients were aged 18–75 years, had histologically confirmed mismatch repair-deficient or microsatellite instability-high colorectal cancer, had clinical stage T3–T4 or any T with lymph node positivity (N+), Eastern Cooperative Oncology Group performance score of 0 or 1, and adequate </a:t>
            </a:r>
            <a:r>
              <a:rPr lang="en-US" b="0" i="0" dirty="0" err="1">
                <a:solidFill>
                  <a:srgbClr val="2E2E2E"/>
                </a:solidFill>
                <a:effectLst/>
                <a:latin typeface="NexusSerif"/>
              </a:rPr>
              <a:t>haematological</a:t>
            </a:r>
            <a:r>
              <a:rPr lang="en-US" b="0" i="0" dirty="0">
                <a:solidFill>
                  <a:srgbClr val="2E2E2E"/>
                </a:solidFill>
                <a:effectLst/>
                <a:latin typeface="NexusSerif"/>
              </a:rPr>
              <a:t>, hepatic, and renal function. Participants were randomly assigned (1:1), without any stratification or balanced blocking, to receive </a:t>
            </a:r>
            <a:r>
              <a:rPr lang="en-US" b="0" i="0" dirty="0" err="1">
                <a:solidFill>
                  <a:srgbClr val="2E2E2E"/>
                </a:solidFill>
                <a:effectLst/>
                <a:latin typeface="NexusSerif"/>
              </a:rPr>
              <a:t>toripalimab</a:t>
            </a:r>
            <a:r>
              <a:rPr lang="en-US" b="0" i="0" dirty="0">
                <a:solidFill>
                  <a:srgbClr val="2E2E2E"/>
                </a:solidFill>
                <a:effectLst/>
                <a:latin typeface="NexusSerif"/>
              </a:rPr>
              <a:t> 3 mg/kg intravenously on day 1, with or without celecoxib 200 mg orally twice daily from day 1 to 14 of each 14-day cycle, for six cycles before surgical resection. Adjuvant treatment with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was permitted at the investigators' discretion. The primary endpoint was the proportion of patients with pathological complete response, defined as </a:t>
            </a:r>
            <a:r>
              <a:rPr lang="en-US" b="0" i="0" dirty="0" err="1">
                <a:solidFill>
                  <a:srgbClr val="2E2E2E"/>
                </a:solidFill>
                <a:effectLst/>
                <a:latin typeface="NexusSerif"/>
              </a:rPr>
              <a:t>tumours</a:t>
            </a:r>
            <a:r>
              <a:rPr lang="en-US" b="0" i="0" dirty="0">
                <a:solidFill>
                  <a:srgbClr val="2E2E2E"/>
                </a:solidFill>
                <a:effectLst/>
                <a:latin typeface="NexusSerif"/>
              </a:rPr>
              <a:t> without any viable </a:t>
            </a:r>
            <a:r>
              <a:rPr lang="en-US" b="0" i="0" dirty="0" err="1">
                <a:solidFill>
                  <a:srgbClr val="2E2E2E"/>
                </a:solidFill>
                <a:effectLst/>
                <a:latin typeface="NexusSerif"/>
              </a:rPr>
              <a:t>tumour</a:t>
            </a:r>
            <a:r>
              <a:rPr lang="en-US" b="0" i="0" dirty="0">
                <a:solidFill>
                  <a:srgbClr val="2E2E2E"/>
                </a:solidFill>
                <a:effectLst/>
                <a:latin typeface="NexusSerif"/>
              </a:rPr>
              <a:t> cells in the resected primary </a:t>
            </a:r>
            <a:r>
              <a:rPr lang="en-US" b="0" i="0" dirty="0" err="1">
                <a:solidFill>
                  <a:srgbClr val="2E2E2E"/>
                </a:solidFill>
                <a:effectLst/>
                <a:latin typeface="NexusSerif"/>
              </a:rPr>
              <a:t>tumour</a:t>
            </a:r>
            <a:r>
              <a:rPr lang="en-US" b="0" i="0" dirty="0">
                <a:solidFill>
                  <a:srgbClr val="2E2E2E"/>
                </a:solidFill>
                <a:effectLst/>
                <a:latin typeface="NexusSerif"/>
              </a:rPr>
              <a:t> sample and all sampled regional lymph nodes. All efficacy and safety analyses were assessed in the modified intention-to-treat population, which included all patients who were randomly assigned to treatment and who received at least one dose of </a:t>
            </a:r>
            <a:r>
              <a:rPr lang="en-US" b="0" i="0" dirty="0" err="1">
                <a:solidFill>
                  <a:srgbClr val="2E2E2E"/>
                </a:solidFill>
                <a:effectLst/>
                <a:latin typeface="NexusSerif"/>
              </a:rPr>
              <a:t>toripalimab</a:t>
            </a:r>
            <a:r>
              <a:rPr lang="en-US" b="0" i="0" dirty="0">
                <a:solidFill>
                  <a:srgbClr val="2E2E2E"/>
                </a:solidFill>
                <a:effectLst/>
                <a:latin typeface="NexusSerif"/>
              </a:rPr>
              <a:t>. This trial is registered with </a:t>
            </a:r>
            <a:r>
              <a:rPr lang="en-US" b="0" i="0" u="none" strike="noStrike" dirty="0">
                <a:solidFill>
                  <a:srgbClr val="0C7DBB"/>
                </a:solidFill>
                <a:effectLst/>
                <a:latin typeface="NexusSerif"/>
                <a:hlinkClick r:id="rId6"/>
              </a:rPr>
              <a:t>ClinicalTrials.gov</a:t>
            </a:r>
            <a:r>
              <a:rPr lang="en-US" b="0" i="0" dirty="0">
                <a:solidFill>
                  <a:srgbClr val="2E2E2E"/>
                </a:solidFill>
                <a:effectLst/>
                <a:latin typeface="NexusSerif"/>
              </a:rPr>
              <a:t>, </a:t>
            </a:r>
            <a:r>
              <a:rPr lang="en-US" b="0" i="0" u="none" strike="noStrike" dirty="0">
                <a:solidFill>
                  <a:srgbClr val="0C7DBB"/>
                </a:solidFill>
                <a:effectLst/>
                <a:latin typeface="NexusSerif"/>
                <a:hlinkClick r:id="rId7"/>
              </a:rPr>
              <a:t>NCT03926338</a:t>
            </a:r>
            <a:r>
              <a:rPr lang="en-US" b="0" i="0" dirty="0">
                <a:solidFill>
                  <a:srgbClr val="2E2E2E"/>
                </a:solidFill>
                <a:effectLst/>
                <a:latin typeface="NexusSerif"/>
              </a:rPr>
              <a:t>, and is ongoing.</a:t>
            </a:r>
          </a:p>
          <a:p>
            <a:pPr algn="l"/>
            <a:r>
              <a:rPr lang="en-US" b="0" i="0" dirty="0">
                <a:solidFill>
                  <a:srgbClr val="505050"/>
                </a:solidFill>
                <a:effectLst/>
                <a:latin typeface="NexusSerif"/>
              </a:rPr>
              <a:t>Findings</a:t>
            </a:r>
          </a:p>
          <a:p>
            <a:pPr algn="l"/>
            <a:r>
              <a:rPr lang="en-US" b="0" i="0" dirty="0">
                <a:solidFill>
                  <a:srgbClr val="2E2E2E"/>
                </a:solidFill>
                <a:effectLst/>
                <a:latin typeface="NexusSerif"/>
              </a:rPr>
              <a:t>Between May 1, 2019, and April 1, 2021, 53 patients were screened, of whom 34 were randomly assigned to either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(n=17) or the </a:t>
            </a:r>
            <a:r>
              <a:rPr lang="en-US" b="0" i="0" dirty="0" err="1">
                <a:solidFill>
                  <a:srgbClr val="2E2E2E"/>
                </a:solidFill>
                <a:effectLst/>
                <a:latin typeface="NexusSerif"/>
              </a:rPr>
              <a:t>toripalimab</a:t>
            </a:r>
            <a:r>
              <a:rPr lang="en-US" b="0" i="0" dirty="0">
                <a:solidFill>
                  <a:srgbClr val="2E2E2E"/>
                </a:solidFill>
                <a:effectLst/>
                <a:latin typeface="NexusSerif"/>
              </a:rPr>
              <a:t> </a:t>
            </a:r>
            <a:r>
              <a:rPr lang="en-US" b="0" i="0" dirty="0">
                <a:solidFill>
                  <a:srgbClr val="2E2E2E"/>
                </a:solidFill>
                <a:effectLst/>
                <a:latin typeface="NexusSerif"/>
                <a:hlinkClick r:id="rId8" tooltip="Learn more about monotherapy from ScienceDirect's AI-generated Topic Pages"/>
              </a:rPr>
              <a:t>monotherapy</a:t>
            </a:r>
            <a:r>
              <a:rPr lang="en-US" b="0" i="0" dirty="0">
                <a:solidFill>
                  <a:srgbClr val="2E2E2E"/>
                </a:solidFill>
                <a:effectLst/>
                <a:latin typeface="NexusSerif"/>
              </a:rPr>
              <a:t> group (n=17). As of data cutoff (Aug 10, 2021), median follow-up was 14·9 months (IQR 8·8–17·0). All patients received study treatment and underwent surgical resection; there were no treatment-related surgical delays. All 34 patients had an R0 resection (&gt;1 mm resection margin). 15 of 17 patients (88% [95% CI 64–99])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and 11 of 17 patients (65% [38–86])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a pathological complete response. All patients continued to receive adjuvant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for a total perioperative duration of 6 months and were alive and free of recurrence at data cutoff. During neoadjuvant treatment, ten (59%) patients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and ten (59%)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grade 1–2 treatment-related adverse events. Only one (3%) of 34 patients, who was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had a grade 3 or higher treatment-related adverse event during the neoadjuvant phase, which was grade 3 increased aspartate aminotransferase levels. In the adjuvant phase, only one (3%) of 34 patients, who was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a grade 3 or higher treatment-related adverse events, which was grade 3 increased aspartate aminotransferase and </a:t>
            </a:r>
            <a:r>
              <a:rPr lang="en-US" b="0" i="0" dirty="0">
                <a:solidFill>
                  <a:srgbClr val="2E2E2E"/>
                </a:solidFill>
                <a:effectLst/>
                <a:latin typeface="NexusSerif"/>
                <a:hlinkClick r:id="rId9" tooltip="Learn more about alanine aminotransferase from ScienceDirect's AI-generated Topic Pages"/>
              </a:rPr>
              <a:t>alanine aminotransferase</a:t>
            </a:r>
            <a:r>
              <a:rPr lang="en-US" b="0" i="0" dirty="0">
                <a:solidFill>
                  <a:srgbClr val="2E2E2E"/>
                </a:solidFill>
                <a:effectLst/>
                <a:latin typeface="NexusSerif"/>
              </a:rPr>
              <a:t> levels.</a:t>
            </a:r>
          </a:p>
          <a:p>
            <a:pPr algn="l"/>
            <a:r>
              <a:rPr lang="en-US" b="0" i="0" dirty="0">
                <a:solidFill>
                  <a:srgbClr val="505050"/>
                </a:solidFill>
                <a:effectLst/>
                <a:latin typeface="NexusSerif"/>
              </a:rPr>
              <a:t>Interpretation</a:t>
            </a:r>
          </a:p>
          <a:p>
            <a:pPr algn="l"/>
            <a:r>
              <a:rPr lang="en-US" b="0" i="0" dirty="0">
                <a:solidFill>
                  <a:srgbClr val="2E2E2E"/>
                </a:solidFill>
                <a:effectLst/>
                <a:latin typeface="NexusSerif"/>
              </a:rPr>
              <a:t>Neoadjuvant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could be a potential therapeutic option for patients with </a:t>
            </a:r>
            <a:r>
              <a:rPr lang="en-US" b="0" i="0" dirty="0">
                <a:solidFill>
                  <a:srgbClr val="2E2E2E"/>
                </a:solidFill>
                <a:effectLst/>
                <a:latin typeface="NexusSerif"/>
                <a:hlinkClick r:id="rId10" tooltip="Learn more about mismatch repair from ScienceDirect's AI-generated Topic Pages"/>
              </a:rPr>
              <a:t>mismatch repair</a:t>
            </a:r>
            <a:r>
              <a:rPr lang="en-US" b="0" i="0" dirty="0">
                <a:solidFill>
                  <a:srgbClr val="2E2E2E"/>
                </a:solidFill>
                <a:effectLst/>
                <a:latin typeface="NexusSerif"/>
              </a:rPr>
              <a:t> deficient or microsatellite instability-high, locally advanced, colorectal cancer. This treatment was associated with a high pathological complete response rate and an acceptable safety profile, which did not compromise surgery. Longer term follow-up is needed to assess effects on survival-related endpoints.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FF3FD-1F36-4C73-86D3-532D10CF0E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05050"/>
                </a:solidFill>
                <a:effectLst/>
                <a:latin typeface="NexusSerif"/>
              </a:rPr>
              <a:t>Background</a:t>
            </a:r>
          </a:p>
          <a:p>
            <a:pPr algn="l"/>
            <a:r>
              <a:rPr lang="en-US" b="0" i="0" dirty="0">
                <a:solidFill>
                  <a:srgbClr val="2E2E2E"/>
                </a:solidFill>
                <a:effectLst/>
                <a:latin typeface="NexusSerif"/>
              </a:rPr>
              <a:t>PD-1 blockade is highly effective in patients with mismatch repair-deficient or microsatellite instability-high </a:t>
            </a:r>
            <a:r>
              <a:rPr lang="en-US" b="0" i="0" dirty="0">
                <a:solidFill>
                  <a:srgbClr val="2E2E2E"/>
                </a:solidFill>
                <a:effectLst/>
                <a:latin typeface="NexusSerif"/>
                <a:hlinkClick r:id="rId3" tooltip="Learn more about metastatic colorectal cancer from ScienceDirect's AI-generated Topic Pages"/>
              </a:rPr>
              <a:t>metastatic colorectal cancer</a:t>
            </a:r>
            <a:r>
              <a:rPr lang="en-US" b="0" i="0" dirty="0">
                <a:solidFill>
                  <a:srgbClr val="2E2E2E"/>
                </a:solidFill>
                <a:effectLst/>
                <a:latin typeface="NexusSerif"/>
              </a:rPr>
              <a:t>. The role of single-agent PD-1 blockade in the neoadjuvant setting for </a:t>
            </a:r>
            <a:r>
              <a:rPr lang="en-US" b="0" i="0" dirty="0" err="1">
                <a:solidFill>
                  <a:srgbClr val="2E2E2E"/>
                </a:solidFill>
                <a:effectLst/>
                <a:latin typeface="NexusSerif"/>
              </a:rPr>
              <a:t>resectable</a:t>
            </a:r>
            <a:r>
              <a:rPr lang="en-US" b="0" i="0" dirty="0">
                <a:solidFill>
                  <a:srgbClr val="2E2E2E"/>
                </a:solidFill>
                <a:effectLst/>
                <a:latin typeface="NexusSerif"/>
              </a:rPr>
              <a:t> mismatch repair-deficient or microsatellite instability-high colorectal cancer remains unclear. We investigated the efficacy and safety of PD-1 blockade with </a:t>
            </a:r>
            <a:r>
              <a:rPr lang="en-US" b="0" i="0" dirty="0" err="1">
                <a:solidFill>
                  <a:srgbClr val="2E2E2E"/>
                </a:solidFill>
                <a:effectLst/>
                <a:latin typeface="NexusSerif"/>
              </a:rPr>
              <a:t>toripalimab</a:t>
            </a:r>
            <a:r>
              <a:rPr lang="en-US" b="0" i="0" dirty="0">
                <a:solidFill>
                  <a:srgbClr val="2E2E2E"/>
                </a:solidFill>
                <a:effectLst/>
                <a:latin typeface="NexusSerif"/>
              </a:rPr>
              <a:t>, with or without the COX-2 inhibitor </a:t>
            </a:r>
            <a:r>
              <a:rPr lang="en-US" b="0" i="0" dirty="0">
                <a:solidFill>
                  <a:srgbClr val="2E2E2E"/>
                </a:solidFill>
                <a:effectLst/>
                <a:latin typeface="NexusSerif"/>
                <a:hlinkClick r:id="rId4" tooltip="Learn more about celecoxib from ScienceDirect's AI-generated Topic Pages"/>
              </a:rPr>
              <a:t>celecoxib</a:t>
            </a:r>
            <a:r>
              <a:rPr lang="en-US" b="0" i="0" dirty="0">
                <a:solidFill>
                  <a:srgbClr val="2E2E2E"/>
                </a:solidFill>
                <a:effectLst/>
                <a:latin typeface="NexusSerif"/>
              </a:rPr>
              <a:t>, as </a:t>
            </a:r>
            <a:r>
              <a:rPr lang="en-US" b="0" i="0" dirty="0">
                <a:solidFill>
                  <a:srgbClr val="2E2E2E"/>
                </a:solidFill>
                <a:effectLst/>
                <a:latin typeface="NexusSerif"/>
                <a:hlinkClick r:id="rId5" tooltip="Learn more about neoadjuvant treatment from ScienceDirect's AI-generated Topic Pages"/>
              </a:rPr>
              <a:t>neoadjuvant treatment</a:t>
            </a:r>
            <a:r>
              <a:rPr lang="en-US" b="0" i="0" dirty="0">
                <a:solidFill>
                  <a:srgbClr val="2E2E2E"/>
                </a:solidFill>
                <a:effectLst/>
                <a:latin typeface="NexusSerif"/>
              </a:rPr>
              <a:t> for mismatch repair-deficient or microsatellite instability-high, locally advanced, colorectal cancers.</a:t>
            </a:r>
          </a:p>
          <a:p>
            <a:pPr algn="l"/>
            <a:r>
              <a:rPr lang="en-US" b="0" i="0" dirty="0">
                <a:solidFill>
                  <a:srgbClr val="505050"/>
                </a:solidFill>
                <a:effectLst/>
                <a:latin typeface="NexusSerif"/>
              </a:rPr>
              <a:t>Methods</a:t>
            </a:r>
          </a:p>
          <a:p>
            <a:pPr algn="l"/>
            <a:r>
              <a:rPr lang="en-US" b="0" i="0" dirty="0">
                <a:solidFill>
                  <a:srgbClr val="2E2E2E"/>
                </a:solidFill>
                <a:effectLst/>
                <a:latin typeface="NexusSerif"/>
              </a:rPr>
              <a:t>The PD-1 Inhibitor in Microsatellite Instability Colorectal Cancer (PICC) trial was a single-</a:t>
            </a:r>
            <a:r>
              <a:rPr lang="en-US" b="0" i="0" dirty="0" err="1">
                <a:solidFill>
                  <a:srgbClr val="2E2E2E"/>
                </a:solidFill>
                <a:effectLst/>
                <a:latin typeface="NexusSerif"/>
              </a:rPr>
              <a:t>centre</a:t>
            </a:r>
            <a:r>
              <a:rPr lang="en-US" b="0" i="0" dirty="0">
                <a:solidFill>
                  <a:srgbClr val="2E2E2E"/>
                </a:solidFill>
                <a:effectLst/>
                <a:latin typeface="NexusSerif"/>
              </a:rPr>
              <a:t>, open-label, parallel-group, non-comparative, </a:t>
            </a:r>
            <a:r>
              <a:rPr lang="en-US" b="0" i="0" dirty="0" err="1">
                <a:solidFill>
                  <a:srgbClr val="2E2E2E"/>
                </a:solidFill>
                <a:effectLst/>
                <a:latin typeface="NexusSerif"/>
              </a:rPr>
              <a:t>randomised</a:t>
            </a:r>
            <a:r>
              <a:rPr lang="en-US" b="0" i="0" dirty="0">
                <a:solidFill>
                  <a:srgbClr val="2E2E2E"/>
                </a:solidFill>
                <a:effectLst/>
                <a:latin typeface="NexusSerif"/>
              </a:rPr>
              <a:t>, phase 2 study undertaken at the Sixth Affiliated Hospital of Sun </a:t>
            </a:r>
            <a:r>
              <a:rPr lang="en-US" b="0" i="0" dirty="0" err="1">
                <a:solidFill>
                  <a:srgbClr val="2E2E2E"/>
                </a:solidFill>
                <a:effectLst/>
                <a:latin typeface="NexusSerif"/>
              </a:rPr>
              <a:t>Yat-sen</a:t>
            </a:r>
            <a:r>
              <a:rPr lang="en-US" b="0" i="0" dirty="0">
                <a:solidFill>
                  <a:srgbClr val="2E2E2E"/>
                </a:solidFill>
                <a:effectLst/>
                <a:latin typeface="NexusSerif"/>
              </a:rPr>
              <a:t> University (Guangzhou, China). Eligible patients were aged 18–75 years, had histologically confirmed mismatch repair-deficient or microsatellite instability-high colorectal cancer, had clinical stage T3–T4 or any T with lymph node positivity (N+), Eastern Cooperative Oncology Group performance score of 0 or 1, and adequate </a:t>
            </a:r>
            <a:r>
              <a:rPr lang="en-US" b="0" i="0" dirty="0" err="1">
                <a:solidFill>
                  <a:srgbClr val="2E2E2E"/>
                </a:solidFill>
                <a:effectLst/>
                <a:latin typeface="NexusSerif"/>
              </a:rPr>
              <a:t>haematological</a:t>
            </a:r>
            <a:r>
              <a:rPr lang="en-US" b="0" i="0" dirty="0">
                <a:solidFill>
                  <a:srgbClr val="2E2E2E"/>
                </a:solidFill>
                <a:effectLst/>
                <a:latin typeface="NexusSerif"/>
              </a:rPr>
              <a:t>, hepatic, and renal function. Participants were randomly assigned (1:1), without any stratification or balanced blocking, to receive </a:t>
            </a:r>
            <a:r>
              <a:rPr lang="en-US" b="0" i="0" dirty="0" err="1">
                <a:solidFill>
                  <a:srgbClr val="2E2E2E"/>
                </a:solidFill>
                <a:effectLst/>
                <a:latin typeface="NexusSerif"/>
              </a:rPr>
              <a:t>toripalimab</a:t>
            </a:r>
            <a:r>
              <a:rPr lang="en-US" b="0" i="0" dirty="0">
                <a:solidFill>
                  <a:srgbClr val="2E2E2E"/>
                </a:solidFill>
                <a:effectLst/>
                <a:latin typeface="NexusSerif"/>
              </a:rPr>
              <a:t> 3 mg/kg intravenously on day 1, with or without celecoxib 200 mg orally twice daily from day 1 to 14 of each 14-day cycle, for six cycles before surgical resection. Adjuvant treatment with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was permitted at the investigators' discretion. The primary endpoint was the proportion of patients with pathological complete response, defined as </a:t>
            </a:r>
            <a:r>
              <a:rPr lang="en-US" b="0" i="0" dirty="0" err="1">
                <a:solidFill>
                  <a:srgbClr val="2E2E2E"/>
                </a:solidFill>
                <a:effectLst/>
                <a:latin typeface="NexusSerif"/>
              </a:rPr>
              <a:t>tumours</a:t>
            </a:r>
            <a:r>
              <a:rPr lang="en-US" b="0" i="0" dirty="0">
                <a:solidFill>
                  <a:srgbClr val="2E2E2E"/>
                </a:solidFill>
                <a:effectLst/>
                <a:latin typeface="NexusSerif"/>
              </a:rPr>
              <a:t> without any viable </a:t>
            </a:r>
            <a:r>
              <a:rPr lang="en-US" b="0" i="0" dirty="0" err="1">
                <a:solidFill>
                  <a:srgbClr val="2E2E2E"/>
                </a:solidFill>
                <a:effectLst/>
                <a:latin typeface="NexusSerif"/>
              </a:rPr>
              <a:t>tumour</a:t>
            </a:r>
            <a:r>
              <a:rPr lang="en-US" b="0" i="0" dirty="0">
                <a:solidFill>
                  <a:srgbClr val="2E2E2E"/>
                </a:solidFill>
                <a:effectLst/>
                <a:latin typeface="NexusSerif"/>
              </a:rPr>
              <a:t> cells in the resected primary </a:t>
            </a:r>
            <a:r>
              <a:rPr lang="en-US" b="0" i="0" dirty="0" err="1">
                <a:solidFill>
                  <a:srgbClr val="2E2E2E"/>
                </a:solidFill>
                <a:effectLst/>
                <a:latin typeface="NexusSerif"/>
              </a:rPr>
              <a:t>tumour</a:t>
            </a:r>
            <a:r>
              <a:rPr lang="en-US" b="0" i="0" dirty="0">
                <a:solidFill>
                  <a:srgbClr val="2E2E2E"/>
                </a:solidFill>
                <a:effectLst/>
                <a:latin typeface="NexusSerif"/>
              </a:rPr>
              <a:t> sample and all sampled regional lymph nodes. All efficacy and safety analyses were assessed in the modified intention-to-treat population, which included all patients who were randomly assigned to treatment and who received at least one dose of </a:t>
            </a:r>
            <a:r>
              <a:rPr lang="en-US" b="0" i="0" dirty="0" err="1">
                <a:solidFill>
                  <a:srgbClr val="2E2E2E"/>
                </a:solidFill>
                <a:effectLst/>
                <a:latin typeface="NexusSerif"/>
              </a:rPr>
              <a:t>toripalimab</a:t>
            </a:r>
            <a:r>
              <a:rPr lang="en-US" b="0" i="0" dirty="0">
                <a:solidFill>
                  <a:srgbClr val="2E2E2E"/>
                </a:solidFill>
                <a:effectLst/>
                <a:latin typeface="NexusSerif"/>
              </a:rPr>
              <a:t>. This trial is registered with </a:t>
            </a:r>
            <a:r>
              <a:rPr lang="en-US" b="0" i="0" u="none" strike="noStrike" dirty="0">
                <a:solidFill>
                  <a:srgbClr val="0C7DBB"/>
                </a:solidFill>
                <a:effectLst/>
                <a:latin typeface="NexusSerif"/>
                <a:hlinkClick r:id="rId6"/>
              </a:rPr>
              <a:t>ClinicalTrials.gov</a:t>
            </a:r>
            <a:r>
              <a:rPr lang="en-US" b="0" i="0" dirty="0">
                <a:solidFill>
                  <a:srgbClr val="2E2E2E"/>
                </a:solidFill>
                <a:effectLst/>
                <a:latin typeface="NexusSerif"/>
              </a:rPr>
              <a:t>, </a:t>
            </a:r>
            <a:r>
              <a:rPr lang="en-US" b="0" i="0" u="none" strike="noStrike" dirty="0">
                <a:solidFill>
                  <a:srgbClr val="0C7DBB"/>
                </a:solidFill>
                <a:effectLst/>
                <a:latin typeface="NexusSerif"/>
                <a:hlinkClick r:id="rId7"/>
              </a:rPr>
              <a:t>NCT03926338</a:t>
            </a:r>
            <a:r>
              <a:rPr lang="en-US" b="0" i="0" dirty="0">
                <a:solidFill>
                  <a:srgbClr val="2E2E2E"/>
                </a:solidFill>
                <a:effectLst/>
                <a:latin typeface="NexusSerif"/>
              </a:rPr>
              <a:t>, and is ongoing.</a:t>
            </a:r>
          </a:p>
          <a:p>
            <a:pPr algn="l"/>
            <a:r>
              <a:rPr lang="en-US" b="0" i="0" dirty="0">
                <a:solidFill>
                  <a:srgbClr val="505050"/>
                </a:solidFill>
                <a:effectLst/>
                <a:latin typeface="NexusSerif"/>
              </a:rPr>
              <a:t>Findings</a:t>
            </a:r>
          </a:p>
          <a:p>
            <a:pPr algn="l"/>
            <a:r>
              <a:rPr lang="en-US" b="0" i="0" dirty="0">
                <a:solidFill>
                  <a:srgbClr val="2E2E2E"/>
                </a:solidFill>
                <a:effectLst/>
                <a:latin typeface="NexusSerif"/>
              </a:rPr>
              <a:t>Between May 1, 2019, and April 1, 2021, 53 patients were screened, of whom 34 were randomly assigned to either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(n=17) or the </a:t>
            </a:r>
            <a:r>
              <a:rPr lang="en-US" b="0" i="0" dirty="0" err="1">
                <a:solidFill>
                  <a:srgbClr val="2E2E2E"/>
                </a:solidFill>
                <a:effectLst/>
                <a:latin typeface="NexusSerif"/>
              </a:rPr>
              <a:t>toripalimab</a:t>
            </a:r>
            <a:r>
              <a:rPr lang="en-US" b="0" i="0" dirty="0">
                <a:solidFill>
                  <a:srgbClr val="2E2E2E"/>
                </a:solidFill>
                <a:effectLst/>
                <a:latin typeface="NexusSerif"/>
              </a:rPr>
              <a:t> </a:t>
            </a:r>
            <a:r>
              <a:rPr lang="en-US" b="0" i="0" dirty="0">
                <a:solidFill>
                  <a:srgbClr val="2E2E2E"/>
                </a:solidFill>
                <a:effectLst/>
                <a:latin typeface="NexusSerif"/>
                <a:hlinkClick r:id="rId8" tooltip="Learn more about monotherapy from ScienceDirect's AI-generated Topic Pages"/>
              </a:rPr>
              <a:t>monotherapy</a:t>
            </a:r>
            <a:r>
              <a:rPr lang="en-US" b="0" i="0" dirty="0">
                <a:solidFill>
                  <a:srgbClr val="2E2E2E"/>
                </a:solidFill>
                <a:effectLst/>
                <a:latin typeface="NexusSerif"/>
              </a:rPr>
              <a:t> group (n=17). As of data cutoff (Aug 10, 2021), median follow-up was 14·9 months (IQR 8·8–17·0). All patients received study treatment and underwent surgical resection; there were no treatment-related surgical delays. All 34 patients had an R0 resection (&gt;1 mm resection margin). 15 of 17 patients (88% [95% CI 64–99])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and 11 of 17 patients (65% [38–86])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a pathological complete response. All patients continued to receive adjuvant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for a total perioperative duration of 6 months and were alive and free of recurrence at data cutoff. During neoadjuvant treatment, ten (59%) patients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and ten (59%)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grade 1–2 treatment-related adverse events. Only one (3%) of 34 patients, who was in the </a:t>
            </a:r>
            <a:r>
              <a:rPr lang="en-US" b="0" i="0" dirty="0" err="1">
                <a:solidFill>
                  <a:srgbClr val="2E2E2E"/>
                </a:solidFill>
                <a:effectLst/>
                <a:latin typeface="NexusSerif"/>
              </a:rPr>
              <a:t>toripalimab</a:t>
            </a:r>
            <a:r>
              <a:rPr lang="en-US" b="0" i="0" dirty="0">
                <a:solidFill>
                  <a:srgbClr val="2E2E2E"/>
                </a:solidFill>
                <a:effectLst/>
                <a:latin typeface="NexusSerif"/>
              </a:rPr>
              <a:t> plus celecoxib group, had a grade 3 or higher treatment-related adverse event during the neoadjuvant phase, which was grade 3 increased aspartate aminotransferase levels. In the adjuvant phase, only one (3%) of 34 patients, who was in the </a:t>
            </a:r>
            <a:r>
              <a:rPr lang="en-US" b="0" i="0" dirty="0" err="1">
                <a:solidFill>
                  <a:srgbClr val="2E2E2E"/>
                </a:solidFill>
                <a:effectLst/>
                <a:latin typeface="NexusSerif"/>
              </a:rPr>
              <a:t>toripalimab</a:t>
            </a:r>
            <a:r>
              <a:rPr lang="en-US" b="0" i="0" dirty="0">
                <a:solidFill>
                  <a:srgbClr val="2E2E2E"/>
                </a:solidFill>
                <a:effectLst/>
                <a:latin typeface="NexusSerif"/>
              </a:rPr>
              <a:t> monotherapy group, had a grade 3 or higher treatment-related adverse events, which was grade 3 increased aspartate aminotransferase and </a:t>
            </a:r>
            <a:r>
              <a:rPr lang="en-US" b="0" i="0" dirty="0">
                <a:solidFill>
                  <a:srgbClr val="2E2E2E"/>
                </a:solidFill>
                <a:effectLst/>
                <a:latin typeface="NexusSerif"/>
                <a:hlinkClick r:id="rId9" tooltip="Learn more about alanine aminotransferase from ScienceDirect's AI-generated Topic Pages"/>
              </a:rPr>
              <a:t>alanine aminotransferase</a:t>
            </a:r>
            <a:r>
              <a:rPr lang="en-US" b="0" i="0" dirty="0">
                <a:solidFill>
                  <a:srgbClr val="2E2E2E"/>
                </a:solidFill>
                <a:effectLst/>
                <a:latin typeface="NexusSerif"/>
              </a:rPr>
              <a:t> levels.</a:t>
            </a:r>
          </a:p>
          <a:p>
            <a:pPr algn="l"/>
            <a:r>
              <a:rPr lang="en-US" b="0" i="0" dirty="0">
                <a:solidFill>
                  <a:srgbClr val="505050"/>
                </a:solidFill>
                <a:effectLst/>
                <a:latin typeface="NexusSerif"/>
              </a:rPr>
              <a:t>Interpretation</a:t>
            </a:r>
          </a:p>
          <a:p>
            <a:pPr algn="l"/>
            <a:r>
              <a:rPr lang="en-US" b="0" i="0" dirty="0">
                <a:solidFill>
                  <a:srgbClr val="2E2E2E"/>
                </a:solidFill>
                <a:effectLst/>
                <a:latin typeface="NexusSerif"/>
              </a:rPr>
              <a:t>Neoadjuvant </a:t>
            </a:r>
            <a:r>
              <a:rPr lang="en-US" b="0" i="0" dirty="0" err="1">
                <a:solidFill>
                  <a:srgbClr val="2E2E2E"/>
                </a:solidFill>
                <a:effectLst/>
                <a:latin typeface="NexusSerif"/>
              </a:rPr>
              <a:t>toripalimab</a:t>
            </a:r>
            <a:r>
              <a:rPr lang="en-US" b="0" i="0" dirty="0">
                <a:solidFill>
                  <a:srgbClr val="2E2E2E"/>
                </a:solidFill>
                <a:effectLst/>
                <a:latin typeface="NexusSerif"/>
              </a:rPr>
              <a:t> with or without celecoxib could be a potential therapeutic option for patients with </a:t>
            </a:r>
            <a:r>
              <a:rPr lang="en-US" b="0" i="0" dirty="0">
                <a:solidFill>
                  <a:srgbClr val="2E2E2E"/>
                </a:solidFill>
                <a:effectLst/>
                <a:latin typeface="NexusSerif"/>
                <a:hlinkClick r:id="rId10" tooltip="Learn more about mismatch repair from ScienceDirect's AI-generated Topic Pages"/>
              </a:rPr>
              <a:t>mismatch repair</a:t>
            </a:r>
            <a:r>
              <a:rPr lang="en-US" b="0" i="0" dirty="0">
                <a:solidFill>
                  <a:srgbClr val="2E2E2E"/>
                </a:solidFill>
                <a:effectLst/>
                <a:latin typeface="NexusSerif"/>
              </a:rPr>
              <a:t> deficient or microsatellite instability-high, locally advanced, colorectal cancer. This treatment was associated with a high pathological complete response rate and an acceptable safety profile, which did not compromise surgery. Longer term follow-up is needed to assess effects on survival-related endpoints.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FF3FD-1F36-4C73-86D3-532D10CF0E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14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AD78-FD63-55CB-1FBD-4E601DE08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C5433-DE2D-EFAB-73E9-A751B1B18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61A98-BDDE-BA2F-9BF1-B5AB89A8A6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6CA79A-A698-18C1-97AE-7B9FF61A251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F8F62E0-834C-4072-A5B7-8EDEAB77E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Noto San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Noto Sans"/>
            </a:endParaRPr>
          </a:p>
        </p:txBody>
      </p:sp>
    </p:spTree>
    <p:extLst>
      <p:ext uri="{BB962C8B-B14F-4D97-AF65-F5344CB8AC3E}">
        <p14:creationId xmlns:p14="http://schemas.microsoft.com/office/powerpoint/2010/main" val="323673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DD7C9-8328-EE4F-80E0-1DE465FE6C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247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03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38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583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48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81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0278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27C2C-7FF9-A435-C36D-FB892D893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FC1EC-3E48-41E5-23F8-30338079B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E4282-3D47-FF1A-F407-DF7EE5C0895E}"/>
              </a:ext>
            </a:extLst>
          </p:cNvPr>
          <p:cNvSpPr>
            <a:spLocks noGrp="1"/>
          </p:cNvSpPr>
          <p:nvPr>
            <p:ph type="body" idx="1"/>
          </p:nvPr>
        </p:nvSpPr>
        <p:spPr/>
        <p:txBody>
          <a:bodyPr/>
          <a:lstStyle/>
          <a:p>
            <a:r>
              <a:rPr lang="en-US" dirty="0"/>
              <a:t>Updated MBF</a:t>
            </a:r>
          </a:p>
        </p:txBody>
      </p:sp>
      <p:sp>
        <p:nvSpPr>
          <p:cNvPr id="4" name="Slide Number Placeholder 3">
            <a:extLst>
              <a:ext uri="{FF2B5EF4-FFF2-40B4-BE49-F238E27FC236}">
                <a16:creationId xmlns:a16="http://schemas.microsoft.com/office/drawing/2014/main" id="{7F78878B-8B42-931E-494C-371628A675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0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MBF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3FA7C-9E63-C349-A134-C50A4681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73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0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15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6261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9B99E-4AB1-4F12-B24D-3A09EE22D9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1274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195697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8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65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78BF9D-62A6-D247-8E13-9FB833B51DA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41504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78BF9D-62A6-D247-8E13-9FB833B51DA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39479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7071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198E-B009-9ADE-41AE-45CCEEE3C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81CD9-9B70-E9AC-5E0F-9918C802E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0F08B-8303-6507-75CA-059E77D97A5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3135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4FAEB-D87A-1549-801F-D287E8DD1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28C64-6E7C-DD2F-FFCE-3FAC9E17E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A5717-7F31-F243-8ACA-5266692632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3452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28C7D-7B45-4FD8-78AD-164AA585F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5BE39-8644-3FDC-9116-8C3B02FFD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E8764-70D8-F739-960C-B5DA175416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7A250-2E0A-2870-03EF-A5802538AD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131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4E4F9-E31A-4B6B-BEAE-0261C8FFB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848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C4213-D755-40DC-8189-15672C3D6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87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47796-903A-324E-94BB-2BAD744A59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65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5CA4-0EE2-DC4D-18D3-61E290E8EF6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7CD65EC-0138-D470-9739-B1799860126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EFE77D4-4F56-A0BE-78DC-BFCB2160547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250BEB4-F253-1C6E-4F8E-121E1BCD8F6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729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E103-FBD2-72F3-5F99-091397D1D62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AAA09DF-D117-E419-3402-92A4A5A1942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6DBFAC6-5A74-27C7-F2B7-48C59307466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D85AA9C-D779-2D5D-7853-1D5821574D6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25118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D97B-747A-633C-5076-6E83051488C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EEAB71A-AE7E-F04E-B366-3EAEF469C38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2E5FDAD-7432-59EB-2B16-7A9F0BC9313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13D0B6-FB2D-2828-B5B7-0F90B158CF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6780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13.xml"/><Relationship Id="rId1" Type="http://schemas.openxmlformats.org/officeDocument/2006/relationships/tags" Target="../tags/tag12.xml"/><Relationship Id="rId5" Type="http://schemas.openxmlformats.org/officeDocument/2006/relationships/image" Target="../media/image45.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13.xml"/><Relationship Id="rId1" Type="http://schemas.openxmlformats.org/officeDocument/2006/relationships/tags" Target="../tags/tag1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oleObject" Target="../embeddings/oleObject3.bin"/></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3.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48.emf"/><Relationship Id="rId4" Type="http://schemas.openxmlformats.org/officeDocument/2006/relationships/image" Target="../media/image49.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3.xml"/><Relationship Id="rId1" Type="http://schemas.openxmlformats.org/officeDocument/2006/relationships/tags" Target="../tags/tag16.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3.xml"/><Relationship Id="rId1" Type="http://schemas.openxmlformats.org/officeDocument/2006/relationships/tags" Target="../tags/tag17.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tags" Target="../tags/tag18.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3.xml"/><Relationship Id="rId1" Type="http://schemas.openxmlformats.org/officeDocument/2006/relationships/tags" Target="../tags/tag19.xml"/><Relationship Id="rId5" Type="http://schemas.openxmlformats.org/officeDocument/2006/relationships/image" Target="../media/image48.emf"/><Relationship Id="rId4" Type="http://schemas.openxmlformats.org/officeDocument/2006/relationships/image" Target="../media/image50.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3.xml"/><Relationship Id="rId1" Type="http://schemas.openxmlformats.org/officeDocument/2006/relationships/tags" Target="../tags/tag20.xml"/><Relationship Id="rId5" Type="http://schemas.openxmlformats.org/officeDocument/2006/relationships/image" Target="../media/image48.emf"/><Relationship Id="rId4" Type="http://schemas.openxmlformats.org/officeDocument/2006/relationships/image" Target="../media/image50.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3.xml"/><Relationship Id="rId1" Type="http://schemas.openxmlformats.org/officeDocument/2006/relationships/tags" Target="../tags/tag21.xml"/><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3.xml"/><Relationship Id="rId1" Type="http://schemas.openxmlformats.org/officeDocument/2006/relationships/tags" Target="../tags/tag22.xml"/><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3.xml"/><Relationship Id="rId1" Type="http://schemas.openxmlformats.org/officeDocument/2006/relationships/tags" Target="../tags/tag23.xml"/><Relationship Id="rId5" Type="http://schemas.openxmlformats.org/officeDocument/2006/relationships/image" Target="../media/image51.emf"/><Relationship Id="rId4" Type="http://schemas.openxmlformats.org/officeDocument/2006/relationships/image" Target="../media/image47.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3.xml"/><Relationship Id="rId1" Type="http://schemas.openxmlformats.org/officeDocument/2006/relationships/tags" Target="../tags/tag24.xml"/><Relationship Id="rId5" Type="http://schemas.openxmlformats.org/officeDocument/2006/relationships/image" Target="../media/image51.emf"/><Relationship Id="rId4" Type="http://schemas.openxmlformats.org/officeDocument/2006/relationships/image" Target="../media/image49.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3.xml"/><Relationship Id="rId1" Type="http://schemas.openxmlformats.org/officeDocument/2006/relationships/tags" Target="../tags/tag25.xml"/><Relationship Id="rId5" Type="http://schemas.openxmlformats.org/officeDocument/2006/relationships/image" Target="../media/image48.emf"/><Relationship Id="rId4" Type="http://schemas.openxmlformats.org/officeDocument/2006/relationships/image" Target="../media/image49.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3.xml"/><Relationship Id="rId1" Type="http://schemas.openxmlformats.org/officeDocument/2006/relationships/tags" Target="../tags/tag26.xml"/><Relationship Id="rId5" Type="http://schemas.openxmlformats.org/officeDocument/2006/relationships/image" Target="../media/image51.emf"/><Relationship Id="rId4" Type="http://schemas.openxmlformats.org/officeDocument/2006/relationships/image" Target="../media/image52.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3.xml"/><Relationship Id="rId1" Type="http://schemas.openxmlformats.org/officeDocument/2006/relationships/tags" Target="../tags/tag27.xml"/><Relationship Id="rId5" Type="http://schemas.openxmlformats.org/officeDocument/2006/relationships/image" Target="../media/image53.svg"/><Relationship Id="rId4" Type="http://schemas.openxmlformats.org/officeDocument/2006/relationships/image" Target="../media/image49.emf"/></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4.xml"/><Relationship Id="rId4" Type="http://schemas.openxmlformats.org/officeDocument/2006/relationships/image" Target="../media/image55.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8.sv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slideMaster" Target="../slideMasters/slideMaster14.xml"/><Relationship Id="rId1" Type="http://schemas.openxmlformats.org/officeDocument/2006/relationships/tags" Target="../tags/tag28.xml"/><Relationship Id="rId4" Type="http://schemas.openxmlformats.org/officeDocument/2006/relationships/image" Target="../media/image55.svg"/></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3.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60.jpeg"/><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62.png"/><Relationship Id="rId1" Type="http://schemas.openxmlformats.org/officeDocument/2006/relationships/slideMaster" Target="../slideMasters/slideMaster14.xml"/><Relationship Id="rId4" Type="http://schemas.openxmlformats.org/officeDocument/2006/relationships/image" Target="../media/image57.sv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15.xml"/><Relationship Id="rId1" Type="http://schemas.openxmlformats.org/officeDocument/2006/relationships/tags" Target="../tags/tag36.xml"/><Relationship Id="rId5" Type="http://schemas.openxmlformats.org/officeDocument/2006/relationships/image" Target="../media/image45.emf"/><Relationship Id="rId4" Type="http://schemas.openxmlformats.org/officeDocument/2006/relationships/oleObject" Target="../embeddings/oleObject2.bin"/></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15.xml"/><Relationship Id="rId1" Type="http://schemas.openxmlformats.org/officeDocument/2006/relationships/tags" Target="../tags/tag3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oleObject" Target="../embeddings/oleObject3.bin"/></Relationships>
</file>

<file path=ppt/slideLayouts/_rels/slideLayout2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5.xml"/><Relationship Id="rId1" Type="http://schemas.openxmlformats.org/officeDocument/2006/relationships/tags" Target="../tags/tag38.xml"/><Relationship Id="rId6" Type="http://schemas.openxmlformats.org/officeDocument/2006/relationships/image" Target="../media/image46.png"/><Relationship Id="rId5" Type="http://schemas.openxmlformats.org/officeDocument/2006/relationships/image" Target="../media/image48.emf"/><Relationship Id="rId4" Type="http://schemas.openxmlformats.org/officeDocument/2006/relationships/image" Target="../media/image49.emf"/></Relationships>
</file>

<file path=ppt/slideLayouts/_rels/slideLayout2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5.xml"/><Relationship Id="rId1" Type="http://schemas.openxmlformats.org/officeDocument/2006/relationships/tags" Target="../tags/tag39.xml"/><Relationship Id="rId6" Type="http://schemas.openxmlformats.org/officeDocument/2006/relationships/image" Target="../media/image46.png"/><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5.xml"/><Relationship Id="rId1" Type="http://schemas.openxmlformats.org/officeDocument/2006/relationships/tags" Target="../tags/tag40.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5.xml"/><Relationship Id="rId1" Type="http://schemas.openxmlformats.org/officeDocument/2006/relationships/tags" Target="../tags/tag41.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6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5.xml"/><Relationship Id="rId1" Type="http://schemas.openxmlformats.org/officeDocument/2006/relationships/tags" Target="../tags/tag42.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5.xml"/><Relationship Id="rId1" Type="http://schemas.openxmlformats.org/officeDocument/2006/relationships/tags" Target="../tags/tag43.xml"/><Relationship Id="rId5" Type="http://schemas.openxmlformats.org/officeDocument/2006/relationships/image" Target="../media/image48.emf"/><Relationship Id="rId4" Type="http://schemas.openxmlformats.org/officeDocument/2006/relationships/image" Target="../media/image50.emf"/></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5.xml"/><Relationship Id="rId1" Type="http://schemas.openxmlformats.org/officeDocument/2006/relationships/tags" Target="../tags/tag44.xml"/><Relationship Id="rId5" Type="http://schemas.openxmlformats.org/officeDocument/2006/relationships/image" Target="../media/image48.emf"/><Relationship Id="rId4" Type="http://schemas.openxmlformats.org/officeDocument/2006/relationships/image" Target="../media/image50.emf"/></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5.xml"/><Relationship Id="rId1" Type="http://schemas.openxmlformats.org/officeDocument/2006/relationships/tags" Target="../tags/tag45.xml"/><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6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5.xml"/><Relationship Id="rId1" Type="http://schemas.openxmlformats.org/officeDocument/2006/relationships/tags" Target="../tags/tag46.xml"/><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6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5.xml"/><Relationship Id="rId1" Type="http://schemas.openxmlformats.org/officeDocument/2006/relationships/tags" Target="../tags/tag47.xml"/><Relationship Id="rId5" Type="http://schemas.openxmlformats.org/officeDocument/2006/relationships/image" Target="../media/image51.emf"/><Relationship Id="rId4" Type="http://schemas.openxmlformats.org/officeDocument/2006/relationships/image" Target="../media/image47.emf"/></Relationships>
</file>

<file path=ppt/slideLayouts/_rels/slideLayout26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5.xml"/><Relationship Id="rId1" Type="http://schemas.openxmlformats.org/officeDocument/2006/relationships/tags" Target="../tags/tag48.xml"/><Relationship Id="rId5" Type="http://schemas.openxmlformats.org/officeDocument/2006/relationships/image" Target="../media/image51.emf"/><Relationship Id="rId4" Type="http://schemas.openxmlformats.org/officeDocument/2006/relationships/image" Target="../media/image49.emf"/></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5.xml"/><Relationship Id="rId1" Type="http://schemas.openxmlformats.org/officeDocument/2006/relationships/tags" Target="../tags/tag49.xml"/><Relationship Id="rId5" Type="http://schemas.openxmlformats.org/officeDocument/2006/relationships/image" Target="../media/image48.emf"/><Relationship Id="rId4" Type="http://schemas.openxmlformats.org/officeDocument/2006/relationships/image" Target="../media/image49.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5.xml"/><Relationship Id="rId1" Type="http://schemas.openxmlformats.org/officeDocument/2006/relationships/tags" Target="../tags/tag50.xml"/><Relationship Id="rId5" Type="http://schemas.openxmlformats.org/officeDocument/2006/relationships/image" Target="../media/image51.emf"/><Relationship Id="rId4" Type="http://schemas.openxmlformats.org/officeDocument/2006/relationships/image" Target="../media/image52.emf"/></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5.xml"/><Relationship Id="rId1" Type="http://schemas.openxmlformats.org/officeDocument/2006/relationships/tags" Target="../tags/tag51.xml"/><Relationship Id="rId5" Type="http://schemas.openxmlformats.org/officeDocument/2006/relationships/image" Target="../media/image53.svg"/><Relationship Id="rId4" Type="http://schemas.openxmlformats.org/officeDocument/2006/relationships/image" Target="../media/image49.emf"/></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7.xml"/><Relationship Id="rId1" Type="http://schemas.openxmlformats.org/officeDocument/2006/relationships/tags" Target="../tags/tag52.xml"/><Relationship Id="rId5" Type="http://schemas.openxmlformats.org/officeDocument/2006/relationships/image" Target="../media/image66.svg"/><Relationship Id="rId4" Type="http://schemas.openxmlformats.org/officeDocument/2006/relationships/image" Target="../media/image52.emf"/></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5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54.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1.xml"/><Relationship Id="rId4" Type="http://schemas.openxmlformats.org/officeDocument/2006/relationships/image" Target="../media/image55.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8.svg"/><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slideMaster" Target="../slideMasters/slideMaster21.xml"/><Relationship Id="rId1" Type="http://schemas.openxmlformats.org/officeDocument/2006/relationships/tags" Target="../tags/tag55.xml"/><Relationship Id="rId4" Type="http://schemas.openxmlformats.org/officeDocument/2006/relationships/image" Target="../media/image55.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56.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57.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58.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59.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60.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6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6.png"/><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60.jpeg"/><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61.jpeg"/><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62.png"/><Relationship Id="rId1" Type="http://schemas.openxmlformats.org/officeDocument/2006/relationships/slideMaster" Target="../slideMasters/slideMaster21.xml"/><Relationship Id="rId4" Type="http://schemas.openxmlformats.org/officeDocument/2006/relationships/image" Target="../media/image57.svg"/></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6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22.xml"/><Relationship Id="rId4" Type="http://schemas.openxmlformats.org/officeDocument/2006/relationships/image" Target="../media/image78.pn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svg"/><Relationship Id="rId1" Type="http://schemas.openxmlformats.org/officeDocument/2006/relationships/slideMaster" Target="../slideMasters/slideMaster25.xml"/><Relationship Id="rId5" Type="http://schemas.openxmlformats.org/officeDocument/2006/relationships/image" Target="../media/image82.jpg"/><Relationship Id="rId4" Type="http://schemas.openxmlformats.org/officeDocument/2006/relationships/image" Target="../media/image81.png"/></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svg"/><Relationship Id="rId1" Type="http://schemas.openxmlformats.org/officeDocument/2006/relationships/slideMaster" Target="../slideMasters/slideMaster25.xml"/><Relationship Id="rId4" Type="http://schemas.openxmlformats.org/officeDocument/2006/relationships/image" Target="../media/image88.png"/></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jpg"/><Relationship Id="rId1" Type="http://schemas.openxmlformats.org/officeDocument/2006/relationships/slideMaster" Target="../slideMasters/slideMaster25.xml"/><Relationship Id="rId4" Type="http://schemas.openxmlformats.org/officeDocument/2006/relationships/image" Target="../media/image86.png"/></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Master" Target="../slideMasters/slideMaster25.xml"/><Relationship Id="rId4" Type="http://schemas.openxmlformats.org/officeDocument/2006/relationships/image" Target="../media/image93.sv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Master" Target="../slideMasters/slideMaster25.xml"/><Relationship Id="rId4" Type="http://schemas.openxmlformats.org/officeDocument/2006/relationships/image" Target="../media/image93.sv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svg"/><Relationship Id="rId1" Type="http://schemas.openxmlformats.org/officeDocument/2006/relationships/slideMaster" Target="../slideMasters/slideMaster25.xml"/><Relationship Id="rId5" Type="http://schemas.openxmlformats.org/officeDocument/2006/relationships/image" Target="../media/image83.svg"/><Relationship Id="rId4" Type="http://schemas.openxmlformats.org/officeDocument/2006/relationships/image" Target="../media/image92.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svg"/><Relationship Id="rId1" Type="http://schemas.openxmlformats.org/officeDocument/2006/relationships/slideMaster" Target="../slideMasters/slideMaster25.xml"/><Relationship Id="rId5" Type="http://schemas.openxmlformats.org/officeDocument/2006/relationships/image" Target="../media/image83.svg"/><Relationship Id="rId4" Type="http://schemas.openxmlformats.org/officeDocument/2006/relationships/image" Target="../media/image92.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svg"/><Relationship Id="rId1" Type="http://schemas.openxmlformats.org/officeDocument/2006/relationships/slideMaster" Target="../slideMasters/slideMaster25.xml"/><Relationship Id="rId5" Type="http://schemas.openxmlformats.org/officeDocument/2006/relationships/image" Target="../media/image83.svg"/><Relationship Id="rId4" Type="http://schemas.openxmlformats.org/officeDocument/2006/relationships/image" Target="../media/image92.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25.xml"/><Relationship Id="rId5" Type="http://schemas.openxmlformats.org/officeDocument/2006/relationships/image" Target="../media/image83.svg"/><Relationship Id="rId4" Type="http://schemas.openxmlformats.org/officeDocument/2006/relationships/image" Target="../media/image98.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25.xml"/><Relationship Id="rId4" Type="http://schemas.openxmlformats.org/officeDocument/2006/relationships/image" Target="../media/image83.sv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25.xml"/><Relationship Id="rId5" Type="http://schemas.openxmlformats.org/officeDocument/2006/relationships/image" Target="../media/image83.svg"/><Relationship Id="rId4" Type="http://schemas.openxmlformats.org/officeDocument/2006/relationships/image" Target="../media/image101.png"/></Relationships>
</file>

<file path=ppt/slideLayouts/_rels/slideLayout428.xml.rels><?xml version="1.0" encoding="UTF-8" standalone="yes"?>
<Relationships xmlns="http://schemas.openxmlformats.org/package/2006/relationships"><Relationship Id="rId13" Type="http://schemas.openxmlformats.org/officeDocument/2006/relationships/image" Target="../media/image113.jpg"/><Relationship Id="rId18" Type="http://schemas.openxmlformats.org/officeDocument/2006/relationships/image" Target="../media/image118.jpg"/><Relationship Id="rId26" Type="http://schemas.openxmlformats.org/officeDocument/2006/relationships/image" Target="../media/image126.jpg"/><Relationship Id="rId39" Type="http://schemas.openxmlformats.org/officeDocument/2006/relationships/image" Target="../media/image139.jpg"/><Relationship Id="rId21" Type="http://schemas.openxmlformats.org/officeDocument/2006/relationships/image" Target="../media/image121.jpg"/><Relationship Id="rId34" Type="http://schemas.openxmlformats.org/officeDocument/2006/relationships/image" Target="../media/image134.jpg"/><Relationship Id="rId42" Type="http://schemas.openxmlformats.org/officeDocument/2006/relationships/image" Target="../media/image142.jpg"/><Relationship Id="rId47" Type="http://schemas.openxmlformats.org/officeDocument/2006/relationships/image" Target="../media/image147.jpg"/><Relationship Id="rId50" Type="http://schemas.openxmlformats.org/officeDocument/2006/relationships/image" Target="../media/image150.jpg"/><Relationship Id="rId7" Type="http://schemas.openxmlformats.org/officeDocument/2006/relationships/image" Target="../media/image107.jpg"/><Relationship Id="rId2" Type="http://schemas.openxmlformats.org/officeDocument/2006/relationships/image" Target="../media/image102.jpg"/><Relationship Id="rId16" Type="http://schemas.openxmlformats.org/officeDocument/2006/relationships/image" Target="../media/image116.jpg"/><Relationship Id="rId29" Type="http://schemas.openxmlformats.org/officeDocument/2006/relationships/image" Target="../media/image129.jpg"/><Relationship Id="rId11" Type="http://schemas.openxmlformats.org/officeDocument/2006/relationships/image" Target="../media/image111.jpg"/><Relationship Id="rId24" Type="http://schemas.openxmlformats.org/officeDocument/2006/relationships/image" Target="../media/image124.jpg"/><Relationship Id="rId32" Type="http://schemas.openxmlformats.org/officeDocument/2006/relationships/image" Target="../media/image132.jpg"/><Relationship Id="rId37" Type="http://schemas.openxmlformats.org/officeDocument/2006/relationships/image" Target="../media/image137.jpg"/><Relationship Id="rId40" Type="http://schemas.openxmlformats.org/officeDocument/2006/relationships/image" Target="../media/image140.jpg"/><Relationship Id="rId45" Type="http://schemas.openxmlformats.org/officeDocument/2006/relationships/image" Target="../media/image145.jpg"/><Relationship Id="rId53" Type="http://schemas.openxmlformats.org/officeDocument/2006/relationships/image" Target="../media/image98.png"/><Relationship Id="rId5" Type="http://schemas.openxmlformats.org/officeDocument/2006/relationships/image" Target="../media/image105.jpg"/><Relationship Id="rId10" Type="http://schemas.openxmlformats.org/officeDocument/2006/relationships/image" Target="../media/image110.jpg"/><Relationship Id="rId19" Type="http://schemas.openxmlformats.org/officeDocument/2006/relationships/image" Target="../media/image119.jpg"/><Relationship Id="rId31" Type="http://schemas.openxmlformats.org/officeDocument/2006/relationships/image" Target="../media/image131.jpg"/><Relationship Id="rId44" Type="http://schemas.openxmlformats.org/officeDocument/2006/relationships/image" Target="../media/image144.jpg"/><Relationship Id="rId52" Type="http://schemas.openxmlformats.org/officeDocument/2006/relationships/image" Target="../media/image152.jpg"/><Relationship Id="rId4" Type="http://schemas.openxmlformats.org/officeDocument/2006/relationships/image" Target="../media/image104.jpg"/><Relationship Id="rId9" Type="http://schemas.openxmlformats.org/officeDocument/2006/relationships/image" Target="../media/image109.jpg"/><Relationship Id="rId14" Type="http://schemas.openxmlformats.org/officeDocument/2006/relationships/image" Target="../media/image114.jpg"/><Relationship Id="rId22" Type="http://schemas.openxmlformats.org/officeDocument/2006/relationships/image" Target="../media/image122.jpg"/><Relationship Id="rId27" Type="http://schemas.openxmlformats.org/officeDocument/2006/relationships/image" Target="../media/image127.jpg"/><Relationship Id="rId30" Type="http://schemas.openxmlformats.org/officeDocument/2006/relationships/image" Target="../media/image130.jpg"/><Relationship Id="rId35" Type="http://schemas.openxmlformats.org/officeDocument/2006/relationships/image" Target="../media/image135.jpg"/><Relationship Id="rId43" Type="http://schemas.openxmlformats.org/officeDocument/2006/relationships/image" Target="../media/image143.jpg"/><Relationship Id="rId48" Type="http://schemas.openxmlformats.org/officeDocument/2006/relationships/image" Target="../media/image148.jpg"/><Relationship Id="rId8" Type="http://schemas.openxmlformats.org/officeDocument/2006/relationships/image" Target="../media/image108.jpg"/><Relationship Id="rId51" Type="http://schemas.openxmlformats.org/officeDocument/2006/relationships/image" Target="../media/image151.jpg"/><Relationship Id="rId3" Type="http://schemas.openxmlformats.org/officeDocument/2006/relationships/image" Target="../media/image103.jpg"/><Relationship Id="rId12" Type="http://schemas.openxmlformats.org/officeDocument/2006/relationships/image" Target="../media/image112.jpg"/><Relationship Id="rId17" Type="http://schemas.openxmlformats.org/officeDocument/2006/relationships/image" Target="../media/image117.jpg"/><Relationship Id="rId25" Type="http://schemas.openxmlformats.org/officeDocument/2006/relationships/image" Target="../media/image125.jpg"/><Relationship Id="rId33" Type="http://schemas.openxmlformats.org/officeDocument/2006/relationships/image" Target="../media/image133.jpg"/><Relationship Id="rId38" Type="http://schemas.openxmlformats.org/officeDocument/2006/relationships/image" Target="../media/image138.jpg"/><Relationship Id="rId46" Type="http://schemas.openxmlformats.org/officeDocument/2006/relationships/image" Target="../media/image146.jpg"/><Relationship Id="rId20" Type="http://schemas.openxmlformats.org/officeDocument/2006/relationships/image" Target="../media/image120.jpg"/><Relationship Id="rId41" Type="http://schemas.openxmlformats.org/officeDocument/2006/relationships/image" Target="../media/image141.jpg"/><Relationship Id="rId54" Type="http://schemas.openxmlformats.org/officeDocument/2006/relationships/image" Target="../media/image83.svg"/><Relationship Id="rId1" Type="http://schemas.openxmlformats.org/officeDocument/2006/relationships/slideMaster" Target="../slideMasters/slideMaster25.xml"/><Relationship Id="rId6" Type="http://schemas.openxmlformats.org/officeDocument/2006/relationships/image" Target="../media/image106.jpg"/><Relationship Id="rId15" Type="http://schemas.openxmlformats.org/officeDocument/2006/relationships/image" Target="../media/image115.jpg"/><Relationship Id="rId23" Type="http://schemas.openxmlformats.org/officeDocument/2006/relationships/image" Target="../media/image123.jpg"/><Relationship Id="rId28" Type="http://schemas.openxmlformats.org/officeDocument/2006/relationships/image" Target="../media/image128.jpg"/><Relationship Id="rId36" Type="http://schemas.openxmlformats.org/officeDocument/2006/relationships/image" Target="../media/image136.jpg"/><Relationship Id="rId49" Type="http://schemas.openxmlformats.org/officeDocument/2006/relationships/image" Target="../media/image149.jpg"/></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ags" Target="../tags/tag6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Master" Target="../slideMasters/slideMaster28.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0B571-B3C0-DC4E-BE77-0DCF564A5D6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0" y="0"/>
            <a:ext cx="10289311" cy="6858000"/>
          </a:xfrm>
          <a:prstGeom prst="rect">
            <a:avLst/>
          </a:prstGeom>
        </p:spPr>
      </p:pic>
      <p:graphicFrame>
        <p:nvGraphicFramePr>
          <p:cNvPr id="8" name="Object 7" hidden="1">
            <a:extLst>
              <a:ext uri="{FF2B5EF4-FFF2-40B4-BE49-F238E27FC236}">
                <a16:creationId xmlns:a16="http://schemas.microsoft.com/office/drawing/2014/main" id="{1D38333C-EDE7-2943-9AD7-41B1B922D369}"/>
              </a:ext>
            </a:extLst>
          </p:cNvPr>
          <p:cNvGraphicFramePr>
            <a:graphicFrameLocks noChangeAspect="1"/>
          </p:cNvGraphicFramePr>
          <p:nvPr>
            <p:custDataLst>
              <p:tags r:id="rId1"/>
            </p:custDataLst>
            <p:extLst>
              <p:ext uri="{D42A27DB-BD31-4B8C-83A1-F6EECF244321}">
                <p14:modId xmlns:p14="http://schemas.microsoft.com/office/powerpoint/2010/main" val="8894270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1D38333C-EDE7-2943-9AD7-41B1B922D36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3760453" y="2770909"/>
            <a:ext cx="7821947" cy="782666"/>
          </a:xfrm>
        </p:spPr>
        <p:txBody>
          <a:bodyPr vert="horz" anchor="b"/>
          <a:lstStyle>
            <a:lvl1pPr algn="l">
              <a:defRPr sz="5200" b="1">
                <a:solidFill>
                  <a:schemeClr val="bg1"/>
                </a:solidFill>
              </a:defRPr>
            </a:lvl1pPr>
          </a:lstStyle>
          <a:p>
            <a:r>
              <a:rPr lang="en-US"/>
              <a:t>Presenter Title</a:t>
            </a:r>
          </a:p>
        </p:txBody>
      </p:sp>
      <p:sp>
        <p:nvSpPr>
          <p:cNvPr id="5" name="Text Placeholder 4">
            <a:extLst>
              <a:ext uri="{FF2B5EF4-FFF2-40B4-BE49-F238E27FC236}">
                <a16:creationId xmlns:a16="http://schemas.microsoft.com/office/drawing/2014/main" id="{94753DEF-41EE-0A44-9B19-F6C443374B3D}"/>
              </a:ext>
            </a:extLst>
          </p:cNvPr>
          <p:cNvSpPr>
            <a:spLocks noGrp="1"/>
          </p:cNvSpPr>
          <p:nvPr>
            <p:ph type="body" sz="quarter" idx="10" hasCustomPrompt="1"/>
          </p:nvPr>
        </p:nvSpPr>
        <p:spPr>
          <a:xfrm>
            <a:off x="3754582" y="3692097"/>
            <a:ext cx="7845922" cy="1563398"/>
          </a:xfrm>
          <a:ln>
            <a:noFill/>
          </a:ln>
        </p:spPr>
        <p:txBody>
          <a:bodyPr/>
          <a:lstStyle>
            <a:lvl1pPr>
              <a:defRPr sz="3600" b="1">
                <a:solidFill>
                  <a:schemeClr val="accent2"/>
                </a:solidFill>
              </a:defRPr>
            </a:lvl1pPr>
            <a:lvl2pPr marL="0" indent="0">
              <a:buNone/>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a:t>Name of Presentation</a:t>
            </a:r>
          </a:p>
        </p:txBody>
      </p:sp>
    </p:spTree>
    <p:extLst>
      <p:ext uri="{BB962C8B-B14F-4D97-AF65-F5344CB8AC3E}">
        <p14:creationId xmlns:p14="http://schemas.microsoft.com/office/powerpoint/2010/main" val="387733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8CA768-32B2-A045-AFE3-9C42C4E255E1}"/>
              </a:ext>
            </a:extLst>
          </p:cNvPr>
          <p:cNvPicPr>
            <a:picLocks noChangeAspect="1"/>
          </p:cNvPicPr>
          <p:nvPr userDrawn="1"/>
        </p:nvPicPr>
        <p:blipFill rotWithShape="1">
          <a:blip r:embed="rId3"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14399978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3208167" cy="2724410"/>
          </a:xfrm>
        </p:spPr>
        <p:txBody>
          <a:bodyPr vert="horz"/>
          <a:lstStyle/>
          <a:p>
            <a:r>
              <a:rPr lang="en-US"/>
              <a:t>Click to edit Master title style</a:t>
            </a:r>
          </a:p>
        </p:txBody>
      </p:sp>
      <p:sp>
        <p:nvSpPr>
          <p:cNvPr id="3" name="Content Placeholder 2"/>
          <p:cNvSpPr>
            <a:spLocks noGrp="1"/>
          </p:cNvSpPr>
          <p:nvPr>
            <p:ph idx="1"/>
          </p:nvPr>
        </p:nvSpPr>
        <p:spPr>
          <a:xfrm>
            <a:off x="4697259" y="475989"/>
            <a:ext cx="6999225" cy="5629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ABF284D-60CF-C440-A62E-A2E084DBB73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3263952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9049735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5" name="Content Placeholder 2">
            <a:extLst>
              <a:ext uri="{FF2B5EF4-FFF2-40B4-BE49-F238E27FC236}">
                <a16:creationId xmlns:a16="http://schemas.microsoft.com/office/drawing/2014/main" id="{95EEA2BE-C00A-6943-B360-A999A28F1F1E}"/>
              </a:ext>
            </a:extLst>
          </p:cNvPr>
          <p:cNvSpPr>
            <a:spLocks noGrp="1"/>
          </p:cNvSpPr>
          <p:nvPr>
            <p:ph idx="1"/>
          </p:nvPr>
        </p:nvSpPr>
        <p:spPr>
          <a:xfrm>
            <a:off x="512064" y="1700783"/>
            <a:ext cx="11184422" cy="4404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980194B-C86B-9D49-BB16-B9C4F16D03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pic>
        <p:nvPicPr>
          <p:cNvPr id="9" name="Picture 8">
            <a:extLst>
              <a:ext uri="{FF2B5EF4-FFF2-40B4-BE49-F238E27FC236}">
                <a16:creationId xmlns:a16="http://schemas.microsoft.com/office/drawing/2014/main" id="{8F034E67-1383-E64A-984E-09F3B6697F39}"/>
              </a:ext>
            </a:extLst>
          </p:cNvPr>
          <p:cNvPicPr>
            <a:picLocks noChangeAspect="1"/>
          </p:cNvPicPr>
          <p:nvPr userDrawn="1"/>
        </p:nvPicPr>
        <p:blipFill rotWithShape="1">
          <a:blip r:embed="rId6"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spTree>
    <p:extLst>
      <p:ext uri="{BB962C8B-B14F-4D97-AF65-F5344CB8AC3E}">
        <p14:creationId xmlns:p14="http://schemas.microsoft.com/office/powerpoint/2010/main" val="370288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6603905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909855"/>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2" name="Title 1">
            <a:extLst>
              <a:ext uri="{FF2B5EF4-FFF2-40B4-BE49-F238E27FC236}">
                <a16:creationId xmlns:a16="http://schemas.microsoft.com/office/drawing/2014/main" id="{9781BBB5-0137-AA46-83B5-427B83CEF9BB}"/>
              </a:ext>
            </a:extLst>
          </p:cNvPr>
          <p:cNvSpPr txBox="1">
            <a:spLocks/>
          </p:cNvSpPr>
          <p:nvPr userDrawn="1"/>
        </p:nvSpPr>
        <p:spPr>
          <a:xfrm>
            <a:off x="512063" y="457201"/>
            <a:ext cx="11184423" cy="4453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r>
              <a:rPr lang="en-US"/>
              <a:t>Click to edit Master title style</a:t>
            </a:r>
          </a:p>
        </p:txBody>
      </p:sp>
      <p:pic>
        <p:nvPicPr>
          <p:cNvPr id="7" name="Picture 6">
            <a:extLst>
              <a:ext uri="{FF2B5EF4-FFF2-40B4-BE49-F238E27FC236}">
                <a16:creationId xmlns:a16="http://schemas.microsoft.com/office/drawing/2014/main" id="{37FD0BA1-63D8-284B-BBFD-8242650F74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pic>
        <p:nvPicPr>
          <p:cNvPr id="10" name="Picture 9">
            <a:extLst>
              <a:ext uri="{FF2B5EF4-FFF2-40B4-BE49-F238E27FC236}">
                <a16:creationId xmlns:a16="http://schemas.microsoft.com/office/drawing/2014/main" id="{D67528CC-AFC3-254B-B57D-E5B87B512B4B}"/>
              </a:ext>
            </a:extLst>
          </p:cNvPr>
          <p:cNvPicPr>
            <a:picLocks noChangeAspect="1"/>
          </p:cNvPicPr>
          <p:nvPr userDrawn="1"/>
        </p:nvPicPr>
        <p:blipFill rotWithShape="1">
          <a:blip r:embed="rId6"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spTree>
    <p:extLst>
      <p:ext uri="{BB962C8B-B14F-4D97-AF65-F5344CB8AC3E}">
        <p14:creationId xmlns:p14="http://schemas.microsoft.com/office/powerpoint/2010/main" val="46959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3705359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3208167" cy="2724410"/>
          </a:xfrm>
        </p:spPr>
        <p:txBody>
          <a:bodyPr vert="horz"/>
          <a:lstStyle/>
          <a:p>
            <a:r>
              <a:rPr lang="en-US"/>
              <a:t>Click to edit Master title style</a:t>
            </a:r>
          </a:p>
        </p:txBody>
      </p:sp>
      <p:cxnSp>
        <p:nvCxnSpPr>
          <p:cNvPr id="14" name="Straight Connector 13">
            <a:extLst>
              <a:ext uri="{FF2B5EF4-FFF2-40B4-BE49-F238E27FC236}">
                <a16:creationId xmlns:a16="http://schemas.microsoft.com/office/drawing/2014/main" id="{60EA7266-9D89-324E-8DC3-6B919703E445}"/>
              </a:ext>
            </a:extLst>
          </p:cNvPr>
          <p:cNvCxnSpPr>
            <a:cxnSpLocks/>
          </p:cNvCxnSpPr>
          <p:nvPr userDrawn="1"/>
        </p:nvCxnSpPr>
        <p:spPr>
          <a:xfrm>
            <a:off x="4484998" y="457200"/>
            <a:ext cx="0" cy="591854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A64B832-237E-7A46-822B-5968281F66FE}"/>
              </a:ext>
            </a:extLst>
          </p:cNvPr>
          <p:cNvSpPr>
            <a:spLocks noGrp="1"/>
          </p:cNvSpPr>
          <p:nvPr>
            <p:ph sz="half" idx="1"/>
          </p:nvPr>
        </p:nvSpPr>
        <p:spPr>
          <a:xfrm>
            <a:off x="4838700" y="470636"/>
            <a:ext cx="6861175" cy="586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9FE920C-2F76-8041-A6A6-A68D51FC41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4113970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4116009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765ECA4-A4D7-6142-A7BA-FED5F5FD45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123106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4141434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909855"/>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0" name="Title 1">
            <a:extLst>
              <a:ext uri="{FF2B5EF4-FFF2-40B4-BE49-F238E27FC236}">
                <a16:creationId xmlns:a16="http://schemas.microsoft.com/office/drawing/2014/main" id="{AE52566A-E21B-2B48-9317-4D53384F823C}"/>
              </a:ext>
            </a:extLst>
          </p:cNvPr>
          <p:cNvSpPr txBox="1">
            <a:spLocks/>
          </p:cNvSpPr>
          <p:nvPr userDrawn="1"/>
        </p:nvSpPr>
        <p:spPr>
          <a:xfrm>
            <a:off x="512063" y="457201"/>
            <a:ext cx="11184423" cy="4215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r>
              <a:rPr lang="en-US"/>
              <a:t>Click to edit Master title style</a:t>
            </a:r>
          </a:p>
        </p:txBody>
      </p:sp>
      <p:pic>
        <p:nvPicPr>
          <p:cNvPr id="7" name="Picture 6">
            <a:extLst>
              <a:ext uri="{FF2B5EF4-FFF2-40B4-BE49-F238E27FC236}">
                <a16:creationId xmlns:a16="http://schemas.microsoft.com/office/drawing/2014/main" id="{4DC1C735-8437-3344-A625-30B7521A1E4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1832023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2065149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4" y="477583"/>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6"/>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B96937D-EA1E-E541-AFE9-795C13BB97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242271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524470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4" y="477583"/>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6"/>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511104"/>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pic>
        <p:nvPicPr>
          <p:cNvPr id="10" name="Picture 9">
            <a:extLst>
              <a:ext uri="{FF2B5EF4-FFF2-40B4-BE49-F238E27FC236}">
                <a16:creationId xmlns:a16="http://schemas.microsoft.com/office/drawing/2014/main" id="{9DBE6427-ED6D-D949-A8A1-DE7EE2292A2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4006221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6" y="0"/>
            <a:ext cx="1220096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5812577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4" y="477583"/>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6"/>
            <a:ext cx="6861175" cy="58675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C927625-F326-DA45-A69E-6B6BA883677C}"/>
              </a:ext>
            </a:extLst>
          </p:cNvPr>
          <p:cNvCxnSpPr>
            <a:cxnSpLocks/>
          </p:cNvCxnSpPr>
          <p:nvPr userDrawn="1"/>
        </p:nvCxnSpPr>
        <p:spPr>
          <a:xfrm>
            <a:off x="4332596" y="457200"/>
            <a:ext cx="0" cy="591854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81DE4DB-0F0F-B349-9417-1B7BC20ECB1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4"/>
            <a:ext cx="560070" cy="632006"/>
          </a:xfrm>
          <a:prstGeom prst="rect">
            <a:avLst/>
          </a:prstGeom>
        </p:spPr>
      </p:pic>
    </p:spTree>
    <p:extLst>
      <p:ext uri="{BB962C8B-B14F-4D97-AF65-F5344CB8AC3E}">
        <p14:creationId xmlns:p14="http://schemas.microsoft.com/office/powerpoint/2010/main" val="165388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s, Content on Blu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9755461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p:nvPr>
        </p:nvSpPr>
        <p:spPr>
          <a:xfrm>
            <a:off x="503798" y="2514590"/>
            <a:ext cx="3411537" cy="35909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87D15FC4-901D-0943-8E97-F829F9B68DB7}"/>
              </a:ext>
            </a:extLst>
          </p:cNvPr>
          <p:cNvSpPr>
            <a:spLocks noGrp="1"/>
          </p:cNvSpPr>
          <p:nvPr>
            <p:ph type="title"/>
          </p:nvPr>
        </p:nvSpPr>
        <p:spPr>
          <a:xfrm>
            <a:off x="512063" y="457201"/>
            <a:ext cx="3208167" cy="2724410"/>
          </a:xfrm>
        </p:spPr>
        <p:txBody>
          <a:bodyPr vert="horz"/>
          <a:lstStyle/>
          <a:p>
            <a:r>
              <a:rPr lang="en-US"/>
              <a:t>Click to edit Master title style</a:t>
            </a:r>
          </a:p>
        </p:txBody>
      </p:sp>
      <p:pic>
        <p:nvPicPr>
          <p:cNvPr id="7" name="Picture 6">
            <a:extLst>
              <a:ext uri="{FF2B5EF4-FFF2-40B4-BE49-F238E27FC236}">
                <a16:creationId xmlns:a16="http://schemas.microsoft.com/office/drawing/2014/main" id="{392463B5-DB2B-8546-A608-D67818FDA3E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4"/>
            <a:ext cx="560070" cy="632006"/>
          </a:xfrm>
          <a:prstGeom prst="rect">
            <a:avLst/>
          </a:prstGeom>
        </p:spPr>
      </p:pic>
    </p:spTree>
    <p:extLst>
      <p:ext uri="{BB962C8B-B14F-4D97-AF65-F5344CB8AC3E}">
        <p14:creationId xmlns:p14="http://schemas.microsoft.com/office/powerpoint/2010/main" val="143917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621795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9549E27-D80A-A14A-BDA4-ADDD9A9426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4"/>
            <a:ext cx="560070" cy="632006"/>
          </a:xfrm>
          <a:prstGeom prst="rect">
            <a:avLst/>
          </a:prstGeom>
        </p:spPr>
      </p:pic>
    </p:spTree>
    <p:extLst>
      <p:ext uri="{BB962C8B-B14F-4D97-AF65-F5344CB8AC3E}">
        <p14:creationId xmlns:p14="http://schemas.microsoft.com/office/powerpoint/2010/main" val="341278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0867318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33A05504-F533-4B44-A6D4-0E3E39A8741E}"/>
              </a:ext>
            </a:extLst>
          </p:cNvPr>
          <p:cNvSpPr>
            <a:spLocks noGrp="1"/>
          </p:cNvSpPr>
          <p:nvPr>
            <p:ph type="title"/>
          </p:nvPr>
        </p:nvSpPr>
        <p:spPr>
          <a:xfrm>
            <a:off x="512063" y="457201"/>
            <a:ext cx="11184423" cy="516576"/>
          </a:xfrm>
        </p:spPr>
        <p:txBody>
          <a:bodyPr vert="horz"/>
          <a:lstStyle>
            <a:lvl1pPr>
              <a:defRPr>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9A06A58E-0AD0-2548-960E-2A5182EFD6FB}"/>
              </a:ext>
            </a:extLst>
          </p:cNvPr>
          <p:cNvSpPr>
            <a:spLocks noGrp="1"/>
          </p:cNvSpPr>
          <p:nvPr>
            <p:ph type="body" idx="12" hasCustomPrompt="1"/>
          </p:nvPr>
        </p:nvSpPr>
        <p:spPr>
          <a:xfrm>
            <a:off x="512064" y="909855"/>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pic>
        <p:nvPicPr>
          <p:cNvPr id="9" name="Picture 8">
            <a:extLst>
              <a:ext uri="{FF2B5EF4-FFF2-40B4-BE49-F238E27FC236}">
                <a16:creationId xmlns:a16="http://schemas.microsoft.com/office/drawing/2014/main" id="{68D58E2A-51DD-394D-B01A-24C65246471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4"/>
            <a:ext cx="560070" cy="632006"/>
          </a:xfrm>
          <a:prstGeom prst="rect">
            <a:avLst/>
          </a:prstGeom>
        </p:spPr>
      </p:pic>
    </p:spTree>
    <p:extLst>
      <p:ext uri="{BB962C8B-B14F-4D97-AF65-F5344CB8AC3E}">
        <p14:creationId xmlns:p14="http://schemas.microsoft.com/office/powerpoint/2010/main" val="48024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120951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F84CADE-08CA-1F48-B371-FAC6E7DBD8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79"/>
            <a:ext cx="568424" cy="641433"/>
          </a:xfrm>
          <a:prstGeom prst="rect">
            <a:avLst/>
          </a:prstGeom>
        </p:spPr>
      </p:pic>
    </p:spTree>
    <p:extLst>
      <p:ext uri="{BB962C8B-B14F-4D97-AF65-F5344CB8AC3E}">
        <p14:creationId xmlns:p14="http://schemas.microsoft.com/office/powerpoint/2010/main" val="134124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extLst>
              <p:ext uri="{D42A27DB-BD31-4B8C-83A1-F6EECF244321}">
                <p14:modId xmlns:p14="http://schemas.microsoft.com/office/powerpoint/2010/main" val="20860359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7AC2725-EFEC-034C-B53C-D0660908A40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4"/>
            <a:ext cx="560070" cy="632006"/>
          </a:xfrm>
          <a:prstGeom prst="rect">
            <a:avLst/>
          </a:prstGeom>
        </p:spPr>
      </p:pic>
    </p:spTree>
    <p:extLst>
      <p:ext uri="{BB962C8B-B14F-4D97-AF65-F5344CB8AC3E}">
        <p14:creationId xmlns:p14="http://schemas.microsoft.com/office/powerpoint/2010/main" val="2994720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ack Pag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7972127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EF54C89-1860-6542-AE68-06CDC85D9D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81346" y="2628924"/>
            <a:ext cx="3229308" cy="1600151"/>
          </a:xfrm>
          <a:prstGeom prst="rect">
            <a:avLst/>
          </a:prstGeom>
        </p:spPr>
      </p:pic>
    </p:spTree>
    <p:extLst>
      <p:ext uri="{BB962C8B-B14F-4D97-AF65-F5344CB8AC3E}">
        <p14:creationId xmlns:p14="http://schemas.microsoft.com/office/powerpoint/2010/main" val="2441411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DD1704-3590-4861-9F2E-941F0D5FF0AC}"/>
              </a:ext>
            </a:extLst>
          </p:cNvPr>
          <p:cNvSpPr/>
          <p:nvPr/>
        </p:nvSpPr>
        <p:spPr>
          <a:xfrm>
            <a:off x="484718" y="1"/>
            <a:ext cx="205316" cy="1691218"/>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50"/>
            <a:endParaRPr lang="en-US" altLang="en-US" sz="4000" b="1" kern="0">
              <a:solidFill>
                <a:srgbClr val="FFFFFF"/>
              </a:solidFill>
              <a:latin typeface="Arial" panose="020B0604020202020204" pitchFamily="34" charset="0"/>
              <a:sym typeface="Helvetica Neue"/>
            </a:endParaRPr>
          </a:p>
        </p:txBody>
      </p:sp>
      <p:sp>
        <p:nvSpPr>
          <p:cNvPr id="5" name="Rectangle 4">
            <a:extLst>
              <a:ext uri="{FF2B5EF4-FFF2-40B4-BE49-F238E27FC236}">
                <a16:creationId xmlns:a16="http://schemas.microsoft.com/office/drawing/2014/main" id="{C4758A12-4C82-4724-8315-930E6F889FF9}"/>
              </a:ext>
            </a:extLst>
          </p:cNvPr>
          <p:cNvSpPr/>
          <p:nvPr/>
        </p:nvSpPr>
        <p:spPr>
          <a:xfrm>
            <a:off x="484718" y="1691218"/>
            <a:ext cx="205316" cy="18055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50"/>
            <a:endParaRPr lang="en-US" altLang="en-US" sz="4000" b="1" kern="0">
              <a:solidFill>
                <a:srgbClr val="FFFFFF"/>
              </a:solidFill>
              <a:latin typeface="Arial" panose="020B0604020202020204" pitchFamily="34" charset="0"/>
              <a:sym typeface="Helvetica Neue"/>
            </a:endParaRPr>
          </a:p>
        </p:txBody>
      </p:sp>
      <p:sp>
        <p:nvSpPr>
          <p:cNvPr id="6" name="Rectangle 5">
            <a:extLst>
              <a:ext uri="{FF2B5EF4-FFF2-40B4-BE49-F238E27FC236}">
                <a16:creationId xmlns:a16="http://schemas.microsoft.com/office/drawing/2014/main" id="{FD3F4E45-3014-4726-AB3E-3D6CD40A5787}"/>
              </a:ext>
            </a:extLst>
          </p:cNvPr>
          <p:cNvSpPr/>
          <p:nvPr/>
        </p:nvSpPr>
        <p:spPr>
          <a:xfrm>
            <a:off x="484718" y="3496734"/>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50"/>
            <a:endParaRPr lang="en-US" altLang="en-US" sz="4000" b="1" kern="0">
              <a:solidFill>
                <a:srgbClr val="FFFFFF"/>
              </a:solidFill>
              <a:latin typeface="Arial" panose="020B0604020202020204" pitchFamily="34" charset="0"/>
              <a:sym typeface="Helvetica Neue"/>
            </a:endParaRPr>
          </a:p>
        </p:txBody>
      </p:sp>
      <p:sp>
        <p:nvSpPr>
          <p:cNvPr id="7" name="Rectangle 6">
            <a:extLst>
              <a:ext uri="{FF2B5EF4-FFF2-40B4-BE49-F238E27FC236}">
                <a16:creationId xmlns:a16="http://schemas.microsoft.com/office/drawing/2014/main" id="{9DFEF4E9-029B-4F14-AC1C-3173710390D7}"/>
              </a:ext>
            </a:extLst>
          </p:cNvPr>
          <p:cNvSpPr/>
          <p:nvPr/>
        </p:nvSpPr>
        <p:spPr>
          <a:xfrm>
            <a:off x="8521701" y="6252634"/>
            <a:ext cx="3088218"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50"/>
            <a:endParaRPr lang="en-US" altLang="en-US" sz="4000" b="1" kern="0">
              <a:solidFill>
                <a:srgbClr val="FFFFFF"/>
              </a:solidFill>
              <a:latin typeface="Arial" panose="020B0604020202020204" pitchFamily="34" charset="0"/>
              <a:sym typeface="Helvetica Neue"/>
            </a:endParaRPr>
          </a:p>
        </p:txBody>
      </p:sp>
      <p:pic>
        <p:nvPicPr>
          <p:cNvPr id="8" name="Picture 13">
            <a:extLst>
              <a:ext uri="{FF2B5EF4-FFF2-40B4-BE49-F238E27FC236}">
                <a16:creationId xmlns:a16="http://schemas.microsoft.com/office/drawing/2014/main" id="{7C46E549-0374-47BE-BC43-FFBD86002D3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4718" y="459318"/>
            <a:ext cx="4652434" cy="17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45896" y="2194897"/>
            <a:ext cx="9266239" cy="1470026"/>
          </a:xfrm>
        </p:spPr>
        <p:txBody>
          <a:bodyPr>
            <a:normAutofit/>
          </a:bodyPr>
          <a:lstStyle>
            <a:lvl1pPr algn="l">
              <a:defRPr sz="4000" b="1" i="0">
                <a:latin typeface="+mj-lt"/>
                <a:cs typeface="Georgia"/>
              </a:defRPr>
            </a:lvl1pPr>
          </a:lstStyle>
          <a:p>
            <a:r>
              <a:rPr lang="en-US"/>
              <a:t>Click to edit Master title style</a:t>
            </a:r>
          </a:p>
        </p:txBody>
      </p:sp>
      <p:sp>
        <p:nvSpPr>
          <p:cNvPr id="3" name="Subtitle 2"/>
          <p:cNvSpPr>
            <a:spLocks noGrp="1"/>
          </p:cNvSpPr>
          <p:nvPr>
            <p:ph type="subTitle" idx="1"/>
          </p:nvPr>
        </p:nvSpPr>
        <p:spPr>
          <a:xfrm>
            <a:off x="1946147" y="4292600"/>
            <a:ext cx="9265987" cy="1752602"/>
          </a:xfrm>
        </p:spPr>
        <p:txBody>
          <a:bodyPr>
            <a:normAutofit/>
          </a:bodyPr>
          <a:lstStyle>
            <a:lvl1pPr marL="0" indent="0" algn="l">
              <a:buNone/>
              <a:defRPr sz="1800" b="0" i="0">
                <a:solidFill>
                  <a:srgbClr val="000000"/>
                </a:solidFill>
                <a:latin typeface="Arial"/>
                <a:cs typeface="Arial"/>
              </a:defRPr>
            </a:lvl1pPr>
            <a:lvl2pPr marL="457206" indent="0" algn="ctr">
              <a:buNone/>
              <a:defRPr>
                <a:solidFill>
                  <a:schemeClr val="tx1">
                    <a:tint val="75000"/>
                  </a:schemeClr>
                </a:solidFill>
              </a:defRPr>
            </a:lvl2pPr>
            <a:lvl3pPr marL="914412"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5"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2420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cstate="print">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253452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94470" y="243283"/>
            <a:ext cx="159543" cy="159543"/>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2013078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94470" y="243283"/>
            <a:ext cx="159543" cy="159543"/>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499814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p:txBody>
          <a:bodyPr/>
          <a:lstStyle/>
          <a:p>
            <a:fld id="{346B58B4-0D72-4C8B-9355-854FB5782278}" type="datetime4">
              <a:rPr lang="en-GB" smtClean="0"/>
              <a:t>29 May 2026</a:t>
            </a:fld>
            <a:endParaRPr lang="en-GB"/>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Tree>
    <p:custDataLst>
      <p:tags r:id="rId1"/>
    </p:custDataLst>
    <p:extLst>
      <p:ext uri="{BB962C8B-B14F-4D97-AF65-F5344CB8AC3E}">
        <p14:creationId xmlns:p14="http://schemas.microsoft.com/office/powerpoint/2010/main" val="4053513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29 May 2026</a:t>
            </a:fld>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19123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29 May 2026</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14272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29 May 2026</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20082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29 May 2026</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84060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29 May 2026</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990212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29 May 2026</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2294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29 May 2026</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0800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29 May 2026</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449364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2200" i="0" baseline="0">
                <a:solidFill>
                  <a:schemeClr val="tx1"/>
                </a:solidFill>
              </a:defRPr>
            </a:lvl1pPr>
          </a:lstStyle>
          <a:p>
            <a:r>
              <a:rPr lang="en-GB"/>
              <a:t>[Click on the film icon to insert video]</a:t>
            </a:r>
          </a:p>
        </p:txBody>
      </p:sp>
    </p:spTree>
    <p:extLst>
      <p:ext uri="{BB962C8B-B14F-4D97-AF65-F5344CB8AC3E}">
        <p14:creationId xmlns:p14="http://schemas.microsoft.com/office/powerpoint/2010/main" val="1434410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764414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94856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664024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5814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2043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85031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D35EAFE1-FE5F-44CC-825D-16EBF058F4AD}" type="datetime4">
              <a:rPr lang="en-GB" smtClean="0"/>
              <a:t>29 May 2026</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20493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B03DE9E3-FCC4-44C9-9C9C-3C907C61E776}" type="datetime4">
              <a:rPr lang="en-GB" smtClean="0"/>
              <a:t>29 May 2026</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755563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29 May 2026</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82796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29 May 2026</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45435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29 May 2026</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917133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29 May 2026</a:t>
            </a:fld>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25526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29 May 2026</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84109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a:norm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4167047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a:norm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343858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1047880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196164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0B571-B3C0-DC4E-BE77-0DCF564A5D6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2" y="0"/>
            <a:ext cx="10289311" cy="6858000"/>
          </a:xfrm>
          <a:prstGeom prst="rect">
            <a:avLst/>
          </a:prstGeom>
        </p:spPr>
      </p:pic>
      <p:graphicFrame>
        <p:nvGraphicFramePr>
          <p:cNvPr id="8" name="Object 7" hidden="1">
            <a:extLst>
              <a:ext uri="{FF2B5EF4-FFF2-40B4-BE49-F238E27FC236}">
                <a16:creationId xmlns:a16="http://schemas.microsoft.com/office/drawing/2014/main" id="{1D38333C-EDE7-2943-9AD7-41B1B922D369}"/>
              </a:ext>
            </a:extLst>
          </p:cNvPr>
          <p:cNvGraphicFramePr>
            <a:graphicFrameLocks noChangeAspect="1"/>
          </p:cNvGraphicFramePr>
          <p:nvPr>
            <p:custDataLst>
              <p:tags r:id="rId1"/>
            </p:custDataLst>
            <p:extLst>
              <p:ext uri="{D42A27DB-BD31-4B8C-83A1-F6EECF244321}">
                <p14:modId xmlns:p14="http://schemas.microsoft.com/office/powerpoint/2010/main" val="889427037"/>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1D38333C-EDE7-2943-9AD7-41B1B922D369}"/>
                          </a:ext>
                        </a:extLst>
                      </p:cNvPr>
                      <p:cNvPicPr/>
                      <p:nvPr/>
                    </p:nvPicPr>
                    <p:blipFill>
                      <a:blip r:embed="rId5"/>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3760453" y="2770909"/>
            <a:ext cx="7821947" cy="782667"/>
          </a:xfrm>
        </p:spPr>
        <p:txBody>
          <a:bodyPr vert="horz" anchor="b"/>
          <a:lstStyle>
            <a:lvl1pPr algn="l">
              <a:defRPr sz="5200" b="1">
                <a:solidFill>
                  <a:schemeClr val="bg1"/>
                </a:solidFill>
              </a:defRPr>
            </a:lvl1pPr>
          </a:lstStyle>
          <a:p>
            <a:r>
              <a:rPr lang="en-US"/>
              <a:t>Presenter Title</a:t>
            </a:r>
          </a:p>
        </p:txBody>
      </p:sp>
      <p:sp>
        <p:nvSpPr>
          <p:cNvPr id="5" name="Text Placeholder 4">
            <a:extLst>
              <a:ext uri="{FF2B5EF4-FFF2-40B4-BE49-F238E27FC236}">
                <a16:creationId xmlns:a16="http://schemas.microsoft.com/office/drawing/2014/main" id="{94753DEF-41EE-0A44-9B19-F6C443374B3D}"/>
              </a:ext>
            </a:extLst>
          </p:cNvPr>
          <p:cNvSpPr>
            <a:spLocks noGrp="1"/>
          </p:cNvSpPr>
          <p:nvPr>
            <p:ph type="body" sz="quarter" idx="10" hasCustomPrompt="1"/>
          </p:nvPr>
        </p:nvSpPr>
        <p:spPr>
          <a:xfrm>
            <a:off x="3754581" y="3692098"/>
            <a:ext cx="7845923" cy="1563399"/>
          </a:xfrm>
          <a:ln>
            <a:noFill/>
          </a:ln>
        </p:spPr>
        <p:txBody>
          <a:bodyPr/>
          <a:lstStyle>
            <a:lvl1pPr>
              <a:defRPr sz="3600" b="1">
                <a:solidFill>
                  <a:schemeClr val="accent2"/>
                </a:solidFill>
              </a:defRPr>
            </a:lvl1pPr>
            <a:lvl2pPr marL="0" indent="0">
              <a:buNone/>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a:t>Name of Presentation</a:t>
            </a:r>
          </a:p>
        </p:txBody>
      </p:sp>
    </p:spTree>
    <p:extLst>
      <p:ext uri="{BB962C8B-B14F-4D97-AF65-F5344CB8AC3E}">
        <p14:creationId xmlns:p14="http://schemas.microsoft.com/office/powerpoint/2010/main" val="3529438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8CA768-32B2-A045-AFE3-9C42C4E255E1}"/>
              </a:ext>
            </a:extLst>
          </p:cNvPr>
          <p:cNvPicPr>
            <a:picLocks noChangeAspect="1"/>
          </p:cNvPicPr>
          <p:nvPr userDrawn="1"/>
        </p:nvPicPr>
        <p:blipFill rotWithShape="1">
          <a:blip r:embed="rId3"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1439997881"/>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5"/>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457201"/>
            <a:ext cx="3208167" cy="2724411"/>
          </a:xfrm>
        </p:spPr>
        <p:txBody>
          <a:bodyPr vert="horz"/>
          <a:lstStyle/>
          <a:p>
            <a:r>
              <a:rPr lang="en-US"/>
              <a:t>Click to edit Master title style</a:t>
            </a:r>
          </a:p>
        </p:txBody>
      </p:sp>
      <p:sp>
        <p:nvSpPr>
          <p:cNvPr id="3" name="Content Placeholder 2"/>
          <p:cNvSpPr>
            <a:spLocks noGrp="1"/>
          </p:cNvSpPr>
          <p:nvPr>
            <p:ph idx="1"/>
          </p:nvPr>
        </p:nvSpPr>
        <p:spPr>
          <a:xfrm>
            <a:off x="4697261" y="475990"/>
            <a:ext cx="6999225" cy="5629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ABF284D-60CF-C440-A62E-A2E084DBB73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12659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904973538"/>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5" name="Content Placeholder 2">
            <a:extLst>
              <a:ext uri="{FF2B5EF4-FFF2-40B4-BE49-F238E27FC236}">
                <a16:creationId xmlns:a16="http://schemas.microsoft.com/office/drawing/2014/main" id="{95EEA2BE-C00A-6943-B360-A999A28F1F1E}"/>
              </a:ext>
            </a:extLst>
          </p:cNvPr>
          <p:cNvSpPr>
            <a:spLocks noGrp="1"/>
          </p:cNvSpPr>
          <p:nvPr>
            <p:ph idx="1"/>
          </p:nvPr>
        </p:nvSpPr>
        <p:spPr>
          <a:xfrm>
            <a:off x="512065" y="1700784"/>
            <a:ext cx="11184423" cy="4404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980194B-C86B-9D49-BB16-B9C4F16D03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pic>
        <p:nvPicPr>
          <p:cNvPr id="9" name="Picture 8">
            <a:extLst>
              <a:ext uri="{FF2B5EF4-FFF2-40B4-BE49-F238E27FC236}">
                <a16:creationId xmlns:a16="http://schemas.microsoft.com/office/drawing/2014/main" id="{8F034E67-1383-E64A-984E-09F3B6697F39}"/>
              </a:ext>
            </a:extLst>
          </p:cNvPr>
          <p:cNvPicPr>
            <a:picLocks noChangeAspect="1"/>
          </p:cNvPicPr>
          <p:nvPr userDrawn="1"/>
        </p:nvPicPr>
        <p:blipFill rotWithShape="1">
          <a:blip r:embed="rId6"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spTree>
    <p:extLst>
      <p:ext uri="{BB962C8B-B14F-4D97-AF65-F5344CB8AC3E}">
        <p14:creationId xmlns:p14="http://schemas.microsoft.com/office/powerpoint/2010/main" val="927808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660390514"/>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909855"/>
            <a:ext cx="11184423" cy="295276"/>
          </a:xfrm>
        </p:spPr>
        <p:txBody>
          <a:bodyPr anchor="b"/>
          <a:lstStyle>
            <a:lvl1pPr marL="0" indent="0">
              <a:buNone/>
              <a:defRPr sz="20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subtitle</a:t>
            </a:r>
          </a:p>
        </p:txBody>
      </p:sp>
      <p:sp>
        <p:nvSpPr>
          <p:cNvPr id="12" name="Title 1">
            <a:extLst>
              <a:ext uri="{FF2B5EF4-FFF2-40B4-BE49-F238E27FC236}">
                <a16:creationId xmlns:a16="http://schemas.microsoft.com/office/drawing/2014/main" id="{9781BBB5-0137-AA46-83B5-427B83CEF9BB}"/>
              </a:ext>
            </a:extLst>
          </p:cNvPr>
          <p:cNvSpPr txBox="1">
            <a:spLocks/>
          </p:cNvSpPr>
          <p:nvPr userDrawn="1"/>
        </p:nvSpPr>
        <p:spPr>
          <a:xfrm>
            <a:off x="512065" y="457202"/>
            <a:ext cx="11184423" cy="4453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r>
              <a:rPr lang="en-US" sz="3200"/>
              <a:t>Click to edit Master title style</a:t>
            </a:r>
          </a:p>
        </p:txBody>
      </p:sp>
      <p:pic>
        <p:nvPicPr>
          <p:cNvPr id="7" name="Picture 6">
            <a:extLst>
              <a:ext uri="{FF2B5EF4-FFF2-40B4-BE49-F238E27FC236}">
                <a16:creationId xmlns:a16="http://schemas.microsoft.com/office/drawing/2014/main" id="{37FD0BA1-63D8-284B-BBFD-8242650F74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pic>
        <p:nvPicPr>
          <p:cNvPr id="10" name="Picture 9">
            <a:extLst>
              <a:ext uri="{FF2B5EF4-FFF2-40B4-BE49-F238E27FC236}">
                <a16:creationId xmlns:a16="http://schemas.microsoft.com/office/drawing/2014/main" id="{D67528CC-AFC3-254B-B57D-E5B87B512B4B}"/>
              </a:ext>
            </a:extLst>
          </p:cNvPr>
          <p:cNvPicPr>
            <a:picLocks noChangeAspect="1"/>
          </p:cNvPicPr>
          <p:nvPr userDrawn="1"/>
        </p:nvPicPr>
        <p:blipFill rotWithShape="1">
          <a:blip r:embed="rId6" cstate="hqprint">
            <a:alphaModFix amt="30000"/>
            <a:extLst>
              <a:ext uri="{28A0092B-C50C-407E-A947-70E740481C1C}">
                <a14:useLocalDpi xmlns:a14="http://schemas.microsoft.com/office/drawing/2010/main" val="0"/>
              </a:ext>
            </a:extLst>
          </a:blip>
          <a:srcRect/>
          <a:stretch/>
        </p:blipFill>
        <p:spPr>
          <a:xfrm>
            <a:off x="1" y="0"/>
            <a:ext cx="5583383" cy="6858000"/>
          </a:xfrm>
          <a:prstGeom prst="rect">
            <a:avLst/>
          </a:prstGeom>
        </p:spPr>
      </p:pic>
    </p:spTree>
    <p:extLst>
      <p:ext uri="{BB962C8B-B14F-4D97-AF65-F5344CB8AC3E}">
        <p14:creationId xmlns:p14="http://schemas.microsoft.com/office/powerpoint/2010/main" val="830807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370535926"/>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457201"/>
            <a:ext cx="3208167" cy="2724411"/>
          </a:xfrm>
        </p:spPr>
        <p:txBody>
          <a:bodyPr vert="horz"/>
          <a:lstStyle/>
          <a:p>
            <a:r>
              <a:rPr lang="en-US"/>
              <a:t>Click to edit Master title style</a:t>
            </a:r>
          </a:p>
        </p:txBody>
      </p:sp>
      <p:cxnSp>
        <p:nvCxnSpPr>
          <p:cNvPr id="14" name="Straight Connector 13">
            <a:extLst>
              <a:ext uri="{FF2B5EF4-FFF2-40B4-BE49-F238E27FC236}">
                <a16:creationId xmlns:a16="http://schemas.microsoft.com/office/drawing/2014/main" id="{60EA7266-9D89-324E-8DC3-6B919703E445}"/>
              </a:ext>
            </a:extLst>
          </p:cNvPr>
          <p:cNvCxnSpPr>
            <a:cxnSpLocks/>
          </p:cNvCxnSpPr>
          <p:nvPr userDrawn="1"/>
        </p:nvCxnSpPr>
        <p:spPr>
          <a:xfrm>
            <a:off x="4484999" y="457201"/>
            <a:ext cx="0" cy="591854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A64B832-237E-7A46-822B-5968281F66FE}"/>
              </a:ext>
            </a:extLst>
          </p:cNvPr>
          <p:cNvSpPr>
            <a:spLocks noGrp="1"/>
          </p:cNvSpPr>
          <p:nvPr>
            <p:ph sz="half" idx="1"/>
          </p:nvPr>
        </p:nvSpPr>
        <p:spPr>
          <a:xfrm>
            <a:off x="4838700" y="470637"/>
            <a:ext cx="6861175" cy="58675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9FE920C-2F76-8041-A6A6-A68D51FC41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2806131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4116009732"/>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765ECA4-A4D7-6142-A7BA-FED5F5FD45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183703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414143473"/>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909855"/>
            <a:ext cx="11184423" cy="295276"/>
          </a:xfrm>
        </p:spPr>
        <p:txBody>
          <a:bodyPr anchor="b"/>
          <a:lstStyle>
            <a:lvl1pPr marL="0" indent="0">
              <a:buNone/>
              <a:defRPr sz="20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subtitle</a:t>
            </a:r>
          </a:p>
        </p:txBody>
      </p:sp>
      <p:sp>
        <p:nvSpPr>
          <p:cNvPr id="10" name="Title 1">
            <a:extLst>
              <a:ext uri="{FF2B5EF4-FFF2-40B4-BE49-F238E27FC236}">
                <a16:creationId xmlns:a16="http://schemas.microsoft.com/office/drawing/2014/main" id="{AE52566A-E21B-2B48-9317-4D53384F823C}"/>
              </a:ext>
            </a:extLst>
          </p:cNvPr>
          <p:cNvSpPr txBox="1">
            <a:spLocks/>
          </p:cNvSpPr>
          <p:nvPr userDrawn="1"/>
        </p:nvSpPr>
        <p:spPr>
          <a:xfrm>
            <a:off x="512065" y="457201"/>
            <a:ext cx="11184423" cy="4215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r>
              <a:rPr lang="en-US" sz="3200"/>
              <a:t>Click to edit Master title style</a:t>
            </a:r>
          </a:p>
        </p:txBody>
      </p:sp>
      <p:pic>
        <p:nvPicPr>
          <p:cNvPr id="7" name="Picture 6">
            <a:extLst>
              <a:ext uri="{FF2B5EF4-FFF2-40B4-BE49-F238E27FC236}">
                <a16:creationId xmlns:a16="http://schemas.microsoft.com/office/drawing/2014/main" id="{4DC1C735-8437-3344-A625-30B7521A1E4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2485216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_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206514996"/>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477584"/>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7"/>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B96937D-EA1E-E541-AFE9-795C13BB97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61269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52447050"/>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477584"/>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7"/>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511105"/>
            <a:ext cx="3412236" cy="295276"/>
          </a:xfrm>
        </p:spPr>
        <p:txBody>
          <a:bodyPr anchor="b"/>
          <a:lstStyle>
            <a:lvl1pPr marL="0" indent="0">
              <a:buNone/>
              <a:defRPr sz="20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subtitle</a:t>
            </a:r>
          </a:p>
        </p:txBody>
      </p:sp>
      <p:pic>
        <p:nvPicPr>
          <p:cNvPr id="10" name="Picture 9">
            <a:extLst>
              <a:ext uri="{FF2B5EF4-FFF2-40B4-BE49-F238E27FC236}">
                <a16:creationId xmlns:a16="http://schemas.microsoft.com/office/drawing/2014/main" id="{9DBE6427-ED6D-D949-A8A1-DE7EE2292A2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230032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Titles,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1220096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581257721"/>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477584"/>
            <a:ext cx="3412236" cy="1429677"/>
          </a:xfrm>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838700" y="470637"/>
            <a:ext cx="6861175" cy="58675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C927625-F326-DA45-A69E-6B6BA883677C}"/>
              </a:ext>
            </a:extLst>
          </p:cNvPr>
          <p:cNvCxnSpPr>
            <a:cxnSpLocks/>
          </p:cNvCxnSpPr>
          <p:nvPr userDrawn="1"/>
        </p:nvCxnSpPr>
        <p:spPr>
          <a:xfrm>
            <a:off x="4332596" y="457201"/>
            <a:ext cx="0" cy="591854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81DE4DB-0F0F-B349-9417-1B7BC20ECB1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5"/>
            <a:ext cx="560071" cy="632007"/>
          </a:xfrm>
          <a:prstGeom prst="rect">
            <a:avLst/>
          </a:prstGeom>
        </p:spPr>
      </p:pic>
    </p:spTree>
    <p:extLst>
      <p:ext uri="{BB962C8B-B14F-4D97-AF65-F5344CB8AC3E}">
        <p14:creationId xmlns:p14="http://schemas.microsoft.com/office/powerpoint/2010/main" val="409956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s, Content on Blu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975546111"/>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4381501"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p:nvPr>
        </p:nvSpPr>
        <p:spPr>
          <a:xfrm>
            <a:off x="503799" y="2514591"/>
            <a:ext cx="3411537" cy="35909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p:nvPr>
        </p:nvSpPr>
        <p:spPr>
          <a:xfrm>
            <a:off x="4838700" y="470637"/>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87D15FC4-901D-0943-8E97-F829F9B68DB7}"/>
              </a:ext>
            </a:extLst>
          </p:cNvPr>
          <p:cNvSpPr>
            <a:spLocks noGrp="1"/>
          </p:cNvSpPr>
          <p:nvPr>
            <p:ph type="title"/>
          </p:nvPr>
        </p:nvSpPr>
        <p:spPr>
          <a:xfrm>
            <a:off x="512065" y="457201"/>
            <a:ext cx="3208167" cy="2724411"/>
          </a:xfrm>
        </p:spPr>
        <p:txBody>
          <a:bodyPr vert="horz"/>
          <a:lstStyle/>
          <a:p>
            <a:r>
              <a:rPr lang="en-US"/>
              <a:t>Click to edit Master title style</a:t>
            </a:r>
          </a:p>
        </p:txBody>
      </p:sp>
      <p:pic>
        <p:nvPicPr>
          <p:cNvPr id="7" name="Picture 6">
            <a:extLst>
              <a:ext uri="{FF2B5EF4-FFF2-40B4-BE49-F238E27FC236}">
                <a16:creationId xmlns:a16="http://schemas.microsoft.com/office/drawing/2014/main" id="{392463B5-DB2B-8546-A608-D67818FDA3E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5"/>
            <a:ext cx="560071" cy="632007"/>
          </a:xfrm>
          <a:prstGeom prst="rect">
            <a:avLst/>
          </a:prstGeom>
        </p:spPr>
      </p:pic>
    </p:spTree>
    <p:extLst>
      <p:ext uri="{BB962C8B-B14F-4D97-AF65-F5344CB8AC3E}">
        <p14:creationId xmlns:p14="http://schemas.microsoft.com/office/powerpoint/2010/main" val="2195040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62179560"/>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9549E27-D80A-A14A-BDA4-ADDD9A9426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5"/>
            <a:ext cx="560071" cy="632007"/>
          </a:xfrm>
          <a:prstGeom prst="rect">
            <a:avLst/>
          </a:prstGeom>
        </p:spPr>
      </p:pic>
    </p:spTree>
    <p:extLst>
      <p:ext uri="{BB962C8B-B14F-4D97-AF65-F5344CB8AC3E}">
        <p14:creationId xmlns:p14="http://schemas.microsoft.com/office/powerpoint/2010/main" val="2490789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Only Blu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086731807"/>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33A05504-F533-4B44-A6D4-0E3E39A8741E}"/>
              </a:ext>
            </a:extLst>
          </p:cNvPr>
          <p:cNvSpPr>
            <a:spLocks noGrp="1"/>
          </p:cNvSpPr>
          <p:nvPr>
            <p:ph type="title"/>
          </p:nvPr>
        </p:nvSpPr>
        <p:spPr>
          <a:xfrm>
            <a:off x="512065" y="457201"/>
            <a:ext cx="11184423" cy="516576"/>
          </a:xfrm>
        </p:spPr>
        <p:txBody>
          <a:bodyPr vert="horz"/>
          <a:lstStyle>
            <a:lvl1pPr>
              <a:defRPr>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9A06A58E-0AD0-2548-960E-2A5182EFD6FB}"/>
              </a:ext>
            </a:extLst>
          </p:cNvPr>
          <p:cNvSpPr>
            <a:spLocks noGrp="1"/>
          </p:cNvSpPr>
          <p:nvPr>
            <p:ph type="body" idx="12" hasCustomPrompt="1"/>
          </p:nvPr>
        </p:nvSpPr>
        <p:spPr>
          <a:xfrm>
            <a:off x="512065" y="909855"/>
            <a:ext cx="11184423" cy="295276"/>
          </a:xfrm>
        </p:spPr>
        <p:txBody>
          <a:bodyPr anchor="b"/>
          <a:lstStyle>
            <a:lvl1pPr marL="0" indent="0">
              <a:buNone/>
              <a:defRPr sz="20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subtitle</a:t>
            </a:r>
          </a:p>
        </p:txBody>
      </p:sp>
      <p:pic>
        <p:nvPicPr>
          <p:cNvPr id="9" name="Picture 8">
            <a:extLst>
              <a:ext uri="{FF2B5EF4-FFF2-40B4-BE49-F238E27FC236}">
                <a16:creationId xmlns:a16="http://schemas.microsoft.com/office/drawing/2014/main" id="{68D58E2A-51DD-394D-B01A-24C65246471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5"/>
            <a:ext cx="560071" cy="632007"/>
          </a:xfrm>
          <a:prstGeom prst="rect">
            <a:avLst/>
          </a:prstGeom>
        </p:spPr>
      </p:pic>
    </p:spTree>
    <p:extLst>
      <p:ext uri="{BB962C8B-B14F-4D97-AF65-F5344CB8AC3E}">
        <p14:creationId xmlns:p14="http://schemas.microsoft.com/office/powerpoint/2010/main" val="3720675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12095103"/>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F84CADE-08CA-1F48-B371-FAC6E7DBD8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6696" y="6024881"/>
            <a:ext cx="568424" cy="641433"/>
          </a:xfrm>
          <a:prstGeom prst="rect">
            <a:avLst/>
          </a:prstGeom>
        </p:spPr>
      </p:pic>
    </p:spTree>
    <p:extLst>
      <p:ext uri="{BB962C8B-B14F-4D97-AF65-F5344CB8AC3E}">
        <p14:creationId xmlns:p14="http://schemas.microsoft.com/office/powerpoint/2010/main" val="351424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extLst>
              <p:ext uri="{D42A27DB-BD31-4B8C-83A1-F6EECF244321}">
                <p14:modId xmlns:p14="http://schemas.microsoft.com/office/powerpoint/2010/main" val="2086035978"/>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7AC2725-EFEC-034C-B53C-D0660908A40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84890" y="6026605"/>
            <a:ext cx="560071" cy="632007"/>
          </a:xfrm>
          <a:prstGeom prst="rect">
            <a:avLst/>
          </a:prstGeom>
        </p:spPr>
      </p:pic>
    </p:spTree>
    <p:extLst>
      <p:ext uri="{BB962C8B-B14F-4D97-AF65-F5344CB8AC3E}">
        <p14:creationId xmlns:p14="http://schemas.microsoft.com/office/powerpoint/2010/main" val="63969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797212733"/>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EF54C89-1860-6542-AE68-06CDC85D9D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81347" y="2628926"/>
            <a:ext cx="3229308" cy="1600151"/>
          </a:xfrm>
          <a:prstGeom prst="rect">
            <a:avLst/>
          </a:prstGeom>
        </p:spPr>
      </p:pic>
    </p:spTree>
    <p:extLst>
      <p:ext uri="{BB962C8B-B14F-4D97-AF65-F5344CB8AC3E}">
        <p14:creationId xmlns:p14="http://schemas.microsoft.com/office/powerpoint/2010/main" val="2379018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DD1704-3590-4861-9F2E-941F0D5FF0AC}"/>
              </a:ext>
            </a:extLst>
          </p:cNvPr>
          <p:cNvSpPr/>
          <p:nvPr/>
        </p:nvSpPr>
        <p:spPr>
          <a:xfrm>
            <a:off x="484719" y="1"/>
            <a:ext cx="205316" cy="1691219"/>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
        <p:nvSpPr>
          <p:cNvPr id="5" name="Rectangle 4">
            <a:extLst>
              <a:ext uri="{FF2B5EF4-FFF2-40B4-BE49-F238E27FC236}">
                <a16:creationId xmlns:a16="http://schemas.microsoft.com/office/drawing/2014/main" id="{C4758A12-4C82-4724-8315-930E6F889FF9}"/>
              </a:ext>
            </a:extLst>
          </p:cNvPr>
          <p:cNvSpPr/>
          <p:nvPr/>
        </p:nvSpPr>
        <p:spPr>
          <a:xfrm>
            <a:off x="484719" y="1691219"/>
            <a:ext cx="205316" cy="18055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
        <p:nvSpPr>
          <p:cNvPr id="6" name="Rectangle 5">
            <a:extLst>
              <a:ext uri="{FF2B5EF4-FFF2-40B4-BE49-F238E27FC236}">
                <a16:creationId xmlns:a16="http://schemas.microsoft.com/office/drawing/2014/main" id="{FD3F4E45-3014-4726-AB3E-3D6CD40A5787}"/>
              </a:ext>
            </a:extLst>
          </p:cNvPr>
          <p:cNvSpPr/>
          <p:nvPr/>
        </p:nvSpPr>
        <p:spPr>
          <a:xfrm>
            <a:off x="484719" y="3496735"/>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
        <p:nvSpPr>
          <p:cNvPr id="7" name="Rectangle 6">
            <a:extLst>
              <a:ext uri="{FF2B5EF4-FFF2-40B4-BE49-F238E27FC236}">
                <a16:creationId xmlns:a16="http://schemas.microsoft.com/office/drawing/2014/main" id="{9DFEF4E9-029B-4F14-AC1C-3173710390D7}"/>
              </a:ext>
            </a:extLst>
          </p:cNvPr>
          <p:cNvSpPr/>
          <p:nvPr/>
        </p:nvSpPr>
        <p:spPr>
          <a:xfrm>
            <a:off x="8521701" y="6252635"/>
            <a:ext cx="3088219"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pic>
        <p:nvPicPr>
          <p:cNvPr id="8" name="Picture 13">
            <a:extLst>
              <a:ext uri="{FF2B5EF4-FFF2-40B4-BE49-F238E27FC236}">
                <a16:creationId xmlns:a16="http://schemas.microsoft.com/office/drawing/2014/main" id="{7C46E549-0374-47BE-BC43-FFBD86002D3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4717" y="459319"/>
            <a:ext cx="4652435" cy="17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45898" y="2194897"/>
            <a:ext cx="9266239" cy="1470027"/>
          </a:xfrm>
        </p:spPr>
        <p:txBody>
          <a:bodyPr>
            <a:normAutofit/>
          </a:bodyPr>
          <a:lstStyle>
            <a:lvl1pPr algn="l">
              <a:defRPr sz="4000" b="1" i="0">
                <a:latin typeface="+mj-lt"/>
                <a:cs typeface="Georgia"/>
              </a:defRPr>
            </a:lvl1pPr>
          </a:lstStyle>
          <a:p>
            <a:r>
              <a:rPr lang="en-US"/>
              <a:t>Click to edit Master title style</a:t>
            </a:r>
          </a:p>
        </p:txBody>
      </p:sp>
      <p:sp>
        <p:nvSpPr>
          <p:cNvPr id="3" name="Subtitle 2"/>
          <p:cNvSpPr>
            <a:spLocks noGrp="1"/>
          </p:cNvSpPr>
          <p:nvPr>
            <p:ph type="subTitle" idx="1"/>
          </p:nvPr>
        </p:nvSpPr>
        <p:spPr>
          <a:xfrm>
            <a:off x="1946148" y="4292600"/>
            <a:ext cx="9265987" cy="1752603"/>
          </a:xfrm>
        </p:spPr>
        <p:txBody>
          <a:bodyPr>
            <a:normAutofit/>
          </a:bodyPr>
          <a:lstStyle>
            <a:lvl1pPr marL="0" indent="0" algn="l">
              <a:buNone/>
              <a:defRPr sz="1800" b="0" i="0">
                <a:solidFill>
                  <a:srgbClr val="000000"/>
                </a:solidFill>
                <a:latin typeface="Arial"/>
                <a:cs typeface="Arial"/>
              </a:defRPr>
            </a:lvl1pPr>
            <a:lvl2pPr marL="457195"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2" indent="0" algn="ctr">
              <a:buNone/>
              <a:defRPr>
                <a:solidFill>
                  <a:schemeClr val="tx1">
                    <a:tint val="75000"/>
                  </a:schemeClr>
                </a:solidFill>
              </a:defRPr>
            </a:lvl6pPr>
            <a:lvl7pPr marL="2743166" indent="0" algn="ctr">
              <a:buNone/>
              <a:defRPr>
                <a:solidFill>
                  <a:schemeClr val="tx1">
                    <a:tint val="75000"/>
                  </a:schemeClr>
                </a:solidFill>
              </a:defRPr>
            </a:lvl7pPr>
            <a:lvl8pPr marL="3200360" indent="0" algn="ctr">
              <a:buNone/>
              <a:defRPr>
                <a:solidFill>
                  <a:schemeClr val="tx1">
                    <a:tint val="75000"/>
                  </a:schemeClr>
                </a:solidFill>
              </a:defRPr>
            </a:lvl8pPr>
            <a:lvl9pPr marL="365755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89968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1575" name="Title Text"/>
          <p:cNvSpPr txBox="1">
            <a:spLocks noGrp="1"/>
          </p:cNvSpPr>
          <p:nvPr>
            <p:ph type="title"/>
          </p:nvPr>
        </p:nvSpPr>
        <p:spPr>
          <a:xfrm>
            <a:off x="265215" y="269763"/>
            <a:ext cx="11628429" cy="918711"/>
          </a:xfrm>
          <a:prstGeom prst="rect">
            <a:avLst/>
          </a:prstGeom>
        </p:spPr>
        <p:txBody>
          <a:bodyPr/>
          <a:lstStyle>
            <a:lvl1pPr defTabSz="609563">
              <a:lnSpc>
                <a:spcPct val="100000"/>
              </a:lnSpc>
              <a:defRPr sz="5333" b="1">
                <a:solidFill>
                  <a:srgbClr val="FFF6B7"/>
                </a:solidFill>
                <a:latin typeface="Arial"/>
                <a:ea typeface="Arial"/>
                <a:cs typeface="Arial"/>
                <a:sym typeface="Arial"/>
              </a:defRPr>
            </a:lvl1pPr>
          </a:lstStyle>
          <a:p>
            <a:r>
              <a:t>Title Text</a:t>
            </a:r>
          </a:p>
        </p:txBody>
      </p:sp>
      <p:sp>
        <p:nvSpPr>
          <p:cNvPr id="1576" name="Body Level One…"/>
          <p:cNvSpPr txBox="1">
            <a:spLocks noGrp="1"/>
          </p:cNvSpPr>
          <p:nvPr>
            <p:ph type="body" idx="1"/>
          </p:nvPr>
        </p:nvSpPr>
        <p:spPr>
          <a:xfrm>
            <a:off x="265215" y="1371029"/>
            <a:ext cx="11628429" cy="4820971"/>
          </a:xfrm>
          <a:prstGeom prst="rect">
            <a:avLst/>
          </a:prstGeom>
        </p:spPr>
        <p:txBody>
          <a:bodyPr/>
          <a:lstStyle>
            <a:lvl1pPr marL="457171" indent="-457171" defTabSz="609563">
              <a:lnSpc>
                <a:spcPct val="100000"/>
              </a:lnSpc>
              <a:defRPr sz="4267">
                <a:solidFill>
                  <a:srgbClr val="FFFFFF"/>
                </a:solidFill>
                <a:latin typeface="Arial"/>
                <a:ea typeface="Arial"/>
                <a:cs typeface="Arial"/>
                <a:sym typeface="Arial"/>
              </a:defRPr>
            </a:lvl1pPr>
            <a:lvl2pPr marL="1044961" indent="-435401" defTabSz="609563">
              <a:lnSpc>
                <a:spcPct val="100000"/>
              </a:lnSpc>
              <a:buChar char="–"/>
              <a:defRPr sz="4267">
                <a:solidFill>
                  <a:srgbClr val="FFFFFF"/>
                </a:solidFill>
                <a:latin typeface="Arial"/>
                <a:ea typeface="Arial"/>
                <a:cs typeface="Arial"/>
                <a:sym typeface="Arial"/>
              </a:defRPr>
            </a:lvl2pPr>
            <a:lvl3pPr marL="1625497" indent="-406373" defTabSz="609563">
              <a:lnSpc>
                <a:spcPct val="100000"/>
              </a:lnSpc>
              <a:defRPr sz="4267">
                <a:solidFill>
                  <a:srgbClr val="FFFFFF"/>
                </a:solidFill>
                <a:latin typeface="Arial"/>
                <a:ea typeface="Arial"/>
                <a:cs typeface="Arial"/>
                <a:sym typeface="Arial"/>
              </a:defRPr>
            </a:lvl3pPr>
            <a:lvl4pPr marL="2316335" indent="-487648" defTabSz="609563">
              <a:lnSpc>
                <a:spcPct val="100000"/>
              </a:lnSpc>
              <a:buChar char="–"/>
              <a:defRPr sz="4267">
                <a:solidFill>
                  <a:srgbClr val="FFFFFF"/>
                </a:solidFill>
                <a:latin typeface="Arial"/>
                <a:ea typeface="Arial"/>
                <a:cs typeface="Arial"/>
                <a:sym typeface="Arial"/>
              </a:defRPr>
            </a:lvl4pPr>
            <a:lvl5pPr marL="2925895" indent="-487648" defTabSz="609563">
              <a:lnSpc>
                <a:spcPct val="100000"/>
              </a:lnSpc>
              <a:buChar char="»"/>
              <a:defRPr sz="4267">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7" name="Rectangle"/>
          <p:cNvSpPr/>
          <p:nvPr/>
        </p:nvSpPr>
        <p:spPr>
          <a:xfrm>
            <a:off x="5765801" y="6756404"/>
            <a:ext cx="3558983" cy="212033"/>
          </a:xfrm>
          <a:prstGeom prst="rect">
            <a:avLst/>
          </a:prstGeom>
          <a:solidFill>
            <a:srgbClr val="00BDF2"/>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578" name="Rectangle"/>
          <p:cNvSpPr/>
          <p:nvPr/>
        </p:nvSpPr>
        <p:spPr>
          <a:xfrm>
            <a:off x="-435770" y="6750347"/>
            <a:ext cx="6480433" cy="212039"/>
          </a:xfrm>
          <a:prstGeom prst="rect">
            <a:avLst/>
          </a:prstGeom>
          <a:solidFill>
            <a:srgbClr val="9BDCFF"/>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579" name="Rectangle"/>
          <p:cNvSpPr/>
          <p:nvPr/>
        </p:nvSpPr>
        <p:spPr>
          <a:xfrm>
            <a:off x="9304852" y="6756404"/>
            <a:ext cx="2954533" cy="212033"/>
          </a:xfrm>
          <a:prstGeom prst="rect">
            <a:avLst/>
          </a:prstGeom>
          <a:solidFill>
            <a:srgbClr val="2875B4"/>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580" name="Rectangle"/>
          <p:cNvSpPr/>
          <p:nvPr/>
        </p:nvSpPr>
        <p:spPr>
          <a:xfrm>
            <a:off x="11915699" y="6704633"/>
            <a:ext cx="222332" cy="451727"/>
          </a:xfrm>
          <a:prstGeom prst="rect">
            <a:avLst/>
          </a:prstGeom>
          <a:solidFill>
            <a:srgbClr val="FFFFFF">
              <a:alpha val="50337"/>
            </a:srgbClr>
          </a:solidFill>
          <a:ln w="12700">
            <a:miter lim="400000"/>
          </a:ln>
        </p:spPr>
        <p:txBody>
          <a:bodyPr lIns="60957" tIns="60957" rIns="60957" bIns="60957" anchor="ctr"/>
          <a:lstStyle/>
          <a:p>
            <a:pPr algn="ctr" defTabSz="410746">
              <a:defRPr sz="900">
                <a:solidFill>
                  <a:srgbClr val="FFFFFF"/>
                </a:solidFill>
                <a:latin typeface="Helvetica Light"/>
                <a:ea typeface="Helvetica Light"/>
                <a:cs typeface="Helvetica Light"/>
                <a:sym typeface="Helvetica Light"/>
              </a:defRPr>
            </a:pPr>
            <a:endParaRPr sz="1200"/>
          </a:p>
        </p:txBody>
      </p:sp>
      <p:sp>
        <p:nvSpPr>
          <p:cNvPr id="15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0148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1759" name="Rectangle"/>
          <p:cNvSpPr/>
          <p:nvPr/>
        </p:nvSpPr>
        <p:spPr>
          <a:xfrm>
            <a:off x="5765801" y="6756404"/>
            <a:ext cx="3558983" cy="212033"/>
          </a:xfrm>
          <a:prstGeom prst="rect">
            <a:avLst/>
          </a:prstGeom>
          <a:solidFill>
            <a:srgbClr val="00BDF2"/>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0" name="Rectangle"/>
          <p:cNvSpPr/>
          <p:nvPr/>
        </p:nvSpPr>
        <p:spPr>
          <a:xfrm>
            <a:off x="-435770" y="6750347"/>
            <a:ext cx="6480433" cy="212039"/>
          </a:xfrm>
          <a:prstGeom prst="rect">
            <a:avLst/>
          </a:prstGeom>
          <a:solidFill>
            <a:srgbClr val="9BDCFF"/>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1" name="Rectangle"/>
          <p:cNvSpPr/>
          <p:nvPr/>
        </p:nvSpPr>
        <p:spPr>
          <a:xfrm>
            <a:off x="9304852" y="6756404"/>
            <a:ext cx="2954533" cy="212033"/>
          </a:xfrm>
          <a:prstGeom prst="rect">
            <a:avLst/>
          </a:prstGeom>
          <a:solidFill>
            <a:srgbClr val="2875B4"/>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2" name="Rectangle"/>
          <p:cNvSpPr/>
          <p:nvPr/>
        </p:nvSpPr>
        <p:spPr>
          <a:xfrm>
            <a:off x="11915699" y="6704633"/>
            <a:ext cx="222332" cy="451727"/>
          </a:xfrm>
          <a:prstGeom prst="rect">
            <a:avLst/>
          </a:prstGeom>
          <a:solidFill>
            <a:srgbClr val="FFFFFF">
              <a:alpha val="50337"/>
            </a:srgbClr>
          </a:solidFill>
          <a:ln w="12700">
            <a:miter lim="400000"/>
          </a:ln>
        </p:spPr>
        <p:txBody>
          <a:bodyPr lIns="60957" tIns="60957" rIns="60957" bIns="60957" anchor="ctr"/>
          <a:lstStyle/>
          <a:p>
            <a:pPr algn="ctr" defTabSz="410746">
              <a:defRPr sz="900">
                <a:solidFill>
                  <a:srgbClr val="FFFFFF"/>
                </a:solidFill>
                <a:latin typeface="Helvetica Light"/>
                <a:ea typeface="Helvetica Light"/>
                <a:cs typeface="Helvetica Light"/>
                <a:sym typeface="Helvetica Light"/>
              </a:defRPr>
            </a:pPr>
            <a:endParaRPr sz="1200"/>
          </a:p>
        </p:txBody>
      </p:sp>
      <p:sp>
        <p:nvSpPr>
          <p:cNvPr id="1763" name="Text"/>
          <p:cNvSpPr txBox="1"/>
          <p:nvPr/>
        </p:nvSpPr>
        <p:spPr>
          <a:xfrm>
            <a:off x="11972315" y="6716629"/>
            <a:ext cx="89763" cy="133685"/>
          </a:xfrm>
          <a:prstGeom prst="rect">
            <a:avLst/>
          </a:prstGeom>
          <a:ln w="12700">
            <a:miter lim="400000"/>
          </a:ln>
          <a:extLst>
            <a:ext uri="{C572A759-6A51-4108-AA02-DFA0A04FC94B}">
              <ma14:wrappingTextBoxFlag xmlns:ma14="http://schemas.microsoft.com/office/mac/drawingml/2011/main" xmlns="" val="1"/>
            </a:ext>
          </a:extLst>
        </p:spPr>
        <p:txBody>
          <a:bodyPr wrap="none" lIns="35716" tIns="35716" rIns="35716" bIns="35716">
            <a:spAutoFit/>
          </a:bodyPr>
          <a:lstStyle>
            <a:lvl1pPr algn="ctr" defTabSz="309561">
              <a:defRPr sz="300">
                <a:solidFill>
                  <a:srgbClr val="FFFFFF"/>
                </a:solidFill>
                <a:latin typeface="Arial Black"/>
                <a:ea typeface="Arial Black"/>
                <a:cs typeface="Arial Black"/>
                <a:sym typeface="Arial Black"/>
              </a:defRPr>
            </a:lvl1pPr>
          </a:lstStyle>
          <a:p>
            <a:r>
              <a:rPr sz="400"/>
              <a:t> </a:t>
            </a:r>
          </a:p>
        </p:txBody>
      </p:sp>
      <p:sp>
        <p:nvSpPr>
          <p:cNvPr id="1764" name="Slide Number"/>
          <p:cNvSpPr txBox="1">
            <a:spLocks noGrp="1"/>
          </p:cNvSpPr>
          <p:nvPr>
            <p:ph type="sldNum" sz="quarter" idx="2"/>
          </p:nvPr>
        </p:nvSpPr>
        <p:spPr>
          <a:xfrm>
            <a:off x="9394004" y="6324601"/>
            <a:ext cx="258001" cy="253912"/>
          </a:xfrm>
          <a:prstGeom prst="rect">
            <a:avLst/>
          </a:prstGeom>
        </p:spPr>
        <p:txBody>
          <a:bodyPr lIns="45718" tIns="45718" rIns="45718" bIns="45718"/>
          <a:lstStyle>
            <a:lvl1pPr algn="r" defTabSz="914340">
              <a:defRPr sz="1200">
                <a:solidFill>
                  <a:srgbClr val="254B8E"/>
                </a:solidFill>
              </a:defRPr>
            </a:lvl1pPr>
          </a:lstStyle>
          <a:p>
            <a:fld id="{86CB4B4D-7CA3-9044-876B-883B54F8677D}" type="slidenum">
              <a:rPr/>
              <a:pPr/>
              <a:t>‹#›</a:t>
            </a:fld>
            <a:endParaRPr/>
          </a:p>
        </p:txBody>
      </p:sp>
    </p:spTree>
    <p:extLst>
      <p:ext uri="{BB962C8B-B14F-4D97-AF65-F5344CB8AC3E}">
        <p14:creationId xmlns:p14="http://schemas.microsoft.com/office/powerpoint/2010/main" val="3600334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981CBC-5C76-8342-846B-8696421C8525}"/>
              </a:ext>
            </a:extLst>
          </p:cNvPr>
          <p:cNvSpPr>
            <a:spLocks noGrp="1"/>
          </p:cNvSpPr>
          <p:nvPr>
            <p:ph type="dt" sz="half" idx="10"/>
          </p:nvPr>
        </p:nvSpPr>
        <p:spPr/>
        <p:txBody>
          <a:bodyPr/>
          <a:lstStyle/>
          <a:p>
            <a:fld id="{D714661B-2F16-BC4B-B8DC-681941E61B63}" type="datetimeFigureOut">
              <a:rPr lang="en-US" smtClean="0"/>
              <a:t>5/29/26</a:t>
            </a:fld>
            <a:endParaRPr lang="en-US"/>
          </a:p>
        </p:txBody>
      </p:sp>
      <p:sp>
        <p:nvSpPr>
          <p:cNvPr id="3" name="Footer Placeholder 2">
            <a:extLst>
              <a:ext uri="{FF2B5EF4-FFF2-40B4-BE49-F238E27FC236}">
                <a16:creationId xmlns:a16="http://schemas.microsoft.com/office/drawing/2014/main" id="{0AFF354B-C845-B641-9225-8933C6828C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7DC84-9ABC-414B-82E3-A11971F8CEC1}"/>
              </a:ext>
            </a:extLst>
          </p:cNvPr>
          <p:cNvSpPr>
            <a:spLocks noGrp="1"/>
          </p:cNvSpPr>
          <p:nvPr>
            <p:ph type="sldNum" sz="quarter" idx="12"/>
          </p:nvPr>
        </p:nvSpPr>
        <p:spPr/>
        <p:txBody>
          <a:bodyPr/>
          <a:lstStyle/>
          <a:p>
            <a:fld id="{3BE522FE-6875-0244-BDCC-B915F656E603}" type="slidenum">
              <a:rPr lang="en-US" smtClean="0"/>
              <a:t>‹#›</a:t>
            </a:fld>
            <a:endParaRPr lang="en-US"/>
          </a:p>
        </p:txBody>
      </p:sp>
    </p:spTree>
    <p:extLst>
      <p:ext uri="{BB962C8B-B14F-4D97-AF65-F5344CB8AC3E}">
        <p14:creationId xmlns:p14="http://schemas.microsoft.com/office/powerpoint/2010/main" val="84551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0841" y="297659"/>
            <a:ext cx="10239828" cy="782663"/>
          </a:xfrm>
        </p:spPr>
        <p:txBody>
          <a:bodyPr/>
          <a:lstStyle>
            <a:lvl1pPr algn="l">
              <a:defRPr>
                <a:latin typeface="+mj-lt"/>
              </a:defRPr>
            </a:lvl1pPr>
          </a:lstStyle>
          <a:p>
            <a:r>
              <a:rPr lang="en-US"/>
              <a:t>Click to edit Master title style</a:t>
            </a:r>
          </a:p>
        </p:txBody>
      </p:sp>
      <p:sp>
        <p:nvSpPr>
          <p:cNvPr id="3" name="Content Placeholder 2"/>
          <p:cNvSpPr>
            <a:spLocks noGrp="1"/>
          </p:cNvSpPr>
          <p:nvPr>
            <p:ph idx="1"/>
          </p:nvPr>
        </p:nvSpPr>
        <p:spPr>
          <a:xfrm>
            <a:off x="1020841" y="1202968"/>
            <a:ext cx="1023982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2250F04-FB54-454D-9079-652F2D814E0D}"/>
              </a:ext>
            </a:extLst>
          </p:cNvPr>
          <p:cNvSpPr/>
          <p:nvPr userDrawn="1"/>
        </p:nvSpPr>
        <p:spPr>
          <a:xfrm>
            <a:off x="298176" y="0"/>
            <a:ext cx="536713" cy="20764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D919EE8-2240-45FE-B7D6-15A33B87C9B5}"/>
              </a:ext>
            </a:extLst>
          </p:cNvPr>
          <p:cNvSpPr/>
          <p:nvPr/>
        </p:nvSpPr>
        <p:spPr>
          <a:xfrm>
            <a:off x="471465" y="1"/>
            <a:ext cx="201168" cy="464273"/>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
        <p:nvSpPr>
          <p:cNvPr id="5" name="Rectangle 4">
            <a:extLst>
              <a:ext uri="{FF2B5EF4-FFF2-40B4-BE49-F238E27FC236}">
                <a16:creationId xmlns:a16="http://schemas.microsoft.com/office/drawing/2014/main" id="{8C1F328D-A3ED-4142-80BD-4D6EC9E17A9D}"/>
              </a:ext>
            </a:extLst>
          </p:cNvPr>
          <p:cNvSpPr/>
          <p:nvPr/>
        </p:nvSpPr>
        <p:spPr>
          <a:xfrm>
            <a:off x="471465" y="443849"/>
            <a:ext cx="201168" cy="25603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
        <p:nvSpPr>
          <p:cNvPr id="6" name="Rectangle 5">
            <a:extLst>
              <a:ext uri="{FF2B5EF4-FFF2-40B4-BE49-F238E27FC236}">
                <a16:creationId xmlns:a16="http://schemas.microsoft.com/office/drawing/2014/main" id="{2EDB5DD9-A24E-4FBF-A791-CE2576A0172A}"/>
              </a:ext>
            </a:extLst>
          </p:cNvPr>
          <p:cNvSpPr/>
          <p:nvPr/>
        </p:nvSpPr>
        <p:spPr>
          <a:xfrm>
            <a:off x="471465" y="686914"/>
            <a:ext cx="201168" cy="33581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12740"/>
            <a:endParaRPr lang="en-US" altLang="en-US" sz="4000" b="1" kern="0">
              <a:solidFill>
                <a:srgbClr val="FFFFFF"/>
              </a:solidFill>
              <a:latin typeface="Arial" panose="020B0604020202020204" pitchFamily="34" charset="0"/>
              <a:sym typeface="Helvetica Neue"/>
            </a:endParaRPr>
          </a:p>
        </p:txBody>
      </p:sp>
    </p:spTree>
    <p:extLst>
      <p:ext uri="{BB962C8B-B14F-4D97-AF65-F5344CB8AC3E}">
        <p14:creationId xmlns:p14="http://schemas.microsoft.com/office/powerpoint/2010/main" val="2101621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3180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444641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331256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37749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183A-67F0-934F-85CA-4B8DE482B9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80717-8D9F-7F48-8538-16195B345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9017EC-1E77-F240-9532-13A5615B88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6CEEA702-7253-AC44-B548-C8F97CD5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B3659-66B7-744B-AFCB-AD1E8805C7BA}"/>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60460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226E-3A64-534F-A138-12B8EE123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C4574-DEDA-064A-9311-EF56D0272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36CB9-B64F-8247-A16B-4F999FBF0973}"/>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4535DBF5-BE03-9540-B886-A8DB4DDEA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1A7AD-5DBA-6448-B6C5-D9AA09DF0243}"/>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193931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A4B1-B491-F44B-A82F-38CB7B0AEA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16B2BB-479B-9A47-9E6E-E8BB699991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B40F8-1B2E-4848-A782-55C20BDC4F43}"/>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4C8285A6-C1C8-7146-AE3A-57355F4D6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D03A-594F-9041-89C6-0C4908F22943}"/>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330523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ADC3-EC2E-4841-95C3-D08796BB2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A29FC-DF5E-6041-B5D8-77354F478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BD781-44B3-EA42-A3E1-A97B350A8D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39FDC-7609-464D-AD7D-084F500D94C2}"/>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9C8B172E-5177-CB41-856D-6779CFA8F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EB9BF-EB55-D444-8C12-065DB5E09531}"/>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414157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5A7-4D2B-8944-A513-FBB5BA5181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8AFFF9-4918-2C47-806A-86959D91E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BF295-9957-0346-A3AD-A1A81B009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C547E-1A82-1E40-975C-057B923F5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8427B-4297-F04E-8B21-13E50DC0A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AC66FF-F90B-9143-9BED-4A9C3B745198}"/>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8" name="Footer Placeholder 7">
            <a:extLst>
              <a:ext uri="{FF2B5EF4-FFF2-40B4-BE49-F238E27FC236}">
                <a16:creationId xmlns:a16="http://schemas.microsoft.com/office/drawing/2014/main" id="{0D93ABA4-BB79-5847-8025-C07B6A22EA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34FD2D-538C-0F42-A1DA-64DA83ECF241}"/>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198231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6DE-ACB3-8448-9542-8A65D2E66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6AAEF-27AA-D141-BD48-EBA443FAE8AD}"/>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4" name="Footer Placeholder 3">
            <a:extLst>
              <a:ext uri="{FF2B5EF4-FFF2-40B4-BE49-F238E27FC236}">
                <a16:creationId xmlns:a16="http://schemas.microsoft.com/office/drawing/2014/main" id="{FC90DA58-34E4-2347-900E-C6D701577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8B59C-157E-E24B-B48A-195DB28B2952}"/>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3999667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93250-1BB4-B04D-BAC3-FCC3D7F9B0F6}"/>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3" name="Footer Placeholder 2">
            <a:extLst>
              <a:ext uri="{FF2B5EF4-FFF2-40B4-BE49-F238E27FC236}">
                <a16:creationId xmlns:a16="http://schemas.microsoft.com/office/drawing/2014/main" id="{88A1D9E2-4726-F54A-ACF3-0B92016F3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7D8944-A877-9249-970F-8D1CE2CF119B}"/>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01568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8BAA-8406-D74F-8C12-8969026D3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BD5EA-4E05-B848-860D-8F739A362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7CB3F-54B0-534B-99C5-4149CBC98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5D37A-E63A-9D4E-84BA-573F7578011D}"/>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3829D99C-1A0D-3D4C-8471-AAF9C0EF5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604-B3C9-0641-BA69-1233E1ADB240}"/>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369074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F3E6-EBB9-FF47-8D5D-1A8224544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C13B9-44A4-8A4B-AEAE-E8F54FA8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08EB0-1772-1F49-8E19-B06995E0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87475-0E76-C945-8BD6-356369608E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F71F862F-2391-164D-BF36-30EBD5D39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BDD53-FFB6-9A46-89C5-2B8759EBD0BF}"/>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39335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FAD2-129D-9943-9861-971E38DDEB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981DB-7D41-7D48-95C7-9CC6E759F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59454-23F6-F848-B6A3-CC8701A30D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1913C21-F40D-7240-8EE6-119A6B9D8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4594D-211C-8847-88B0-C3DF48F16278}"/>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64922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F3B08-0D4D-DF48-A8DB-7A676C945A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14D53F-2A48-1D40-824C-5A884963D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BE18F-11DF-7640-9F90-C89512771438}"/>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FCD5E26-BA36-3445-AFF5-0A0B540FA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4414C-5F10-E649-84DE-05560A0BA46F}"/>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088331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27782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01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663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704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669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1_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extLst>
              <p:ext uri="{D42A27DB-BD31-4B8C-83A1-F6EECF244321}">
                <p14:modId xmlns:p14="http://schemas.microsoft.com/office/powerpoint/2010/main" val="30564927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DAB8C990-8E49-0643-A666-AC83EC809EFD}"/>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8365" t="7796" r="27297" b="27680"/>
          <a:stretch/>
        </p:blipFill>
        <p:spPr>
          <a:xfrm>
            <a:off x="5923722" y="0"/>
            <a:ext cx="6268278" cy="6858000"/>
          </a:xfrm>
          <a:prstGeom prst="rect">
            <a:avLst/>
          </a:prstGeom>
        </p:spPr>
      </p:pic>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3A240F-EAFE-E84F-B44C-6D7A08E0E40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36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93772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906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3562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3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700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5366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39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89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73228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44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264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40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68422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02112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69456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65369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94724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38468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3532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465040"/>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44486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93045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499682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61D4FC23-9FE6-E1FA-B02C-6DA5D3FDDB2B}"/>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294C22F9-3FAA-4F50-707E-1FC4CBB72E56}"/>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DFEE0C8-031E-F4E8-E6AF-0E436F5EFCC3}"/>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645F3948-58A8-5888-4AFE-235D1C14E3BC}"/>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570054A-B353-C3F8-E06B-6B6736BE2B8D}"/>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220113F-CA75-F5B0-8A4A-192497EC80DD}"/>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A3FE2B4E-751A-70E6-1EFE-94474424536E}"/>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4334C7B1-A77C-0B10-5EA2-9DE6922159CA}"/>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224F21F-A5AA-4240-3980-0A6ABC84FC1F}"/>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B86A794-AE27-01CB-64B6-73781A4D1CEB}"/>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77FA390-6911-2BE6-060A-39E156180AC2}"/>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2D3C77E8-D5FE-38A6-24B8-6FD3CEE5033C}"/>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E437AF90-D084-5C39-C886-6132406E6C43}"/>
              </a:ext>
            </a:extLst>
          </p:cNvPr>
          <p:cNvSpPr>
            <a:spLocks noGrp="1"/>
          </p:cNvSpPr>
          <p:nvPr>
            <p:ph idx="84" hasCustomPrompt="1"/>
          </p:nvPr>
        </p:nvSpPr>
        <p:spPr>
          <a:xfrm>
            <a:off x="2971800"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A3C9C5BD-362F-2DDC-EAA8-0650E2EAE3DF}"/>
              </a:ext>
            </a:extLst>
          </p:cNvPr>
          <p:cNvSpPr>
            <a:spLocks noGrp="1"/>
          </p:cNvSpPr>
          <p:nvPr>
            <p:ph idx="85" hasCustomPrompt="1"/>
          </p:nvPr>
        </p:nvSpPr>
        <p:spPr>
          <a:xfrm>
            <a:off x="7295827"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D70EC187-780F-1773-3C22-5EFC11F10904}"/>
              </a:ext>
            </a:extLst>
          </p:cNvPr>
          <p:cNvSpPr>
            <a:spLocks noGrp="1"/>
          </p:cNvSpPr>
          <p:nvPr>
            <p:ph idx="86" hasCustomPrompt="1"/>
          </p:nvPr>
        </p:nvSpPr>
        <p:spPr>
          <a:xfrm>
            <a:off x="9494278"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97DD2C52-A721-C79E-9D40-FD3EA20017EB}"/>
              </a:ext>
            </a:extLst>
          </p:cNvPr>
          <p:cNvSpPr>
            <a:spLocks noGrp="1"/>
          </p:cNvSpPr>
          <p:nvPr>
            <p:ph idx="87" hasCustomPrompt="1"/>
          </p:nvPr>
        </p:nvSpPr>
        <p:spPr>
          <a:xfrm>
            <a:off x="5136286"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B02120A6-E61B-85B7-17BC-7D1B1922FF90}"/>
              </a:ext>
            </a:extLst>
          </p:cNvPr>
          <p:cNvSpPr>
            <a:spLocks noGrp="1"/>
          </p:cNvSpPr>
          <p:nvPr>
            <p:ph idx="88" hasCustomPrompt="1"/>
          </p:nvPr>
        </p:nvSpPr>
        <p:spPr>
          <a:xfrm>
            <a:off x="297180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C32EC4E-1C07-2A49-A2CB-22A2C85F7188}"/>
              </a:ext>
            </a:extLst>
          </p:cNvPr>
          <p:cNvSpPr>
            <a:spLocks noGrp="1"/>
          </p:cNvSpPr>
          <p:nvPr>
            <p:ph idx="89" hasCustomPrompt="1"/>
          </p:nvPr>
        </p:nvSpPr>
        <p:spPr>
          <a:xfrm>
            <a:off x="7295827"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BD966B73-D151-D795-9D1A-B0691C549B34}"/>
              </a:ext>
            </a:extLst>
          </p:cNvPr>
          <p:cNvSpPr>
            <a:spLocks noGrp="1"/>
          </p:cNvSpPr>
          <p:nvPr>
            <p:ph idx="90" hasCustomPrompt="1"/>
          </p:nvPr>
        </p:nvSpPr>
        <p:spPr>
          <a:xfrm>
            <a:off x="949427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0157A834-BC12-F146-836B-D544009B96E4}"/>
              </a:ext>
            </a:extLst>
          </p:cNvPr>
          <p:cNvSpPr>
            <a:spLocks noGrp="1"/>
          </p:cNvSpPr>
          <p:nvPr>
            <p:ph idx="91" hasCustomPrompt="1"/>
          </p:nvPr>
        </p:nvSpPr>
        <p:spPr>
          <a:xfrm>
            <a:off x="5136286"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1950D4F8-7272-C2BF-F122-D1416F7E30FD}"/>
              </a:ext>
            </a:extLst>
          </p:cNvPr>
          <p:cNvSpPr>
            <a:spLocks noGrp="1"/>
          </p:cNvSpPr>
          <p:nvPr>
            <p:ph idx="96" hasCustomPrompt="1"/>
          </p:nvPr>
        </p:nvSpPr>
        <p:spPr>
          <a:xfrm>
            <a:off x="2971800"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D69038CB-4497-433C-E354-B762E7D258BD}"/>
              </a:ext>
            </a:extLst>
          </p:cNvPr>
          <p:cNvSpPr>
            <a:spLocks noGrp="1"/>
          </p:cNvSpPr>
          <p:nvPr>
            <p:ph idx="97" hasCustomPrompt="1"/>
          </p:nvPr>
        </p:nvSpPr>
        <p:spPr>
          <a:xfrm>
            <a:off x="7295827"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351D67FE-A3FD-33E9-6FCB-F65871F6C618}"/>
              </a:ext>
            </a:extLst>
          </p:cNvPr>
          <p:cNvSpPr>
            <a:spLocks noGrp="1"/>
          </p:cNvSpPr>
          <p:nvPr>
            <p:ph idx="98" hasCustomPrompt="1"/>
          </p:nvPr>
        </p:nvSpPr>
        <p:spPr>
          <a:xfrm>
            <a:off x="9494278"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0CAA7CD1-B37A-9BEC-B503-D61C744FE261}"/>
              </a:ext>
            </a:extLst>
          </p:cNvPr>
          <p:cNvSpPr>
            <a:spLocks noGrp="1"/>
          </p:cNvSpPr>
          <p:nvPr>
            <p:ph idx="99" hasCustomPrompt="1"/>
          </p:nvPr>
        </p:nvSpPr>
        <p:spPr>
          <a:xfrm>
            <a:off x="5136286"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398682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28852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54232"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78259"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7671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1871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E2CCDAF8-8E8C-9D20-32BB-04472044A843}"/>
              </a:ext>
            </a:extLst>
          </p:cNvPr>
          <p:cNvSpPr>
            <a:spLocks noGrp="1"/>
          </p:cNvSpPr>
          <p:nvPr>
            <p:ph idx="96" hasCustomPrompt="1"/>
          </p:nvPr>
        </p:nvSpPr>
        <p:spPr>
          <a:xfrm>
            <a:off x="2971800"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80D3A7B0-4F9F-5C22-296F-2420C819AE5F}"/>
              </a:ext>
            </a:extLst>
          </p:cNvPr>
          <p:cNvSpPr>
            <a:spLocks noGrp="1"/>
          </p:cNvSpPr>
          <p:nvPr>
            <p:ph idx="97" hasCustomPrompt="1"/>
          </p:nvPr>
        </p:nvSpPr>
        <p:spPr>
          <a:xfrm>
            <a:off x="7295827"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D43D7DCD-E2B8-628B-C9B8-3CF7519A220A}"/>
              </a:ext>
            </a:extLst>
          </p:cNvPr>
          <p:cNvSpPr>
            <a:spLocks noGrp="1"/>
          </p:cNvSpPr>
          <p:nvPr>
            <p:ph idx="98" hasCustomPrompt="1"/>
          </p:nvPr>
        </p:nvSpPr>
        <p:spPr>
          <a:xfrm>
            <a:off x="9494278"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317154D3-49E2-F9F3-833D-126C8336175E}"/>
              </a:ext>
            </a:extLst>
          </p:cNvPr>
          <p:cNvSpPr>
            <a:spLocks noGrp="1"/>
          </p:cNvSpPr>
          <p:nvPr>
            <p:ph idx="99" hasCustomPrompt="1"/>
          </p:nvPr>
        </p:nvSpPr>
        <p:spPr>
          <a:xfrm>
            <a:off x="5136286"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1059709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12890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7563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47575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2962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22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962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1271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4593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70" lvl="0" indent="-406381">
              <a:spcBef>
                <a:spcPts val="0"/>
              </a:spcBef>
              <a:spcAft>
                <a:spcPts val="0"/>
              </a:spcAft>
              <a:buSzPts val="1200"/>
              <a:buChar char="●"/>
              <a:defRPr sz="16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3359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599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4232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2480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70" lvl="0" indent="-457178" algn="ctr">
              <a:spcBef>
                <a:spcPts val="0"/>
              </a:spcBef>
              <a:spcAft>
                <a:spcPts val="0"/>
              </a:spcAft>
              <a:buSzPts val="1800"/>
              <a:buChar char="●"/>
              <a:defRPr/>
            </a:lvl1pPr>
            <a:lvl2pPr marL="1219140" lvl="1" indent="-423312" algn="ctr">
              <a:spcBef>
                <a:spcPts val="0"/>
              </a:spcBef>
              <a:spcAft>
                <a:spcPts val="0"/>
              </a:spcAft>
              <a:buSzPts val="1400"/>
              <a:buChar char="○"/>
              <a:defRPr/>
            </a:lvl2pPr>
            <a:lvl3pPr marL="1828709" lvl="2" indent="-423312" algn="ctr">
              <a:spcBef>
                <a:spcPts val="0"/>
              </a:spcBef>
              <a:spcAft>
                <a:spcPts val="0"/>
              </a:spcAft>
              <a:buSzPts val="1400"/>
              <a:buChar char="■"/>
              <a:defRPr/>
            </a:lvl3pPr>
            <a:lvl4pPr marL="2438278" lvl="3" indent="-423312" algn="ctr">
              <a:spcBef>
                <a:spcPts val="0"/>
              </a:spcBef>
              <a:spcAft>
                <a:spcPts val="0"/>
              </a:spcAft>
              <a:buSzPts val="1400"/>
              <a:buChar char="●"/>
              <a:defRPr/>
            </a:lvl4pPr>
            <a:lvl5pPr marL="3047848" lvl="4" indent="-423312" algn="ctr">
              <a:spcBef>
                <a:spcPts val="0"/>
              </a:spcBef>
              <a:spcAft>
                <a:spcPts val="0"/>
              </a:spcAft>
              <a:buSzPts val="1400"/>
              <a:buChar char="○"/>
              <a:defRPr/>
            </a:lvl5pPr>
            <a:lvl6pPr marL="3657418" lvl="5" indent="-423312" algn="ctr">
              <a:spcBef>
                <a:spcPts val="0"/>
              </a:spcBef>
              <a:spcAft>
                <a:spcPts val="0"/>
              </a:spcAft>
              <a:buSzPts val="1400"/>
              <a:buChar char="■"/>
              <a:defRPr/>
            </a:lvl6pPr>
            <a:lvl7pPr marL="4266987" lvl="6" indent="-423312" algn="ctr">
              <a:spcBef>
                <a:spcPts val="0"/>
              </a:spcBef>
              <a:spcAft>
                <a:spcPts val="0"/>
              </a:spcAft>
              <a:buSzPts val="1400"/>
              <a:buChar char="●"/>
              <a:defRPr/>
            </a:lvl7pPr>
            <a:lvl8pPr marL="4876557" lvl="7" indent="-423312" algn="ctr">
              <a:spcBef>
                <a:spcPts val="0"/>
              </a:spcBef>
              <a:spcAft>
                <a:spcPts val="0"/>
              </a:spcAft>
              <a:buSzPts val="1400"/>
              <a:buChar char="○"/>
              <a:defRPr/>
            </a:lvl8pPr>
            <a:lvl9pPr marL="5486126" lvl="8" indent="-423312"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285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3600E-8E8E-8346-AA2E-32E83F1710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4C1C43-BB4D-4743-A3B1-6AA7BA641EDE}" type="datetimeFigureOut">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B020EFE9-D96E-384B-94CC-B132A43839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52D1C38A-8105-FE42-9756-5AEB8FFAD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36045-3B42-034E-A68B-13374BD7CA86}" type="slidenum">
              <a:rPr kumimoji="0" lang="en-US"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103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_CT Shifted Headers">
    <p:spTree>
      <p:nvGrpSpPr>
        <p:cNvPr id="1" name=""/>
        <p:cNvGrpSpPr/>
        <p:nvPr/>
      </p:nvGrpSpPr>
      <p:grpSpPr>
        <a:xfrm>
          <a:off x="0" y="0"/>
          <a:ext cx="0" cy="0"/>
          <a:chOff x="0" y="0"/>
          <a:chExt cx="0" cy="0"/>
        </a:xfrm>
      </p:grpSpPr>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713156"/>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1165218"/>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2" name="TextBox 1">
            <a:extLst>
              <a:ext uri="{FF2B5EF4-FFF2-40B4-BE49-F238E27FC236}">
                <a16:creationId xmlns:a16="http://schemas.microsoft.com/office/drawing/2014/main" id="{CB7F7F15-FF5C-DFB4-8EA6-29E69D4AF7BD}"/>
              </a:ext>
            </a:extLst>
          </p:cNvPr>
          <p:cNvSpPr txBox="1"/>
          <p:nvPr userDrawn="1"/>
        </p:nvSpPr>
        <p:spPr>
          <a:xfrm>
            <a:off x="795130" y="6414052"/>
            <a:ext cx="0" cy="0"/>
          </a:xfrm>
          <a:prstGeom prst="rect">
            <a:avLst/>
          </a:prstGeom>
          <a:noFill/>
        </p:spPr>
        <p:txBody>
          <a:bodyPr wrap="none" lIns="180000" tIns="180000" rIns="180000" bIns="180000" rtlCol="0">
            <a:normAutofit fontScale="25000" lnSpcReduction="20000"/>
          </a:bodyPr>
          <a:lstStyle/>
          <a:p>
            <a:pPr marL="285750" indent="-285750" algn="l">
              <a:spcBef>
                <a:spcPts val="300"/>
              </a:spcBef>
              <a:spcAft>
                <a:spcPts val="300"/>
              </a:spcAft>
              <a:buClr>
                <a:schemeClr val="tx2"/>
              </a:buClr>
              <a:buSzPct val="110000"/>
              <a:buFont typeface="Arial" panose="020B0604020202020204" pitchFamily="34" charset="0"/>
              <a:buChar char="•"/>
            </a:pPr>
            <a:endParaRPr lang="en-US" sz="1600" dirty="0" err="1"/>
          </a:p>
        </p:txBody>
      </p:sp>
      <p:sp>
        <p:nvSpPr>
          <p:cNvPr id="6" name="TextBox 5">
            <a:extLst>
              <a:ext uri="{FF2B5EF4-FFF2-40B4-BE49-F238E27FC236}">
                <a16:creationId xmlns:a16="http://schemas.microsoft.com/office/drawing/2014/main" id="{00569426-445A-426C-6DEB-AF772AD5F281}"/>
              </a:ext>
            </a:extLst>
          </p:cNvPr>
          <p:cNvSpPr txBox="1"/>
          <p:nvPr userDrawn="1"/>
        </p:nvSpPr>
        <p:spPr>
          <a:xfrm>
            <a:off x="207694" y="5958092"/>
            <a:ext cx="1794411" cy="813258"/>
          </a:xfrm>
          <a:prstGeom prst="rect">
            <a:avLst/>
          </a:prstGeom>
          <a:solidFill>
            <a:schemeClr val="bg1"/>
          </a:solidFill>
          <a:ln>
            <a:noFill/>
          </a:ln>
        </p:spPr>
        <p:txBody>
          <a:bodyPr wrap="square" lIns="180000" tIns="180000" rIns="180000" bIns="180000" rtlCol="0">
            <a:normAutofit/>
          </a:bodyPr>
          <a:lstStyle/>
          <a:p>
            <a:pPr marL="285750" indent="-285750" algn="l">
              <a:spcBef>
                <a:spcPts val="300"/>
              </a:spcBef>
              <a:spcAft>
                <a:spcPts val="300"/>
              </a:spcAft>
              <a:buClr>
                <a:schemeClr val="tx2"/>
              </a:buClr>
              <a:buSzPct val="110000"/>
              <a:buFont typeface="Arial" panose="020B0604020202020204" pitchFamily="34" charset="0"/>
              <a:buChar char="•"/>
            </a:pPr>
            <a:endParaRPr lang="en-US" sz="1600" dirty="0" err="1"/>
          </a:p>
        </p:txBody>
      </p:sp>
    </p:spTree>
    <p:custDataLst>
      <p:tags r:id="rId1"/>
    </p:custDataLst>
    <p:extLst>
      <p:ext uri="{BB962C8B-B14F-4D97-AF65-F5344CB8AC3E}">
        <p14:creationId xmlns:p14="http://schemas.microsoft.com/office/powerpoint/2010/main" val="384498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cstate="print">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2203622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94470" y="243283"/>
            <a:ext cx="159543" cy="159543"/>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274389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94470" y="243283"/>
            <a:ext cx="159543" cy="159543"/>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3773749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p:txBody>
          <a:bodyPr/>
          <a:lstStyle/>
          <a:p>
            <a:fld id="{346B58B4-0D72-4C8B-9355-854FB5782278}" type="datetime4">
              <a:rPr lang="en-GB" smtClean="0"/>
              <a:t>29 May 2026</a:t>
            </a:fld>
            <a:endParaRPr lang="en-GB"/>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Tree>
    <p:custDataLst>
      <p:tags r:id="rId1"/>
    </p:custDataLst>
    <p:extLst>
      <p:ext uri="{BB962C8B-B14F-4D97-AF65-F5344CB8AC3E}">
        <p14:creationId xmlns:p14="http://schemas.microsoft.com/office/powerpoint/2010/main" val="3755000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29 May 2026</a:t>
            </a:fld>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43552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29 May 2026</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32953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29 May 2026</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9273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29 May 2026</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944373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29 May 2026</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21733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29 May 2026</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03673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29 May 2026</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9629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29 May 2026</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8232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2200" i="0" baseline="0">
                <a:solidFill>
                  <a:schemeClr val="tx1"/>
                </a:solidFill>
              </a:defRPr>
            </a:lvl1pPr>
          </a:lstStyle>
          <a:p>
            <a:r>
              <a:rPr lang="en-GB"/>
              <a:t>[Click on the film icon to insert video]</a:t>
            </a:r>
          </a:p>
        </p:txBody>
      </p:sp>
    </p:spTree>
    <p:extLst>
      <p:ext uri="{BB962C8B-B14F-4D97-AF65-F5344CB8AC3E}">
        <p14:creationId xmlns:p14="http://schemas.microsoft.com/office/powerpoint/2010/main" val="27833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9136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5902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774854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2737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29 May 2026</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63091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29 May 2026</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257029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D35EAFE1-FE5F-44CC-825D-16EBF058F4AD}" type="datetime4">
              <a:rPr lang="en-GB" smtClean="0"/>
              <a:t>29 May 2026</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57536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B03DE9E3-FCC4-44C9-9C9C-3C907C61E776}" type="datetime4">
              <a:rPr lang="en-GB" smtClean="0"/>
              <a:t>29 May 2026</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37726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29 May 2026</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805375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29 May 2026</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446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29 May 2026</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47346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29 May 2026</a:t>
            </a:fld>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46311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29 May 2026</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2092326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a:norm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1140835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a:norm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1671916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263318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700773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CT Shifted Headers">
    <p:spTree>
      <p:nvGrpSpPr>
        <p:cNvPr id="1" name=""/>
        <p:cNvGrpSpPr/>
        <p:nvPr/>
      </p:nvGrpSpPr>
      <p:grpSpPr>
        <a:xfrm>
          <a:off x="0" y="0"/>
          <a:ext cx="0" cy="0"/>
          <a:chOff x="0" y="0"/>
          <a:chExt cx="0" cy="0"/>
        </a:xfrm>
      </p:grpSpPr>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713156"/>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1165218"/>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654913"/>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4752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183A-67F0-934F-85CA-4B8DE482B9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80717-8D9F-7F48-8538-16195B345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9017EC-1E77-F240-9532-13A5615B88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6CEEA702-7253-AC44-B548-C8F97CD5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B3659-66B7-744B-AFCB-AD1E8805C7BA}"/>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371643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226E-3A64-534F-A138-12B8EE123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C4574-DEDA-064A-9311-EF56D0272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36CB9-B64F-8247-A16B-4F999FBF0973}"/>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4535DBF5-BE03-9540-B886-A8DB4DDEA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1A7AD-5DBA-6448-B6C5-D9AA09DF0243}"/>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75810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A4B1-B491-F44B-A82F-38CB7B0AEA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16B2BB-479B-9A47-9E6E-E8BB699991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B40F8-1B2E-4848-A782-55C20BDC4F43}"/>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4C8285A6-C1C8-7146-AE3A-57355F4D6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D03A-594F-9041-89C6-0C4908F22943}"/>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1768846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ADC3-EC2E-4841-95C3-D08796BB2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A29FC-DF5E-6041-B5D8-77354F478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BD781-44B3-EA42-A3E1-A97B350A8D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39FDC-7609-464D-AD7D-084F500D94C2}"/>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9C8B172E-5177-CB41-856D-6779CFA8F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EB9BF-EB55-D444-8C12-065DB5E09531}"/>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812718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5A7-4D2B-8944-A513-FBB5BA5181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8AFFF9-4918-2C47-806A-86959D91E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BF295-9957-0346-A3AD-A1A81B009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C547E-1A82-1E40-975C-057B923F5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8427B-4297-F04E-8B21-13E50DC0A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AC66FF-F90B-9143-9BED-4A9C3B745198}"/>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8" name="Footer Placeholder 7">
            <a:extLst>
              <a:ext uri="{FF2B5EF4-FFF2-40B4-BE49-F238E27FC236}">
                <a16:creationId xmlns:a16="http://schemas.microsoft.com/office/drawing/2014/main" id="{0D93ABA4-BB79-5847-8025-C07B6A22EA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34FD2D-538C-0F42-A1DA-64DA83ECF241}"/>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004439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6DE-ACB3-8448-9542-8A65D2E66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6AAEF-27AA-D141-BD48-EBA443FAE8AD}"/>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4" name="Footer Placeholder 3">
            <a:extLst>
              <a:ext uri="{FF2B5EF4-FFF2-40B4-BE49-F238E27FC236}">
                <a16:creationId xmlns:a16="http://schemas.microsoft.com/office/drawing/2014/main" id="{FC90DA58-34E4-2347-900E-C6D701577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8B59C-157E-E24B-B48A-195DB28B2952}"/>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466840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93250-1BB4-B04D-BAC3-FCC3D7F9B0F6}"/>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3" name="Footer Placeholder 2">
            <a:extLst>
              <a:ext uri="{FF2B5EF4-FFF2-40B4-BE49-F238E27FC236}">
                <a16:creationId xmlns:a16="http://schemas.microsoft.com/office/drawing/2014/main" id="{88A1D9E2-4726-F54A-ACF3-0B92016F3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7D8944-A877-9249-970F-8D1CE2CF119B}"/>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054321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8BAA-8406-D74F-8C12-8969026D3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BD5EA-4E05-B848-860D-8F739A362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7CB3F-54B0-534B-99C5-4149CBC98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5D37A-E63A-9D4E-84BA-573F7578011D}"/>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3829D99C-1A0D-3D4C-8471-AAF9C0EF5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604-B3C9-0641-BA69-1233E1ADB240}"/>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1240996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F3E6-EBB9-FF47-8D5D-1A8224544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C13B9-44A4-8A4B-AEAE-E8F54FA8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08EB0-1772-1F49-8E19-B06995E0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87475-0E76-C945-8BD6-356369608E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6" name="Footer Placeholder 5">
            <a:extLst>
              <a:ext uri="{FF2B5EF4-FFF2-40B4-BE49-F238E27FC236}">
                <a16:creationId xmlns:a16="http://schemas.microsoft.com/office/drawing/2014/main" id="{F71F862F-2391-164D-BF36-30EBD5D39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BDD53-FFB6-9A46-89C5-2B8759EBD0BF}"/>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1867012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FAD2-129D-9943-9861-971E38DDEB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981DB-7D41-7D48-95C7-9CC6E759F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59454-23F6-F848-B6A3-CC8701A30DF1}"/>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1913C21-F40D-7240-8EE6-119A6B9D8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4594D-211C-8847-88B0-C3DF48F16278}"/>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5457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F3B08-0D4D-DF48-A8DB-7A676C945A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14D53F-2A48-1D40-824C-5A884963D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BE18F-11DF-7640-9F90-C89512771438}"/>
              </a:ext>
            </a:extLst>
          </p:cNvPr>
          <p:cNvSpPr>
            <a:spLocks noGrp="1"/>
          </p:cNvSpPr>
          <p:nvPr>
            <p:ph type="dt" sz="half" idx="10"/>
          </p:nvPr>
        </p:nvSpPr>
        <p:spPr/>
        <p:txBody>
          <a:body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FCD5E26-BA36-3445-AFF5-0A0B540FA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4414C-5F10-E649-84DE-05560A0BA46F}"/>
              </a:ext>
            </a:extLst>
          </p:cNvPr>
          <p:cNvSpPr>
            <a:spLocks noGrp="1"/>
          </p:cNvSpPr>
          <p:nvPr>
            <p:ph type="sldNum" sz="quarter" idx="12"/>
          </p:nvPr>
        </p:nvSpPr>
        <p:spPr/>
        <p:txBody>
          <a:bodyPr/>
          <a:lstStyle/>
          <a:p>
            <a:fld id="{5F3BDBC2-4FAE-724D-9377-BDBB288CFFE0}" type="slidenum">
              <a:rPr lang="en-US" smtClean="0"/>
              <a:t>‹#›</a:t>
            </a:fld>
            <a:endParaRPr lang="en-US"/>
          </a:p>
        </p:txBody>
      </p:sp>
    </p:spTree>
    <p:extLst>
      <p:ext uri="{BB962C8B-B14F-4D97-AF65-F5344CB8AC3E}">
        <p14:creationId xmlns:p14="http://schemas.microsoft.com/office/powerpoint/2010/main" val="2027499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C756-04B1-2248-9295-85C9A473308C}"/>
              </a:ext>
            </a:extLst>
          </p:cNvPr>
          <p:cNvSpPr>
            <a:spLocks noGrp="1"/>
          </p:cNvSpPr>
          <p:nvPr>
            <p:ph type="ctrTitle" hasCustomPrompt="1"/>
          </p:nvPr>
        </p:nvSpPr>
        <p:spPr>
          <a:xfrm>
            <a:off x="1142114" y="3314700"/>
            <a:ext cx="10139680" cy="1477328"/>
          </a:xfrm>
        </p:spPr>
        <p:txBody>
          <a:bodyPr lIns="0" tIns="0" rIns="0" bIns="0" anchor="b">
            <a:spAutoFit/>
          </a:bodyPr>
          <a:lstStyle>
            <a:lvl1pPr algn="l">
              <a:lnSpc>
                <a:spcPct val="80000"/>
              </a:lnSpc>
              <a:defRPr sz="6000" spc="-150"/>
            </a:lvl1pPr>
          </a:lstStyle>
          <a:p>
            <a:r>
              <a:rPr lang="en-US" dirty="0"/>
              <a:t>PRESENTATION </a:t>
            </a:r>
            <a:br>
              <a:rPr lang="en-US" dirty="0"/>
            </a:br>
            <a:r>
              <a:rPr lang="en-US" dirty="0"/>
              <a:t>TITLE</a:t>
            </a:r>
          </a:p>
        </p:txBody>
      </p:sp>
      <p:sp>
        <p:nvSpPr>
          <p:cNvPr id="3" name="Subtitle 2">
            <a:extLst>
              <a:ext uri="{FF2B5EF4-FFF2-40B4-BE49-F238E27FC236}">
                <a16:creationId xmlns:a16="http://schemas.microsoft.com/office/drawing/2014/main" id="{1ACEDFE7-E974-5E46-863E-DD50F3E63AAC}"/>
              </a:ext>
            </a:extLst>
          </p:cNvPr>
          <p:cNvSpPr>
            <a:spLocks noGrp="1"/>
          </p:cNvSpPr>
          <p:nvPr>
            <p:ph type="subTitle" idx="1" hasCustomPrompt="1"/>
          </p:nvPr>
        </p:nvSpPr>
        <p:spPr>
          <a:xfrm>
            <a:off x="1142114" y="4817079"/>
            <a:ext cx="10139680" cy="270843"/>
          </a:xfrm>
        </p:spPr>
        <p:txBody>
          <a:bodyPr lIns="0" tIns="0" rIns="0" bIns="0">
            <a:spAutoFit/>
          </a:bodyPr>
          <a:lstStyle>
            <a:lvl1pPr marL="0" indent="0" algn="l">
              <a:lnSpc>
                <a:spcPct val="80000"/>
              </a:lnSpc>
              <a:buNone/>
              <a:defRPr sz="2200" spc="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4" name="Date Placeholder 3">
            <a:extLst>
              <a:ext uri="{FF2B5EF4-FFF2-40B4-BE49-F238E27FC236}">
                <a16:creationId xmlns:a16="http://schemas.microsoft.com/office/drawing/2014/main" id="{F5F1A133-68EB-B446-BA3D-27690B0F1063}"/>
              </a:ext>
            </a:extLst>
          </p:cNvPr>
          <p:cNvSpPr>
            <a:spLocks noGrp="1"/>
          </p:cNvSpPr>
          <p:nvPr>
            <p:ph type="dt" sz="half" idx="10"/>
          </p:nvPr>
        </p:nvSpPr>
        <p:spPr>
          <a:xfrm>
            <a:off x="8560496" y="352425"/>
            <a:ext cx="2743200" cy="365125"/>
          </a:xfrm>
        </p:spPr>
        <p:txBody>
          <a:bodyPr/>
          <a:lstStyle/>
          <a:p>
            <a:fld id="{2EAE7EF0-482B-544E-8DBA-3FDE35698613}" type="datetime1">
              <a:rPr lang="en-US" smtClean="0"/>
              <a:t>5/29/26</a:t>
            </a:fld>
            <a:endParaRPr lang="en-US"/>
          </a:p>
        </p:txBody>
      </p:sp>
      <p:sp>
        <p:nvSpPr>
          <p:cNvPr id="6" name="Slide Number Placeholder 5">
            <a:extLst>
              <a:ext uri="{FF2B5EF4-FFF2-40B4-BE49-F238E27FC236}">
                <a16:creationId xmlns:a16="http://schemas.microsoft.com/office/drawing/2014/main" id="{9F5862CB-7662-7648-9647-6F9608E3AA5B}"/>
              </a:ext>
            </a:extLst>
          </p:cNvPr>
          <p:cNvSpPr>
            <a:spLocks noGrp="1"/>
          </p:cNvSpPr>
          <p:nvPr>
            <p:ph type="sldNum" sz="quarter" idx="12"/>
          </p:nvPr>
        </p:nvSpPr>
        <p:spPr>
          <a:xfrm>
            <a:off x="4724400" y="6492875"/>
            <a:ext cx="2743200" cy="365125"/>
          </a:xfrm>
        </p:spPr>
        <p:txBody>
          <a:bodyPr/>
          <a:lstStyle/>
          <a:p>
            <a:fld id="{A73334A2-70EF-6B4A-A810-ADC0372DD9C8}" type="slidenum">
              <a:rPr lang="en-US" smtClean="0"/>
              <a:t>‹#›</a:t>
            </a:fld>
            <a:endParaRPr lang="en-US"/>
          </a:p>
        </p:txBody>
      </p:sp>
      <p:sp>
        <p:nvSpPr>
          <p:cNvPr id="13" name="Rectangle 12">
            <a:extLst>
              <a:ext uri="{FF2B5EF4-FFF2-40B4-BE49-F238E27FC236}">
                <a16:creationId xmlns:a16="http://schemas.microsoft.com/office/drawing/2014/main" id="{44E8E8E0-52C2-1749-851D-475EB7CD8991}"/>
              </a:ext>
            </a:extLst>
          </p:cNvPr>
          <p:cNvSpPr/>
          <p:nvPr userDrawn="1"/>
        </p:nvSpPr>
        <p:spPr>
          <a:xfrm rot="10800000">
            <a:off x="1142114" y="6726192"/>
            <a:ext cx="3365159" cy="131808"/>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 Placeholder 37">
            <a:extLst>
              <a:ext uri="{FF2B5EF4-FFF2-40B4-BE49-F238E27FC236}">
                <a16:creationId xmlns:a16="http://schemas.microsoft.com/office/drawing/2014/main" id="{70DF9EDE-6345-5F4F-A7B0-CD18171C22E6}"/>
              </a:ext>
            </a:extLst>
          </p:cNvPr>
          <p:cNvSpPr>
            <a:spLocks noGrp="1"/>
          </p:cNvSpPr>
          <p:nvPr>
            <p:ph type="body" sz="quarter" idx="19" hasCustomPrompt="1"/>
          </p:nvPr>
        </p:nvSpPr>
        <p:spPr>
          <a:xfrm>
            <a:off x="1142114" y="5651683"/>
            <a:ext cx="6457566" cy="793644"/>
          </a:xfrm>
        </p:spPr>
        <p:txBody>
          <a:bodyPr anchor="b"/>
          <a:lstStyle>
            <a:lvl1pPr marL="0" indent="0">
              <a:lnSpc>
                <a:spcPct val="80000"/>
              </a:lnSpc>
              <a:spcBef>
                <a:spcPts val="500"/>
              </a:spcBef>
              <a:buNone/>
              <a:defRPr lang="en-US" sz="1600" smtClean="0">
                <a:effectLst/>
              </a:defRPr>
            </a:lvl1pPr>
          </a:lstStyle>
          <a:p>
            <a:pPr lvl="0"/>
            <a:r>
              <a:rPr lang="en-US" dirty="0"/>
              <a:t>Presenter name, title, then date and location on next line, XX-XX-XXXX</a:t>
            </a:r>
          </a:p>
        </p:txBody>
      </p:sp>
      <p:pic>
        <p:nvPicPr>
          <p:cNvPr id="8" name="Graphic 7">
            <a:extLst>
              <a:ext uri="{FF2B5EF4-FFF2-40B4-BE49-F238E27FC236}">
                <a16:creationId xmlns:a16="http://schemas.microsoft.com/office/drawing/2014/main" id="{948CB061-B18D-F744-8B76-64BAF0C65CD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71932" y="352425"/>
            <a:ext cx="1054350" cy="1143450"/>
          </a:xfrm>
          <a:prstGeom prst="rect">
            <a:avLst/>
          </a:prstGeom>
        </p:spPr>
      </p:pic>
      <p:sp>
        <p:nvSpPr>
          <p:cNvPr id="10" name="Footer Placeholder 4">
            <a:extLst>
              <a:ext uri="{FF2B5EF4-FFF2-40B4-BE49-F238E27FC236}">
                <a16:creationId xmlns:a16="http://schemas.microsoft.com/office/drawing/2014/main" id="{D0182E91-34FE-774A-B33F-7455E6587CE0}"/>
              </a:ext>
            </a:extLst>
          </p:cNvPr>
          <p:cNvSpPr>
            <a:spLocks noGrp="1"/>
          </p:cNvSpPr>
          <p:nvPr>
            <p:ph type="ftr" sz="quarter" idx="3"/>
          </p:nvPr>
        </p:nvSpPr>
        <p:spPr>
          <a:xfrm>
            <a:off x="7859039" y="6586537"/>
            <a:ext cx="4114800" cy="90161"/>
          </a:xfrm>
          <a:prstGeom prst="rect">
            <a:avLst/>
          </a:prstGeom>
        </p:spPr>
        <p:txBody>
          <a:bodyPr vert="horz" lIns="0" tIns="0" rIns="0" bIns="0" rtlCol="0" anchor="t"/>
          <a:lstStyle>
            <a:lvl1pPr algn="r">
              <a:defRPr sz="1200">
                <a:solidFill>
                  <a:schemeClr val="tx1">
                    <a:tint val="75000"/>
                  </a:schemeClr>
                </a:solidFill>
              </a:defRPr>
            </a:lvl1pPr>
          </a:lstStyle>
          <a:p>
            <a:r>
              <a:rPr lang="en-US" sz="700" dirty="0"/>
              <a:t>Mayo Clinic  |  Proprietary and confidential. Do not distribute.</a:t>
            </a:r>
          </a:p>
          <a:p>
            <a:r>
              <a:rPr lang="en-US" dirty="0"/>
              <a:t>
</a:t>
            </a:r>
          </a:p>
        </p:txBody>
      </p:sp>
    </p:spTree>
    <p:extLst>
      <p:ext uri="{BB962C8B-B14F-4D97-AF65-F5344CB8AC3E}">
        <p14:creationId xmlns:p14="http://schemas.microsoft.com/office/powerpoint/2010/main" val="2697911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017542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57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129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0790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87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1" y="699185"/>
            <a:ext cx="11470420" cy="657443"/>
          </a:xfrm>
        </p:spPr>
        <p:txBody>
          <a:bodyPr/>
          <a:lstStyle/>
          <a:p>
            <a:r>
              <a:rPr lang="en-US" dirty="0"/>
              <a:t>Click to edit Master title style</a:t>
            </a:r>
          </a:p>
        </p:txBody>
      </p:sp>
      <p:sp>
        <p:nvSpPr>
          <p:cNvPr id="5" name="Content Placeholder 2"/>
          <p:cNvSpPr>
            <a:spLocks noGrp="1"/>
          </p:cNvSpPr>
          <p:nvPr>
            <p:ph idx="1"/>
          </p:nvPr>
        </p:nvSpPr>
        <p:spPr>
          <a:xfrm>
            <a:off x="360791" y="1522597"/>
            <a:ext cx="11470420" cy="4264592"/>
          </a:xfrm>
        </p:spPr>
        <p:txBody>
          <a:bodyPr>
            <a:normAutofit/>
          </a:bodyPr>
          <a:lstStyle>
            <a:lvl1pPr>
              <a:lnSpc>
                <a:spcPct val="100000"/>
              </a:lnSpc>
              <a:defRPr sz="2000"/>
            </a:lvl1pPr>
          </a:lstStyle>
          <a:p>
            <a:pPr lvl="0"/>
            <a:r>
              <a:rPr lang="en-US" dirty="0"/>
              <a:t>Click to edit Master text styles</a:t>
            </a:r>
          </a:p>
        </p:txBody>
      </p:sp>
    </p:spTree>
    <p:extLst>
      <p:ext uri="{BB962C8B-B14F-4D97-AF65-F5344CB8AC3E}">
        <p14:creationId xmlns:p14="http://schemas.microsoft.com/office/powerpoint/2010/main" val="1259850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03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752538" y="1297858"/>
            <a:ext cx="10686926" cy="4879105"/>
          </a:xfrm>
        </p:spPr>
        <p:txBody>
          <a:bodyPr>
            <a:noAutofit/>
          </a:bodyPr>
          <a:lstStyle>
            <a:lvl1pPr>
              <a:defRPr b="0" i="0">
                <a:latin typeface="Poppins Medium" pitchFamily="2" charset="77"/>
                <a:cs typeface="Poppins Medium" pitchFamily="2" charset="77"/>
              </a:defRPr>
            </a:lvl1pPr>
            <a:lvl4pPr marL="341313" indent="-341313">
              <a:buSzPct val="150000"/>
              <a:buFontTx/>
              <a:buBlip>
                <a:blip r:embed="rId2"/>
              </a:buBlip>
              <a:defRPr/>
            </a:lvl4pPr>
            <a:lvl5pPr marL="62865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Tree>
    <p:extLst>
      <p:ext uri="{BB962C8B-B14F-4D97-AF65-F5344CB8AC3E}">
        <p14:creationId xmlns:p14="http://schemas.microsoft.com/office/powerpoint/2010/main" val="3112680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27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5" y="217035"/>
            <a:ext cx="874487" cy="365125"/>
          </a:xfrm>
          <a:prstGeom prst="rect">
            <a:avLst/>
          </a:prstGeom>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93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_Title/sub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90472"/>
            <a:ext cx="974626" cy="138499"/>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7"/>
            <a:ext cx="10972800" cy="43735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189" indent="-457189">
              <a:buSzPct val="100000"/>
              <a:buFontTx/>
              <a:buBlip>
                <a:blip r:embed="rId2"/>
              </a:buBlip>
              <a:defRPr/>
            </a:lvl1pPr>
            <a:lvl2pPr marL="863578" indent="-406390">
              <a:buSzPct val="100000"/>
              <a:buFontTx/>
              <a:buBlip>
                <a:blip r:embed="rId3"/>
              </a:buBlip>
              <a:defRPr/>
            </a:lvl2pPr>
            <a:lvl3pPr>
              <a:buSzPct val="90000"/>
              <a:defRPr/>
            </a:lvl3pPr>
            <a:lvl4pPr marL="1828754" indent="-344479">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8"/>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D53B7066-75CC-864A-9C64-40C84BC2DE46}"/>
              </a:ext>
            </a:extLst>
          </p:cNvPr>
          <p:cNvSpPr>
            <a:spLocks noGrp="1"/>
          </p:cNvSpPr>
          <p:nvPr>
            <p:ph type="body" sz="quarter" idx="13" hasCustomPrompt="1"/>
          </p:nvPr>
        </p:nvSpPr>
        <p:spPr>
          <a:xfrm>
            <a:off x="622010" y="869748"/>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363538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EA93-8930-2D6F-6B6E-527B1DCD5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6F795-CE60-A8C4-B80D-66E92AD27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A46269-87AC-7106-6B9E-D7E3C6E2B5A2}"/>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19C80B9C-8596-3807-622A-5E5498639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5B68D-D64C-D3FF-7C06-E74265F91321}"/>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1240653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262C-0FD0-517C-AB82-D2FC24A6C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D31DB-571D-FA06-1A55-ECFC21D0E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FBC48-A8B0-A0BC-AC8B-F5F15345BB91}"/>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153C83ED-E1A1-7F7D-4321-9D8B356B1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D04F4-59FA-7B41-2D86-73A99D5DD729}"/>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167966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48CB9-EE23-A0B8-93CB-5C6F0BE965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6626E-0CA1-5F94-CC05-41FEA50500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C8FAE-68B1-D114-198E-B9077A057129}"/>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5A624938-2FB9-B06D-0002-90FEE2DFC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08C9A-A199-E674-E665-4DECA979AA69}"/>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340246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B372-A9AB-C7F1-0165-93C2DF988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9B67C2-07ED-0D6E-4ACF-FBBF91BC7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8A131-9BF0-FBC2-07B6-DDF5854388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C0247A-1AE6-CFDE-6FA0-19F99DA3822A}"/>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6" name="Footer Placeholder 5">
            <a:extLst>
              <a:ext uri="{FF2B5EF4-FFF2-40B4-BE49-F238E27FC236}">
                <a16:creationId xmlns:a16="http://schemas.microsoft.com/office/drawing/2014/main" id="{B6CC029D-C462-1508-A85F-5A4DD90B4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7432E-B402-D36A-88CA-7A3E714015BA}"/>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131249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433-7857-F9DD-305C-EABC12B8D4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C42BB-0A38-70CF-9D21-6644690E5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6495C4-A582-824C-455E-FBA1D5425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4F8E04-A003-78E6-FEB8-A641C3CB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407B9-AB92-6757-C382-256D3533D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F402B-4695-4846-1A52-346A057A19B9}"/>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8" name="Footer Placeholder 7">
            <a:extLst>
              <a:ext uri="{FF2B5EF4-FFF2-40B4-BE49-F238E27FC236}">
                <a16:creationId xmlns:a16="http://schemas.microsoft.com/office/drawing/2014/main" id="{F624CC99-03D9-2190-87EF-98C2C96C1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67C64-AA82-0A1C-7B76-21A029CF6C82}"/>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429787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85B7-1A62-5647-6A43-6CEF26EEB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79C15-8364-E256-CA57-24BA09288B61}"/>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4" name="Footer Placeholder 3">
            <a:extLst>
              <a:ext uri="{FF2B5EF4-FFF2-40B4-BE49-F238E27FC236}">
                <a16:creationId xmlns:a16="http://schemas.microsoft.com/office/drawing/2014/main" id="{3DE7B441-FFAF-6BC6-4A4D-DB7F609853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00158-1297-6DFD-4698-A174793DDD5A}"/>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2519030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005B5-09CC-F5C9-E5C6-42BB856159D3}"/>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3" name="Footer Placeholder 2">
            <a:extLst>
              <a:ext uri="{FF2B5EF4-FFF2-40B4-BE49-F238E27FC236}">
                <a16:creationId xmlns:a16="http://schemas.microsoft.com/office/drawing/2014/main" id="{4BCE3EAB-80F0-6946-225F-C673E519B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A4642A-0FD5-FF5F-68DE-D846648D4B12}"/>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159400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C1CB-5708-6F42-471C-54EDC1009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E0663-F730-35A2-C176-D128C85B9C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04C55C-24A5-7C6A-257C-D96EB9E7D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84C2B-FAE8-C46A-E537-15EC02EA3AEF}"/>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6" name="Footer Placeholder 5">
            <a:extLst>
              <a:ext uri="{FF2B5EF4-FFF2-40B4-BE49-F238E27FC236}">
                <a16:creationId xmlns:a16="http://schemas.microsoft.com/office/drawing/2014/main" id="{7A75E1D4-945D-FC7F-E49D-A22510193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EB6F2-3C15-6335-C649-4C2F70E4E2C6}"/>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2604445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EEE4-39FE-035C-01D1-1314769DD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3EB791-E541-2C6B-2B18-383B39529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80E3E3-A60A-2FFB-BB6A-14F08AEB4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792BA-8E6E-4B3B-CAD3-40AA18F8E458}"/>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6" name="Footer Placeholder 5">
            <a:extLst>
              <a:ext uri="{FF2B5EF4-FFF2-40B4-BE49-F238E27FC236}">
                <a16:creationId xmlns:a16="http://schemas.microsoft.com/office/drawing/2014/main" id="{E88417F3-618C-C058-E154-EC9462361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CB978-3FBF-0C03-D04C-20844BA02327}"/>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346329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083C-8408-A3C7-471F-2FE1F2895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01E790-A1FA-E962-2277-55DC9ADD4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4C5AB-8D36-88A7-2237-E6D6098B81AB}"/>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4B637A49-A06C-8067-0B15-B28D00DA2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BD81C-96C2-B91F-415D-19460C873EA9}"/>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1056878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E0033-CE88-0A77-5E86-365782FC25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E62A3C-E67D-8D6F-10D0-7EF871DBD9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0C8D6-3457-1791-C526-4AD92D462853}"/>
              </a:ext>
            </a:extLst>
          </p:cNvPr>
          <p:cNvSpPr>
            <a:spLocks noGrp="1"/>
          </p:cNvSpPr>
          <p:nvPr>
            <p:ph type="dt" sz="half" idx="10"/>
          </p:nvPr>
        </p:nvSpPr>
        <p:spPr/>
        <p:txBody>
          <a:body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64428262-039C-918A-AB30-9D2E3088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38D08-2D3D-E86D-E6AF-D478B461FB3B}"/>
              </a:ext>
            </a:extLst>
          </p:cNvPr>
          <p:cNvSpPr>
            <a:spLocks noGrp="1"/>
          </p:cNvSpPr>
          <p:nvPr>
            <p:ph type="sldNum" sz="quarter" idx="12"/>
          </p:nvPr>
        </p:nvSpPr>
        <p:spPr/>
        <p:txBody>
          <a:bodyPr/>
          <a:lstStyle/>
          <a:p>
            <a:fld id="{4732E514-80C7-40D3-8456-255A7F467CE4}" type="slidenum">
              <a:rPr lang="en-US" smtClean="0"/>
              <a:t>‹#›</a:t>
            </a:fld>
            <a:endParaRPr lang="en-US"/>
          </a:p>
        </p:txBody>
      </p:sp>
    </p:spTree>
    <p:extLst>
      <p:ext uri="{BB962C8B-B14F-4D97-AF65-F5344CB8AC3E}">
        <p14:creationId xmlns:p14="http://schemas.microsoft.com/office/powerpoint/2010/main" val="582136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6121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16630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5445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998032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518271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3085823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AB43-7695-96E9-C127-16A43A6CC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2B37E-4F48-DF1F-798B-65FBF9687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9CE15-FF52-9977-5B2B-1003E743E472}"/>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76CA5081-5351-1EAD-C892-2E92D9F3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52043-1B8C-4315-2908-98615B8BCE22}"/>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307614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032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674" y="500946"/>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3"/>
          <a:srcRect/>
          <a:stretch/>
        </p:blipFill>
        <p:spPr>
          <a:xfrm>
            <a:off x="6750756" y="3171711"/>
            <a:ext cx="5442133" cy="3686891"/>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4"/>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5"/>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8517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32232"/>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2244593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53104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6218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104566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292622" y="2948112"/>
            <a:ext cx="4899378" cy="3909888"/>
          </a:xfrm>
          <a:prstGeom prst="rect">
            <a:avLst/>
          </a:prstGeom>
        </p:spPr>
      </p:pic>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3"/>
          <a:stretch>
            <a:fillRect/>
          </a:stretch>
        </p:blipFill>
        <p:spPr>
          <a:xfrm>
            <a:off x="10159677" y="6156616"/>
            <a:ext cx="2032323" cy="701384"/>
          </a:xfrm>
          <a:prstGeom prst="rect">
            <a:avLst/>
          </a:prstGeom>
        </p:spPr>
      </p:pic>
      <p:sp>
        <p:nvSpPr>
          <p:cNvPr id="3" name="European Society for Medical Oncology ESMO Via Ginevra 4 CH-6900 LuganoT 41 091 973 19 00esmoesmoorg esmoorg">
            <a:extLst>
              <a:ext uri="{FF2B5EF4-FFF2-40B4-BE49-F238E27FC236}">
                <a16:creationId xmlns:a16="http://schemas.microsoft.com/office/drawing/2014/main" id="{E4568074-2C64-DCEB-1559-7AE6A7C94500}"/>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pic>
        <p:nvPicPr>
          <p:cNvPr id="7" name="Picture 6" descr="A white letter on a black background&#10;&#10;Description automatically generated">
            <a:extLst>
              <a:ext uri="{FF2B5EF4-FFF2-40B4-BE49-F238E27FC236}">
                <a16:creationId xmlns:a16="http://schemas.microsoft.com/office/drawing/2014/main" id="{55F4AE16-E1CD-DC9E-24A1-5160899F8D62}"/>
              </a:ext>
            </a:extLst>
          </p:cNvPr>
          <p:cNvPicPr>
            <a:picLocks noChangeAspect="1"/>
          </p:cNvPicPr>
          <p:nvPr userDrawn="1"/>
        </p:nvPicPr>
        <p:blipFill>
          <a:blip r:embed="rId4"/>
          <a:stretch>
            <a:fillRect/>
          </a:stretch>
        </p:blipFill>
        <p:spPr>
          <a:xfrm>
            <a:off x="962895" y="922473"/>
            <a:ext cx="3645907" cy="804727"/>
          </a:xfrm>
          <a:prstGeom prst="rect">
            <a:avLst/>
          </a:prstGeom>
        </p:spPr>
      </p:pic>
      <p:sp>
        <p:nvSpPr>
          <p:cNvPr id="9" name="Espace réservé du texte 8">
            <a:extLst>
              <a:ext uri="{FF2B5EF4-FFF2-40B4-BE49-F238E27FC236}">
                <a16:creationId xmlns:a16="http://schemas.microsoft.com/office/drawing/2014/main" id="{60F87D00-56A7-022E-D080-594F9BFAE7E4}"/>
              </a:ext>
            </a:extLst>
          </p:cNvPr>
          <p:cNvSpPr txBox="1">
            <a:spLocks/>
          </p:cNvSpPr>
          <p:nvPr userDrawn="1"/>
        </p:nvSpPr>
        <p:spPr>
          <a:xfrm>
            <a:off x="4273047" y="2692080"/>
            <a:ext cx="3645907" cy="815785"/>
          </a:xfrm>
          <a:prstGeom prst="rect">
            <a:avLst/>
          </a:prstGeom>
        </p:spPr>
        <p:txBody>
          <a:bodyPr/>
          <a:lstStyle>
            <a:lvl1pPr marL="0" indent="0" algn="ctr" defTabSz="914400" rtl="0" eaLnBrk="1" latinLnBrk="0" hangingPunct="1">
              <a:spcBef>
                <a:spcPct val="20000"/>
              </a:spcBef>
              <a:buFont typeface="Arial" pitchFamily="34" charset="0"/>
              <a:buNone/>
              <a:defRPr sz="7500" b="1" i="0" kern="1200">
                <a:solidFill>
                  <a:schemeClr val="bg1"/>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r>
              <a:rPr kumimoji="0" lang="fr-FR" sz="5000" b="1" i="0" u="none" strike="noStrike" kern="1200" cap="none" spc="0" normalizeH="0" baseline="0" noProof="0" dirty="0">
                <a:ln>
                  <a:noFill/>
                </a:ln>
                <a:solidFill>
                  <a:sysClr val="window" lastClr="FFFFFF"/>
                </a:solidFill>
                <a:effectLst/>
                <a:uLnTx/>
                <a:uFillTx/>
                <a:latin typeface="Arial Narrow" panose="020B0604020202020204" pitchFamily="34" charset="0"/>
                <a:ea typeface="+mn-ea"/>
                <a:cs typeface="Arial Narrow" panose="020B0604020202020204" pitchFamily="34" charset="0"/>
              </a:rPr>
              <a:t>THANK YOU!</a:t>
            </a:r>
          </a:p>
        </p:txBody>
      </p:sp>
    </p:spTree>
    <p:extLst>
      <p:ext uri="{BB962C8B-B14F-4D97-AF65-F5344CB8AC3E}">
        <p14:creationId xmlns:p14="http://schemas.microsoft.com/office/powerpoint/2010/main" val="2366509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93621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11663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526363"/>
            <a:ext cx="9963855"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495625"/>
            <a:ext cx="9963855"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626449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504562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857189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74032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712903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70138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300270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91387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02212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47712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a:extLst>
              <a:ext uri="{96DAC541-7B7A-43D3-8B79-37D633B846F1}">
                <asvg:svgBlip xmlns:asvg="http://schemas.microsoft.com/office/drawing/2016/SVG/main" r:embed="rId54"/>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647180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48713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C3768B-97BD-6743-B003-B09D0A59D021}"/>
              </a:ext>
            </a:extLst>
          </p:cNvPr>
          <p:cNvGrpSpPr/>
          <p:nvPr userDrawn="1"/>
        </p:nvGrpSpPr>
        <p:grpSpPr>
          <a:xfrm>
            <a:off x="433952" y="-709121"/>
            <a:ext cx="8892677" cy="8276243"/>
            <a:chOff x="6422000" y="-449045"/>
            <a:chExt cx="7969638" cy="7417188"/>
          </a:xfrm>
        </p:grpSpPr>
        <p:sp>
          <p:nvSpPr>
            <p:cNvPr id="38" name="Snip Single Corner Rectangle 19">
              <a:extLst>
                <a:ext uri="{FF2B5EF4-FFF2-40B4-BE49-F238E27FC236}">
                  <a16:creationId xmlns:a16="http://schemas.microsoft.com/office/drawing/2014/main" id="{47B6F21A-5C10-E743-95BB-6D07CB9EAE89}"/>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Single Corner Rectangle 19">
              <a:extLst>
                <a:ext uri="{FF2B5EF4-FFF2-40B4-BE49-F238E27FC236}">
                  <a16:creationId xmlns:a16="http://schemas.microsoft.com/office/drawing/2014/main" id="{387CD885-7F17-624B-AEC3-D84977996756}"/>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nip Single Corner Rectangle 19">
              <a:extLst>
                <a:ext uri="{FF2B5EF4-FFF2-40B4-BE49-F238E27FC236}">
                  <a16:creationId xmlns:a16="http://schemas.microsoft.com/office/drawing/2014/main" id="{3245A4C8-550A-1F4A-B152-5D53314868EE}"/>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nip Single Corner Rectangle 19">
              <a:extLst>
                <a:ext uri="{FF2B5EF4-FFF2-40B4-BE49-F238E27FC236}">
                  <a16:creationId xmlns:a16="http://schemas.microsoft.com/office/drawing/2014/main" id="{6A38ED81-2A20-E549-A814-7A7498AF909D}"/>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nip Single Corner Rectangle 19">
              <a:extLst>
                <a:ext uri="{FF2B5EF4-FFF2-40B4-BE49-F238E27FC236}">
                  <a16:creationId xmlns:a16="http://schemas.microsoft.com/office/drawing/2014/main" id="{ECDB48D5-7AFA-444F-BE65-2EA9A329125A}"/>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nip Single Corner Rectangle 19">
              <a:extLst>
                <a:ext uri="{FF2B5EF4-FFF2-40B4-BE49-F238E27FC236}">
                  <a16:creationId xmlns:a16="http://schemas.microsoft.com/office/drawing/2014/main" id="{F4CE136D-168D-9043-B4BE-F108EF3BFD49}"/>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6E601C22-A2B9-A048-A145-4E77C1240FB7}"/>
              </a:ext>
            </a:extLst>
          </p:cNvPr>
          <p:cNvSpPr/>
          <p:nvPr userDrawn="1"/>
        </p:nvSpPr>
        <p:spPr bwMode="auto">
          <a:xfrm>
            <a:off x="6439602" y="1"/>
            <a:ext cx="5575300" cy="6858000"/>
          </a:xfrm>
          <a:prstGeom prst="rect">
            <a:avLst/>
          </a:prstGeom>
          <a:solidFill>
            <a:schemeClr val="tx1"/>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2" name="Title 1"/>
          <p:cNvSpPr>
            <a:spLocks noGrp="1"/>
          </p:cNvSpPr>
          <p:nvPr>
            <p:ph type="ctrTitle" hasCustomPrompt="1"/>
          </p:nvPr>
        </p:nvSpPr>
        <p:spPr>
          <a:xfrm>
            <a:off x="2725912" y="2812118"/>
            <a:ext cx="9008888" cy="849463"/>
          </a:xfrm>
        </p:spPr>
        <p:txBody>
          <a:bodyPr wrap="square" lIns="0" tIns="91440" bIns="91440" anchor="ctr" anchorCtr="0">
            <a:noAutofit/>
          </a:bodyPr>
          <a:lstStyle>
            <a:lvl1pPr algn="l">
              <a:lnSpc>
                <a:spcPct val="90000"/>
              </a:lnSpc>
              <a:defRPr sz="4800" b="0">
                <a:solidFill>
                  <a:schemeClr val="bg1"/>
                </a:solidFill>
              </a:defRPr>
            </a:lvl1pPr>
          </a:lstStyle>
          <a:p>
            <a:r>
              <a:rPr lang="en-US" dirty="0"/>
              <a:t>Click to edit Master Title </a:t>
            </a:r>
          </a:p>
        </p:txBody>
      </p:sp>
      <p:sp>
        <p:nvSpPr>
          <p:cNvPr id="4" name="Rectangle 3">
            <a:extLst>
              <a:ext uri="{FF2B5EF4-FFF2-40B4-BE49-F238E27FC236}">
                <a16:creationId xmlns:a16="http://schemas.microsoft.com/office/drawing/2014/main" id="{AD9D78D6-1FAE-954B-B4EB-2489A0E1A902}"/>
              </a:ext>
            </a:extLst>
          </p:cNvPr>
          <p:cNvSpPr/>
          <p:nvPr userDrawn="1"/>
        </p:nvSpPr>
        <p:spPr bwMode="auto">
          <a:xfrm>
            <a:off x="0" y="6008539"/>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3" name="Subtitle 2"/>
          <p:cNvSpPr>
            <a:spLocks noGrp="1"/>
          </p:cNvSpPr>
          <p:nvPr>
            <p:ph type="subTitle" idx="1"/>
          </p:nvPr>
        </p:nvSpPr>
        <p:spPr>
          <a:xfrm>
            <a:off x="2725912" y="3898671"/>
            <a:ext cx="9008888" cy="615553"/>
          </a:xfrm>
          <a:noFill/>
        </p:spPr>
        <p:txBody>
          <a:bodyPr wrap="square" lIns="0" tIns="91440" rIns="91440" bIns="91440" anchor="t" anchorCtr="0">
            <a:spAutoFit/>
          </a:bodyPr>
          <a:lstStyle>
            <a:lvl1pPr marL="0" indent="0" algn="l">
              <a:buNone/>
              <a:defRPr sz="2800" b="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a:extLst>
              <a:ext uri="{FF2B5EF4-FFF2-40B4-BE49-F238E27FC236}">
                <a16:creationId xmlns:a16="http://schemas.microsoft.com/office/drawing/2014/main" id="{F8FC05E8-ECA1-784C-8D77-D9C8B66F96CF}"/>
              </a:ext>
            </a:extLst>
          </p:cNvPr>
          <p:cNvPicPr>
            <a:picLocks noChangeAspect="1"/>
          </p:cNvPicPr>
          <p:nvPr userDrawn="1"/>
        </p:nvPicPr>
        <p:blipFill>
          <a:blip r:embed="rId2"/>
          <a:stretch>
            <a:fillRect/>
          </a:stretch>
        </p:blipFill>
        <p:spPr>
          <a:xfrm>
            <a:off x="8303617" y="5767273"/>
            <a:ext cx="3849266" cy="1388099"/>
          </a:xfrm>
          <a:prstGeom prst="rect">
            <a:avLst/>
          </a:prstGeom>
        </p:spPr>
      </p:pic>
      <p:pic>
        <p:nvPicPr>
          <p:cNvPr id="6" name="Picture 5">
            <a:extLst>
              <a:ext uri="{FF2B5EF4-FFF2-40B4-BE49-F238E27FC236}">
                <a16:creationId xmlns:a16="http://schemas.microsoft.com/office/drawing/2014/main" id="{4F75227D-C7B9-1947-905E-FB47B60FDD78}"/>
              </a:ext>
            </a:extLst>
          </p:cNvPr>
          <p:cNvPicPr>
            <a:picLocks noChangeAspect="1"/>
          </p:cNvPicPr>
          <p:nvPr userDrawn="1"/>
        </p:nvPicPr>
        <p:blipFill>
          <a:blip r:embed="rId3"/>
          <a:stretch>
            <a:fillRect/>
          </a:stretch>
        </p:blipFill>
        <p:spPr>
          <a:xfrm>
            <a:off x="2725913" y="587657"/>
            <a:ext cx="2673106" cy="836391"/>
          </a:xfrm>
          <a:prstGeom prst="rect">
            <a:avLst/>
          </a:prstGeom>
        </p:spPr>
      </p:pic>
    </p:spTree>
    <p:extLst>
      <p:ext uri="{BB962C8B-B14F-4D97-AF65-F5344CB8AC3E}">
        <p14:creationId xmlns:p14="http://schemas.microsoft.com/office/powerpoint/2010/main" val="368279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Section Head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70DBE1-EE98-B043-AA0B-E5276A679A65}"/>
              </a:ext>
            </a:extLst>
          </p:cNvPr>
          <p:cNvGrpSpPr/>
          <p:nvPr userDrawn="1"/>
        </p:nvGrpSpPr>
        <p:grpSpPr>
          <a:xfrm flipH="1">
            <a:off x="-16844" y="-709121"/>
            <a:ext cx="11194432" cy="8276243"/>
            <a:chOff x="433952" y="-709121"/>
            <a:chExt cx="11194432" cy="8276243"/>
          </a:xfrm>
        </p:grpSpPr>
        <p:grpSp>
          <p:nvGrpSpPr>
            <p:cNvPr id="71" name="Group 70">
              <a:extLst>
                <a:ext uri="{FF2B5EF4-FFF2-40B4-BE49-F238E27FC236}">
                  <a16:creationId xmlns:a16="http://schemas.microsoft.com/office/drawing/2014/main" id="{DF409621-D24E-614D-83F0-5C0824279337}"/>
                </a:ext>
              </a:extLst>
            </p:cNvPr>
            <p:cNvGrpSpPr/>
            <p:nvPr userDrawn="1"/>
          </p:nvGrpSpPr>
          <p:grpSpPr>
            <a:xfrm>
              <a:off x="433952" y="-709121"/>
              <a:ext cx="8892677" cy="8276243"/>
              <a:chOff x="6422000" y="-449045"/>
              <a:chExt cx="7969638" cy="7417188"/>
            </a:xfrm>
          </p:grpSpPr>
          <p:sp>
            <p:nvSpPr>
              <p:cNvPr id="72" name="Snip Single Corner Rectangle 19">
                <a:extLst>
                  <a:ext uri="{FF2B5EF4-FFF2-40B4-BE49-F238E27FC236}">
                    <a16:creationId xmlns:a16="http://schemas.microsoft.com/office/drawing/2014/main" id="{1FC6F9B5-5E59-4444-9851-8ED4C85C6CBD}"/>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nip Single Corner Rectangle 19">
                <a:extLst>
                  <a:ext uri="{FF2B5EF4-FFF2-40B4-BE49-F238E27FC236}">
                    <a16:creationId xmlns:a16="http://schemas.microsoft.com/office/drawing/2014/main" id="{52150B2C-2D09-D94B-ADE4-B5D81E7A0DAB}"/>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nip Single Corner Rectangle 19">
                <a:extLst>
                  <a:ext uri="{FF2B5EF4-FFF2-40B4-BE49-F238E27FC236}">
                    <a16:creationId xmlns:a16="http://schemas.microsoft.com/office/drawing/2014/main" id="{F1B829DB-909B-7C43-A919-C03582ABF1A0}"/>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nip Single Corner Rectangle 19">
                <a:extLst>
                  <a:ext uri="{FF2B5EF4-FFF2-40B4-BE49-F238E27FC236}">
                    <a16:creationId xmlns:a16="http://schemas.microsoft.com/office/drawing/2014/main" id="{1FB9ABE8-1C61-C440-9F6E-C41931275D24}"/>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nip Single Corner Rectangle 19">
                <a:extLst>
                  <a:ext uri="{FF2B5EF4-FFF2-40B4-BE49-F238E27FC236}">
                    <a16:creationId xmlns:a16="http://schemas.microsoft.com/office/drawing/2014/main" id="{AE67A64F-59C6-1A47-8A4B-C2293AE27629}"/>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nip Single Corner Rectangle 19">
                <a:extLst>
                  <a:ext uri="{FF2B5EF4-FFF2-40B4-BE49-F238E27FC236}">
                    <a16:creationId xmlns:a16="http://schemas.microsoft.com/office/drawing/2014/main" id="{65287EC9-1EC0-8F46-9339-0C5CE5558032}"/>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A9A86A94-8F02-7449-8539-168A9C3BFD90}"/>
                </a:ext>
              </a:extLst>
            </p:cNvPr>
            <p:cNvSpPr/>
            <p:nvPr userDrawn="1"/>
          </p:nvSpPr>
          <p:spPr bwMode="auto">
            <a:xfrm>
              <a:off x="6616701" y="0"/>
              <a:ext cx="5011683" cy="6858000"/>
            </a:xfrm>
            <a:prstGeom prst="rect">
              <a:avLst/>
            </a:prstGeom>
            <a:solidFill>
              <a:schemeClr val="tx1"/>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grpSp>
      <p:sp>
        <p:nvSpPr>
          <p:cNvPr id="70" name="Rectangle 69">
            <a:extLst>
              <a:ext uri="{FF2B5EF4-FFF2-40B4-BE49-F238E27FC236}">
                <a16:creationId xmlns:a16="http://schemas.microsoft.com/office/drawing/2014/main" id="{C2474082-66F6-A34F-9490-E4A929F9B744}"/>
              </a:ext>
            </a:extLst>
          </p:cNvPr>
          <p:cNvSpPr/>
          <p:nvPr userDrawn="1"/>
        </p:nvSpPr>
        <p:spPr bwMode="auto">
          <a:xfrm>
            <a:off x="0" y="6008538"/>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79" name="Picture 78">
            <a:extLst>
              <a:ext uri="{FF2B5EF4-FFF2-40B4-BE49-F238E27FC236}">
                <a16:creationId xmlns:a16="http://schemas.microsoft.com/office/drawing/2014/main" id="{047BC07A-459C-2A4B-B247-37972BDE451D}"/>
              </a:ext>
            </a:extLst>
          </p:cNvPr>
          <p:cNvPicPr>
            <a:picLocks noChangeAspect="1"/>
          </p:cNvPicPr>
          <p:nvPr userDrawn="1"/>
        </p:nvPicPr>
        <p:blipFill>
          <a:blip r:embed="rId2"/>
          <a:stretch>
            <a:fillRect/>
          </a:stretch>
        </p:blipFill>
        <p:spPr>
          <a:xfrm>
            <a:off x="8303617" y="5767273"/>
            <a:ext cx="3849266" cy="1388099"/>
          </a:xfrm>
          <a:prstGeom prst="rect">
            <a:avLst/>
          </a:prstGeom>
        </p:spPr>
      </p:pic>
      <p:sp>
        <p:nvSpPr>
          <p:cNvPr id="11" name="Subtitle 2"/>
          <p:cNvSpPr>
            <a:spLocks noGrp="1"/>
          </p:cNvSpPr>
          <p:nvPr>
            <p:ph type="subTitle" idx="1"/>
          </p:nvPr>
        </p:nvSpPr>
        <p:spPr>
          <a:xfrm>
            <a:off x="947071" y="3632764"/>
            <a:ext cx="8011191" cy="392270"/>
          </a:xfrm>
          <a:ln>
            <a:noFill/>
          </a:ln>
        </p:spPr>
        <p:txBody>
          <a:bodyPr anchor="t" anchorCtr="0"/>
          <a:lstStyle>
            <a:lvl1pPr marL="0" indent="0" algn="l">
              <a:buNone/>
              <a:defRPr sz="2800">
                <a:solidFill>
                  <a:schemeClr val="bg2">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947071" y="2295815"/>
            <a:ext cx="8011191" cy="917316"/>
          </a:xfrm>
          <a:ln>
            <a:noFill/>
          </a:ln>
        </p:spPr>
        <p:txBody>
          <a:bodyPr tIns="137160" bIns="0" anchor="t" anchorCtr="0"/>
          <a:lstStyle>
            <a:lvl1pPr algn="l">
              <a:lnSpc>
                <a:spcPct val="95000"/>
              </a:lnSpc>
              <a:defRPr sz="4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77148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Facylty Presenters List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2" name="Title 1"/>
          <p:cNvSpPr>
            <a:spLocks noGrp="1"/>
          </p:cNvSpPr>
          <p:nvPr>
            <p:ph type="title"/>
          </p:nvPr>
        </p:nvSpPr>
        <p:spPr>
          <a:xfrm>
            <a:off x="914400" y="634964"/>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a:t>Click to edit Master title style</a:t>
            </a:r>
            <a:endParaRPr lang="en-US" dirty="0"/>
          </a:p>
        </p:txBody>
      </p:sp>
      <p:sp>
        <p:nvSpPr>
          <p:cNvPr id="8" name="Text Placeholder 4"/>
          <p:cNvSpPr>
            <a:spLocks noGrp="1"/>
          </p:cNvSpPr>
          <p:nvPr>
            <p:ph type="body" sz="quarter" idx="11"/>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98719"/>
            <a:ext cx="10363200" cy="4367212"/>
          </a:xfrm>
        </p:spPr>
        <p:txBody>
          <a:bodyPr/>
          <a:lstStyle>
            <a:lvl1pPr marL="0" indent="0" algn="ctr">
              <a:spcBef>
                <a:spcPts val="1800"/>
              </a:spcBef>
              <a:buFontTx/>
              <a:buNone/>
              <a:defRPr sz="24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36" name="Rectangle 35">
            <a:extLst>
              <a:ext uri="{FF2B5EF4-FFF2-40B4-BE49-F238E27FC236}">
                <a16:creationId xmlns:a16="http://schemas.microsoft.com/office/drawing/2014/main" id="{BBD6C932-A8F3-FA48-A53B-95CBA180DF3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37" name="Picture 36">
            <a:extLst>
              <a:ext uri="{FF2B5EF4-FFF2-40B4-BE49-F238E27FC236}">
                <a16:creationId xmlns:a16="http://schemas.microsoft.com/office/drawing/2014/main" id="{F1A63A90-91E7-4E4E-96EC-4A6770099BFC}"/>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Tree>
    <p:extLst>
      <p:ext uri="{BB962C8B-B14F-4D97-AF65-F5344CB8AC3E}">
        <p14:creationId xmlns:p14="http://schemas.microsoft.com/office/powerpoint/2010/main" val="272082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Title and Left 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ctr">
              <a:defRPr lang="en-US" dirty="0"/>
            </a:lvl1pPr>
          </a:lstStyle>
          <a:p>
            <a:pPr lvl="0" eaLnBrk="1" hangingPunct="1"/>
            <a:r>
              <a:rPr lang="en-US" dirty="0"/>
              <a:t>Click to edit Master title style</a:t>
            </a:r>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
                <a:schemeClr val="bg2"/>
              </a:buClr>
              <a:defRPr lang="en-US" dirty="0" smtClean="0"/>
            </a:lvl1pPr>
            <a:lvl2pPr>
              <a:lnSpc>
                <a:spcPct val="90000"/>
              </a:lnSpc>
              <a:spcBef>
                <a:spcPts val="1200"/>
              </a:spcBef>
              <a:buClr>
                <a:schemeClr val="bg2"/>
              </a:buClr>
              <a:defRPr lang="en-US" dirty="0" smtClean="0"/>
            </a:lvl2pPr>
            <a:lvl3pPr>
              <a:lnSpc>
                <a:spcPct val="90000"/>
              </a:lnSpc>
              <a:spcBef>
                <a:spcPts val="1200"/>
              </a:spcBef>
              <a:buClr>
                <a:schemeClr val="bg2"/>
              </a:buClr>
              <a:defRPr lang="en-US" dirty="0" smtClean="0"/>
            </a:lvl3pPr>
            <a:lvl4pPr>
              <a:lnSpc>
                <a:spcPct val="90000"/>
              </a:lnSpc>
              <a:spcBef>
                <a:spcPts val="1200"/>
              </a:spcBef>
              <a:buClr>
                <a:schemeClr val="bg2"/>
              </a:buClr>
              <a:defRPr lang="en-US" dirty="0" smtClean="0"/>
            </a:lvl4pPr>
            <a:lvl5pPr>
              <a:lnSpc>
                <a:spcPct val="90000"/>
              </a:lnSpc>
              <a:spcBef>
                <a:spcPts val="1200"/>
              </a:spcBef>
              <a:buClr>
                <a:schemeClr val="bg2"/>
              </a:buCl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lvl="0">
              <a:lnSpc>
                <a:spcPct val="90000"/>
              </a:lnSpc>
              <a:spcBef>
                <a:spcPts val="600"/>
              </a:spcBef>
              <a:buNone/>
            </a:pPr>
            <a:r>
              <a:rPr lang="en-US" dirty="0"/>
              <a:t>Click to edit Master text styles</a:t>
            </a:r>
          </a:p>
        </p:txBody>
      </p:sp>
      <p:sp>
        <p:nvSpPr>
          <p:cNvPr id="31" name="Rectangle 30">
            <a:extLst>
              <a:ext uri="{FF2B5EF4-FFF2-40B4-BE49-F238E27FC236}">
                <a16:creationId xmlns:a16="http://schemas.microsoft.com/office/drawing/2014/main" id="{63541BC4-3B75-A247-A349-F924A8DC2D5D}"/>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32" name="Picture 31">
            <a:extLst>
              <a:ext uri="{FF2B5EF4-FFF2-40B4-BE49-F238E27FC236}">
                <a16:creationId xmlns:a16="http://schemas.microsoft.com/office/drawing/2014/main" id="{2EF12FCD-2753-194F-B9EF-07DD3E096D1E}"/>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Tree>
    <p:extLst>
      <p:ext uri="{BB962C8B-B14F-4D97-AF65-F5344CB8AC3E}">
        <p14:creationId xmlns:p14="http://schemas.microsoft.com/office/powerpoint/2010/main" val="232077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Two Column Left Bulleted">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2" name="Title 1"/>
          <p:cNvSpPr>
            <a:spLocks noGrp="1"/>
          </p:cNvSpPr>
          <p:nvPr>
            <p:ph type="title"/>
          </p:nvPr>
        </p:nvSpPr>
        <p:spPr>
          <a:xfrm>
            <a:off x="914399" y="609600"/>
            <a:ext cx="10363201" cy="1258300"/>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914400" y="1563624"/>
            <a:ext cx="4892352" cy="4525963"/>
          </a:xfrm>
          <a:noFill/>
          <a:ln>
            <a:noFill/>
          </a:ln>
        </p:spPr>
        <p:txBody>
          <a:bodyPr vert="horz" wrap="square" lIns="0" tIns="0" rIns="0" bIns="0" numCol="1" rtlCol="0" anchor="t" anchorCtr="0" compatLnSpc="1">
            <a:prstTxWarp prst="textNoShape">
              <a:avLst/>
            </a:prstTxWarp>
            <a:noAutofit/>
          </a:bodyPr>
          <a:lstStyle>
            <a:lvl1pPr>
              <a:buClr>
                <a:schemeClr val="bg2"/>
              </a:buClr>
              <a:defRPr lang="en-US" dirty="0" smtClean="0"/>
            </a:lvl1pPr>
            <a:lvl2pPr>
              <a:buClr>
                <a:schemeClr val="bg2"/>
              </a:buClr>
              <a:defRPr lang="en-US" dirty="0" smtClean="0"/>
            </a:lvl2pPr>
            <a:lvl3pPr>
              <a:buClr>
                <a:schemeClr val="bg2"/>
              </a:buClr>
              <a:defRPr lang="en-US" dirty="0" smtClean="0"/>
            </a:lvl3pPr>
            <a:lvl4pPr>
              <a:buClr>
                <a:schemeClr val="bg2"/>
              </a:buClr>
              <a:defRPr lang="en-US" dirty="0" smtClean="0"/>
            </a:lvl4pPr>
            <a:lvl5pPr>
              <a:buClr>
                <a:schemeClr val="bg2"/>
              </a:buClr>
              <a:defRPr lang="en-US" dirty="0"/>
            </a:lvl5pPr>
          </a:lstStyle>
          <a:p>
            <a:pPr lvl="0">
              <a:lnSpc>
                <a:spcPct val="90000"/>
              </a:lnSpc>
              <a:spcBef>
                <a:spcPts val="1200"/>
              </a:spcBef>
            </a:pPr>
            <a:r>
              <a:rPr lang="en-US" dirty="0"/>
              <a:t>Click to edit Master text styles</a:t>
            </a:r>
          </a:p>
          <a:p>
            <a:pPr lvl="1">
              <a:lnSpc>
                <a:spcPct val="90000"/>
              </a:lnSpc>
              <a:spcBef>
                <a:spcPts val="1200"/>
              </a:spcBef>
            </a:pPr>
            <a:r>
              <a:rPr lang="en-US" dirty="0"/>
              <a:t>Second level</a:t>
            </a:r>
          </a:p>
          <a:p>
            <a:pPr lvl="2">
              <a:lnSpc>
                <a:spcPct val="90000"/>
              </a:lnSpc>
              <a:spcBef>
                <a:spcPts val="1200"/>
              </a:spcBef>
            </a:pPr>
            <a:r>
              <a:rPr lang="en-US" dirty="0"/>
              <a:t>Third level</a:t>
            </a:r>
          </a:p>
          <a:p>
            <a:pPr lvl="3">
              <a:lnSpc>
                <a:spcPct val="90000"/>
              </a:lnSpc>
              <a:spcBef>
                <a:spcPts val="1200"/>
              </a:spcBef>
            </a:pPr>
            <a:r>
              <a:rPr lang="en-US" dirty="0"/>
              <a:t>Fourth level</a:t>
            </a:r>
          </a:p>
          <a:p>
            <a:pPr lvl="4">
              <a:lnSpc>
                <a:spcPct val="90000"/>
              </a:lnSpc>
              <a:spcBef>
                <a:spcPts val="1200"/>
              </a:spcBef>
            </a:pPr>
            <a:r>
              <a:rPr lang="en-US" dirty="0"/>
              <a:t>Fifth level</a:t>
            </a:r>
          </a:p>
        </p:txBody>
      </p:sp>
      <p:sp>
        <p:nvSpPr>
          <p:cNvPr id="4" name="Content Placeholder 3"/>
          <p:cNvSpPr>
            <a:spLocks noGrp="1"/>
          </p:cNvSpPr>
          <p:nvPr>
            <p:ph sz="half" idx="2"/>
          </p:nvPr>
        </p:nvSpPr>
        <p:spPr>
          <a:xfrm>
            <a:off x="6385247" y="1563624"/>
            <a:ext cx="4892352" cy="4525963"/>
          </a:xfrm>
          <a:noFill/>
          <a:ln>
            <a:noFill/>
          </a:ln>
        </p:spPr>
        <p:txBody>
          <a:bodyPr vert="horz" wrap="square" lIns="0" tIns="0" rIns="0" bIns="0" numCol="1" rtlCol="0" anchor="t" anchorCtr="0" compatLnSpc="1">
            <a:prstTxWarp prst="textNoShape">
              <a:avLst/>
            </a:prstTxWarp>
            <a:noAutofit/>
          </a:bodyPr>
          <a:lstStyle>
            <a:lvl1pPr>
              <a:buClr>
                <a:schemeClr val="bg2"/>
              </a:buClr>
              <a:defRPr lang="en-US" dirty="0" smtClean="0"/>
            </a:lvl1pPr>
            <a:lvl2pPr>
              <a:buClr>
                <a:schemeClr val="bg2"/>
              </a:buClr>
              <a:defRPr lang="en-US" dirty="0" smtClean="0"/>
            </a:lvl2pPr>
            <a:lvl3pPr>
              <a:buClr>
                <a:schemeClr val="bg2"/>
              </a:buClr>
              <a:defRPr lang="en-US" dirty="0" smtClean="0"/>
            </a:lvl3pPr>
            <a:lvl4pPr>
              <a:buClr>
                <a:schemeClr val="bg2"/>
              </a:buClr>
              <a:defRPr lang="en-US" dirty="0" smtClean="0"/>
            </a:lvl4pPr>
            <a:lvl5pPr>
              <a:buClr>
                <a:schemeClr val="bg2"/>
              </a:buClr>
              <a:defRPr lang="en-US" dirty="0"/>
            </a:lvl5pPr>
          </a:lstStyle>
          <a:p>
            <a:pPr lvl="0">
              <a:lnSpc>
                <a:spcPct val="90000"/>
              </a:lnSpc>
              <a:spcBef>
                <a:spcPts val="1200"/>
              </a:spcBef>
            </a:pPr>
            <a:r>
              <a:rPr lang="en-US" dirty="0"/>
              <a:t>Click to edit Master text styles</a:t>
            </a:r>
          </a:p>
          <a:p>
            <a:pPr lvl="1">
              <a:lnSpc>
                <a:spcPct val="90000"/>
              </a:lnSpc>
              <a:spcBef>
                <a:spcPts val="1200"/>
              </a:spcBef>
            </a:pPr>
            <a:r>
              <a:rPr lang="en-US" dirty="0"/>
              <a:t>Second level</a:t>
            </a:r>
          </a:p>
          <a:p>
            <a:pPr lvl="2">
              <a:lnSpc>
                <a:spcPct val="90000"/>
              </a:lnSpc>
              <a:spcBef>
                <a:spcPts val="1200"/>
              </a:spcBef>
            </a:pPr>
            <a:r>
              <a:rPr lang="en-US" dirty="0"/>
              <a:t>Third level</a:t>
            </a:r>
          </a:p>
          <a:p>
            <a:pPr lvl="3">
              <a:lnSpc>
                <a:spcPct val="90000"/>
              </a:lnSpc>
              <a:spcBef>
                <a:spcPts val="1200"/>
              </a:spcBef>
            </a:pPr>
            <a:r>
              <a:rPr lang="en-US" dirty="0"/>
              <a:t>Fourth level</a:t>
            </a:r>
          </a:p>
          <a:p>
            <a:pPr lvl="4">
              <a:lnSpc>
                <a:spcPct val="90000"/>
              </a:lnSpc>
              <a:spcBef>
                <a:spcPts val="1200"/>
              </a:spcBef>
            </a:pPr>
            <a:r>
              <a:rPr lang="en-US" dirty="0"/>
              <a:t>Fifth level</a:t>
            </a:r>
          </a:p>
        </p:txBody>
      </p:sp>
      <p:sp>
        <p:nvSpPr>
          <p:cNvPr id="9" name="Text Placeholder 4"/>
          <p:cNvSpPr>
            <a:spLocks noGrp="1"/>
          </p:cNvSpPr>
          <p:nvPr>
            <p:ph type="body" sz="quarter" idx="10"/>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lvl="0">
              <a:lnSpc>
                <a:spcPct val="90000"/>
              </a:lnSpc>
              <a:spcBef>
                <a:spcPts val="600"/>
              </a:spcBef>
              <a:buNone/>
            </a:pPr>
            <a:r>
              <a:rPr lang="en-US" dirty="0"/>
              <a:t>Click to edit Master text styles</a:t>
            </a:r>
          </a:p>
        </p:txBody>
      </p:sp>
      <p:sp>
        <p:nvSpPr>
          <p:cNvPr id="41" name="Rectangle 40">
            <a:extLst>
              <a:ext uri="{FF2B5EF4-FFF2-40B4-BE49-F238E27FC236}">
                <a16:creationId xmlns:a16="http://schemas.microsoft.com/office/drawing/2014/main" id="{05AEB46B-B2D7-CB40-BBF7-D3204CEC45E9}"/>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42" name="Picture 41">
            <a:extLst>
              <a:ext uri="{FF2B5EF4-FFF2-40B4-BE49-F238E27FC236}">
                <a16:creationId xmlns:a16="http://schemas.microsoft.com/office/drawing/2014/main" id="{E7693CDC-EBF4-B240-AD15-47B89ABF1C54}"/>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Tree>
    <p:extLst>
      <p:ext uri="{BB962C8B-B14F-4D97-AF65-F5344CB8AC3E}">
        <p14:creationId xmlns:p14="http://schemas.microsoft.com/office/powerpoint/2010/main" val="3607549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_ARS Numbere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ctr">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marL="457200" indent="-457200">
              <a:lnSpc>
                <a:spcPct val="90000"/>
              </a:lnSpc>
              <a:spcBef>
                <a:spcPts val="1200"/>
              </a:spcBef>
              <a:buClr>
                <a:schemeClr val="bg2"/>
              </a:buClr>
              <a:buFont typeface="+mj-lt"/>
              <a:buAutoNum type="arabicPeriod"/>
              <a:tabLst/>
              <a:defRPr lang="en-US" sz="2800" dirty="0" smtClean="0"/>
            </a:lvl1pPr>
            <a:lvl2pPr marL="457200" indent="-457200">
              <a:lnSpc>
                <a:spcPct val="90000"/>
              </a:lnSpc>
              <a:spcBef>
                <a:spcPts val="1200"/>
              </a:spcBef>
              <a:buClr>
                <a:schemeClr val="bg2"/>
              </a:buClr>
              <a:tabLst/>
              <a:defRPr lang="en-US" sz="2800" dirty="0" smtClean="0"/>
            </a:lvl2pPr>
            <a:lvl3pPr marL="457200" indent="-457200">
              <a:lnSpc>
                <a:spcPct val="90000"/>
              </a:lnSpc>
              <a:spcBef>
                <a:spcPts val="1200"/>
              </a:spcBef>
              <a:buClrTx/>
              <a:tabLst/>
              <a:defRPr lang="en-US" sz="2800" dirty="0" smtClean="0"/>
            </a:lvl3pPr>
            <a:lvl4pPr marL="457200" indent="-457200">
              <a:lnSpc>
                <a:spcPct val="90000"/>
              </a:lnSpc>
              <a:spcBef>
                <a:spcPts val="1200"/>
              </a:spcBef>
              <a:buClrTx/>
              <a:tabLst/>
              <a:defRPr lang="en-US" sz="2800" dirty="0" smtClean="0"/>
            </a:lvl4pPr>
            <a:lvl5pPr>
              <a:lnSpc>
                <a:spcPct val="90000"/>
              </a:lnSpc>
              <a:spcBef>
                <a:spcPts val="1200"/>
              </a:spcBef>
              <a:buClrTx/>
              <a:defRPr lang="en-US" sz="2800" dirty="0"/>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C543DA64-0619-8348-B6EC-22A078138BE2}"/>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32" name="Picture 31">
            <a:extLst>
              <a:ext uri="{FF2B5EF4-FFF2-40B4-BE49-F238E27FC236}">
                <a16:creationId xmlns:a16="http://schemas.microsoft.com/office/drawing/2014/main" id="{3610CF42-F397-9644-9BD8-D19660D809E2}"/>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
        <p:nvSpPr>
          <p:cNvPr id="34" name="Snip Single Corner Rectangle 19">
            <a:extLst>
              <a:ext uri="{FF2B5EF4-FFF2-40B4-BE49-F238E27FC236}">
                <a16:creationId xmlns:a16="http://schemas.microsoft.com/office/drawing/2014/main" id="{279EC3FF-60AD-FA42-AD82-117AF2D74216}"/>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nip Single Corner Rectangle 19">
            <a:extLst>
              <a:ext uri="{FF2B5EF4-FFF2-40B4-BE49-F238E27FC236}">
                <a16:creationId xmlns:a16="http://schemas.microsoft.com/office/drawing/2014/main" id="{7BCE56A3-9798-1D44-BAAB-03882ADA58A3}"/>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nip Single Corner Rectangle 19">
            <a:extLst>
              <a:ext uri="{FF2B5EF4-FFF2-40B4-BE49-F238E27FC236}">
                <a16:creationId xmlns:a16="http://schemas.microsoft.com/office/drawing/2014/main" id="{077E214D-7460-8E4F-AB25-C4B2626F3DBF}"/>
              </a:ext>
            </a:extLst>
          </p:cNvPr>
          <p:cNvSpPr>
            <a:spLocks noChangeAspect="1"/>
          </p:cNvSpPr>
          <p:nvPr userDrawn="1"/>
        </p:nvSpPr>
        <p:spPr>
          <a:xfrm rot="14018263" flipH="1">
            <a:off x="10906014"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nip Single Corner Rectangle 19">
            <a:extLst>
              <a:ext uri="{FF2B5EF4-FFF2-40B4-BE49-F238E27FC236}">
                <a16:creationId xmlns:a16="http://schemas.microsoft.com/office/drawing/2014/main" id="{8BF2F4E3-3D07-0A41-815A-8424D8BDAC19}"/>
              </a:ext>
            </a:extLst>
          </p:cNvPr>
          <p:cNvSpPr>
            <a:spLocks noChangeAspect="1"/>
          </p:cNvSpPr>
          <p:nvPr userDrawn="1"/>
        </p:nvSpPr>
        <p:spPr>
          <a:xfrm rot="14018263" flipH="1">
            <a:off x="10944820"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nip Single Corner Rectangle 19">
            <a:extLst>
              <a:ext uri="{FF2B5EF4-FFF2-40B4-BE49-F238E27FC236}">
                <a16:creationId xmlns:a16="http://schemas.microsoft.com/office/drawing/2014/main" id="{1E412379-9C9B-DC44-BD98-A13C7D78DE0B}"/>
              </a:ext>
            </a:extLst>
          </p:cNvPr>
          <p:cNvSpPr>
            <a:spLocks noChangeAspect="1"/>
          </p:cNvSpPr>
          <p:nvPr userDrawn="1"/>
        </p:nvSpPr>
        <p:spPr>
          <a:xfrm rot="14018263" flipH="1">
            <a:off x="10980237" y="383073"/>
            <a:ext cx="785827" cy="78582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nip Single Corner Rectangle 19">
            <a:extLst>
              <a:ext uri="{FF2B5EF4-FFF2-40B4-BE49-F238E27FC236}">
                <a16:creationId xmlns:a16="http://schemas.microsoft.com/office/drawing/2014/main" id="{9FC2B450-77EA-DC4E-B5E2-A71F799EC88E}"/>
              </a:ext>
            </a:extLst>
          </p:cNvPr>
          <p:cNvSpPr>
            <a:spLocks noChangeAspect="1"/>
          </p:cNvSpPr>
          <p:nvPr userDrawn="1"/>
        </p:nvSpPr>
        <p:spPr>
          <a:xfrm rot="14018263" flipH="1">
            <a:off x="10980237" y="383073"/>
            <a:ext cx="785827" cy="785828"/>
          </a:xfrm>
          <a:prstGeom prst="ellipse">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DB9B77-3025-E24E-BA8F-DDC48940BE8F}"/>
              </a:ext>
            </a:extLst>
          </p:cNvPr>
          <p:cNvPicPr>
            <a:picLocks noChangeAspect="1"/>
          </p:cNvPicPr>
          <p:nvPr userDrawn="1"/>
        </p:nvPicPr>
        <p:blipFill>
          <a:blip r:embed="rId3">
            <a:alphaModFix/>
            <a:duotone>
              <a:schemeClr val="accent1">
                <a:shade val="45000"/>
                <a:satMod val="135000"/>
              </a:schemeClr>
              <a:prstClr val="white"/>
            </a:duotone>
          </a:blip>
          <a:stretch>
            <a:fillRect/>
          </a:stretch>
        </p:blipFill>
        <p:spPr>
          <a:xfrm>
            <a:off x="10867538" y="270375"/>
            <a:ext cx="1011225" cy="1011225"/>
          </a:xfrm>
          <a:prstGeom prst="rect">
            <a:avLst/>
          </a:prstGeom>
        </p:spPr>
      </p:pic>
    </p:spTree>
    <p:extLst>
      <p:ext uri="{BB962C8B-B14F-4D97-AF65-F5344CB8AC3E}">
        <p14:creationId xmlns:p14="http://schemas.microsoft.com/office/powerpoint/2010/main" val="33542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Patient Cas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ctr">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
                <a:schemeClr val="bg2"/>
              </a:buClr>
              <a:defRPr lang="en-US" dirty="0" smtClean="0"/>
            </a:lvl1pPr>
            <a:lvl2pPr>
              <a:lnSpc>
                <a:spcPct val="90000"/>
              </a:lnSpc>
              <a:spcBef>
                <a:spcPts val="1200"/>
              </a:spcBef>
              <a:buClr>
                <a:schemeClr val="bg2"/>
              </a:buClr>
              <a:defRPr lang="en-US" dirty="0" smtClean="0"/>
            </a:lvl2pPr>
            <a:lvl3pPr>
              <a:lnSpc>
                <a:spcPct val="90000"/>
              </a:lnSpc>
              <a:spcBef>
                <a:spcPts val="1200"/>
              </a:spcBef>
              <a:buClr>
                <a:schemeClr val="bg2"/>
              </a:buClr>
              <a:defRPr lang="en-US" dirty="0" smtClean="0"/>
            </a:lvl3pPr>
            <a:lvl4pPr>
              <a:lnSpc>
                <a:spcPct val="90000"/>
              </a:lnSpc>
              <a:spcBef>
                <a:spcPts val="1200"/>
              </a:spcBef>
              <a:buClr>
                <a:schemeClr val="bg2"/>
              </a:buClr>
              <a:defRPr lang="en-US" dirty="0" smtClean="0"/>
            </a:lvl4pPr>
            <a:lvl5pPr>
              <a:lnSpc>
                <a:spcPct val="90000"/>
              </a:lnSpc>
              <a:spcBef>
                <a:spcPts val="1200"/>
              </a:spcBef>
              <a:buClr>
                <a:schemeClr val="bg2"/>
              </a:buCl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FCAD59A7-AE0A-0B42-B4AD-7FEB0F6A98C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33" name="Picture 32">
            <a:extLst>
              <a:ext uri="{FF2B5EF4-FFF2-40B4-BE49-F238E27FC236}">
                <a16:creationId xmlns:a16="http://schemas.microsoft.com/office/drawing/2014/main" id="{B9FF2908-674D-3E4C-BBB4-1FD840895D62}"/>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
        <p:nvSpPr>
          <p:cNvPr id="41" name="Snip Single Corner Rectangle 19">
            <a:extLst>
              <a:ext uri="{FF2B5EF4-FFF2-40B4-BE49-F238E27FC236}">
                <a16:creationId xmlns:a16="http://schemas.microsoft.com/office/drawing/2014/main" id="{19ECC7AE-9778-BE40-9A42-8938C3D005E9}"/>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nip Single Corner Rectangle 19">
            <a:extLst>
              <a:ext uri="{FF2B5EF4-FFF2-40B4-BE49-F238E27FC236}">
                <a16:creationId xmlns:a16="http://schemas.microsoft.com/office/drawing/2014/main" id="{4D45E93F-7E18-C443-84C5-2A396FEBA62A}"/>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Single Corner Rectangle 19">
            <a:extLst>
              <a:ext uri="{FF2B5EF4-FFF2-40B4-BE49-F238E27FC236}">
                <a16:creationId xmlns:a16="http://schemas.microsoft.com/office/drawing/2014/main" id="{9C220E92-D306-E640-B483-A6C6048E1B69}"/>
              </a:ext>
            </a:extLst>
          </p:cNvPr>
          <p:cNvSpPr>
            <a:spLocks noChangeAspect="1"/>
          </p:cNvSpPr>
          <p:nvPr userDrawn="1"/>
        </p:nvSpPr>
        <p:spPr>
          <a:xfrm rot="14018263" flipH="1">
            <a:off x="10906014"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nip Single Corner Rectangle 19">
            <a:extLst>
              <a:ext uri="{FF2B5EF4-FFF2-40B4-BE49-F238E27FC236}">
                <a16:creationId xmlns:a16="http://schemas.microsoft.com/office/drawing/2014/main" id="{86547A6E-7979-214D-8F5A-10E88B042298}"/>
              </a:ext>
            </a:extLst>
          </p:cNvPr>
          <p:cNvSpPr>
            <a:spLocks noChangeAspect="1"/>
          </p:cNvSpPr>
          <p:nvPr userDrawn="1"/>
        </p:nvSpPr>
        <p:spPr>
          <a:xfrm rot="14018263" flipH="1">
            <a:off x="10944820"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nip Single Corner Rectangle 19">
            <a:extLst>
              <a:ext uri="{FF2B5EF4-FFF2-40B4-BE49-F238E27FC236}">
                <a16:creationId xmlns:a16="http://schemas.microsoft.com/office/drawing/2014/main" id="{B98F9815-17DE-864F-9BCA-E9083084EFA2}"/>
              </a:ext>
            </a:extLst>
          </p:cNvPr>
          <p:cNvSpPr>
            <a:spLocks noChangeAspect="1"/>
          </p:cNvSpPr>
          <p:nvPr userDrawn="1"/>
        </p:nvSpPr>
        <p:spPr>
          <a:xfrm rot="14018263" flipH="1">
            <a:off x="10980237" y="383073"/>
            <a:ext cx="785827" cy="78582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nip Single Corner Rectangle 19">
            <a:extLst>
              <a:ext uri="{FF2B5EF4-FFF2-40B4-BE49-F238E27FC236}">
                <a16:creationId xmlns:a16="http://schemas.microsoft.com/office/drawing/2014/main" id="{02D7B1E1-0088-FB49-BC2C-CF3DE347F399}"/>
              </a:ext>
            </a:extLst>
          </p:cNvPr>
          <p:cNvSpPr>
            <a:spLocks noChangeAspect="1"/>
          </p:cNvSpPr>
          <p:nvPr userDrawn="1"/>
        </p:nvSpPr>
        <p:spPr>
          <a:xfrm rot="14018263" flipH="1">
            <a:off x="10980237" y="383073"/>
            <a:ext cx="785827" cy="785828"/>
          </a:xfrm>
          <a:prstGeom prst="ellipse">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AE1FE2-5C42-554A-B661-1326FC3EA74E}"/>
              </a:ext>
            </a:extLst>
          </p:cNvPr>
          <p:cNvSpPr/>
          <p:nvPr userDrawn="1"/>
        </p:nvSpPr>
        <p:spPr bwMode="auto">
          <a:xfrm rot="1842888">
            <a:off x="11189816" y="548181"/>
            <a:ext cx="366667" cy="435072"/>
          </a:xfrm>
          <a:prstGeom prst="rect">
            <a:avLst/>
          </a:prstGeom>
          <a:solidFill>
            <a:schemeClr val="tx1"/>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7" name="Graphic 6" descr="Clipboard">
            <a:extLst>
              <a:ext uri="{FF2B5EF4-FFF2-40B4-BE49-F238E27FC236}">
                <a16:creationId xmlns:a16="http://schemas.microsoft.com/office/drawing/2014/main" id="{57A61327-1F03-DF4E-AA75-83606CD295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886365">
            <a:off x="11059810" y="431338"/>
            <a:ext cx="633175" cy="633175"/>
          </a:xfrm>
          <a:prstGeom prst="rect">
            <a:avLst/>
          </a:prstGeom>
        </p:spPr>
      </p:pic>
    </p:spTree>
    <p:extLst>
      <p:ext uri="{BB962C8B-B14F-4D97-AF65-F5344CB8AC3E}">
        <p14:creationId xmlns:p14="http://schemas.microsoft.com/office/powerpoint/2010/main" val="967465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For Centered text entry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 xmlns:a14="http://schemas.microsoft.com/office/drawing/2010/main">
                <a:solidFill>
                  <a:srgbClr val="FFFFFF">
                    <a:alpha val="28000"/>
                  </a:srgbClr>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2" name="Title 1"/>
          <p:cNvSpPr>
            <a:spLocks noGrp="1"/>
          </p:cNvSpPr>
          <p:nvPr>
            <p:ph type="title"/>
          </p:nvPr>
        </p:nvSpPr>
        <p:spPr>
          <a:xfrm>
            <a:off x="914400" y="634508"/>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dirty="0"/>
              <a:t>Click to edit Master title style</a:t>
            </a:r>
          </a:p>
        </p:txBody>
      </p:sp>
      <p:sp>
        <p:nvSpPr>
          <p:cNvPr id="8" name="Text Placeholder 4"/>
          <p:cNvSpPr>
            <a:spLocks noGrp="1"/>
          </p:cNvSpPr>
          <p:nvPr>
            <p:ph type="body" sz="quarter" idx="11"/>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60163"/>
            <a:ext cx="10363200" cy="4367212"/>
          </a:xfrm>
        </p:spPr>
        <p:txBody>
          <a:bodyPr/>
          <a:lstStyle>
            <a:lvl1pPr marL="0" indent="0" algn="ctr">
              <a:spcBef>
                <a:spcPts val="1500"/>
              </a:spcBef>
              <a:buFontTx/>
              <a:buNone/>
              <a:defRPr sz="28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56" name="Rectangle 55">
            <a:extLst>
              <a:ext uri="{FF2B5EF4-FFF2-40B4-BE49-F238E27FC236}">
                <a16:creationId xmlns:a16="http://schemas.microsoft.com/office/drawing/2014/main" id="{648D4E77-A95F-3545-89C2-BDCA4302211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57" name="Picture 56">
            <a:extLst>
              <a:ext uri="{FF2B5EF4-FFF2-40B4-BE49-F238E27FC236}">
                <a16:creationId xmlns:a16="http://schemas.microsoft.com/office/drawing/2014/main" id="{6E9ADC5E-A94D-694A-AA26-C0B1DF00848D}"/>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Tree>
    <p:extLst>
      <p:ext uri="{BB962C8B-B14F-4D97-AF65-F5344CB8AC3E}">
        <p14:creationId xmlns:p14="http://schemas.microsoft.com/office/powerpoint/2010/main" val="90956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Graphic Only">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D591B011-5AE7-D34C-800D-E1538B233130}"/>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pic>
        <p:nvPicPr>
          <p:cNvPr id="32" name="Picture 31">
            <a:extLst>
              <a:ext uri="{FF2B5EF4-FFF2-40B4-BE49-F238E27FC236}">
                <a16:creationId xmlns:a16="http://schemas.microsoft.com/office/drawing/2014/main" id="{BA7A05D0-E911-5B4C-B3A0-82994E8DE873}"/>
              </a:ext>
            </a:extLst>
          </p:cNvPr>
          <p:cNvPicPr>
            <a:picLocks noChangeAspect="1"/>
          </p:cNvPicPr>
          <p:nvPr userDrawn="1"/>
        </p:nvPicPr>
        <p:blipFill rotWithShape="1">
          <a:blip r:embed="rId2"/>
          <a:srcRect l="15635" t="14661" r="23691" b="21483"/>
          <a:stretch/>
        </p:blipFill>
        <p:spPr>
          <a:xfrm>
            <a:off x="9849622" y="5969000"/>
            <a:ext cx="2342378" cy="889000"/>
          </a:xfrm>
          <a:prstGeom prst="rect">
            <a:avLst/>
          </a:prstGeom>
        </p:spPr>
      </p:pic>
    </p:spTree>
    <p:extLst>
      <p:ext uri="{BB962C8B-B14F-4D97-AF65-F5344CB8AC3E}">
        <p14:creationId xmlns:p14="http://schemas.microsoft.com/office/powerpoint/2010/main" val="76222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Colors">
    <p:spTree>
      <p:nvGrpSpPr>
        <p:cNvPr id="1" name=""/>
        <p:cNvGrpSpPr/>
        <p:nvPr/>
      </p:nvGrpSpPr>
      <p:grpSpPr>
        <a:xfrm>
          <a:off x="0" y="0"/>
          <a:ext cx="0" cy="0"/>
          <a:chOff x="0" y="0"/>
          <a:chExt cx="0" cy="0"/>
        </a:xfrm>
      </p:grpSpPr>
      <p:sp>
        <p:nvSpPr>
          <p:cNvPr id="30"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33"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5" name="Rectangle 5"/>
          <p:cNvSpPr>
            <a:spLocks noChangeArrowheads="1"/>
          </p:cNvSpPr>
          <p:nvPr/>
        </p:nvSpPr>
        <p:spPr bwMode="auto">
          <a:xfrm>
            <a:off x="920751" y="1600200"/>
            <a:ext cx="692149" cy="1828800"/>
          </a:xfrm>
          <a:prstGeom prst="rect">
            <a:avLst/>
          </a:prstGeom>
          <a:solidFill>
            <a:schemeClr val="bg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6" name="Rectangle 6"/>
          <p:cNvSpPr>
            <a:spLocks noChangeArrowheads="1"/>
          </p:cNvSpPr>
          <p:nvPr/>
        </p:nvSpPr>
        <p:spPr bwMode="auto">
          <a:xfrm>
            <a:off x="2677584" y="1600200"/>
            <a:ext cx="692149" cy="1828800"/>
          </a:xfrm>
          <a:prstGeom prst="rect">
            <a:avLst/>
          </a:prstGeom>
          <a:solidFill>
            <a:schemeClr val="bg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7" name="Rectangle 7"/>
          <p:cNvSpPr>
            <a:spLocks noChangeArrowheads="1"/>
          </p:cNvSpPr>
          <p:nvPr/>
        </p:nvSpPr>
        <p:spPr bwMode="auto">
          <a:xfrm>
            <a:off x="3558122" y="1600200"/>
            <a:ext cx="690033" cy="1828800"/>
          </a:xfrm>
          <a:prstGeom prst="rect">
            <a:avLst/>
          </a:prstGeom>
          <a:solidFill>
            <a:schemeClr val="tx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8" name="Rectangle 8"/>
          <p:cNvSpPr>
            <a:spLocks noChangeArrowheads="1"/>
          </p:cNvSpPr>
          <p:nvPr/>
        </p:nvSpPr>
        <p:spPr bwMode="auto">
          <a:xfrm>
            <a:off x="4436537" y="1600200"/>
            <a:ext cx="690033" cy="1828800"/>
          </a:xfrm>
          <a:prstGeom prst="rect">
            <a:avLst/>
          </a:prstGeom>
          <a:solidFill>
            <a:schemeClr val="accent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9" name="Rectangle 9"/>
          <p:cNvSpPr>
            <a:spLocks noChangeArrowheads="1"/>
          </p:cNvSpPr>
          <p:nvPr/>
        </p:nvSpPr>
        <p:spPr bwMode="auto">
          <a:xfrm>
            <a:off x="5314956" y="1600200"/>
            <a:ext cx="690033" cy="1828800"/>
          </a:xfrm>
          <a:prstGeom prst="rect">
            <a:avLst/>
          </a:prstGeom>
          <a:solidFill>
            <a:schemeClr val="accent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10" name="Rectangle 9"/>
          <p:cNvSpPr/>
          <p:nvPr/>
        </p:nvSpPr>
        <p:spPr bwMode="auto">
          <a:xfrm>
            <a:off x="6193372" y="1600200"/>
            <a:ext cx="690033" cy="18288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1" name="Rectangle 10"/>
          <p:cNvSpPr/>
          <p:nvPr/>
        </p:nvSpPr>
        <p:spPr bwMode="auto">
          <a:xfrm>
            <a:off x="7950205" y="1600200"/>
            <a:ext cx="692151" cy="1828800"/>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2" name="Rectangle 11"/>
          <p:cNvSpPr/>
          <p:nvPr/>
        </p:nvSpPr>
        <p:spPr bwMode="auto">
          <a:xfrm>
            <a:off x="8828618" y="1600200"/>
            <a:ext cx="692149" cy="1828800"/>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3" name="Rectangle 13"/>
          <p:cNvSpPr>
            <a:spLocks noChangeArrowheads="1"/>
          </p:cNvSpPr>
          <p:nvPr/>
        </p:nvSpPr>
        <p:spPr bwMode="auto">
          <a:xfrm>
            <a:off x="9707038" y="1600200"/>
            <a:ext cx="692151" cy="1828800"/>
          </a:xfrm>
          <a:prstGeom prst="rect">
            <a:avLst/>
          </a:prstGeom>
          <a:solidFill>
            <a:srgbClr val="005493"/>
          </a:solidFill>
          <a:ln w="9525">
            <a:solidFill>
              <a:schemeClr val="bg1"/>
            </a:solidFill>
            <a:round/>
            <a:headEnd/>
            <a:tailEnd/>
          </a:ln>
        </p:spPr>
        <p:txBody>
          <a:bodyPr lIns="0" tIns="0" rIns="0" bIns="0" anchor="ctr" anchorCtr="1"/>
          <a:lstStyle/>
          <a:p>
            <a:pPr>
              <a:lnSpc>
                <a:spcPct val="90000"/>
              </a:lnSpc>
            </a:pPr>
            <a:r>
              <a:rPr lang="en-US" sz="1000" dirty="0">
                <a:solidFill>
                  <a:schemeClr val="tx1"/>
                </a:solidFill>
              </a:rPr>
              <a:t>Hyperlink</a:t>
            </a:r>
          </a:p>
        </p:txBody>
      </p:sp>
      <p:sp>
        <p:nvSpPr>
          <p:cNvPr id="14" name="Rectangle 14"/>
          <p:cNvSpPr>
            <a:spLocks noChangeArrowheads="1"/>
          </p:cNvSpPr>
          <p:nvPr/>
        </p:nvSpPr>
        <p:spPr bwMode="auto">
          <a:xfrm>
            <a:off x="10587572" y="1600200"/>
            <a:ext cx="690033" cy="1828800"/>
          </a:xfrm>
          <a:prstGeom prst="rect">
            <a:avLst/>
          </a:prstGeom>
          <a:solidFill>
            <a:srgbClr val="A9A9A9"/>
          </a:solidFill>
          <a:ln w="9525">
            <a:solidFill>
              <a:schemeClr val="bg1"/>
            </a:solidFill>
            <a:round/>
            <a:headEnd/>
            <a:tailEnd/>
          </a:ln>
        </p:spPr>
        <p:txBody>
          <a:bodyPr lIns="0" tIns="0" rIns="0" bIns="0" anchor="ctr" anchorCtr="1"/>
          <a:lstStyle/>
          <a:p>
            <a:pPr>
              <a:lnSpc>
                <a:spcPct val="90000"/>
              </a:lnSpc>
            </a:pPr>
            <a:r>
              <a:rPr kumimoji="0" lang="en-US" sz="1000" b="1" i="0" u="none" strike="noStrike" kern="1200" cap="none" spc="0" normalizeH="0" baseline="0" noProof="0" dirty="0">
                <a:ln>
                  <a:noFill/>
                </a:ln>
                <a:solidFill>
                  <a:srgbClr val="FFFFFF"/>
                </a:solidFill>
                <a:effectLst/>
                <a:uLnTx/>
                <a:uFillTx/>
                <a:latin typeface="Arial" charset="0"/>
                <a:ea typeface="ＭＳ Ｐゴシック" charset="0"/>
              </a:rPr>
              <a:t>Followed</a:t>
            </a:r>
          </a:p>
          <a:p>
            <a:pPr>
              <a:lnSpc>
                <a:spcPct val="90000"/>
              </a:lnSpc>
            </a:pPr>
            <a:r>
              <a:rPr kumimoji="0" lang="en-US" sz="1000" b="1" i="0" u="none" strike="noStrike" kern="1200" cap="none" spc="0" normalizeH="0" baseline="0" noProof="0" dirty="0">
                <a:ln>
                  <a:noFill/>
                </a:ln>
                <a:solidFill>
                  <a:srgbClr val="FFFFFF"/>
                </a:solidFill>
                <a:effectLst/>
                <a:uLnTx/>
                <a:uFillTx/>
                <a:latin typeface="Arial" charset="0"/>
                <a:ea typeface="ＭＳ Ｐゴシック" charset="0"/>
              </a:rPr>
              <a:t>Hyperlink</a:t>
            </a:r>
            <a:endParaRPr lang="en-US" sz="2133" dirty="0"/>
          </a:p>
        </p:txBody>
      </p:sp>
      <p:sp>
        <p:nvSpPr>
          <p:cNvPr id="15" name="Rectangle 14"/>
          <p:cNvSpPr/>
          <p:nvPr/>
        </p:nvSpPr>
        <p:spPr bwMode="auto">
          <a:xfrm>
            <a:off x="7071789" y="1600200"/>
            <a:ext cx="690033" cy="1828800"/>
          </a:xfrm>
          <a:prstGeom prst="rect">
            <a:avLst/>
          </a:prstGeom>
          <a:solidFill>
            <a:schemeClr val="accent4"/>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6" name="Rectangle 16"/>
          <p:cNvSpPr>
            <a:spLocks noChangeArrowheads="1"/>
          </p:cNvSpPr>
          <p:nvPr/>
        </p:nvSpPr>
        <p:spPr bwMode="auto">
          <a:xfrm>
            <a:off x="1799171" y="1600200"/>
            <a:ext cx="692151" cy="1828800"/>
          </a:xfrm>
          <a:prstGeom prst="rect">
            <a:avLst/>
          </a:prstGeom>
          <a:solidFill>
            <a:schemeClr val="tx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18" name="Rectangle 5"/>
          <p:cNvSpPr>
            <a:spLocks noChangeArrowheads="1"/>
          </p:cNvSpPr>
          <p:nvPr/>
        </p:nvSpPr>
        <p:spPr bwMode="auto">
          <a:xfrm>
            <a:off x="920751" y="3827463"/>
            <a:ext cx="692149" cy="1828800"/>
          </a:xfrm>
          <a:prstGeom prst="rect">
            <a:avLst/>
          </a:prstGeom>
          <a:noFill/>
          <a:ln w="9525">
            <a:solidFill>
              <a:schemeClr val="bg1"/>
            </a:solidFill>
            <a:round/>
            <a:headEnd/>
            <a:tailEnd/>
          </a:ln>
        </p:spPr>
        <p:txBody>
          <a:bodyPr lIns="0" tIns="0" rIns="0" bIns="0" anchor="ctr" anchorCtr="1"/>
          <a:lstStyle/>
          <a:p>
            <a:pPr>
              <a:lnSpc>
                <a:spcPct val="90000"/>
              </a:lnSpc>
            </a:pPr>
            <a:endParaRPr lang="en-US" sz="2133" dirty="0"/>
          </a:p>
        </p:txBody>
      </p:sp>
      <p:sp>
        <p:nvSpPr>
          <p:cNvPr id="19" name="Rectangle 6"/>
          <p:cNvSpPr>
            <a:spLocks noChangeArrowheads="1"/>
          </p:cNvSpPr>
          <p:nvPr/>
        </p:nvSpPr>
        <p:spPr bwMode="auto">
          <a:xfrm>
            <a:off x="2677584"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0" name="Rectangle 7"/>
          <p:cNvSpPr>
            <a:spLocks noChangeArrowheads="1"/>
          </p:cNvSpPr>
          <p:nvPr/>
        </p:nvSpPr>
        <p:spPr bwMode="auto">
          <a:xfrm>
            <a:off x="355812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1" name="Rectangle 8"/>
          <p:cNvSpPr>
            <a:spLocks noChangeArrowheads="1"/>
          </p:cNvSpPr>
          <p:nvPr/>
        </p:nvSpPr>
        <p:spPr bwMode="auto">
          <a:xfrm>
            <a:off x="4436537"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2" name="Rectangle 9"/>
          <p:cNvSpPr>
            <a:spLocks noChangeArrowheads="1"/>
          </p:cNvSpPr>
          <p:nvPr/>
        </p:nvSpPr>
        <p:spPr bwMode="auto">
          <a:xfrm>
            <a:off x="5314956"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3" name="Rectangle 23"/>
          <p:cNvSpPr>
            <a:spLocks noChangeArrowheads="1"/>
          </p:cNvSpPr>
          <p:nvPr/>
        </p:nvSpPr>
        <p:spPr bwMode="auto">
          <a:xfrm>
            <a:off x="61933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4" name="Rectangle 24"/>
          <p:cNvSpPr>
            <a:spLocks noChangeArrowheads="1"/>
          </p:cNvSpPr>
          <p:nvPr/>
        </p:nvSpPr>
        <p:spPr bwMode="auto">
          <a:xfrm>
            <a:off x="7950205"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5" name="Rectangle 25"/>
          <p:cNvSpPr>
            <a:spLocks noChangeArrowheads="1"/>
          </p:cNvSpPr>
          <p:nvPr/>
        </p:nvSpPr>
        <p:spPr bwMode="auto">
          <a:xfrm>
            <a:off x="8828618"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6" name="Rectangle 13"/>
          <p:cNvSpPr>
            <a:spLocks noChangeArrowheads="1"/>
          </p:cNvSpPr>
          <p:nvPr/>
        </p:nvSpPr>
        <p:spPr bwMode="auto">
          <a:xfrm>
            <a:off x="9707038"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7" name="Rectangle 14"/>
          <p:cNvSpPr>
            <a:spLocks noChangeArrowheads="1"/>
          </p:cNvSpPr>
          <p:nvPr/>
        </p:nvSpPr>
        <p:spPr bwMode="auto">
          <a:xfrm>
            <a:off x="105875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8" name="Rectangle 28"/>
          <p:cNvSpPr>
            <a:spLocks noChangeArrowheads="1"/>
          </p:cNvSpPr>
          <p:nvPr/>
        </p:nvSpPr>
        <p:spPr bwMode="auto">
          <a:xfrm>
            <a:off x="7071789"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9" name="Rectangle 16"/>
          <p:cNvSpPr>
            <a:spLocks noChangeArrowheads="1"/>
          </p:cNvSpPr>
          <p:nvPr/>
        </p:nvSpPr>
        <p:spPr bwMode="auto">
          <a:xfrm>
            <a:off x="1799171"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35" name="Title 1"/>
          <p:cNvSpPr>
            <a:spLocks noGrp="1"/>
          </p:cNvSpPr>
          <p:nvPr>
            <p:ph type="title" hasCustomPrompt="1"/>
          </p:nvPr>
        </p:nvSpPr>
        <p:spPr>
          <a:xfrm>
            <a:off x="914400" y="609600"/>
            <a:ext cx="10363200" cy="647700"/>
          </a:xfrm>
          <a:noFill/>
          <a:ln>
            <a:noFill/>
          </a:ln>
        </p:spPr>
        <p:txBody>
          <a:bodyPr vert="horz" wrap="square" lIns="0" tIns="0" rIns="0" bIns="0" numCol="1" anchor="t" anchorCtr="0" compatLnSpc="1">
            <a:prstTxWarp prst="textNoShape">
              <a:avLst/>
            </a:prstTxWarp>
          </a:bodyPr>
          <a:lstStyle>
            <a:lvl1pPr>
              <a:defRPr lang="en-US" dirty="0"/>
            </a:lvl1pPr>
          </a:lstStyle>
          <a:p>
            <a:pPr lvl="0" eaLnBrk="1" hangingPunct="1"/>
            <a:r>
              <a:rPr lang="en-US" dirty="0"/>
              <a:t>Colors</a:t>
            </a:r>
          </a:p>
        </p:txBody>
      </p:sp>
      <p:sp>
        <p:nvSpPr>
          <p:cNvPr id="31" name="Text Placeholder 4"/>
          <p:cNvSpPr>
            <a:spLocks noGrp="1"/>
          </p:cNvSpPr>
          <p:nvPr>
            <p:ph type="body" sz="quarter" idx="10"/>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Tree>
    <p:extLst>
      <p:ext uri="{BB962C8B-B14F-4D97-AF65-F5344CB8AC3E}">
        <p14:creationId xmlns:p14="http://schemas.microsoft.com/office/powerpoint/2010/main" val="4278572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AAA5-7E60-425D-AA0A-47EC64A8C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557E4-CF0C-49E9-B313-9D1BB26B6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65380-46DC-4450-A48A-5062DF296AE1}"/>
              </a:ext>
            </a:extLst>
          </p:cNvPr>
          <p:cNvSpPr>
            <a:spLocks noGrp="1"/>
          </p:cNvSpPr>
          <p:nvPr>
            <p:ph type="dt" sz="half" idx="10"/>
          </p:nvPr>
        </p:nvSpPr>
        <p:spPr/>
        <p:txBody>
          <a:bodyPr/>
          <a:lstStyle/>
          <a:p>
            <a:fld id="{AB0A6E37-E593-473B-8B94-FC5AD50391FE}" type="datetime1">
              <a:rPr lang="en-US" smtClean="0"/>
              <a:t>5/29/26</a:t>
            </a:fld>
            <a:endParaRPr lang="en-US"/>
          </a:p>
        </p:txBody>
      </p:sp>
      <p:sp>
        <p:nvSpPr>
          <p:cNvPr id="5" name="Footer Placeholder 4">
            <a:extLst>
              <a:ext uri="{FF2B5EF4-FFF2-40B4-BE49-F238E27FC236}">
                <a16:creationId xmlns:a16="http://schemas.microsoft.com/office/drawing/2014/main" id="{33ED9C39-9AC6-4F2A-82CB-3F3666D2C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EEF6-064B-4361-B909-24BE69800F4D}"/>
              </a:ext>
            </a:extLst>
          </p:cNvPr>
          <p:cNvSpPr>
            <a:spLocks noGrp="1"/>
          </p:cNvSpPr>
          <p:nvPr>
            <p:ph type="sldNum" sz="quarter" idx="12"/>
          </p:nvPr>
        </p:nvSpPr>
        <p:spPr/>
        <p:txBody>
          <a:bodyPr/>
          <a:lstStyle/>
          <a:p>
            <a:fld id="{30684911-3DDB-4AA4-9C19-D965D047C1DC}" type="slidenum">
              <a:rPr lang="en-US" smtClean="0"/>
              <a:t>‹#›</a:t>
            </a:fld>
            <a:endParaRPr lang="en-US"/>
          </a:p>
        </p:txBody>
      </p:sp>
    </p:spTree>
    <p:extLst>
      <p:ext uri="{BB962C8B-B14F-4D97-AF65-F5344CB8AC3E}">
        <p14:creationId xmlns:p14="http://schemas.microsoft.com/office/powerpoint/2010/main" val="3945754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1CF2D47E-0AF1-4C27-801F-64E3E5BF7F72}"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8604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5"/>
          <p:cNvSpPr>
            <a:spLocks noGrp="1"/>
          </p:cNvSpPr>
          <p:nvPr>
            <p:ph type="body" sz="quarter" idx="11"/>
          </p:nvPr>
        </p:nvSpPr>
        <p:spPr bwMode="blackWhite">
          <a:xfrm>
            <a:off x="438152" y="1335315"/>
            <a:ext cx="11324357" cy="4855936"/>
          </a:xfrm>
          <a:prstGeom prst="rect">
            <a:avLst/>
          </a:prstGeom>
        </p:spPr>
        <p:txBody>
          <a:bodyPr vert="horz">
            <a:normAutofit/>
          </a:bodyPr>
          <a:lstStyle>
            <a:lvl1pPr marL="623872" indent="-623872">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566" indent="-625459">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847" indent="-630223">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endParaRPr lang="en-US"/>
          </a:p>
        </p:txBody>
      </p:sp>
    </p:spTree>
    <p:extLst>
      <p:ext uri="{BB962C8B-B14F-4D97-AF65-F5344CB8AC3E}">
        <p14:creationId xmlns:p14="http://schemas.microsoft.com/office/powerpoint/2010/main" val="193894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82E9-3523-61EE-9DE9-B7B035267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28D61A-CD1B-1224-EBE8-82E3D2D5A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6D0205-3C44-93F2-BC21-CF13700E0139}"/>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618815DE-A418-68E4-9918-6AD7E9FB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1B85-7416-4FA0-49E0-1A4BC1A0265C}"/>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277377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AB43-7695-96E9-C127-16A43A6CC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2B37E-4F48-DF1F-798B-65FBF9687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9CE15-FF52-9977-5B2B-1003E743E472}"/>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76CA5081-5351-1EAD-C892-2E92D9F3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52043-1B8C-4315-2908-98615B8BCE22}"/>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309850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E423-20AB-F750-C91E-CE627E680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2CDA0F-D2B9-D9B8-41B0-C5BEE46004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3EA62-34BF-4F2F-588A-93BFA3FF90AA}"/>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F9C66C91-51E2-E2C5-D808-0BE57D958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4EB75-386F-7A71-BE45-BC325D772983}"/>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57925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A60-F4FF-D026-531D-3AB8B32B1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75B28-2B59-1BC9-2A20-10367CA85C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8301A-B3D3-D513-AFAF-C64DE767A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9BEF0D-5210-F9E2-2398-C503F33185C1}"/>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6" name="Footer Placeholder 5">
            <a:extLst>
              <a:ext uri="{FF2B5EF4-FFF2-40B4-BE49-F238E27FC236}">
                <a16:creationId xmlns:a16="http://schemas.microsoft.com/office/drawing/2014/main" id="{F3D3DB32-F23F-1AE2-7C27-BC1E76B0A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1AA73-B5A5-7AFC-0222-6C1D1235CFED}"/>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945056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097B-F012-AF27-2D47-895C90C04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EA46EA-DC82-401A-CD6B-B46E4D076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6F15D-3319-C17E-A968-3E9FB8BB2B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ED2D49-052F-7E4E-D819-55F909EC5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84786-CF4A-8105-210A-FF5D85077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EE4DD-210F-950F-65A1-800A86E87A78}"/>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8" name="Footer Placeholder 7">
            <a:extLst>
              <a:ext uri="{FF2B5EF4-FFF2-40B4-BE49-F238E27FC236}">
                <a16:creationId xmlns:a16="http://schemas.microsoft.com/office/drawing/2014/main" id="{9E5DE68D-6E2B-B2CC-B153-B4EA607E67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6890A-D100-4566-994B-339F2F6B3228}"/>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930045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32A8-8147-98D5-53B2-17FBA5F6D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1BBA9-0DA7-28F3-C0B2-C34980FA0961}"/>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4" name="Footer Placeholder 3">
            <a:extLst>
              <a:ext uri="{FF2B5EF4-FFF2-40B4-BE49-F238E27FC236}">
                <a16:creationId xmlns:a16="http://schemas.microsoft.com/office/drawing/2014/main" id="{CAE64703-BC98-374A-1FA5-C5228E85F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CABBFE-9607-8974-D233-02F0F87C8911}"/>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274504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EF097-FDC5-0A02-4E1B-43BA9A324D1A}"/>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3" name="Footer Placeholder 2">
            <a:extLst>
              <a:ext uri="{FF2B5EF4-FFF2-40B4-BE49-F238E27FC236}">
                <a16:creationId xmlns:a16="http://schemas.microsoft.com/office/drawing/2014/main" id="{60B16A91-C50D-24E0-8E63-AA3AF8C08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23BEC7-C657-03F1-C5D0-62A25A622B8F}"/>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78142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B062-008B-0020-9BFC-D669F29C3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1A6D9-D2FB-C430-F34B-D80ABAE785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B52D2-B63A-CA29-F1F5-A398B2335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9AF74-AAE8-B778-E09A-E6651D667A88}"/>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6" name="Footer Placeholder 5">
            <a:extLst>
              <a:ext uri="{FF2B5EF4-FFF2-40B4-BE49-F238E27FC236}">
                <a16:creationId xmlns:a16="http://schemas.microsoft.com/office/drawing/2014/main" id="{DDB29ED5-73E9-141C-C66A-C40CE968E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873E9-18C4-54ED-02EB-D3F3E8734F4E}"/>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05329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15CB-785E-85E3-2A0A-85811172A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7B268-C4F3-73D4-22C7-23F8ADC08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1207F-0E11-8AA2-62CD-2785250F3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393D7-B45C-75D9-72F2-F4828859D114}"/>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6" name="Footer Placeholder 5">
            <a:extLst>
              <a:ext uri="{FF2B5EF4-FFF2-40B4-BE49-F238E27FC236}">
                <a16:creationId xmlns:a16="http://schemas.microsoft.com/office/drawing/2014/main" id="{9656EDE8-97C1-343A-08DA-E698A7B83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6492D-D2B0-29DA-3AB3-DD79D3245C25}"/>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732791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0C9D-686D-6199-28A3-8DEF0052B8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9A62FF-AE2B-2A56-FE5A-2B78EA3CA9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341C4-7022-EB2A-0657-21B52578E06D}"/>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53AC3FDD-2B62-D09E-D9BE-370083145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124EF-F10E-B8EB-524A-C0F6345813AC}"/>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164661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9D966-4763-210A-A020-E1ED403560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9636C-CBEB-72C7-0D0E-C8576E4C28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981C1-5BDC-992C-DC2B-0C063C65077C}"/>
              </a:ext>
            </a:extLst>
          </p:cNvPr>
          <p:cNvSpPr>
            <a:spLocks noGrp="1"/>
          </p:cNvSpPr>
          <p:nvPr>
            <p:ph type="dt" sz="half" idx="10"/>
          </p:nvPr>
        </p:nvSpPr>
        <p:spPr/>
        <p:txBody>
          <a:body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4D20E6C1-01B1-DABE-AEB1-DBA02A62F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57D2A-0631-1971-A6C6-CF809DB10A0F}"/>
              </a:ext>
            </a:extLst>
          </p:cNvPr>
          <p:cNvSpPr>
            <a:spLocks noGrp="1"/>
          </p:cNvSpPr>
          <p:nvPr>
            <p:ph type="sldNum" sz="quarter" idx="12"/>
          </p:nvPr>
        </p:nvSpPr>
        <p:spPr/>
        <p:txBody>
          <a:bodyPr/>
          <a:lstStyle/>
          <a:p>
            <a:fld id="{5F12FFDF-497E-E64A-9F88-07BD3A58A639}" type="slidenum">
              <a:rPr lang="en-US" smtClean="0"/>
              <a:t>‹#›</a:t>
            </a:fld>
            <a:endParaRPr lang="en-US"/>
          </a:p>
        </p:txBody>
      </p:sp>
    </p:spTree>
    <p:extLst>
      <p:ext uri="{BB962C8B-B14F-4D97-AF65-F5344CB8AC3E}">
        <p14:creationId xmlns:p14="http://schemas.microsoft.com/office/powerpoint/2010/main" val="277314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05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2416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69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4333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400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75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33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25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30669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60523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65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497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464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380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0350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7547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882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28394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84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2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5/29/26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image" Target="../media/image42.png"/><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theme" Target="../theme/theme1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heme" Target="../theme/theme13.xml"/><Relationship Id="rId3" Type="http://schemas.openxmlformats.org/officeDocument/2006/relationships/slideLayout" Target="../slideLayouts/slideLayout211.xml"/><Relationship Id="rId21" Type="http://schemas.openxmlformats.org/officeDocument/2006/relationships/image" Target="../media/image43.emf"/><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oleObject" Target="../embeddings/oleObject1.bin"/><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tags" Target="../tags/tag11.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image" Target="../media/image55.svg"/><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theme" Target="../theme/theme1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image" Target="../media/image43.emf"/><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oleObject" Target="../embeddings/oleObject1.bin"/><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tags" Target="../tags/tag35.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79.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image" Target="../media/image63.png"/><Relationship Id="rId5" Type="http://schemas.openxmlformats.org/officeDocument/2006/relationships/theme" Target="../theme/theme16.xml"/><Relationship Id="rId4" Type="http://schemas.openxmlformats.org/officeDocument/2006/relationships/slideLayout" Target="../slideLayouts/slideLayout2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theme" Target="../theme/theme17.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 Type="http://schemas.openxmlformats.org/officeDocument/2006/relationships/slideLayout" Target="../slideLayouts/slideLayout300.xml"/><Relationship Id="rId21" Type="http://schemas.openxmlformats.org/officeDocument/2006/relationships/slideLayout" Target="../slideLayouts/slideLayout318.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theme" Target="../theme/theme18.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theme" Target="../theme/theme19.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theme" Target="../theme/theme20.xml"/><Relationship Id="rId1" Type="http://schemas.openxmlformats.org/officeDocument/2006/relationships/slideLayout" Target="../slideLayouts/slideLayout336.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349.xml"/><Relationship Id="rId18" Type="http://schemas.openxmlformats.org/officeDocument/2006/relationships/slideLayout" Target="../slideLayouts/slideLayout354.xml"/><Relationship Id="rId26" Type="http://schemas.openxmlformats.org/officeDocument/2006/relationships/slideLayout" Target="../slideLayouts/slideLayout362.xml"/><Relationship Id="rId3" Type="http://schemas.openxmlformats.org/officeDocument/2006/relationships/slideLayout" Target="../slideLayouts/slideLayout339.xml"/><Relationship Id="rId21" Type="http://schemas.openxmlformats.org/officeDocument/2006/relationships/slideLayout" Target="../slideLayouts/slideLayout357.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5" Type="http://schemas.openxmlformats.org/officeDocument/2006/relationships/slideLayout" Target="../slideLayouts/slideLayout361.xml"/><Relationship Id="rId33" Type="http://schemas.openxmlformats.org/officeDocument/2006/relationships/image" Target="../media/image55.svg"/><Relationship Id="rId2" Type="http://schemas.openxmlformats.org/officeDocument/2006/relationships/slideLayout" Target="../slideLayouts/slideLayout338.xml"/><Relationship Id="rId16" Type="http://schemas.openxmlformats.org/officeDocument/2006/relationships/slideLayout" Target="../slideLayouts/slideLayout352.xml"/><Relationship Id="rId20" Type="http://schemas.openxmlformats.org/officeDocument/2006/relationships/slideLayout" Target="../slideLayouts/slideLayout356.xml"/><Relationship Id="rId29" Type="http://schemas.openxmlformats.org/officeDocument/2006/relationships/slideLayout" Target="../slideLayouts/slideLayout365.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24" Type="http://schemas.openxmlformats.org/officeDocument/2006/relationships/slideLayout" Target="../slideLayouts/slideLayout360.xml"/><Relationship Id="rId32" Type="http://schemas.openxmlformats.org/officeDocument/2006/relationships/theme" Target="../theme/theme21.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23" Type="http://schemas.openxmlformats.org/officeDocument/2006/relationships/slideLayout" Target="../slideLayouts/slideLayout359.xml"/><Relationship Id="rId28" Type="http://schemas.openxmlformats.org/officeDocument/2006/relationships/slideLayout" Target="../slideLayouts/slideLayout364.xml"/><Relationship Id="rId10" Type="http://schemas.openxmlformats.org/officeDocument/2006/relationships/slideLayout" Target="../slideLayouts/slideLayout346.xml"/><Relationship Id="rId19" Type="http://schemas.openxmlformats.org/officeDocument/2006/relationships/slideLayout" Target="../slideLayouts/slideLayout355.xml"/><Relationship Id="rId31" Type="http://schemas.openxmlformats.org/officeDocument/2006/relationships/slideLayout" Target="../slideLayouts/slideLayout367.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 Id="rId22" Type="http://schemas.openxmlformats.org/officeDocument/2006/relationships/slideLayout" Target="../slideLayouts/slideLayout358.xml"/><Relationship Id="rId27" Type="http://schemas.openxmlformats.org/officeDocument/2006/relationships/slideLayout" Target="../slideLayouts/slideLayout363.xml"/><Relationship Id="rId30" Type="http://schemas.openxmlformats.org/officeDocument/2006/relationships/slideLayout" Target="../slideLayouts/slideLayout366.xml"/><Relationship Id="rId8" Type="http://schemas.openxmlformats.org/officeDocument/2006/relationships/slideLayout" Target="../slideLayouts/slideLayout3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3" Type="http://schemas.openxmlformats.org/officeDocument/2006/relationships/slideLayout" Target="../slideLayouts/slideLayout370.xml"/><Relationship Id="rId21" Type="http://schemas.openxmlformats.org/officeDocument/2006/relationships/slideLayout" Target="../slideLayouts/slideLayout388.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 Type="http://schemas.openxmlformats.org/officeDocument/2006/relationships/slideLayout" Target="../slideLayouts/slideLayout369.xml"/><Relationship Id="rId16" Type="http://schemas.openxmlformats.org/officeDocument/2006/relationships/slideLayout" Target="../slideLayouts/slideLayout383.xml"/><Relationship Id="rId20" Type="http://schemas.openxmlformats.org/officeDocument/2006/relationships/slideLayout" Target="../slideLayouts/slideLayout387.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24" Type="http://schemas.openxmlformats.org/officeDocument/2006/relationships/theme" Target="../theme/theme22.xml"/><Relationship Id="rId5" Type="http://schemas.openxmlformats.org/officeDocument/2006/relationships/slideLayout" Target="../slideLayouts/slideLayout372.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10" Type="http://schemas.openxmlformats.org/officeDocument/2006/relationships/slideLayout" Target="../slideLayouts/slideLayout377.xml"/><Relationship Id="rId19" Type="http://schemas.openxmlformats.org/officeDocument/2006/relationships/slideLayout" Target="../slideLayouts/slideLayout386.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slideLayout" Target="../slideLayouts/slideLayout381.xml"/><Relationship Id="rId22" Type="http://schemas.openxmlformats.org/officeDocument/2006/relationships/slideLayout" Target="../slideLayouts/slideLayout38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theme" Target="../theme/theme23.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5" Type="http://schemas.openxmlformats.org/officeDocument/2006/relationships/slideLayout" Target="../slideLayouts/slideLayout407.xml"/><Relationship Id="rId4" Type="http://schemas.openxmlformats.org/officeDocument/2006/relationships/slideLayout" Target="../slideLayouts/slideLayout406.xml"/><Relationship Id="rId9" Type="http://schemas.openxmlformats.org/officeDocument/2006/relationships/image" Target="../media/image79.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18" Type="http://schemas.openxmlformats.org/officeDocument/2006/relationships/slideLayout" Target="../slideLayouts/slideLayout427.xml"/><Relationship Id="rId3" Type="http://schemas.openxmlformats.org/officeDocument/2006/relationships/slideLayout" Target="../slideLayouts/slideLayout412.xml"/><Relationship Id="rId21" Type="http://schemas.openxmlformats.org/officeDocument/2006/relationships/theme" Target="../theme/theme25.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20" Type="http://schemas.openxmlformats.org/officeDocument/2006/relationships/slideLayout" Target="../slideLayouts/slideLayout429.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slideLayout" Target="../slideLayouts/slideLayout424.xml"/><Relationship Id="rId23" Type="http://schemas.openxmlformats.org/officeDocument/2006/relationships/image" Target="../media/image82.jpg"/><Relationship Id="rId10" Type="http://schemas.openxmlformats.org/officeDocument/2006/relationships/slideLayout" Target="../slideLayouts/slideLayout419.xml"/><Relationship Id="rId19" Type="http://schemas.openxmlformats.org/officeDocument/2006/relationships/slideLayout" Target="../slideLayouts/slideLayout428.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 Id="rId22" Type="http://schemas.openxmlformats.org/officeDocument/2006/relationships/image" Target="../media/image8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27.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3" Type="http://schemas.openxmlformats.org/officeDocument/2006/relationships/slideLayout" Target="../slideLayouts/slideLayout457.xml"/><Relationship Id="rId21" Type="http://schemas.openxmlformats.org/officeDocument/2006/relationships/image" Target="../media/image1.png"/><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theme" Target="../theme/theme28.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19" Type="http://schemas.openxmlformats.org/officeDocument/2006/relationships/slideLayout" Target="../slideLayouts/slideLayout473.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30A0C78-5224-034D-8AA8-8CF1E63A15EF}"/>
              </a:ext>
            </a:extLst>
          </p:cNvPr>
          <p:cNvGraphicFramePr>
            <a:graphicFrameLocks noChangeAspect="1"/>
          </p:cNvGraphicFramePr>
          <p:nvPr>
            <p:custDataLst>
              <p:tags r:id="rId19"/>
            </p:custDataLst>
            <p:extLst>
              <p:ext uri="{D42A27DB-BD31-4B8C-83A1-F6EECF244321}">
                <p14:modId xmlns:p14="http://schemas.microsoft.com/office/powerpoint/2010/main" val="27967875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8" name="Object 7" hidden="1">
                        <a:extLst>
                          <a:ext uri="{FF2B5EF4-FFF2-40B4-BE49-F238E27FC236}">
                            <a16:creationId xmlns:a16="http://schemas.microsoft.com/office/drawing/2014/main" id="{630A0C78-5224-034D-8AA8-8CF1E63A15EF}"/>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987077"/>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 id="2147485304" r:id="rId15"/>
    <p:sldLayoutId id="2147485305" r:id="rId16"/>
    <p:sldLayoutId id="214748530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rmAutofit/>
          </a:bodyPr>
          <a:lstStyle>
            <a:lvl1pPr algn="r">
              <a:defRPr sz="1000">
                <a:solidFill>
                  <a:schemeClr val="tx1"/>
                </a:solidFill>
              </a:defRPr>
            </a:lvl1pPr>
          </a:lstStyle>
          <a:p>
            <a:fld id="{346B58B4-0D72-4C8B-9355-854FB5782278}" type="datetime4">
              <a:rPr lang="en-GB" smtClean="0"/>
              <a:t>29 May 2026</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3334823875"/>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 id="2147485347" r:id="rId13"/>
    <p:sldLayoutId id="2147485348" r:id="rId14"/>
    <p:sldLayoutId id="2147485349" r:id="rId15"/>
    <p:sldLayoutId id="2147485350" r:id="rId16"/>
    <p:sldLayoutId id="2147485351" r:id="rId17"/>
    <p:sldLayoutId id="2147485352" r:id="rId18"/>
    <p:sldLayoutId id="2147485353" r:id="rId19"/>
    <p:sldLayoutId id="2147485354" r:id="rId20"/>
    <p:sldLayoutId id="2147485355" r:id="rId21"/>
    <p:sldLayoutId id="2147485356" r:id="rId22"/>
    <p:sldLayoutId id="2147485357" r:id="rId23"/>
    <p:sldLayoutId id="2147485358" r:id="rId24"/>
    <p:sldLayoutId id="2147485359" r:id="rId25"/>
    <p:sldLayoutId id="2147485360" r:id="rId26"/>
    <p:sldLayoutId id="2147485361" r:id="rId27"/>
    <p:sldLayoutId id="2147485362" r:id="rId28"/>
    <p:sldLayoutId id="2147485363" r:id="rId29"/>
    <p:sldLayoutId id="2147485364" r:id="rId3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30A0C78-5224-034D-8AA8-8CF1E63A15EF}"/>
              </a:ext>
            </a:extLst>
          </p:cNvPr>
          <p:cNvGraphicFramePr>
            <a:graphicFrameLocks noChangeAspect="1"/>
          </p:cNvGraphicFramePr>
          <p:nvPr>
            <p:custDataLst>
              <p:tags r:id="rId23"/>
            </p:custDataLst>
            <p:extLst>
              <p:ext uri="{D42A27DB-BD31-4B8C-83A1-F6EECF244321}">
                <p14:modId xmlns:p14="http://schemas.microsoft.com/office/powerpoint/2010/main" val="2796787520"/>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8" name="Object 7" hidden="1">
                        <a:extLst>
                          <a:ext uri="{FF2B5EF4-FFF2-40B4-BE49-F238E27FC236}">
                            <a16:creationId xmlns:a16="http://schemas.microsoft.com/office/drawing/2014/main" id="{630A0C78-5224-034D-8AA8-8CF1E63A15EF}"/>
                          </a:ext>
                        </a:extLst>
                      </p:cNvPr>
                      <p:cNvPicPr/>
                      <p:nvPr/>
                    </p:nvPicPr>
                    <p:blipFill>
                      <a:blip r:embed="rId25"/>
                      <a:stretch>
                        <a:fillRect/>
                      </a:stretch>
                    </p:blipFill>
                    <p:spPr>
                      <a:xfrm>
                        <a:off x="1589" y="1589"/>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12065" y="457201"/>
            <a:ext cx="11184423" cy="9144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12065" y="1700784"/>
            <a:ext cx="11184423"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618840"/>
      </p:ext>
    </p:extLst>
  </p:cSld>
  <p:clrMap bg1="lt1" tx1="dk1" bg2="lt2" tx2="dk2" accent1="accent1" accent2="accent2" accent3="accent3" accent4="accent4" accent5="accent5" accent6="accent6" hlink="hlink" folHlink="folHlink"/>
  <p:sldLayoutIdLst>
    <p:sldLayoutId id="2147485367"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 id="2147485378" r:id="rId12"/>
    <p:sldLayoutId id="2147485379" r:id="rId13"/>
    <p:sldLayoutId id="2147485380" r:id="rId14"/>
    <p:sldLayoutId id="2147485381" r:id="rId15"/>
    <p:sldLayoutId id="2147485382" r:id="rId16"/>
    <p:sldLayoutId id="2147485383" r:id="rId17"/>
    <p:sldLayoutId id="2147485384" r:id="rId18"/>
    <p:sldLayoutId id="2147485385" r:id="rId19"/>
    <p:sldLayoutId id="2147485386" r:id="rId20"/>
    <p:sldLayoutId id="2147485387"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0" hangingPunct="1">
        <a:lnSpc>
          <a:spcPct val="90000"/>
        </a:lnSpc>
        <a:spcBef>
          <a:spcPct val="0"/>
        </a:spcBef>
        <a:buNone/>
        <a:defRPr sz="3200" b="1" kern="1200" spc="-51" baseline="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594" indent="-228594" algn="l" defTabSz="914377"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189" indent="-228594" algn="l" defTabSz="914377"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783" indent="-228594" algn="l" defTabSz="914377"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377" indent="-228594" algn="l" defTabSz="914377"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438489350"/>
      </p:ext>
    </p:extLst>
  </p:cSld>
  <p:clrMap bg1="lt1" tx1="dk1" bg2="lt2" tx2="dk2" accent1="accent1" accent2="accent2" accent3="accent3" accent4="accent4" accent5="accent5" accent6="accent6" hlink="hlink" folHlink="folHlink"/>
  <p:sldLayoutIdLst>
    <p:sldLayoutId id="2147485389" r:id="rId1"/>
    <p:sldLayoutId id="2147485390" r:id="rId2"/>
    <p:sldLayoutId id="2147485391" r:id="rId3"/>
    <p:sldLayoutId id="2147485392"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22123-AE47-C040-B58E-8333DDD33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E2AD5-341C-BB40-891C-AEC33DEDA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DE27-5DAA-544B-8FE1-17D5517FB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AC313B1-C4DD-BC48-8F4C-B32D4BF7F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AA759-062F-7B4D-910E-250B25AE0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DBC2-4FAE-724D-9377-BDBB288CFFE0}" type="slidenum">
              <a:rPr lang="en-US" smtClean="0"/>
              <a:t>‹#›</a:t>
            </a:fld>
            <a:endParaRPr lang="en-US"/>
          </a:p>
        </p:txBody>
      </p:sp>
    </p:spTree>
    <p:extLst>
      <p:ext uri="{BB962C8B-B14F-4D97-AF65-F5344CB8AC3E}">
        <p14:creationId xmlns:p14="http://schemas.microsoft.com/office/powerpoint/2010/main" val="2592228898"/>
      </p:ext>
    </p:extLst>
  </p:cSld>
  <p:clrMap bg1="lt1" tx1="dk1" bg2="lt2" tx2="dk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 id="2147485406" r:id="rId12"/>
    <p:sldLayoutId id="2147485407" r:id="rId13"/>
    <p:sldLayoutId id="2147485408" r:id="rId14"/>
    <p:sldLayoutId id="2147485409" r:id="rId15"/>
    <p:sldLayoutId id="2147485410" r:id="rId16"/>
    <p:sldLayoutId id="214748553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477483074"/>
      </p:ext>
    </p:extLst>
  </p:cSld>
  <p:clrMap bg1="lt1" tx1="dk1" bg2="lt2" tx2="dk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 id="2147485518" r:id="rId12"/>
    <p:sldLayoutId id="2147485519" r:id="rId13"/>
    <p:sldLayoutId id="2147485520" r:id="rId14"/>
    <p:sldLayoutId id="2147485521" r:id="rId15"/>
    <p:sldLayoutId id="2147485522" r:id="rId16"/>
    <p:sldLayoutId id="2147485523" r:id="rId17"/>
    <p:sldLayoutId id="2147485524" r:id="rId18"/>
    <p:sldLayoutId id="2147485525" r:id="rId19"/>
    <p:sldLayoutId id="2147485526" r:id="rId20"/>
    <p:sldLayoutId id="2147485527" r:id="rId21"/>
    <p:sldLayoutId id="2147485528" r:id="rId22"/>
    <p:sldLayoutId id="2147485529" r:id="rId23"/>
    <p:sldLayoutId id="2147485530" r:id="rId24"/>
    <p:sldLayoutId id="2147485531" r:id="rId25"/>
    <p:sldLayoutId id="2147485532" r:id="rId26"/>
    <p:sldLayoutId id="2147485533" r:id="rId27"/>
    <p:sldLayoutId id="2147485534"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4477459"/>
      </p:ext>
    </p:extLst>
  </p:cSld>
  <p:clrMap bg1="lt1" tx1="dk1" bg2="dk2" tx2="lt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rmAutofit/>
          </a:bodyPr>
          <a:lstStyle>
            <a:lvl1pPr algn="r">
              <a:defRPr sz="1000">
                <a:solidFill>
                  <a:schemeClr val="tx1"/>
                </a:solidFill>
              </a:defRPr>
            </a:lvl1pPr>
          </a:lstStyle>
          <a:p>
            <a:fld id="{346B58B4-0D72-4C8B-9355-854FB5782278}" type="datetime4">
              <a:rPr lang="en-GB" smtClean="0"/>
              <a:t>29 May 2026</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6239" y="6354213"/>
            <a:ext cx="820737" cy="247406"/>
          </a:xfrm>
          <a:prstGeom prst="rect">
            <a:avLst/>
          </a:prstGeom>
        </p:spPr>
      </p:pic>
      <p:sp>
        <p:nvSpPr>
          <p:cNvPr id="2" name="TextBox 1">
            <a:extLst>
              <a:ext uri="{FF2B5EF4-FFF2-40B4-BE49-F238E27FC236}">
                <a16:creationId xmlns:a16="http://schemas.microsoft.com/office/drawing/2014/main" id="{67198917-E267-E566-C9E8-F23444FA79D0}"/>
              </a:ext>
            </a:extLst>
          </p:cNvPr>
          <p:cNvSpPr txBox="1"/>
          <p:nvPr userDrawn="1"/>
        </p:nvSpPr>
        <p:spPr>
          <a:xfrm>
            <a:off x="967409" y="6506817"/>
            <a:ext cx="0" cy="0"/>
          </a:xfrm>
          <a:prstGeom prst="rect">
            <a:avLst/>
          </a:prstGeom>
          <a:noFill/>
        </p:spPr>
        <p:txBody>
          <a:bodyPr wrap="none" lIns="180000" tIns="180000" rIns="180000" bIns="180000" rtlCol="0">
            <a:normAutofit fontScale="25000" lnSpcReduction="20000"/>
          </a:bodyPr>
          <a:lstStyle/>
          <a:p>
            <a:pPr marL="285750" indent="-285750" algn="l">
              <a:spcBef>
                <a:spcPts val="300"/>
              </a:spcBef>
              <a:spcAft>
                <a:spcPts val="300"/>
              </a:spcAft>
              <a:buClr>
                <a:schemeClr val="tx2"/>
              </a:buClr>
              <a:buSzPct val="110000"/>
              <a:buFont typeface="Arial" panose="020B0604020202020204" pitchFamily="34" charset="0"/>
              <a:buChar char="•"/>
            </a:pPr>
            <a:endParaRPr lang="en-US" sz="1600" dirty="0" err="1"/>
          </a:p>
        </p:txBody>
      </p:sp>
      <p:sp>
        <p:nvSpPr>
          <p:cNvPr id="3" name="TextBox 2">
            <a:extLst>
              <a:ext uri="{FF2B5EF4-FFF2-40B4-BE49-F238E27FC236}">
                <a16:creationId xmlns:a16="http://schemas.microsoft.com/office/drawing/2014/main" id="{9BBD9592-3A40-9C75-C83D-78AEAA65CADF}"/>
              </a:ext>
            </a:extLst>
          </p:cNvPr>
          <p:cNvSpPr txBox="1"/>
          <p:nvPr userDrawn="1"/>
        </p:nvSpPr>
        <p:spPr>
          <a:xfrm>
            <a:off x="207694" y="5958092"/>
            <a:ext cx="1794411" cy="813258"/>
          </a:xfrm>
          <a:prstGeom prst="rect">
            <a:avLst/>
          </a:prstGeom>
          <a:solidFill>
            <a:schemeClr val="bg1"/>
          </a:solidFill>
          <a:ln>
            <a:noFill/>
          </a:ln>
        </p:spPr>
        <p:txBody>
          <a:bodyPr wrap="square" lIns="180000" tIns="180000" rIns="180000" bIns="180000" rtlCol="0">
            <a:normAutofit/>
          </a:bodyPr>
          <a:lstStyle/>
          <a:p>
            <a:pPr marL="285750" indent="-285750" algn="l">
              <a:spcBef>
                <a:spcPts val="300"/>
              </a:spcBef>
              <a:spcAft>
                <a:spcPts val="300"/>
              </a:spcAft>
              <a:buClr>
                <a:schemeClr val="tx2"/>
              </a:buClr>
              <a:buSzPct val="110000"/>
              <a:buFont typeface="Arial" panose="020B0604020202020204" pitchFamily="34" charset="0"/>
              <a:buChar char="•"/>
            </a:pPr>
            <a:endParaRPr lang="en-US" sz="1600" dirty="0" err="1"/>
          </a:p>
        </p:txBody>
      </p:sp>
    </p:spTree>
    <p:extLst>
      <p:ext uri="{BB962C8B-B14F-4D97-AF65-F5344CB8AC3E}">
        <p14:creationId xmlns:p14="http://schemas.microsoft.com/office/powerpoint/2010/main" val="3872362389"/>
      </p:ext>
    </p:extLst>
  </p:cSld>
  <p:clrMap bg1="lt1" tx1="dk1" bg2="lt2" tx2="dk2" accent1="accent1" accent2="accent2" accent3="accent3" accent4="accent4" accent5="accent5" accent6="accent6" hlink="hlink" folHlink="folHlink"/>
  <p:sldLayoutIdLst>
    <p:sldLayoutId id="2147485548"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rmAutofit/>
          </a:bodyPr>
          <a:lstStyle>
            <a:lvl1pPr algn="r">
              <a:defRPr sz="1000">
                <a:solidFill>
                  <a:schemeClr val="tx1"/>
                </a:solidFill>
              </a:defRPr>
            </a:lvl1pPr>
          </a:lstStyle>
          <a:p>
            <a:fld id="{346B58B4-0D72-4C8B-9355-854FB5782278}" type="datetime4">
              <a:rPr lang="en-GB" smtClean="0"/>
              <a:t>29 May 2026</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3546190"/>
      </p:ext>
    </p:extLst>
  </p:cSld>
  <p:clrMap bg1="lt1" tx1="dk1" bg2="lt2" tx2="dk2" accent1="accent1" accent2="accent2" accent3="accent3" accent4="accent4" accent5="accent5" accent6="accent6" hlink="hlink" folHlink="folHlink"/>
  <p:sldLayoutIdLst>
    <p:sldLayoutId id="2147485550" r:id="rId1"/>
    <p:sldLayoutId id="2147485551" r:id="rId2"/>
    <p:sldLayoutId id="2147485552" r:id="rId3"/>
    <p:sldLayoutId id="2147485553" r:id="rId4"/>
    <p:sldLayoutId id="2147485554" r:id="rId5"/>
    <p:sldLayoutId id="2147485555" r:id="rId6"/>
    <p:sldLayoutId id="2147485556" r:id="rId7"/>
    <p:sldLayoutId id="2147485557" r:id="rId8"/>
    <p:sldLayoutId id="2147485558" r:id="rId9"/>
    <p:sldLayoutId id="2147485559" r:id="rId10"/>
    <p:sldLayoutId id="2147485560" r:id="rId11"/>
    <p:sldLayoutId id="2147485561" r:id="rId12"/>
    <p:sldLayoutId id="2147485562" r:id="rId13"/>
    <p:sldLayoutId id="2147485563" r:id="rId14"/>
    <p:sldLayoutId id="2147485564" r:id="rId15"/>
    <p:sldLayoutId id="2147485565" r:id="rId16"/>
    <p:sldLayoutId id="2147485566" r:id="rId17"/>
    <p:sldLayoutId id="2147485567" r:id="rId18"/>
    <p:sldLayoutId id="2147485568" r:id="rId19"/>
    <p:sldLayoutId id="2147485569" r:id="rId20"/>
    <p:sldLayoutId id="2147485570" r:id="rId21"/>
    <p:sldLayoutId id="2147485571" r:id="rId22"/>
    <p:sldLayoutId id="2147485572" r:id="rId23"/>
    <p:sldLayoutId id="2147485573" r:id="rId24"/>
    <p:sldLayoutId id="2147485574" r:id="rId25"/>
    <p:sldLayoutId id="2147485575" r:id="rId26"/>
    <p:sldLayoutId id="2147485576" r:id="rId27"/>
    <p:sldLayoutId id="2147485577" r:id="rId28"/>
    <p:sldLayoutId id="2147485578" r:id="rId29"/>
    <p:sldLayoutId id="2147485579" r:id="rId30"/>
    <p:sldLayoutId id="2147485580" r:id="rId3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22123-AE47-C040-B58E-8333DDD33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E2AD5-341C-BB40-891C-AEC33DEDA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DE27-5DAA-544B-8FE1-17D5517FB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3C9E3-3EE8-0445-A1ED-0AB47316A5B4}" type="datetimeFigureOut">
              <a:rPr lang="en-US" smtClean="0"/>
              <a:t>5/29/26</a:t>
            </a:fld>
            <a:endParaRPr lang="en-US"/>
          </a:p>
        </p:txBody>
      </p:sp>
      <p:sp>
        <p:nvSpPr>
          <p:cNvPr id="5" name="Footer Placeholder 4">
            <a:extLst>
              <a:ext uri="{FF2B5EF4-FFF2-40B4-BE49-F238E27FC236}">
                <a16:creationId xmlns:a16="http://schemas.microsoft.com/office/drawing/2014/main" id="{3AC313B1-C4DD-BC48-8F4C-B32D4BF7F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AA759-062F-7B4D-910E-250B25AE0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DBC2-4FAE-724D-9377-BDBB288CFFE0}" type="slidenum">
              <a:rPr lang="en-US" smtClean="0"/>
              <a:t>‹#›</a:t>
            </a:fld>
            <a:endParaRPr lang="en-US"/>
          </a:p>
        </p:txBody>
      </p:sp>
    </p:spTree>
    <p:extLst>
      <p:ext uri="{BB962C8B-B14F-4D97-AF65-F5344CB8AC3E}">
        <p14:creationId xmlns:p14="http://schemas.microsoft.com/office/powerpoint/2010/main" val="1786247374"/>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 id="2147485596" r:id="rId15"/>
    <p:sldLayoutId id="2147485597" r:id="rId16"/>
    <p:sldLayoutId id="2147485598" r:id="rId17"/>
    <p:sldLayoutId id="2147485599" r:id="rId18"/>
    <p:sldLayoutId id="2147485600" r:id="rId19"/>
    <p:sldLayoutId id="2147485601" r:id="rId20"/>
    <p:sldLayoutId id="2147485602" r:id="rId21"/>
    <p:sldLayoutId id="2147485603" r:id="rId22"/>
    <p:sldLayoutId id="2147485604"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1EE17-3889-9CE3-E996-A0BE2190C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E4A760-AB80-77AB-B1DC-E7102F07B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4EB51-5233-AB77-D55C-C24CAB9E1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4923AD-703F-477A-A414-40B1E8B9D303}" type="datetimeFigureOut">
              <a:rPr lang="en-US" smtClean="0"/>
              <a:t>5/29/26</a:t>
            </a:fld>
            <a:endParaRPr lang="en-US"/>
          </a:p>
        </p:txBody>
      </p:sp>
      <p:sp>
        <p:nvSpPr>
          <p:cNvPr id="5" name="Footer Placeholder 4">
            <a:extLst>
              <a:ext uri="{FF2B5EF4-FFF2-40B4-BE49-F238E27FC236}">
                <a16:creationId xmlns:a16="http://schemas.microsoft.com/office/drawing/2014/main" id="{9FA49B91-1F9C-AFE3-6A73-2CBF8E289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50B539-588C-09AA-DFBC-7735930A0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32E514-80C7-40D3-8456-255A7F467CE4}" type="slidenum">
              <a:rPr lang="en-US" smtClean="0"/>
              <a:t>‹#›</a:t>
            </a:fld>
            <a:endParaRPr lang="en-US"/>
          </a:p>
        </p:txBody>
      </p:sp>
    </p:spTree>
    <p:extLst>
      <p:ext uri="{BB962C8B-B14F-4D97-AF65-F5344CB8AC3E}">
        <p14:creationId xmlns:p14="http://schemas.microsoft.com/office/powerpoint/2010/main" val="102032502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 id="214748561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2" y="6238559"/>
            <a:ext cx="12198070" cy="628963"/>
          </a:xfrm>
          <a:prstGeom prst="rect">
            <a:avLst/>
          </a:prstGeom>
        </p:spPr>
      </p:pic>
    </p:spTree>
    <p:extLst>
      <p:ext uri="{BB962C8B-B14F-4D97-AF65-F5344CB8AC3E}">
        <p14:creationId xmlns:p14="http://schemas.microsoft.com/office/powerpoint/2010/main" val="4142605982"/>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2"/>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961745131"/>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 id="2147485638" r:id="rId12"/>
    <p:sldLayoutId id="2147485639" r:id="rId13"/>
    <p:sldLayoutId id="2147485640" r:id="rId14"/>
    <p:sldLayoutId id="2147485641" r:id="rId15"/>
    <p:sldLayoutId id="2147485642" r:id="rId16"/>
    <p:sldLayoutId id="2147485643" r:id="rId17"/>
    <p:sldLayoutId id="2147485644" r:id="rId18"/>
    <p:sldLayoutId id="2147485645" r:id="rId19"/>
    <p:sldLayoutId id="2147485646"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914400" y="609600"/>
            <a:ext cx="10363200" cy="11612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en-US" dirty="0"/>
              <a:t>Click to edit Master title style</a:t>
            </a:r>
          </a:p>
        </p:txBody>
      </p:sp>
      <p:sp>
        <p:nvSpPr>
          <p:cNvPr id="164867" name="Rectangle 3"/>
          <p:cNvSpPr>
            <a:spLocks noGrp="1" noChangeArrowheads="1"/>
          </p:cNvSpPr>
          <p:nvPr>
            <p:ph type="body" idx="1"/>
          </p:nvPr>
        </p:nvSpPr>
        <p:spPr bwMode="auto">
          <a:xfrm>
            <a:off x="914400" y="1566863"/>
            <a:ext cx="10363200" cy="45989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lvl="0">
              <a:lnSpc>
                <a:spcPct val="90000"/>
              </a:lnSpc>
              <a:spcBef>
                <a:spcPts val="1200"/>
              </a:spcBef>
            </a:pPr>
            <a:r>
              <a:rPr lang="en-US" dirty="0"/>
              <a:t>Click to edit Master text styles</a:t>
            </a:r>
          </a:p>
          <a:p>
            <a:pPr lvl="1">
              <a:lnSpc>
                <a:spcPct val="90000"/>
              </a:lnSpc>
              <a:spcBef>
                <a:spcPts val="1200"/>
              </a:spcBef>
            </a:pPr>
            <a:r>
              <a:rPr lang="en-US" dirty="0"/>
              <a:t>Second level</a:t>
            </a:r>
          </a:p>
          <a:p>
            <a:pPr lvl="2">
              <a:lnSpc>
                <a:spcPct val="90000"/>
              </a:lnSpc>
              <a:spcBef>
                <a:spcPts val="1200"/>
              </a:spcBef>
            </a:pPr>
            <a:r>
              <a:rPr lang="en-US" dirty="0"/>
              <a:t>Third level</a:t>
            </a:r>
          </a:p>
          <a:p>
            <a:pPr lvl="3">
              <a:lnSpc>
                <a:spcPct val="90000"/>
              </a:lnSpc>
              <a:spcBef>
                <a:spcPts val="1200"/>
              </a:spcBef>
            </a:pPr>
            <a:r>
              <a:rPr lang="en-US" dirty="0"/>
              <a:t>Fourth level</a:t>
            </a:r>
          </a:p>
          <a:p>
            <a:pPr lvl="4">
              <a:lnSpc>
                <a:spcPct val="90000"/>
              </a:lnSpc>
              <a:spcBef>
                <a:spcPts val="1200"/>
              </a:spcBef>
            </a:pPr>
            <a:r>
              <a:rPr lang="en-US" dirty="0"/>
              <a:t>Fifth level</a:t>
            </a:r>
          </a:p>
        </p:txBody>
      </p:sp>
    </p:spTree>
    <p:extLst>
      <p:ext uri="{BB962C8B-B14F-4D97-AF65-F5344CB8AC3E}">
        <p14:creationId xmlns:p14="http://schemas.microsoft.com/office/powerpoint/2010/main" val="1547575875"/>
      </p:ext>
    </p:extLst>
  </p:cSld>
  <p:clrMap bg1="dk2" tx1="lt1" bg2="dk1" tx2="lt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 id="2147485659" r:id="rId12"/>
    <p:sldLayoutId id="2147485660"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lnSpc>
          <a:spcPct val="90000"/>
        </a:lnSpc>
        <a:spcBef>
          <a:spcPct val="0"/>
        </a:spcBef>
        <a:spcAft>
          <a:spcPct val="0"/>
        </a:spcAft>
        <a:defRPr lang="en-US" sz="4400" dirty="0">
          <a:solidFill>
            <a:schemeClr val="bg2"/>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5pPr>
      <a:lvl6pPr marL="609585" algn="ctr" rtl="0" eaLnBrk="1" fontAlgn="base" hangingPunct="1">
        <a:lnSpc>
          <a:spcPct val="85000"/>
        </a:lnSpc>
        <a:spcBef>
          <a:spcPct val="0"/>
        </a:spcBef>
        <a:spcAft>
          <a:spcPct val="0"/>
        </a:spcAft>
        <a:defRPr sz="5333">
          <a:solidFill>
            <a:schemeClr val="tx1"/>
          </a:solidFill>
          <a:latin typeface="Arial" charset="0"/>
        </a:defRPr>
      </a:lvl6pPr>
      <a:lvl7pPr marL="1219170" algn="ctr" rtl="0" eaLnBrk="1" fontAlgn="base" hangingPunct="1">
        <a:lnSpc>
          <a:spcPct val="85000"/>
        </a:lnSpc>
        <a:spcBef>
          <a:spcPct val="0"/>
        </a:spcBef>
        <a:spcAft>
          <a:spcPct val="0"/>
        </a:spcAft>
        <a:defRPr sz="5333">
          <a:solidFill>
            <a:schemeClr val="tx1"/>
          </a:solidFill>
          <a:latin typeface="Arial" charset="0"/>
        </a:defRPr>
      </a:lvl7pPr>
      <a:lvl8pPr marL="1828754" algn="ctr" rtl="0" eaLnBrk="1" fontAlgn="base" hangingPunct="1">
        <a:lnSpc>
          <a:spcPct val="85000"/>
        </a:lnSpc>
        <a:spcBef>
          <a:spcPct val="0"/>
        </a:spcBef>
        <a:spcAft>
          <a:spcPct val="0"/>
        </a:spcAft>
        <a:defRPr sz="5333">
          <a:solidFill>
            <a:schemeClr val="tx1"/>
          </a:solidFill>
          <a:latin typeface="Arial" charset="0"/>
        </a:defRPr>
      </a:lvl8pPr>
      <a:lvl9pPr marL="2438339" algn="ctr" rtl="0" eaLnBrk="1" fontAlgn="base" hangingPunct="1">
        <a:lnSpc>
          <a:spcPct val="85000"/>
        </a:lnSpc>
        <a:spcBef>
          <a:spcPct val="0"/>
        </a:spcBef>
        <a:spcAft>
          <a:spcPct val="0"/>
        </a:spcAft>
        <a:defRPr sz="5333">
          <a:solidFill>
            <a:schemeClr val="tx1"/>
          </a:solidFill>
          <a:latin typeface="Arial" charset="0"/>
        </a:defRPr>
      </a:lvl9pPr>
    </p:titleStyle>
    <p:bodyStyle>
      <a:lvl1pPr marL="233363" indent="-233363" algn="l" rtl="0" eaLnBrk="1" fontAlgn="base" hangingPunct="1">
        <a:spcBef>
          <a:spcPts val="1500"/>
        </a:spcBef>
        <a:spcAft>
          <a:spcPct val="0"/>
        </a:spcAft>
        <a:buClr>
          <a:schemeClr val="bg2"/>
        </a:buClr>
        <a:buFont typeface="Times" charset="0"/>
        <a:buChar char="•"/>
        <a:tabLst/>
        <a:defRPr lang="en-US" sz="2800" kern="1200" dirty="0" smtClean="0">
          <a:solidFill>
            <a:schemeClr val="bg1"/>
          </a:solidFill>
          <a:latin typeface="Arial"/>
          <a:ea typeface="+mn-ea"/>
          <a:cs typeface="+mn-cs"/>
        </a:defRPr>
      </a:lvl1pPr>
      <a:lvl2pPr marL="857250" indent="-330200" algn="l" rtl="0" eaLnBrk="1" fontAlgn="base" hangingPunct="1">
        <a:spcBef>
          <a:spcPts val="1500"/>
        </a:spcBef>
        <a:spcAft>
          <a:spcPct val="0"/>
        </a:spcAft>
        <a:buClr>
          <a:schemeClr val="bg2"/>
        </a:buClr>
        <a:buChar char="–"/>
        <a:tabLst/>
        <a:defRPr lang="en-US" sz="2400" kern="1200" dirty="0" smtClean="0">
          <a:solidFill>
            <a:schemeClr val="bg1"/>
          </a:solidFill>
          <a:latin typeface="Arial"/>
          <a:ea typeface="+mn-ea"/>
          <a:cs typeface="+mn-cs"/>
        </a:defRPr>
      </a:lvl2pPr>
      <a:lvl3pPr marL="1314450" indent="-246063" algn="l" rtl="0" eaLnBrk="1" fontAlgn="base" hangingPunct="1">
        <a:spcBef>
          <a:spcPts val="1500"/>
        </a:spcBef>
        <a:spcAft>
          <a:spcPct val="0"/>
        </a:spcAft>
        <a:buClr>
          <a:schemeClr val="bg2"/>
        </a:buClr>
        <a:buChar char="•"/>
        <a:tabLst/>
        <a:defRPr lang="en-US" sz="2000" kern="1200" dirty="0" smtClean="0">
          <a:solidFill>
            <a:schemeClr val="bg1"/>
          </a:solidFill>
          <a:latin typeface="Arial"/>
          <a:ea typeface="+mn-ea"/>
          <a:cs typeface="+mn-cs"/>
        </a:defRPr>
      </a:lvl3pPr>
      <a:lvl4pPr marL="1836738" indent="-241300" algn="l" rtl="0" eaLnBrk="1" fontAlgn="base" hangingPunct="1">
        <a:spcBef>
          <a:spcPts val="1500"/>
        </a:spcBef>
        <a:spcAft>
          <a:spcPct val="0"/>
        </a:spcAft>
        <a:buClr>
          <a:schemeClr val="bg2"/>
        </a:buClr>
        <a:buChar char="–"/>
        <a:tabLst/>
        <a:defRPr lang="en-US" sz="1800" kern="1200" dirty="0" smtClean="0">
          <a:solidFill>
            <a:schemeClr val="bg1"/>
          </a:solidFill>
          <a:latin typeface="Arial"/>
          <a:ea typeface="+mn-ea"/>
          <a:cs typeface="+mn-cs"/>
        </a:defRPr>
      </a:lvl4pPr>
      <a:lvl5pPr marL="2293938" indent="-157163" algn="l" rtl="0" eaLnBrk="1" fontAlgn="base" hangingPunct="1">
        <a:spcBef>
          <a:spcPts val="1500"/>
        </a:spcBef>
        <a:spcAft>
          <a:spcPct val="0"/>
        </a:spcAft>
        <a:buClr>
          <a:schemeClr val="bg2"/>
        </a:buClr>
        <a:buChar char="»"/>
        <a:tabLst/>
        <a:defRPr lang="en-US" sz="1600" kern="1200" dirty="0">
          <a:solidFill>
            <a:schemeClr val="bg1"/>
          </a:solidFill>
          <a:latin typeface="Arial"/>
          <a:ea typeface="+mn-ea"/>
          <a:cs typeface="+mn-cs"/>
        </a:defRPr>
      </a:lvl5pPr>
      <a:lvl6pPr marL="3047924" indent="-302676" algn="l" rtl="0" eaLnBrk="1" fontAlgn="base" hangingPunct="1">
        <a:spcBef>
          <a:spcPct val="60000"/>
        </a:spcBef>
        <a:spcAft>
          <a:spcPct val="0"/>
        </a:spcAft>
        <a:buClr>
          <a:schemeClr val="hlink"/>
        </a:buClr>
        <a:buChar char="»"/>
        <a:defRPr sz="1600">
          <a:solidFill>
            <a:schemeClr val="tx1"/>
          </a:solidFill>
          <a:latin typeface="+mn-lt"/>
        </a:defRPr>
      </a:lvl6pPr>
      <a:lvl7pPr marL="3657509" indent="-302676" algn="l" rtl="0" eaLnBrk="1" fontAlgn="base" hangingPunct="1">
        <a:spcBef>
          <a:spcPct val="60000"/>
        </a:spcBef>
        <a:spcAft>
          <a:spcPct val="0"/>
        </a:spcAft>
        <a:buClr>
          <a:schemeClr val="hlink"/>
        </a:buClr>
        <a:buChar char="»"/>
        <a:defRPr sz="1600">
          <a:solidFill>
            <a:schemeClr val="tx1"/>
          </a:solidFill>
          <a:latin typeface="+mn-lt"/>
        </a:defRPr>
      </a:lvl7pPr>
      <a:lvl8pPr marL="4267093" indent="-302676" algn="l" rtl="0" eaLnBrk="1" fontAlgn="base" hangingPunct="1">
        <a:spcBef>
          <a:spcPct val="60000"/>
        </a:spcBef>
        <a:spcAft>
          <a:spcPct val="0"/>
        </a:spcAft>
        <a:buClr>
          <a:schemeClr val="hlink"/>
        </a:buClr>
        <a:buChar char="»"/>
        <a:defRPr sz="1600">
          <a:solidFill>
            <a:schemeClr val="tx1"/>
          </a:solidFill>
          <a:latin typeface="+mn-lt"/>
        </a:defRPr>
      </a:lvl8pPr>
      <a:lvl9pPr marL="4876678" indent="-302676" algn="l" rtl="0" eaLnBrk="1" fontAlgn="base" hangingPunct="1">
        <a:spcBef>
          <a:spcPct val="60000"/>
        </a:spcBef>
        <a:spcAft>
          <a:spcPct val="0"/>
        </a:spcAft>
        <a:buClr>
          <a:schemeClr val="hlink"/>
        </a:buClr>
        <a:buChar char="»"/>
        <a:defRPr sz="16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76">
          <p15:clr>
            <a:srgbClr val="F26B43"/>
          </p15:clr>
        </p15:guide>
        <p15:guide id="4" pos="288">
          <p15:clr>
            <a:srgbClr val="F26B43"/>
          </p15:clr>
        </p15:guide>
        <p15:guide id="5" pos="720">
          <p15:clr>
            <a:srgbClr val="F26B43"/>
          </p15:clr>
        </p15:guide>
        <p15:guide id="6" pos="7104">
          <p15:clr>
            <a:srgbClr val="F26B43"/>
          </p15:clr>
        </p15:guide>
        <p15:guide id="7" pos="7392">
          <p15:clr>
            <a:srgbClr val="F26B43"/>
          </p15:clr>
        </p15:guide>
        <p15:guide id="8" pos="6960">
          <p15:clr>
            <a:srgbClr val="F26B43"/>
          </p15:clr>
        </p15:guide>
        <p15:guide id="9" pos="3840">
          <p15:clr>
            <a:srgbClr val="F26B43"/>
          </p15:clr>
        </p15:guide>
        <p15:guide id="10" pos="3888">
          <p15:clr>
            <a:srgbClr val="F26B43"/>
          </p15:clr>
        </p15:guide>
        <p15:guide id="11" orient="horz" pos="600">
          <p15:clr>
            <a:srgbClr val="F26B43"/>
          </p15:clr>
        </p15:guide>
        <p15:guide id="12" orient="horz" pos="384">
          <p15:clr>
            <a:srgbClr val="F26B43"/>
          </p15:clr>
        </p15:guide>
        <p15:guide id="13" pos="864">
          <p15:clr>
            <a:srgbClr val="F26B43"/>
          </p15:clr>
        </p15:guide>
        <p15:guide id="14" pos="6816">
          <p15:clr>
            <a:srgbClr val="F26B43"/>
          </p15:clr>
        </p15:guide>
        <p15:guide id="15" orient="horz" pos="2112">
          <p15:clr>
            <a:srgbClr val="F26B43"/>
          </p15:clr>
        </p15:guide>
        <p15:guide id="16" orient="horz" pos="2208">
          <p15:clr>
            <a:srgbClr val="F26B43"/>
          </p15:clr>
        </p15:guide>
        <p15:guide id="17" orient="horz" pos="768">
          <p15:clr>
            <a:srgbClr val="F26B43"/>
          </p15:clr>
        </p15:guide>
        <p15:guide id="18" orient="horz" pos="980">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AFE01-5102-E422-DD8C-107E9BC4B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2E1B68-ED0A-495B-8B60-8BAA2A38B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6F18-6AEB-B52F-2520-179E87EDA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D6649F-ACBF-F145-BD68-A885B931AFBF}" type="datetimeFigureOut">
              <a:rPr lang="en-US" smtClean="0"/>
              <a:t>5/29/26</a:t>
            </a:fld>
            <a:endParaRPr lang="en-US"/>
          </a:p>
        </p:txBody>
      </p:sp>
      <p:sp>
        <p:nvSpPr>
          <p:cNvPr id="5" name="Footer Placeholder 4">
            <a:extLst>
              <a:ext uri="{FF2B5EF4-FFF2-40B4-BE49-F238E27FC236}">
                <a16:creationId xmlns:a16="http://schemas.microsoft.com/office/drawing/2014/main" id="{9EAC5AB8-ECDE-8360-22A4-EF9B4B719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466664-A85C-1CF1-6D52-600275D66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12FFDF-497E-E64A-9F88-07BD3A58A639}" type="slidenum">
              <a:rPr lang="en-US" smtClean="0"/>
              <a:t>‹#›</a:t>
            </a:fld>
            <a:endParaRPr lang="en-US"/>
          </a:p>
        </p:txBody>
      </p:sp>
    </p:spTree>
    <p:extLst>
      <p:ext uri="{BB962C8B-B14F-4D97-AF65-F5344CB8AC3E}">
        <p14:creationId xmlns:p14="http://schemas.microsoft.com/office/powerpoint/2010/main" val="2526299037"/>
      </p:ext>
    </p:extLst>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 id="214748567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953710499"/>
      </p:ext>
    </p:extLst>
  </p:cSld>
  <p:clrMap bg1="lt1" tx1="dk1" bg2="lt2" tx2="dk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 id="2147485681" r:id="rId7"/>
    <p:sldLayoutId id="2147485682" r:id="rId8"/>
    <p:sldLayoutId id="2147485683" r:id="rId9"/>
    <p:sldLayoutId id="2147485684" r:id="rId10"/>
    <p:sldLayoutId id="2147485685" r:id="rId11"/>
    <p:sldLayoutId id="2147485686" r:id="rId12"/>
    <p:sldLayoutId id="2147485687" r:id="rId13"/>
    <p:sldLayoutId id="2147485688" r:id="rId14"/>
    <p:sldLayoutId id="2147485689" r:id="rId15"/>
    <p:sldLayoutId id="2147485690" r:id="rId16"/>
    <p:sldLayoutId id="2147485691" r:id="rId17"/>
    <p:sldLayoutId id="2147485692" r:id="rId18"/>
    <p:sldLayoutId id="214748569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7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0.tiff"/><Relationship Id="rId2" Type="http://schemas.openxmlformats.org/officeDocument/2006/relationships/image" Target="../media/image239.emf"/><Relationship Id="rId1" Type="http://schemas.openxmlformats.org/officeDocument/2006/relationships/slideLayout" Target="../slideLayouts/slideLayout379.xml"/></Relationships>
</file>

<file path=ppt/slides/_rels/slide105.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notesSlide" Target="../notesSlides/notesSlide46.xml"/><Relationship Id="rId1" Type="http://schemas.openxmlformats.org/officeDocument/2006/relationships/slideLayout" Target="../slideLayouts/slideLayout386.xml"/></Relationships>
</file>

<file path=ppt/slides/_rels/slide106.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jpg"/><Relationship Id="rId1" Type="http://schemas.openxmlformats.org/officeDocument/2006/relationships/slideLayout" Target="../slideLayouts/slideLayout386.xml"/></Relationships>
</file>

<file path=ppt/slides/_rels/slide10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44.png"/><Relationship Id="rId1" Type="http://schemas.openxmlformats.org/officeDocument/2006/relationships/slideLayout" Target="../slideLayouts/slideLayout369.xml"/></Relationships>
</file>

<file path=ppt/slides/_rels/slide10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45.png"/><Relationship Id="rId1" Type="http://schemas.openxmlformats.org/officeDocument/2006/relationships/slideLayout" Target="../slideLayouts/slideLayout373.xml"/><Relationship Id="rId5" Type="http://schemas.microsoft.com/office/2007/relationships/hdphoto" Target="../media/hdphoto28.wdp"/><Relationship Id="rId4" Type="http://schemas.openxmlformats.org/officeDocument/2006/relationships/image" Target="../media/image246.png"/></Relationships>
</file>

<file path=ppt/slides/_rels/slide1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47.png"/><Relationship Id="rId1" Type="http://schemas.openxmlformats.org/officeDocument/2006/relationships/slideLayout" Target="../slideLayouts/slideLayout385.xml"/><Relationship Id="rId5" Type="http://schemas.microsoft.com/office/2007/relationships/hdphoto" Target="../media/hdphoto30.wdp"/><Relationship Id="rId4" Type="http://schemas.openxmlformats.org/officeDocument/2006/relationships/image" Target="../media/image2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11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49.png"/><Relationship Id="rId1" Type="http://schemas.openxmlformats.org/officeDocument/2006/relationships/slideLayout" Target="../slideLayouts/slideLayout369.xml"/></Relationships>
</file>

<file path=ppt/slides/_rels/slide11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385.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369.xml"/></Relationships>
</file>

<file path=ppt/slides/_rels/slide114.xml.rels><?xml version="1.0" encoding="UTF-8" standalone="yes"?>
<Relationships xmlns="http://schemas.openxmlformats.org/package/2006/relationships"><Relationship Id="rId8" Type="http://schemas.openxmlformats.org/officeDocument/2006/relationships/image" Target="../media/image255.png"/><Relationship Id="rId13" Type="http://schemas.microsoft.com/office/2007/relationships/hdphoto" Target="../media/hdphoto37.wdp"/><Relationship Id="rId3" Type="http://schemas.microsoft.com/office/2007/relationships/hdphoto" Target="../media/hdphoto32.wdp"/><Relationship Id="rId7" Type="http://schemas.microsoft.com/office/2007/relationships/hdphoto" Target="../media/hdphoto34.wdp"/><Relationship Id="rId12"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369.xml"/><Relationship Id="rId6" Type="http://schemas.openxmlformats.org/officeDocument/2006/relationships/image" Target="../media/image254.png"/><Relationship Id="rId11" Type="http://schemas.microsoft.com/office/2007/relationships/hdphoto" Target="../media/hdphoto36.wdp"/><Relationship Id="rId5" Type="http://schemas.microsoft.com/office/2007/relationships/hdphoto" Target="../media/hdphoto33.wdp"/><Relationship Id="rId10" Type="http://schemas.openxmlformats.org/officeDocument/2006/relationships/image" Target="../media/image256.png"/><Relationship Id="rId4" Type="http://schemas.openxmlformats.org/officeDocument/2006/relationships/image" Target="../media/image253.png"/><Relationship Id="rId9" Type="http://schemas.microsoft.com/office/2007/relationships/hdphoto" Target="../media/hdphoto35.wdp"/><Relationship Id="rId14" Type="http://schemas.openxmlformats.org/officeDocument/2006/relationships/image" Target="../media/image258.png"/></Relationships>
</file>

<file path=ppt/slides/_rels/slide1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373.xml"/></Relationships>
</file>

<file path=ppt/slides/_rels/slide11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6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7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8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22.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3.png"/><Relationship Id="rId7" Type="http://schemas.microsoft.com/office/2007/relationships/hdphoto" Target="../media/hdphoto38.wdp"/><Relationship Id="rId2" Type="http://schemas.openxmlformats.org/officeDocument/2006/relationships/image" Target="../media/image262.png"/><Relationship Id="rId1" Type="http://schemas.openxmlformats.org/officeDocument/2006/relationships/slideLayout" Target="../slideLayouts/slideLayout388.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 Id="rId9" Type="http://schemas.openxmlformats.org/officeDocument/2006/relationships/image" Target="../media/image268.png"/></Relationships>
</file>

<file path=ppt/slides/_rels/slide12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269.png"/><Relationship Id="rId1" Type="http://schemas.openxmlformats.org/officeDocument/2006/relationships/slideLayout" Target="../slideLayouts/slideLayout373.xml"/><Relationship Id="rId5" Type="http://schemas.microsoft.com/office/2007/relationships/hdphoto" Target="../media/hdphoto40.wdp"/><Relationship Id="rId4" Type="http://schemas.openxmlformats.org/officeDocument/2006/relationships/image" Target="../media/image270.png"/></Relationships>
</file>

<file path=ppt/slides/_rels/slide1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38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4.xml"/></Relationships>
</file>

<file path=ppt/slides/_rels/slide12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390.xml"/></Relationships>
</file>

<file path=ppt/slides/_rels/slide12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373.xml"/><Relationship Id="rId4" Type="http://schemas.openxmlformats.org/officeDocument/2006/relationships/image" Target="../media/image274.png"/></Relationships>
</file>

<file path=ppt/slides/_rels/slide12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37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xml"/><Relationship Id="rId1" Type="http://schemas.openxmlformats.org/officeDocument/2006/relationships/slideLayout" Target="../slideLayouts/slideLayout19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0.xml"/><Relationship Id="rId1" Type="http://schemas.openxmlformats.org/officeDocument/2006/relationships/tags" Target="../tags/tag65.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2.png"/><Relationship Id="rId1" Type="http://schemas.openxmlformats.org/officeDocument/2006/relationships/slideLayout" Target="../slideLayouts/slideLayout287.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2.xml"/></Relationships>
</file>

<file path=ppt/slides/_rels/slide25.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png"/><Relationship Id="rId3" Type="http://schemas.openxmlformats.org/officeDocument/2006/relationships/image" Target="../media/image173.png"/><Relationship Id="rId21" Type="http://schemas.openxmlformats.org/officeDocument/2006/relationships/image" Target="../media/image191.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notesSlide" Target="../notesSlides/notesSlide12.xml"/><Relationship Id="rId16" Type="http://schemas.openxmlformats.org/officeDocument/2006/relationships/image" Target="../media/image186.png"/><Relationship Id="rId20" Type="http://schemas.openxmlformats.org/officeDocument/2006/relationships/image" Target="../media/image190.png"/><Relationship Id="rId1" Type="http://schemas.openxmlformats.org/officeDocument/2006/relationships/slideLayout" Target="../slideLayouts/slideLayout326.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png"/><Relationship Id="rId10" Type="http://schemas.openxmlformats.org/officeDocument/2006/relationships/image" Target="../media/image180.png"/><Relationship Id="rId19" Type="http://schemas.openxmlformats.org/officeDocument/2006/relationships/image" Target="../media/image189.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5.xml"/></Relationships>
</file>

<file path=ppt/slides/_rels/slide2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xml"/><Relationship Id="rId1" Type="http://schemas.openxmlformats.org/officeDocument/2006/relationships/slideLayout" Target="../slideLayouts/slideLayout286.xml"/></Relationships>
</file>

<file path=ppt/slides/_rels/slide2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xml"/><Relationship Id="rId1" Type="http://schemas.openxmlformats.org/officeDocument/2006/relationships/slideLayout" Target="../slideLayouts/slideLayout286.xml"/></Relationships>
</file>

<file path=ppt/slides/_rels/slide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xml"/><Relationship Id="rId1" Type="http://schemas.openxmlformats.org/officeDocument/2006/relationships/slideLayout" Target="../slideLayouts/slideLayout28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0.xml"/><Relationship Id="rId1" Type="http://schemas.openxmlformats.org/officeDocument/2006/relationships/tags" Target="../tags/tag6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xml"/><Relationship Id="rId1" Type="http://schemas.openxmlformats.org/officeDocument/2006/relationships/slideLayout" Target="../slideLayouts/slideLayout286.xml"/><Relationship Id="rId4" Type="http://schemas.openxmlformats.org/officeDocument/2006/relationships/image" Target="../media/image193.tiff"/></Relationships>
</file>

<file path=ppt/slides/_rels/slide31.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18.xml"/><Relationship Id="rId1" Type="http://schemas.openxmlformats.org/officeDocument/2006/relationships/slideLayout" Target="../slideLayouts/slideLayout286.xml"/><Relationship Id="rId4" Type="http://schemas.openxmlformats.org/officeDocument/2006/relationships/image" Target="../media/image195.tiff"/></Relationships>
</file>

<file path=ppt/slides/_rels/slide32.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notesSlide" Target="../notesSlides/notesSlide19.xml"/><Relationship Id="rId1" Type="http://schemas.openxmlformats.org/officeDocument/2006/relationships/slideLayout" Target="../slideLayouts/slideLayout336.xml"/><Relationship Id="rId4" Type="http://schemas.openxmlformats.org/officeDocument/2006/relationships/image" Target="../media/image197.svg"/></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87.xml"/></Relationships>
</file>

<file path=ppt/slides/_rels/slide3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8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9.png"/><Relationship Id="rId1" Type="http://schemas.openxmlformats.org/officeDocument/2006/relationships/slideLayout" Target="../slideLayouts/slideLayout28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0.png"/><Relationship Id="rId1" Type="http://schemas.openxmlformats.org/officeDocument/2006/relationships/slideLayout" Target="../slideLayouts/slideLayout287.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1.png"/><Relationship Id="rId1" Type="http://schemas.openxmlformats.org/officeDocument/2006/relationships/slideLayout" Target="../slideLayouts/slideLayout282.xml"/></Relationships>
</file>

<file path=ppt/slides/_rels/slide3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xml"/><Relationship Id="rId1" Type="http://schemas.openxmlformats.org/officeDocument/2006/relationships/slideLayout" Target="../slideLayouts/slideLayout281.xml"/></Relationships>
</file>

<file path=ppt/slides/_rels/slide3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xml"/><Relationship Id="rId1" Type="http://schemas.openxmlformats.org/officeDocument/2006/relationships/slideLayout" Target="../slideLayouts/slideLayout281.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67.xml"/></Relationships>
</file>

<file path=ppt/slides/_rels/slide40.xml.rels><?xml version="1.0" encoding="UTF-8" standalone="yes"?>
<Relationships xmlns="http://schemas.openxmlformats.org/package/2006/relationships"><Relationship Id="rId3" Type="http://schemas.openxmlformats.org/officeDocument/2006/relationships/hyperlink" Target="https://clinicaltrials.gov/ct2/show/NCT05855200" TargetMode="External"/><Relationship Id="rId2" Type="http://schemas.openxmlformats.org/officeDocument/2006/relationships/notesSlide" Target="../notesSlides/notesSlide22.xml"/><Relationship Id="rId1" Type="http://schemas.openxmlformats.org/officeDocument/2006/relationships/slideLayout" Target="../slideLayouts/slideLayout367.xml"/><Relationship Id="rId5" Type="http://schemas.openxmlformats.org/officeDocument/2006/relationships/image" Target="../media/image197.svg"/><Relationship Id="rId4" Type="http://schemas.openxmlformats.org/officeDocument/2006/relationships/image" Target="../media/image196.svg"/></Relationships>
</file>

<file path=ppt/slides/_rels/slide4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3.xml"/><Relationship Id="rId1" Type="http://schemas.openxmlformats.org/officeDocument/2006/relationships/slideLayout" Target="../slideLayouts/slideLayout287.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5.png"/><Relationship Id="rId1" Type="http://schemas.openxmlformats.org/officeDocument/2006/relationships/slideLayout" Target="../slideLayouts/slideLayout28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4.xml"/><Relationship Id="rId1" Type="http://schemas.openxmlformats.org/officeDocument/2006/relationships/slideLayout" Target="../slideLayouts/slideLayout286.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207.tiff"/><Relationship Id="rId1" Type="http://schemas.openxmlformats.org/officeDocument/2006/relationships/slideLayout" Target="../slideLayouts/slideLayout281.xml"/></Relationships>
</file>

<file path=ppt/slides/_rels/slide4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xml"/><Relationship Id="rId1" Type="http://schemas.openxmlformats.org/officeDocument/2006/relationships/slideLayout" Target="../slideLayouts/slideLayout286.xml"/><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6.xml"/><Relationship Id="rId1" Type="http://schemas.openxmlformats.org/officeDocument/2006/relationships/slideLayout" Target="../slideLayouts/slideLayout286.xml"/><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7.xml"/><Relationship Id="rId1" Type="http://schemas.openxmlformats.org/officeDocument/2006/relationships/slideLayout" Target="../slideLayouts/slideLayout286.xm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8.xml"/><Relationship Id="rId1" Type="http://schemas.openxmlformats.org/officeDocument/2006/relationships/slideLayout" Target="../slideLayouts/slideLayout286.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68.xml"/></Relationships>
</file>

<file path=ppt/slides/_rels/slide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9.xml"/><Relationship Id="rId1" Type="http://schemas.openxmlformats.org/officeDocument/2006/relationships/slideLayout" Target="../slideLayouts/slideLayout286.xml"/><Relationship Id="rId4" Type="http://schemas.microsoft.com/office/2007/relationships/hdphoto" Target="../media/hdphoto15.wdp"/></Relationships>
</file>

<file path=ppt/slides/_rels/slide51.xml.rels><?xml version="1.0" encoding="UTF-8" standalone="yes"?>
<Relationships xmlns="http://schemas.openxmlformats.org/package/2006/relationships"><Relationship Id="rId3" Type="http://schemas.openxmlformats.org/officeDocument/2006/relationships/image" Target="../media/image211.tiff"/><Relationship Id="rId2" Type="http://schemas.openxmlformats.org/officeDocument/2006/relationships/notesSlide" Target="../notesSlides/notesSlide30.xml"/><Relationship Id="rId1" Type="http://schemas.openxmlformats.org/officeDocument/2006/relationships/slideLayout" Target="../slideLayouts/slideLayout286.xml"/><Relationship Id="rId4" Type="http://schemas.openxmlformats.org/officeDocument/2006/relationships/image" Target="../media/image212.tiff"/></Relationships>
</file>

<file path=ppt/slides/_rels/slide52.xml.rels><?xml version="1.0" encoding="UTF-8" standalone="yes"?>
<Relationships xmlns="http://schemas.openxmlformats.org/package/2006/relationships"><Relationship Id="rId3" Type="http://schemas.openxmlformats.org/officeDocument/2006/relationships/image" Target="../media/image213.tiff"/><Relationship Id="rId2" Type="http://schemas.openxmlformats.org/officeDocument/2006/relationships/notesSlide" Target="../notesSlides/notesSlide31.xml"/><Relationship Id="rId1" Type="http://schemas.openxmlformats.org/officeDocument/2006/relationships/slideLayout" Target="../slideLayouts/slideLayout286.xml"/><Relationship Id="rId6" Type="http://schemas.openxmlformats.org/officeDocument/2006/relationships/image" Target="../media/image215.tiff"/><Relationship Id="rId5" Type="http://schemas.microsoft.com/office/2007/relationships/hdphoto" Target="../media/hdphoto16.wdp"/><Relationship Id="rId4" Type="http://schemas.openxmlformats.org/officeDocument/2006/relationships/image" Target="../media/image2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5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6.png"/><Relationship Id="rId1" Type="http://schemas.openxmlformats.org/officeDocument/2006/relationships/slideLayout" Target="../slideLayouts/slideLayout28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6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7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2.xml"/></Relationships>
</file>

<file path=ppt/slides/_rels/slide7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7.png"/><Relationship Id="rId1" Type="http://schemas.openxmlformats.org/officeDocument/2006/relationships/slideLayout" Target="../slideLayouts/slideLayout392.xml"/></Relationships>
</file>

<file path=ppt/slides/_rels/slide7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8.png"/><Relationship Id="rId1" Type="http://schemas.openxmlformats.org/officeDocument/2006/relationships/slideLayout" Target="../slideLayouts/slideLayout392.xml"/></Relationships>
</file>

<file path=ppt/slides/_rels/slide74.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392.xml"/></Relationships>
</file>

<file path=ppt/slides/_rels/slide75.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392.xml"/></Relationships>
</file>

<file path=ppt/slides/_rels/slide76.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392.xml"/></Relationships>
</file>

<file path=ppt/slides/_rels/slide7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3.xml"/><Relationship Id="rId1" Type="http://schemas.openxmlformats.org/officeDocument/2006/relationships/slideLayout" Target="../slideLayouts/slideLayout404.xml"/><Relationship Id="rId4" Type="http://schemas.openxmlformats.org/officeDocument/2006/relationships/image" Target="../media/image223.png"/></Relationships>
</file>

<file path=ppt/slides/_rels/slide7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4.xml"/><Relationship Id="rId1" Type="http://schemas.openxmlformats.org/officeDocument/2006/relationships/slideLayout" Target="../slideLayouts/slideLayout404.xml"/><Relationship Id="rId6" Type="http://schemas.microsoft.com/office/2007/relationships/hdphoto" Target="../media/hdphoto21.wdp"/><Relationship Id="rId5" Type="http://schemas.openxmlformats.org/officeDocument/2006/relationships/image" Target="../media/image225.png"/><Relationship Id="rId4" Type="http://schemas.microsoft.com/office/2007/relationships/hdphoto" Target="../media/hdphoto20.wdp"/></Relationships>
</file>

<file path=ppt/slides/_rels/slide7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5.xml"/><Relationship Id="rId1" Type="http://schemas.openxmlformats.org/officeDocument/2006/relationships/slideLayout" Target="../slideLayouts/slideLayout408.xml"/><Relationship Id="rId4" Type="http://schemas.microsoft.com/office/2007/relationships/hdphoto" Target="../media/hdphoto22.wd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71.xml"/></Relationships>
</file>

<file path=ppt/slides/_rels/slide8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6.xml"/><Relationship Id="rId1" Type="http://schemas.openxmlformats.org/officeDocument/2006/relationships/slideLayout" Target="../slideLayouts/slideLayout409.xml"/><Relationship Id="rId4" Type="http://schemas.microsoft.com/office/2007/relationships/hdphoto" Target="../media/hdphoto23.wdp"/></Relationships>
</file>

<file path=ppt/slides/_rels/slide8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7.xml"/><Relationship Id="rId1" Type="http://schemas.openxmlformats.org/officeDocument/2006/relationships/slideLayout" Target="../slideLayouts/slideLayout418.xml"/></Relationships>
</file>

<file path=ppt/slides/_rels/slide8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418.xml"/></Relationships>
</file>

<file path=ppt/slides/_rels/slide8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8.xml"/><Relationship Id="rId1" Type="http://schemas.openxmlformats.org/officeDocument/2006/relationships/slideLayout" Target="../slideLayouts/slideLayout404.xml"/></Relationships>
</file>

<file path=ppt/slides/_rels/slide8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9.xml"/><Relationship Id="rId1" Type="http://schemas.openxmlformats.org/officeDocument/2006/relationships/slideLayout" Target="../slideLayouts/slideLayout404.xml"/><Relationship Id="rId4" Type="http://schemas.openxmlformats.org/officeDocument/2006/relationships/image" Target="../media/image233.png"/></Relationships>
</file>

<file path=ppt/slides/_rels/slide8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0.xml"/><Relationship Id="rId1" Type="http://schemas.openxmlformats.org/officeDocument/2006/relationships/slideLayout" Target="../slideLayouts/slideLayout440.xml"/><Relationship Id="rId4" Type="http://schemas.microsoft.com/office/2007/relationships/hdphoto" Target="../media/hdphoto24.wdp"/></Relationships>
</file>

<file path=ppt/slides/_rels/slide8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1.xml"/><Relationship Id="rId1" Type="http://schemas.openxmlformats.org/officeDocument/2006/relationships/slideLayout" Target="../slideLayouts/slideLayout440.xml"/></Relationships>
</file>

<file path=ppt/slides/_rels/slide8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42.xml"/><Relationship Id="rId1" Type="http://schemas.openxmlformats.org/officeDocument/2006/relationships/slideLayout" Target="../slideLayouts/slideLayout454.xml"/></Relationships>
</file>

<file path=ppt/slides/_rels/slide8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37.png"/><Relationship Id="rId1" Type="http://schemas.openxmlformats.org/officeDocument/2006/relationships/slideLayout" Target="../slideLayouts/slideLayout440.xml"/></Relationships>
</file>

<file path=ppt/slides/_rels/slide8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44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ags" Target="../tags/tag7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60.xml"/><Relationship Id="rId1" Type="http://schemas.openxmlformats.org/officeDocument/2006/relationships/tags" Target="../tags/tag7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60.xml"/><Relationship Id="rId1" Type="http://schemas.openxmlformats.org/officeDocument/2006/relationships/tags" Target="../tags/tag7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2841-4A76-6481-762C-AAA578BD10F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888DC93-6C97-37E3-5428-34772E0CE10C}"/>
              </a:ext>
            </a:extLst>
          </p:cNvPr>
          <p:cNvSpPr>
            <a:spLocks noGrp="1" noChangeArrowheads="1"/>
          </p:cNvSpPr>
          <p:nvPr>
            <p:ph type="title"/>
          </p:nvPr>
        </p:nvSpPr>
        <p:spPr>
          <a:xfrm>
            <a:off x="-26623" y="374485"/>
            <a:ext cx="12192000" cy="1143000"/>
          </a:xfrm>
        </p:spPr>
        <p:txBody>
          <a:bodyPr wrap="square" anchor="ctr">
            <a:noAutofit/>
          </a:bodyPr>
          <a:lstStyle/>
          <a:p>
            <a:r>
              <a:rPr lang="en-US" sz="3400" dirty="0"/>
              <a:t>Consensus or Controversy? </a:t>
            </a:r>
            <a:br>
              <a:rPr lang="en-US" sz="3400" dirty="0"/>
            </a:br>
            <a:r>
              <a:rPr lang="en-US" sz="3400" dirty="0"/>
              <a:t>Documenting and Discussing Investigators’ </a:t>
            </a:r>
            <a:br>
              <a:rPr lang="en-US" sz="3400" dirty="0"/>
            </a:br>
            <a:r>
              <a:rPr lang="en-US" sz="3400" dirty="0"/>
              <a:t>Approaches to the Management of Colorectal Cancer</a:t>
            </a:r>
          </a:p>
        </p:txBody>
      </p:sp>
      <p:sp>
        <p:nvSpPr>
          <p:cNvPr id="6" name="Text Box 6">
            <a:extLst>
              <a:ext uri="{FF2B5EF4-FFF2-40B4-BE49-F238E27FC236}">
                <a16:creationId xmlns:a16="http://schemas.microsoft.com/office/drawing/2014/main" id="{9D6040B8-0C41-7DD8-A9FD-C58F02F0E83A}"/>
              </a:ext>
            </a:extLst>
          </p:cNvPr>
          <p:cNvSpPr txBox="1">
            <a:spLocks noChangeArrowheads="1"/>
          </p:cNvSpPr>
          <p:nvPr/>
        </p:nvSpPr>
        <p:spPr bwMode="auto">
          <a:xfrm>
            <a:off x="0" y="199434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8:00 PM CT (7:30 PM – 9:00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AEF08E8-A951-6CEF-4D65-C320BD7F1FCC}"/>
              </a:ext>
            </a:extLst>
          </p:cNvPr>
          <p:cNvSpPr txBox="1">
            <a:spLocks noChangeArrowheads="1"/>
          </p:cNvSpPr>
          <p:nvPr/>
        </p:nvSpPr>
        <p:spPr bwMode="auto">
          <a:xfrm>
            <a:off x="0" y="5373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p:txBody>
      </p:sp>
      <p:sp>
        <p:nvSpPr>
          <p:cNvPr id="3" name="Text Box 7">
            <a:extLst>
              <a:ext uri="{FF2B5EF4-FFF2-40B4-BE49-F238E27FC236}">
                <a16:creationId xmlns:a16="http://schemas.microsoft.com/office/drawing/2014/main" id="{D4685182-04E7-C707-0CD7-AB6C1D61CE5E}"/>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C9F5E5CA-DAB4-E853-D8FE-5526DE6322BD}"/>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Stacey A Cohen, MD </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Arvind </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Dasari, MD, MS</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3492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1761-40BE-36ED-0873-0ECE925F1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C305E-81C7-3CE5-B0FD-D26A2A7AFBF0}"/>
              </a:ext>
            </a:extLst>
          </p:cNvPr>
          <p:cNvSpPr>
            <a:spLocks noGrp="1"/>
          </p:cNvSpPr>
          <p:nvPr>
            <p:ph type="title"/>
          </p:nvPr>
        </p:nvSpPr>
        <p:spPr>
          <a:xfrm>
            <a:off x="916516" y="29760"/>
            <a:ext cx="10358967" cy="1383015"/>
          </a:xfrm>
        </p:spPr>
        <p:txBody>
          <a:bodyPr/>
          <a:lstStyle/>
          <a:p>
            <a:r>
              <a:rPr lang="en-US" sz="3200" dirty="0">
                <a:solidFill>
                  <a:srgbClr val="0432FF"/>
                </a:solidFill>
              </a:rPr>
              <a:t>Dr Saeed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5FCB7423-377B-805A-C218-0E1D1A1EFCE7}"/>
              </a:ext>
            </a:extLst>
          </p:cNvPr>
          <p:cNvGraphicFramePr>
            <a:graphicFrameLocks/>
          </p:cNvGraphicFramePr>
          <p:nvPr>
            <p:extLst>
              <p:ext uri="{D42A27DB-BD31-4B8C-83A1-F6EECF244321}">
                <p14:modId xmlns:p14="http://schemas.microsoft.com/office/powerpoint/2010/main" val="834880124"/>
              </p:ext>
            </p:extLst>
          </p:nvPr>
        </p:nvGraphicFramePr>
        <p:xfrm>
          <a:off x="983432" y="1686500"/>
          <a:ext cx="10225136" cy="4190770"/>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379962">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Autem Therapeutics,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Exact Sciences Corporation, Exelixis Inc, KAHR Medical, Merck, Pfizer Inc, Regeneron Pharmaceuticals Inc, </a:t>
                      </a:r>
                      <a:r>
                        <a:rPr lang="en-US" sz="1800" b="0" kern="1200" dirty="0" err="1">
                          <a:solidFill>
                            <a:schemeClr val="tx1"/>
                          </a:solidFill>
                          <a:effectLst/>
                          <a:latin typeface="+mn-lt"/>
                          <a:ea typeface="+mn-ea"/>
                          <a:cs typeface="+mn-cs"/>
                        </a:rPr>
                        <a:t>Replimune</a:t>
                      </a:r>
                      <a:r>
                        <a:rPr lang="en-US" sz="1800" b="0" kern="1200" dirty="0">
                          <a:solidFill>
                            <a:schemeClr val="tx1"/>
                          </a:solidFill>
                          <a:effectLst/>
                          <a:latin typeface="+mn-lt"/>
                          <a:ea typeface="+mn-ea"/>
                          <a:cs typeface="+mn-cs"/>
                        </a:rPr>
                        <a:t>, Taiho Oncology Inc, </a:t>
                      </a:r>
                      <a:r>
                        <a:rPr lang="en-US" sz="1800" b="0" kern="1200" dirty="0" err="1">
                          <a:solidFill>
                            <a:schemeClr val="tx1"/>
                          </a:solidFill>
                          <a:effectLst/>
                          <a:latin typeface="+mn-lt"/>
                          <a:ea typeface="+mn-ea"/>
                          <a:cs typeface="+mn-cs"/>
                        </a:rPr>
                        <a:t>Xilio</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0540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Actuate Therapeutics, Arcus Biosciences, AstraZeneca Pharmaceuticals LP, Bristol Myers Squibb, </a:t>
                      </a:r>
                      <a:r>
                        <a:rPr lang="en-US" sz="1800" b="0" kern="1200" dirty="0" err="1">
                          <a:solidFill>
                            <a:schemeClr val="tx1"/>
                          </a:solidFill>
                          <a:effectLst/>
                          <a:latin typeface="+mn-lt"/>
                          <a:ea typeface="+mn-ea"/>
                          <a:cs typeface="+mn-cs"/>
                        </a:rPr>
                        <a:t>Coherus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BioSciences</a:t>
                      </a:r>
                      <a:r>
                        <a:rPr lang="en-US" sz="1800" b="0" kern="1200" dirty="0">
                          <a:solidFill>
                            <a:schemeClr val="tx1"/>
                          </a:solidFill>
                          <a:effectLst/>
                          <a:latin typeface="+mn-lt"/>
                          <a:ea typeface="+mn-ea"/>
                          <a:cs typeface="+mn-cs"/>
                        </a:rPr>
                        <a:t>, Exelixis Inc, </a:t>
                      </a:r>
                      <a:r>
                        <a:rPr lang="en-US" sz="1800" b="0" kern="1200" dirty="0" err="1">
                          <a:solidFill>
                            <a:schemeClr val="tx1"/>
                          </a:solidFill>
                          <a:effectLst/>
                          <a:latin typeface="+mn-lt"/>
                          <a:ea typeface="+mn-ea"/>
                          <a:cs typeface="+mn-cs"/>
                        </a:rPr>
                        <a:t>Henlius</a:t>
                      </a:r>
                      <a:r>
                        <a:rPr lang="en-US" sz="1800" b="0" kern="1200" dirty="0">
                          <a:solidFill>
                            <a:schemeClr val="tx1"/>
                          </a:solidFill>
                          <a:effectLst/>
                          <a:latin typeface="+mn-lt"/>
                          <a:ea typeface="+mn-ea"/>
                          <a:cs typeface="+mn-cs"/>
                        </a:rPr>
                        <a:t>, Incyte Corporation, KAHR Medical, Merck, Oxford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Phanes</a:t>
                      </a:r>
                      <a:r>
                        <a:rPr lang="en-US" sz="1800" b="0" kern="1200" dirty="0">
                          <a:solidFill>
                            <a:schemeClr val="tx1"/>
                          </a:solidFill>
                          <a:effectLst/>
                          <a:latin typeface="+mn-lt"/>
                          <a:ea typeface="+mn-ea"/>
                          <a:cs typeface="+mn-cs"/>
                        </a:rPr>
                        <a:t> Therapeutics Inc, Regeneron Pharmaceuticals Inc, </a:t>
                      </a:r>
                      <a:r>
                        <a:rPr lang="en-US" sz="1800" b="0" kern="1200" dirty="0" err="1">
                          <a:solidFill>
                            <a:schemeClr val="tx1"/>
                          </a:solidFill>
                          <a:effectLst/>
                          <a:latin typeface="+mn-lt"/>
                          <a:ea typeface="+mn-ea"/>
                          <a:cs typeface="+mn-cs"/>
                        </a:rPr>
                        <a:t>Replimune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140540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Arcus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2476838"/>
                  </a:ext>
                </a:extLst>
              </a:tr>
            </a:tbl>
          </a:graphicData>
        </a:graphic>
      </p:graphicFrame>
    </p:spTree>
    <p:custDataLst>
      <p:tags r:id="rId1"/>
    </p:custDataLst>
    <p:extLst>
      <p:ext uri="{BB962C8B-B14F-4D97-AF65-F5344CB8AC3E}">
        <p14:creationId xmlns:p14="http://schemas.microsoft.com/office/powerpoint/2010/main" val="4211232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87320-5B48-2994-92A0-0700376F80B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C928A-56BF-AF9A-7C71-A817C6875DDF}"/>
              </a:ext>
            </a:extLst>
          </p:cNvPr>
          <p:cNvSpPr>
            <a:spLocks noGrp="1"/>
          </p:cNvSpPr>
          <p:nvPr>
            <p:ph idx="47"/>
          </p:nvPr>
        </p:nvSpPr>
        <p:spPr/>
        <p:txBody>
          <a:bodyPr/>
          <a:lstStyle/>
          <a:p>
            <a:r>
              <a:rPr lang="en-US" dirty="0"/>
              <a:t>Observation</a:t>
            </a:r>
          </a:p>
        </p:txBody>
      </p:sp>
      <p:sp>
        <p:nvSpPr>
          <p:cNvPr id="3" name="Content Placeholder 2">
            <a:extLst>
              <a:ext uri="{FF2B5EF4-FFF2-40B4-BE49-F238E27FC236}">
                <a16:creationId xmlns:a16="http://schemas.microsoft.com/office/drawing/2014/main" id="{C34A0A2C-B69C-B9BB-0AC1-73F3D35CDA41}"/>
              </a:ext>
            </a:extLst>
          </p:cNvPr>
          <p:cNvSpPr>
            <a:spLocks noGrp="1"/>
          </p:cNvSpPr>
          <p:nvPr>
            <p:ph idx="48"/>
          </p:nvPr>
        </p:nvSpPr>
        <p:spPr/>
        <p:txBody>
          <a:bodyPr/>
          <a:lstStyle/>
          <a:p>
            <a:r>
              <a:rPr lang="en-US" dirty="0"/>
              <a:t>Observation</a:t>
            </a:r>
          </a:p>
        </p:txBody>
      </p:sp>
      <p:sp>
        <p:nvSpPr>
          <p:cNvPr id="4" name="Content Placeholder 3">
            <a:extLst>
              <a:ext uri="{FF2B5EF4-FFF2-40B4-BE49-F238E27FC236}">
                <a16:creationId xmlns:a16="http://schemas.microsoft.com/office/drawing/2014/main" id="{78433DDC-31AD-823D-C213-834F4BE56BD7}"/>
              </a:ext>
            </a:extLst>
          </p:cNvPr>
          <p:cNvSpPr>
            <a:spLocks noGrp="1"/>
          </p:cNvSpPr>
          <p:nvPr>
            <p:ph idx="49"/>
          </p:nvPr>
        </p:nvSpPr>
        <p:spPr/>
        <p:txBody>
          <a:bodyPr/>
          <a:lstStyle/>
          <a:p>
            <a:r>
              <a:rPr lang="en-US" sz="2200" dirty="0"/>
              <a:t>Check MRD and offer FOLFOX/CAPOX if positive. Offer 3 </a:t>
            </a:r>
            <a:r>
              <a:rPr lang="en-US" sz="2200" dirty="0" err="1"/>
              <a:t>mo</a:t>
            </a:r>
            <a:r>
              <a:rPr lang="en-US" sz="2200" dirty="0"/>
              <a:t> of capecitabine or 5-FU if the patient wants to do adjuvant </a:t>
            </a:r>
            <a:r>
              <a:rPr lang="en-US" sz="2200" dirty="0" err="1"/>
              <a:t>tx</a:t>
            </a:r>
            <a:endParaRPr lang="en-US" sz="2200" dirty="0"/>
          </a:p>
        </p:txBody>
      </p:sp>
      <p:sp>
        <p:nvSpPr>
          <p:cNvPr id="5" name="Content Placeholder 4">
            <a:extLst>
              <a:ext uri="{FF2B5EF4-FFF2-40B4-BE49-F238E27FC236}">
                <a16:creationId xmlns:a16="http://schemas.microsoft.com/office/drawing/2014/main" id="{4B721405-E364-B1F8-8873-5F711AF7E342}"/>
              </a:ext>
            </a:extLst>
          </p:cNvPr>
          <p:cNvSpPr>
            <a:spLocks noGrp="1"/>
          </p:cNvSpPr>
          <p:nvPr>
            <p:ph idx="50"/>
          </p:nvPr>
        </p:nvSpPr>
        <p:spPr/>
        <p:txBody>
          <a:bodyPr/>
          <a:lstStyle/>
          <a:p>
            <a:r>
              <a:rPr lang="en-US" dirty="0"/>
              <a:t>Observation</a:t>
            </a:r>
          </a:p>
        </p:txBody>
      </p:sp>
      <p:sp>
        <p:nvSpPr>
          <p:cNvPr id="6" name="Content Placeholder 5">
            <a:extLst>
              <a:ext uri="{FF2B5EF4-FFF2-40B4-BE49-F238E27FC236}">
                <a16:creationId xmlns:a16="http://schemas.microsoft.com/office/drawing/2014/main" id="{D45F181E-10D2-479A-0DE6-51BC8DEC851F}"/>
              </a:ext>
            </a:extLst>
          </p:cNvPr>
          <p:cNvSpPr>
            <a:spLocks noGrp="1"/>
          </p:cNvSpPr>
          <p:nvPr>
            <p:ph idx="51"/>
          </p:nvPr>
        </p:nvSpPr>
        <p:spPr/>
        <p:txBody>
          <a:bodyPr/>
          <a:lstStyle/>
          <a:p>
            <a:r>
              <a:rPr lang="en-US" dirty="0"/>
              <a:t>Observation</a:t>
            </a:r>
          </a:p>
        </p:txBody>
      </p:sp>
      <p:sp>
        <p:nvSpPr>
          <p:cNvPr id="7" name="Title 6">
            <a:extLst>
              <a:ext uri="{FF2B5EF4-FFF2-40B4-BE49-F238E27FC236}">
                <a16:creationId xmlns:a16="http://schemas.microsoft.com/office/drawing/2014/main" id="{1AC75AD1-6D45-9A3B-03DA-B4BD791467CA}"/>
              </a:ext>
            </a:extLst>
          </p:cNvPr>
          <p:cNvSpPr>
            <a:spLocks noGrp="1"/>
          </p:cNvSpPr>
          <p:nvPr>
            <p:ph type="title"/>
          </p:nvPr>
        </p:nvSpPr>
        <p:spPr>
          <a:xfrm>
            <a:off x="551384" y="29322"/>
            <a:ext cx="11155680" cy="1023414"/>
          </a:xfrm>
        </p:spPr>
        <p:txBody>
          <a:bodyPr/>
          <a:lstStyle/>
          <a:p>
            <a:pPr>
              <a:lnSpc>
                <a:spcPts val="2300"/>
              </a:lnSpc>
            </a:pPr>
            <a:r>
              <a:rPr lang="en-US" dirty="0"/>
              <a:t>A 65-year-old patient presents with microsatellite-stable (MSS) Stage II CRC with no high-risk features and undergoes R0 resection. What would be your approach to adjuvant therapy?	 </a:t>
            </a:r>
          </a:p>
        </p:txBody>
      </p:sp>
      <p:sp>
        <p:nvSpPr>
          <p:cNvPr id="8" name="Content Placeholder 7">
            <a:extLst>
              <a:ext uri="{FF2B5EF4-FFF2-40B4-BE49-F238E27FC236}">
                <a16:creationId xmlns:a16="http://schemas.microsoft.com/office/drawing/2014/main" id="{671ACED5-8021-F9B9-847C-751901584E5D}"/>
              </a:ext>
            </a:extLst>
          </p:cNvPr>
          <p:cNvSpPr>
            <a:spLocks noGrp="1"/>
          </p:cNvSpPr>
          <p:nvPr>
            <p:ph idx="52"/>
          </p:nvPr>
        </p:nvSpPr>
        <p:spPr/>
        <p:txBody>
          <a:bodyPr/>
          <a:lstStyle/>
          <a:p>
            <a:r>
              <a:rPr lang="en-US" dirty="0"/>
              <a:t>Observation</a:t>
            </a:r>
          </a:p>
        </p:txBody>
      </p:sp>
    </p:spTree>
    <p:extLst>
      <p:ext uri="{BB962C8B-B14F-4D97-AF65-F5344CB8AC3E}">
        <p14:creationId xmlns:p14="http://schemas.microsoft.com/office/powerpoint/2010/main" val="4038172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0028-7283-03F7-BB01-C664A5FA0A5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88148-4BE3-9866-907A-419355B57732}"/>
              </a:ext>
            </a:extLst>
          </p:cNvPr>
          <p:cNvSpPr>
            <a:spLocks noGrp="1"/>
          </p:cNvSpPr>
          <p:nvPr>
            <p:ph idx="47"/>
          </p:nvPr>
        </p:nvSpPr>
        <p:spPr/>
        <p:txBody>
          <a:bodyPr/>
          <a:lstStyle/>
          <a:p>
            <a:r>
              <a:rPr lang="en-US" dirty="0"/>
              <a:t>Close observation (shortened intervals)</a:t>
            </a:r>
          </a:p>
        </p:txBody>
      </p:sp>
      <p:sp>
        <p:nvSpPr>
          <p:cNvPr id="3" name="Content Placeholder 2">
            <a:extLst>
              <a:ext uri="{FF2B5EF4-FFF2-40B4-BE49-F238E27FC236}">
                <a16:creationId xmlns:a16="http://schemas.microsoft.com/office/drawing/2014/main" id="{5E5BB4E9-1AA0-4579-2CB9-9066B2A79465}"/>
              </a:ext>
            </a:extLst>
          </p:cNvPr>
          <p:cNvSpPr>
            <a:spLocks noGrp="1"/>
          </p:cNvSpPr>
          <p:nvPr>
            <p:ph idx="48"/>
          </p:nvPr>
        </p:nvSpPr>
        <p:spPr/>
        <p:txBody>
          <a:bodyPr/>
          <a:lstStyle/>
          <a:p>
            <a:r>
              <a:rPr lang="en-US" dirty="0"/>
              <a:t>Observation</a:t>
            </a:r>
          </a:p>
        </p:txBody>
      </p:sp>
      <p:sp>
        <p:nvSpPr>
          <p:cNvPr id="4" name="Content Placeholder 3">
            <a:extLst>
              <a:ext uri="{FF2B5EF4-FFF2-40B4-BE49-F238E27FC236}">
                <a16:creationId xmlns:a16="http://schemas.microsoft.com/office/drawing/2014/main" id="{CD1D5668-032C-E13A-69C4-451E2FB5DA9C}"/>
              </a:ext>
            </a:extLst>
          </p:cNvPr>
          <p:cNvSpPr>
            <a:spLocks noGrp="1"/>
          </p:cNvSpPr>
          <p:nvPr>
            <p:ph idx="49"/>
          </p:nvPr>
        </p:nvSpPr>
        <p:spPr/>
        <p:txBody>
          <a:bodyPr/>
          <a:lstStyle/>
          <a:p>
            <a:r>
              <a:rPr lang="en-US" dirty="0"/>
              <a:t>FOLFOX/CAPOX</a:t>
            </a:r>
          </a:p>
        </p:txBody>
      </p:sp>
      <p:sp>
        <p:nvSpPr>
          <p:cNvPr id="5" name="Content Placeholder 4">
            <a:extLst>
              <a:ext uri="{FF2B5EF4-FFF2-40B4-BE49-F238E27FC236}">
                <a16:creationId xmlns:a16="http://schemas.microsoft.com/office/drawing/2014/main" id="{BCEC572E-55D6-87D4-414F-674FD46A921B}"/>
              </a:ext>
            </a:extLst>
          </p:cNvPr>
          <p:cNvSpPr>
            <a:spLocks noGrp="1"/>
          </p:cNvSpPr>
          <p:nvPr>
            <p:ph idx="50"/>
          </p:nvPr>
        </p:nvSpPr>
        <p:spPr/>
        <p:txBody>
          <a:bodyPr/>
          <a:lstStyle/>
          <a:p>
            <a:r>
              <a:rPr lang="en-US" dirty="0"/>
              <a:t>FOLFOX/CAPOX</a:t>
            </a:r>
          </a:p>
        </p:txBody>
      </p:sp>
      <p:sp>
        <p:nvSpPr>
          <p:cNvPr id="6" name="Content Placeholder 5">
            <a:extLst>
              <a:ext uri="{FF2B5EF4-FFF2-40B4-BE49-F238E27FC236}">
                <a16:creationId xmlns:a16="http://schemas.microsoft.com/office/drawing/2014/main" id="{96582FA9-584D-7954-5D54-56663733D2E0}"/>
              </a:ext>
            </a:extLst>
          </p:cNvPr>
          <p:cNvSpPr>
            <a:spLocks noGrp="1"/>
          </p:cNvSpPr>
          <p:nvPr>
            <p:ph idx="51"/>
          </p:nvPr>
        </p:nvSpPr>
        <p:spPr/>
        <p:txBody>
          <a:bodyPr/>
          <a:lstStyle/>
          <a:p>
            <a:r>
              <a:rPr lang="en-US" dirty="0"/>
              <a:t>FOLFOX/CAPOX</a:t>
            </a:r>
          </a:p>
        </p:txBody>
      </p:sp>
      <p:sp>
        <p:nvSpPr>
          <p:cNvPr id="7" name="Title 6">
            <a:extLst>
              <a:ext uri="{FF2B5EF4-FFF2-40B4-BE49-F238E27FC236}">
                <a16:creationId xmlns:a16="http://schemas.microsoft.com/office/drawing/2014/main" id="{6DB5A9A0-3BA8-F27E-58E1-B91E366206A3}"/>
              </a:ext>
            </a:extLst>
          </p:cNvPr>
          <p:cNvSpPr>
            <a:spLocks noGrp="1"/>
          </p:cNvSpPr>
          <p:nvPr>
            <p:ph type="title"/>
          </p:nvPr>
        </p:nvSpPr>
        <p:spPr>
          <a:xfrm>
            <a:off x="551384" y="29322"/>
            <a:ext cx="11155680" cy="1023414"/>
          </a:xfrm>
        </p:spPr>
        <p:txBody>
          <a:bodyPr/>
          <a:lstStyle/>
          <a:p>
            <a:pPr>
              <a:lnSpc>
                <a:spcPts val="2300"/>
              </a:lnSpc>
            </a:pPr>
            <a:r>
              <a:rPr lang="en-US" dirty="0"/>
              <a:t>A 65-year-old patient presents with MSS Stage II CRC with no high-risk features and undergoes R0 resection. If a ctDNA assay were ordered, what would be your approach to treatment if the results were positive? </a:t>
            </a:r>
          </a:p>
        </p:txBody>
      </p:sp>
      <p:sp>
        <p:nvSpPr>
          <p:cNvPr id="8" name="Content Placeholder 7">
            <a:extLst>
              <a:ext uri="{FF2B5EF4-FFF2-40B4-BE49-F238E27FC236}">
                <a16:creationId xmlns:a16="http://schemas.microsoft.com/office/drawing/2014/main" id="{751FFF88-8B77-EF0B-3E86-B9664AC154B0}"/>
              </a:ext>
            </a:extLst>
          </p:cNvPr>
          <p:cNvSpPr>
            <a:spLocks noGrp="1"/>
          </p:cNvSpPr>
          <p:nvPr>
            <p:ph idx="52"/>
          </p:nvPr>
        </p:nvSpPr>
        <p:spPr/>
        <p:txBody>
          <a:bodyPr/>
          <a:lstStyle/>
          <a:p>
            <a:r>
              <a:rPr lang="en-US" dirty="0"/>
              <a:t>FOLFOX/CAPOX</a:t>
            </a:r>
          </a:p>
        </p:txBody>
      </p:sp>
    </p:spTree>
    <p:extLst>
      <p:ext uri="{BB962C8B-B14F-4D97-AF65-F5344CB8AC3E}">
        <p14:creationId xmlns:p14="http://schemas.microsoft.com/office/powerpoint/2010/main" val="61091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6B9C5-BE49-5225-55F2-28A3B6BB0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7DA54-9643-490A-8A4B-9D2F1F6D25AF}"/>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54B6A014-6D62-75AE-DAB0-E5652C968E7C}"/>
              </a:ext>
            </a:extLst>
          </p:cNvPr>
          <p:cNvSpPr>
            <a:spLocks noGrp="1"/>
          </p:cNvSpPr>
          <p:nvPr>
            <p:ph idx="1"/>
          </p:nvPr>
        </p:nvSpPr>
        <p:spPr>
          <a:xfrm>
            <a:off x="912286" y="1294283"/>
            <a:ext cx="10358967" cy="4799013"/>
          </a:xfrm>
        </p:spPr>
        <p:txBody>
          <a:bodyPr/>
          <a:lstStyle/>
          <a:p>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If you were to use serial </a:t>
            </a:r>
            <a:r>
              <a:rPr kumimoji="0" lang="en-US" sz="2200" b="1" i="0" u="none" strike="noStrike" kern="0" cap="none" spc="0" normalizeH="0" baseline="0" noProof="0" dirty="0" err="1">
                <a:ln>
                  <a:noFill/>
                </a:ln>
                <a:solidFill>
                  <a:schemeClr val="tx1"/>
                </a:solidFill>
                <a:effectLst/>
                <a:uLnTx/>
                <a:uFillTx/>
                <a:latin typeface="Calibri"/>
                <a:ea typeface="MS PGothic" pitchFamily="34" charset="-128"/>
                <a:cs typeface="Calibri"/>
              </a:rPr>
              <a:t>ctDNA</a:t>
            </a:r>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 testing for a patient with localized CRC who had undergone surgical resection with or without adjuvant systemic therapy, at what intervals would you do so? </a:t>
            </a:r>
          </a:p>
          <a:p>
            <a:r>
              <a:rPr lang="en-US" sz="2200" dirty="0">
                <a:solidFill>
                  <a:schemeClr val="tx1"/>
                </a:solidFill>
                <a:latin typeface="Calibri"/>
                <a:cs typeface="Calibri"/>
              </a:rPr>
              <a:t>Have you employed or would you employ </a:t>
            </a:r>
            <a:r>
              <a:rPr lang="en-US" sz="2200" dirty="0" err="1">
                <a:solidFill>
                  <a:schemeClr val="tx1"/>
                </a:solidFill>
                <a:latin typeface="Calibri"/>
                <a:cs typeface="Calibri"/>
              </a:rPr>
              <a:t>ctDNA</a:t>
            </a:r>
            <a:r>
              <a:rPr lang="en-US" sz="2200" dirty="0">
                <a:solidFill>
                  <a:schemeClr val="tx1"/>
                </a:solidFill>
                <a:latin typeface="Calibri"/>
                <a:cs typeface="Calibri"/>
              </a:rPr>
              <a:t> testing to monitor for response to adjuvant therapy in patients with localized CRC? </a:t>
            </a:r>
          </a:p>
          <a:p>
            <a:r>
              <a:rPr lang="en-US" sz="2200" dirty="0">
                <a:solidFill>
                  <a:schemeClr val="tx1"/>
                </a:solidFill>
                <a:latin typeface="Calibri"/>
                <a:cs typeface="Calibri"/>
              </a:rPr>
              <a:t>A 65-year-old patient presents with MSS Stage II CRC with no high-risk features and undergoes R0 resection. What would be your approach to adjuvant therapy?</a:t>
            </a:r>
            <a:endParaRPr lang="en-US" sz="1900" u="sng" dirty="0"/>
          </a:p>
          <a:p>
            <a:r>
              <a:rPr lang="en-US" sz="2200" dirty="0"/>
              <a:t>A 65-year-old patient presents with MSS Stage II CRC with no high-risk features and undergoes R0 resection. If a </a:t>
            </a:r>
            <a:r>
              <a:rPr lang="en-US" sz="2200" dirty="0" err="1"/>
              <a:t>ctDNA</a:t>
            </a:r>
            <a:r>
              <a:rPr lang="en-US" sz="2200" dirty="0"/>
              <a:t> assay were ordered, what would be your approach to treatment if the results were positive? </a:t>
            </a:r>
          </a:p>
          <a:p>
            <a:endParaRPr lang="en-US" sz="2200" dirty="0"/>
          </a:p>
        </p:txBody>
      </p:sp>
    </p:spTree>
    <p:extLst>
      <p:ext uri="{BB962C8B-B14F-4D97-AF65-F5344CB8AC3E}">
        <p14:creationId xmlns:p14="http://schemas.microsoft.com/office/powerpoint/2010/main" val="207502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9C6B6-3115-8EDB-E0F5-98619E2F17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B440A2-E0FE-F9C1-1729-54C80707588E}"/>
              </a:ext>
            </a:extLst>
          </p:cNvPr>
          <p:cNvSpPr/>
          <p:nvPr/>
        </p:nvSpPr>
        <p:spPr bwMode="auto">
          <a:xfrm>
            <a:off x="740128" y="4077072"/>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BEAF36B-2D3A-9730-F79E-11C44D902808}"/>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C2A7AB6-D442-C189-2462-0212F5CEF291}"/>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and Future Role of Immune Checkpoint Inhibition in the Management of Microsatellite Instability-High (MSI-H)/Mismatch Repair Deficient (dMMR) Localized and Locally Advanced Colorectal Cancer (CRC) — Dr Cohen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Clinical Relevance and Practical Utilization of Molecular Residual Disease (MRD) Analysis in CRC — Dr </a:t>
            </a:r>
            <a:r>
              <a:rPr lang="en-US" sz="2500" dirty="0" err="1">
                <a:solidFill>
                  <a:schemeClr val="tx1"/>
                </a:solidFill>
              </a:rPr>
              <a:t>Dasari</a:t>
            </a: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bg1"/>
                </a:solidFill>
              </a:rPr>
              <a:t>Module 3: Recent Advances in Metastatic CRC (mCRC): Optimizing Immunotherapy and Other Approaches — Dr </a:t>
            </a:r>
            <a:r>
              <a:rPr lang="en-US" sz="2500" dirty="0" err="1">
                <a:solidFill>
                  <a:schemeClr val="bg1"/>
                </a:solidFill>
              </a:rPr>
              <a:t>Bekaii</a:t>
            </a:r>
            <a:r>
              <a:rPr lang="en-US" sz="2500" dirty="0">
                <a:solidFill>
                  <a:schemeClr val="bg1"/>
                </a:solidFill>
              </a:rPr>
              <a:t>-Saab</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717941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78EE00-7989-0C4E-ADD5-CA4A99C09871}"/>
              </a:ext>
            </a:extLst>
          </p:cNvPr>
          <p:cNvSpPr>
            <a:spLocks noGrp="1"/>
          </p:cNvSpPr>
          <p:nvPr>
            <p:ph type="ftr" sz="quarter" idx="3"/>
          </p:nvPr>
        </p:nvSpPr>
        <p:spPr>
          <a:xfrm>
            <a:off x="7859039" y="6586538"/>
            <a:ext cx="4114800" cy="9016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Mayo Clinic  |  Proprietary and confidential. </a:t>
            </a:r>
            <a:r>
              <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Do not distribute.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6" name="Text Placeholder 4">
            <a:extLst>
              <a:ext uri="{FF2B5EF4-FFF2-40B4-BE49-F238E27FC236}">
                <a16:creationId xmlns:a16="http://schemas.microsoft.com/office/drawing/2014/main" id="{F160FD4A-AFD1-004A-B2F7-5D231E1B21E2}"/>
              </a:ext>
            </a:extLst>
          </p:cNvPr>
          <p:cNvSpPr>
            <a:spLocks noGrp="1"/>
          </p:cNvSpPr>
          <p:nvPr>
            <p:ph type="body" sz="quarter" idx="19"/>
          </p:nvPr>
        </p:nvSpPr>
        <p:spPr>
          <a:xfrm>
            <a:off x="1744718" y="3506033"/>
            <a:ext cx="7767521" cy="1374675"/>
          </a:xfrm>
        </p:spPr>
        <p:txBody>
          <a:bodyPr>
            <a:normAutofit/>
          </a:bodyPr>
          <a:lstStyle/>
          <a:p>
            <a:pPr algn="ctr">
              <a:spcBef>
                <a:spcPct val="0"/>
              </a:spcBef>
              <a:spcAft>
                <a:spcPts val="600"/>
              </a:spcAft>
              <a:defRPr/>
            </a:pPr>
            <a:r>
              <a:rPr lang="en-US" sz="1800" b="1" dirty="0">
                <a:ea typeface="ＭＳ Ｐゴシック" pitchFamily="-107" charset="-128"/>
                <a:cs typeface="ＭＳ Ｐゴシック" pitchFamily="-107" charset="-128"/>
              </a:rPr>
              <a:t>Tanios Bekaii-Saab, MD , FACP, FASCO</a:t>
            </a:r>
          </a:p>
          <a:p>
            <a:pPr algn="ctr">
              <a:spcBef>
                <a:spcPct val="0"/>
              </a:spcBef>
              <a:spcAft>
                <a:spcPts val="600"/>
              </a:spcAft>
              <a:defRPr/>
            </a:pPr>
            <a:r>
              <a:rPr lang="en-US" sz="1400" dirty="0">
                <a:ea typeface="ＭＳ Ｐゴシック" pitchFamily="-107" charset="-128"/>
                <a:cs typeface="ＭＳ Ｐゴシック" pitchFamily="-107" charset="-128"/>
              </a:rPr>
              <a:t>David F. and Margaret T. Grohne Professor of Novel Therapeutics for Cancer Research I</a:t>
            </a:r>
          </a:p>
          <a:p>
            <a:pPr algn="ctr">
              <a:spcBef>
                <a:spcPct val="0"/>
              </a:spcBef>
              <a:spcAft>
                <a:spcPts val="600"/>
              </a:spcAft>
              <a:defRPr/>
            </a:pPr>
            <a:r>
              <a:rPr lang="en-US" sz="1400" dirty="0">
                <a:ea typeface="ＭＳ Ｐゴシック" pitchFamily="-107" charset="-128"/>
                <a:cs typeface="ＭＳ Ｐゴシック" pitchFamily="-107" charset="-128"/>
              </a:rPr>
              <a:t>Chair and Consultant, Division of Hematology and Medical Oncology </a:t>
            </a:r>
          </a:p>
          <a:p>
            <a:pPr algn="ctr">
              <a:spcBef>
                <a:spcPct val="0"/>
              </a:spcBef>
              <a:spcAft>
                <a:spcPts val="600"/>
              </a:spcAft>
              <a:defRPr/>
            </a:pPr>
            <a:r>
              <a:rPr lang="en-US" sz="1400" dirty="0">
                <a:ea typeface="ＭＳ Ｐゴシック" pitchFamily="-107" charset="-128"/>
                <a:cs typeface="ＭＳ Ｐゴシック" pitchFamily="-107" charset="-128"/>
              </a:rPr>
              <a:t>Professor, Mayo Clinic College of Medicine and Science</a:t>
            </a:r>
          </a:p>
          <a:p>
            <a:pPr algn="ctr">
              <a:spcBef>
                <a:spcPct val="0"/>
              </a:spcBef>
              <a:spcAft>
                <a:spcPts val="600"/>
              </a:spcAft>
              <a:defRPr/>
            </a:pPr>
            <a:r>
              <a:rPr lang="en-US" sz="1400" dirty="0">
                <a:ea typeface="ＭＳ Ｐゴシック" pitchFamily="-107" charset="-128"/>
                <a:cs typeface="ＭＳ Ｐゴシック" pitchFamily="-107" charset="-128"/>
              </a:rPr>
              <a:t>Mayo Clinic in Arizona</a:t>
            </a:r>
          </a:p>
        </p:txBody>
      </p:sp>
      <p:pic>
        <p:nvPicPr>
          <p:cNvPr id="8" name="Picture 7">
            <a:extLst>
              <a:ext uri="{FF2B5EF4-FFF2-40B4-BE49-F238E27FC236}">
                <a16:creationId xmlns:a16="http://schemas.microsoft.com/office/drawing/2014/main" id="{DEA3B877-2E7E-404F-A55D-ABFED23ADBD4}"/>
              </a:ext>
            </a:extLst>
          </p:cNvPr>
          <p:cNvPicPr>
            <a:picLocks noChangeAspect="1"/>
          </p:cNvPicPr>
          <p:nvPr/>
        </p:nvPicPr>
        <p:blipFill>
          <a:blip r:embed="rId2"/>
          <a:stretch>
            <a:fillRect/>
          </a:stretch>
        </p:blipFill>
        <p:spPr>
          <a:xfrm>
            <a:off x="9716361" y="913865"/>
            <a:ext cx="1822555" cy="1822555"/>
          </a:xfrm>
          <a:prstGeom prst="rect">
            <a:avLst/>
          </a:prstGeom>
        </p:spPr>
      </p:pic>
      <p:pic>
        <p:nvPicPr>
          <p:cNvPr id="9" name="Picture 8">
            <a:extLst>
              <a:ext uri="{FF2B5EF4-FFF2-40B4-BE49-F238E27FC236}">
                <a16:creationId xmlns:a16="http://schemas.microsoft.com/office/drawing/2014/main" id="{C41E815C-55E5-6A46-9F48-6A95D8A588A9}"/>
              </a:ext>
            </a:extLst>
          </p:cNvPr>
          <p:cNvPicPr>
            <a:picLocks noChangeAspect="1"/>
          </p:cNvPicPr>
          <p:nvPr/>
        </p:nvPicPr>
        <p:blipFill>
          <a:blip r:embed="rId3"/>
          <a:stretch>
            <a:fillRect/>
          </a:stretch>
        </p:blipFill>
        <p:spPr>
          <a:xfrm>
            <a:off x="8296474" y="5048169"/>
            <a:ext cx="3677367" cy="1402775"/>
          </a:xfrm>
          <a:prstGeom prst="rect">
            <a:avLst/>
          </a:prstGeom>
        </p:spPr>
      </p:pic>
      <p:sp>
        <p:nvSpPr>
          <p:cNvPr id="7" name="Title 1">
            <a:extLst>
              <a:ext uri="{FF2B5EF4-FFF2-40B4-BE49-F238E27FC236}">
                <a16:creationId xmlns:a16="http://schemas.microsoft.com/office/drawing/2014/main" id="{12684B7D-1BA8-C74D-941E-A4A6B01E1908}"/>
              </a:ext>
            </a:extLst>
          </p:cNvPr>
          <p:cNvSpPr txBox="1">
            <a:spLocks/>
          </p:cNvSpPr>
          <p:nvPr/>
        </p:nvSpPr>
        <p:spPr>
          <a:xfrm>
            <a:off x="551367" y="2296613"/>
            <a:ext cx="9452158" cy="1015209"/>
          </a:xfrm>
          <a:prstGeom prst="rect">
            <a:avLst/>
          </a:prstGeom>
        </p:spPr>
        <p:txBody>
          <a:bodyPr vert="horz" lIns="0" tIns="45720" rIns="0" bIns="45720" rtlCol="0" anchor="b" anchorCtr="0">
            <a:noAutofit/>
          </a:bodyPr>
          <a:lstStyle>
            <a:lvl1pPr algn="l" defTabSz="914400" rtl="0" eaLnBrk="1" latinLnBrk="0" hangingPunct="1">
              <a:lnSpc>
                <a:spcPct val="80000"/>
              </a:lnSpc>
              <a:spcBef>
                <a:spcPct val="0"/>
              </a:spcBef>
              <a:buNone/>
              <a:defRPr sz="6000" b="1" i="0" kern="1200" spc="-150">
                <a:solidFill>
                  <a:schemeClr val="tx1"/>
                </a:solidFill>
                <a:latin typeface="Arial" panose="020B0604020202020204" pitchFamily="34" charset="0"/>
                <a:ea typeface="+mj-ea"/>
                <a:cs typeface="Arial" panose="020B0604020202020204" pitchFamily="34" charset="0"/>
              </a:defRPr>
            </a:lvl1pPr>
          </a:lstStyle>
          <a:p>
            <a:pPr marL="0" marR="0" lvl="0" indent="2667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15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Recent Advances in Metastatic CRC (mCRC): Optimizing Immunotherapy and Other Approaches</a:t>
            </a:r>
          </a:p>
        </p:txBody>
      </p:sp>
    </p:spTree>
    <p:extLst>
      <p:ext uri="{BB962C8B-B14F-4D97-AF65-F5344CB8AC3E}">
        <p14:creationId xmlns:p14="http://schemas.microsoft.com/office/powerpoint/2010/main" val="279496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959"/>
            <a:ext cx="12192000" cy="1069680"/>
          </a:xfrm>
        </p:spPr>
        <p:txBody>
          <a:bodyPr anchor="ctr">
            <a:normAutofit/>
          </a:bodyPr>
          <a:lstStyle/>
          <a:p>
            <a:r>
              <a:rPr lang="en-US" b="0" i="0" kern="1200" dirty="0">
                <a:latin typeface="+mj-lt"/>
                <a:ea typeface="+mj-ea"/>
                <a:cs typeface="Adobe Garamond Pro"/>
              </a:rPr>
              <a:t>Actionable colorectal cancer targets in 2026</a:t>
            </a:r>
          </a:p>
        </p:txBody>
      </p:sp>
      <p:sp>
        <p:nvSpPr>
          <p:cNvPr id="3" name="Text Placeholder 2">
            <a:extLst>
              <a:ext uri="{FF2B5EF4-FFF2-40B4-BE49-F238E27FC236}">
                <a16:creationId xmlns:a16="http://schemas.microsoft.com/office/drawing/2014/main" id="{2FBB0C1E-3133-1F38-87D9-0064E68DE972}"/>
              </a:ext>
            </a:extLst>
          </p:cNvPr>
          <p:cNvSpPr txBox="1">
            <a:spLocks/>
          </p:cNvSpPr>
          <p:nvPr/>
        </p:nvSpPr>
        <p:spPr>
          <a:xfrm>
            <a:off x="0" y="6324602"/>
            <a:ext cx="12192000" cy="533399"/>
          </a:xfrm>
          <a:prstGeom prst="rect">
            <a:avLst/>
          </a:prstGeom>
        </p:spPr>
        <p:txBody>
          <a:bodyPr lIns="365760" tIns="182880" rIns="365760" bIns="182880" anchor="b">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189" rtl="0" eaLnBrk="1" fontAlgn="auto" latinLnBrk="0" hangingPunct="1">
              <a:lnSpc>
                <a:spcPct val="85000"/>
              </a:lnSpc>
              <a:spcBef>
                <a:spcPct val="20000"/>
              </a:spcBef>
              <a:spcAft>
                <a:spcPts val="0"/>
              </a:spcAft>
              <a:buClr>
                <a:prstClr val="white"/>
              </a:buClr>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Helvetica" panose="020B0604020202020204" pitchFamily="34" charset="0"/>
              </a:rPr>
              <a:t>Tanios Bekaii-Saab, MD</a:t>
            </a:r>
          </a:p>
        </p:txBody>
      </p:sp>
      <p:pic>
        <p:nvPicPr>
          <p:cNvPr id="5" name="Picture 4">
            <a:extLst>
              <a:ext uri="{FF2B5EF4-FFF2-40B4-BE49-F238E27FC236}">
                <a16:creationId xmlns:a16="http://schemas.microsoft.com/office/drawing/2014/main" id="{2404B446-EB90-B6CF-CBC7-3D93808C18C2}"/>
              </a:ext>
            </a:extLst>
          </p:cNvPr>
          <p:cNvPicPr>
            <a:picLocks noChangeAspect="1"/>
          </p:cNvPicPr>
          <p:nvPr/>
        </p:nvPicPr>
        <p:blipFill>
          <a:blip r:embed="rId3"/>
          <a:stretch>
            <a:fillRect/>
          </a:stretch>
        </p:blipFill>
        <p:spPr>
          <a:xfrm>
            <a:off x="609600" y="1764689"/>
            <a:ext cx="10972800" cy="4243964"/>
          </a:xfrm>
          <a:prstGeom prst="rect">
            <a:avLst/>
          </a:prstGeom>
          <a:noFill/>
        </p:spPr>
      </p:pic>
    </p:spTree>
    <p:extLst>
      <p:ext uri="{BB962C8B-B14F-4D97-AF65-F5344CB8AC3E}">
        <p14:creationId xmlns:p14="http://schemas.microsoft.com/office/powerpoint/2010/main" val="1504001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1639-BE0A-C2C7-385D-858EB9CFBD93}"/>
              </a:ext>
            </a:extLst>
          </p:cNvPr>
          <p:cNvSpPr>
            <a:spLocks noGrp="1"/>
          </p:cNvSpPr>
          <p:nvPr>
            <p:ph type="title"/>
          </p:nvPr>
        </p:nvSpPr>
        <p:spPr>
          <a:xfrm>
            <a:off x="429491" y="353160"/>
            <a:ext cx="11277599" cy="898581"/>
          </a:xfrm>
        </p:spPr>
        <p:txBody>
          <a:bodyPr vert="horz" lIns="91440" tIns="45720" rIns="91440" bIns="45720" rtlCol="0" anchor="ctr">
            <a:normAutofit fontScale="90000"/>
          </a:bodyPr>
          <a:lstStyle/>
          <a:p>
            <a:r>
              <a:rPr lang="en-US" dirty="0"/>
              <a:t>KEYNOTE-177: 1L Pembrolizumab vs. Chemo in MSI-H mCRC</a:t>
            </a:r>
          </a:p>
        </p:txBody>
      </p:sp>
      <p:sp>
        <p:nvSpPr>
          <p:cNvPr id="3" name="Text Placeholder 2">
            <a:extLst>
              <a:ext uri="{FF2B5EF4-FFF2-40B4-BE49-F238E27FC236}">
                <a16:creationId xmlns:a16="http://schemas.microsoft.com/office/drawing/2014/main" id="{5455E2E9-8F66-999F-0653-AC1F623F7210}"/>
              </a:ext>
            </a:extLst>
          </p:cNvPr>
          <p:cNvSpPr>
            <a:spLocks noGrp="1"/>
          </p:cNvSpPr>
          <p:nvPr>
            <p:ph type="body" sz="quarter" idx="13"/>
          </p:nvPr>
        </p:nvSpPr>
        <p:spPr>
          <a:xfrm>
            <a:off x="7061361" y="5978925"/>
            <a:ext cx="3291839" cy="830453"/>
          </a:xfrm>
        </p:spPr>
        <p:txBody>
          <a:bodyPr vert="horz" lIns="91440" tIns="45720" rIns="91440" bIns="45720" rtlCol="0" anchor="ctr">
            <a:normAutofit/>
          </a:bodyPr>
          <a:lstStyle/>
          <a:p>
            <a:r>
              <a:rPr lang="en-US" sz="1100" b="0" dirty="0">
                <a:cs typeface="+mn-cs"/>
              </a:rPr>
              <a:t>Presented by KK Shiu, ASCO GI 2021</a:t>
            </a:r>
          </a:p>
        </p:txBody>
      </p:sp>
      <p:pic>
        <p:nvPicPr>
          <p:cNvPr id="7" name="Picture 2">
            <a:extLst>
              <a:ext uri="{FF2B5EF4-FFF2-40B4-BE49-F238E27FC236}">
                <a16:creationId xmlns:a16="http://schemas.microsoft.com/office/drawing/2014/main" id="{E7012F0A-CEBE-DF09-1CB7-23EBA45FE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7" t="21028" r="49167" b="7861"/>
          <a:stretch/>
        </p:blipFill>
        <p:spPr bwMode="auto">
          <a:xfrm>
            <a:off x="6769162" y="1458686"/>
            <a:ext cx="5273551" cy="4520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ADE14530-6750-8F88-064B-DD48928D9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18065" r="9635" b="10823"/>
          <a:stretch/>
        </p:blipFill>
        <p:spPr bwMode="auto">
          <a:xfrm>
            <a:off x="228600" y="2168292"/>
            <a:ext cx="6368143" cy="36236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02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2" y="2571752"/>
            <a:ext cx="7317879" cy="322957"/>
          </a:xfrm>
        </p:spPr>
        <p:txBody>
          <a:bodyPr/>
          <a:lstStyle/>
          <a:p>
            <a:r>
              <a:rPr lang="en-US" sz="656" b="1" dirty="0">
                <a:latin typeface="Arial" charset="0"/>
                <a:ea typeface="+mn-ea"/>
                <a:cs typeface="+mn-cs"/>
              </a:rPr>
              <a:t>CheckMate 8HW study design</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142" y="0"/>
            <a:ext cx="11403205"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7"/>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cxnSp>
        <p:nvCxnSpPr>
          <p:cNvPr id="3" name="Straight Arrow Connector 2">
            <a:extLst>
              <a:ext uri="{FF2B5EF4-FFF2-40B4-BE49-F238E27FC236}">
                <a16:creationId xmlns:a16="http://schemas.microsoft.com/office/drawing/2014/main" id="{46F08548-92E3-02BC-42B6-C0F343C4596B}"/>
              </a:ext>
            </a:extLst>
          </p:cNvPr>
          <p:cNvCxnSpPr/>
          <p:nvPr/>
        </p:nvCxnSpPr>
        <p:spPr>
          <a:xfrm flipH="1">
            <a:off x="9511432" y="1803400"/>
            <a:ext cx="487017" cy="536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2ABA8E-689B-5D4B-CEF2-900A9CD7625E}"/>
              </a:ext>
            </a:extLst>
          </p:cNvPr>
          <p:cNvSpPr txBox="1"/>
          <p:nvPr/>
        </p:nvSpPr>
        <p:spPr>
          <a:xfrm>
            <a:off x="9836567" y="1403291"/>
            <a:ext cx="583814"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85%</a:t>
            </a:r>
          </a:p>
        </p:txBody>
      </p:sp>
      <p:sp>
        <p:nvSpPr>
          <p:cNvPr id="5" name="Rectangle 4">
            <a:extLst>
              <a:ext uri="{FF2B5EF4-FFF2-40B4-BE49-F238E27FC236}">
                <a16:creationId xmlns:a16="http://schemas.microsoft.com/office/drawing/2014/main" id="{FC3DCB71-26E1-BBD4-A608-D02ECC0C45D9}"/>
              </a:ext>
            </a:extLst>
          </p:cNvPr>
          <p:cNvSpPr/>
          <p:nvPr/>
        </p:nvSpPr>
        <p:spPr>
          <a:xfrm>
            <a:off x="2657139" y="6465094"/>
            <a:ext cx="6895652"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4B6C1A-3769-D8FB-7304-55EFA13EE65A}"/>
              </a:ext>
            </a:extLst>
          </p:cNvPr>
          <p:cNvSpPr txBox="1"/>
          <p:nvPr/>
        </p:nvSpPr>
        <p:spPr>
          <a:xfrm>
            <a:off x="140658" y="6576084"/>
            <a:ext cx="58405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Lenz H et al. ASCO 2025; Andre T et al. ASCO GI 2025;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Lonardi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 et al. ESMO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2BCCB2E-B448-55E1-1FCD-13DC60C5B3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6283289" y="2150555"/>
            <a:ext cx="5294716" cy="2978277"/>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35" name="Straight Connector 103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916737C9-DF99-E9EE-3159-8FC783AB9168}"/>
              </a:ext>
            </a:extLst>
          </p:cNvPr>
          <p:cNvSpPr>
            <a:spLocks noGrp="1"/>
          </p:cNvSpPr>
          <p:nvPr>
            <p:ph type="title"/>
          </p:nvPr>
        </p:nvSpPr>
        <p:spPr>
          <a:xfrm>
            <a:off x="992670" y="1071369"/>
            <a:ext cx="4537363" cy="928688"/>
          </a:xfrm>
          <a:ln>
            <a:solidFill>
              <a:schemeClr val="tx1"/>
            </a:solidFill>
          </a:ln>
        </p:spPr>
        <p:txBody>
          <a:bodyPr>
            <a:noAutofit/>
          </a:bodyPr>
          <a:lstStyle/>
          <a:p>
            <a:pPr algn="ctr"/>
            <a:r>
              <a:rPr lang="en-US" sz="2400" b="1" dirty="0" err="1"/>
              <a:t>mPFS</a:t>
            </a:r>
            <a:r>
              <a:rPr lang="en-US" sz="2400" b="1" dirty="0"/>
              <a:t>: </a:t>
            </a:r>
            <a:r>
              <a:rPr lang="en-US" sz="2400" b="1" dirty="0" err="1"/>
              <a:t>Nivo</a:t>
            </a:r>
            <a:r>
              <a:rPr lang="en-US" sz="2400" b="1" dirty="0"/>
              <a:t> + Ipi vs. Chemo all Lines </a:t>
            </a:r>
          </a:p>
        </p:txBody>
      </p:sp>
      <p:sp>
        <p:nvSpPr>
          <p:cNvPr id="11" name="Title 5">
            <a:extLst>
              <a:ext uri="{FF2B5EF4-FFF2-40B4-BE49-F238E27FC236}">
                <a16:creationId xmlns:a16="http://schemas.microsoft.com/office/drawing/2014/main" id="{79CD4790-D300-6CED-F10D-C7BB65CF8F07}"/>
              </a:ext>
            </a:extLst>
          </p:cNvPr>
          <p:cNvSpPr txBox="1">
            <a:spLocks/>
          </p:cNvSpPr>
          <p:nvPr/>
        </p:nvSpPr>
        <p:spPr>
          <a:xfrm>
            <a:off x="6628792" y="1071369"/>
            <a:ext cx="4537363" cy="928688"/>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Light" panose="020F0302020204030204"/>
                <a:ea typeface="+mj-ea"/>
                <a:cs typeface="+mj-cs"/>
              </a:rPr>
              <a:t>mPFS</a:t>
            </a:r>
            <a:r>
              <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2400" b="1" i="0" u="none" strike="noStrike" kern="1200" cap="none" spc="0" normalizeH="0" baseline="0" noProof="0" dirty="0" err="1">
                <a:ln>
                  <a:noFill/>
                </a:ln>
                <a:solidFill>
                  <a:prstClr val="black"/>
                </a:solidFill>
                <a:effectLst/>
                <a:uLnTx/>
                <a:uFillTx/>
                <a:latin typeface="Calibri Light" panose="020F0302020204030204"/>
                <a:ea typeface="+mj-ea"/>
                <a:cs typeface="+mj-cs"/>
              </a:rPr>
              <a:t>Nivo</a:t>
            </a:r>
            <a:r>
              <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rPr>
              <a:t> + Ipi vs. </a:t>
            </a:r>
            <a:r>
              <a:rPr kumimoji="0" lang="en-US" sz="2400" b="1" i="0" u="none" strike="noStrike" kern="1200" cap="none" spc="0" normalizeH="0" baseline="0" noProof="0" dirty="0" err="1">
                <a:ln>
                  <a:noFill/>
                </a:ln>
                <a:solidFill>
                  <a:prstClr val="black"/>
                </a:solidFill>
                <a:effectLst/>
                <a:uLnTx/>
                <a:uFillTx/>
                <a:latin typeface="Calibri Light" panose="020F0302020204030204"/>
                <a:ea typeface="+mj-ea"/>
                <a:cs typeface="+mj-cs"/>
              </a:rPr>
              <a:t>Nivo</a:t>
            </a:r>
            <a:r>
              <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rPr>
              <a:t> all Lines </a:t>
            </a:r>
          </a:p>
        </p:txBody>
      </p:sp>
      <p:sp>
        <p:nvSpPr>
          <p:cNvPr id="2" name="TextBox 1">
            <a:extLst>
              <a:ext uri="{FF2B5EF4-FFF2-40B4-BE49-F238E27FC236}">
                <a16:creationId xmlns:a16="http://schemas.microsoft.com/office/drawing/2014/main" id="{977A594D-6928-C1B2-7ED1-AC5F23ED1136}"/>
              </a:ext>
            </a:extLst>
          </p:cNvPr>
          <p:cNvSpPr txBox="1"/>
          <p:nvPr/>
        </p:nvSpPr>
        <p:spPr>
          <a:xfrm>
            <a:off x="613995" y="6008608"/>
            <a:ext cx="38942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Lenz H et al. ASCO 2025; Andre T et al. ASCO GI 2025</a:t>
            </a:r>
          </a:p>
        </p:txBody>
      </p:sp>
      <p:pic>
        <p:nvPicPr>
          <p:cNvPr id="7" name="Picture 6">
            <a:extLst>
              <a:ext uri="{FF2B5EF4-FFF2-40B4-BE49-F238E27FC236}">
                <a16:creationId xmlns:a16="http://schemas.microsoft.com/office/drawing/2014/main" id="{B24ED033-4C3C-FCCB-E21B-29D4467625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613995" y="2150554"/>
            <a:ext cx="5371102" cy="3222661"/>
          </a:xfrm>
          <a:prstGeom prst="rect">
            <a:avLst/>
          </a:prstGeom>
        </p:spPr>
      </p:pic>
      <p:sp>
        <p:nvSpPr>
          <p:cNvPr id="4" name="Rectangle 3">
            <a:extLst>
              <a:ext uri="{FF2B5EF4-FFF2-40B4-BE49-F238E27FC236}">
                <a16:creationId xmlns:a16="http://schemas.microsoft.com/office/drawing/2014/main" id="{A1DF220E-6FD3-88F1-1F96-DB59E6DA95EA}"/>
              </a:ext>
            </a:extLst>
          </p:cNvPr>
          <p:cNvSpPr/>
          <p:nvPr/>
        </p:nvSpPr>
        <p:spPr>
          <a:xfrm>
            <a:off x="5435172" y="4869160"/>
            <a:ext cx="549925"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99D6C6-0C38-8317-324F-BF3050731D45}"/>
              </a:ext>
            </a:extLst>
          </p:cNvPr>
          <p:cNvSpPr>
            <a:spLocks noGrp="1"/>
          </p:cNvSpPr>
          <p:nvPr>
            <p:ph type="title"/>
          </p:nvPr>
        </p:nvSpPr>
        <p:spPr>
          <a:xfrm>
            <a:off x="360790" y="415462"/>
            <a:ext cx="11470420" cy="657443"/>
          </a:xfrm>
        </p:spPr>
        <p:txBody>
          <a:bodyPr>
            <a:normAutofit/>
          </a:bodyPr>
          <a:lstStyle/>
          <a:p>
            <a:pPr algn="ctr"/>
            <a:r>
              <a:rPr lang="en-US" sz="4000" b="1" dirty="0" err="1"/>
              <a:t>mPFS</a:t>
            </a:r>
            <a:r>
              <a:rPr lang="en-US" sz="4000" b="1" dirty="0"/>
              <a:t>: </a:t>
            </a:r>
            <a:r>
              <a:rPr lang="en-US" sz="4000" b="1" dirty="0" err="1"/>
              <a:t>Nivo</a:t>
            </a:r>
            <a:r>
              <a:rPr lang="en-US" sz="4000" b="1" dirty="0"/>
              <a:t> + Ipi vs. </a:t>
            </a:r>
            <a:r>
              <a:rPr lang="en-US" sz="4000" b="1" dirty="0" err="1"/>
              <a:t>Nivo</a:t>
            </a:r>
            <a:r>
              <a:rPr lang="en-US" sz="4000" b="1" dirty="0"/>
              <a:t> 1L MSI-H mCRC</a:t>
            </a:r>
          </a:p>
        </p:txBody>
      </p:sp>
      <p:pic>
        <p:nvPicPr>
          <p:cNvPr id="5" name="Picture 4" descr="A screenshot of a report&#10;&#10;AI-generated content may be incorrect.">
            <a:extLst>
              <a:ext uri="{FF2B5EF4-FFF2-40B4-BE49-F238E27FC236}">
                <a16:creationId xmlns:a16="http://schemas.microsoft.com/office/drawing/2014/main" id="{A7378E0E-93A4-586C-1DF5-C968D065C5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79029" y="1578429"/>
            <a:ext cx="5650142" cy="3788228"/>
          </a:xfrm>
          <a:prstGeom prst="rect">
            <a:avLst/>
          </a:prstGeom>
          <a:ln>
            <a:solidFill>
              <a:schemeClr val="tx1"/>
            </a:solidFill>
          </a:ln>
        </p:spPr>
      </p:pic>
      <p:sp>
        <p:nvSpPr>
          <p:cNvPr id="10" name="TextBox 9">
            <a:extLst>
              <a:ext uri="{FF2B5EF4-FFF2-40B4-BE49-F238E27FC236}">
                <a16:creationId xmlns:a16="http://schemas.microsoft.com/office/drawing/2014/main" id="{11E45A70-DF35-6B0B-D6D7-68F3AEDF39BC}"/>
              </a:ext>
            </a:extLst>
          </p:cNvPr>
          <p:cNvSpPr txBox="1"/>
          <p:nvPr/>
        </p:nvSpPr>
        <p:spPr>
          <a:xfrm>
            <a:off x="5116285" y="6236187"/>
            <a:ext cx="18265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Lonardi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 et al ESMO 2025</a:t>
            </a:r>
          </a:p>
        </p:txBody>
      </p:sp>
      <p:grpSp>
        <p:nvGrpSpPr>
          <p:cNvPr id="2" name="Group 1">
            <a:extLst>
              <a:ext uri="{FF2B5EF4-FFF2-40B4-BE49-F238E27FC236}">
                <a16:creationId xmlns:a16="http://schemas.microsoft.com/office/drawing/2014/main" id="{517952EE-1179-8CB6-955C-9EC041C397A4}"/>
              </a:ext>
            </a:extLst>
          </p:cNvPr>
          <p:cNvGrpSpPr/>
          <p:nvPr/>
        </p:nvGrpSpPr>
        <p:grpSpPr>
          <a:xfrm>
            <a:off x="260676" y="1578429"/>
            <a:ext cx="5955068" cy="3951515"/>
            <a:chOff x="600277" y="1578428"/>
            <a:chExt cx="5495724" cy="3646715"/>
          </a:xfrm>
        </p:grpSpPr>
        <p:pic>
          <p:nvPicPr>
            <p:cNvPr id="7" name="Picture 6" descr="A graph of a patient's life&#10;&#10;AI-generated content may be incorrect.">
              <a:extLst>
                <a:ext uri="{FF2B5EF4-FFF2-40B4-BE49-F238E27FC236}">
                  <a16:creationId xmlns:a16="http://schemas.microsoft.com/office/drawing/2014/main" id="{4681A409-1874-A53A-5C90-E215F9DA85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0277" y="1578428"/>
              <a:ext cx="5495724" cy="3646715"/>
            </a:xfrm>
            <a:prstGeom prst="rect">
              <a:avLst/>
            </a:prstGeom>
            <a:ln>
              <a:solidFill>
                <a:schemeClr val="tx1"/>
              </a:solidFill>
            </a:ln>
          </p:spPr>
        </p:pic>
        <p:sp>
          <p:nvSpPr>
            <p:cNvPr id="11" name="Oval 10">
              <a:extLst>
                <a:ext uri="{FF2B5EF4-FFF2-40B4-BE49-F238E27FC236}">
                  <a16:creationId xmlns:a16="http://schemas.microsoft.com/office/drawing/2014/main" id="{48277872-258B-78A3-C98C-A1AB34F334F9}"/>
                </a:ext>
              </a:extLst>
            </p:cNvPr>
            <p:cNvSpPr/>
            <p:nvPr/>
          </p:nvSpPr>
          <p:spPr>
            <a:xfrm>
              <a:off x="5323115" y="2558143"/>
              <a:ext cx="555172" cy="1088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124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a:t>
            </a:r>
            <a:r>
              <a:rPr lang="en-US" sz="1850" b="0" dirty="0" err="1"/>
              <a:t>Nuvation</a:t>
            </a:r>
            <a:r>
              <a:rPr lang="en-US" sz="1850" b="0" dirty="0"/>
              <a:t>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
        <p:nvSpPr>
          <p:cNvPr id="4" name="Rectangle 3">
            <a:extLst>
              <a:ext uri="{FF2B5EF4-FFF2-40B4-BE49-F238E27FC236}">
                <a16:creationId xmlns:a16="http://schemas.microsoft.com/office/drawing/2014/main" id="{B6482AD8-29B2-E164-9471-0E1E8F9D101A}"/>
              </a:ext>
            </a:extLst>
          </p:cNvPr>
          <p:cNvSpPr/>
          <p:nvPr/>
        </p:nvSpPr>
        <p:spPr>
          <a:xfrm>
            <a:off x="11190514" y="5889171"/>
            <a:ext cx="457200" cy="575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AA507B-9BD9-34EA-3340-C283BB2C5C52}"/>
              </a:ext>
            </a:extLst>
          </p:cNvPr>
          <p:cNvSpPr/>
          <p:nvPr/>
        </p:nvSpPr>
        <p:spPr>
          <a:xfrm>
            <a:off x="2657139" y="6465094"/>
            <a:ext cx="6895652" cy="3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328D11-DC2C-20D3-B390-0322944480BD}"/>
              </a:ext>
            </a:extLst>
          </p:cNvPr>
          <p:cNvSpPr txBox="1"/>
          <p:nvPr/>
        </p:nvSpPr>
        <p:spPr>
          <a:xfrm>
            <a:off x="140658" y="6545283"/>
            <a:ext cx="38942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Lenz H et al. ASCO 2025</a:t>
            </a:r>
          </a:p>
        </p:txBody>
      </p:sp>
      <p:sp>
        <p:nvSpPr>
          <p:cNvPr id="9" name="Title 8">
            <a:extLst>
              <a:ext uri="{FF2B5EF4-FFF2-40B4-BE49-F238E27FC236}">
                <a16:creationId xmlns:a16="http://schemas.microsoft.com/office/drawing/2014/main" id="{FC86AFC3-219F-30AF-57C5-EC1A5882A3B5}"/>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B034911F-BB3E-317A-09DE-8A28392FED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15255" y="365125"/>
            <a:ext cx="10703859" cy="6006687"/>
          </a:xfrm>
          <a:prstGeom prst="rect">
            <a:avLst/>
          </a:prstGeom>
        </p:spPr>
      </p:pic>
      <p:sp>
        <p:nvSpPr>
          <p:cNvPr id="3" name="Rectangle 2">
            <a:extLst>
              <a:ext uri="{FF2B5EF4-FFF2-40B4-BE49-F238E27FC236}">
                <a16:creationId xmlns:a16="http://schemas.microsoft.com/office/drawing/2014/main" id="{47717BB2-2774-1665-F69E-5E3109F43C6D}"/>
              </a:ext>
            </a:extLst>
          </p:cNvPr>
          <p:cNvSpPr/>
          <p:nvPr/>
        </p:nvSpPr>
        <p:spPr>
          <a:xfrm>
            <a:off x="1108037" y="2587443"/>
            <a:ext cx="9918550" cy="2769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0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59D5-AE73-B33D-7CDA-ED9C60F57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9C489-587D-F176-C32D-C140CDA2EE75}"/>
              </a:ext>
            </a:extLst>
          </p:cNvPr>
          <p:cNvSpPr>
            <a:spLocks noGrp="1"/>
          </p:cNvSpPr>
          <p:nvPr>
            <p:ph type="title"/>
          </p:nvPr>
        </p:nvSpPr>
        <p:spPr>
          <a:xfrm>
            <a:off x="360791" y="699185"/>
            <a:ext cx="11470420" cy="657443"/>
          </a:xfrm>
        </p:spPr>
        <p:txBody>
          <a:bodyPr>
            <a:noAutofit/>
          </a:bodyPr>
          <a:lstStyle/>
          <a:p>
            <a:pPr algn="ctr">
              <a:lnSpc>
                <a:spcPct val="100000"/>
              </a:lnSpc>
            </a:pPr>
            <a:r>
              <a:rPr lang="en-US" sz="3200" b="1" dirty="0"/>
              <a:t>SEAMARK Phase 2 Study: Immunotherapy +/- </a:t>
            </a:r>
            <a:br>
              <a:rPr lang="en-US" sz="3200" b="1" dirty="0"/>
            </a:br>
            <a:r>
              <a:rPr lang="en-US" sz="3200" b="1" dirty="0" err="1"/>
              <a:t>Encorafenib</a:t>
            </a:r>
            <a:r>
              <a:rPr lang="en-US" sz="3200" b="1" dirty="0"/>
              <a:t>/Cetuximab in </a:t>
            </a:r>
            <a:r>
              <a:rPr lang="en-US" sz="3200" b="1" i="1" dirty="0"/>
              <a:t>BRAF</a:t>
            </a:r>
            <a:r>
              <a:rPr lang="en-US" sz="3200" b="1" baseline="30000" dirty="0"/>
              <a:t>V600E</a:t>
            </a:r>
            <a:r>
              <a:rPr lang="en-US" sz="3200" b="1" dirty="0"/>
              <a:t>, MSI-H</a:t>
            </a:r>
          </a:p>
        </p:txBody>
      </p:sp>
      <p:pic>
        <p:nvPicPr>
          <p:cNvPr id="5" name="Picture 4" descr="A close-up of a chart&#10;&#10;AI-generated content may be incorrect.">
            <a:extLst>
              <a:ext uri="{FF2B5EF4-FFF2-40B4-BE49-F238E27FC236}">
                <a16:creationId xmlns:a16="http://schemas.microsoft.com/office/drawing/2014/main" id="{616283A4-DE6B-88A3-18E3-E52B6E56EF77}"/>
              </a:ext>
            </a:extLst>
          </p:cNvPr>
          <p:cNvPicPr>
            <a:picLocks noChangeAspect="1"/>
          </p:cNvPicPr>
          <p:nvPr/>
        </p:nvPicPr>
        <p:blipFill>
          <a:blip r:embed="rId2"/>
          <a:stretch>
            <a:fillRect/>
          </a:stretch>
        </p:blipFill>
        <p:spPr>
          <a:xfrm>
            <a:off x="146116" y="2303139"/>
            <a:ext cx="11899768" cy="2736947"/>
          </a:xfrm>
          <a:prstGeom prst="rect">
            <a:avLst/>
          </a:prstGeom>
          <a:noFill/>
        </p:spPr>
      </p:pic>
      <p:sp>
        <p:nvSpPr>
          <p:cNvPr id="6" name="TextBox 5">
            <a:extLst>
              <a:ext uri="{FF2B5EF4-FFF2-40B4-BE49-F238E27FC236}">
                <a16:creationId xmlns:a16="http://schemas.microsoft.com/office/drawing/2014/main" id="{31961330-BD51-6336-970A-425781761EB2}"/>
              </a:ext>
            </a:extLst>
          </p:cNvPr>
          <p:cNvSpPr txBox="1"/>
          <p:nvPr/>
        </p:nvSpPr>
        <p:spPr>
          <a:xfrm>
            <a:off x="3044776" y="6395561"/>
            <a:ext cx="69294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Elez, E., Kopetz, S., Tabernero, J., Bekaii-Saab, 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Taieb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J., Yoshino, T., … Morris, V. K.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Future Oncology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spTree>
    <p:extLst>
      <p:ext uri="{BB962C8B-B14F-4D97-AF65-F5344CB8AC3E}">
        <p14:creationId xmlns:p14="http://schemas.microsoft.com/office/powerpoint/2010/main" val="346402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9A1D72-3580-0742-FA94-A7E527CF1B70}"/>
              </a:ext>
            </a:extLst>
          </p:cNvPr>
          <p:cNvSpPr>
            <a:spLocks noGrp="1"/>
          </p:cNvSpPr>
          <p:nvPr>
            <p:ph type="title"/>
          </p:nvPr>
        </p:nvSpPr>
        <p:spPr>
          <a:xfrm>
            <a:off x="836675" y="577741"/>
            <a:ext cx="10515600" cy="1133693"/>
          </a:xfrm>
        </p:spPr>
        <p:txBody>
          <a:bodyPr vert="horz" lIns="91440" tIns="45720" rIns="91440" bIns="45720" rtlCol="0" anchor="ctr">
            <a:normAutofit/>
          </a:bodyPr>
          <a:lstStyle/>
          <a:p>
            <a:pPr algn="l"/>
            <a:r>
              <a:rPr lang="en-US" sz="5200" kern="1200">
                <a:solidFill>
                  <a:schemeClr val="tx1"/>
                </a:solidFill>
                <a:latin typeface="+mj-lt"/>
                <a:ea typeface="+mj-ea"/>
                <a:cs typeface="+mj-cs"/>
              </a:rPr>
              <a:t>Conclusions</a:t>
            </a:r>
          </a:p>
        </p:txBody>
      </p:sp>
      <p:graphicFrame>
        <p:nvGraphicFramePr>
          <p:cNvPr id="6" name="Content Placeholder 3">
            <a:extLst>
              <a:ext uri="{FF2B5EF4-FFF2-40B4-BE49-F238E27FC236}">
                <a16:creationId xmlns:a16="http://schemas.microsoft.com/office/drawing/2014/main" id="{697D006C-D503-05F8-EC34-539FB8493423}"/>
              </a:ext>
            </a:extLst>
          </p:cNvPr>
          <p:cNvGraphicFramePr>
            <a:graphicFrameLocks noGrp="1"/>
          </p:cNvGraphicFramePr>
          <p:nvPr>
            <p:ph sz="quarter" idx="14"/>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7883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49978-FEEE-AB81-89C3-EF4B5CCE70FA}"/>
              </a:ext>
            </a:extLst>
          </p:cNvPr>
          <p:cNvPicPr>
            <a:picLocks noChangeAspect="1"/>
          </p:cNvPicPr>
          <p:nvPr/>
        </p:nvPicPr>
        <p:blipFill>
          <a:blip r:embed="rId2"/>
          <a:stretch>
            <a:fillRect/>
          </a:stretch>
        </p:blipFill>
        <p:spPr>
          <a:xfrm>
            <a:off x="186765" y="1191852"/>
            <a:ext cx="5989928" cy="5666148"/>
          </a:xfrm>
          <a:prstGeom prst="rect">
            <a:avLst/>
          </a:prstGeom>
        </p:spPr>
      </p:pic>
      <p:sp>
        <p:nvSpPr>
          <p:cNvPr id="4" name="TextBox 3">
            <a:extLst>
              <a:ext uri="{FF2B5EF4-FFF2-40B4-BE49-F238E27FC236}">
                <a16:creationId xmlns:a16="http://schemas.microsoft.com/office/drawing/2014/main" id="{97F48F75-876E-5634-4E72-BDC40639B40A}"/>
              </a:ext>
            </a:extLst>
          </p:cNvPr>
          <p:cNvSpPr txBox="1"/>
          <p:nvPr/>
        </p:nvSpPr>
        <p:spPr>
          <a:xfrm>
            <a:off x="1882408" y="69152"/>
            <a:ext cx="91998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The Path Forward For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pMMR</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(MSS) mCRC</a:t>
            </a:r>
          </a:p>
        </p:txBody>
      </p:sp>
      <p:cxnSp>
        <p:nvCxnSpPr>
          <p:cNvPr id="8" name="Straight Arrow Connector 7">
            <a:extLst>
              <a:ext uri="{FF2B5EF4-FFF2-40B4-BE49-F238E27FC236}">
                <a16:creationId xmlns:a16="http://schemas.microsoft.com/office/drawing/2014/main" id="{97E4C50F-C8CA-94F4-B881-3CFB1DBFE06A}"/>
              </a:ext>
            </a:extLst>
          </p:cNvPr>
          <p:cNvCxnSpPr>
            <a:cxnSpLocks/>
          </p:cNvCxnSpPr>
          <p:nvPr/>
        </p:nvCxnSpPr>
        <p:spPr>
          <a:xfrm flipH="1" flipV="1">
            <a:off x="5683857" y="5051786"/>
            <a:ext cx="782472" cy="909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47BA8C-2D5B-2C99-C393-75B6E1C197B1}"/>
              </a:ext>
            </a:extLst>
          </p:cNvPr>
          <p:cNvSpPr txBox="1"/>
          <p:nvPr/>
        </p:nvSpPr>
        <p:spPr>
          <a:xfrm>
            <a:off x="6493938" y="5053720"/>
            <a:ext cx="1026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Anti-VEGF</a:t>
            </a:r>
          </a:p>
        </p:txBody>
      </p:sp>
      <p:sp>
        <p:nvSpPr>
          <p:cNvPr id="14" name="TextBox 13">
            <a:extLst>
              <a:ext uri="{FF2B5EF4-FFF2-40B4-BE49-F238E27FC236}">
                <a16:creationId xmlns:a16="http://schemas.microsoft.com/office/drawing/2014/main" id="{EC2C8C6F-30D7-EC5D-990B-64A1416AA102}"/>
              </a:ext>
            </a:extLst>
          </p:cNvPr>
          <p:cNvSpPr txBox="1"/>
          <p:nvPr/>
        </p:nvSpPr>
        <p:spPr>
          <a:xfrm>
            <a:off x="7247561" y="2496318"/>
            <a:ext cx="4289892" cy="2062103"/>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Are there subsets with immune responsiveness?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dMMR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Non-liver metastases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CMS1+ CMS3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pMMR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TMB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ctDNA</a:t>
            </a:r>
          </a:p>
        </p:txBody>
      </p:sp>
      <p:cxnSp>
        <p:nvCxnSpPr>
          <p:cNvPr id="24" name="Straight Arrow Connector 23">
            <a:extLst>
              <a:ext uri="{FF2B5EF4-FFF2-40B4-BE49-F238E27FC236}">
                <a16:creationId xmlns:a16="http://schemas.microsoft.com/office/drawing/2014/main" id="{1D6679BF-0BFC-D80E-A498-C0CCECBDB0D7}"/>
              </a:ext>
            </a:extLst>
          </p:cNvPr>
          <p:cNvCxnSpPr>
            <a:cxnSpLocks/>
          </p:cNvCxnSpPr>
          <p:nvPr/>
        </p:nvCxnSpPr>
        <p:spPr>
          <a:xfrm flipH="1">
            <a:off x="3866271" y="1429541"/>
            <a:ext cx="165381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20FAC2-2F98-06F3-8921-799A68075085}"/>
              </a:ext>
            </a:extLst>
          </p:cNvPr>
          <p:cNvSpPr txBox="1"/>
          <p:nvPr/>
        </p:nvSpPr>
        <p:spPr>
          <a:xfrm>
            <a:off x="5683857" y="1307521"/>
            <a:ext cx="19979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Fc-engineered CTLA-4</a:t>
            </a:r>
          </a:p>
        </p:txBody>
      </p:sp>
      <p:sp>
        <p:nvSpPr>
          <p:cNvPr id="9" name="TextBox 8">
            <a:extLst>
              <a:ext uri="{FF2B5EF4-FFF2-40B4-BE49-F238E27FC236}">
                <a16:creationId xmlns:a16="http://schemas.microsoft.com/office/drawing/2014/main" id="{F89A32AF-6084-29E5-4ACB-05795F70885A}"/>
              </a:ext>
            </a:extLst>
          </p:cNvPr>
          <p:cNvSpPr txBox="1"/>
          <p:nvPr/>
        </p:nvSpPr>
        <p:spPr>
          <a:xfrm>
            <a:off x="2932" y="1122855"/>
            <a:ext cx="6093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Cancer-immunity Cycle: </a:t>
            </a:r>
          </a:p>
        </p:txBody>
      </p:sp>
      <p:sp>
        <p:nvSpPr>
          <p:cNvPr id="2" name="TextBox 1">
            <a:extLst>
              <a:ext uri="{FF2B5EF4-FFF2-40B4-BE49-F238E27FC236}">
                <a16:creationId xmlns:a16="http://schemas.microsoft.com/office/drawing/2014/main" id="{B95104E3-D66F-8B2E-9C5D-01CD48AE7744}"/>
              </a:ext>
            </a:extLst>
          </p:cNvPr>
          <p:cNvSpPr txBox="1"/>
          <p:nvPr/>
        </p:nvSpPr>
        <p:spPr>
          <a:xfrm>
            <a:off x="687090" y="5361071"/>
            <a:ext cx="11346872"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 JJ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Acta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Pharmacol</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Sin</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2023;44(2):288-307.</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Mellman I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Immunity</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2023;56(10):2188-2205.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Chen DS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Immunity</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2013;39(1):1-10.</a:t>
            </a:r>
          </a:p>
        </p:txBody>
      </p:sp>
    </p:spTree>
    <p:extLst>
      <p:ext uri="{BB962C8B-B14F-4D97-AF65-F5344CB8AC3E}">
        <p14:creationId xmlns:p14="http://schemas.microsoft.com/office/powerpoint/2010/main" val="1207328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36C7BA-3D5F-C119-CB02-1772B65AAB7A}"/>
              </a:ext>
            </a:extLst>
          </p:cNvPr>
          <p:cNvSpPr>
            <a:spLocks noGrp="1"/>
          </p:cNvSpPr>
          <p:nvPr>
            <p:ph type="title"/>
          </p:nvPr>
        </p:nvSpPr>
        <p:spPr>
          <a:xfrm>
            <a:off x="198108" y="123796"/>
            <a:ext cx="11795784" cy="434031"/>
          </a:xfrm>
        </p:spPr>
        <p:txBody>
          <a:bodyPr>
            <a:noAutofit/>
          </a:bodyPr>
          <a:lstStyle/>
          <a:p>
            <a:pPr algn="ctr"/>
            <a:r>
              <a:rPr lang="en-US" sz="2000" dirty="0">
                <a:effectLst/>
                <a:latin typeface="+mj-lt"/>
                <a:cs typeface="+mj-cs"/>
              </a:rPr>
              <a:t>Randomized PII/III studies with IO+ for </a:t>
            </a:r>
            <a:r>
              <a:rPr lang="en-US" sz="2000" b="1" dirty="0">
                <a:effectLst/>
                <a:latin typeface="+mj-lt"/>
                <a:cs typeface="+mj-cs"/>
              </a:rPr>
              <a:t>MSS</a:t>
            </a:r>
            <a:r>
              <a:rPr lang="en-US" sz="2000" dirty="0">
                <a:effectLst/>
                <a:latin typeface="+mj-lt"/>
                <a:cs typeface="+mj-cs"/>
              </a:rPr>
              <a:t> mCRC: From Negative to Borderline Positive </a:t>
            </a:r>
            <a:endParaRPr lang="en-US" sz="2000" dirty="0"/>
          </a:p>
        </p:txBody>
      </p:sp>
      <p:pic>
        <p:nvPicPr>
          <p:cNvPr id="7" name="Content Placeholder 6" descr="A picture containing text, line, diagram, plot&#10;&#10;Description automatically generated">
            <a:extLst>
              <a:ext uri="{FF2B5EF4-FFF2-40B4-BE49-F238E27FC236}">
                <a16:creationId xmlns:a16="http://schemas.microsoft.com/office/drawing/2014/main" id="{7ECCC024-9044-2A45-90BD-A621F65D2ED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54452" y="856332"/>
            <a:ext cx="3738147" cy="1488929"/>
          </a:xfrm>
        </p:spPr>
      </p:pic>
      <p:pic>
        <p:nvPicPr>
          <p:cNvPr id="9" name="Picture 8" descr="A picture containing text, line, plot, diagram&#10;&#10;Description automatically generated">
            <a:extLst>
              <a:ext uri="{FF2B5EF4-FFF2-40B4-BE49-F238E27FC236}">
                <a16:creationId xmlns:a16="http://schemas.microsoft.com/office/drawing/2014/main" id="{E9B31296-09CE-7FCA-395C-8AFDAA215B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96032" y="3118608"/>
            <a:ext cx="3987663" cy="1585077"/>
          </a:xfrm>
          <a:prstGeom prst="rect">
            <a:avLst/>
          </a:prstGeom>
        </p:spPr>
      </p:pic>
      <p:pic>
        <p:nvPicPr>
          <p:cNvPr id="11" name="Picture 10" descr="A picture containing text, line, plot, number&#10;&#10;Description automatically generated">
            <a:extLst>
              <a:ext uri="{FF2B5EF4-FFF2-40B4-BE49-F238E27FC236}">
                <a16:creationId xmlns:a16="http://schemas.microsoft.com/office/drawing/2014/main" id="{37B02D58-4ABC-E9DB-F2FC-005A49D284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587943" y="850469"/>
            <a:ext cx="3738147" cy="1488929"/>
          </a:xfrm>
          <a:prstGeom prst="rect">
            <a:avLst/>
          </a:prstGeom>
        </p:spPr>
      </p:pic>
      <p:sp>
        <p:nvSpPr>
          <p:cNvPr id="12" name="TextBox 11">
            <a:extLst>
              <a:ext uri="{FF2B5EF4-FFF2-40B4-BE49-F238E27FC236}">
                <a16:creationId xmlns:a16="http://schemas.microsoft.com/office/drawing/2014/main" id="{F1E26E71-64E3-E7EA-FEAF-F62D3CF1136F}"/>
              </a:ext>
            </a:extLst>
          </p:cNvPr>
          <p:cNvSpPr txBox="1"/>
          <p:nvPr/>
        </p:nvSpPr>
        <p:spPr>
          <a:xfrm>
            <a:off x="5193506" y="516360"/>
            <a:ext cx="25360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BACCI : Ref L Cape/Bev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Atezo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/PBO</a:t>
            </a:r>
          </a:p>
        </p:txBody>
      </p:sp>
      <p:sp>
        <p:nvSpPr>
          <p:cNvPr id="13" name="TextBox 12">
            <a:extLst>
              <a:ext uri="{FF2B5EF4-FFF2-40B4-BE49-F238E27FC236}">
                <a16:creationId xmlns:a16="http://schemas.microsoft.com/office/drawing/2014/main" id="{3A2FCC1E-3AA4-F10B-D8A0-608ED292FD6E}"/>
              </a:ext>
            </a:extLst>
          </p:cNvPr>
          <p:cNvSpPr txBox="1"/>
          <p:nvPr/>
        </p:nvSpPr>
        <p:spPr>
          <a:xfrm>
            <a:off x="903713" y="516360"/>
            <a:ext cx="283962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Imblaze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370 : Ref 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Atezo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cobi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vs. Rego </a:t>
            </a:r>
          </a:p>
        </p:txBody>
      </p:sp>
      <p:sp>
        <p:nvSpPr>
          <p:cNvPr id="14" name="TextBox 13">
            <a:extLst>
              <a:ext uri="{FF2B5EF4-FFF2-40B4-BE49-F238E27FC236}">
                <a16:creationId xmlns:a16="http://schemas.microsoft.com/office/drawing/2014/main" id="{CFD871C7-B160-950B-1020-6F38EA48DEED}"/>
              </a:ext>
            </a:extLst>
          </p:cNvPr>
          <p:cNvSpPr txBox="1"/>
          <p:nvPr/>
        </p:nvSpPr>
        <p:spPr>
          <a:xfrm>
            <a:off x="454452" y="2749706"/>
            <a:ext cx="39284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CO.26 : Ref 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Tremi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Durva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vs. BSC </a:t>
            </a:r>
          </a:p>
        </p:txBody>
      </p:sp>
      <p:pic>
        <p:nvPicPr>
          <p:cNvPr id="18" name="Picture 17" descr="A picture containing text, diagram, line, font&#10;&#10;Description automatically generated">
            <a:extLst>
              <a:ext uri="{FF2B5EF4-FFF2-40B4-BE49-F238E27FC236}">
                <a16:creationId xmlns:a16="http://schemas.microsoft.com/office/drawing/2014/main" id="{5A4034B9-DB0D-FF95-74E7-29CA8FE71C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4612225" y="3118609"/>
            <a:ext cx="3953686" cy="1585076"/>
          </a:xfrm>
          <a:prstGeom prst="rect">
            <a:avLst/>
          </a:prstGeom>
        </p:spPr>
      </p:pic>
      <p:sp>
        <p:nvSpPr>
          <p:cNvPr id="19" name="TextBox 18">
            <a:extLst>
              <a:ext uri="{FF2B5EF4-FFF2-40B4-BE49-F238E27FC236}">
                <a16:creationId xmlns:a16="http://schemas.microsoft.com/office/drawing/2014/main" id="{44A5AB31-DE48-BB6D-2D6B-8762CB08CD50}"/>
              </a:ext>
            </a:extLst>
          </p:cNvPr>
          <p:cNvSpPr txBox="1"/>
          <p:nvPr/>
        </p:nvSpPr>
        <p:spPr>
          <a:xfrm>
            <a:off x="5128159" y="2749706"/>
            <a:ext cx="26577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CM 9X8: 1L mFOLFOX6 + Bev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Nivo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text, line, diagram, plot&#10;&#10;Description automatically generated">
            <a:extLst>
              <a:ext uri="{FF2B5EF4-FFF2-40B4-BE49-F238E27FC236}">
                <a16:creationId xmlns:a16="http://schemas.microsoft.com/office/drawing/2014/main" id="{5D31DC29-B78C-2FA0-C657-286A0B812FD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8612199" y="856332"/>
            <a:ext cx="3472399" cy="1431034"/>
          </a:xfrm>
          <a:prstGeom prst="rect">
            <a:avLst/>
          </a:prstGeom>
        </p:spPr>
      </p:pic>
      <p:sp>
        <p:nvSpPr>
          <p:cNvPr id="6" name="TextBox 5">
            <a:extLst>
              <a:ext uri="{FF2B5EF4-FFF2-40B4-BE49-F238E27FC236}">
                <a16:creationId xmlns:a16="http://schemas.microsoft.com/office/drawing/2014/main" id="{B18FFF7B-B4BD-38B8-4CFD-E4873BB9B753}"/>
              </a:ext>
            </a:extLst>
          </p:cNvPr>
          <p:cNvSpPr txBox="1"/>
          <p:nvPr/>
        </p:nvSpPr>
        <p:spPr>
          <a:xfrm>
            <a:off x="9234491" y="568580"/>
            <a:ext cx="222855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MODUL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Maint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FP/Bev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Atezo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E91FC84-4CAB-ABDC-8369-AC9AFE05E35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8610600" y="3112370"/>
            <a:ext cx="3472400" cy="1488929"/>
          </a:xfrm>
          <a:prstGeom prst="rect">
            <a:avLst/>
          </a:prstGeom>
        </p:spPr>
      </p:pic>
      <p:sp>
        <p:nvSpPr>
          <p:cNvPr id="10" name="TextBox 9">
            <a:extLst>
              <a:ext uri="{FF2B5EF4-FFF2-40B4-BE49-F238E27FC236}">
                <a16:creationId xmlns:a16="http://schemas.microsoft.com/office/drawing/2014/main" id="{ECD41915-1DAB-CA73-3030-720AB899FE37}"/>
              </a:ext>
            </a:extLst>
          </p:cNvPr>
          <p:cNvSpPr txBox="1"/>
          <p:nvPr/>
        </p:nvSpPr>
        <p:spPr>
          <a:xfrm>
            <a:off x="9086590" y="2723690"/>
            <a:ext cx="28103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AtezoTRIBE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1L FOLFOXIRI/Bev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Atezo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4E4749E-747B-2E25-6BF2-610B54643E7E}"/>
              </a:ext>
            </a:extLst>
          </p:cNvPr>
          <p:cNvPicPr>
            <a:picLocks noChangeAspect="1"/>
          </p:cNvPicPr>
          <p:nvPr/>
        </p:nvPicPr>
        <p:blipFill>
          <a:blip r:embed="rId14"/>
          <a:stretch>
            <a:fillRect/>
          </a:stretch>
        </p:blipFill>
        <p:spPr>
          <a:xfrm>
            <a:off x="4974580" y="5165725"/>
            <a:ext cx="3472401" cy="1692275"/>
          </a:xfrm>
          <a:prstGeom prst="rect">
            <a:avLst/>
          </a:prstGeom>
        </p:spPr>
      </p:pic>
      <p:sp>
        <p:nvSpPr>
          <p:cNvPr id="15" name="TextBox 14">
            <a:extLst>
              <a:ext uri="{FF2B5EF4-FFF2-40B4-BE49-F238E27FC236}">
                <a16:creationId xmlns:a16="http://schemas.microsoft.com/office/drawing/2014/main" id="{FC2DB5DF-D7AC-1CE8-2B7A-083B68D580A9}"/>
              </a:ext>
            </a:extLst>
          </p:cNvPr>
          <p:cNvSpPr txBox="1"/>
          <p:nvPr/>
        </p:nvSpPr>
        <p:spPr>
          <a:xfrm>
            <a:off x="5304392" y="4703686"/>
            <a:ext cx="232954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LEAP 017: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Lenva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Pembro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vs. SOC</a:t>
            </a:r>
          </a:p>
        </p:txBody>
      </p:sp>
    </p:spTree>
    <p:extLst>
      <p:ext uri="{BB962C8B-B14F-4D97-AF65-F5344CB8AC3E}">
        <p14:creationId xmlns:p14="http://schemas.microsoft.com/office/powerpoint/2010/main" val="3501020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B7D9-58E3-44EC-9C88-49A8584492FC}"/>
              </a:ext>
            </a:extLst>
          </p:cNvPr>
          <p:cNvSpPr>
            <a:spLocks noGrp="1"/>
          </p:cNvSpPr>
          <p:nvPr>
            <p:ph type="title"/>
          </p:nvPr>
        </p:nvSpPr>
        <p:spPr>
          <a:xfrm>
            <a:off x="829972" y="518463"/>
            <a:ext cx="8472648" cy="886397"/>
          </a:xfrm>
        </p:spPr>
        <p:txBody>
          <a:bodyPr>
            <a:normAutofit fontScale="90000"/>
          </a:bodyPr>
          <a:lstStyle/>
          <a:p>
            <a:pPr algn="ctr"/>
            <a:r>
              <a:rPr lang="en-US" sz="3600" dirty="0"/>
              <a:t>S2107 Study Schema: </a:t>
            </a:r>
            <a:r>
              <a:rPr lang="en-US" sz="3600" dirty="0" err="1"/>
              <a:t>Encorafenib</a:t>
            </a:r>
            <a:r>
              <a:rPr lang="en-US" sz="3600" dirty="0"/>
              <a:t>/Cetuximab +/- Nivolumab</a:t>
            </a:r>
          </a:p>
        </p:txBody>
      </p:sp>
      <p:sp>
        <p:nvSpPr>
          <p:cNvPr id="3" name="TextBox 2">
            <a:extLst>
              <a:ext uri="{FF2B5EF4-FFF2-40B4-BE49-F238E27FC236}">
                <a16:creationId xmlns:a16="http://schemas.microsoft.com/office/drawing/2014/main" id="{053AA52A-798D-4444-9CF3-14A69872D4C8}"/>
              </a:ext>
            </a:extLst>
          </p:cNvPr>
          <p:cNvSpPr txBox="1"/>
          <p:nvPr/>
        </p:nvSpPr>
        <p:spPr>
          <a:xfrm>
            <a:off x="3348644" y="1946978"/>
            <a:ext cx="4878450" cy="584775"/>
          </a:xfrm>
          <a:prstGeom prst="rect">
            <a:avLst/>
          </a:prstGeom>
          <a:noFill/>
          <a:ln w="28575">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pMMR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MSS,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BRAF</a:t>
            </a:r>
            <a:r>
              <a:rPr kumimoji="0" lang="en-US" sz="1600" b="0" i="1" u="none" strike="noStrike" kern="1200" cap="none" spc="0" normalizeH="0" baseline="30000" noProof="0" dirty="0">
                <a:ln>
                  <a:noFill/>
                </a:ln>
                <a:solidFill>
                  <a:prstClr val="black"/>
                </a:solidFill>
                <a:effectLst/>
                <a:uLnTx/>
                <a:uFillTx/>
                <a:latin typeface="Calibri" panose="020F0502020204030204"/>
                <a:ea typeface="+mn-ea"/>
                <a:cs typeface="+mn-cs"/>
              </a:rPr>
              <a:t>V600E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metastatic and/or unresectable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colorectal patients with ≥1 prior line of systemic therapy</a:t>
            </a:r>
          </a:p>
        </p:txBody>
      </p:sp>
      <p:sp>
        <p:nvSpPr>
          <p:cNvPr id="4" name="TextBox 3">
            <a:extLst>
              <a:ext uri="{FF2B5EF4-FFF2-40B4-BE49-F238E27FC236}">
                <a16:creationId xmlns:a16="http://schemas.microsoft.com/office/drawing/2014/main" id="{24A53759-7866-43E1-B7FA-1B7899EE8B09}"/>
              </a:ext>
            </a:extLst>
          </p:cNvPr>
          <p:cNvSpPr txBox="1"/>
          <p:nvPr/>
        </p:nvSpPr>
        <p:spPr>
          <a:xfrm>
            <a:off x="1471922" y="4248810"/>
            <a:ext cx="2266565" cy="830997"/>
          </a:xfrm>
          <a:prstGeom prst="rect">
            <a:avLst/>
          </a:prstGeom>
          <a:solidFill>
            <a:srgbClr val="92D050"/>
          </a:solidFill>
          <a:ln w="28575">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Encorafenib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cetuximab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nivolumab</a:t>
            </a:r>
          </a:p>
        </p:txBody>
      </p:sp>
      <p:sp>
        <p:nvSpPr>
          <p:cNvPr id="5" name="TextBox 4">
            <a:extLst>
              <a:ext uri="{FF2B5EF4-FFF2-40B4-BE49-F238E27FC236}">
                <a16:creationId xmlns:a16="http://schemas.microsoft.com/office/drawing/2014/main" id="{BC57E191-FA65-4652-B34D-5D3C9B10BE5B}"/>
              </a:ext>
            </a:extLst>
          </p:cNvPr>
          <p:cNvSpPr txBox="1"/>
          <p:nvPr/>
        </p:nvSpPr>
        <p:spPr>
          <a:xfrm>
            <a:off x="7837252" y="4371921"/>
            <a:ext cx="2266565" cy="584775"/>
          </a:xfrm>
          <a:prstGeom prst="rect">
            <a:avLst/>
          </a:prstGeom>
          <a:solidFill>
            <a:srgbClr val="00B0F0"/>
          </a:solidFill>
          <a:ln w="28575">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Encorafenib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cetuximab</a:t>
            </a:r>
          </a:p>
        </p:txBody>
      </p:sp>
      <p:cxnSp>
        <p:nvCxnSpPr>
          <p:cNvPr id="7" name="Straight Arrow Connector 6">
            <a:extLst>
              <a:ext uri="{FF2B5EF4-FFF2-40B4-BE49-F238E27FC236}">
                <a16:creationId xmlns:a16="http://schemas.microsoft.com/office/drawing/2014/main" id="{4CB4E864-3107-46EC-B22B-546C8165F7A0}"/>
              </a:ext>
            </a:extLst>
          </p:cNvPr>
          <p:cNvCxnSpPr>
            <a:cxnSpLocks/>
          </p:cNvCxnSpPr>
          <p:nvPr/>
        </p:nvCxnSpPr>
        <p:spPr>
          <a:xfrm rot="-10800000" flipV="1">
            <a:off x="2605205" y="2593308"/>
            <a:ext cx="3182665" cy="15586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8279F97-50A6-4914-8BFE-CBF8959922A4}"/>
              </a:ext>
            </a:extLst>
          </p:cNvPr>
          <p:cNvCxnSpPr>
            <a:cxnSpLocks/>
            <a:stCxn id="3" idx="2"/>
          </p:cNvCxnSpPr>
          <p:nvPr/>
        </p:nvCxnSpPr>
        <p:spPr>
          <a:xfrm>
            <a:off x="5787869" y="2531753"/>
            <a:ext cx="3182666" cy="1758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63B389-E320-484A-A148-CE9422FFF302}"/>
              </a:ext>
            </a:extLst>
          </p:cNvPr>
          <p:cNvSpPr txBox="1"/>
          <p:nvPr/>
        </p:nvSpPr>
        <p:spPr>
          <a:xfrm>
            <a:off x="3018730" y="3153205"/>
            <a:ext cx="7521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 1</a:t>
            </a:r>
          </a:p>
        </p:txBody>
      </p:sp>
      <p:sp>
        <p:nvSpPr>
          <p:cNvPr id="11" name="TextBox 10">
            <a:extLst>
              <a:ext uri="{FF2B5EF4-FFF2-40B4-BE49-F238E27FC236}">
                <a16:creationId xmlns:a16="http://schemas.microsoft.com/office/drawing/2014/main" id="{BD167B7C-F715-438D-BAC9-4F6719EEA369}"/>
              </a:ext>
            </a:extLst>
          </p:cNvPr>
          <p:cNvSpPr txBox="1"/>
          <p:nvPr/>
        </p:nvSpPr>
        <p:spPr>
          <a:xfrm>
            <a:off x="7636126" y="3187944"/>
            <a:ext cx="7521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 2</a:t>
            </a:r>
          </a:p>
        </p:txBody>
      </p:sp>
      <p:sp>
        <p:nvSpPr>
          <p:cNvPr id="14" name="TextBox 13">
            <a:extLst>
              <a:ext uri="{FF2B5EF4-FFF2-40B4-BE49-F238E27FC236}">
                <a16:creationId xmlns:a16="http://schemas.microsoft.com/office/drawing/2014/main" id="{7CBB3672-21D2-465E-B2B7-AADBD449D629}"/>
              </a:ext>
            </a:extLst>
          </p:cNvPr>
          <p:cNvSpPr txBox="1"/>
          <p:nvPr/>
        </p:nvSpPr>
        <p:spPr>
          <a:xfrm>
            <a:off x="5594546" y="2758625"/>
            <a:ext cx="3866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15" name="Oval 14">
            <a:extLst>
              <a:ext uri="{FF2B5EF4-FFF2-40B4-BE49-F238E27FC236}">
                <a16:creationId xmlns:a16="http://schemas.microsoft.com/office/drawing/2014/main" id="{8257102C-7A25-43D1-BE39-006A271D65DF}"/>
              </a:ext>
            </a:extLst>
          </p:cNvPr>
          <p:cNvSpPr/>
          <p:nvPr/>
        </p:nvSpPr>
        <p:spPr>
          <a:xfrm>
            <a:off x="5411804" y="2567461"/>
            <a:ext cx="752129" cy="6463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16" name="TextBox 15">
            <a:extLst>
              <a:ext uri="{FF2B5EF4-FFF2-40B4-BE49-F238E27FC236}">
                <a16:creationId xmlns:a16="http://schemas.microsoft.com/office/drawing/2014/main" id="{3867175A-F050-4BE5-8142-D05FBFD470D9}"/>
              </a:ext>
            </a:extLst>
          </p:cNvPr>
          <p:cNvSpPr txBox="1"/>
          <p:nvPr/>
        </p:nvSpPr>
        <p:spPr>
          <a:xfrm>
            <a:off x="4332037" y="4284886"/>
            <a:ext cx="33366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75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 randomization (Arm 1: Arm 2)</a:t>
            </a:r>
          </a:p>
        </p:txBody>
      </p:sp>
      <p:sp>
        <p:nvSpPr>
          <p:cNvPr id="6" name="TextBox 5">
            <a:extLst>
              <a:ext uri="{FF2B5EF4-FFF2-40B4-BE49-F238E27FC236}">
                <a16:creationId xmlns:a16="http://schemas.microsoft.com/office/drawing/2014/main" id="{3EC9134B-0FD9-43CE-B781-9CBB0EBA2F68}"/>
              </a:ext>
            </a:extLst>
          </p:cNvPr>
          <p:cNvSpPr txBox="1"/>
          <p:nvPr/>
        </p:nvSpPr>
        <p:spPr>
          <a:xfrm>
            <a:off x="4332037" y="5393220"/>
            <a:ext cx="23172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PFS</a:t>
            </a:r>
          </a:p>
        </p:txBody>
      </p:sp>
      <p:pic>
        <p:nvPicPr>
          <p:cNvPr id="17" name="Picture 16">
            <a:extLst>
              <a:ext uri="{FF2B5EF4-FFF2-40B4-BE49-F238E27FC236}">
                <a16:creationId xmlns:a16="http://schemas.microsoft.com/office/drawing/2014/main" id="{262DF987-4EE2-4ED7-BFDE-2D8B957FF013}"/>
              </a:ext>
            </a:extLst>
          </p:cNvPr>
          <p:cNvPicPr>
            <a:picLocks noChangeAspect="1"/>
          </p:cNvPicPr>
          <p:nvPr/>
        </p:nvPicPr>
        <p:blipFill>
          <a:blip r:embed="rId2"/>
          <a:stretch>
            <a:fillRect/>
          </a:stretch>
        </p:blipFill>
        <p:spPr>
          <a:xfrm>
            <a:off x="9784607" y="787459"/>
            <a:ext cx="1987908" cy="1097325"/>
          </a:xfrm>
          <a:prstGeom prst="rect">
            <a:avLst/>
          </a:prstGeom>
        </p:spPr>
      </p:pic>
      <p:sp>
        <p:nvSpPr>
          <p:cNvPr id="9" name="TextBox 8">
            <a:extLst>
              <a:ext uri="{FF2B5EF4-FFF2-40B4-BE49-F238E27FC236}">
                <a16:creationId xmlns:a16="http://schemas.microsoft.com/office/drawing/2014/main" id="{820457DC-BB50-4AFE-877C-C3C05DF5BED2}"/>
              </a:ext>
            </a:extLst>
          </p:cNvPr>
          <p:cNvSpPr txBox="1"/>
          <p:nvPr/>
        </p:nvSpPr>
        <p:spPr>
          <a:xfrm>
            <a:off x="9129032" y="6255689"/>
            <a:ext cx="1502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 Van Morris</a:t>
            </a:r>
          </a:p>
        </p:txBody>
      </p:sp>
      <p:pic>
        <p:nvPicPr>
          <p:cNvPr id="18" name="Picture 4" descr="National Cancer Institute – The Cancer History Project">
            <a:extLst>
              <a:ext uri="{FF2B5EF4-FFF2-40B4-BE49-F238E27FC236}">
                <a16:creationId xmlns:a16="http://schemas.microsoft.com/office/drawing/2014/main" id="{508559FC-8252-484E-B1DA-E9A552B6F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61" b="26961"/>
          <a:stretch/>
        </p:blipFill>
        <p:spPr bwMode="auto">
          <a:xfrm>
            <a:off x="9545074" y="2021541"/>
            <a:ext cx="2466975" cy="851459"/>
          </a:xfrm>
          <a:prstGeom prst="rect">
            <a:avLst/>
          </a:prstGeom>
          <a:noFill/>
          <a:extLst>
            <a:ext uri="{909E8E84-426E-40DD-AFC4-6F175D3DCCD1}">
              <a14:hiddenFill xmlns:a14="http://schemas.microsoft.com/office/drawing/2010/main">
                <a:solidFill>
                  <a:srgbClr val="FFFFFF"/>
                </a:solidFill>
              </a14:hiddenFill>
            </a:ext>
          </a:extLst>
        </p:spPr>
      </p:pic>
      <p:sp>
        <p:nvSpPr>
          <p:cNvPr id="12" name="Multiply 11">
            <a:extLst>
              <a:ext uri="{FF2B5EF4-FFF2-40B4-BE49-F238E27FC236}">
                <a16:creationId xmlns:a16="http://schemas.microsoft.com/office/drawing/2014/main" id="{6A87BEA6-AEEE-6987-A136-87AD788B952E}"/>
              </a:ext>
            </a:extLst>
          </p:cNvPr>
          <p:cNvSpPr/>
          <p:nvPr/>
        </p:nvSpPr>
        <p:spPr>
          <a:xfrm>
            <a:off x="4032250" y="3114433"/>
            <a:ext cx="3435344" cy="286652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NEGATIVE</a:t>
            </a:r>
          </a:p>
        </p:txBody>
      </p:sp>
    </p:spTree>
    <p:extLst>
      <p:ext uri="{BB962C8B-B14F-4D97-AF65-F5344CB8AC3E}">
        <p14:creationId xmlns:p14="http://schemas.microsoft.com/office/powerpoint/2010/main" val="333626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F47E-BBFA-84A2-46C7-03AA4D6E2127}"/>
              </a:ext>
            </a:extLst>
          </p:cNvPr>
          <p:cNvSpPr>
            <a:spLocks noGrp="1"/>
          </p:cNvSpPr>
          <p:nvPr>
            <p:ph type="title"/>
          </p:nvPr>
        </p:nvSpPr>
        <p:spPr>
          <a:xfrm>
            <a:off x="325770" y="149970"/>
            <a:ext cx="10515600" cy="779789"/>
          </a:xfrm>
        </p:spPr>
        <p:txBody>
          <a:bodyPr>
            <a:normAutofit/>
          </a:bodyPr>
          <a:lstStyle/>
          <a:p>
            <a:pPr algn="ctr"/>
            <a:r>
              <a:rPr lang="en-US" noProof="0" dirty="0"/>
              <a:t>Zanzalintinib + atezolizumab: MOA</a:t>
            </a:r>
          </a:p>
        </p:txBody>
      </p:sp>
      <p:sp>
        <p:nvSpPr>
          <p:cNvPr id="3" name="object 8">
            <a:extLst>
              <a:ext uri="{FF2B5EF4-FFF2-40B4-BE49-F238E27FC236}">
                <a16:creationId xmlns:a16="http://schemas.microsoft.com/office/drawing/2014/main" id="{EA94EA44-8102-10E7-1A7C-C48465026B8F}"/>
              </a:ext>
            </a:extLst>
          </p:cNvPr>
          <p:cNvSpPr txBox="1">
            <a:spLocks/>
          </p:cNvSpPr>
          <p:nvPr/>
        </p:nvSpPr>
        <p:spPr>
          <a:xfrm>
            <a:off x="0" y="6553719"/>
            <a:ext cx="3748333" cy="307777"/>
          </a:xfrm>
          <a:prstGeom prst="rect">
            <a:avLst/>
          </a:prstGeom>
        </p:spPr>
        <p:txBody>
          <a:bodyPr vert="horz" wrap="square" lIns="91440" tIns="0" rIns="0" bIns="91440" rtlCol="0" anchor="b">
            <a:noAutofit/>
          </a:bodyPr>
          <a:lstStyle>
            <a:defPPr>
              <a:defRPr lang="en-US"/>
            </a:defPPr>
            <a:lvl1pPr marL="0" algn="l" defTabSz="914400" rtl="0" eaLnBrk="1" fontAlgn="base" latinLnBrk="0" hangingPunct="1">
              <a:spcBef>
                <a:spcPct val="0"/>
              </a:spcBef>
              <a:spcAft>
                <a:spcPct val="0"/>
              </a:spcAft>
              <a:defRPr sz="1200" b="1" i="0" kern="1200">
                <a:solidFill>
                  <a:srgbClr val="D69D41"/>
                </a:solidFill>
                <a:latin typeface="Arial Narrow"/>
                <a:ea typeface="+mn-ea"/>
                <a:cs typeface="Arial Narrow"/>
              </a:defRPr>
            </a:lvl1pPr>
            <a:lvl2pPr marL="457200" algn="l" defTabSz="914400" rtl="0" eaLnBrk="1" fontAlgn="base" latinLnBrk="0" hangingPunct="1">
              <a:spcBef>
                <a:spcPct val="0"/>
              </a:spcBef>
              <a:spcAft>
                <a:spcPct val="0"/>
              </a:spcAft>
              <a:defRPr sz="1800" b="1"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b="1"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b="1"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b="1" kern="1200">
                <a:solidFill>
                  <a:schemeClr val="tx1"/>
                </a:solidFill>
                <a:latin typeface="+mn-lt"/>
                <a:ea typeface="+mn-ea"/>
                <a:cs typeface="+mn-cs"/>
              </a:defRPr>
            </a:lvl5pPr>
            <a:lvl6pPr marL="2286000" algn="l" defTabSz="914400" rtl="0" eaLnBrk="1" latinLnBrk="0" hangingPunct="1">
              <a:defRPr sz="1800" b="1" kern="1200">
                <a:solidFill>
                  <a:schemeClr val="tx1"/>
                </a:solidFill>
                <a:latin typeface="+mn-lt"/>
                <a:ea typeface="+mn-ea"/>
                <a:cs typeface="+mn-cs"/>
              </a:defRPr>
            </a:lvl6pPr>
            <a:lvl7pPr marL="2743200" algn="l" defTabSz="914400" rtl="0" eaLnBrk="1" latinLnBrk="0" hangingPunct="1">
              <a:defRPr sz="1800" b="1" kern="1200">
                <a:solidFill>
                  <a:schemeClr val="tx1"/>
                </a:solidFill>
                <a:latin typeface="+mn-lt"/>
                <a:ea typeface="+mn-ea"/>
                <a:cs typeface="+mn-cs"/>
              </a:defRPr>
            </a:lvl7pPr>
            <a:lvl8pPr marL="3200400" algn="l" defTabSz="914400" rtl="0" eaLnBrk="1" latinLnBrk="0" hangingPunct="1">
              <a:defRPr sz="1800" b="1" kern="1200">
                <a:solidFill>
                  <a:schemeClr val="tx1"/>
                </a:solidFill>
                <a:latin typeface="+mn-lt"/>
                <a:ea typeface="+mn-ea"/>
                <a:cs typeface="+mn-cs"/>
              </a:defRPr>
            </a:lvl8pPr>
            <a:lvl9pPr marL="3657600" algn="l" defTabSz="914400" rtl="0" eaLnBrk="1" latinLnBrk="0" hangingPunct="1">
              <a:defRPr sz="1800" b="1" kern="1200">
                <a:solidFill>
                  <a:schemeClr val="tx1"/>
                </a:solidFill>
                <a:latin typeface="+mn-lt"/>
                <a:ea typeface="+mn-ea"/>
                <a:cs typeface="+mn-cs"/>
              </a:defRPr>
            </a:lvl9p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Saeed A, et al. </a:t>
            </a:r>
            <a:r>
              <a:rPr kumimoji="0" lang="it-IT" sz="1400" b="0" i="1"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Future Oncol</a:t>
            </a:r>
            <a:r>
              <a:rPr kumimoji="0" lang="it-IT" sz="14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 2024;20:1733-1743.</a:t>
            </a:r>
            <a:endParaRPr kumimoji="0" lang="it-IT" sz="1400" b="0" i="0" u="none" strike="noStrike" kern="0" cap="none" spc="-27" normalizeH="0" baseline="0" noProof="0" dirty="0">
              <a:ln>
                <a:noFill/>
              </a:ln>
              <a:solidFill>
                <a:srgbClr val="000000"/>
              </a:solidFill>
              <a:effectLst/>
              <a:uLnTx/>
              <a:uFillTx/>
              <a:latin typeface="Calibri Light" panose="020F0302020204030204"/>
              <a:ea typeface="+mn-ea"/>
              <a:cs typeface="Arial" panose="020B0604020202020204" pitchFamily="34" charset="0"/>
            </a:endParaRPr>
          </a:p>
        </p:txBody>
      </p:sp>
      <p:pic>
        <p:nvPicPr>
          <p:cNvPr id="9" name="Picture 8">
            <a:extLst>
              <a:ext uri="{FF2B5EF4-FFF2-40B4-BE49-F238E27FC236}">
                <a16:creationId xmlns:a16="http://schemas.microsoft.com/office/drawing/2014/main" id="{F3FD870B-5421-DAC7-4DC9-B2103C90F061}"/>
              </a:ext>
            </a:extLst>
          </p:cNvPr>
          <p:cNvPicPr>
            <a:picLocks noChangeAspect="1"/>
          </p:cNvPicPr>
          <p:nvPr/>
        </p:nvPicPr>
        <p:blipFill>
          <a:blip r:embed="rId2"/>
          <a:srcRect b="9678"/>
          <a:stretch>
            <a:fillRect/>
          </a:stretch>
        </p:blipFill>
        <p:spPr>
          <a:xfrm>
            <a:off x="1742241" y="897860"/>
            <a:ext cx="7700337" cy="5474534"/>
          </a:xfrm>
          <a:prstGeom prst="rect">
            <a:avLst/>
          </a:prstGeom>
        </p:spPr>
      </p:pic>
      <p:pic>
        <p:nvPicPr>
          <p:cNvPr id="10" name="Picture 9">
            <a:extLst>
              <a:ext uri="{FF2B5EF4-FFF2-40B4-BE49-F238E27FC236}">
                <a16:creationId xmlns:a16="http://schemas.microsoft.com/office/drawing/2014/main" id="{F7A716B1-F6EE-4036-F68C-88F0A55998EB}"/>
              </a:ext>
            </a:extLst>
          </p:cNvPr>
          <p:cNvPicPr>
            <a:picLocks noChangeAspect="1"/>
          </p:cNvPicPr>
          <p:nvPr/>
        </p:nvPicPr>
        <p:blipFill>
          <a:blip r:embed="rId2"/>
          <a:srcRect l="34760" t="90491" r="35942"/>
          <a:stretch>
            <a:fillRect/>
          </a:stretch>
        </p:blipFill>
        <p:spPr>
          <a:xfrm>
            <a:off x="9753535" y="3269232"/>
            <a:ext cx="2194560" cy="560654"/>
          </a:xfrm>
          <a:prstGeom prst="rect">
            <a:avLst/>
          </a:prstGeom>
        </p:spPr>
      </p:pic>
      <p:pic>
        <p:nvPicPr>
          <p:cNvPr id="11" name="Picture 10">
            <a:extLst>
              <a:ext uri="{FF2B5EF4-FFF2-40B4-BE49-F238E27FC236}">
                <a16:creationId xmlns:a16="http://schemas.microsoft.com/office/drawing/2014/main" id="{0BCA47B2-F261-7A26-205D-73CCE191C89A}"/>
              </a:ext>
            </a:extLst>
          </p:cNvPr>
          <p:cNvPicPr>
            <a:picLocks noChangeAspect="1"/>
          </p:cNvPicPr>
          <p:nvPr/>
        </p:nvPicPr>
        <p:blipFill>
          <a:blip r:embed="rId2"/>
          <a:srcRect l="5464" t="90491" r="66774"/>
          <a:stretch>
            <a:fillRect/>
          </a:stretch>
        </p:blipFill>
        <p:spPr>
          <a:xfrm>
            <a:off x="9753535" y="2603644"/>
            <a:ext cx="2103120" cy="566999"/>
          </a:xfrm>
          <a:prstGeom prst="rect">
            <a:avLst/>
          </a:prstGeom>
        </p:spPr>
      </p:pic>
      <p:pic>
        <p:nvPicPr>
          <p:cNvPr id="12" name="Picture 11">
            <a:extLst>
              <a:ext uri="{FF2B5EF4-FFF2-40B4-BE49-F238E27FC236}">
                <a16:creationId xmlns:a16="http://schemas.microsoft.com/office/drawing/2014/main" id="{8C94C22B-BC8E-C86E-E426-FDDF944CB959}"/>
              </a:ext>
            </a:extLst>
          </p:cNvPr>
          <p:cNvPicPr>
            <a:picLocks noChangeAspect="1"/>
          </p:cNvPicPr>
          <p:nvPr/>
        </p:nvPicPr>
        <p:blipFill>
          <a:blip r:embed="rId2"/>
          <a:srcRect l="64258" t="90491" r="6578"/>
          <a:stretch>
            <a:fillRect/>
          </a:stretch>
        </p:blipFill>
        <p:spPr>
          <a:xfrm>
            <a:off x="9762869" y="3956088"/>
            <a:ext cx="2194560" cy="563219"/>
          </a:xfrm>
          <a:prstGeom prst="rect">
            <a:avLst/>
          </a:prstGeom>
        </p:spPr>
      </p:pic>
    </p:spTree>
    <p:extLst>
      <p:ext uri="{BB962C8B-B14F-4D97-AF65-F5344CB8AC3E}">
        <p14:creationId xmlns:p14="http://schemas.microsoft.com/office/powerpoint/2010/main" val="292126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162AD-F7B1-7BB4-73F2-FD94FE3849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9524C7-C02F-CD12-2C4D-2F3138CDF6FE}"/>
              </a:ext>
            </a:extLst>
          </p:cNvPr>
          <p:cNvSpPr>
            <a:spLocks noGrp="1"/>
          </p:cNvSpPr>
          <p:nvPr>
            <p:ph type="title" idx="4294967295"/>
          </p:nvPr>
        </p:nvSpPr>
        <p:spPr>
          <a:xfrm>
            <a:off x="0" y="0"/>
            <a:ext cx="12192000" cy="866775"/>
          </a:xfrm>
        </p:spPr>
        <p:txBody>
          <a:bodyPr/>
          <a:lstStyle/>
          <a:p>
            <a:pPr algn="ctr"/>
            <a:r>
              <a:rPr lang="en-US" dirty="0"/>
              <a:t>STELLAR-303 (NCT05425940) Study Design</a:t>
            </a:r>
          </a:p>
        </p:txBody>
      </p:sp>
      <p:sp>
        <p:nvSpPr>
          <p:cNvPr id="4" name="TextBox 3">
            <a:extLst>
              <a:ext uri="{FF2B5EF4-FFF2-40B4-BE49-F238E27FC236}">
                <a16:creationId xmlns:a16="http://schemas.microsoft.com/office/drawing/2014/main" id="{AFFAC23A-7EE1-4F5A-8388-B13886B02AB5}"/>
              </a:ext>
            </a:extLst>
          </p:cNvPr>
          <p:cNvSpPr txBox="1"/>
          <p:nvPr/>
        </p:nvSpPr>
        <p:spPr>
          <a:xfrm>
            <a:off x="300039" y="6599455"/>
            <a:ext cx="476345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Saeed, A et al. ESMO 2025</a:t>
            </a:r>
          </a:p>
        </p:txBody>
      </p:sp>
      <p:sp>
        <p:nvSpPr>
          <p:cNvPr id="10" name="Rounded Rectangle 44">
            <a:extLst>
              <a:ext uri="{FF2B5EF4-FFF2-40B4-BE49-F238E27FC236}">
                <a16:creationId xmlns:a16="http://schemas.microsoft.com/office/drawing/2014/main" id="{ADF6A284-836B-D72E-3C42-5A7CE88AA6AE}"/>
              </a:ext>
            </a:extLst>
          </p:cNvPr>
          <p:cNvSpPr/>
          <p:nvPr/>
        </p:nvSpPr>
        <p:spPr>
          <a:xfrm>
            <a:off x="8199120" y="1033983"/>
            <a:ext cx="3692845" cy="1493255"/>
          </a:xfrm>
          <a:prstGeom prst="rect">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Zanzalintinib 100 mg PO QD + Atezolizumab 1200 mg IV Q3W </a:t>
            </a:r>
            <a:br>
              <a:rPr kumimoji="0" lang="en-US" sz="1400" b="1" i="0" u="none" strike="noStrike" kern="1200" cap="none" spc="0" normalizeH="0" baseline="0" noProof="0" dirty="0">
                <a:ln>
                  <a:noFill/>
                </a:ln>
                <a:solidFill>
                  <a:srgbClr val="000000"/>
                </a:solidFill>
                <a:effectLst/>
                <a:uLnTx/>
                <a:uFillTx/>
                <a:latin typeface="Krub"/>
                <a:ea typeface="+mn-ea"/>
                <a:cs typeface="+mn-cs"/>
              </a:rPr>
            </a:br>
            <a:r>
              <a:rPr kumimoji="0" lang="en-US" sz="1400" b="1" i="0" u="none" strike="noStrike" kern="1200" cap="none" spc="0" normalizeH="0" baseline="0" noProof="0" dirty="0">
                <a:ln>
                  <a:noFill/>
                </a:ln>
                <a:solidFill>
                  <a:srgbClr val="000000"/>
                </a:solidFill>
                <a:effectLst/>
                <a:uLnTx/>
                <a:uFillTx/>
                <a:latin typeface="Krub"/>
                <a:ea typeface="+mn-ea"/>
                <a:cs typeface="+mn-cs"/>
              </a:rPr>
              <a:t>(n=451)*</a:t>
            </a:r>
          </a:p>
        </p:txBody>
      </p:sp>
      <p:sp>
        <p:nvSpPr>
          <p:cNvPr id="11" name="Rounded Rectangle 44">
            <a:extLst>
              <a:ext uri="{FF2B5EF4-FFF2-40B4-BE49-F238E27FC236}">
                <a16:creationId xmlns:a16="http://schemas.microsoft.com/office/drawing/2014/main" id="{3C245343-62DC-D2BE-7821-140D93054C72}"/>
              </a:ext>
            </a:extLst>
          </p:cNvPr>
          <p:cNvSpPr/>
          <p:nvPr/>
        </p:nvSpPr>
        <p:spPr>
          <a:xfrm>
            <a:off x="8199120" y="2743078"/>
            <a:ext cx="3692845" cy="1493255"/>
          </a:xfrm>
          <a:prstGeom prst="rect">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Regorafenib 160 mg PO QD </a:t>
            </a:r>
            <a:br>
              <a:rPr kumimoji="0" lang="en-US" sz="1400" b="1" i="0" u="none" strike="noStrike" kern="1200" cap="none" spc="0" normalizeH="0" baseline="0" noProof="0" dirty="0">
                <a:ln>
                  <a:noFill/>
                </a:ln>
                <a:solidFill>
                  <a:srgbClr val="000000"/>
                </a:solidFill>
                <a:effectLst/>
                <a:uLnTx/>
                <a:uFillTx/>
                <a:latin typeface="Krub"/>
                <a:ea typeface="+mn-ea"/>
                <a:cs typeface="+mn-cs"/>
              </a:rPr>
            </a:br>
            <a:r>
              <a:rPr kumimoji="0" lang="en-US" sz="1400" b="1" i="0" u="none" strike="noStrike" kern="1200" cap="none" spc="0" normalizeH="0" baseline="0" noProof="0" dirty="0">
                <a:ln>
                  <a:noFill/>
                </a:ln>
                <a:solidFill>
                  <a:srgbClr val="000000"/>
                </a:solidFill>
                <a:effectLst/>
                <a:uLnTx/>
                <a:uFillTx/>
                <a:latin typeface="Krub"/>
                <a:ea typeface="+mn-ea"/>
                <a:cs typeface="+mn-cs"/>
              </a:rPr>
              <a:t>(days 1-21 of each 28-day cycle) </a:t>
            </a:r>
            <a:br>
              <a:rPr kumimoji="0" lang="en-US" sz="1400" b="1" i="0" u="none" strike="noStrike" kern="1200" cap="none" spc="0" normalizeH="0" baseline="0" noProof="0" dirty="0">
                <a:ln>
                  <a:noFill/>
                </a:ln>
                <a:solidFill>
                  <a:srgbClr val="000000"/>
                </a:solidFill>
                <a:effectLst/>
                <a:uLnTx/>
                <a:uFillTx/>
                <a:latin typeface="Krub"/>
                <a:ea typeface="+mn-ea"/>
                <a:cs typeface="+mn-cs"/>
              </a:rPr>
            </a:br>
            <a:r>
              <a:rPr kumimoji="0" lang="en-US" sz="1400" b="1" i="0" u="none" strike="noStrike" kern="1200" cap="none" spc="0" normalizeH="0" baseline="0" noProof="0" dirty="0">
                <a:ln>
                  <a:noFill/>
                </a:ln>
                <a:solidFill>
                  <a:srgbClr val="000000"/>
                </a:solidFill>
                <a:effectLst/>
                <a:uLnTx/>
                <a:uFillTx/>
                <a:latin typeface="Krub"/>
                <a:ea typeface="+mn-ea"/>
                <a:cs typeface="+mn-cs"/>
              </a:rPr>
              <a:t>(n=450)*</a:t>
            </a:r>
          </a:p>
        </p:txBody>
      </p:sp>
      <p:cxnSp>
        <p:nvCxnSpPr>
          <p:cNvPr id="13" name="AutoShape 29">
            <a:extLst>
              <a:ext uri="{FF2B5EF4-FFF2-40B4-BE49-F238E27FC236}">
                <a16:creationId xmlns:a16="http://schemas.microsoft.com/office/drawing/2014/main" id="{4AE87A36-4A1A-4171-559C-2F2DA0F04D87}"/>
              </a:ext>
            </a:extLst>
          </p:cNvPr>
          <p:cNvCxnSpPr>
            <a:cxnSpLocks noChangeShapeType="1"/>
            <a:endCxn id="10" idx="1"/>
          </p:cNvCxnSpPr>
          <p:nvPr/>
        </p:nvCxnSpPr>
        <p:spPr bwMode="gray">
          <a:xfrm rot="5400000" flipH="1" flipV="1">
            <a:off x="7401986" y="1470824"/>
            <a:ext cx="487347" cy="1106922"/>
          </a:xfrm>
          <a:prstGeom prst="bentConnector2">
            <a:avLst/>
          </a:prstGeom>
          <a:noFill/>
          <a:ln w="12700">
            <a:solidFill>
              <a:schemeClr val="bg1">
                <a:lumMod val="75000"/>
              </a:schemeClr>
            </a:solidFill>
            <a:prstDash val="solid"/>
            <a:round/>
            <a:headEnd w="lg" len="sm"/>
            <a:tailEnd type="triangle" w="med" len="med"/>
          </a:ln>
          <a:extLst>
            <a:ext uri="{909E8E84-426E-40dd-AFC4-6F175D3DCCD1}">
              <a14:hiddenFill xmlns="" xmlns:a14="http://schemas.microsoft.com/office/drawing/2010/main">
                <a:noFill/>
              </a14:hiddenFill>
            </a:ext>
          </a:extLst>
        </p:spPr>
      </p:cxnSp>
      <p:cxnSp>
        <p:nvCxnSpPr>
          <p:cNvPr id="14" name="AutoShape 29">
            <a:extLst>
              <a:ext uri="{FF2B5EF4-FFF2-40B4-BE49-F238E27FC236}">
                <a16:creationId xmlns:a16="http://schemas.microsoft.com/office/drawing/2014/main" id="{8C1F65D5-144D-16B1-7C2D-8272D71D3447}"/>
              </a:ext>
            </a:extLst>
          </p:cNvPr>
          <p:cNvCxnSpPr>
            <a:cxnSpLocks noChangeShapeType="1"/>
            <a:endCxn id="11" idx="1"/>
          </p:cNvCxnSpPr>
          <p:nvPr/>
        </p:nvCxnSpPr>
        <p:spPr bwMode="gray">
          <a:xfrm rot="16200000" flipH="1">
            <a:off x="7401985" y="2692571"/>
            <a:ext cx="487348" cy="1106922"/>
          </a:xfrm>
          <a:prstGeom prst="bentConnector2">
            <a:avLst/>
          </a:prstGeom>
          <a:noFill/>
          <a:ln w="12700">
            <a:solidFill>
              <a:schemeClr val="bg1">
                <a:lumMod val="75000"/>
              </a:schemeClr>
            </a:solidFill>
            <a:prstDash val="solid"/>
            <a:round/>
            <a:headEnd w="lg" len="sm"/>
            <a:tailEnd type="triangle" w="med" len="med"/>
          </a:ln>
          <a:extLst>
            <a:ext uri="{909E8E84-426E-40dd-AFC4-6F175D3DCCD1}">
              <a14:hiddenFill xmlns="" xmlns:a14="http://schemas.microsoft.com/office/drawing/2010/main">
                <a:noFill/>
              </a14:hiddenFill>
            </a:ext>
          </a:extLst>
        </p:spPr>
      </p:cxnSp>
      <p:cxnSp>
        <p:nvCxnSpPr>
          <p:cNvPr id="15" name="AutoShape 29">
            <a:extLst>
              <a:ext uri="{FF2B5EF4-FFF2-40B4-BE49-F238E27FC236}">
                <a16:creationId xmlns:a16="http://schemas.microsoft.com/office/drawing/2014/main" id="{25698EA3-B888-3129-54BE-A8E06EB32A24}"/>
              </a:ext>
            </a:extLst>
          </p:cNvPr>
          <p:cNvCxnSpPr>
            <a:cxnSpLocks noChangeShapeType="1"/>
          </p:cNvCxnSpPr>
          <p:nvPr/>
        </p:nvCxnSpPr>
        <p:spPr bwMode="gray">
          <a:xfrm>
            <a:off x="5787342" y="2627453"/>
            <a:ext cx="937122" cy="0"/>
          </a:xfrm>
          <a:prstGeom prst="straightConnector1">
            <a:avLst/>
          </a:prstGeom>
          <a:noFill/>
          <a:ln w="12700">
            <a:solidFill>
              <a:schemeClr val="bg1">
                <a:lumMod val="75000"/>
              </a:schemeClr>
            </a:solidFill>
            <a:prstDash val="solid"/>
            <a:round/>
            <a:headEnd w="lg" len="sm"/>
            <a:tailEnd type="none" w="med" len="med"/>
          </a:ln>
          <a:extLst>
            <a:ext uri="{909E8E84-426E-40dd-AFC4-6F175D3DCCD1}">
              <a14:hiddenFill xmlns="" xmlns:a14="http://schemas.microsoft.com/office/drawing/2010/main">
                <a:noFill/>
              </a14:hiddenFill>
            </a:ext>
          </a:extLst>
        </p:spPr>
      </p:cxnSp>
      <p:sp>
        <p:nvSpPr>
          <p:cNvPr id="9" name="Rounded Rectangle 44">
            <a:extLst>
              <a:ext uri="{FF2B5EF4-FFF2-40B4-BE49-F238E27FC236}">
                <a16:creationId xmlns:a16="http://schemas.microsoft.com/office/drawing/2014/main" id="{5600F71A-07EE-9CF0-DF34-C6901B4C7725}"/>
              </a:ext>
            </a:extLst>
          </p:cNvPr>
          <p:cNvSpPr/>
          <p:nvPr/>
        </p:nvSpPr>
        <p:spPr>
          <a:xfrm>
            <a:off x="300037" y="1476144"/>
            <a:ext cx="5685239" cy="2968533"/>
          </a:xfrm>
          <a:prstGeom prst="rect">
            <a:avLst/>
          </a:prstGeom>
          <a:solidFill>
            <a:schemeClr val="bg1">
              <a:lumMod val="9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noAutofit/>
          </a:bodyPr>
          <a:lstStyle/>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Aged ≥18 years</a:t>
            </a:r>
          </a:p>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Documented to not have MSI-H or dMMR status</a:t>
            </a:r>
          </a:p>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mCRC that radiographically progressed on or was refractory or intolerant to prior standard-of-care therapy, which had to include all the following (if approved and available in the country where the patient is randomized):</a:t>
            </a:r>
          </a:p>
          <a:p>
            <a:pPr marL="576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Fluoropyrimidine, irinotecan and oxaliplatin ± anti-VEGF antibody</a:t>
            </a:r>
          </a:p>
          <a:p>
            <a:pPr marL="576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Anti-EGFR antibody (if </a:t>
            </a:r>
            <a:r>
              <a:rPr kumimoji="0" lang="en-US" sz="1400" b="0" i="1" u="none" strike="noStrike" kern="1200" cap="none" spc="0" normalizeH="0" baseline="0" noProof="0" dirty="0">
                <a:ln>
                  <a:noFill/>
                </a:ln>
                <a:solidFill>
                  <a:srgbClr val="000000"/>
                </a:solidFill>
                <a:effectLst/>
                <a:uLnTx/>
                <a:uFillTx/>
                <a:latin typeface="Krub"/>
                <a:ea typeface="+mn-ea"/>
                <a:cs typeface="+mn-cs"/>
              </a:rPr>
              <a:t>RAS</a:t>
            </a:r>
            <a:r>
              <a:rPr kumimoji="0" lang="en-US" sz="1400" b="0" i="0" u="none" strike="noStrike" kern="1200" cap="none" spc="0" normalizeH="0" baseline="0" noProof="0" dirty="0">
                <a:ln>
                  <a:noFill/>
                </a:ln>
                <a:solidFill>
                  <a:srgbClr val="000000"/>
                </a:solidFill>
                <a:effectLst/>
                <a:uLnTx/>
                <a:uFillTx/>
                <a:latin typeface="Krub"/>
                <a:ea typeface="+mn-ea"/>
                <a:cs typeface="+mn-cs"/>
              </a:rPr>
              <a:t> wild type)</a:t>
            </a:r>
          </a:p>
          <a:p>
            <a:pPr marL="576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BRAF inhibitor (if known </a:t>
            </a:r>
            <a:r>
              <a:rPr kumimoji="0" lang="en-US" sz="1400" b="0" i="1" u="none" strike="noStrike" kern="1200" cap="none" spc="0" normalizeH="0" baseline="0" noProof="0" dirty="0">
                <a:ln>
                  <a:noFill/>
                </a:ln>
                <a:solidFill>
                  <a:srgbClr val="000000"/>
                </a:solidFill>
                <a:effectLst/>
                <a:uLnTx/>
                <a:uFillTx/>
                <a:latin typeface="Krub"/>
                <a:ea typeface="+mn-ea"/>
                <a:cs typeface="+mn-cs"/>
              </a:rPr>
              <a:t>BRAF</a:t>
            </a:r>
            <a:r>
              <a:rPr kumimoji="0" lang="en-US" sz="1400" b="0" i="0" u="none" strike="noStrike" kern="1200" cap="none" spc="0" normalizeH="0" baseline="0" noProof="0" dirty="0">
                <a:ln>
                  <a:noFill/>
                </a:ln>
                <a:solidFill>
                  <a:srgbClr val="000000"/>
                </a:solidFill>
                <a:effectLst/>
                <a:uLnTx/>
                <a:uFillTx/>
                <a:latin typeface="Krub"/>
                <a:ea typeface="+mn-ea"/>
                <a:cs typeface="+mn-cs"/>
              </a:rPr>
              <a:t> V600E mutation)</a:t>
            </a:r>
          </a:p>
        </p:txBody>
      </p:sp>
      <p:sp>
        <p:nvSpPr>
          <p:cNvPr id="17" name="Rounded Rectangle 44">
            <a:extLst>
              <a:ext uri="{FF2B5EF4-FFF2-40B4-BE49-F238E27FC236}">
                <a16:creationId xmlns:a16="http://schemas.microsoft.com/office/drawing/2014/main" id="{E0A37C54-9E6A-330E-61B9-C804FFF5C8FB}"/>
              </a:ext>
            </a:extLst>
          </p:cNvPr>
          <p:cNvSpPr/>
          <p:nvPr/>
        </p:nvSpPr>
        <p:spPr>
          <a:xfrm>
            <a:off x="300037" y="1033983"/>
            <a:ext cx="5685239" cy="44216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200"/>
              </a:spcBef>
              <a:spcAft>
                <a:spcPts val="20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Krub"/>
                <a:ea typeface="+mn-ea"/>
                <a:cs typeface="+mn-cs"/>
              </a:rPr>
              <a:t>Patient Population</a:t>
            </a:r>
          </a:p>
        </p:txBody>
      </p:sp>
      <p:sp>
        <p:nvSpPr>
          <p:cNvPr id="30" name="Rounded Rectangle 44">
            <a:extLst>
              <a:ext uri="{FF2B5EF4-FFF2-40B4-BE49-F238E27FC236}">
                <a16:creationId xmlns:a16="http://schemas.microsoft.com/office/drawing/2014/main" id="{900546FB-420C-EB57-43DC-F514AA80700E}"/>
              </a:ext>
            </a:extLst>
          </p:cNvPr>
          <p:cNvSpPr/>
          <p:nvPr/>
        </p:nvSpPr>
        <p:spPr>
          <a:xfrm>
            <a:off x="300037" y="5063277"/>
            <a:ext cx="5685239" cy="1162649"/>
          </a:xfrm>
          <a:prstGeom prst="rect">
            <a:avLst/>
          </a:prstGeom>
          <a:solidFill>
            <a:schemeClr val="bg1">
              <a:lumMod val="9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noAutofit/>
          </a:bodyPr>
          <a:lstStyle/>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Geographic region (Asia/rest of the world)</a:t>
            </a:r>
          </a:p>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1" u="none" strike="noStrike" kern="1200" cap="none" spc="0" normalizeH="0" baseline="0" noProof="0" dirty="0">
                <a:ln>
                  <a:noFill/>
                </a:ln>
                <a:solidFill>
                  <a:srgbClr val="000000"/>
                </a:solidFill>
                <a:effectLst/>
                <a:uLnTx/>
                <a:uFillTx/>
                <a:latin typeface="Krub"/>
                <a:ea typeface="+mn-ea"/>
                <a:cs typeface="+mn-cs"/>
              </a:rPr>
              <a:t>RAS</a:t>
            </a:r>
            <a:r>
              <a:rPr kumimoji="0" lang="en-US" sz="1400" b="0" i="0" u="none" strike="noStrike" kern="1200" cap="none" spc="0" normalizeH="0" baseline="0" noProof="0" dirty="0">
                <a:ln>
                  <a:noFill/>
                </a:ln>
                <a:solidFill>
                  <a:srgbClr val="000000"/>
                </a:solidFill>
                <a:effectLst/>
                <a:uLnTx/>
                <a:uFillTx/>
                <a:latin typeface="Krub"/>
                <a:ea typeface="+mn-ea"/>
                <a:cs typeface="+mn-cs"/>
              </a:rPr>
              <a:t> status (wild type/mutant)</a:t>
            </a:r>
          </a:p>
          <a:p>
            <a:pPr marL="288000" marR="0" lvl="0" indent="-288000" algn="l" defTabSz="914400" rtl="0" eaLnBrk="1" fontAlgn="auto" latinLnBrk="0" hangingPunct="1">
              <a:lnSpc>
                <a:spcPct val="100000"/>
              </a:lnSpc>
              <a:spcBef>
                <a:spcPts val="500"/>
              </a:spcBef>
              <a:spcAft>
                <a:spcPts val="5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Presence of liver metastases (yes/no)</a:t>
            </a:r>
          </a:p>
        </p:txBody>
      </p:sp>
      <p:sp>
        <p:nvSpPr>
          <p:cNvPr id="31" name="Rounded Rectangle 44">
            <a:extLst>
              <a:ext uri="{FF2B5EF4-FFF2-40B4-BE49-F238E27FC236}">
                <a16:creationId xmlns:a16="http://schemas.microsoft.com/office/drawing/2014/main" id="{1761A2AF-7002-DECD-39A3-FF4DEA11AC75}"/>
              </a:ext>
            </a:extLst>
          </p:cNvPr>
          <p:cNvSpPr/>
          <p:nvPr/>
        </p:nvSpPr>
        <p:spPr>
          <a:xfrm>
            <a:off x="300037" y="4621115"/>
            <a:ext cx="5685239" cy="44216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200"/>
              </a:spcBef>
              <a:spcAft>
                <a:spcPts val="20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Krub"/>
                <a:ea typeface="+mn-ea"/>
                <a:cs typeface="+mn-cs"/>
              </a:rPr>
              <a:t>Stratification Factors</a:t>
            </a:r>
          </a:p>
        </p:txBody>
      </p:sp>
      <p:graphicFrame>
        <p:nvGraphicFramePr>
          <p:cNvPr id="34" name="Table 5">
            <a:extLst>
              <a:ext uri="{FF2B5EF4-FFF2-40B4-BE49-F238E27FC236}">
                <a16:creationId xmlns:a16="http://schemas.microsoft.com/office/drawing/2014/main" id="{499270A8-767D-07B9-F7B0-D607F86D061B}"/>
              </a:ext>
            </a:extLst>
          </p:cNvPr>
          <p:cNvGraphicFramePr>
            <a:graphicFrameLocks noGrp="1"/>
          </p:cNvGraphicFramePr>
          <p:nvPr/>
        </p:nvGraphicFramePr>
        <p:xfrm>
          <a:off x="6296629" y="4621115"/>
          <a:ext cx="5594400" cy="1594800"/>
        </p:xfrm>
        <a:graphic>
          <a:graphicData uri="http://schemas.openxmlformats.org/drawingml/2006/table">
            <a:tbl>
              <a:tblPr firstRow="1" bandRow="1">
                <a:tableStyleId>{5C22544A-7EE6-4342-B048-85BDC9FD1C3A}</a:tableStyleId>
              </a:tblPr>
              <a:tblGrid>
                <a:gridCol w="1296363">
                  <a:extLst>
                    <a:ext uri="{9D8B030D-6E8A-4147-A177-3AD203B41FA5}">
                      <a16:colId xmlns:a16="http://schemas.microsoft.com/office/drawing/2014/main" val="4180341607"/>
                    </a:ext>
                  </a:extLst>
                </a:gridCol>
                <a:gridCol w="4298037">
                  <a:extLst>
                    <a:ext uri="{9D8B030D-6E8A-4147-A177-3AD203B41FA5}">
                      <a16:colId xmlns:a16="http://schemas.microsoft.com/office/drawing/2014/main" val="199531808"/>
                    </a:ext>
                  </a:extLst>
                </a:gridCol>
              </a:tblGrid>
              <a:tr h="442800">
                <a:tc gridSpan="2">
                  <a:txBody>
                    <a:bodyPr/>
                    <a:lstStyle/>
                    <a:p>
                      <a:pPr algn="l"/>
                      <a:r>
                        <a:rPr lang="en-IN" sz="1600" dirty="0">
                          <a:solidFill>
                            <a:schemeClr val="tx1"/>
                          </a:solidFill>
                        </a:rPr>
                        <a:t>Endpoints</a:t>
                      </a:r>
                    </a:p>
                  </a:txBody>
                  <a:tcPr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hMerge="1">
                  <a:txBody>
                    <a:bodyPr/>
                    <a:lstStyle/>
                    <a:p>
                      <a:pPr algn="ctr"/>
                      <a:r>
                        <a:rPr lang="en-IN" sz="1600" dirty="0">
                          <a:solidFill>
                            <a:schemeClr val="tx1"/>
                          </a:solidFill>
                        </a:rPr>
                        <a:t>Durvalumab + </a:t>
                      </a:r>
                      <a:r>
                        <a:rPr lang="en-IN" sz="1600" dirty="0" err="1">
                          <a:solidFill>
                            <a:schemeClr val="tx1"/>
                          </a:solidFill>
                        </a:rPr>
                        <a:t>GemCis</a:t>
                      </a:r>
                      <a:endParaRPr lang="en-IN" sz="1600" dirty="0">
                        <a:solidFill>
                          <a:schemeClr val="tx1"/>
                        </a:solidFill>
                      </a:endParaRPr>
                    </a:p>
                    <a:p>
                      <a:pPr algn="ctr"/>
                      <a:r>
                        <a:rPr lang="en-IN" sz="1600" dirty="0">
                          <a:solidFill>
                            <a:schemeClr val="tx1"/>
                          </a:solidFill>
                        </a:rPr>
                        <a:t>(n = 341)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74305492"/>
                  </a:ext>
                </a:extLst>
              </a:tr>
              <a:tr h="576000">
                <a:tc>
                  <a:txBody>
                    <a:bodyPr/>
                    <a:lstStyle/>
                    <a:p>
                      <a:pPr algn="l"/>
                      <a:r>
                        <a:rPr lang="en-IN" sz="1400" b="1" dirty="0"/>
                        <a:t>Dual </a:t>
                      </a:r>
                      <a:br>
                        <a:rPr lang="en-IN" sz="1400" b="1" dirty="0"/>
                      </a:br>
                      <a:r>
                        <a:rPr lang="en-IN" sz="1400" b="1" dirty="0"/>
                        <a:t>primary</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OS in the ITT population</a:t>
                      </a:r>
                    </a:p>
                    <a:p>
                      <a:pPr algn="l"/>
                      <a:r>
                        <a:rPr lang="en-US" sz="1400" dirty="0"/>
                        <a:t>OS in patients without liver metastases (nlmlTT)</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2610562"/>
                  </a:ext>
                </a:extLst>
              </a:tr>
              <a:tr h="576000">
                <a:tc>
                  <a:txBody>
                    <a:bodyPr/>
                    <a:lstStyle/>
                    <a:p>
                      <a:pPr algn="l"/>
                      <a:r>
                        <a:rPr lang="en-IN" sz="1400" b="1" dirty="0"/>
                        <a:t>Key secondary</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dirty="0"/>
                        <a:t>PFS,</a:t>
                      </a:r>
                      <a:r>
                        <a:rPr lang="en-IN" sz="1400" baseline="30000" dirty="0"/>
                        <a:t>†</a:t>
                      </a:r>
                      <a:r>
                        <a:rPr lang="en-IN" sz="1400" dirty="0"/>
                        <a:t> ORR,</a:t>
                      </a:r>
                      <a:r>
                        <a:rPr lang="en-IN" sz="1400" baseline="30000" dirty="0"/>
                        <a:t>†</a:t>
                      </a:r>
                      <a:r>
                        <a:rPr lang="en-IN" sz="1400" dirty="0"/>
                        <a:t> Safety</a:t>
                      </a:r>
                      <a:r>
                        <a:rPr lang="en-IN" sz="1400" baseline="30000" dirty="0">
                          <a:latin typeface="Arial" panose="020B0604020202020204" pitchFamily="34" charset="0"/>
                          <a:cs typeface="Arial" panose="020B0604020202020204" pitchFamily="34" charset="0"/>
                        </a:rPr>
                        <a:t>‡</a:t>
                      </a:r>
                      <a:endParaRPr lang="en-IN" sz="1400" baseline="30000" dirty="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5399203"/>
                  </a:ext>
                </a:extLst>
              </a:tr>
            </a:tbl>
          </a:graphicData>
        </a:graphic>
      </p:graphicFrame>
      <p:sp>
        <p:nvSpPr>
          <p:cNvPr id="12" name="AutoShape 9">
            <a:extLst>
              <a:ext uri="{FF2B5EF4-FFF2-40B4-BE49-F238E27FC236}">
                <a16:creationId xmlns:a16="http://schemas.microsoft.com/office/drawing/2014/main" id="{01D56A1E-6D23-EB73-11D8-79FF7CDD6170}"/>
              </a:ext>
            </a:extLst>
          </p:cNvPr>
          <p:cNvSpPr>
            <a:spLocks noChangeAspect="1" noChangeArrowheads="1"/>
          </p:cNvSpPr>
          <p:nvPr/>
        </p:nvSpPr>
        <p:spPr bwMode="gray">
          <a:xfrm>
            <a:off x="6687690" y="2231238"/>
            <a:ext cx="809015" cy="807840"/>
          </a:xfrm>
          <a:prstGeom prst="ellipse">
            <a:avLst/>
          </a:prstGeom>
          <a:solidFill>
            <a:schemeClr val="bg2"/>
          </a:solidFill>
          <a:ln>
            <a:noFill/>
            <a:headEnd type="none" w="sm" len="sm"/>
            <a:tailEnd/>
          </a:ln>
          <a:effectLst/>
        </p:spPr>
        <p:style>
          <a:lnRef idx="1">
            <a:schemeClr val="accent6"/>
          </a:lnRef>
          <a:fillRef idx="3">
            <a:schemeClr val="accent6"/>
          </a:fillRef>
          <a:effectRef idx="2">
            <a:schemeClr val="accent6"/>
          </a:effectRef>
          <a:fontRef idx="minor">
            <a:schemeClr val="lt1"/>
          </a:fontRef>
        </p:style>
        <p:txBody>
          <a:bodyPr wrap="square" lIns="0" tIns="0" rIns="0" bIns="0" anchor="ctr">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Krub"/>
                <a:ea typeface="+mn-ea"/>
                <a:cs typeface="Arial" panose="020B0604020202020204" pitchFamily="34" charset="0"/>
              </a:rPr>
              <a:t>R 1:1</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Krub"/>
                <a:ea typeface="+mn-ea"/>
                <a:cs typeface="Arial" panose="020B0604020202020204" pitchFamily="34" charset="0"/>
              </a:rPr>
              <a:t>N=901</a:t>
            </a:r>
          </a:p>
        </p:txBody>
      </p:sp>
    </p:spTree>
    <p:extLst>
      <p:ext uri="{BB962C8B-B14F-4D97-AF65-F5344CB8AC3E}">
        <p14:creationId xmlns:p14="http://schemas.microsoft.com/office/powerpoint/2010/main" val="189754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D76C-7DF3-A322-F2BD-33E05475F23B}"/>
            </a:ext>
          </a:extLst>
        </p:cNvPr>
        <p:cNvGrpSpPr/>
        <p:nvPr/>
      </p:nvGrpSpPr>
      <p:grpSpPr>
        <a:xfrm>
          <a:off x="0" y="0"/>
          <a:ext cx="0" cy="0"/>
          <a:chOff x="0" y="0"/>
          <a:chExt cx="0" cy="0"/>
        </a:xfrm>
      </p:grpSpPr>
      <p:graphicFrame>
        <p:nvGraphicFramePr>
          <p:cNvPr id="937" name="Chart 936">
            <a:extLst>
              <a:ext uri="{FF2B5EF4-FFF2-40B4-BE49-F238E27FC236}">
                <a16:creationId xmlns:a16="http://schemas.microsoft.com/office/drawing/2014/main" id="{610E2D3E-2B8C-E8AD-6E7D-0DFEF919CF6C}"/>
              </a:ext>
            </a:extLst>
          </p:cNvPr>
          <p:cNvGraphicFramePr>
            <a:graphicFrameLocks/>
          </p:cNvGraphicFramePr>
          <p:nvPr/>
        </p:nvGraphicFramePr>
        <p:xfrm>
          <a:off x="6300771" y="1456691"/>
          <a:ext cx="5562282" cy="3944617"/>
        </p:xfrm>
        <a:graphic>
          <a:graphicData uri="http://schemas.openxmlformats.org/drawingml/2006/chart">
            <c:chart xmlns:c="http://schemas.openxmlformats.org/drawingml/2006/chart" xmlns:r="http://schemas.openxmlformats.org/officeDocument/2006/relationships" r:id="rId2"/>
          </a:graphicData>
        </a:graphic>
      </p:graphicFrame>
      <p:grpSp>
        <p:nvGrpSpPr>
          <p:cNvPr id="750" name="Group 749">
            <a:extLst>
              <a:ext uri="{FF2B5EF4-FFF2-40B4-BE49-F238E27FC236}">
                <a16:creationId xmlns:a16="http://schemas.microsoft.com/office/drawing/2014/main" id="{FCE6F5E2-762C-AD1B-9D57-3DF615EA6186}"/>
              </a:ext>
            </a:extLst>
          </p:cNvPr>
          <p:cNvGrpSpPr/>
          <p:nvPr/>
        </p:nvGrpSpPr>
        <p:grpSpPr>
          <a:xfrm>
            <a:off x="6970263" y="1573534"/>
            <a:ext cx="3944595" cy="3253756"/>
            <a:chOff x="6970263" y="1573534"/>
            <a:chExt cx="3944595" cy="3253756"/>
          </a:xfrm>
        </p:grpSpPr>
        <p:grpSp>
          <p:nvGrpSpPr>
            <p:cNvPr id="637" name="Group 636">
              <a:extLst>
                <a:ext uri="{FF2B5EF4-FFF2-40B4-BE49-F238E27FC236}">
                  <a16:creationId xmlns:a16="http://schemas.microsoft.com/office/drawing/2014/main" id="{8788ED52-1B93-E114-CC47-18D86C12BAF5}"/>
                </a:ext>
              </a:extLst>
            </p:cNvPr>
            <p:cNvGrpSpPr/>
            <p:nvPr/>
          </p:nvGrpSpPr>
          <p:grpSpPr>
            <a:xfrm>
              <a:off x="6970263" y="1573534"/>
              <a:ext cx="100638" cy="100638"/>
              <a:chOff x="4782429" y="4631219"/>
              <a:chExt cx="100638" cy="100638"/>
            </a:xfrm>
          </p:grpSpPr>
          <p:cxnSp>
            <p:nvCxnSpPr>
              <p:cNvPr id="635" name="Straight Connector 634">
                <a:extLst>
                  <a:ext uri="{FF2B5EF4-FFF2-40B4-BE49-F238E27FC236}">
                    <a16:creationId xmlns:a16="http://schemas.microsoft.com/office/drawing/2014/main" id="{676630AB-1E84-C1DD-06E9-5B8214AF5BE8}"/>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C0A41E7C-B6F2-F8B0-0B00-4B0F7142D8AC}"/>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8" name="Group 637">
              <a:extLst>
                <a:ext uri="{FF2B5EF4-FFF2-40B4-BE49-F238E27FC236}">
                  <a16:creationId xmlns:a16="http://schemas.microsoft.com/office/drawing/2014/main" id="{ADC7EA23-9299-533A-214B-4BA6C3493754}"/>
                </a:ext>
              </a:extLst>
            </p:cNvPr>
            <p:cNvGrpSpPr/>
            <p:nvPr/>
          </p:nvGrpSpPr>
          <p:grpSpPr>
            <a:xfrm>
              <a:off x="7086520" y="1759272"/>
              <a:ext cx="100638" cy="100638"/>
              <a:chOff x="4782429" y="4631219"/>
              <a:chExt cx="100638" cy="100638"/>
            </a:xfrm>
          </p:grpSpPr>
          <p:cxnSp>
            <p:nvCxnSpPr>
              <p:cNvPr id="639" name="Straight Connector 638">
                <a:extLst>
                  <a:ext uri="{FF2B5EF4-FFF2-40B4-BE49-F238E27FC236}">
                    <a16:creationId xmlns:a16="http://schemas.microsoft.com/office/drawing/2014/main" id="{17A02BF5-1693-28D2-0C5B-E16DB015F1EA}"/>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EE1347E4-64DA-1E34-049C-1B63862A28E9}"/>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41" name="Group 640">
              <a:extLst>
                <a:ext uri="{FF2B5EF4-FFF2-40B4-BE49-F238E27FC236}">
                  <a16:creationId xmlns:a16="http://schemas.microsoft.com/office/drawing/2014/main" id="{CEC4EE3A-BD9B-8FB1-5EC2-E502B6DF09F0}"/>
                </a:ext>
              </a:extLst>
            </p:cNvPr>
            <p:cNvGrpSpPr/>
            <p:nvPr/>
          </p:nvGrpSpPr>
          <p:grpSpPr>
            <a:xfrm>
              <a:off x="7165855" y="1997397"/>
              <a:ext cx="100638" cy="100638"/>
              <a:chOff x="4782429" y="4631219"/>
              <a:chExt cx="100638" cy="100638"/>
            </a:xfrm>
          </p:grpSpPr>
          <p:cxnSp>
            <p:nvCxnSpPr>
              <p:cNvPr id="642" name="Straight Connector 641">
                <a:extLst>
                  <a:ext uri="{FF2B5EF4-FFF2-40B4-BE49-F238E27FC236}">
                    <a16:creationId xmlns:a16="http://schemas.microsoft.com/office/drawing/2014/main" id="{5CA1155F-7909-A94E-4208-81C30865C0CD}"/>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B3959352-6437-1F5E-B38F-2EC9752B0B83}"/>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AB1EB4B-AA8C-87C5-3920-48D90B7942C7}"/>
                </a:ext>
              </a:extLst>
            </p:cNvPr>
            <p:cNvGrpSpPr/>
            <p:nvPr/>
          </p:nvGrpSpPr>
          <p:grpSpPr>
            <a:xfrm>
              <a:off x="7184541" y="2042640"/>
              <a:ext cx="100638" cy="100638"/>
              <a:chOff x="4782429" y="4631219"/>
              <a:chExt cx="100638" cy="100638"/>
            </a:xfrm>
          </p:grpSpPr>
          <p:cxnSp>
            <p:nvCxnSpPr>
              <p:cNvPr id="645" name="Straight Connector 644">
                <a:extLst>
                  <a:ext uri="{FF2B5EF4-FFF2-40B4-BE49-F238E27FC236}">
                    <a16:creationId xmlns:a16="http://schemas.microsoft.com/office/drawing/2014/main" id="{0A08DBDF-B29A-2AAC-C118-B460A98D706B}"/>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D896CAF-2C33-211D-3258-9F82AF231FDA}"/>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47" name="Group 646">
              <a:extLst>
                <a:ext uri="{FF2B5EF4-FFF2-40B4-BE49-F238E27FC236}">
                  <a16:creationId xmlns:a16="http://schemas.microsoft.com/office/drawing/2014/main" id="{6B4B5515-6D45-FE48-B593-8BB0F30897B9}"/>
                </a:ext>
              </a:extLst>
            </p:cNvPr>
            <p:cNvGrpSpPr/>
            <p:nvPr/>
          </p:nvGrpSpPr>
          <p:grpSpPr>
            <a:xfrm>
              <a:off x="7199963" y="2463476"/>
              <a:ext cx="100638" cy="100638"/>
              <a:chOff x="4782429" y="4631219"/>
              <a:chExt cx="100638" cy="100638"/>
            </a:xfrm>
          </p:grpSpPr>
          <p:cxnSp>
            <p:nvCxnSpPr>
              <p:cNvPr id="648" name="Straight Connector 647">
                <a:extLst>
                  <a:ext uri="{FF2B5EF4-FFF2-40B4-BE49-F238E27FC236}">
                    <a16:creationId xmlns:a16="http://schemas.microsoft.com/office/drawing/2014/main" id="{072D6AA3-E226-7784-57E9-621AC7270337}"/>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5E0F62AF-9BEE-1C0A-9770-A7AAD857A1D1}"/>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3" name="Group 652">
              <a:extLst>
                <a:ext uri="{FF2B5EF4-FFF2-40B4-BE49-F238E27FC236}">
                  <a16:creationId xmlns:a16="http://schemas.microsoft.com/office/drawing/2014/main" id="{8ACC8B5F-A1A8-6074-6B16-FE2029312EC6}"/>
                </a:ext>
              </a:extLst>
            </p:cNvPr>
            <p:cNvGrpSpPr/>
            <p:nvPr/>
          </p:nvGrpSpPr>
          <p:grpSpPr>
            <a:xfrm>
              <a:off x="7216174" y="2605375"/>
              <a:ext cx="100638" cy="100638"/>
              <a:chOff x="4782429" y="4631219"/>
              <a:chExt cx="100638" cy="100638"/>
            </a:xfrm>
          </p:grpSpPr>
          <p:cxnSp>
            <p:nvCxnSpPr>
              <p:cNvPr id="654" name="Straight Connector 653">
                <a:extLst>
                  <a:ext uri="{FF2B5EF4-FFF2-40B4-BE49-F238E27FC236}">
                    <a16:creationId xmlns:a16="http://schemas.microsoft.com/office/drawing/2014/main" id="{FD0DAB2E-E0D2-F808-4208-1D9124198D30}"/>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412BD0DB-E3C5-D7F3-7F47-83BE8DBDD9AF}"/>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F31A5B9B-8D51-E869-1DEF-CF4C3FD633C9}"/>
                </a:ext>
              </a:extLst>
            </p:cNvPr>
            <p:cNvGrpSpPr/>
            <p:nvPr/>
          </p:nvGrpSpPr>
          <p:grpSpPr>
            <a:xfrm>
              <a:off x="7223006" y="2671400"/>
              <a:ext cx="100638" cy="100638"/>
              <a:chOff x="4782429" y="4631219"/>
              <a:chExt cx="100638" cy="100638"/>
            </a:xfrm>
          </p:grpSpPr>
          <p:cxnSp>
            <p:nvCxnSpPr>
              <p:cNvPr id="657" name="Straight Connector 656">
                <a:extLst>
                  <a:ext uri="{FF2B5EF4-FFF2-40B4-BE49-F238E27FC236}">
                    <a16:creationId xmlns:a16="http://schemas.microsoft.com/office/drawing/2014/main" id="{FD3F39CD-3EBC-805B-7C77-749E8DB54ED4}"/>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B4FDFDFA-7541-C2ED-05E7-D737B34D280A}"/>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9" name="Group 658">
              <a:extLst>
                <a:ext uri="{FF2B5EF4-FFF2-40B4-BE49-F238E27FC236}">
                  <a16:creationId xmlns:a16="http://schemas.microsoft.com/office/drawing/2014/main" id="{9E619F53-3CCD-C8FE-3BDD-413AFBD0D7F9}"/>
                </a:ext>
              </a:extLst>
            </p:cNvPr>
            <p:cNvGrpSpPr/>
            <p:nvPr/>
          </p:nvGrpSpPr>
          <p:grpSpPr>
            <a:xfrm>
              <a:off x="7242190" y="2809509"/>
              <a:ext cx="100638" cy="100638"/>
              <a:chOff x="4782429" y="4631219"/>
              <a:chExt cx="100638" cy="100638"/>
            </a:xfrm>
          </p:grpSpPr>
          <p:cxnSp>
            <p:nvCxnSpPr>
              <p:cNvPr id="660" name="Straight Connector 659">
                <a:extLst>
                  <a:ext uri="{FF2B5EF4-FFF2-40B4-BE49-F238E27FC236}">
                    <a16:creationId xmlns:a16="http://schemas.microsoft.com/office/drawing/2014/main" id="{1531C711-B7C1-C84E-2A7B-C9547F9798C9}"/>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F706E716-2D8E-D9F6-4D5B-3A00BD0DF570}"/>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2" name="Group 661">
              <a:extLst>
                <a:ext uri="{FF2B5EF4-FFF2-40B4-BE49-F238E27FC236}">
                  <a16:creationId xmlns:a16="http://schemas.microsoft.com/office/drawing/2014/main" id="{348D450B-412C-BBF0-773C-5DF794863B0F}"/>
                </a:ext>
              </a:extLst>
            </p:cNvPr>
            <p:cNvGrpSpPr/>
            <p:nvPr/>
          </p:nvGrpSpPr>
          <p:grpSpPr>
            <a:xfrm>
              <a:off x="7250282" y="2840226"/>
              <a:ext cx="100638" cy="100638"/>
              <a:chOff x="4782429" y="4631219"/>
              <a:chExt cx="100638" cy="100638"/>
            </a:xfrm>
          </p:grpSpPr>
          <p:cxnSp>
            <p:nvCxnSpPr>
              <p:cNvPr id="663" name="Straight Connector 662">
                <a:extLst>
                  <a:ext uri="{FF2B5EF4-FFF2-40B4-BE49-F238E27FC236}">
                    <a16:creationId xmlns:a16="http://schemas.microsoft.com/office/drawing/2014/main" id="{E5DE453C-72BE-7A7D-D64E-9ECBEB37228B}"/>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D285BD3C-81D1-6D39-7590-79FCC7A1DCE4}"/>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5" name="Group 664">
              <a:extLst>
                <a:ext uri="{FF2B5EF4-FFF2-40B4-BE49-F238E27FC236}">
                  <a16:creationId xmlns:a16="http://schemas.microsoft.com/office/drawing/2014/main" id="{3DBCF9B2-9F2D-D622-DA74-6B738E98277A}"/>
                </a:ext>
              </a:extLst>
            </p:cNvPr>
            <p:cNvGrpSpPr/>
            <p:nvPr/>
          </p:nvGrpSpPr>
          <p:grpSpPr>
            <a:xfrm>
              <a:off x="7250282" y="2869576"/>
              <a:ext cx="100638" cy="100638"/>
              <a:chOff x="4782429" y="4631219"/>
              <a:chExt cx="100638" cy="100638"/>
            </a:xfrm>
          </p:grpSpPr>
          <p:cxnSp>
            <p:nvCxnSpPr>
              <p:cNvPr id="666" name="Straight Connector 665">
                <a:extLst>
                  <a:ext uri="{FF2B5EF4-FFF2-40B4-BE49-F238E27FC236}">
                    <a16:creationId xmlns:a16="http://schemas.microsoft.com/office/drawing/2014/main" id="{5F848E98-6F78-08B2-8D32-89882DA15D4C}"/>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2A6DEDE6-6987-FAA7-B09D-E78F3FB6F63F}"/>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8" name="Group 667">
              <a:extLst>
                <a:ext uri="{FF2B5EF4-FFF2-40B4-BE49-F238E27FC236}">
                  <a16:creationId xmlns:a16="http://schemas.microsoft.com/office/drawing/2014/main" id="{3152D286-C230-B6E6-CFC2-1826FCBB1CAD}"/>
                </a:ext>
              </a:extLst>
            </p:cNvPr>
            <p:cNvGrpSpPr/>
            <p:nvPr/>
          </p:nvGrpSpPr>
          <p:grpSpPr>
            <a:xfrm>
              <a:off x="7505253" y="3057076"/>
              <a:ext cx="100638" cy="100638"/>
              <a:chOff x="4782429" y="4631219"/>
              <a:chExt cx="100638" cy="100638"/>
            </a:xfrm>
          </p:grpSpPr>
          <p:cxnSp>
            <p:nvCxnSpPr>
              <p:cNvPr id="669" name="Straight Connector 668">
                <a:extLst>
                  <a:ext uri="{FF2B5EF4-FFF2-40B4-BE49-F238E27FC236}">
                    <a16:creationId xmlns:a16="http://schemas.microsoft.com/office/drawing/2014/main" id="{A71038E0-2CB3-099E-7D12-803DC4BF5673}"/>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BDCBB207-7CF1-F3CB-8E22-7392B30637D3}"/>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CDE2363A-1470-9123-BDD3-C7567441BC85}"/>
                </a:ext>
              </a:extLst>
            </p:cNvPr>
            <p:cNvGrpSpPr/>
            <p:nvPr/>
          </p:nvGrpSpPr>
          <p:grpSpPr>
            <a:xfrm>
              <a:off x="7542062" y="3229808"/>
              <a:ext cx="100638" cy="100638"/>
              <a:chOff x="4782429" y="4631219"/>
              <a:chExt cx="100638" cy="100638"/>
            </a:xfrm>
          </p:grpSpPr>
          <p:cxnSp>
            <p:nvCxnSpPr>
              <p:cNvPr id="672" name="Straight Connector 671">
                <a:extLst>
                  <a:ext uri="{FF2B5EF4-FFF2-40B4-BE49-F238E27FC236}">
                    <a16:creationId xmlns:a16="http://schemas.microsoft.com/office/drawing/2014/main" id="{45A6E8E5-1C4E-B37E-5FF5-AD1D2CE6A214}"/>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02D58C1B-3974-6981-F1CD-F2BB3EDEBB24}"/>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74" name="Group 673">
              <a:extLst>
                <a:ext uri="{FF2B5EF4-FFF2-40B4-BE49-F238E27FC236}">
                  <a16:creationId xmlns:a16="http://schemas.microsoft.com/office/drawing/2014/main" id="{EB0A4F15-7CDD-06F8-CE30-03B4C071F55D}"/>
                </a:ext>
              </a:extLst>
            </p:cNvPr>
            <p:cNvGrpSpPr/>
            <p:nvPr/>
          </p:nvGrpSpPr>
          <p:grpSpPr>
            <a:xfrm>
              <a:off x="7542062" y="3302255"/>
              <a:ext cx="100638" cy="100638"/>
              <a:chOff x="4782429" y="4631219"/>
              <a:chExt cx="100638" cy="100638"/>
            </a:xfrm>
          </p:grpSpPr>
          <p:cxnSp>
            <p:nvCxnSpPr>
              <p:cNvPr id="675" name="Straight Connector 674">
                <a:extLst>
                  <a:ext uri="{FF2B5EF4-FFF2-40B4-BE49-F238E27FC236}">
                    <a16:creationId xmlns:a16="http://schemas.microsoft.com/office/drawing/2014/main" id="{E4C1DDBA-ED76-69E2-AF4C-4AB6C117AB98}"/>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F4DF888B-059F-6CCF-DDAF-A7A6E86CFC18}"/>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77" name="Group 676">
              <a:extLst>
                <a:ext uri="{FF2B5EF4-FFF2-40B4-BE49-F238E27FC236}">
                  <a16:creationId xmlns:a16="http://schemas.microsoft.com/office/drawing/2014/main" id="{8534F101-441A-61DA-CD0D-F9EC323A8D5A}"/>
                </a:ext>
              </a:extLst>
            </p:cNvPr>
            <p:cNvGrpSpPr/>
            <p:nvPr/>
          </p:nvGrpSpPr>
          <p:grpSpPr>
            <a:xfrm>
              <a:off x="7543844" y="3366560"/>
              <a:ext cx="100638" cy="100638"/>
              <a:chOff x="4782429" y="4631219"/>
              <a:chExt cx="100638" cy="100638"/>
            </a:xfrm>
          </p:grpSpPr>
          <p:cxnSp>
            <p:nvCxnSpPr>
              <p:cNvPr id="678" name="Straight Connector 677">
                <a:extLst>
                  <a:ext uri="{FF2B5EF4-FFF2-40B4-BE49-F238E27FC236}">
                    <a16:creationId xmlns:a16="http://schemas.microsoft.com/office/drawing/2014/main" id="{28BA655F-BB61-F160-3ED8-7979FA778241}"/>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12F80D79-BB8A-BF12-FF85-26B45209C6DB}"/>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0" name="Group 679">
              <a:extLst>
                <a:ext uri="{FF2B5EF4-FFF2-40B4-BE49-F238E27FC236}">
                  <a16:creationId xmlns:a16="http://schemas.microsoft.com/office/drawing/2014/main" id="{3941425E-3815-6DB9-46EC-36978BC2A648}"/>
                </a:ext>
              </a:extLst>
            </p:cNvPr>
            <p:cNvGrpSpPr/>
            <p:nvPr/>
          </p:nvGrpSpPr>
          <p:grpSpPr>
            <a:xfrm>
              <a:off x="7555572" y="3408534"/>
              <a:ext cx="100638" cy="100638"/>
              <a:chOff x="4782429" y="4631219"/>
              <a:chExt cx="100638" cy="100638"/>
            </a:xfrm>
          </p:grpSpPr>
          <p:cxnSp>
            <p:nvCxnSpPr>
              <p:cNvPr id="681" name="Straight Connector 680">
                <a:extLst>
                  <a:ext uri="{FF2B5EF4-FFF2-40B4-BE49-F238E27FC236}">
                    <a16:creationId xmlns:a16="http://schemas.microsoft.com/office/drawing/2014/main" id="{81441488-07BF-AF4E-9BC3-0A5CC9D72E84}"/>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E6A21B01-DBA4-EFD3-EEAE-AE6D9D64CE09}"/>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3" name="Group 682">
              <a:extLst>
                <a:ext uri="{FF2B5EF4-FFF2-40B4-BE49-F238E27FC236}">
                  <a16:creationId xmlns:a16="http://schemas.microsoft.com/office/drawing/2014/main" id="{BBAB31F6-5CE6-62C8-4DAC-DC6AE8DC8761}"/>
                </a:ext>
              </a:extLst>
            </p:cNvPr>
            <p:cNvGrpSpPr/>
            <p:nvPr/>
          </p:nvGrpSpPr>
          <p:grpSpPr>
            <a:xfrm>
              <a:off x="7573779" y="3476214"/>
              <a:ext cx="100638" cy="100638"/>
              <a:chOff x="4782429" y="4631219"/>
              <a:chExt cx="100638" cy="100638"/>
            </a:xfrm>
          </p:grpSpPr>
          <p:cxnSp>
            <p:nvCxnSpPr>
              <p:cNvPr id="684" name="Straight Connector 683">
                <a:extLst>
                  <a:ext uri="{FF2B5EF4-FFF2-40B4-BE49-F238E27FC236}">
                    <a16:creationId xmlns:a16="http://schemas.microsoft.com/office/drawing/2014/main" id="{CF9F61FD-4993-B0EF-3C5A-E94ACCC593F8}"/>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134B848E-3238-B197-CD7F-A0069358D16A}"/>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0" name="Group 689">
              <a:extLst>
                <a:ext uri="{FF2B5EF4-FFF2-40B4-BE49-F238E27FC236}">
                  <a16:creationId xmlns:a16="http://schemas.microsoft.com/office/drawing/2014/main" id="{473D6BEE-327F-8CFA-2CE1-B6F9CEC0E9D1}"/>
                </a:ext>
              </a:extLst>
            </p:cNvPr>
            <p:cNvGrpSpPr/>
            <p:nvPr/>
          </p:nvGrpSpPr>
          <p:grpSpPr>
            <a:xfrm>
              <a:off x="7826192" y="3730103"/>
              <a:ext cx="100638" cy="100638"/>
              <a:chOff x="4782429" y="4631219"/>
              <a:chExt cx="100638" cy="100638"/>
            </a:xfrm>
          </p:grpSpPr>
          <p:cxnSp>
            <p:nvCxnSpPr>
              <p:cNvPr id="691" name="Straight Connector 690">
                <a:extLst>
                  <a:ext uri="{FF2B5EF4-FFF2-40B4-BE49-F238E27FC236}">
                    <a16:creationId xmlns:a16="http://schemas.microsoft.com/office/drawing/2014/main" id="{D1102AE1-719E-E47F-6BE6-363605D6BC29}"/>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FC1495FF-DC4E-D38F-D630-F5F73418EF60}"/>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3" name="Group 692">
              <a:extLst>
                <a:ext uri="{FF2B5EF4-FFF2-40B4-BE49-F238E27FC236}">
                  <a16:creationId xmlns:a16="http://schemas.microsoft.com/office/drawing/2014/main" id="{BCA13647-64A3-0DEE-4EBF-7885ADE8E092}"/>
                </a:ext>
              </a:extLst>
            </p:cNvPr>
            <p:cNvGrpSpPr/>
            <p:nvPr/>
          </p:nvGrpSpPr>
          <p:grpSpPr>
            <a:xfrm>
              <a:off x="8193126" y="4173779"/>
              <a:ext cx="100638" cy="100638"/>
              <a:chOff x="4782429" y="4631219"/>
              <a:chExt cx="100638" cy="100638"/>
            </a:xfrm>
          </p:grpSpPr>
          <p:cxnSp>
            <p:nvCxnSpPr>
              <p:cNvPr id="694" name="Straight Connector 693">
                <a:extLst>
                  <a:ext uri="{FF2B5EF4-FFF2-40B4-BE49-F238E27FC236}">
                    <a16:creationId xmlns:a16="http://schemas.microsoft.com/office/drawing/2014/main" id="{8EA7111C-1E8C-D299-7434-1DC7ED4396CA}"/>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DF1199BD-89FC-B414-EB1C-2FC0A6A1A4D2}"/>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6" name="Group 695">
              <a:extLst>
                <a:ext uri="{FF2B5EF4-FFF2-40B4-BE49-F238E27FC236}">
                  <a16:creationId xmlns:a16="http://schemas.microsoft.com/office/drawing/2014/main" id="{69C660D3-BFCA-DB51-945E-05875F43E4DE}"/>
                </a:ext>
              </a:extLst>
            </p:cNvPr>
            <p:cNvGrpSpPr/>
            <p:nvPr/>
          </p:nvGrpSpPr>
          <p:grpSpPr>
            <a:xfrm>
              <a:off x="8303420" y="4318105"/>
              <a:ext cx="100638" cy="100638"/>
              <a:chOff x="4782429" y="4631219"/>
              <a:chExt cx="100638" cy="100638"/>
            </a:xfrm>
          </p:grpSpPr>
          <p:cxnSp>
            <p:nvCxnSpPr>
              <p:cNvPr id="697" name="Straight Connector 696">
                <a:extLst>
                  <a:ext uri="{FF2B5EF4-FFF2-40B4-BE49-F238E27FC236}">
                    <a16:creationId xmlns:a16="http://schemas.microsoft.com/office/drawing/2014/main" id="{FDE81160-2FF6-8355-4994-B7D36BF5AB05}"/>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00FCF938-58F3-9536-67AF-6D9EB4662458}"/>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6DFFE3B4-09E5-0860-1D75-951DB066DD73}"/>
                </a:ext>
              </a:extLst>
            </p:cNvPr>
            <p:cNvGrpSpPr/>
            <p:nvPr/>
          </p:nvGrpSpPr>
          <p:grpSpPr>
            <a:xfrm>
              <a:off x="8560699" y="4438252"/>
              <a:ext cx="100638" cy="100638"/>
              <a:chOff x="4782429" y="4631219"/>
              <a:chExt cx="100638" cy="100638"/>
            </a:xfrm>
          </p:grpSpPr>
          <p:cxnSp>
            <p:nvCxnSpPr>
              <p:cNvPr id="700" name="Straight Connector 699">
                <a:extLst>
                  <a:ext uri="{FF2B5EF4-FFF2-40B4-BE49-F238E27FC236}">
                    <a16:creationId xmlns:a16="http://schemas.microsoft.com/office/drawing/2014/main" id="{C0D88355-6BD0-150F-88A4-FA739304BCF1}"/>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1A13FD22-61F9-E15C-D79B-0268D007F49F}"/>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02" name="Group 701">
              <a:extLst>
                <a:ext uri="{FF2B5EF4-FFF2-40B4-BE49-F238E27FC236}">
                  <a16:creationId xmlns:a16="http://schemas.microsoft.com/office/drawing/2014/main" id="{BC41A654-72BD-8624-4112-1E3B2F5CCEC8}"/>
                </a:ext>
              </a:extLst>
            </p:cNvPr>
            <p:cNvGrpSpPr/>
            <p:nvPr/>
          </p:nvGrpSpPr>
          <p:grpSpPr>
            <a:xfrm>
              <a:off x="8627374" y="4439043"/>
              <a:ext cx="100638" cy="100638"/>
              <a:chOff x="4782429" y="4631219"/>
              <a:chExt cx="100638" cy="100638"/>
            </a:xfrm>
          </p:grpSpPr>
          <p:cxnSp>
            <p:nvCxnSpPr>
              <p:cNvPr id="703" name="Straight Connector 702">
                <a:extLst>
                  <a:ext uri="{FF2B5EF4-FFF2-40B4-BE49-F238E27FC236}">
                    <a16:creationId xmlns:a16="http://schemas.microsoft.com/office/drawing/2014/main" id="{BA79F51E-5E5E-781A-523E-14662437859B}"/>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1196DC85-2D36-6C58-748B-6A10D73528B7}"/>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05" name="Group 704">
              <a:extLst>
                <a:ext uri="{FF2B5EF4-FFF2-40B4-BE49-F238E27FC236}">
                  <a16:creationId xmlns:a16="http://schemas.microsoft.com/office/drawing/2014/main" id="{A4B1B610-07BF-F700-4994-16A138DBBD7F}"/>
                </a:ext>
              </a:extLst>
            </p:cNvPr>
            <p:cNvGrpSpPr/>
            <p:nvPr/>
          </p:nvGrpSpPr>
          <p:grpSpPr>
            <a:xfrm>
              <a:off x="8836924" y="4472613"/>
              <a:ext cx="100638" cy="100638"/>
              <a:chOff x="4782429" y="4631219"/>
              <a:chExt cx="100638" cy="100638"/>
            </a:xfrm>
          </p:grpSpPr>
          <p:cxnSp>
            <p:nvCxnSpPr>
              <p:cNvPr id="706" name="Straight Connector 705">
                <a:extLst>
                  <a:ext uri="{FF2B5EF4-FFF2-40B4-BE49-F238E27FC236}">
                    <a16:creationId xmlns:a16="http://schemas.microsoft.com/office/drawing/2014/main" id="{023B8E4B-BA02-F875-7C72-4F9F7792C016}"/>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B77D4FF4-6677-B477-F517-E71274C4F954}"/>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08" name="Group 707">
              <a:extLst>
                <a:ext uri="{FF2B5EF4-FFF2-40B4-BE49-F238E27FC236}">
                  <a16:creationId xmlns:a16="http://schemas.microsoft.com/office/drawing/2014/main" id="{E5693715-58A8-6F67-5C49-0F3EBDBDF551}"/>
                </a:ext>
              </a:extLst>
            </p:cNvPr>
            <p:cNvGrpSpPr/>
            <p:nvPr/>
          </p:nvGrpSpPr>
          <p:grpSpPr>
            <a:xfrm>
              <a:off x="8853593" y="4498378"/>
              <a:ext cx="100638" cy="100638"/>
              <a:chOff x="4782429" y="4631219"/>
              <a:chExt cx="100638" cy="100638"/>
            </a:xfrm>
          </p:grpSpPr>
          <p:cxnSp>
            <p:nvCxnSpPr>
              <p:cNvPr id="709" name="Straight Connector 708">
                <a:extLst>
                  <a:ext uri="{FF2B5EF4-FFF2-40B4-BE49-F238E27FC236}">
                    <a16:creationId xmlns:a16="http://schemas.microsoft.com/office/drawing/2014/main" id="{70BC7834-D6B9-CE0D-DAF7-03E068F6061D}"/>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2125112D-8865-CA63-3828-EB178B8639CA}"/>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1" name="Group 710">
              <a:extLst>
                <a:ext uri="{FF2B5EF4-FFF2-40B4-BE49-F238E27FC236}">
                  <a16:creationId xmlns:a16="http://schemas.microsoft.com/office/drawing/2014/main" id="{D36877DA-BCED-457E-C0F0-58D67DBEE438}"/>
                </a:ext>
              </a:extLst>
            </p:cNvPr>
            <p:cNvGrpSpPr/>
            <p:nvPr/>
          </p:nvGrpSpPr>
          <p:grpSpPr>
            <a:xfrm>
              <a:off x="8911692" y="4529872"/>
              <a:ext cx="100638" cy="100638"/>
              <a:chOff x="4782429" y="4631219"/>
              <a:chExt cx="100638" cy="100638"/>
            </a:xfrm>
          </p:grpSpPr>
          <p:cxnSp>
            <p:nvCxnSpPr>
              <p:cNvPr id="712" name="Straight Connector 711">
                <a:extLst>
                  <a:ext uri="{FF2B5EF4-FFF2-40B4-BE49-F238E27FC236}">
                    <a16:creationId xmlns:a16="http://schemas.microsoft.com/office/drawing/2014/main" id="{80B7A7F4-85BA-4FA4-D9C9-A561238F4DF3}"/>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44B8CF-170E-482C-F1A6-B6A2326F9971}"/>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4" name="Group 713">
              <a:extLst>
                <a:ext uri="{FF2B5EF4-FFF2-40B4-BE49-F238E27FC236}">
                  <a16:creationId xmlns:a16="http://schemas.microsoft.com/office/drawing/2014/main" id="{238519FC-A1D8-5D17-82C4-F69EC7F9B790}"/>
                </a:ext>
              </a:extLst>
            </p:cNvPr>
            <p:cNvGrpSpPr/>
            <p:nvPr/>
          </p:nvGrpSpPr>
          <p:grpSpPr>
            <a:xfrm>
              <a:off x="8934552" y="4529872"/>
              <a:ext cx="100638" cy="100638"/>
              <a:chOff x="4782429" y="4631219"/>
              <a:chExt cx="100638" cy="100638"/>
            </a:xfrm>
          </p:grpSpPr>
          <p:cxnSp>
            <p:nvCxnSpPr>
              <p:cNvPr id="715" name="Straight Connector 714">
                <a:extLst>
                  <a:ext uri="{FF2B5EF4-FFF2-40B4-BE49-F238E27FC236}">
                    <a16:creationId xmlns:a16="http://schemas.microsoft.com/office/drawing/2014/main" id="{14EC15DE-90CE-2A4C-95E8-556BAD835CC5}"/>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B24E8398-AE3A-E1E3-E7E0-0E8047E6C543}"/>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7" name="Group 716">
              <a:extLst>
                <a:ext uri="{FF2B5EF4-FFF2-40B4-BE49-F238E27FC236}">
                  <a16:creationId xmlns:a16="http://schemas.microsoft.com/office/drawing/2014/main" id="{FDBA52E5-5615-D9D9-FEFA-C2157AA5D059}"/>
                </a:ext>
              </a:extLst>
            </p:cNvPr>
            <p:cNvGrpSpPr/>
            <p:nvPr/>
          </p:nvGrpSpPr>
          <p:grpSpPr>
            <a:xfrm>
              <a:off x="8887243" y="4529872"/>
              <a:ext cx="100638" cy="100638"/>
              <a:chOff x="4782429" y="4631219"/>
              <a:chExt cx="100638" cy="100638"/>
            </a:xfrm>
          </p:grpSpPr>
          <p:cxnSp>
            <p:nvCxnSpPr>
              <p:cNvPr id="718" name="Straight Connector 717">
                <a:extLst>
                  <a:ext uri="{FF2B5EF4-FFF2-40B4-BE49-F238E27FC236}">
                    <a16:creationId xmlns:a16="http://schemas.microsoft.com/office/drawing/2014/main" id="{DD759785-66AF-09EF-BF2E-8494CD6A47E3}"/>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D317A084-3D13-1F6D-4DBE-9178806BAA0C}"/>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0" name="Group 719">
              <a:extLst>
                <a:ext uri="{FF2B5EF4-FFF2-40B4-BE49-F238E27FC236}">
                  <a16:creationId xmlns:a16="http://schemas.microsoft.com/office/drawing/2014/main" id="{37B34A2D-2A5C-56BA-1B29-484CBCE67A5F}"/>
                </a:ext>
              </a:extLst>
            </p:cNvPr>
            <p:cNvGrpSpPr/>
            <p:nvPr/>
          </p:nvGrpSpPr>
          <p:grpSpPr>
            <a:xfrm>
              <a:off x="9221504" y="4573252"/>
              <a:ext cx="100638" cy="100638"/>
              <a:chOff x="4782429" y="4631219"/>
              <a:chExt cx="100638" cy="100638"/>
            </a:xfrm>
          </p:grpSpPr>
          <p:cxnSp>
            <p:nvCxnSpPr>
              <p:cNvPr id="721" name="Straight Connector 720">
                <a:extLst>
                  <a:ext uri="{FF2B5EF4-FFF2-40B4-BE49-F238E27FC236}">
                    <a16:creationId xmlns:a16="http://schemas.microsoft.com/office/drawing/2014/main" id="{D3127AF2-EB23-1721-6025-7C337C824E9B}"/>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CE4D21AA-102F-549B-D60A-12831DC5C104}"/>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3" name="Group 722">
              <a:extLst>
                <a:ext uri="{FF2B5EF4-FFF2-40B4-BE49-F238E27FC236}">
                  <a16:creationId xmlns:a16="http://schemas.microsoft.com/office/drawing/2014/main" id="{9981D2D0-4CB0-E122-4C8E-252930A845AE}"/>
                </a:ext>
              </a:extLst>
            </p:cNvPr>
            <p:cNvGrpSpPr/>
            <p:nvPr/>
          </p:nvGrpSpPr>
          <p:grpSpPr>
            <a:xfrm>
              <a:off x="9332828" y="4630379"/>
              <a:ext cx="100638" cy="100638"/>
              <a:chOff x="4782429" y="4631219"/>
              <a:chExt cx="100638" cy="100638"/>
            </a:xfrm>
          </p:grpSpPr>
          <p:cxnSp>
            <p:nvCxnSpPr>
              <p:cNvPr id="724" name="Straight Connector 723">
                <a:extLst>
                  <a:ext uri="{FF2B5EF4-FFF2-40B4-BE49-F238E27FC236}">
                    <a16:creationId xmlns:a16="http://schemas.microsoft.com/office/drawing/2014/main" id="{4A5F0420-6CF2-4AF1-E65D-62B0B139783E}"/>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D2DB06DB-C4D8-FBAB-C674-C9C5A97CCE53}"/>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6" name="Group 725">
              <a:extLst>
                <a:ext uri="{FF2B5EF4-FFF2-40B4-BE49-F238E27FC236}">
                  <a16:creationId xmlns:a16="http://schemas.microsoft.com/office/drawing/2014/main" id="{B884AFFE-60A5-5B4A-5479-F74E9CE42372}"/>
                </a:ext>
              </a:extLst>
            </p:cNvPr>
            <p:cNvGrpSpPr/>
            <p:nvPr/>
          </p:nvGrpSpPr>
          <p:grpSpPr>
            <a:xfrm>
              <a:off x="9369451" y="4640612"/>
              <a:ext cx="100638" cy="100638"/>
              <a:chOff x="4782429" y="4631219"/>
              <a:chExt cx="100638" cy="100638"/>
            </a:xfrm>
          </p:grpSpPr>
          <p:cxnSp>
            <p:nvCxnSpPr>
              <p:cNvPr id="727" name="Straight Connector 726">
                <a:extLst>
                  <a:ext uri="{FF2B5EF4-FFF2-40B4-BE49-F238E27FC236}">
                    <a16:creationId xmlns:a16="http://schemas.microsoft.com/office/drawing/2014/main" id="{ABF77779-C4BB-B18F-59F0-BB320A8212AB}"/>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D617D200-F35F-CF69-377C-F584D27292F7}"/>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8F9CCDAE-54A2-0508-957C-283BDCDF355F}"/>
                </a:ext>
              </a:extLst>
            </p:cNvPr>
            <p:cNvGrpSpPr/>
            <p:nvPr/>
          </p:nvGrpSpPr>
          <p:grpSpPr>
            <a:xfrm>
              <a:off x="9401274" y="4640612"/>
              <a:ext cx="100638" cy="100638"/>
              <a:chOff x="4782429" y="4631219"/>
              <a:chExt cx="100638" cy="100638"/>
            </a:xfrm>
          </p:grpSpPr>
          <p:cxnSp>
            <p:nvCxnSpPr>
              <p:cNvPr id="730" name="Straight Connector 729">
                <a:extLst>
                  <a:ext uri="{FF2B5EF4-FFF2-40B4-BE49-F238E27FC236}">
                    <a16:creationId xmlns:a16="http://schemas.microsoft.com/office/drawing/2014/main" id="{39937172-76C0-2893-71E9-82DAF624732A}"/>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14AC1410-9FBD-C8E4-4558-D417FBF38C3E}"/>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32" name="Group 731">
              <a:extLst>
                <a:ext uri="{FF2B5EF4-FFF2-40B4-BE49-F238E27FC236}">
                  <a16:creationId xmlns:a16="http://schemas.microsoft.com/office/drawing/2014/main" id="{3FBC7CAA-67DB-B03E-A5EC-C538324BEB6A}"/>
                </a:ext>
              </a:extLst>
            </p:cNvPr>
            <p:cNvGrpSpPr/>
            <p:nvPr/>
          </p:nvGrpSpPr>
          <p:grpSpPr>
            <a:xfrm>
              <a:off x="9542325" y="4657280"/>
              <a:ext cx="100638" cy="100638"/>
              <a:chOff x="4782429" y="4631219"/>
              <a:chExt cx="100638" cy="100638"/>
            </a:xfrm>
          </p:grpSpPr>
          <p:cxnSp>
            <p:nvCxnSpPr>
              <p:cNvPr id="733" name="Straight Connector 732">
                <a:extLst>
                  <a:ext uri="{FF2B5EF4-FFF2-40B4-BE49-F238E27FC236}">
                    <a16:creationId xmlns:a16="http://schemas.microsoft.com/office/drawing/2014/main" id="{C45A72FF-66E4-58AE-D830-D0698B5423E5}"/>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17663CB8-926A-0608-9D31-806593E53E62}"/>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35" name="Group 734">
              <a:extLst>
                <a:ext uri="{FF2B5EF4-FFF2-40B4-BE49-F238E27FC236}">
                  <a16:creationId xmlns:a16="http://schemas.microsoft.com/office/drawing/2014/main" id="{977712A6-CE45-1F2A-2F26-189FA8E3A3CF}"/>
                </a:ext>
              </a:extLst>
            </p:cNvPr>
            <p:cNvGrpSpPr/>
            <p:nvPr/>
          </p:nvGrpSpPr>
          <p:grpSpPr>
            <a:xfrm>
              <a:off x="10336503" y="4692159"/>
              <a:ext cx="100638" cy="100638"/>
              <a:chOff x="4782429" y="4631219"/>
              <a:chExt cx="100638" cy="100638"/>
            </a:xfrm>
          </p:grpSpPr>
          <p:cxnSp>
            <p:nvCxnSpPr>
              <p:cNvPr id="736" name="Straight Connector 735">
                <a:extLst>
                  <a:ext uri="{FF2B5EF4-FFF2-40B4-BE49-F238E27FC236}">
                    <a16:creationId xmlns:a16="http://schemas.microsoft.com/office/drawing/2014/main" id="{4D7FB8FA-56FA-796F-884B-32CF8153CF8D}"/>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D83E833-F4A2-0946-7BC1-5E2EF6038AD9}"/>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38" name="Group 737">
              <a:extLst>
                <a:ext uri="{FF2B5EF4-FFF2-40B4-BE49-F238E27FC236}">
                  <a16:creationId xmlns:a16="http://schemas.microsoft.com/office/drawing/2014/main" id="{7B777295-F641-051E-7220-3A5EDA5D5A8D}"/>
                </a:ext>
              </a:extLst>
            </p:cNvPr>
            <p:cNvGrpSpPr/>
            <p:nvPr/>
          </p:nvGrpSpPr>
          <p:grpSpPr>
            <a:xfrm>
              <a:off x="10356708" y="4707600"/>
              <a:ext cx="100638" cy="100638"/>
              <a:chOff x="4782429" y="4631219"/>
              <a:chExt cx="100638" cy="100638"/>
            </a:xfrm>
          </p:grpSpPr>
          <p:cxnSp>
            <p:nvCxnSpPr>
              <p:cNvPr id="739" name="Straight Connector 738">
                <a:extLst>
                  <a:ext uri="{FF2B5EF4-FFF2-40B4-BE49-F238E27FC236}">
                    <a16:creationId xmlns:a16="http://schemas.microsoft.com/office/drawing/2014/main" id="{2F9C6576-43EA-7506-7777-AC6C3CC275BC}"/>
                  </a:ext>
                </a:extLst>
              </p:cNvPr>
              <p:cNvCxnSpPr>
                <a:cxnSpLocks/>
              </p:cNvCxnSpPr>
              <p:nvPr/>
            </p:nvCxnSpPr>
            <p:spPr>
              <a:xfrm rot="5400000">
                <a:off x="4832748" y="4631218"/>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F6059532-EA7B-D869-8756-8945D1C69A39}"/>
                  </a:ext>
                </a:extLst>
              </p:cNvPr>
              <p:cNvCxnSpPr>
                <a:cxnSpLocks/>
              </p:cNvCxnSpPr>
              <p:nvPr/>
            </p:nvCxnSpPr>
            <p:spPr>
              <a:xfrm rot="10800000">
                <a:off x="4832748" y="4631219"/>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1" name="Group 740">
              <a:extLst>
                <a:ext uri="{FF2B5EF4-FFF2-40B4-BE49-F238E27FC236}">
                  <a16:creationId xmlns:a16="http://schemas.microsoft.com/office/drawing/2014/main" id="{1C753F9E-DD34-EF83-3F4B-3A87D2408706}"/>
                </a:ext>
              </a:extLst>
            </p:cNvPr>
            <p:cNvGrpSpPr/>
            <p:nvPr/>
          </p:nvGrpSpPr>
          <p:grpSpPr>
            <a:xfrm>
              <a:off x="10637696" y="4726652"/>
              <a:ext cx="100638" cy="100638"/>
              <a:chOff x="4782429" y="4650271"/>
              <a:chExt cx="100638" cy="100638"/>
            </a:xfrm>
          </p:grpSpPr>
          <p:cxnSp>
            <p:nvCxnSpPr>
              <p:cNvPr id="742" name="Straight Connector 741">
                <a:extLst>
                  <a:ext uri="{FF2B5EF4-FFF2-40B4-BE49-F238E27FC236}">
                    <a16:creationId xmlns:a16="http://schemas.microsoft.com/office/drawing/2014/main" id="{E13C0CC9-F74A-BED0-445A-E3737B369C29}"/>
                  </a:ext>
                </a:extLst>
              </p:cNvPr>
              <p:cNvCxnSpPr>
                <a:cxnSpLocks/>
              </p:cNvCxnSpPr>
              <p:nvPr/>
            </p:nvCxnSpPr>
            <p:spPr>
              <a:xfrm rot="5400000">
                <a:off x="4832748" y="4650270"/>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B9683BDC-F6FD-EF6B-149C-542A687B3141}"/>
                  </a:ext>
                </a:extLst>
              </p:cNvPr>
              <p:cNvCxnSpPr>
                <a:cxnSpLocks/>
              </p:cNvCxnSpPr>
              <p:nvPr/>
            </p:nvCxnSpPr>
            <p:spPr>
              <a:xfrm rot="10800000">
                <a:off x="4832748" y="4650271"/>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4" name="Group 743">
              <a:extLst>
                <a:ext uri="{FF2B5EF4-FFF2-40B4-BE49-F238E27FC236}">
                  <a16:creationId xmlns:a16="http://schemas.microsoft.com/office/drawing/2014/main" id="{01CE6440-C100-8C92-25AC-256A99266C58}"/>
                </a:ext>
              </a:extLst>
            </p:cNvPr>
            <p:cNvGrpSpPr/>
            <p:nvPr/>
          </p:nvGrpSpPr>
          <p:grpSpPr>
            <a:xfrm>
              <a:off x="10814220" y="4726652"/>
              <a:ext cx="100638" cy="100638"/>
              <a:chOff x="4782429" y="4650271"/>
              <a:chExt cx="100638" cy="100638"/>
            </a:xfrm>
          </p:grpSpPr>
          <p:cxnSp>
            <p:nvCxnSpPr>
              <p:cNvPr id="745" name="Straight Connector 744">
                <a:extLst>
                  <a:ext uri="{FF2B5EF4-FFF2-40B4-BE49-F238E27FC236}">
                    <a16:creationId xmlns:a16="http://schemas.microsoft.com/office/drawing/2014/main" id="{B8DE57C3-D4B9-27BE-95EF-B36B09559CEB}"/>
                  </a:ext>
                </a:extLst>
              </p:cNvPr>
              <p:cNvCxnSpPr>
                <a:cxnSpLocks/>
              </p:cNvCxnSpPr>
              <p:nvPr/>
            </p:nvCxnSpPr>
            <p:spPr>
              <a:xfrm rot="5400000">
                <a:off x="4832748" y="4650270"/>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CC2D0D6A-C921-2C08-905F-E892E4FCBF7C}"/>
                  </a:ext>
                </a:extLst>
              </p:cNvPr>
              <p:cNvCxnSpPr>
                <a:cxnSpLocks/>
              </p:cNvCxnSpPr>
              <p:nvPr/>
            </p:nvCxnSpPr>
            <p:spPr>
              <a:xfrm rot="10800000">
                <a:off x="4832748" y="4650271"/>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aphicFrame>
        <p:nvGraphicFramePr>
          <p:cNvPr id="936" name="Chart 935">
            <a:extLst>
              <a:ext uri="{FF2B5EF4-FFF2-40B4-BE49-F238E27FC236}">
                <a16:creationId xmlns:a16="http://schemas.microsoft.com/office/drawing/2014/main" id="{23C256DB-E0A4-8B9D-76D8-B50FFC37A901}"/>
              </a:ext>
            </a:extLst>
          </p:cNvPr>
          <p:cNvGraphicFramePr>
            <a:graphicFrameLocks/>
          </p:cNvGraphicFramePr>
          <p:nvPr/>
        </p:nvGraphicFramePr>
        <p:xfrm>
          <a:off x="315597" y="1456691"/>
          <a:ext cx="5562282" cy="3944617"/>
        </p:xfrm>
        <a:graphic>
          <a:graphicData uri="http://schemas.openxmlformats.org/drawingml/2006/chart">
            <c:chart xmlns:c="http://schemas.openxmlformats.org/drawingml/2006/chart" xmlns:r="http://schemas.openxmlformats.org/officeDocument/2006/relationships" r:id="rId3"/>
          </a:graphicData>
        </a:graphic>
      </p:graphicFrame>
      <p:sp>
        <p:nvSpPr>
          <p:cNvPr id="216" name="Freeform: Shape 215">
            <a:extLst>
              <a:ext uri="{FF2B5EF4-FFF2-40B4-BE49-F238E27FC236}">
                <a16:creationId xmlns:a16="http://schemas.microsoft.com/office/drawing/2014/main" id="{AA02AE8C-80AA-242E-C9EE-6D5669BF48C7}"/>
              </a:ext>
            </a:extLst>
          </p:cNvPr>
          <p:cNvSpPr/>
          <p:nvPr/>
        </p:nvSpPr>
        <p:spPr>
          <a:xfrm>
            <a:off x="937900" y="1602696"/>
            <a:ext cx="3886514" cy="2607354"/>
          </a:xfrm>
          <a:custGeom>
            <a:avLst/>
            <a:gdLst>
              <a:gd name="connsiteX0" fmla="*/ 158 w 4861399"/>
              <a:gd name="connsiteY0" fmla="*/ 4152 h 3266008"/>
              <a:gd name="connsiteX1" fmla="*/ 93863 w 4861399"/>
              <a:gd name="connsiteY1" fmla="*/ 44 h 3266008"/>
              <a:gd name="connsiteX2" fmla="*/ 93863 w 4861399"/>
              <a:gd name="connsiteY2" fmla="*/ 13195 h 3266008"/>
              <a:gd name="connsiteX3" fmla="*/ 131673 w 4861399"/>
              <a:gd name="connsiteY3" fmla="*/ 13195 h 3266008"/>
              <a:gd name="connsiteX4" fmla="*/ 131673 w 4861399"/>
              <a:gd name="connsiteY4" fmla="*/ 24700 h 3266008"/>
              <a:gd name="connsiteX5" fmla="*/ 139892 w 4861399"/>
              <a:gd name="connsiteY5" fmla="*/ 24700 h 3266008"/>
              <a:gd name="connsiteX6" fmla="*/ 139892 w 4861399"/>
              <a:gd name="connsiteY6" fmla="*/ 34564 h 3266008"/>
              <a:gd name="connsiteX7" fmla="*/ 150577 w 4861399"/>
              <a:gd name="connsiteY7" fmla="*/ 34564 h 3266008"/>
              <a:gd name="connsiteX8" fmla="*/ 150577 w 4861399"/>
              <a:gd name="connsiteY8" fmla="*/ 45249 h 3266008"/>
              <a:gd name="connsiteX9" fmla="*/ 169484 w 4861399"/>
              <a:gd name="connsiteY9" fmla="*/ 45249 h 3266008"/>
              <a:gd name="connsiteX10" fmla="*/ 169484 w 4861399"/>
              <a:gd name="connsiteY10" fmla="*/ 60870 h 3266008"/>
              <a:gd name="connsiteX11" fmla="*/ 205650 w 4861399"/>
              <a:gd name="connsiteY11" fmla="*/ 60870 h 3266008"/>
              <a:gd name="connsiteX12" fmla="*/ 205650 w 4861399"/>
              <a:gd name="connsiteY12" fmla="*/ 70730 h 3266008"/>
              <a:gd name="connsiteX13" fmla="*/ 219622 w 4861399"/>
              <a:gd name="connsiteY13" fmla="*/ 70730 h 3266008"/>
              <a:gd name="connsiteX14" fmla="*/ 219622 w 4861399"/>
              <a:gd name="connsiteY14" fmla="*/ 78953 h 3266008"/>
              <a:gd name="connsiteX15" fmla="*/ 228254 w 4861399"/>
              <a:gd name="connsiteY15" fmla="*/ 78953 h 3266008"/>
              <a:gd name="connsiteX16" fmla="*/ 228254 w 4861399"/>
              <a:gd name="connsiteY16" fmla="*/ 85937 h 3266008"/>
              <a:gd name="connsiteX17" fmla="*/ 239184 w 4861399"/>
              <a:gd name="connsiteY17" fmla="*/ 85937 h 3266008"/>
              <a:gd name="connsiteX18" fmla="*/ 239184 w 4861399"/>
              <a:gd name="connsiteY18" fmla="*/ 94382 h 3266008"/>
              <a:gd name="connsiteX19" fmla="*/ 249646 w 4861399"/>
              <a:gd name="connsiteY19" fmla="*/ 94382 h 3266008"/>
              <a:gd name="connsiteX20" fmla="*/ 249646 w 4861399"/>
              <a:gd name="connsiteY20" fmla="*/ 106006 h 3266008"/>
              <a:gd name="connsiteX21" fmla="*/ 278705 w 4861399"/>
              <a:gd name="connsiteY21" fmla="*/ 106006 h 3266008"/>
              <a:gd name="connsiteX22" fmla="*/ 278705 w 4861399"/>
              <a:gd name="connsiteY22" fmla="*/ 113563 h 3266008"/>
              <a:gd name="connsiteX23" fmla="*/ 288295 w 4861399"/>
              <a:gd name="connsiteY23" fmla="*/ 113563 h 3266008"/>
              <a:gd name="connsiteX24" fmla="*/ 288295 w 4861399"/>
              <a:gd name="connsiteY24" fmla="*/ 122001 h 3266008"/>
              <a:gd name="connsiteX25" fmla="*/ 299556 w 4861399"/>
              <a:gd name="connsiteY25" fmla="*/ 122001 h 3266008"/>
              <a:gd name="connsiteX26" fmla="*/ 299556 w 4861399"/>
              <a:gd name="connsiteY26" fmla="*/ 130530 h 3266008"/>
              <a:gd name="connsiteX27" fmla="*/ 299556 w 4861399"/>
              <a:gd name="connsiteY27" fmla="*/ 137723 h 3266008"/>
              <a:gd name="connsiteX28" fmla="*/ 307984 w 4861399"/>
              <a:gd name="connsiteY28" fmla="*/ 137723 h 3266008"/>
              <a:gd name="connsiteX29" fmla="*/ 307984 w 4861399"/>
              <a:gd name="connsiteY29" fmla="*/ 145531 h 3266008"/>
              <a:gd name="connsiteX30" fmla="*/ 317434 w 4861399"/>
              <a:gd name="connsiteY30" fmla="*/ 145531 h 3266008"/>
              <a:gd name="connsiteX31" fmla="*/ 317434 w 4861399"/>
              <a:gd name="connsiteY31" fmla="*/ 154570 h 3266008"/>
              <a:gd name="connsiteX32" fmla="*/ 338807 w 4861399"/>
              <a:gd name="connsiteY32" fmla="*/ 154570 h 3266008"/>
              <a:gd name="connsiteX33" fmla="*/ 338807 w 4861399"/>
              <a:gd name="connsiteY33" fmla="*/ 164434 h 3266008"/>
              <a:gd name="connsiteX34" fmla="*/ 350312 w 4861399"/>
              <a:gd name="connsiteY34" fmla="*/ 164434 h 3266008"/>
              <a:gd name="connsiteX35" fmla="*/ 350312 w 4861399"/>
              <a:gd name="connsiteY35" fmla="*/ 177585 h 3266008"/>
              <a:gd name="connsiteX36" fmla="*/ 365929 w 4861399"/>
              <a:gd name="connsiteY36" fmla="*/ 177585 h 3266008"/>
              <a:gd name="connsiteX37" fmla="*/ 365929 w 4861399"/>
              <a:gd name="connsiteY37" fmla="*/ 193202 h 3266008"/>
              <a:gd name="connsiteX38" fmla="*/ 379080 w 4861399"/>
              <a:gd name="connsiteY38" fmla="*/ 193202 h 3266008"/>
              <a:gd name="connsiteX39" fmla="*/ 379080 w 4861399"/>
              <a:gd name="connsiteY39" fmla="*/ 221149 h 3266008"/>
              <a:gd name="connsiteX40" fmla="*/ 391410 w 4861399"/>
              <a:gd name="connsiteY40" fmla="*/ 221149 h 3266008"/>
              <a:gd name="connsiteX41" fmla="*/ 391410 w 4861399"/>
              <a:gd name="connsiteY41" fmla="*/ 250741 h 3266008"/>
              <a:gd name="connsiteX42" fmla="*/ 402919 w 4861399"/>
              <a:gd name="connsiteY42" fmla="*/ 250741 h 3266008"/>
              <a:gd name="connsiteX43" fmla="*/ 402919 w 4861399"/>
              <a:gd name="connsiteY43" fmla="*/ 269645 h 3266008"/>
              <a:gd name="connsiteX44" fmla="*/ 433332 w 4861399"/>
              <a:gd name="connsiteY44" fmla="*/ 269645 h 3266008"/>
              <a:gd name="connsiteX45" fmla="*/ 433332 w 4861399"/>
              <a:gd name="connsiteY45" fmla="*/ 275397 h 3266008"/>
              <a:gd name="connsiteX46" fmla="*/ 454702 w 4861399"/>
              <a:gd name="connsiteY46" fmla="*/ 275397 h 3266008"/>
              <a:gd name="connsiteX47" fmla="*/ 454702 w 4861399"/>
              <a:gd name="connsiteY47" fmla="*/ 306634 h 3266008"/>
              <a:gd name="connsiteX48" fmla="*/ 471964 w 4861399"/>
              <a:gd name="connsiteY48" fmla="*/ 306634 h 3266008"/>
              <a:gd name="connsiteX49" fmla="*/ 471964 w 4861399"/>
              <a:gd name="connsiteY49" fmla="*/ 361704 h 3266008"/>
              <a:gd name="connsiteX50" fmla="*/ 482649 w 4861399"/>
              <a:gd name="connsiteY50" fmla="*/ 361704 h 3266008"/>
              <a:gd name="connsiteX51" fmla="*/ 482649 w 4861399"/>
              <a:gd name="connsiteY51" fmla="*/ 403586 h 3266008"/>
              <a:gd name="connsiteX52" fmla="*/ 499565 w 4861399"/>
              <a:gd name="connsiteY52" fmla="*/ 403586 h 3266008"/>
              <a:gd name="connsiteX53" fmla="*/ 499565 w 4861399"/>
              <a:gd name="connsiteY53" fmla="*/ 429161 h 3266008"/>
              <a:gd name="connsiteX54" fmla="*/ 553619 w 4861399"/>
              <a:gd name="connsiteY54" fmla="*/ 429161 h 3266008"/>
              <a:gd name="connsiteX55" fmla="*/ 553619 w 4861399"/>
              <a:gd name="connsiteY55" fmla="*/ 447179 h 3266008"/>
              <a:gd name="connsiteX56" fmla="*/ 564660 w 4861399"/>
              <a:gd name="connsiteY56" fmla="*/ 447179 h 3266008"/>
              <a:gd name="connsiteX57" fmla="*/ 564660 w 4861399"/>
              <a:gd name="connsiteY57" fmla="*/ 457640 h 3266008"/>
              <a:gd name="connsiteX58" fmla="*/ 573959 w 4861399"/>
              <a:gd name="connsiteY58" fmla="*/ 457640 h 3266008"/>
              <a:gd name="connsiteX59" fmla="*/ 573959 w 4861399"/>
              <a:gd name="connsiteY59" fmla="*/ 474496 h 3266008"/>
              <a:gd name="connsiteX60" fmla="*/ 588492 w 4861399"/>
              <a:gd name="connsiteY60" fmla="*/ 474496 h 3266008"/>
              <a:gd name="connsiteX61" fmla="*/ 588492 w 4861399"/>
              <a:gd name="connsiteY61" fmla="*/ 483794 h 3266008"/>
              <a:gd name="connsiteX62" fmla="*/ 598954 w 4861399"/>
              <a:gd name="connsiteY62" fmla="*/ 483794 h 3266008"/>
              <a:gd name="connsiteX63" fmla="*/ 598954 w 4861399"/>
              <a:gd name="connsiteY63" fmla="*/ 498147 h 3266008"/>
              <a:gd name="connsiteX64" fmla="*/ 613750 w 4861399"/>
              <a:gd name="connsiteY64" fmla="*/ 498147 h 3266008"/>
              <a:gd name="connsiteX65" fmla="*/ 613750 w 4861399"/>
              <a:gd name="connsiteY65" fmla="*/ 512944 h 3266008"/>
              <a:gd name="connsiteX66" fmla="*/ 625669 w 4861399"/>
              <a:gd name="connsiteY66" fmla="*/ 512944 h 3266008"/>
              <a:gd name="connsiteX67" fmla="*/ 625669 w 4861399"/>
              <a:gd name="connsiteY67" fmla="*/ 535958 h 3266008"/>
              <a:gd name="connsiteX68" fmla="*/ 638820 w 4861399"/>
              <a:gd name="connsiteY68" fmla="*/ 535958 h 3266008"/>
              <a:gd name="connsiteX69" fmla="*/ 638820 w 4861399"/>
              <a:gd name="connsiteY69" fmla="*/ 559794 h 3266008"/>
              <a:gd name="connsiteX70" fmla="*/ 667588 w 4861399"/>
              <a:gd name="connsiteY70" fmla="*/ 559794 h 3266008"/>
              <a:gd name="connsiteX71" fmla="*/ 667588 w 4861399"/>
              <a:gd name="connsiteY71" fmla="*/ 572945 h 3266008"/>
              <a:gd name="connsiteX72" fmla="*/ 683205 w 4861399"/>
              <a:gd name="connsiteY72" fmla="*/ 572945 h 3266008"/>
              <a:gd name="connsiteX73" fmla="*/ 683205 w 4861399"/>
              <a:gd name="connsiteY73" fmla="*/ 601716 h 3266008"/>
              <a:gd name="connsiteX74" fmla="*/ 694714 w 4861399"/>
              <a:gd name="connsiteY74" fmla="*/ 601716 h 3266008"/>
              <a:gd name="connsiteX75" fmla="*/ 694714 w 4861399"/>
              <a:gd name="connsiteY75" fmla="*/ 618978 h 3266008"/>
              <a:gd name="connsiteX76" fmla="*/ 710331 w 4861399"/>
              <a:gd name="connsiteY76" fmla="*/ 618978 h 3266008"/>
              <a:gd name="connsiteX77" fmla="*/ 710331 w 4861399"/>
              <a:gd name="connsiteY77" fmla="*/ 634595 h 3266008"/>
              <a:gd name="connsiteX78" fmla="*/ 734166 w 4861399"/>
              <a:gd name="connsiteY78" fmla="*/ 634595 h 3266008"/>
              <a:gd name="connsiteX79" fmla="*/ 734166 w 4861399"/>
              <a:gd name="connsiteY79" fmla="*/ 657599 h 3266008"/>
              <a:gd name="connsiteX80" fmla="*/ 765400 w 4861399"/>
              <a:gd name="connsiteY80" fmla="*/ 657599 h 3266008"/>
              <a:gd name="connsiteX81" fmla="*/ 765400 w 4861399"/>
              <a:gd name="connsiteY81" fmla="*/ 678983 h 3266008"/>
              <a:gd name="connsiteX82" fmla="*/ 808143 w 4861399"/>
              <a:gd name="connsiteY82" fmla="*/ 678983 h 3266008"/>
              <a:gd name="connsiteX83" fmla="*/ 808143 w 4861399"/>
              <a:gd name="connsiteY83" fmla="*/ 692951 h 3266008"/>
              <a:gd name="connsiteX84" fmla="*/ 818828 w 4861399"/>
              <a:gd name="connsiteY84" fmla="*/ 692951 h 3266008"/>
              <a:gd name="connsiteX85" fmla="*/ 818828 w 4861399"/>
              <a:gd name="connsiteY85" fmla="*/ 708575 h 3266008"/>
              <a:gd name="connsiteX86" fmla="*/ 828692 w 4861399"/>
              <a:gd name="connsiteY86" fmla="*/ 708575 h 3266008"/>
              <a:gd name="connsiteX87" fmla="*/ 828692 w 4861399"/>
              <a:gd name="connsiteY87" fmla="*/ 718439 h 3266008"/>
              <a:gd name="connsiteX88" fmla="*/ 845954 w 4861399"/>
              <a:gd name="connsiteY88" fmla="*/ 718439 h 3266008"/>
              <a:gd name="connsiteX89" fmla="*/ 845954 w 4861399"/>
              <a:gd name="connsiteY89" fmla="*/ 757895 h 3266008"/>
              <a:gd name="connsiteX90" fmla="*/ 868144 w 4861399"/>
              <a:gd name="connsiteY90" fmla="*/ 757895 h 3266008"/>
              <a:gd name="connsiteX91" fmla="*/ 868144 w 4861399"/>
              <a:gd name="connsiteY91" fmla="*/ 782555 h 3266008"/>
              <a:gd name="connsiteX92" fmla="*/ 887051 w 4861399"/>
              <a:gd name="connsiteY92" fmla="*/ 782555 h 3266008"/>
              <a:gd name="connsiteX93" fmla="*/ 887051 w 4861399"/>
              <a:gd name="connsiteY93" fmla="*/ 791591 h 3266008"/>
              <a:gd name="connsiteX94" fmla="*/ 908421 w 4861399"/>
              <a:gd name="connsiteY94" fmla="*/ 791591 h 3266008"/>
              <a:gd name="connsiteX95" fmla="*/ 908421 w 4861399"/>
              <a:gd name="connsiteY95" fmla="*/ 808043 h 3266008"/>
              <a:gd name="connsiteX96" fmla="*/ 922396 w 4861399"/>
              <a:gd name="connsiteY96" fmla="*/ 808043 h 3266008"/>
              <a:gd name="connsiteX97" fmla="*/ 922396 w 4861399"/>
              <a:gd name="connsiteY97" fmla="*/ 822839 h 3266008"/>
              <a:gd name="connsiteX98" fmla="*/ 947052 w 4861399"/>
              <a:gd name="connsiteY98" fmla="*/ 822839 h 3266008"/>
              <a:gd name="connsiteX99" fmla="*/ 947052 w 4861399"/>
              <a:gd name="connsiteY99" fmla="*/ 862259 h 3266008"/>
              <a:gd name="connsiteX100" fmla="*/ 974999 w 4861399"/>
              <a:gd name="connsiteY100" fmla="*/ 862259 h 3266008"/>
              <a:gd name="connsiteX101" fmla="*/ 974999 w 4861399"/>
              <a:gd name="connsiteY101" fmla="*/ 870503 h 3266008"/>
              <a:gd name="connsiteX102" fmla="*/ 988150 w 4861399"/>
              <a:gd name="connsiteY102" fmla="*/ 870503 h 3266008"/>
              <a:gd name="connsiteX103" fmla="*/ 988150 w 4861399"/>
              <a:gd name="connsiteY103" fmla="*/ 891851 h 3266008"/>
              <a:gd name="connsiteX104" fmla="*/ 1020208 w 4861399"/>
              <a:gd name="connsiteY104" fmla="*/ 891851 h 3266008"/>
              <a:gd name="connsiteX105" fmla="*/ 1020208 w 4861399"/>
              <a:gd name="connsiteY105" fmla="*/ 909959 h 3266008"/>
              <a:gd name="connsiteX106" fmla="*/ 1031714 w 4861399"/>
              <a:gd name="connsiteY106" fmla="*/ 909959 h 3266008"/>
              <a:gd name="connsiteX107" fmla="*/ 1031714 w 4861399"/>
              <a:gd name="connsiteY107" fmla="*/ 941999 h 3266008"/>
              <a:gd name="connsiteX108" fmla="*/ 1059661 w 4861399"/>
              <a:gd name="connsiteY108" fmla="*/ 941999 h 3266008"/>
              <a:gd name="connsiteX109" fmla="*/ 1059661 w 4861399"/>
              <a:gd name="connsiteY109" fmla="*/ 973247 h 3266008"/>
              <a:gd name="connsiteX110" fmla="*/ 1087607 w 4861399"/>
              <a:gd name="connsiteY110" fmla="*/ 973247 h 3266008"/>
              <a:gd name="connsiteX111" fmla="*/ 1087607 w 4861399"/>
              <a:gd name="connsiteY111" fmla="*/ 985559 h 3266008"/>
              <a:gd name="connsiteX112" fmla="*/ 1099937 w 4861399"/>
              <a:gd name="connsiteY112" fmla="*/ 985559 h 3266008"/>
              <a:gd name="connsiteX113" fmla="*/ 1099937 w 4861399"/>
              <a:gd name="connsiteY113" fmla="*/ 998735 h 3266008"/>
              <a:gd name="connsiteX114" fmla="*/ 1108981 w 4861399"/>
              <a:gd name="connsiteY114" fmla="*/ 998735 h 3266008"/>
              <a:gd name="connsiteX115" fmla="*/ 1108981 w 4861399"/>
              <a:gd name="connsiteY115" fmla="*/ 1010219 h 3266008"/>
              <a:gd name="connsiteX116" fmla="*/ 1122131 w 4861399"/>
              <a:gd name="connsiteY116" fmla="*/ 1010219 h 3266008"/>
              <a:gd name="connsiteX117" fmla="*/ 1122131 w 4861399"/>
              <a:gd name="connsiteY117" fmla="*/ 1020911 h 3266008"/>
              <a:gd name="connsiteX118" fmla="*/ 1131995 w 4861399"/>
              <a:gd name="connsiteY118" fmla="*/ 1020911 h 3266008"/>
              <a:gd name="connsiteX119" fmla="*/ 1131995 w 4861399"/>
              <a:gd name="connsiteY119" fmla="*/ 1033259 h 3266008"/>
              <a:gd name="connsiteX120" fmla="*/ 1143501 w 4861399"/>
              <a:gd name="connsiteY120" fmla="*/ 1033259 h 3266008"/>
              <a:gd name="connsiteX121" fmla="*/ 1143501 w 4861399"/>
              <a:gd name="connsiteY121" fmla="*/ 1062023 h 3266008"/>
              <a:gd name="connsiteX122" fmla="*/ 1153113 w 4861399"/>
              <a:gd name="connsiteY122" fmla="*/ 1064579 h 3266008"/>
              <a:gd name="connsiteX123" fmla="*/ 1153113 w 4861399"/>
              <a:gd name="connsiteY123" fmla="*/ 1105583 h 3266008"/>
              <a:gd name="connsiteX124" fmla="*/ 1173093 w 4861399"/>
              <a:gd name="connsiteY124" fmla="*/ 1105583 h 3266008"/>
              <a:gd name="connsiteX125" fmla="*/ 1173093 w 4861399"/>
              <a:gd name="connsiteY125" fmla="*/ 1115447 h 3266008"/>
              <a:gd name="connsiteX126" fmla="*/ 1190351 w 4861399"/>
              <a:gd name="connsiteY126" fmla="*/ 1115447 h 3266008"/>
              <a:gd name="connsiteX127" fmla="*/ 1190351 w 4861399"/>
              <a:gd name="connsiteY127" fmla="*/ 1126139 h 3266008"/>
              <a:gd name="connsiteX128" fmla="*/ 1210900 w 4861399"/>
              <a:gd name="connsiteY128" fmla="*/ 1126139 h 3266008"/>
              <a:gd name="connsiteX129" fmla="*/ 1210900 w 4861399"/>
              <a:gd name="connsiteY129" fmla="*/ 1143383 h 3266008"/>
              <a:gd name="connsiteX130" fmla="*/ 1230628 w 4861399"/>
              <a:gd name="connsiteY130" fmla="*/ 1143383 h 3266008"/>
              <a:gd name="connsiteX131" fmla="*/ 1230628 w 4861399"/>
              <a:gd name="connsiteY131" fmla="*/ 1163939 h 3266008"/>
              <a:gd name="connsiteX132" fmla="*/ 1242138 w 4861399"/>
              <a:gd name="connsiteY132" fmla="*/ 1163939 h 3266008"/>
              <a:gd name="connsiteX133" fmla="*/ 1242138 w 4861399"/>
              <a:gd name="connsiteY133" fmla="*/ 1188599 h 3266008"/>
              <a:gd name="connsiteX134" fmla="*/ 1267615 w 4861399"/>
              <a:gd name="connsiteY134" fmla="*/ 1188599 h 3266008"/>
              <a:gd name="connsiteX135" fmla="*/ 1267615 w 4861399"/>
              <a:gd name="connsiteY135" fmla="*/ 1227227 h 3266008"/>
              <a:gd name="connsiteX136" fmla="*/ 1286522 w 4861399"/>
              <a:gd name="connsiteY136" fmla="*/ 1227227 h 3266008"/>
              <a:gd name="connsiteX137" fmla="*/ 1286522 w 4861399"/>
              <a:gd name="connsiteY137" fmla="*/ 1240367 h 3266008"/>
              <a:gd name="connsiteX138" fmla="*/ 1302139 w 4861399"/>
              <a:gd name="connsiteY138" fmla="*/ 1240367 h 3266008"/>
              <a:gd name="connsiteX139" fmla="*/ 1302139 w 4861399"/>
              <a:gd name="connsiteY139" fmla="*/ 1258475 h 3266008"/>
              <a:gd name="connsiteX140" fmla="*/ 1313644 w 4861399"/>
              <a:gd name="connsiteY140" fmla="*/ 1258475 h 3266008"/>
              <a:gd name="connsiteX141" fmla="*/ 1313644 w 4861399"/>
              <a:gd name="connsiteY141" fmla="*/ 1299551 h 3266008"/>
              <a:gd name="connsiteX142" fmla="*/ 1359674 w 4861399"/>
              <a:gd name="connsiteY142" fmla="*/ 1299551 h 3266008"/>
              <a:gd name="connsiteX143" fmla="*/ 1359674 w 4861399"/>
              <a:gd name="connsiteY143" fmla="*/ 1331627 h 3266008"/>
              <a:gd name="connsiteX144" fmla="*/ 1384334 w 4861399"/>
              <a:gd name="connsiteY144" fmla="*/ 1331627 h 3266008"/>
              <a:gd name="connsiteX145" fmla="*/ 1384334 w 4861399"/>
              <a:gd name="connsiteY145" fmla="*/ 1362839 h 3266008"/>
              <a:gd name="connsiteX146" fmla="*/ 1403238 w 4861399"/>
              <a:gd name="connsiteY146" fmla="*/ 1362839 h 3266008"/>
              <a:gd name="connsiteX147" fmla="*/ 1403238 w 4861399"/>
              <a:gd name="connsiteY147" fmla="*/ 1379291 h 3266008"/>
              <a:gd name="connsiteX148" fmla="*/ 1424611 w 4861399"/>
              <a:gd name="connsiteY148" fmla="*/ 1379291 h 3266008"/>
              <a:gd name="connsiteX149" fmla="*/ 1424611 w 4861399"/>
              <a:gd name="connsiteY149" fmla="*/ 1394915 h 3266008"/>
              <a:gd name="connsiteX150" fmla="*/ 1442694 w 4861399"/>
              <a:gd name="connsiteY150" fmla="*/ 1394915 h 3266008"/>
              <a:gd name="connsiteX151" fmla="*/ 1442694 w 4861399"/>
              <a:gd name="connsiteY151" fmla="*/ 1407227 h 3266008"/>
              <a:gd name="connsiteX152" fmla="*/ 1458310 w 4861399"/>
              <a:gd name="connsiteY152" fmla="*/ 1407227 h 3266008"/>
              <a:gd name="connsiteX153" fmla="*/ 1458310 w 4861399"/>
              <a:gd name="connsiteY153" fmla="*/ 1426955 h 3266008"/>
              <a:gd name="connsiteX154" fmla="*/ 1467354 w 4861399"/>
              <a:gd name="connsiteY154" fmla="*/ 1426955 h 3266008"/>
              <a:gd name="connsiteX155" fmla="*/ 1467354 w 4861399"/>
              <a:gd name="connsiteY155" fmla="*/ 1453271 h 3266008"/>
              <a:gd name="connsiteX156" fmla="*/ 1510917 w 4861399"/>
              <a:gd name="connsiteY156" fmla="*/ 1453271 h 3266008"/>
              <a:gd name="connsiteX157" fmla="*/ 1510917 w 4861399"/>
              <a:gd name="connsiteY157" fmla="*/ 1467239 h 3266008"/>
              <a:gd name="connsiteX158" fmla="*/ 1525710 w 4861399"/>
              <a:gd name="connsiteY158" fmla="*/ 1467239 h 3266008"/>
              <a:gd name="connsiteX159" fmla="*/ 1525710 w 4861399"/>
              <a:gd name="connsiteY159" fmla="*/ 1500935 h 3266008"/>
              <a:gd name="connsiteX160" fmla="*/ 1552015 w 4861399"/>
              <a:gd name="connsiteY160" fmla="*/ 1500935 h 3266008"/>
              <a:gd name="connsiteX161" fmla="*/ 1552015 w 4861399"/>
              <a:gd name="connsiteY161" fmla="*/ 1512455 h 3266008"/>
              <a:gd name="connsiteX162" fmla="*/ 1576671 w 4861399"/>
              <a:gd name="connsiteY162" fmla="*/ 1512455 h 3266008"/>
              <a:gd name="connsiteX163" fmla="*/ 1576671 w 4861399"/>
              <a:gd name="connsiteY163" fmla="*/ 1526423 h 3266008"/>
              <a:gd name="connsiteX164" fmla="*/ 1589822 w 4861399"/>
              <a:gd name="connsiteY164" fmla="*/ 1526423 h 3266008"/>
              <a:gd name="connsiteX165" fmla="*/ 1589822 w 4861399"/>
              <a:gd name="connsiteY165" fmla="*/ 1548599 h 3266008"/>
              <a:gd name="connsiteX166" fmla="*/ 1602973 w 4861399"/>
              <a:gd name="connsiteY166" fmla="*/ 1548599 h 3266008"/>
              <a:gd name="connsiteX167" fmla="*/ 1602973 w 4861399"/>
              <a:gd name="connsiteY167" fmla="*/ 1565879 h 3266008"/>
              <a:gd name="connsiteX168" fmla="*/ 1610371 w 4861399"/>
              <a:gd name="connsiteY168" fmla="*/ 1565879 h 3266008"/>
              <a:gd name="connsiteX169" fmla="*/ 1610371 w 4861399"/>
              <a:gd name="connsiteY169" fmla="*/ 1581503 h 3266008"/>
              <a:gd name="connsiteX170" fmla="*/ 1622701 w 4861399"/>
              <a:gd name="connsiteY170" fmla="*/ 1581503 h 3266008"/>
              <a:gd name="connsiteX171" fmla="*/ 1622701 w 4861399"/>
              <a:gd name="connsiteY171" fmla="*/ 1600403 h 3266008"/>
              <a:gd name="connsiteX172" fmla="*/ 1654759 w 4861399"/>
              <a:gd name="connsiteY172" fmla="*/ 1600403 h 3266008"/>
              <a:gd name="connsiteX173" fmla="*/ 1654759 w 4861399"/>
              <a:gd name="connsiteY173" fmla="*/ 1634927 h 3266008"/>
              <a:gd name="connsiteX174" fmla="*/ 1676129 w 4861399"/>
              <a:gd name="connsiteY174" fmla="*/ 1634927 h 3266008"/>
              <a:gd name="connsiteX175" fmla="*/ 1676129 w 4861399"/>
              <a:gd name="connsiteY175" fmla="*/ 1659587 h 3266008"/>
              <a:gd name="connsiteX176" fmla="*/ 1694211 w 4861399"/>
              <a:gd name="connsiteY176" fmla="*/ 1659587 h 3266008"/>
              <a:gd name="connsiteX177" fmla="*/ 1694211 w 4861399"/>
              <a:gd name="connsiteY177" fmla="*/ 1677659 h 3266008"/>
              <a:gd name="connsiteX178" fmla="*/ 1721337 w 4861399"/>
              <a:gd name="connsiteY178" fmla="*/ 1677659 h 3266008"/>
              <a:gd name="connsiteX179" fmla="*/ 1721337 w 4861399"/>
              <a:gd name="connsiteY179" fmla="*/ 1698215 h 3266008"/>
              <a:gd name="connsiteX180" fmla="*/ 1740241 w 4861399"/>
              <a:gd name="connsiteY180" fmla="*/ 1698215 h 3266008"/>
              <a:gd name="connsiteX181" fmla="*/ 1740241 w 4861399"/>
              <a:gd name="connsiteY181" fmla="*/ 1715460 h 3266008"/>
              <a:gd name="connsiteX182" fmla="*/ 1746818 w 4861399"/>
              <a:gd name="connsiteY182" fmla="*/ 1715460 h 3266008"/>
              <a:gd name="connsiteX183" fmla="*/ 1746818 w 4861399"/>
              <a:gd name="connsiteY183" fmla="*/ 1731084 h 3266008"/>
              <a:gd name="connsiteX184" fmla="*/ 1763256 w 4861399"/>
              <a:gd name="connsiteY184" fmla="*/ 1731084 h 3266008"/>
              <a:gd name="connsiteX185" fmla="*/ 1763256 w 4861399"/>
              <a:gd name="connsiteY185" fmla="*/ 1747536 h 3266008"/>
              <a:gd name="connsiteX186" fmla="*/ 1774765 w 4861399"/>
              <a:gd name="connsiteY186" fmla="*/ 1747536 h 3266008"/>
              <a:gd name="connsiteX187" fmla="*/ 1774765 w 4861399"/>
              <a:gd name="connsiteY187" fmla="*/ 1761504 h 3266008"/>
              <a:gd name="connsiteX188" fmla="*/ 1789557 w 4861399"/>
              <a:gd name="connsiteY188" fmla="*/ 1761504 h 3266008"/>
              <a:gd name="connsiteX189" fmla="*/ 1789557 w 4861399"/>
              <a:gd name="connsiteY189" fmla="*/ 1799303 h 3266008"/>
              <a:gd name="connsiteX190" fmla="*/ 1801067 w 4861399"/>
              <a:gd name="connsiteY190" fmla="*/ 1799303 h 3266008"/>
              <a:gd name="connsiteX191" fmla="*/ 1801067 w 4861399"/>
              <a:gd name="connsiteY191" fmla="*/ 1816584 h 3266008"/>
              <a:gd name="connsiteX192" fmla="*/ 1817504 w 4861399"/>
              <a:gd name="connsiteY192" fmla="*/ 1816584 h 3266008"/>
              <a:gd name="connsiteX193" fmla="*/ 1817504 w 4861399"/>
              <a:gd name="connsiteY193" fmla="*/ 1835484 h 3266008"/>
              <a:gd name="connsiteX194" fmla="*/ 1892301 w 4861399"/>
              <a:gd name="connsiteY194" fmla="*/ 1835484 h 3266008"/>
              <a:gd name="connsiteX195" fmla="*/ 1892301 w 4861399"/>
              <a:gd name="connsiteY195" fmla="*/ 1854383 h 3266008"/>
              <a:gd name="connsiteX196" fmla="*/ 1902579 w 4861399"/>
              <a:gd name="connsiteY196" fmla="*/ 1854383 h 3266008"/>
              <a:gd name="connsiteX197" fmla="*/ 1902579 w 4861399"/>
              <a:gd name="connsiteY197" fmla="*/ 1870800 h 3266008"/>
              <a:gd name="connsiteX198" fmla="*/ 1911619 w 4861399"/>
              <a:gd name="connsiteY198" fmla="*/ 1870800 h 3266008"/>
              <a:gd name="connsiteX199" fmla="*/ 1911619 w 4861399"/>
              <a:gd name="connsiteY199" fmla="*/ 1886423 h 3266008"/>
              <a:gd name="connsiteX200" fmla="*/ 1933813 w 4861399"/>
              <a:gd name="connsiteY200" fmla="*/ 1886423 h 3266008"/>
              <a:gd name="connsiteX201" fmla="*/ 1933813 w 4861399"/>
              <a:gd name="connsiteY201" fmla="*/ 1906584 h 3266008"/>
              <a:gd name="connsiteX202" fmla="*/ 1941622 w 4861399"/>
              <a:gd name="connsiteY202" fmla="*/ 1906584 h 3266008"/>
              <a:gd name="connsiteX203" fmla="*/ 1941622 w 4861399"/>
              <a:gd name="connsiteY203" fmla="*/ 1929588 h 3266008"/>
              <a:gd name="connsiteX204" fmla="*/ 1982309 w 4861399"/>
              <a:gd name="connsiteY204" fmla="*/ 1929588 h 3266008"/>
              <a:gd name="connsiteX205" fmla="*/ 1982309 w 4861399"/>
              <a:gd name="connsiteY205" fmla="*/ 1965768 h 3266008"/>
              <a:gd name="connsiteX206" fmla="*/ 1992994 w 4861399"/>
              <a:gd name="connsiteY206" fmla="*/ 1965768 h 3266008"/>
              <a:gd name="connsiteX207" fmla="*/ 1992994 w 4861399"/>
              <a:gd name="connsiteY207" fmla="*/ 1982616 h 3266008"/>
              <a:gd name="connsiteX208" fmla="*/ 2034502 w 4861399"/>
              <a:gd name="connsiteY208" fmla="*/ 1982616 h 3266008"/>
              <a:gd name="connsiteX209" fmla="*/ 2034502 w 4861399"/>
              <a:gd name="connsiteY209" fmla="*/ 2014656 h 3266008"/>
              <a:gd name="connsiteX210" fmla="*/ 2096151 w 4861399"/>
              <a:gd name="connsiteY210" fmla="*/ 2014656 h 3266008"/>
              <a:gd name="connsiteX211" fmla="*/ 2096151 w 4861399"/>
              <a:gd name="connsiteY211" fmla="*/ 2043168 h 3266008"/>
              <a:gd name="connsiteX212" fmla="*/ 2121726 w 4861399"/>
              <a:gd name="connsiteY212" fmla="*/ 2043168 h 3266008"/>
              <a:gd name="connsiteX213" fmla="*/ 2121726 w 4861399"/>
              <a:gd name="connsiteY213" fmla="*/ 2064120 h 3266008"/>
              <a:gd name="connsiteX214" fmla="*/ 2197283 w 4861399"/>
              <a:gd name="connsiteY214" fmla="*/ 2064120 h 3266008"/>
              <a:gd name="connsiteX215" fmla="*/ 2197283 w 4861399"/>
              <a:gd name="connsiteY215" fmla="*/ 2089680 h 3266008"/>
              <a:gd name="connsiteX216" fmla="*/ 2208907 w 4861399"/>
              <a:gd name="connsiteY216" fmla="*/ 2089680 h 3266008"/>
              <a:gd name="connsiteX217" fmla="*/ 2208907 w 4861399"/>
              <a:gd name="connsiteY217" fmla="*/ 2100156 h 3266008"/>
              <a:gd name="connsiteX218" fmla="*/ 2218206 w 4861399"/>
              <a:gd name="connsiteY218" fmla="*/ 2100156 h 3266008"/>
              <a:gd name="connsiteX219" fmla="*/ 2218206 w 4861399"/>
              <a:gd name="connsiteY219" fmla="*/ 2155956 h 3266008"/>
              <a:gd name="connsiteX220" fmla="*/ 2275165 w 4861399"/>
              <a:gd name="connsiteY220" fmla="*/ 2155956 h 3266008"/>
              <a:gd name="connsiteX221" fmla="*/ 2275165 w 4861399"/>
              <a:gd name="connsiteY221" fmla="*/ 2190804 h 3266008"/>
              <a:gd name="connsiteX222" fmla="*/ 2311201 w 4861399"/>
              <a:gd name="connsiteY222" fmla="*/ 2190804 h 3266008"/>
              <a:gd name="connsiteX223" fmla="*/ 2311201 w 4861399"/>
              <a:gd name="connsiteY223" fmla="*/ 2218704 h 3266008"/>
              <a:gd name="connsiteX224" fmla="*/ 2358858 w 4861399"/>
              <a:gd name="connsiteY224" fmla="*/ 2218704 h 3266008"/>
              <a:gd name="connsiteX225" fmla="*/ 2358858 w 4861399"/>
              <a:gd name="connsiteY225" fmla="*/ 2240808 h 3266008"/>
              <a:gd name="connsiteX226" fmla="*/ 2376297 w 4861399"/>
              <a:gd name="connsiteY226" fmla="*/ 2240808 h 3266008"/>
              <a:gd name="connsiteX227" fmla="*/ 2376297 w 4861399"/>
              <a:gd name="connsiteY227" fmla="*/ 2254740 h 3266008"/>
              <a:gd name="connsiteX228" fmla="*/ 2407681 w 4861399"/>
              <a:gd name="connsiteY228" fmla="*/ 2254740 h 3266008"/>
              <a:gd name="connsiteX229" fmla="*/ 2407681 w 4861399"/>
              <a:gd name="connsiteY229" fmla="*/ 2276844 h 3266008"/>
              <a:gd name="connsiteX230" fmla="*/ 2437903 w 4861399"/>
              <a:gd name="connsiteY230" fmla="*/ 2276844 h 3266008"/>
              <a:gd name="connsiteX231" fmla="*/ 2437903 w 4861399"/>
              <a:gd name="connsiteY231" fmla="*/ 2295420 h 3266008"/>
              <a:gd name="connsiteX232" fmla="*/ 2458827 w 4861399"/>
              <a:gd name="connsiteY232" fmla="*/ 2295420 h 3266008"/>
              <a:gd name="connsiteX233" fmla="*/ 2458827 w 4861399"/>
              <a:gd name="connsiteY233" fmla="*/ 2319828 h 3266008"/>
              <a:gd name="connsiteX234" fmla="*/ 2478587 w 4861399"/>
              <a:gd name="connsiteY234" fmla="*/ 2319828 h 3266008"/>
              <a:gd name="connsiteX235" fmla="*/ 2478587 w 4861399"/>
              <a:gd name="connsiteY235" fmla="*/ 2348916 h 3266008"/>
              <a:gd name="connsiteX236" fmla="*/ 2507650 w 4861399"/>
              <a:gd name="connsiteY236" fmla="*/ 2348916 h 3266008"/>
              <a:gd name="connsiteX237" fmla="*/ 2507650 w 4861399"/>
              <a:gd name="connsiteY237" fmla="*/ 2377968 h 3266008"/>
              <a:gd name="connsiteX238" fmla="*/ 2551833 w 4861399"/>
              <a:gd name="connsiteY238" fmla="*/ 2377968 h 3266008"/>
              <a:gd name="connsiteX239" fmla="*/ 2551833 w 4861399"/>
              <a:gd name="connsiteY239" fmla="*/ 2396544 h 3266008"/>
              <a:gd name="connsiteX240" fmla="*/ 2589021 w 4861399"/>
              <a:gd name="connsiteY240" fmla="*/ 2396544 h 3266008"/>
              <a:gd name="connsiteX241" fmla="*/ 2589021 w 4861399"/>
              <a:gd name="connsiteY241" fmla="*/ 2416308 h 3266008"/>
              <a:gd name="connsiteX242" fmla="*/ 2628549 w 4861399"/>
              <a:gd name="connsiteY242" fmla="*/ 2416308 h 3266008"/>
              <a:gd name="connsiteX243" fmla="*/ 2628549 w 4861399"/>
              <a:gd name="connsiteY243" fmla="*/ 2452344 h 3266008"/>
              <a:gd name="connsiteX244" fmla="*/ 2708757 w 4861399"/>
              <a:gd name="connsiteY244" fmla="*/ 2452344 h 3266008"/>
              <a:gd name="connsiteX245" fmla="*/ 2708757 w 4861399"/>
              <a:gd name="connsiteY245" fmla="*/ 2479092 h 3266008"/>
              <a:gd name="connsiteX246" fmla="*/ 2745945 w 4861399"/>
              <a:gd name="connsiteY246" fmla="*/ 2479092 h 3266008"/>
              <a:gd name="connsiteX247" fmla="*/ 2745945 w 4861399"/>
              <a:gd name="connsiteY247" fmla="*/ 2502348 h 3266008"/>
              <a:gd name="connsiteX248" fmla="*/ 2772693 w 4861399"/>
              <a:gd name="connsiteY248" fmla="*/ 2502348 h 3266008"/>
              <a:gd name="connsiteX249" fmla="*/ 2772693 w 4861399"/>
              <a:gd name="connsiteY249" fmla="*/ 2536044 h 3266008"/>
              <a:gd name="connsiteX250" fmla="*/ 2795913 w 4861399"/>
              <a:gd name="connsiteY250" fmla="*/ 2536044 h 3266008"/>
              <a:gd name="connsiteX251" fmla="*/ 2795913 w 4861399"/>
              <a:gd name="connsiteY251" fmla="*/ 2561640 h 3266008"/>
              <a:gd name="connsiteX252" fmla="*/ 2828493 w 4861399"/>
              <a:gd name="connsiteY252" fmla="*/ 2561640 h 3266008"/>
              <a:gd name="connsiteX253" fmla="*/ 2828493 w 4861399"/>
              <a:gd name="connsiteY253" fmla="*/ 2574420 h 3266008"/>
              <a:gd name="connsiteX254" fmla="*/ 2848221 w 4861399"/>
              <a:gd name="connsiteY254" fmla="*/ 2574420 h 3266008"/>
              <a:gd name="connsiteX255" fmla="*/ 2848221 w 4861399"/>
              <a:gd name="connsiteY255" fmla="*/ 2588352 h 3266008"/>
              <a:gd name="connsiteX256" fmla="*/ 2866833 w 4861399"/>
              <a:gd name="connsiteY256" fmla="*/ 2588352 h 3266008"/>
              <a:gd name="connsiteX257" fmla="*/ 2866833 w 4861399"/>
              <a:gd name="connsiteY257" fmla="*/ 2604624 h 3266008"/>
              <a:gd name="connsiteX258" fmla="*/ 2897073 w 4861399"/>
              <a:gd name="connsiteY258" fmla="*/ 2604624 h 3266008"/>
              <a:gd name="connsiteX259" fmla="*/ 2897073 w 4861399"/>
              <a:gd name="connsiteY259" fmla="*/ 2618592 h 3266008"/>
              <a:gd name="connsiteX260" fmla="*/ 2934261 w 4861399"/>
              <a:gd name="connsiteY260" fmla="*/ 2618592 h 3266008"/>
              <a:gd name="connsiteX261" fmla="*/ 2934261 w 4861399"/>
              <a:gd name="connsiteY261" fmla="*/ 2638356 h 3266008"/>
              <a:gd name="connsiteX262" fmla="*/ 2956329 w 4861399"/>
              <a:gd name="connsiteY262" fmla="*/ 2638356 h 3266008"/>
              <a:gd name="connsiteX263" fmla="*/ 2956329 w 4861399"/>
              <a:gd name="connsiteY263" fmla="*/ 2662764 h 3266008"/>
              <a:gd name="connsiteX264" fmla="*/ 2985417 w 4861399"/>
              <a:gd name="connsiteY264" fmla="*/ 2662764 h 3266008"/>
              <a:gd name="connsiteX265" fmla="*/ 2985417 w 4861399"/>
              <a:gd name="connsiteY265" fmla="*/ 2681340 h 3266008"/>
              <a:gd name="connsiteX266" fmla="*/ 3002841 w 4861399"/>
              <a:gd name="connsiteY266" fmla="*/ 2681340 h 3266008"/>
              <a:gd name="connsiteX267" fmla="*/ 3002841 w 4861399"/>
              <a:gd name="connsiteY267" fmla="*/ 2717376 h 3266008"/>
              <a:gd name="connsiteX268" fmla="*/ 3067929 w 4861399"/>
              <a:gd name="connsiteY268" fmla="*/ 2717376 h 3266008"/>
              <a:gd name="connsiteX269" fmla="*/ 3067929 w 4861399"/>
              <a:gd name="connsiteY269" fmla="*/ 2733648 h 3266008"/>
              <a:gd name="connsiteX270" fmla="*/ 3087693 w 4861399"/>
              <a:gd name="connsiteY270" fmla="*/ 2733648 h 3266008"/>
              <a:gd name="connsiteX271" fmla="*/ 3087693 w 4861399"/>
              <a:gd name="connsiteY271" fmla="*/ 2749920 h 3266008"/>
              <a:gd name="connsiteX272" fmla="*/ 3156273 w 4861399"/>
              <a:gd name="connsiteY272" fmla="*/ 2749920 h 3266008"/>
              <a:gd name="connsiteX273" fmla="*/ 3156273 w 4861399"/>
              <a:gd name="connsiteY273" fmla="*/ 2774364 h 3266008"/>
              <a:gd name="connsiteX274" fmla="*/ 3209769 w 4861399"/>
              <a:gd name="connsiteY274" fmla="*/ 2774364 h 3266008"/>
              <a:gd name="connsiteX275" fmla="*/ 3209769 w 4861399"/>
              <a:gd name="connsiteY275" fmla="*/ 2796432 h 3266008"/>
              <a:gd name="connsiteX276" fmla="*/ 3237633 w 4861399"/>
              <a:gd name="connsiteY276" fmla="*/ 2796432 h 3266008"/>
              <a:gd name="connsiteX277" fmla="*/ 3237633 w 4861399"/>
              <a:gd name="connsiteY277" fmla="*/ 2826672 h 3266008"/>
              <a:gd name="connsiteX278" fmla="*/ 3273669 w 4861399"/>
              <a:gd name="connsiteY278" fmla="*/ 2826672 h 3266008"/>
              <a:gd name="connsiteX279" fmla="*/ 3273669 w 4861399"/>
              <a:gd name="connsiteY279" fmla="*/ 2860368 h 3266008"/>
              <a:gd name="connsiteX280" fmla="*/ 3299265 w 4861399"/>
              <a:gd name="connsiteY280" fmla="*/ 2860368 h 3266008"/>
              <a:gd name="connsiteX281" fmla="*/ 3299265 w 4861399"/>
              <a:gd name="connsiteY281" fmla="*/ 2889420 h 3266008"/>
              <a:gd name="connsiteX282" fmla="*/ 3320181 w 4861399"/>
              <a:gd name="connsiteY282" fmla="*/ 2889420 h 3266008"/>
              <a:gd name="connsiteX283" fmla="*/ 3320181 w 4861399"/>
              <a:gd name="connsiteY283" fmla="*/ 2921965 h 3266008"/>
              <a:gd name="connsiteX284" fmla="*/ 3339945 w 4861399"/>
              <a:gd name="connsiteY284" fmla="*/ 2921965 h 3266008"/>
              <a:gd name="connsiteX285" fmla="*/ 3339945 w 4861399"/>
              <a:gd name="connsiteY285" fmla="*/ 2946372 h 3266008"/>
              <a:gd name="connsiteX286" fmla="*/ 3384117 w 4861399"/>
              <a:gd name="connsiteY286" fmla="*/ 2946372 h 3266008"/>
              <a:gd name="connsiteX287" fmla="*/ 3384117 w 4861399"/>
              <a:gd name="connsiteY287" fmla="*/ 2973120 h 3266008"/>
              <a:gd name="connsiteX288" fmla="*/ 3492225 w 4861399"/>
              <a:gd name="connsiteY288" fmla="*/ 2973120 h 3266008"/>
              <a:gd name="connsiteX289" fmla="*/ 3492225 w 4861399"/>
              <a:gd name="connsiteY289" fmla="*/ 2985900 h 3266008"/>
              <a:gd name="connsiteX290" fmla="*/ 3610773 w 4861399"/>
              <a:gd name="connsiteY290" fmla="*/ 2985900 h 3266008"/>
              <a:gd name="connsiteX291" fmla="*/ 3610773 w 4861399"/>
              <a:gd name="connsiteY291" fmla="*/ 3001021 h 3266008"/>
              <a:gd name="connsiteX292" fmla="*/ 3789802 w 4861399"/>
              <a:gd name="connsiteY292" fmla="*/ 3001021 h 3266008"/>
              <a:gd name="connsiteX293" fmla="*/ 3789802 w 4861399"/>
              <a:gd name="connsiteY293" fmla="*/ 3031224 h 3266008"/>
              <a:gd name="connsiteX294" fmla="*/ 3813058 w 4861399"/>
              <a:gd name="connsiteY294" fmla="*/ 3031224 h 3266008"/>
              <a:gd name="connsiteX295" fmla="*/ 3813058 w 4861399"/>
              <a:gd name="connsiteY295" fmla="*/ 3062617 h 3266008"/>
              <a:gd name="connsiteX296" fmla="*/ 3925810 w 4861399"/>
              <a:gd name="connsiteY296" fmla="*/ 3062617 h 3266008"/>
              <a:gd name="connsiteX297" fmla="*/ 3925810 w 4861399"/>
              <a:gd name="connsiteY297" fmla="*/ 3088213 h 3266008"/>
              <a:gd name="connsiteX298" fmla="*/ 3978118 w 4861399"/>
              <a:gd name="connsiteY298" fmla="*/ 3088213 h 3266008"/>
              <a:gd name="connsiteX299" fmla="*/ 3978118 w 4861399"/>
              <a:gd name="connsiteY299" fmla="*/ 3109128 h 3266008"/>
              <a:gd name="connsiteX300" fmla="*/ 4133890 w 4861399"/>
              <a:gd name="connsiteY300" fmla="*/ 3109128 h 3266008"/>
              <a:gd name="connsiteX301" fmla="*/ 4133890 w 4861399"/>
              <a:gd name="connsiteY301" fmla="*/ 3147469 h 3266008"/>
              <a:gd name="connsiteX302" fmla="*/ 4157110 w 4861399"/>
              <a:gd name="connsiteY302" fmla="*/ 3147469 h 3266008"/>
              <a:gd name="connsiteX303" fmla="*/ 4157110 w 4861399"/>
              <a:gd name="connsiteY303" fmla="*/ 3185844 h 3266008"/>
              <a:gd name="connsiteX304" fmla="*/ 4376818 w 4861399"/>
              <a:gd name="connsiteY304" fmla="*/ 3185844 h 3266008"/>
              <a:gd name="connsiteX305" fmla="*/ 4376818 w 4861399"/>
              <a:gd name="connsiteY305" fmla="*/ 3266053 h 3266008"/>
              <a:gd name="connsiteX306" fmla="*/ 4861558 w 4861399"/>
              <a:gd name="connsiteY306" fmla="*/ 3266053 h 32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4861399" h="3266008">
                <a:moveTo>
                  <a:pt x="158" y="4152"/>
                </a:moveTo>
                <a:lnTo>
                  <a:pt x="93863" y="44"/>
                </a:lnTo>
                <a:lnTo>
                  <a:pt x="93863" y="13195"/>
                </a:lnTo>
                <a:lnTo>
                  <a:pt x="131673" y="13195"/>
                </a:lnTo>
                <a:lnTo>
                  <a:pt x="131673" y="24700"/>
                </a:lnTo>
                <a:lnTo>
                  <a:pt x="139892" y="24700"/>
                </a:lnTo>
                <a:lnTo>
                  <a:pt x="139892" y="34564"/>
                </a:lnTo>
                <a:lnTo>
                  <a:pt x="150577" y="34564"/>
                </a:lnTo>
                <a:lnTo>
                  <a:pt x="150577" y="45249"/>
                </a:lnTo>
                <a:lnTo>
                  <a:pt x="169484" y="45249"/>
                </a:lnTo>
                <a:lnTo>
                  <a:pt x="169484" y="60870"/>
                </a:lnTo>
                <a:lnTo>
                  <a:pt x="205650" y="60870"/>
                </a:lnTo>
                <a:lnTo>
                  <a:pt x="205650" y="70730"/>
                </a:lnTo>
                <a:lnTo>
                  <a:pt x="219622" y="70730"/>
                </a:lnTo>
                <a:lnTo>
                  <a:pt x="219622" y="78953"/>
                </a:lnTo>
                <a:lnTo>
                  <a:pt x="228254" y="78953"/>
                </a:lnTo>
                <a:lnTo>
                  <a:pt x="228254" y="85937"/>
                </a:lnTo>
                <a:lnTo>
                  <a:pt x="239184" y="85937"/>
                </a:lnTo>
                <a:lnTo>
                  <a:pt x="239184" y="94382"/>
                </a:lnTo>
                <a:lnTo>
                  <a:pt x="249646" y="94382"/>
                </a:lnTo>
                <a:lnTo>
                  <a:pt x="249646" y="106006"/>
                </a:lnTo>
                <a:lnTo>
                  <a:pt x="278705" y="106006"/>
                </a:lnTo>
                <a:lnTo>
                  <a:pt x="278705" y="113563"/>
                </a:lnTo>
                <a:lnTo>
                  <a:pt x="288295" y="113563"/>
                </a:lnTo>
                <a:lnTo>
                  <a:pt x="288295" y="122001"/>
                </a:lnTo>
                <a:lnTo>
                  <a:pt x="299556" y="122001"/>
                </a:lnTo>
                <a:lnTo>
                  <a:pt x="299556" y="130530"/>
                </a:lnTo>
                <a:lnTo>
                  <a:pt x="299556" y="137723"/>
                </a:lnTo>
                <a:lnTo>
                  <a:pt x="307984" y="137723"/>
                </a:lnTo>
                <a:lnTo>
                  <a:pt x="307984" y="145531"/>
                </a:lnTo>
                <a:lnTo>
                  <a:pt x="317434" y="145531"/>
                </a:lnTo>
                <a:lnTo>
                  <a:pt x="317434" y="154570"/>
                </a:lnTo>
                <a:lnTo>
                  <a:pt x="338807" y="154570"/>
                </a:lnTo>
                <a:lnTo>
                  <a:pt x="338807" y="164434"/>
                </a:lnTo>
                <a:lnTo>
                  <a:pt x="350312" y="164434"/>
                </a:lnTo>
                <a:lnTo>
                  <a:pt x="350312" y="177585"/>
                </a:lnTo>
                <a:lnTo>
                  <a:pt x="365929" y="177585"/>
                </a:lnTo>
                <a:lnTo>
                  <a:pt x="365929" y="193202"/>
                </a:lnTo>
                <a:lnTo>
                  <a:pt x="379080" y="193202"/>
                </a:lnTo>
                <a:lnTo>
                  <a:pt x="379080" y="221149"/>
                </a:lnTo>
                <a:lnTo>
                  <a:pt x="391410" y="221149"/>
                </a:lnTo>
                <a:lnTo>
                  <a:pt x="391410" y="250741"/>
                </a:lnTo>
                <a:lnTo>
                  <a:pt x="402919" y="250741"/>
                </a:lnTo>
                <a:lnTo>
                  <a:pt x="402919" y="269645"/>
                </a:lnTo>
                <a:lnTo>
                  <a:pt x="433332" y="269645"/>
                </a:lnTo>
                <a:lnTo>
                  <a:pt x="433332" y="275397"/>
                </a:lnTo>
                <a:lnTo>
                  <a:pt x="454702" y="275397"/>
                </a:lnTo>
                <a:lnTo>
                  <a:pt x="454702" y="306634"/>
                </a:lnTo>
                <a:lnTo>
                  <a:pt x="471964" y="306634"/>
                </a:lnTo>
                <a:lnTo>
                  <a:pt x="471964" y="361704"/>
                </a:lnTo>
                <a:lnTo>
                  <a:pt x="482649" y="361704"/>
                </a:lnTo>
                <a:lnTo>
                  <a:pt x="482649" y="403586"/>
                </a:lnTo>
                <a:lnTo>
                  <a:pt x="499565" y="403586"/>
                </a:lnTo>
                <a:lnTo>
                  <a:pt x="499565" y="429161"/>
                </a:lnTo>
                <a:lnTo>
                  <a:pt x="553619" y="429161"/>
                </a:lnTo>
                <a:lnTo>
                  <a:pt x="553619" y="447179"/>
                </a:lnTo>
                <a:lnTo>
                  <a:pt x="564660" y="447179"/>
                </a:lnTo>
                <a:lnTo>
                  <a:pt x="564660" y="457640"/>
                </a:lnTo>
                <a:lnTo>
                  <a:pt x="573959" y="457640"/>
                </a:lnTo>
                <a:lnTo>
                  <a:pt x="573959" y="474496"/>
                </a:lnTo>
                <a:lnTo>
                  <a:pt x="588492" y="474496"/>
                </a:lnTo>
                <a:lnTo>
                  <a:pt x="588492" y="483794"/>
                </a:lnTo>
                <a:lnTo>
                  <a:pt x="598954" y="483794"/>
                </a:lnTo>
                <a:lnTo>
                  <a:pt x="598954" y="498147"/>
                </a:lnTo>
                <a:lnTo>
                  <a:pt x="613750" y="498147"/>
                </a:lnTo>
                <a:lnTo>
                  <a:pt x="613750" y="512944"/>
                </a:lnTo>
                <a:lnTo>
                  <a:pt x="625669" y="512944"/>
                </a:lnTo>
                <a:lnTo>
                  <a:pt x="625669" y="535958"/>
                </a:lnTo>
                <a:lnTo>
                  <a:pt x="638820" y="535958"/>
                </a:lnTo>
                <a:lnTo>
                  <a:pt x="638820" y="559794"/>
                </a:lnTo>
                <a:lnTo>
                  <a:pt x="667588" y="559794"/>
                </a:lnTo>
                <a:lnTo>
                  <a:pt x="667588" y="572945"/>
                </a:lnTo>
                <a:lnTo>
                  <a:pt x="683205" y="572945"/>
                </a:lnTo>
                <a:lnTo>
                  <a:pt x="683205" y="601716"/>
                </a:lnTo>
                <a:lnTo>
                  <a:pt x="694714" y="601716"/>
                </a:lnTo>
                <a:lnTo>
                  <a:pt x="694714" y="618978"/>
                </a:lnTo>
                <a:lnTo>
                  <a:pt x="710331" y="618978"/>
                </a:lnTo>
                <a:lnTo>
                  <a:pt x="710331" y="634595"/>
                </a:lnTo>
                <a:lnTo>
                  <a:pt x="734166" y="634595"/>
                </a:lnTo>
                <a:lnTo>
                  <a:pt x="734166" y="657599"/>
                </a:lnTo>
                <a:lnTo>
                  <a:pt x="765400" y="657599"/>
                </a:lnTo>
                <a:lnTo>
                  <a:pt x="765400" y="678983"/>
                </a:lnTo>
                <a:lnTo>
                  <a:pt x="808143" y="678983"/>
                </a:lnTo>
                <a:lnTo>
                  <a:pt x="808143" y="692951"/>
                </a:lnTo>
                <a:lnTo>
                  <a:pt x="818828" y="692951"/>
                </a:lnTo>
                <a:lnTo>
                  <a:pt x="818828" y="708575"/>
                </a:lnTo>
                <a:lnTo>
                  <a:pt x="828692" y="708575"/>
                </a:lnTo>
                <a:lnTo>
                  <a:pt x="828692" y="718439"/>
                </a:lnTo>
                <a:lnTo>
                  <a:pt x="845954" y="718439"/>
                </a:lnTo>
                <a:lnTo>
                  <a:pt x="845954" y="757895"/>
                </a:lnTo>
                <a:lnTo>
                  <a:pt x="868144" y="757895"/>
                </a:lnTo>
                <a:lnTo>
                  <a:pt x="868144" y="782555"/>
                </a:lnTo>
                <a:lnTo>
                  <a:pt x="887051" y="782555"/>
                </a:lnTo>
                <a:lnTo>
                  <a:pt x="887051" y="791591"/>
                </a:lnTo>
                <a:lnTo>
                  <a:pt x="908421" y="791591"/>
                </a:lnTo>
                <a:lnTo>
                  <a:pt x="908421" y="808043"/>
                </a:lnTo>
                <a:lnTo>
                  <a:pt x="922396" y="808043"/>
                </a:lnTo>
                <a:lnTo>
                  <a:pt x="922396" y="822839"/>
                </a:lnTo>
                <a:lnTo>
                  <a:pt x="947052" y="822839"/>
                </a:lnTo>
                <a:lnTo>
                  <a:pt x="947052" y="862259"/>
                </a:lnTo>
                <a:lnTo>
                  <a:pt x="974999" y="862259"/>
                </a:lnTo>
                <a:lnTo>
                  <a:pt x="974999" y="870503"/>
                </a:lnTo>
                <a:lnTo>
                  <a:pt x="988150" y="870503"/>
                </a:lnTo>
                <a:lnTo>
                  <a:pt x="988150" y="891851"/>
                </a:lnTo>
                <a:lnTo>
                  <a:pt x="1020208" y="891851"/>
                </a:lnTo>
                <a:lnTo>
                  <a:pt x="1020208" y="909959"/>
                </a:lnTo>
                <a:lnTo>
                  <a:pt x="1031714" y="909959"/>
                </a:lnTo>
                <a:lnTo>
                  <a:pt x="1031714" y="941999"/>
                </a:lnTo>
                <a:lnTo>
                  <a:pt x="1059661" y="941999"/>
                </a:lnTo>
                <a:lnTo>
                  <a:pt x="1059661" y="973247"/>
                </a:lnTo>
                <a:lnTo>
                  <a:pt x="1087607" y="973247"/>
                </a:lnTo>
                <a:lnTo>
                  <a:pt x="1087607" y="985559"/>
                </a:lnTo>
                <a:lnTo>
                  <a:pt x="1099937" y="985559"/>
                </a:lnTo>
                <a:lnTo>
                  <a:pt x="1099937" y="998735"/>
                </a:lnTo>
                <a:lnTo>
                  <a:pt x="1108981" y="998735"/>
                </a:lnTo>
                <a:lnTo>
                  <a:pt x="1108981" y="1010219"/>
                </a:lnTo>
                <a:lnTo>
                  <a:pt x="1122131" y="1010219"/>
                </a:lnTo>
                <a:lnTo>
                  <a:pt x="1122131" y="1020911"/>
                </a:lnTo>
                <a:lnTo>
                  <a:pt x="1131995" y="1020911"/>
                </a:lnTo>
                <a:lnTo>
                  <a:pt x="1131995" y="1033259"/>
                </a:lnTo>
                <a:lnTo>
                  <a:pt x="1143501" y="1033259"/>
                </a:lnTo>
                <a:lnTo>
                  <a:pt x="1143501" y="1062023"/>
                </a:lnTo>
                <a:lnTo>
                  <a:pt x="1153113" y="1064579"/>
                </a:lnTo>
                <a:lnTo>
                  <a:pt x="1153113" y="1105583"/>
                </a:lnTo>
                <a:lnTo>
                  <a:pt x="1173093" y="1105583"/>
                </a:lnTo>
                <a:lnTo>
                  <a:pt x="1173093" y="1115447"/>
                </a:lnTo>
                <a:lnTo>
                  <a:pt x="1190351" y="1115447"/>
                </a:lnTo>
                <a:lnTo>
                  <a:pt x="1190351" y="1126139"/>
                </a:lnTo>
                <a:lnTo>
                  <a:pt x="1210900" y="1126139"/>
                </a:lnTo>
                <a:lnTo>
                  <a:pt x="1210900" y="1143383"/>
                </a:lnTo>
                <a:lnTo>
                  <a:pt x="1230628" y="1143383"/>
                </a:lnTo>
                <a:lnTo>
                  <a:pt x="1230628" y="1163939"/>
                </a:lnTo>
                <a:lnTo>
                  <a:pt x="1242138" y="1163939"/>
                </a:lnTo>
                <a:lnTo>
                  <a:pt x="1242138" y="1188599"/>
                </a:lnTo>
                <a:lnTo>
                  <a:pt x="1267615" y="1188599"/>
                </a:lnTo>
                <a:lnTo>
                  <a:pt x="1267615" y="1227227"/>
                </a:lnTo>
                <a:lnTo>
                  <a:pt x="1286522" y="1227227"/>
                </a:lnTo>
                <a:lnTo>
                  <a:pt x="1286522" y="1240367"/>
                </a:lnTo>
                <a:lnTo>
                  <a:pt x="1302139" y="1240367"/>
                </a:lnTo>
                <a:lnTo>
                  <a:pt x="1302139" y="1258475"/>
                </a:lnTo>
                <a:lnTo>
                  <a:pt x="1313644" y="1258475"/>
                </a:lnTo>
                <a:lnTo>
                  <a:pt x="1313644" y="1299551"/>
                </a:lnTo>
                <a:lnTo>
                  <a:pt x="1359674" y="1299551"/>
                </a:lnTo>
                <a:lnTo>
                  <a:pt x="1359674" y="1331627"/>
                </a:lnTo>
                <a:lnTo>
                  <a:pt x="1384334" y="1331627"/>
                </a:lnTo>
                <a:lnTo>
                  <a:pt x="1384334" y="1362839"/>
                </a:lnTo>
                <a:lnTo>
                  <a:pt x="1403238" y="1362839"/>
                </a:lnTo>
                <a:lnTo>
                  <a:pt x="1403238" y="1379291"/>
                </a:lnTo>
                <a:lnTo>
                  <a:pt x="1424611" y="1379291"/>
                </a:lnTo>
                <a:lnTo>
                  <a:pt x="1424611" y="1394915"/>
                </a:lnTo>
                <a:lnTo>
                  <a:pt x="1442694" y="1394915"/>
                </a:lnTo>
                <a:lnTo>
                  <a:pt x="1442694" y="1407227"/>
                </a:lnTo>
                <a:lnTo>
                  <a:pt x="1458310" y="1407227"/>
                </a:lnTo>
                <a:lnTo>
                  <a:pt x="1458310" y="1426955"/>
                </a:lnTo>
                <a:lnTo>
                  <a:pt x="1467354" y="1426955"/>
                </a:lnTo>
                <a:lnTo>
                  <a:pt x="1467354" y="1453271"/>
                </a:lnTo>
                <a:lnTo>
                  <a:pt x="1510917" y="1453271"/>
                </a:lnTo>
                <a:lnTo>
                  <a:pt x="1510917" y="1467239"/>
                </a:lnTo>
                <a:lnTo>
                  <a:pt x="1525710" y="1467239"/>
                </a:lnTo>
                <a:lnTo>
                  <a:pt x="1525710" y="1500935"/>
                </a:lnTo>
                <a:lnTo>
                  <a:pt x="1552015" y="1500935"/>
                </a:lnTo>
                <a:lnTo>
                  <a:pt x="1552015" y="1512455"/>
                </a:lnTo>
                <a:lnTo>
                  <a:pt x="1576671" y="1512455"/>
                </a:lnTo>
                <a:lnTo>
                  <a:pt x="1576671" y="1526423"/>
                </a:lnTo>
                <a:lnTo>
                  <a:pt x="1589822" y="1526423"/>
                </a:lnTo>
                <a:lnTo>
                  <a:pt x="1589822" y="1548599"/>
                </a:lnTo>
                <a:lnTo>
                  <a:pt x="1602973" y="1548599"/>
                </a:lnTo>
                <a:lnTo>
                  <a:pt x="1602973" y="1565879"/>
                </a:lnTo>
                <a:lnTo>
                  <a:pt x="1610371" y="1565879"/>
                </a:lnTo>
                <a:lnTo>
                  <a:pt x="1610371" y="1581503"/>
                </a:lnTo>
                <a:lnTo>
                  <a:pt x="1622701" y="1581503"/>
                </a:lnTo>
                <a:lnTo>
                  <a:pt x="1622701" y="1600403"/>
                </a:lnTo>
                <a:lnTo>
                  <a:pt x="1654759" y="1600403"/>
                </a:lnTo>
                <a:lnTo>
                  <a:pt x="1654759" y="1634927"/>
                </a:lnTo>
                <a:lnTo>
                  <a:pt x="1676129" y="1634927"/>
                </a:lnTo>
                <a:lnTo>
                  <a:pt x="1676129" y="1659587"/>
                </a:lnTo>
                <a:lnTo>
                  <a:pt x="1694211" y="1659587"/>
                </a:lnTo>
                <a:lnTo>
                  <a:pt x="1694211" y="1677659"/>
                </a:lnTo>
                <a:lnTo>
                  <a:pt x="1721337" y="1677659"/>
                </a:lnTo>
                <a:lnTo>
                  <a:pt x="1721337" y="1698215"/>
                </a:lnTo>
                <a:lnTo>
                  <a:pt x="1740241" y="1698215"/>
                </a:lnTo>
                <a:lnTo>
                  <a:pt x="1740241" y="1715460"/>
                </a:lnTo>
                <a:lnTo>
                  <a:pt x="1746818" y="1715460"/>
                </a:lnTo>
                <a:lnTo>
                  <a:pt x="1746818" y="1731084"/>
                </a:lnTo>
                <a:lnTo>
                  <a:pt x="1763256" y="1731084"/>
                </a:lnTo>
                <a:lnTo>
                  <a:pt x="1763256" y="1747536"/>
                </a:lnTo>
                <a:lnTo>
                  <a:pt x="1774765" y="1747536"/>
                </a:lnTo>
                <a:lnTo>
                  <a:pt x="1774765" y="1761504"/>
                </a:lnTo>
                <a:lnTo>
                  <a:pt x="1789557" y="1761504"/>
                </a:lnTo>
                <a:lnTo>
                  <a:pt x="1789557" y="1799303"/>
                </a:lnTo>
                <a:lnTo>
                  <a:pt x="1801067" y="1799303"/>
                </a:lnTo>
                <a:lnTo>
                  <a:pt x="1801067" y="1816584"/>
                </a:lnTo>
                <a:lnTo>
                  <a:pt x="1817504" y="1816584"/>
                </a:lnTo>
                <a:lnTo>
                  <a:pt x="1817504" y="1835484"/>
                </a:lnTo>
                <a:lnTo>
                  <a:pt x="1892301" y="1835484"/>
                </a:lnTo>
                <a:lnTo>
                  <a:pt x="1892301" y="1854383"/>
                </a:lnTo>
                <a:lnTo>
                  <a:pt x="1902579" y="1854383"/>
                </a:lnTo>
                <a:lnTo>
                  <a:pt x="1902579" y="1870800"/>
                </a:lnTo>
                <a:lnTo>
                  <a:pt x="1911619" y="1870800"/>
                </a:lnTo>
                <a:lnTo>
                  <a:pt x="1911619" y="1886423"/>
                </a:lnTo>
                <a:lnTo>
                  <a:pt x="1933813" y="1886423"/>
                </a:lnTo>
                <a:lnTo>
                  <a:pt x="1933813" y="1906584"/>
                </a:lnTo>
                <a:lnTo>
                  <a:pt x="1941622" y="1906584"/>
                </a:lnTo>
                <a:lnTo>
                  <a:pt x="1941622" y="1929588"/>
                </a:lnTo>
                <a:lnTo>
                  <a:pt x="1982309" y="1929588"/>
                </a:lnTo>
                <a:lnTo>
                  <a:pt x="1982309" y="1965768"/>
                </a:lnTo>
                <a:lnTo>
                  <a:pt x="1992994" y="1965768"/>
                </a:lnTo>
                <a:lnTo>
                  <a:pt x="1992994" y="1982616"/>
                </a:lnTo>
                <a:cubicBezTo>
                  <a:pt x="1995870" y="1982616"/>
                  <a:pt x="2034502" y="1982616"/>
                  <a:pt x="2034502" y="1982616"/>
                </a:cubicBezTo>
                <a:lnTo>
                  <a:pt x="2034502" y="2014656"/>
                </a:lnTo>
                <a:lnTo>
                  <a:pt x="2096151" y="2014656"/>
                </a:lnTo>
                <a:lnTo>
                  <a:pt x="2096151" y="2043168"/>
                </a:lnTo>
                <a:lnTo>
                  <a:pt x="2121726" y="2043168"/>
                </a:lnTo>
                <a:lnTo>
                  <a:pt x="2121726" y="2064120"/>
                </a:lnTo>
                <a:lnTo>
                  <a:pt x="2197283" y="2064120"/>
                </a:lnTo>
                <a:lnTo>
                  <a:pt x="2197283" y="2089680"/>
                </a:lnTo>
                <a:lnTo>
                  <a:pt x="2208907" y="2089680"/>
                </a:lnTo>
                <a:lnTo>
                  <a:pt x="2208907" y="2100156"/>
                </a:lnTo>
                <a:lnTo>
                  <a:pt x="2218206" y="2100156"/>
                </a:lnTo>
                <a:lnTo>
                  <a:pt x="2218206" y="2155956"/>
                </a:lnTo>
                <a:lnTo>
                  <a:pt x="2275165" y="2155956"/>
                </a:lnTo>
                <a:lnTo>
                  <a:pt x="2275165" y="2190804"/>
                </a:lnTo>
                <a:lnTo>
                  <a:pt x="2311201" y="2190804"/>
                </a:lnTo>
                <a:lnTo>
                  <a:pt x="2311201" y="2218704"/>
                </a:lnTo>
                <a:lnTo>
                  <a:pt x="2358858" y="2218704"/>
                </a:lnTo>
                <a:lnTo>
                  <a:pt x="2358858" y="2240808"/>
                </a:lnTo>
                <a:lnTo>
                  <a:pt x="2376297" y="2240808"/>
                </a:lnTo>
                <a:lnTo>
                  <a:pt x="2376297" y="2254740"/>
                </a:lnTo>
                <a:lnTo>
                  <a:pt x="2407681" y="2254740"/>
                </a:lnTo>
                <a:lnTo>
                  <a:pt x="2407681" y="2276844"/>
                </a:lnTo>
                <a:lnTo>
                  <a:pt x="2437903" y="2276844"/>
                </a:lnTo>
                <a:lnTo>
                  <a:pt x="2437903" y="2295420"/>
                </a:lnTo>
                <a:lnTo>
                  <a:pt x="2458827" y="2295420"/>
                </a:lnTo>
                <a:lnTo>
                  <a:pt x="2458827" y="2319828"/>
                </a:lnTo>
                <a:lnTo>
                  <a:pt x="2478587" y="2319828"/>
                </a:lnTo>
                <a:lnTo>
                  <a:pt x="2478587" y="2348916"/>
                </a:lnTo>
                <a:lnTo>
                  <a:pt x="2507650" y="2348916"/>
                </a:lnTo>
                <a:lnTo>
                  <a:pt x="2507650" y="2377968"/>
                </a:lnTo>
                <a:lnTo>
                  <a:pt x="2551833" y="2377968"/>
                </a:lnTo>
                <a:lnTo>
                  <a:pt x="2551833" y="2396544"/>
                </a:lnTo>
                <a:lnTo>
                  <a:pt x="2589021" y="2396544"/>
                </a:lnTo>
                <a:lnTo>
                  <a:pt x="2589021" y="2416308"/>
                </a:lnTo>
                <a:lnTo>
                  <a:pt x="2628549" y="2416308"/>
                </a:lnTo>
                <a:lnTo>
                  <a:pt x="2628549" y="2452344"/>
                </a:lnTo>
                <a:lnTo>
                  <a:pt x="2708757" y="2452344"/>
                </a:lnTo>
                <a:lnTo>
                  <a:pt x="2708757" y="2479092"/>
                </a:lnTo>
                <a:lnTo>
                  <a:pt x="2745945" y="2479092"/>
                </a:lnTo>
                <a:lnTo>
                  <a:pt x="2745945" y="2502348"/>
                </a:lnTo>
                <a:lnTo>
                  <a:pt x="2772693" y="2502348"/>
                </a:lnTo>
                <a:lnTo>
                  <a:pt x="2772693" y="2536044"/>
                </a:lnTo>
                <a:lnTo>
                  <a:pt x="2795913" y="2536044"/>
                </a:lnTo>
                <a:lnTo>
                  <a:pt x="2795913" y="2561640"/>
                </a:lnTo>
                <a:lnTo>
                  <a:pt x="2828493" y="2561640"/>
                </a:lnTo>
                <a:lnTo>
                  <a:pt x="2828493" y="2574420"/>
                </a:lnTo>
                <a:lnTo>
                  <a:pt x="2848221" y="2574420"/>
                </a:lnTo>
                <a:lnTo>
                  <a:pt x="2848221" y="2588352"/>
                </a:lnTo>
                <a:lnTo>
                  <a:pt x="2866833" y="2588352"/>
                </a:lnTo>
                <a:lnTo>
                  <a:pt x="2866833" y="2604624"/>
                </a:lnTo>
                <a:lnTo>
                  <a:pt x="2897073" y="2604624"/>
                </a:lnTo>
                <a:lnTo>
                  <a:pt x="2897073" y="2618592"/>
                </a:lnTo>
                <a:lnTo>
                  <a:pt x="2934261" y="2618592"/>
                </a:lnTo>
                <a:lnTo>
                  <a:pt x="2934261" y="2638356"/>
                </a:lnTo>
                <a:lnTo>
                  <a:pt x="2956329" y="2638356"/>
                </a:lnTo>
                <a:lnTo>
                  <a:pt x="2956329" y="2662764"/>
                </a:lnTo>
                <a:lnTo>
                  <a:pt x="2985417" y="2662764"/>
                </a:lnTo>
                <a:lnTo>
                  <a:pt x="2985417" y="2681340"/>
                </a:lnTo>
                <a:lnTo>
                  <a:pt x="3002841" y="2681340"/>
                </a:lnTo>
                <a:lnTo>
                  <a:pt x="3002841" y="2717376"/>
                </a:lnTo>
                <a:lnTo>
                  <a:pt x="3067929" y="2717376"/>
                </a:lnTo>
                <a:lnTo>
                  <a:pt x="3067929" y="2733648"/>
                </a:lnTo>
                <a:lnTo>
                  <a:pt x="3087693" y="2733648"/>
                </a:lnTo>
                <a:lnTo>
                  <a:pt x="3087693" y="2749920"/>
                </a:lnTo>
                <a:lnTo>
                  <a:pt x="3156273" y="2749920"/>
                </a:lnTo>
                <a:lnTo>
                  <a:pt x="3156273" y="2774364"/>
                </a:lnTo>
                <a:lnTo>
                  <a:pt x="3209769" y="2774364"/>
                </a:lnTo>
                <a:lnTo>
                  <a:pt x="3209769" y="2796432"/>
                </a:lnTo>
                <a:lnTo>
                  <a:pt x="3237633" y="2796432"/>
                </a:lnTo>
                <a:lnTo>
                  <a:pt x="3237633" y="2826672"/>
                </a:lnTo>
                <a:lnTo>
                  <a:pt x="3273669" y="2826672"/>
                </a:lnTo>
                <a:lnTo>
                  <a:pt x="3273669" y="2860368"/>
                </a:lnTo>
                <a:lnTo>
                  <a:pt x="3299265" y="2860368"/>
                </a:lnTo>
                <a:lnTo>
                  <a:pt x="3299265" y="2889420"/>
                </a:lnTo>
                <a:lnTo>
                  <a:pt x="3320181" y="2889420"/>
                </a:lnTo>
                <a:lnTo>
                  <a:pt x="3320181" y="2921965"/>
                </a:lnTo>
                <a:lnTo>
                  <a:pt x="3339945" y="2921965"/>
                </a:lnTo>
                <a:lnTo>
                  <a:pt x="3339945" y="2946372"/>
                </a:lnTo>
                <a:lnTo>
                  <a:pt x="3384117" y="2946372"/>
                </a:lnTo>
                <a:lnTo>
                  <a:pt x="3384117" y="2973120"/>
                </a:lnTo>
                <a:lnTo>
                  <a:pt x="3492225" y="2973120"/>
                </a:lnTo>
                <a:lnTo>
                  <a:pt x="3492225" y="2985900"/>
                </a:lnTo>
                <a:lnTo>
                  <a:pt x="3610773" y="2985900"/>
                </a:lnTo>
                <a:lnTo>
                  <a:pt x="3610773" y="3001021"/>
                </a:lnTo>
                <a:lnTo>
                  <a:pt x="3789802" y="3001021"/>
                </a:lnTo>
                <a:lnTo>
                  <a:pt x="3789802" y="3031224"/>
                </a:lnTo>
                <a:lnTo>
                  <a:pt x="3813058" y="3031224"/>
                </a:lnTo>
                <a:lnTo>
                  <a:pt x="3813058" y="3062617"/>
                </a:lnTo>
                <a:lnTo>
                  <a:pt x="3925810" y="3062617"/>
                </a:lnTo>
                <a:lnTo>
                  <a:pt x="3925810" y="3088213"/>
                </a:lnTo>
                <a:lnTo>
                  <a:pt x="3978118" y="3088213"/>
                </a:lnTo>
                <a:lnTo>
                  <a:pt x="3978118" y="3109128"/>
                </a:lnTo>
                <a:lnTo>
                  <a:pt x="4133890" y="3109128"/>
                </a:lnTo>
                <a:lnTo>
                  <a:pt x="4133890" y="3147469"/>
                </a:lnTo>
                <a:lnTo>
                  <a:pt x="4157110" y="3147469"/>
                </a:lnTo>
                <a:lnTo>
                  <a:pt x="4157110" y="3185844"/>
                </a:lnTo>
                <a:lnTo>
                  <a:pt x="4376818" y="3185844"/>
                </a:lnTo>
                <a:lnTo>
                  <a:pt x="4376818" y="3266053"/>
                </a:lnTo>
                <a:lnTo>
                  <a:pt x="4861558" y="3266053"/>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Krub"/>
              <a:ea typeface="+mn-ea"/>
              <a:cs typeface="+mn-cs"/>
            </a:endParaRPr>
          </a:p>
        </p:txBody>
      </p:sp>
      <p:sp>
        <p:nvSpPr>
          <p:cNvPr id="3" name="Title 2">
            <a:extLst>
              <a:ext uri="{FF2B5EF4-FFF2-40B4-BE49-F238E27FC236}">
                <a16:creationId xmlns:a16="http://schemas.microsoft.com/office/drawing/2014/main" id="{7E5A828F-3581-F064-2E6B-97DC10B72750}"/>
              </a:ext>
            </a:extLst>
          </p:cNvPr>
          <p:cNvSpPr>
            <a:spLocks noGrp="1"/>
          </p:cNvSpPr>
          <p:nvPr>
            <p:ph type="title" idx="4294967295"/>
          </p:nvPr>
        </p:nvSpPr>
        <p:spPr>
          <a:xfrm>
            <a:off x="0" y="-95250"/>
            <a:ext cx="12192000" cy="1325563"/>
          </a:xfrm>
        </p:spPr>
        <p:txBody>
          <a:bodyPr/>
          <a:lstStyle/>
          <a:p>
            <a:pPr algn="ctr"/>
            <a:r>
              <a:rPr lang="en-IN" dirty="0"/>
              <a:t>STELLAR-303: Efficacy</a:t>
            </a:r>
          </a:p>
        </p:txBody>
      </p:sp>
      <p:grpSp>
        <p:nvGrpSpPr>
          <p:cNvPr id="107" name="Group 106">
            <a:extLst>
              <a:ext uri="{FF2B5EF4-FFF2-40B4-BE49-F238E27FC236}">
                <a16:creationId xmlns:a16="http://schemas.microsoft.com/office/drawing/2014/main" id="{B1C97233-A365-C131-D64C-E8E4C5C656B7}"/>
              </a:ext>
            </a:extLst>
          </p:cNvPr>
          <p:cNvGrpSpPr>
            <a:grpSpLocks/>
          </p:cNvGrpSpPr>
          <p:nvPr/>
        </p:nvGrpSpPr>
        <p:grpSpPr>
          <a:xfrm>
            <a:off x="300039" y="1131728"/>
            <a:ext cx="5577841" cy="233382"/>
            <a:chOff x="300039" y="1223213"/>
            <a:chExt cx="5577841" cy="233382"/>
          </a:xfrm>
        </p:grpSpPr>
        <p:sp>
          <p:nvSpPr>
            <p:cNvPr id="108" name="Shape1_20221025_110649">
              <a:extLst>
                <a:ext uri="{FF2B5EF4-FFF2-40B4-BE49-F238E27FC236}">
                  <a16:creationId xmlns:a16="http://schemas.microsoft.com/office/drawing/2014/main" id="{5F25D635-6105-ADCC-15DE-7CC4D959119E}"/>
                </a:ext>
              </a:extLst>
            </p:cNvPr>
            <p:cNvSpPr txBox="1"/>
            <p:nvPr/>
          </p:nvSpPr>
          <p:spPr>
            <a:xfrm>
              <a:off x="300039" y="1223213"/>
              <a:ext cx="5577840" cy="184666"/>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OS Analysis (ITT Population)</a:t>
              </a:r>
              <a:endParaRPr kumimoji="0" lang="en-US" sz="16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grpSp>
          <p:nvGrpSpPr>
            <p:cNvPr id="109" name="Group 108">
              <a:extLst>
                <a:ext uri="{FF2B5EF4-FFF2-40B4-BE49-F238E27FC236}">
                  <a16:creationId xmlns:a16="http://schemas.microsoft.com/office/drawing/2014/main" id="{CC0D7205-D63A-E926-8A52-934B28C91C5E}"/>
                </a:ext>
              </a:extLst>
            </p:cNvPr>
            <p:cNvGrpSpPr/>
            <p:nvPr/>
          </p:nvGrpSpPr>
          <p:grpSpPr>
            <a:xfrm>
              <a:off x="300040" y="1456595"/>
              <a:ext cx="5577840" cy="0"/>
              <a:chOff x="297712" y="1338777"/>
              <a:chExt cx="5577840" cy="0"/>
            </a:xfrm>
          </p:grpSpPr>
          <p:cxnSp>
            <p:nvCxnSpPr>
              <p:cNvPr id="110" name="Shape0_20221025_110436">
                <a:extLst>
                  <a:ext uri="{FF2B5EF4-FFF2-40B4-BE49-F238E27FC236}">
                    <a16:creationId xmlns:a16="http://schemas.microsoft.com/office/drawing/2014/main" id="{F9D37633-EF5D-2925-23B5-3F6F29DB38C4}"/>
                  </a:ext>
                </a:extLst>
              </p:cNvPr>
              <p:cNvCxnSpPr>
                <a:cxnSpLocks/>
              </p:cNvCxnSpPr>
              <p:nvPr/>
            </p:nvCxnSpPr>
            <p:spPr>
              <a:xfrm>
                <a:off x="297712" y="1338777"/>
                <a:ext cx="55778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EC0D6ED-C970-9790-56F6-E1F23F9962FD}"/>
                  </a:ext>
                </a:extLst>
              </p:cNvPr>
              <p:cNvCxnSpPr>
                <a:cxnSpLocks/>
              </p:cNvCxnSpPr>
              <p:nvPr/>
            </p:nvCxnSpPr>
            <p:spPr>
              <a:xfrm>
                <a:off x="5431317" y="1338777"/>
                <a:ext cx="444235" cy="0"/>
              </a:xfrm>
              <a:prstGeom prst="line">
                <a:avLst/>
              </a:prstGeom>
              <a:ln w="28575" cap="rnd">
                <a:solidFill>
                  <a:schemeClr val="bg2"/>
                </a:solidFill>
                <a:round/>
              </a:ln>
            </p:spPr>
            <p:style>
              <a:lnRef idx="1">
                <a:schemeClr val="accent1"/>
              </a:lnRef>
              <a:fillRef idx="0">
                <a:schemeClr val="accent1"/>
              </a:fillRef>
              <a:effectRef idx="0">
                <a:schemeClr val="accent1"/>
              </a:effectRef>
              <a:fontRef idx="minor">
                <a:schemeClr val="tx1"/>
              </a:fontRef>
            </p:style>
          </p:cxnSp>
        </p:grpSp>
      </p:grpSp>
      <p:grpSp>
        <p:nvGrpSpPr>
          <p:cNvPr id="112" name="Group 111">
            <a:extLst>
              <a:ext uri="{FF2B5EF4-FFF2-40B4-BE49-F238E27FC236}">
                <a16:creationId xmlns:a16="http://schemas.microsoft.com/office/drawing/2014/main" id="{0B4D65E8-368A-65B5-9BD8-B5BD2C28EB0B}"/>
              </a:ext>
            </a:extLst>
          </p:cNvPr>
          <p:cNvGrpSpPr/>
          <p:nvPr/>
        </p:nvGrpSpPr>
        <p:grpSpPr>
          <a:xfrm>
            <a:off x="6300771" y="1131728"/>
            <a:ext cx="5577841" cy="233382"/>
            <a:chOff x="300039" y="1223213"/>
            <a:chExt cx="5577841" cy="233382"/>
          </a:xfrm>
        </p:grpSpPr>
        <p:sp>
          <p:nvSpPr>
            <p:cNvPr id="113" name="Shape1_20221025_110649">
              <a:extLst>
                <a:ext uri="{FF2B5EF4-FFF2-40B4-BE49-F238E27FC236}">
                  <a16:creationId xmlns:a16="http://schemas.microsoft.com/office/drawing/2014/main" id="{6F391EF7-8F97-3EEC-7B67-6996F0D119FB}"/>
                </a:ext>
              </a:extLst>
            </p:cNvPr>
            <p:cNvSpPr txBox="1"/>
            <p:nvPr/>
          </p:nvSpPr>
          <p:spPr>
            <a:xfrm>
              <a:off x="300039" y="1223213"/>
              <a:ext cx="5577840" cy="184666"/>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PFS (ITT Population)</a:t>
              </a:r>
              <a:endParaRPr kumimoji="0" lang="en-US" sz="16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grpSp>
          <p:nvGrpSpPr>
            <p:cNvPr id="114" name="Group 113">
              <a:extLst>
                <a:ext uri="{FF2B5EF4-FFF2-40B4-BE49-F238E27FC236}">
                  <a16:creationId xmlns:a16="http://schemas.microsoft.com/office/drawing/2014/main" id="{B8A4F0A6-7A9E-C98C-3F4C-1ED6B0B60D6F}"/>
                </a:ext>
              </a:extLst>
            </p:cNvPr>
            <p:cNvGrpSpPr/>
            <p:nvPr/>
          </p:nvGrpSpPr>
          <p:grpSpPr>
            <a:xfrm>
              <a:off x="300040" y="1456595"/>
              <a:ext cx="5577840" cy="0"/>
              <a:chOff x="297712" y="1338777"/>
              <a:chExt cx="5577840" cy="0"/>
            </a:xfrm>
          </p:grpSpPr>
          <p:cxnSp>
            <p:nvCxnSpPr>
              <p:cNvPr id="115" name="Shape0_20221025_110436">
                <a:extLst>
                  <a:ext uri="{FF2B5EF4-FFF2-40B4-BE49-F238E27FC236}">
                    <a16:creationId xmlns:a16="http://schemas.microsoft.com/office/drawing/2014/main" id="{C0182963-80A0-3D42-B7D4-57B2B22AF66B}"/>
                  </a:ext>
                </a:extLst>
              </p:cNvPr>
              <p:cNvCxnSpPr>
                <a:cxnSpLocks/>
              </p:cNvCxnSpPr>
              <p:nvPr/>
            </p:nvCxnSpPr>
            <p:spPr>
              <a:xfrm>
                <a:off x="297712" y="1338777"/>
                <a:ext cx="55778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CFF7C22-8DEC-6DB6-233E-BA22B2E108E0}"/>
                  </a:ext>
                </a:extLst>
              </p:cNvPr>
              <p:cNvCxnSpPr>
                <a:cxnSpLocks/>
              </p:cNvCxnSpPr>
              <p:nvPr/>
            </p:nvCxnSpPr>
            <p:spPr>
              <a:xfrm>
                <a:off x="5431317" y="1338777"/>
                <a:ext cx="444235" cy="0"/>
              </a:xfrm>
              <a:prstGeom prst="line">
                <a:avLst/>
              </a:prstGeom>
              <a:ln w="28575" cap="rnd">
                <a:solidFill>
                  <a:schemeClr val="bg2"/>
                </a:solidFill>
                <a:round/>
              </a:ln>
            </p:spPr>
            <p:style>
              <a:lnRef idx="1">
                <a:schemeClr val="accent1"/>
              </a:lnRef>
              <a:fillRef idx="0">
                <a:schemeClr val="accent1"/>
              </a:fillRef>
              <a:effectRef idx="0">
                <a:schemeClr val="accent1"/>
              </a:effectRef>
              <a:fontRef idx="minor">
                <a:schemeClr val="tx1"/>
              </a:fontRef>
            </p:style>
          </p:cxnSp>
        </p:grpSp>
      </p:grpSp>
      <p:graphicFrame>
        <p:nvGraphicFramePr>
          <p:cNvPr id="117" name="Table 116">
            <a:extLst>
              <a:ext uri="{FF2B5EF4-FFF2-40B4-BE49-F238E27FC236}">
                <a16:creationId xmlns:a16="http://schemas.microsoft.com/office/drawing/2014/main" id="{9932A70A-C8D8-D5EC-E274-DF8D439F6E18}"/>
              </a:ext>
            </a:extLst>
          </p:cNvPr>
          <p:cNvGraphicFramePr>
            <a:graphicFrameLocks noGrp="1"/>
          </p:cNvGraphicFramePr>
          <p:nvPr/>
        </p:nvGraphicFramePr>
        <p:xfrm>
          <a:off x="2326513" y="1456691"/>
          <a:ext cx="3551367" cy="1033200"/>
        </p:xfrm>
        <a:graphic>
          <a:graphicData uri="http://schemas.openxmlformats.org/drawingml/2006/table">
            <a:tbl>
              <a:tblPr/>
              <a:tblGrid>
                <a:gridCol w="1371729">
                  <a:extLst>
                    <a:ext uri="{9D8B030D-6E8A-4147-A177-3AD203B41FA5}">
                      <a16:colId xmlns:a16="http://schemas.microsoft.com/office/drawing/2014/main" val="2891242449"/>
                    </a:ext>
                  </a:extLst>
                </a:gridCol>
                <a:gridCol w="1089819">
                  <a:extLst>
                    <a:ext uri="{9D8B030D-6E8A-4147-A177-3AD203B41FA5}">
                      <a16:colId xmlns:a16="http://schemas.microsoft.com/office/drawing/2014/main" val="4225793054"/>
                    </a:ext>
                  </a:extLst>
                </a:gridCol>
                <a:gridCol w="1089819">
                  <a:extLst>
                    <a:ext uri="{9D8B030D-6E8A-4147-A177-3AD203B41FA5}">
                      <a16:colId xmlns:a16="http://schemas.microsoft.com/office/drawing/2014/main" val="209166663"/>
                    </a:ext>
                  </a:extLst>
                </a:gridCol>
              </a:tblGrid>
              <a:tr h="504000">
                <a:tc>
                  <a:txBody>
                    <a:bodyPr/>
                    <a:lstStyle/>
                    <a:p>
                      <a:pPr algn="l" fontAlgn="base"/>
                      <a:r>
                        <a:rPr lang="en-US" sz="1000" b="1" i="0" dirty="0">
                          <a:solidFill>
                            <a:schemeClr val="tx1"/>
                          </a:solidFill>
                          <a:effectLst/>
                          <a:latin typeface="+mn-lt"/>
                        </a:rPr>
                        <a:t>Outcome</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ase"/>
                      <a:r>
                        <a:rPr lang="en-US" sz="1000" b="1" i="0" dirty="0">
                          <a:solidFill>
                            <a:schemeClr val="tx1"/>
                          </a:solidFill>
                          <a:effectLst/>
                          <a:latin typeface="+mn-lt"/>
                        </a:rPr>
                        <a:t>Zanzalintinib + Atezolizumab (n=451)</a:t>
                      </a:r>
                    </a:p>
                  </a:txBody>
                  <a:tcPr marL="72000" marR="36000" marT="36000" marB="3600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ase"/>
                      <a:r>
                        <a:rPr lang="en-US" sz="1000" b="1" i="0" dirty="0">
                          <a:solidFill>
                            <a:schemeClr val="tx1"/>
                          </a:solidFill>
                          <a:effectLst/>
                          <a:latin typeface="+mn-lt"/>
                        </a:rPr>
                        <a:t>Regorafenib (n=450)</a:t>
                      </a:r>
                    </a:p>
                  </a:txBody>
                  <a:tcPr marL="72000" marR="36000" marT="36000" marB="36000"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5633877"/>
                  </a:ext>
                </a:extLst>
              </a:tr>
              <a:tr h="252000">
                <a:tc>
                  <a:txBody>
                    <a:bodyPr/>
                    <a:lstStyle/>
                    <a:p>
                      <a:pPr algn="l" fontAlgn="base"/>
                      <a:r>
                        <a:rPr lang="en-US" sz="1000" b="1" i="0" dirty="0">
                          <a:solidFill>
                            <a:srgbClr val="000000"/>
                          </a:solidFill>
                          <a:effectLst/>
                          <a:latin typeface="+mn-lt"/>
                        </a:rPr>
                        <a:t>Median OS, months</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000" b="1" i="0" dirty="0">
                          <a:solidFill>
                            <a:srgbClr val="000000"/>
                          </a:solidFill>
                          <a:effectLst/>
                          <a:latin typeface="+mn-lt"/>
                        </a:rPr>
                        <a:t>10.9</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000" b="1" i="0" dirty="0">
                          <a:solidFill>
                            <a:srgbClr val="000000"/>
                          </a:solidFill>
                          <a:effectLst/>
                          <a:latin typeface="+mn-lt"/>
                        </a:rPr>
                        <a:t>9.4</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99284304"/>
                  </a:ext>
                </a:extLst>
              </a:tr>
              <a:tr h="252000">
                <a:tc gridSpan="3">
                  <a:txBody>
                    <a:bodyPr/>
                    <a:lstStyle/>
                    <a:p>
                      <a:pPr algn="ctr" fontAlgn="base"/>
                      <a:r>
                        <a:rPr lang="de-DE" sz="1000" b="1" i="0" dirty="0">
                          <a:solidFill>
                            <a:srgbClr val="000000"/>
                          </a:solidFill>
                          <a:effectLst/>
                          <a:latin typeface="+mn-lt"/>
                        </a:rPr>
                        <a:t>HR, 0.80 (95% CI, 0.69-0.93); P=0.0045*</a:t>
                      </a:r>
                      <a:endParaRPr lang="en-US" sz="1000" b="1"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fontAlgn="base"/>
                      <a:endParaRPr lang="en-US" sz="1200" b="0"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fontAlgn="base"/>
                      <a:endParaRPr lang="en-US" sz="1200" b="0"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4629283"/>
                  </a:ext>
                </a:extLst>
              </a:tr>
            </a:tbl>
          </a:graphicData>
        </a:graphic>
      </p:graphicFrame>
      <p:sp>
        <p:nvSpPr>
          <p:cNvPr id="2" name="TextBox 1">
            <a:extLst>
              <a:ext uri="{FF2B5EF4-FFF2-40B4-BE49-F238E27FC236}">
                <a16:creationId xmlns:a16="http://schemas.microsoft.com/office/drawing/2014/main" id="{749DE595-B064-DB8E-9987-80595D7B81C8}"/>
              </a:ext>
            </a:extLst>
          </p:cNvPr>
          <p:cNvSpPr txBox="1">
            <a:spLocks/>
          </p:cNvSpPr>
          <p:nvPr/>
        </p:nvSpPr>
        <p:spPr>
          <a:xfrm>
            <a:off x="315597" y="5542959"/>
            <a:ext cx="5562282" cy="692991"/>
          </a:xfrm>
          <a:prstGeom prst="rect">
            <a:avLst/>
          </a:prstGeom>
          <a:noFill/>
        </p:spPr>
        <p:txBody>
          <a:bodyPr wrap="square" lIns="0" rIns="0" rtlCol="0">
            <a:no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The interim analysis in the nlmITT population (dual primary endpoint) showed a trend in OS favoring the combination (stratified HR, 0.79 </a:t>
            </a:r>
            <a:br>
              <a:rPr kumimoji="0" lang="en-US" sz="1200" b="0" i="0" u="none" strike="noStrike" kern="1200" cap="none" spc="0" normalizeH="0" baseline="0" noProof="0" dirty="0">
                <a:ln>
                  <a:noFill/>
                </a:ln>
                <a:solidFill>
                  <a:srgbClr val="000000"/>
                </a:solidFill>
                <a:effectLst/>
                <a:uLnTx/>
                <a:uFillTx/>
                <a:latin typeface="Krub"/>
                <a:ea typeface="+mn-ea"/>
                <a:cs typeface="+mn-cs"/>
              </a:rPr>
            </a:br>
            <a:r>
              <a:rPr kumimoji="0" lang="en-US" sz="1200" b="0" i="0" u="none" strike="noStrike" kern="1200" cap="none" spc="0" normalizeH="0" baseline="0" noProof="0" dirty="0">
                <a:ln>
                  <a:noFill/>
                </a:ln>
                <a:solidFill>
                  <a:srgbClr val="000000"/>
                </a:solidFill>
                <a:effectLst/>
                <a:uLnTx/>
                <a:uFillTx/>
                <a:latin typeface="Krub"/>
                <a:ea typeface="+mn-ea"/>
                <a:cs typeface="+mn-cs"/>
              </a:rPr>
              <a:t>[95% CI, 0.61-1.03; P=0.087]; median, 15.9 versus 12.7 months with regorafenib)</a:t>
            </a:r>
            <a:endParaRPr kumimoji="0" lang="en-IN" sz="1200" b="0" i="0" u="none" strike="noStrike" kern="1200" cap="none" spc="0" normalizeH="0" baseline="0" noProof="0" dirty="0">
              <a:ln>
                <a:noFill/>
              </a:ln>
              <a:solidFill>
                <a:srgbClr val="000000"/>
              </a:solidFill>
              <a:effectLst/>
              <a:uLnTx/>
              <a:uFillTx/>
              <a:latin typeface="Krub"/>
              <a:ea typeface="+mn-ea"/>
              <a:cs typeface="+mn-cs"/>
            </a:endParaRPr>
          </a:p>
        </p:txBody>
      </p:sp>
      <p:sp>
        <p:nvSpPr>
          <p:cNvPr id="205" name="TextBox 204">
            <a:extLst>
              <a:ext uri="{FF2B5EF4-FFF2-40B4-BE49-F238E27FC236}">
                <a16:creationId xmlns:a16="http://schemas.microsoft.com/office/drawing/2014/main" id="{B37FBCE5-9BFA-C34F-4187-97F27D385008}"/>
              </a:ext>
            </a:extLst>
          </p:cNvPr>
          <p:cNvSpPr txBox="1">
            <a:spLocks/>
          </p:cNvSpPr>
          <p:nvPr/>
        </p:nvSpPr>
        <p:spPr>
          <a:xfrm>
            <a:off x="6300771" y="5542959"/>
            <a:ext cx="5562282" cy="692991"/>
          </a:xfrm>
          <a:prstGeom prst="rect">
            <a:avLst/>
          </a:prstGeom>
          <a:noFill/>
        </p:spPr>
        <p:txBody>
          <a:bodyPr wrap="square" lIns="0" rIns="0" rtlCol="0">
            <a:no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PFS for zanzalintinib + atezolizumab versus regorafenib was generally consistent across subgroups</a:t>
            </a:r>
            <a:endParaRPr kumimoji="0" lang="en-IN" sz="1200" b="0" i="0" u="none" strike="noStrike" kern="1200" cap="none" spc="0" normalizeH="0" baseline="0" noProof="0" dirty="0">
              <a:ln>
                <a:noFill/>
              </a:ln>
              <a:solidFill>
                <a:srgbClr val="000000"/>
              </a:solidFill>
              <a:effectLst/>
              <a:uLnTx/>
              <a:uFillTx/>
              <a:latin typeface="Krub"/>
              <a:ea typeface="+mn-ea"/>
              <a:cs typeface="+mn-cs"/>
            </a:endParaRPr>
          </a:p>
        </p:txBody>
      </p:sp>
      <p:sp>
        <p:nvSpPr>
          <p:cNvPr id="206" name="TextBox 205">
            <a:extLst>
              <a:ext uri="{FF2B5EF4-FFF2-40B4-BE49-F238E27FC236}">
                <a16:creationId xmlns:a16="http://schemas.microsoft.com/office/drawing/2014/main" id="{3E7D3F82-C75E-C155-4D48-5D1ECF1276BB}"/>
              </a:ext>
            </a:extLst>
          </p:cNvPr>
          <p:cNvSpPr txBox="1"/>
          <p:nvPr/>
        </p:nvSpPr>
        <p:spPr>
          <a:xfrm>
            <a:off x="300039" y="6599455"/>
            <a:ext cx="476345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Hecht, R et al. Lancet Nov. 2025</a:t>
            </a:r>
          </a:p>
        </p:txBody>
      </p:sp>
      <p:sp>
        <p:nvSpPr>
          <p:cNvPr id="208" name="TextBox 207">
            <a:extLst>
              <a:ext uri="{FF2B5EF4-FFF2-40B4-BE49-F238E27FC236}">
                <a16:creationId xmlns:a16="http://schemas.microsoft.com/office/drawing/2014/main" id="{794D9F23-8F08-81BC-FAB1-1D741214C362}"/>
              </a:ext>
            </a:extLst>
          </p:cNvPr>
          <p:cNvSpPr txBox="1">
            <a:spLocks/>
          </p:cNvSpPr>
          <p:nvPr/>
        </p:nvSpPr>
        <p:spPr>
          <a:xfrm>
            <a:off x="6318659" y="6110287"/>
            <a:ext cx="5577840" cy="2769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Poppins" pitchFamily="2" charset="77"/>
              </a:rPr>
              <a:t>*Statistical significance for PFS cannot be claimed at this analysis per the prespecified hierarchical testing strategy. ITT, intention to treat; PFS, progression-free survival.</a:t>
            </a:r>
            <a:endParaRPr kumimoji="0" lang="da-DK" sz="900" b="0" i="0" u="none" strike="noStrike" kern="1200" cap="none" spc="0" normalizeH="0" baseline="0" noProof="0" dirty="0">
              <a:ln>
                <a:noFill/>
              </a:ln>
              <a:solidFill>
                <a:srgbClr val="000000"/>
              </a:solidFill>
              <a:effectLst/>
              <a:uLnTx/>
              <a:uFillTx/>
              <a:latin typeface="Krub"/>
              <a:ea typeface="+mn-ea"/>
              <a:cs typeface="Poppins" pitchFamily="2" charset="77"/>
            </a:endParaRPr>
          </a:p>
        </p:txBody>
      </p:sp>
      <p:cxnSp>
        <p:nvCxnSpPr>
          <p:cNvPr id="616" name="Straight Connector 615">
            <a:extLst>
              <a:ext uri="{FF2B5EF4-FFF2-40B4-BE49-F238E27FC236}">
                <a16:creationId xmlns:a16="http://schemas.microsoft.com/office/drawing/2014/main" id="{35716BF8-FE8F-7BC0-A2AB-02E381886FF2}"/>
              </a:ext>
            </a:extLst>
          </p:cNvPr>
          <p:cNvCxnSpPr/>
          <p:nvPr/>
        </p:nvCxnSpPr>
        <p:spPr>
          <a:xfrm flipV="1">
            <a:off x="2790726" y="3330445"/>
            <a:ext cx="0" cy="1546355"/>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A808A40F-7B81-1EEA-3F86-B190438ACEAB}"/>
              </a:ext>
            </a:extLst>
          </p:cNvPr>
          <p:cNvCxnSpPr>
            <a:cxnSpLocks/>
          </p:cNvCxnSpPr>
          <p:nvPr/>
        </p:nvCxnSpPr>
        <p:spPr>
          <a:xfrm flipV="1">
            <a:off x="4643045" y="4220593"/>
            <a:ext cx="0" cy="656208"/>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19" name="TextBox 618">
            <a:extLst>
              <a:ext uri="{FF2B5EF4-FFF2-40B4-BE49-F238E27FC236}">
                <a16:creationId xmlns:a16="http://schemas.microsoft.com/office/drawing/2014/main" id="{A62E5311-F61A-FAC0-FDEE-0A8F8C22D92B}"/>
              </a:ext>
            </a:extLst>
          </p:cNvPr>
          <p:cNvSpPr txBox="1"/>
          <p:nvPr/>
        </p:nvSpPr>
        <p:spPr>
          <a:xfrm>
            <a:off x="2652402" y="3043580"/>
            <a:ext cx="508473"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1DE"/>
                </a:solidFill>
                <a:effectLst/>
                <a:uLnTx/>
                <a:uFillTx/>
                <a:latin typeface="Krub"/>
                <a:ea typeface="+mn-ea"/>
                <a:cs typeface="+mn-cs"/>
              </a:rPr>
              <a:t>46%</a:t>
            </a:r>
            <a:endParaRPr kumimoji="0" lang="en-IN" sz="1200" b="1" i="0" u="none" strike="noStrike" kern="1200" cap="none" spc="0" normalizeH="0" baseline="0" noProof="0" dirty="0">
              <a:ln>
                <a:noFill/>
              </a:ln>
              <a:solidFill>
                <a:srgbClr val="00C1DE"/>
              </a:solidFill>
              <a:effectLst/>
              <a:uLnTx/>
              <a:uFillTx/>
              <a:latin typeface="Krub"/>
              <a:ea typeface="+mn-ea"/>
              <a:cs typeface="+mn-cs"/>
            </a:endParaRPr>
          </a:p>
        </p:txBody>
      </p:sp>
      <p:sp>
        <p:nvSpPr>
          <p:cNvPr id="620" name="TextBox 619">
            <a:extLst>
              <a:ext uri="{FF2B5EF4-FFF2-40B4-BE49-F238E27FC236}">
                <a16:creationId xmlns:a16="http://schemas.microsoft.com/office/drawing/2014/main" id="{6D7C2461-D5B8-EB4C-C957-BD91944182E3}"/>
              </a:ext>
            </a:extLst>
          </p:cNvPr>
          <p:cNvSpPr txBox="1"/>
          <p:nvPr/>
        </p:nvSpPr>
        <p:spPr>
          <a:xfrm>
            <a:off x="4409449" y="3944083"/>
            <a:ext cx="51969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1DE"/>
                </a:solidFill>
                <a:effectLst/>
                <a:uLnTx/>
                <a:uFillTx/>
                <a:latin typeface="Krub"/>
                <a:ea typeface="+mn-ea"/>
                <a:cs typeface="+mn-cs"/>
              </a:rPr>
              <a:t>20%</a:t>
            </a:r>
            <a:endParaRPr kumimoji="0" lang="en-IN" sz="1200" b="1" i="0" u="none" strike="noStrike" kern="1200" cap="none" spc="0" normalizeH="0" baseline="0" noProof="0" dirty="0">
              <a:ln>
                <a:noFill/>
              </a:ln>
              <a:solidFill>
                <a:srgbClr val="00C1DE"/>
              </a:solidFill>
              <a:effectLst/>
              <a:uLnTx/>
              <a:uFillTx/>
              <a:latin typeface="Krub"/>
              <a:ea typeface="+mn-ea"/>
              <a:cs typeface="+mn-cs"/>
            </a:endParaRPr>
          </a:p>
        </p:txBody>
      </p:sp>
      <p:sp>
        <p:nvSpPr>
          <p:cNvPr id="621" name="TextBox 620">
            <a:extLst>
              <a:ext uri="{FF2B5EF4-FFF2-40B4-BE49-F238E27FC236}">
                <a16:creationId xmlns:a16="http://schemas.microsoft.com/office/drawing/2014/main" id="{529327DF-01E1-29DB-43C0-E6A510CBD67D}"/>
              </a:ext>
            </a:extLst>
          </p:cNvPr>
          <p:cNvSpPr txBox="1"/>
          <p:nvPr/>
        </p:nvSpPr>
        <p:spPr>
          <a:xfrm>
            <a:off x="2342721" y="3604166"/>
            <a:ext cx="511679"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88D29"/>
                </a:solidFill>
                <a:effectLst/>
                <a:uLnTx/>
                <a:uFillTx/>
                <a:latin typeface="Krub"/>
                <a:ea typeface="+mn-ea"/>
                <a:cs typeface="+mn-cs"/>
              </a:rPr>
              <a:t>38%</a:t>
            </a:r>
            <a:endParaRPr kumimoji="0" lang="en-IN" sz="1200" b="1" i="0" u="none" strike="noStrike" kern="1200" cap="none" spc="0" normalizeH="0" baseline="0" noProof="0" dirty="0">
              <a:ln>
                <a:noFill/>
              </a:ln>
              <a:solidFill>
                <a:srgbClr val="F88D29"/>
              </a:solidFill>
              <a:effectLst/>
              <a:uLnTx/>
              <a:uFillTx/>
              <a:latin typeface="Krub"/>
              <a:ea typeface="+mn-ea"/>
              <a:cs typeface="+mn-cs"/>
            </a:endParaRPr>
          </a:p>
        </p:txBody>
      </p:sp>
      <p:sp>
        <p:nvSpPr>
          <p:cNvPr id="622" name="TextBox 621">
            <a:extLst>
              <a:ext uri="{FF2B5EF4-FFF2-40B4-BE49-F238E27FC236}">
                <a16:creationId xmlns:a16="http://schemas.microsoft.com/office/drawing/2014/main" id="{6E511DBE-57FD-E9DB-88E6-BB2DFB10DB22}"/>
              </a:ext>
            </a:extLst>
          </p:cNvPr>
          <p:cNvSpPr txBox="1"/>
          <p:nvPr/>
        </p:nvSpPr>
        <p:spPr>
          <a:xfrm>
            <a:off x="4209958" y="4552432"/>
            <a:ext cx="506870"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88D29"/>
                </a:solidFill>
                <a:effectLst/>
                <a:uLnTx/>
                <a:uFillTx/>
                <a:latin typeface="Krub"/>
                <a:ea typeface="+mn-ea"/>
                <a:cs typeface="+mn-cs"/>
              </a:rPr>
              <a:t>10%</a:t>
            </a:r>
            <a:endParaRPr kumimoji="0" lang="en-IN" sz="1200" b="1" i="0" u="none" strike="noStrike" kern="1200" cap="none" spc="0" normalizeH="0" baseline="0" noProof="0" dirty="0">
              <a:ln>
                <a:noFill/>
              </a:ln>
              <a:solidFill>
                <a:srgbClr val="F88D29"/>
              </a:solidFill>
              <a:effectLst/>
              <a:uLnTx/>
              <a:uFillTx/>
              <a:latin typeface="Krub"/>
              <a:ea typeface="+mn-ea"/>
              <a:cs typeface="+mn-cs"/>
            </a:endParaRPr>
          </a:p>
        </p:txBody>
      </p:sp>
      <p:graphicFrame>
        <p:nvGraphicFramePr>
          <p:cNvPr id="626" name="Table 625">
            <a:extLst>
              <a:ext uri="{FF2B5EF4-FFF2-40B4-BE49-F238E27FC236}">
                <a16:creationId xmlns:a16="http://schemas.microsoft.com/office/drawing/2014/main" id="{953E9DBD-0812-149E-2904-D6EC697573AB}"/>
              </a:ext>
            </a:extLst>
          </p:cNvPr>
          <p:cNvGraphicFramePr>
            <a:graphicFrameLocks noGrp="1"/>
          </p:cNvGraphicFramePr>
          <p:nvPr/>
        </p:nvGraphicFramePr>
        <p:xfrm>
          <a:off x="8327245" y="1456691"/>
          <a:ext cx="3551367" cy="1033200"/>
        </p:xfrm>
        <a:graphic>
          <a:graphicData uri="http://schemas.openxmlformats.org/drawingml/2006/table">
            <a:tbl>
              <a:tblPr/>
              <a:tblGrid>
                <a:gridCol w="1371729">
                  <a:extLst>
                    <a:ext uri="{9D8B030D-6E8A-4147-A177-3AD203B41FA5}">
                      <a16:colId xmlns:a16="http://schemas.microsoft.com/office/drawing/2014/main" val="2891242449"/>
                    </a:ext>
                  </a:extLst>
                </a:gridCol>
                <a:gridCol w="1089819">
                  <a:extLst>
                    <a:ext uri="{9D8B030D-6E8A-4147-A177-3AD203B41FA5}">
                      <a16:colId xmlns:a16="http://schemas.microsoft.com/office/drawing/2014/main" val="4225793054"/>
                    </a:ext>
                  </a:extLst>
                </a:gridCol>
                <a:gridCol w="1089819">
                  <a:extLst>
                    <a:ext uri="{9D8B030D-6E8A-4147-A177-3AD203B41FA5}">
                      <a16:colId xmlns:a16="http://schemas.microsoft.com/office/drawing/2014/main" val="209166663"/>
                    </a:ext>
                  </a:extLst>
                </a:gridCol>
              </a:tblGrid>
              <a:tr h="504000">
                <a:tc>
                  <a:txBody>
                    <a:bodyPr/>
                    <a:lstStyle/>
                    <a:p>
                      <a:pPr algn="l" fontAlgn="base"/>
                      <a:r>
                        <a:rPr lang="en-US" sz="1000" b="1" i="0" dirty="0">
                          <a:solidFill>
                            <a:schemeClr val="tx1"/>
                          </a:solidFill>
                          <a:effectLst/>
                          <a:latin typeface="+mn-lt"/>
                        </a:rPr>
                        <a:t>Outcome</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ase"/>
                      <a:r>
                        <a:rPr lang="en-US" sz="1000" b="1" i="0" dirty="0">
                          <a:solidFill>
                            <a:schemeClr val="tx1"/>
                          </a:solidFill>
                          <a:effectLst/>
                          <a:latin typeface="+mn-lt"/>
                        </a:rPr>
                        <a:t>Zanzalintinib + Atezolizumab (n=451)</a:t>
                      </a:r>
                    </a:p>
                  </a:txBody>
                  <a:tcPr marL="72000" marR="36000" marT="36000" marB="3600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ase"/>
                      <a:r>
                        <a:rPr lang="en-US" sz="1000" b="1" i="0" dirty="0">
                          <a:solidFill>
                            <a:schemeClr val="tx1"/>
                          </a:solidFill>
                          <a:effectLst/>
                          <a:latin typeface="+mn-lt"/>
                        </a:rPr>
                        <a:t>Regorafenib (n=450)</a:t>
                      </a:r>
                    </a:p>
                  </a:txBody>
                  <a:tcPr marL="72000" marR="36000" marT="36000" marB="36000"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5633877"/>
                  </a:ext>
                </a:extLst>
              </a:tr>
              <a:tr h="252000">
                <a:tc>
                  <a:txBody>
                    <a:bodyPr/>
                    <a:lstStyle/>
                    <a:p>
                      <a:pPr algn="l" fontAlgn="base"/>
                      <a:r>
                        <a:rPr lang="en-US" sz="1000" b="1" i="0" dirty="0">
                          <a:solidFill>
                            <a:srgbClr val="000000"/>
                          </a:solidFill>
                          <a:effectLst/>
                          <a:latin typeface="+mn-lt"/>
                        </a:rPr>
                        <a:t>Median PFS, months</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000" b="1" i="0" dirty="0">
                          <a:solidFill>
                            <a:srgbClr val="000000"/>
                          </a:solidFill>
                          <a:effectLst/>
                          <a:latin typeface="+mn-lt"/>
                        </a:rPr>
                        <a:t>3.7</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000" b="1" i="0" dirty="0">
                          <a:solidFill>
                            <a:srgbClr val="000000"/>
                          </a:solidFill>
                          <a:effectLst/>
                          <a:latin typeface="+mn-lt"/>
                        </a:rPr>
                        <a:t>2.0</a:t>
                      </a: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99284304"/>
                  </a:ext>
                </a:extLst>
              </a:tr>
              <a:tr h="252000">
                <a:tc gridSpan="3">
                  <a:txBody>
                    <a:bodyPr/>
                    <a:lstStyle/>
                    <a:p>
                      <a:pPr algn="ctr" fontAlgn="base"/>
                      <a:r>
                        <a:rPr lang="de-DE" sz="1000" b="1" i="0" dirty="0">
                          <a:solidFill>
                            <a:srgbClr val="000000"/>
                          </a:solidFill>
                          <a:effectLst/>
                          <a:latin typeface="+mn-lt"/>
                        </a:rPr>
                        <a:t>HR, 0.68 (95% CI, 0.59-0.79)*</a:t>
                      </a:r>
                      <a:endParaRPr lang="en-US" sz="1000" b="1"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fontAlgn="base"/>
                      <a:endParaRPr lang="en-US" sz="1200" b="0"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fontAlgn="base"/>
                      <a:endParaRPr lang="en-US" sz="1200" b="0" i="0" dirty="0">
                        <a:solidFill>
                          <a:srgbClr val="000000"/>
                        </a:solidFill>
                        <a:effectLst/>
                        <a:latin typeface="+mn-lt"/>
                      </a:endParaRPr>
                    </a:p>
                  </a:txBody>
                  <a:tcPr marL="72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4629283"/>
                  </a:ext>
                </a:extLst>
              </a:tr>
            </a:tbl>
          </a:graphicData>
        </a:graphic>
      </p:graphicFrame>
      <p:sp>
        <p:nvSpPr>
          <p:cNvPr id="461" name="Freeform: Shape 460">
            <a:extLst>
              <a:ext uri="{FF2B5EF4-FFF2-40B4-BE49-F238E27FC236}">
                <a16:creationId xmlns:a16="http://schemas.microsoft.com/office/drawing/2014/main" id="{148A76DE-D78A-D48E-F207-1BB83FCA9625}"/>
              </a:ext>
            </a:extLst>
          </p:cNvPr>
          <p:cNvSpPr/>
          <p:nvPr/>
        </p:nvSpPr>
        <p:spPr>
          <a:xfrm>
            <a:off x="936833" y="1602695"/>
            <a:ext cx="4496812" cy="2926443"/>
          </a:xfrm>
          <a:custGeom>
            <a:avLst/>
            <a:gdLst>
              <a:gd name="connsiteX0" fmla="*/ 188 w 5638608"/>
              <a:gd name="connsiteY0" fmla="*/ 59 h 3663473"/>
              <a:gd name="connsiteX1" fmla="*/ 93889 w 5638608"/>
              <a:gd name="connsiteY1" fmla="*/ 59 h 3663473"/>
              <a:gd name="connsiteX2" fmla="*/ 93889 w 5638608"/>
              <a:gd name="connsiteY2" fmla="*/ 14855 h 3663473"/>
              <a:gd name="connsiteX3" fmla="*/ 159647 w 5638608"/>
              <a:gd name="connsiteY3" fmla="*/ 14855 h 3663473"/>
              <a:gd name="connsiteX4" fmla="*/ 159647 w 5638608"/>
              <a:gd name="connsiteY4" fmla="*/ 28006 h 3663473"/>
              <a:gd name="connsiteX5" fmla="*/ 208553 w 5638608"/>
              <a:gd name="connsiteY5" fmla="*/ 28006 h 3663473"/>
              <a:gd name="connsiteX6" fmla="*/ 208553 w 5638608"/>
              <a:gd name="connsiteY6" fmla="*/ 57598 h 3663473"/>
              <a:gd name="connsiteX7" fmla="*/ 217596 w 5638608"/>
              <a:gd name="connsiteY7" fmla="*/ 57598 h 3663473"/>
              <a:gd name="connsiteX8" fmla="*/ 217596 w 5638608"/>
              <a:gd name="connsiteY8" fmla="*/ 72391 h 3663473"/>
              <a:gd name="connsiteX9" fmla="*/ 252527 w 5638608"/>
              <a:gd name="connsiteY9" fmla="*/ 72391 h 3663473"/>
              <a:gd name="connsiteX10" fmla="*/ 252527 w 5638608"/>
              <a:gd name="connsiteY10" fmla="*/ 95405 h 3663473"/>
              <a:gd name="connsiteX11" fmla="*/ 267323 w 5638608"/>
              <a:gd name="connsiteY11" fmla="*/ 95405 h 3663473"/>
              <a:gd name="connsiteX12" fmla="*/ 267323 w 5638608"/>
              <a:gd name="connsiteY12" fmla="*/ 124587 h 3663473"/>
              <a:gd name="connsiteX13" fmla="*/ 291158 w 5638608"/>
              <a:gd name="connsiteY13" fmla="*/ 124587 h 3663473"/>
              <a:gd name="connsiteX14" fmla="*/ 291158 w 5638608"/>
              <a:gd name="connsiteY14" fmla="*/ 179246 h 3663473"/>
              <a:gd name="connsiteX15" fmla="*/ 307600 w 5638608"/>
              <a:gd name="connsiteY15" fmla="*/ 179246 h 3663473"/>
              <a:gd name="connsiteX16" fmla="*/ 307600 w 5638608"/>
              <a:gd name="connsiteY16" fmla="*/ 211304 h 3663473"/>
              <a:gd name="connsiteX17" fmla="*/ 342120 w 5638608"/>
              <a:gd name="connsiteY17" fmla="*/ 211304 h 3663473"/>
              <a:gd name="connsiteX18" fmla="*/ 342120 w 5638608"/>
              <a:gd name="connsiteY18" fmla="*/ 268018 h 3663473"/>
              <a:gd name="connsiteX19" fmla="*/ 406232 w 5638608"/>
              <a:gd name="connsiteY19" fmla="*/ 268018 h 3663473"/>
              <a:gd name="connsiteX20" fmla="*/ 406232 w 5638608"/>
              <a:gd name="connsiteY20" fmla="*/ 325553 h 3663473"/>
              <a:gd name="connsiteX21" fmla="*/ 432538 w 5638608"/>
              <a:gd name="connsiteY21" fmla="*/ 325553 h 3663473"/>
              <a:gd name="connsiteX22" fmla="*/ 432538 w 5638608"/>
              <a:gd name="connsiteY22" fmla="*/ 351855 h 3663473"/>
              <a:gd name="connsiteX23" fmla="*/ 486786 w 5638608"/>
              <a:gd name="connsiteY23" fmla="*/ 351855 h 3663473"/>
              <a:gd name="connsiteX24" fmla="*/ 486786 w 5638608"/>
              <a:gd name="connsiteY24" fmla="*/ 404462 h 3663473"/>
              <a:gd name="connsiteX25" fmla="*/ 521307 w 5638608"/>
              <a:gd name="connsiteY25" fmla="*/ 404462 h 3663473"/>
              <a:gd name="connsiteX26" fmla="*/ 521307 w 5638608"/>
              <a:gd name="connsiteY26" fmla="*/ 424190 h 3663473"/>
              <a:gd name="connsiteX27" fmla="*/ 545967 w 5638608"/>
              <a:gd name="connsiteY27" fmla="*/ 424190 h 3663473"/>
              <a:gd name="connsiteX28" fmla="*/ 545967 w 5638608"/>
              <a:gd name="connsiteY28" fmla="*/ 455423 h 3663473"/>
              <a:gd name="connsiteX29" fmla="*/ 578845 w 5638608"/>
              <a:gd name="connsiteY29" fmla="*/ 455423 h 3663473"/>
              <a:gd name="connsiteX30" fmla="*/ 578845 w 5638608"/>
              <a:gd name="connsiteY30" fmla="*/ 480084 h 3663473"/>
              <a:gd name="connsiteX31" fmla="*/ 611724 w 5638608"/>
              <a:gd name="connsiteY31" fmla="*/ 480084 h 3663473"/>
              <a:gd name="connsiteX32" fmla="*/ 611724 w 5638608"/>
              <a:gd name="connsiteY32" fmla="*/ 511317 h 3663473"/>
              <a:gd name="connsiteX33" fmla="*/ 646245 w 5638608"/>
              <a:gd name="connsiteY33" fmla="*/ 511317 h 3663473"/>
              <a:gd name="connsiteX34" fmla="*/ 646245 w 5638608"/>
              <a:gd name="connsiteY34" fmla="*/ 544196 h 3663473"/>
              <a:gd name="connsiteX35" fmla="*/ 669259 w 5638608"/>
              <a:gd name="connsiteY35" fmla="*/ 544196 h 3663473"/>
              <a:gd name="connsiteX36" fmla="*/ 669259 w 5638608"/>
              <a:gd name="connsiteY36" fmla="*/ 614882 h 3663473"/>
              <a:gd name="connsiteX37" fmla="*/ 675837 w 5638608"/>
              <a:gd name="connsiteY37" fmla="*/ 614882 h 3663473"/>
              <a:gd name="connsiteX38" fmla="*/ 675837 w 5638608"/>
              <a:gd name="connsiteY38" fmla="*/ 647775 h 3663473"/>
              <a:gd name="connsiteX39" fmla="*/ 692274 w 5638608"/>
              <a:gd name="connsiteY39" fmla="*/ 647775 h 3663473"/>
              <a:gd name="connsiteX40" fmla="*/ 692274 w 5638608"/>
              <a:gd name="connsiteY40" fmla="*/ 672435 h 3663473"/>
              <a:gd name="connsiteX41" fmla="*/ 720221 w 5638608"/>
              <a:gd name="connsiteY41" fmla="*/ 672435 h 3663473"/>
              <a:gd name="connsiteX42" fmla="*/ 720221 w 5638608"/>
              <a:gd name="connsiteY42" fmla="*/ 700371 h 3663473"/>
              <a:gd name="connsiteX43" fmla="*/ 749813 w 5638608"/>
              <a:gd name="connsiteY43" fmla="*/ 700371 h 3663473"/>
              <a:gd name="connsiteX44" fmla="*/ 749813 w 5638608"/>
              <a:gd name="connsiteY44" fmla="*/ 749691 h 3663473"/>
              <a:gd name="connsiteX45" fmla="*/ 758032 w 5638608"/>
              <a:gd name="connsiteY45" fmla="*/ 749691 h 3663473"/>
              <a:gd name="connsiteX46" fmla="*/ 758032 w 5638608"/>
              <a:gd name="connsiteY46" fmla="*/ 771039 h 3663473"/>
              <a:gd name="connsiteX47" fmla="*/ 796664 w 5638608"/>
              <a:gd name="connsiteY47" fmla="*/ 771039 h 3663473"/>
              <a:gd name="connsiteX48" fmla="*/ 796664 w 5638608"/>
              <a:gd name="connsiteY48" fmla="*/ 825291 h 3663473"/>
              <a:gd name="connsiteX49" fmla="*/ 822965 w 5638608"/>
              <a:gd name="connsiteY49" fmla="*/ 825291 h 3663473"/>
              <a:gd name="connsiteX50" fmla="*/ 822965 w 5638608"/>
              <a:gd name="connsiteY50" fmla="*/ 836811 h 3663473"/>
              <a:gd name="connsiteX51" fmla="*/ 838582 w 5638608"/>
              <a:gd name="connsiteY51" fmla="*/ 836811 h 3663473"/>
              <a:gd name="connsiteX52" fmla="*/ 838582 w 5638608"/>
              <a:gd name="connsiteY52" fmla="*/ 855711 h 3663473"/>
              <a:gd name="connsiteX53" fmla="*/ 854199 w 5638608"/>
              <a:gd name="connsiteY53" fmla="*/ 855711 h 3663473"/>
              <a:gd name="connsiteX54" fmla="*/ 854199 w 5638608"/>
              <a:gd name="connsiteY54" fmla="*/ 863920 h 3663473"/>
              <a:gd name="connsiteX55" fmla="*/ 865708 w 5638608"/>
              <a:gd name="connsiteY55" fmla="*/ 863920 h 3663473"/>
              <a:gd name="connsiteX56" fmla="*/ 865708 w 5638608"/>
              <a:gd name="connsiteY56" fmla="*/ 877924 h 3663473"/>
              <a:gd name="connsiteX57" fmla="*/ 892830 w 5638608"/>
              <a:gd name="connsiteY57" fmla="*/ 877924 h 3663473"/>
              <a:gd name="connsiteX58" fmla="*/ 892830 w 5638608"/>
              <a:gd name="connsiteY58" fmla="*/ 937899 h 3663473"/>
              <a:gd name="connsiteX59" fmla="*/ 911738 w 5638608"/>
              <a:gd name="connsiteY59" fmla="*/ 937899 h 3663473"/>
              <a:gd name="connsiteX60" fmla="*/ 911738 w 5638608"/>
              <a:gd name="connsiteY60" fmla="*/ 947763 h 3663473"/>
              <a:gd name="connsiteX61" fmla="*/ 937218 w 5638608"/>
              <a:gd name="connsiteY61" fmla="*/ 947763 h 3663473"/>
              <a:gd name="connsiteX62" fmla="*/ 937218 w 5638608"/>
              <a:gd name="connsiteY62" fmla="*/ 964215 h 3663473"/>
              <a:gd name="connsiteX63" fmla="*/ 946258 w 5638608"/>
              <a:gd name="connsiteY63" fmla="*/ 964215 h 3663473"/>
              <a:gd name="connsiteX64" fmla="*/ 946258 w 5638608"/>
              <a:gd name="connsiteY64" fmla="*/ 978183 h 3663473"/>
              <a:gd name="connsiteX65" fmla="*/ 961054 w 5638608"/>
              <a:gd name="connsiteY65" fmla="*/ 978183 h 3663473"/>
              <a:gd name="connsiteX66" fmla="*/ 961054 w 5638608"/>
              <a:gd name="connsiteY66" fmla="*/ 1006119 h 3663473"/>
              <a:gd name="connsiteX67" fmla="*/ 988180 w 5638608"/>
              <a:gd name="connsiteY67" fmla="*/ 1006119 h 3663473"/>
              <a:gd name="connsiteX68" fmla="*/ 988180 w 5638608"/>
              <a:gd name="connsiteY68" fmla="*/ 1040644 h 3663473"/>
              <a:gd name="connsiteX69" fmla="*/ 1008729 w 5638608"/>
              <a:gd name="connsiteY69" fmla="*/ 1040644 h 3663473"/>
              <a:gd name="connsiteX70" fmla="*/ 1008729 w 5638608"/>
              <a:gd name="connsiteY70" fmla="*/ 1060371 h 3663473"/>
              <a:gd name="connsiteX71" fmla="*/ 1021055 w 5638608"/>
              <a:gd name="connsiteY71" fmla="*/ 1060371 h 3663473"/>
              <a:gd name="connsiteX72" fmla="*/ 1021055 w 5638608"/>
              <a:gd name="connsiteY72" fmla="*/ 1080100 h 3663473"/>
              <a:gd name="connsiteX73" fmla="*/ 1033385 w 5638608"/>
              <a:gd name="connsiteY73" fmla="*/ 1080100 h 3663473"/>
              <a:gd name="connsiteX74" fmla="*/ 1033385 w 5638608"/>
              <a:gd name="connsiteY74" fmla="*/ 1101484 h 3663473"/>
              <a:gd name="connsiteX75" fmla="*/ 1060511 w 5638608"/>
              <a:gd name="connsiteY75" fmla="*/ 1101484 h 3663473"/>
              <a:gd name="connsiteX76" fmla="*/ 1060511 w 5638608"/>
              <a:gd name="connsiteY76" fmla="*/ 1136008 h 3663473"/>
              <a:gd name="connsiteX77" fmla="*/ 1070375 w 5638608"/>
              <a:gd name="connsiteY77" fmla="*/ 1136008 h 3663473"/>
              <a:gd name="connsiteX78" fmla="*/ 1070375 w 5638608"/>
              <a:gd name="connsiteY78" fmla="*/ 1149148 h 3663473"/>
              <a:gd name="connsiteX79" fmla="*/ 1083526 w 5638608"/>
              <a:gd name="connsiteY79" fmla="*/ 1149148 h 3663473"/>
              <a:gd name="connsiteX80" fmla="*/ 1083526 w 5638608"/>
              <a:gd name="connsiteY80" fmla="*/ 1165600 h 3663473"/>
              <a:gd name="connsiteX81" fmla="*/ 1093390 w 5638608"/>
              <a:gd name="connsiteY81" fmla="*/ 1165600 h 3663473"/>
              <a:gd name="connsiteX82" fmla="*/ 1093390 w 5638608"/>
              <a:gd name="connsiteY82" fmla="*/ 1188604 h 3663473"/>
              <a:gd name="connsiteX83" fmla="*/ 1102430 w 5638608"/>
              <a:gd name="connsiteY83" fmla="*/ 1188604 h 3663473"/>
              <a:gd name="connsiteX84" fmla="*/ 1102430 w 5638608"/>
              <a:gd name="connsiteY84" fmla="*/ 1202572 h 3663473"/>
              <a:gd name="connsiteX85" fmla="*/ 1117226 w 5638608"/>
              <a:gd name="connsiteY85" fmla="*/ 1202572 h 3663473"/>
              <a:gd name="connsiteX86" fmla="*/ 1117226 w 5638608"/>
              <a:gd name="connsiteY86" fmla="*/ 1212436 h 3663473"/>
              <a:gd name="connsiteX87" fmla="*/ 1145173 w 5638608"/>
              <a:gd name="connsiteY87" fmla="*/ 1212436 h 3663473"/>
              <a:gd name="connsiteX88" fmla="*/ 1145173 w 5638608"/>
              <a:gd name="connsiteY88" fmla="*/ 1226404 h 3663473"/>
              <a:gd name="connsiteX89" fmla="*/ 1150105 w 5638608"/>
              <a:gd name="connsiteY89" fmla="*/ 1226404 h 3663473"/>
              <a:gd name="connsiteX90" fmla="*/ 1150105 w 5638608"/>
              <a:gd name="connsiteY90" fmla="*/ 1240408 h 3663473"/>
              <a:gd name="connsiteX91" fmla="*/ 1174138 w 5638608"/>
              <a:gd name="connsiteY91" fmla="*/ 1240408 h 3663473"/>
              <a:gd name="connsiteX92" fmla="*/ 1174138 w 5638608"/>
              <a:gd name="connsiteY92" fmla="*/ 1255276 h 3663473"/>
              <a:gd name="connsiteX93" fmla="*/ 1199129 w 5638608"/>
              <a:gd name="connsiteY93" fmla="*/ 1255276 h 3663473"/>
              <a:gd name="connsiteX94" fmla="*/ 1199129 w 5638608"/>
              <a:gd name="connsiteY94" fmla="*/ 1275616 h 3663473"/>
              <a:gd name="connsiteX95" fmla="*/ 1212496 w 5638608"/>
              <a:gd name="connsiteY95" fmla="*/ 1275616 h 3663473"/>
              <a:gd name="connsiteX96" fmla="*/ 1212496 w 5638608"/>
              <a:gd name="connsiteY96" fmla="*/ 1301176 h 3663473"/>
              <a:gd name="connsiteX97" fmla="*/ 1229935 w 5638608"/>
              <a:gd name="connsiteY97" fmla="*/ 1301176 h 3663473"/>
              <a:gd name="connsiteX98" fmla="*/ 1229935 w 5638608"/>
              <a:gd name="connsiteY98" fmla="*/ 1319212 h 3663473"/>
              <a:gd name="connsiteX99" fmla="*/ 1243301 w 5638608"/>
              <a:gd name="connsiteY99" fmla="*/ 1319212 h 3663473"/>
              <a:gd name="connsiteX100" fmla="*/ 1243301 w 5638608"/>
              <a:gd name="connsiteY100" fmla="*/ 1342468 h 3663473"/>
              <a:gd name="connsiteX101" fmla="*/ 1254926 w 5638608"/>
              <a:gd name="connsiteY101" fmla="*/ 1342468 h 3663473"/>
              <a:gd name="connsiteX102" fmla="*/ 1254926 w 5638608"/>
              <a:gd name="connsiteY102" fmla="*/ 1381384 h 3663473"/>
              <a:gd name="connsiteX103" fmla="*/ 1263062 w 5638608"/>
              <a:gd name="connsiteY103" fmla="*/ 1381384 h 3663473"/>
              <a:gd name="connsiteX104" fmla="*/ 1263062 w 5638608"/>
              <a:gd name="connsiteY104" fmla="*/ 1397080 h 3663473"/>
              <a:gd name="connsiteX105" fmla="*/ 1272944 w 5638608"/>
              <a:gd name="connsiteY105" fmla="*/ 1397080 h 3663473"/>
              <a:gd name="connsiteX106" fmla="*/ 1272944 w 5638608"/>
              <a:gd name="connsiteY106" fmla="*/ 1409284 h 3663473"/>
              <a:gd name="connsiteX107" fmla="*/ 1317695 w 5638608"/>
              <a:gd name="connsiteY107" fmla="*/ 1409284 h 3663473"/>
              <a:gd name="connsiteX108" fmla="*/ 1317695 w 5638608"/>
              <a:gd name="connsiteY108" fmla="*/ 1419760 h 3663473"/>
              <a:gd name="connsiteX109" fmla="*/ 1333392 w 5638608"/>
              <a:gd name="connsiteY109" fmla="*/ 1419760 h 3663473"/>
              <a:gd name="connsiteX110" fmla="*/ 1333392 w 5638608"/>
              <a:gd name="connsiteY110" fmla="*/ 1435456 h 3663473"/>
              <a:gd name="connsiteX111" fmla="*/ 1345595 w 5638608"/>
              <a:gd name="connsiteY111" fmla="*/ 1435456 h 3663473"/>
              <a:gd name="connsiteX112" fmla="*/ 1345595 w 5638608"/>
              <a:gd name="connsiteY112" fmla="*/ 1450576 h 3663473"/>
              <a:gd name="connsiteX113" fmla="*/ 1355478 w 5638608"/>
              <a:gd name="connsiteY113" fmla="*/ 1450576 h 3663473"/>
              <a:gd name="connsiteX114" fmla="*/ 1355478 w 5638608"/>
              <a:gd name="connsiteY114" fmla="*/ 1483120 h 3663473"/>
              <a:gd name="connsiteX115" fmla="*/ 1366216 w 5638608"/>
              <a:gd name="connsiteY115" fmla="*/ 1486000 h 3663473"/>
              <a:gd name="connsiteX116" fmla="*/ 1366216 w 5638608"/>
              <a:gd name="connsiteY116" fmla="*/ 1506952 h 3663473"/>
              <a:gd name="connsiteX117" fmla="*/ 1389184 w 5638608"/>
              <a:gd name="connsiteY117" fmla="*/ 1506952 h 3663473"/>
              <a:gd name="connsiteX118" fmla="*/ 1389184 w 5638608"/>
              <a:gd name="connsiteY118" fmla="*/ 1529596 h 3663473"/>
              <a:gd name="connsiteX119" fmla="*/ 1424058 w 5638608"/>
              <a:gd name="connsiteY119" fmla="*/ 1529596 h 3663473"/>
              <a:gd name="connsiteX120" fmla="*/ 1424058 w 5638608"/>
              <a:gd name="connsiteY120" fmla="*/ 1553428 h 3663473"/>
              <a:gd name="connsiteX121" fmla="*/ 1444401 w 5638608"/>
              <a:gd name="connsiteY121" fmla="*/ 1553428 h 3663473"/>
              <a:gd name="connsiteX122" fmla="*/ 1444401 w 5638608"/>
              <a:gd name="connsiteY122" fmla="*/ 1599940 h 3663473"/>
              <a:gd name="connsiteX123" fmla="*/ 1480437 w 5638608"/>
              <a:gd name="connsiteY123" fmla="*/ 1599940 h 3663473"/>
              <a:gd name="connsiteX124" fmla="*/ 1480437 w 5638608"/>
              <a:gd name="connsiteY124" fmla="*/ 1627840 h 3663473"/>
              <a:gd name="connsiteX125" fmla="*/ 1496130 w 5638608"/>
              <a:gd name="connsiteY125" fmla="*/ 1627840 h 3663473"/>
              <a:gd name="connsiteX126" fmla="*/ 1496130 w 5638608"/>
              <a:gd name="connsiteY126" fmla="*/ 1656892 h 3663473"/>
              <a:gd name="connsiteX127" fmla="*/ 1507171 w 5638608"/>
              <a:gd name="connsiteY127" fmla="*/ 1656892 h 3663473"/>
              <a:gd name="connsiteX128" fmla="*/ 1507171 w 5638608"/>
              <a:gd name="connsiteY128" fmla="*/ 1680148 h 3663473"/>
              <a:gd name="connsiteX129" fmla="*/ 1531003 w 5638608"/>
              <a:gd name="connsiteY129" fmla="*/ 1680148 h 3663473"/>
              <a:gd name="connsiteX130" fmla="*/ 1531003 w 5638608"/>
              <a:gd name="connsiteY130" fmla="*/ 1690012 h 3663473"/>
              <a:gd name="connsiteX131" fmla="*/ 1540881 w 5638608"/>
              <a:gd name="connsiteY131" fmla="*/ 1690012 h 3663473"/>
              <a:gd name="connsiteX132" fmla="*/ 1540881 w 5638608"/>
              <a:gd name="connsiteY132" fmla="*/ 1716760 h 3663473"/>
              <a:gd name="connsiteX133" fmla="*/ 1565873 w 5638608"/>
              <a:gd name="connsiteY133" fmla="*/ 1716760 h 3663473"/>
              <a:gd name="connsiteX134" fmla="*/ 1565873 w 5638608"/>
              <a:gd name="connsiteY134" fmla="*/ 1740592 h 3663473"/>
              <a:gd name="connsiteX135" fmla="*/ 1587379 w 5638608"/>
              <a:gd name="connsiteY135" fmla="*/ 1740592 h 3663473"/>
              <a:gd name="connsiteX136" fmla="*/ 1587379 w 5638608"/>
              <a:gd name="connsiteY136" fmla="*/ 1756864 h 3663473"/>
              <a:gd name="connsiteX137" fmla="*/ 1597261 w 5638608"/>
              <a:gd name="connsiteY137" fmla="*/ 1756864 h 3663473"/>
              <a:gd name="connsiteX138" fmla="*/ 1597261 w 5638608"/>
              <a:gd name="connsiteY138" fmla="*/ 1796392 h 3663473"/>
              <a:gd name="connsiteX139" fmla="*/ 1608302 w 5638608"/>
              <a:gd name="connsiteY139" fmla="*/ 1796392 h 3663473"/>
              <a:gd name="connsiteX140" fmla="*/ 1608302 w 5638608"/>
              <a:gd name="connsiteY140" fmla="*/ 1820224 h 3663473"/>
              <a:gd name="connsiteX141" fmla="*/ 1624578 w 5638608"/>
              <a:gd name="connsiteY141" fmla="*/ 1820224 h 3663473"/>
              <a:gd name="connsiteX142" fmla="*/ 1624578 w 5638608"/>
              <a:gd name="connsiteY142" fmla="*/ 1852192 h 3663473"/>
              <a:gd name="connsiteX143" fmla="*/ 1637728 w 5638608"/>
              <a:gd name="connsiteY143" fmla="*/ 1852192 h 3663473"/>
              <a:gd name="connsiteX144" fmla="*/ 1637728 w 5638608"/>
              <a:gd name="connsiteY144" fmla="*/ 1873684 h 3663473"/>
              <a:gd name="connsiteX145" fmla="*/ 1649569 w 5638608"/>
              <a:gd name="connsiteY145" fmla="*/ 1873684 h 3663473"/>
              <a:gd name="connsiteX146" fmla="*/ 1649569 w 5638608"/>
              <a:gd name="connsiteY146" fmla="*/ 1894024 h 3663473"/>
              <a:gd name="connsiteX147" fmla="*/ 1658288 w 5638608"/>
              <a:gd name="connsiteY147" fmla="*/ 1894024 h 3663473"/>
              <a:gd name="connsiteX148" fmla="*/ 1658288 w 5638608"/>
              <a:gd name="connsiteY148" fmla="*/ 1903312 h 3663473"/>
              <a:gd name="connsiteX149" fmla="*/ 1671072 w 5638608"/>
              <a:gd name="connsiteY149" fmla="*/ 1903312 h 3663473"/>
              <a:gd name="connsiteX150" fmla="*/ 1671072 w 5638608"/>
              <a:gd name="connsiteY150" fmla="*/ 1909144 h 3663473"/>
              <a:gd name="connsiteX151" fmla="*/ 1679791 w 5638608"/>
              <a:gd name="connsiteY151" fmla="*/ 1909144 h 3663473"/>
              <a:gd name="connsiteX152" fmla="*/ 1679791 w 5638608"/>
              <a:gd name="connsiteY152" fmla="*/ 1930636 h 3663473"/>
              <a:gd name="connsiteX153" fmla="*/ 1690836 w 5638608"/>
              <a:gd name="connsiteY153" fmla="*/ 1930636 h 3663473"/>
              <a:gd name="connsiteX154" fmla="*/ 1690836 w 5638608"/>
              <a:gd name="connsiteY154" fmla="*/ 1969588 h 3663473"/>
              <a:gd name="connsiteX155" fmla="*/ 1710596 w 5638608"/>
              <a:gd name="connsiteY155" fmla="*/ 1969588 h 3663473"/>
              <a:gd name="connsiteX156" fmla="*/ 1710596 w 5638608"/>
              <a:gd name="connsiteY156" fmla="*/ 1985284 h 3663473"/>
              <a:gd name="connsiteX157" fmla="*/ 1720474 w 5638608"/>
              <a:gd name="connsiteY157" fmla="*/ 1985284 h 3663473"/>
              <a:gd name="connsiteX158" fmla="*/ 1720474 w 5638608"/>
              <a:gd name="connsiteY158" fmla="*/ 1993420 h 3663473"/>
              <a:gd name="connsiteX159" fmla="*/ 1759708 w 5638608"/>
              <a:gd name="connsiteY159" fmla="*/ 1993420 h 3663473"/>
              <a:gd name="connsiteX160" fmla="*/ 1759708 w 5638608"/>
              <a:gd name="connsiteY160" fmla="*/ 2005048 h 3663473"/>
              <a:gd name="connsiteX161" fmla="*/ 1769589 w 5638608"/>
              <a:gd name="connsiteY161" fmla="*/ 2005048 h 3663473"/>
              <a:gd name="connsiteX162" fmla="*/ 1769589 w 5638608"/>
              <a:gd name="connsiteY162" fmla="*/ 2032372 h 3663473"/>
              <a:gd name="connsiteX163" fmla="*/ 1839624 w 5638608"/>
              <a:gd name="connsiteY163" fmla="*/ 2032372 h 3663473"/>
              <a:gd name="connsiteX164" fmla="*/ 1839624 w 5638608"/>
              <a:gd name="connsiteY164" fmla="*/ 2053288 h 3663473"/>
              <a:gd name="connsiteX165" fmla="*/ 1860547 w 5638608"/>
              <a:gd name="connsiteY165" fmla="*/ 2053288 h 3663473"/>
              <a:gd name="connsiteX166" fmla="*/ 1860547 w 5638608"/>
              <a:gd name="connsiteY166" fmla="*/ 2073628 h 3663473"/>
              <a:gd name="connsiteX167" fmla="*/ 1873917 w 5638608"/>
              <a:gd name="connsiteY167" fmla="*/ 2073628 h 3663473"/>
              <a:gd name="connsiteX168" fmla="*/ 1873917 w 5638608"/>
              <a:gd name="connsiteY168" fmla="*/ 2100340 h 3663473"/>
              <a:gd name="connsiteX169" fmla="*/ 1908787 w 5638608"/>
              <a:gd name="connsiteY169" fmla="*/ 2100340 h 3663473"/>
              <a:gd name="connsiteX170" fmla="*/ 1908787 w 5638608"/>
              <a:gd name="connsiteY170" fmla="*/ 2136988 h 3663473"/>
              <a:gd name="connsiteX171" fmla="*/ 1920411 w 5638608"/>
              <a:gd name="connsiteY171" fmla="*/ 2136988 h 3663473"/>
              <a:gd name="connsiteX172" fmla="*/ 1920411 w 5638608"/>
              <a:gd name="connsiteY172" fmla="*/ 2177092 h 3663473"/>
              <a:gd name="connsiteX173" fmla="*/ 1948891 w 5638608"/>
              <a:gd name="connsiteY173" fmla="*/ 2177092 h 3663473"/>
              <a:gd name="connsiteX174" fmla="*/ 1948891 w 5638608"/>
              <a:gd name="connsiteY174" fmla="*/ 2210212 h 3663473"/>
              <a:gd name="connsiteX175" fmla="*/ 1976993 w 5638608"/>
              <a:gd name="connsiteY175" fmla="*/ 2210212 h 3663473"/>
              <a:gd name="connsiteX176" fmla="*/ 1976993 w 5638608"/>
              <a:gd name="connsiteY176" fmla="*/ 2235773 h 3663473"/>
              <a:gd name="connsiteX177" fmla="*/ 1995896 w 5638608"/>
              <a:gd name="connsiteY177" fmla="*/ 2235773 h 3663473"/>
              <a:gd name="connsiteX178" fmla="*/ 1995896 w 5638608"/>
              <a:gd name="connsiteY178" fmla="*/ 2248912 h 3663473"/>
              <a:gd name="connsiteX179" fmla="*/ 2004940 w 5638608"/>
              <a:gd name="connsiteY179" fmla="*/ 2248912 h 3663473"/>
              <a:gd name="connsiteX180" fmla="*/ 2004940 w 5638608"/>
              <a:gd name="connsiteY180" fmla="*/ 2267164 h 3663473"/>
              <a:gd name="connsiteX181" fmla="*/ 2017475 w 5638608"/>
              <a:gd name="connsiteY181" fmla="*/ 2267164 h 3663473"/>
              <a:gd name="connsiteX182" fmla="*/ 2017475 w 5638608"/>
              <a:gd name="connsiteY182" fmla="*/ 2274436 h 3663473"/>
              <a:gd name="connsiteX183" fmla="*/ 2045083 w 5638608"/>
              <a:gd name="connsiteY183" fmla="*/ 2274436 h 3663473"/>
              <a:gd name="connsiteX184" fmla="*/ 2045083 w 5638608"/>
              <a:gd name="connsiteY184" fmla="*/ 2320624 h 3663473"/>
              <a:gd name="connsiteX185" fmla="*/ 2101168 w 5638608"/>
              <a:gd name="connsiteY185" fmla="*/ 2320624 h 3663473"/>
              <a:gd name="connsiteX186" fmla="*/ 2101168 w 5638608"/>
              <a:gd name="connsiteY186" fmla="*/ 2357848 h 3663473"/>
              <a:gd name="connsiteX187" fmla="*/ 2123254 w 5638608"/>
              <a:gd name="connsiteY187" fmla="*/ 2357848 h 3663473"/>
              <a:gd name="connsiteX188" fmla="*/ 2123254 w 5638608"/>
              <a:gd name="connsiteY188" fmla="*/ 2389204 h 3663473"/>
              <a:gd name="connsiteX189" fmla="*/ 2150426 w 5638608"/>
              <a:gd name="connsiteY189" fmla="*/ 2389204 h 3663473"/>
              <a:gd name="connsiteX190" fmla="*/ 2150426 w 5638608"/>
              <a:gd name="connsiteY190" fmla="*/ 2434709 h 3663473"/>
              <a:gd name="connsiteX191" fmla="*/ 2189879 w 5638608"/>
              <a:gd name="connsiteY191" fmla="*/ 2434709 h 3663473"/>
              <a:gd name="connsiteX192" fmla="*/ 2189879 w 5638608"/>
              <a:gd name="connsiteY192" fmla="*/ 2459369 h 3663473"/>
              <a:gd name="connsiteX193" fmla="*/ 2255637 w 5638608"/>
              <a:gd name="connsiteY193" fmla="*/ 2459369 h 3663473"/>
              <a:gd name="connsiteX194" fmla="*/ 2255637 w 5638608"/>
              <a:gd name="connsiteY194" fmla="*/ 2481545 h 3663473"/>
              <a:gd name="connsiteX195" fmla="*/ 2291802 w 5638608"/>
              <a:gd name="connsiteY195" fmla="*/ 2481545 h 3663473"/>
              <a:gd name="connsiteX196" fmla="*/ 2291802 w 5638608"/>
              <a:gd name="connsiteY196" fmla="*/ 2507861 h 3663473"/>
              <a:gd name="connsiteX197" fmla="*/ 2327147 w 5638608"/>
              <a:gd name="connsiteY197" fmla="*/ 2507861 h 3663473"/>
              <a:gd name="connsiteX198" fmla="*/ 2327147 w 5638608"/>
              <a:gd name="connsiteY198" fmla="*/ 2536625 h 3663473"/>
              <a:gd name="connsiteX199" fmla="*/ 2366599 w 5638608"/>
              <a:gd name="connsiteY199" fmla="*/ 2536625 h 3663473"/>
              <a:gd name="connsiteX200" fmla="*/ 2366599 w 5638608"/>
              <a:gd name="connsiteY200" fmla="*/ 2567837 h 3663473"/>
              <a:gd name="connsiteX201" fmla="*/ 2385503 w 5638608"/>
              <a:gd name="connsiteY201" fmla="*/ 2567837 h 3663473"/>
              <a:gd name="connsiteX202" fmla="*/ 2385503 w 5638608"/>
              <a:gd name="connsiteY202" fmla="*/ 2602361 h 3663473"/>
              <a:gd name="connsiteX203" fmla="*/ 2402765 w 5638608"/>
              <a:gd name="connsiteY203" fmla="*/ 2602361 h 3663473"/>
              <a:gd name="connsiteX204" fmla="*/ 2402765 w 5638608"/>
              <a:gd name="connsiteY204" fmla="*/ 2632781 h 3663473"/>
              <a:gd name="connsiteX205" fmla="*/ 2426601 w 5638608"/>
              <a:gd name="connsiteY205" fmla="*/ 2632781 h 3663473"/>
              <a:gd name="connsiteX206" fmla="*/ 2426601 w 5638608"/>
              <a:gd name="connsiteY206" fmla="*/ 2667305 h 3663473"/>
              <a:gd name="connsiteX207" fmla="*/ 2447149 w 5638608"/>
              <a:gd name="connsiteY207" fmla="*/ 2667305 h 3663473"/>
              <a:gd name="connsiteX208" fmla="*/ 2447149 w 5638608"/>
              <a:gd name="connsiteY208" fmla="*/ 2700173 h 3663473"/>
              <a:gd name="connsiteX209" fmla="*/ 2475096 w 5638608"/>
              <a:gd name="connsiteY209" fmla="*/ 2700173 h 3663473"/>
              <a:gd name="connsiteX210" fmla="*/ 2475096 w 5638608"/>
              <a:gd name="connsiteY210" fmla="*/ 2726489 h 3663473"/>
              <a:gd name="connsiteX211" fmla="*/ 2500577 w 5638608"/>
              <a:gd name="connsiteY211" fmla="*/ 2726489 h 3663473"/>
              <a:gd name="connsiteX212" fmla="*/ 2500577 w 5638608"/>
              <a:gd name="connsiteY212" fmla="*/ 2746217 h 3663473"/>
              <a:gd name="connsiteX213" fmla="*/ 2564682 w 5638608"/>
              <a:gd name="connsiteY213" fmla="*/ 2746217 h 3663473"/>
              <a:gd name="connsiteX214" fmla="*/ 2564682 w 5638608"/>
              <a:gd name="connsiteY214" fmla="*/ 2765117 h 3663473"/>
              <a:gd name="connsiteX215" fmla="*/ 2591826 w 5638608"/>
              <a:gd name="connsiteY215" fmla="*/ 2765117 h 3663473"/>
              <a:gd name="connsiteX216" fmla="*/ 2591826 w 5638608"/>
              <a:gd name="connsiteY216" fmla="*/ 2784845 h 3663473"/>
              <a:gd name="connsiteX217" fmla="*/ 2631282 w 5638608"/>
              <a:gd name="connsiteY217" fmla="*/ 2784845 h 3663473"/>
              <a:gd name="connsiteX218" fmla="*/ 2631282 w 5638608"/>
              <a:gd name="connsiteY218" fmla="*/ 2814437 h 3663473"/>
              <a:gd name="connsiteX219" fmla="*/ 2683051 w 5638608"/>
              <a:gd name="connsiteY219" fmla="*/ 2814437 h 3663473"/>
              <a:gd name="connsiteX220" fmla="*/ 2683051 w 5638608"/>
              <a:gd name="connsiteY220" fmla="*/ 2854721 h 3663473"/>
              <a:gd name="connsiteX221" fmla="*/ 2726611 w 5638608"/>
              <a:gd name="connsiteY221" fmla="*/ 2854721 h 3663473"/>
              <a:gd name="connsiteX222" fmla="*/ 2726611 w 5638608"/>
              <a:gd name="connsiteY222" fmla="*/ 2879381 h 3663473"/>
              <a:gd name="connsiteX223" fmla="*/ 2769342 w 5638608"/>
              <a:gd name="connsiteY223" fmla="*/ 2879381 h 3663473"/>
              <a:gd name="connsiteX224" fmla="*/ 2769342 w 5638608"/>
              <a:gd name="connsiteY224" fmla="*/ 2891693 h 3663473"/>
              <a:gd name="connsiteX225" fmla="*/ 2885263 w 5638608"/>
              <a:gd name="connsiteY225" fmla="*/ 2891693 h 3663473"/>
              <a:gd name="connsiteX226" fmla="*/ 2885263 w 5638608"/>
              <a:gd name="connsiteY226" fmla="*/ 2906489 h 3663473"/>
              <a:gd name="connsiteX227" fmla="*/ 2963347 w 5638608"/>
              <a:gd name="connsiteY227" fmla="*/ 2906489 h 3663473"/>
              <a:gd name="connsiteX228" fmla="*/ 2963347 w 5638608"/>
              <a:gd name="connsiteY228" fmla="*/ 2923769 h 3663473"/>
              <a:gd name="connsiteX229" fmla="*/ 3000319 w 5638608"/>
              <a:gd name="connsiteY229" fmla="*/ 2923769 h 3663473"/>
              <a:gd name="connsiteX230" fmla="*/ 3000319 w 5638608"/>
              <a:gd name="connsiteY230" fmla="*/ 2954153 h 3663473"/>
              <a:gd name="connsiteX231" fmla="*/ 3015115 w 5638608"/>
              <a:gd name="connsiteY231" fmla="*/ 2954153 h 3663473"/>
              <a:gd name="connsiteX232" fmla="*/ 3015115 w 5638608"/>
              <a:gd name="connsiteY232" fmla="*/ 2977193 h 3663473"/>
              <a:gd name="connsiteX233" fmla="*/ 3034015 w 5638608"/>
              <a:gd name="connsiteY233" fmla="*/ 2977193 h 3663473"/>
              <a:gd name="connsiteX234" fmla="*/ 3034015 w 5638608"/>
              <a:gd name="connsiteY234" fmla="*/ 2991989 h 3663473"/>
              <a:gd name="connsiteX235" fmla="*/ 3061987 w 5638608"/>
              <a:gd name="connsiteY235" fmla="*/ 2991989 h 3663473"/>
              <a:gd name="connsiteX236" fmla="*/ 3061987 w 5638608"/>
              <a:gd name="connsiteY236" fmla="*/ 3040481 h 3663473"/>
              <a:gd name="connsiteX237" fmla="*/ 3162247 w 5638608"/>
              <a:gd name="connsiteY237" fmla="*/ 3040481 h 3663473"/>
              <a:gd name="connsiteX238" fmla="*/ 3162247 w 5638608"/>
              <a:gd name="connsiteY238" fmla="*/ 3116909 h 3663473"/>
              <a:gd name="connsiteX239" fmla="*/ 3228847 w 5638608"/>
              <a:gd name="connsiteY239" fmla="*/ 3116909 h 3663473"/>
              <a:gd name="connsiteX240" fmla="*/ 3228847 w 5638608"/>
              <a:gd name="connsiteY240" fmla="*/ 3139913 h 3663473"/>
              <a:gd name="connsiteX241" fmla="*/ 3294583 w 5638608"/>
              <a:gd name="connsiteY241" fmla="*/ 3139913 h 3663473"/>
              <a:gd name="connsiteX242" fmla="*/ 3294583 w 5638608"/>
              <a:gd name="connsiteY242" fmla="*/ 3167057 h 3663473"/>
              <a:gd name="connsiteX243" fmla="*/ 3338143 w 5638608"/>
              <a:gd name="connsiteY243" fmla="*/ 3167057 h 3663473"/>
              <a:gd name="connsiteX244" fmla="*/ 3338143 w 5638608"/>
              <a:gd name="connsiteY244" fmla="*/ 3194165 h 3663473"/>
              <a:gd name="connsiteX245" fmla="*/ 3503383 w 5638608"/>
              <a:gd name="connsiteY245" fmla="*/ 3194165 h 3663473"/>
              <a:gd name="connsiteX246" fmla="*/ 3503383 w 5638608"/>
              <a:gd name="connsiteY246" fmla="*/ 3230345 h 3663473"/>
              <a:gd name="connsiteX247" fmla="*/ 3529663 w 5638608"/>
              <a:gd name="connsiteY247" fmla="*/ 3230345 h 3663473"/>
              <a:gd name="connsiteX248" fmla="*/ 3529663 w 5638608"/>
              <a:gd name="connsiteY248" fmla="*/ 3254177 h 3663473"/>
              <a:gd name="connsiteX249" fmla="*/ 3552667 w 5638608"/>
              <a:gd name="connsiteY249" fmla="*/ 3254177 h 3663473"/>
              <a:gd name="connsiteX250" fmla="*/ 3552667 w 5638608"/>
              <a:gd name="connsiteY250" fmla="*/ 3275561 h 3663473"/>
              <a:gd name="connsiteX251" fmla="*/ 3734323 w 5638608"/>
              <a:gd name="connsiteY251" fmla="*/ 3275561 h 3663473"/>
              <a:gd name="connsiteX252" fmla="*/ 3734323 w 5638608"/>
              <a:gd name="connsiteY252" fmla="*/ 3320777 h 3663473"/>
              <a:gd name="connsiteX253" fmla="*/ 3769675 w 5638608"/>
              <a:gd name="connsiteY253" fmla="*/ 3320777 h 3663473"/>
              <a:gd name="connsiteX254" fmla="*/ 3769675 w 5638608"/>
              <a:gd name="connsiteY254" fmla="*/ 3363509 h 3663473"/>
              <a:gd name="connsiteX255" fmla="*/ 3811615 w 5638608"/>
              <a:gd name="connsiteY255" fmla="*/ 3363509 h 3663473"/>
              <a:gd name="connsiteX256" fmla="*/ 3811615 w 5638608"/>
              <a:gd name="connsiteY256" fmla="*/ 3400481 h 3663473"/>
              <a:gd name="connsiteX257" fmla="*/ 3874075 w 5638608"/>
              <a:gd name="connsiteY257" fmla="*/ 3400481 h 3663473"/>
              <a:gd name="connsiteX258" fmla="*/ 3874075 w 5638608"/>
              <a:gd name="connsiteY258" fmla="*/ 3425969 h 3663473"/>
              <a:gd name="connsiteX259" fmla="*/ 3927499 w 5638608"/>
              <a:gd name="connsiteY259" fmla="*/ 3425969 h 3663473"/>
              <a:gd name="connsiteX260" fmla="*/ 3927499 w 5638608"/>
              <a:gd name="connsiteY260" fmla="*/ 3462149 h 3663473"/>
              <a:gd name="connsiteX261" fmla="*/ 4001479 w 5638608"/>
              <a:gd name="connsiteY261" fmla="*/ 3462149 h 3663473"/>
              <a:gd name="connsiteX262" fmla="*/ 4001479 w 5638608"/>
              <a:gd name="connsiteY262" fmla="*/ 3489257 h 3663473"/>
              <a:gd name="connsiteX263" fmla="*/ 4021207 w 5638608"/>
              <a:gd name="connsiteY263" fmla="*/ 3489257 h 3663473"/>
              <a:gd name="connsiteX264" fmla="*/ 4021207 w 5638608"/>
              <a:gd name="connsiteY264" fmla="*/ 3513917 h 3663473"/>
              <a:gd name="connsiteX265" fmla="*/ 4087771 w 5638608"/>
              <a:gd name="connsiteY265" fmla="*/ 3513917 h 3663473"/>
              <a:gd name="connsiteX266" fmla="*/ 4087771 w 5638608"/>
              <a:gd name="connsiteY266" fmla="*/ 3550097 h 3663473"/>
              <a:gd name="connsiteX267" fmla="*/ 4424768 w 5638608"/>
              <a:gd name="connsiteY267" fmla="*/ 3550097 h 3663473"/>
              <a:gd name="connsiteX268" fmla="*/ 4424768 w 5638608"/>
              <a:gd name="connsiteY268" fmla="*/ 3663533 h 3663473"/>
              <a:gd name="connsiteX269" fmla="*/ 5638796 w 5638608"/>
              <a:gd name="connsiteY269" fmla="*/ 3663533 h 36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5638608" h="3663473">
                <a:moveTo>
                  <a:pt x="188" y="59"/>
                </a:moveTo>
                <a:lnTo>
                  <a:pt x="93889" y="59"/>
                </a:lnTo>
                <a:lnTo>
                  <a:pt x="93889" y="14855"/>
                </a:lnTo>
                <a:lnTo>
                  <a:pt x="159647" y="14855"/>
                </a:lnTo>
                <a:lnTo>
                  <a:pt x="159647" y="28006"/>
                </a:lnTo>
                <a:lnTo>
                  <a:pt x="208553" y="28006"/>
                </a:lnTo>
                <a:lnTo>
                  <a:pt x="208553" y="57598"/>
                </a:lnTo>
                <a:lnTo>
                  <a:pt x="217596" y="57598"/>
                </a:lnTo>
                <a:lnTo>
                  <a:pt x="217596" y="72391"/>
                </a:lnTo>
                <a:lnTo>
                  <a:pt x="252527" y="72391"/>
                </a:lnTo>
                <a:lnTo>
                  <a:pt x="252527" y="95405"/>
                </a:lnTo>
                <a:lnTo>
                  <a:pt x="267323" y="95405"/>
                </a:lnTo>
                <a:lnTo>
                  <a:pt x="267323" y="124587"/>
                </a:lnTo>
                <a:lnTo>
                  <a:pt x="291158" y="124587"/>
                </a:lnTo>
                <a:lnTo>
                  <a:pt x="291158" y="179246"/>
                </a:lnTo>
                <a:lnTo>
                  <a:pt x="307600" y="179246"/>
                </a:lnTo>
                <a:lnTo>
                  <a:pt x="307600" y="211304"/>
                </a:lnTo>
                <a:lnTo>
                  <a:pt x="342120" y="211304"/>
                </a:lnTo>
                <a:lnTo>
                  <a:pt x="342120" y="268018"/>
                </a:lnTo>
                <a:lnTo>
                  <a:pt x="406232" y="268018"/>
                </a:lnTo>
                <a:lnTo>
                  <a:pt x="406232" y="325553"/>
                </a:lnTo>
                <a:lnTo>
                  <a:pt x="432538" y="325553"/>
                </a:lnTo>
                <a:lnTo>
                  <a:pt x="432538" y="351855"/>
                </a:lnTo>
                <a:lnTo>
                  <a:pt x="486786" y="351855"/>
                </a:lnTo>
                <a:lnTo>
                  <a:pt x="486786" y="404462"/>
                </a:lnTo>
                <a:lnTo>
                  <a:pt x="521307" y="404462"/>
                </a:lnTo>
                <a:lnTo>
                  <a:pt x="521307" y="424190"/>
                </a:lnTo>
                <a:lnTo>
                  <a:pt x="545967" y="424190"/>
                </a:lnTo>
                <a:lnTo>
                  <a:pt x="545967" y="455423"/>
                </a:lnTo>
                <a:lnTo>
                  <a:pt x="578845" y="455423"/>
                </a:lnTo>
                <a:lnTo>
                  <a:pt x="578845" y="480084"/>
                </a:lnTo>
                <a:lnTo>
                  <a:pt x="611724" y="480084"/>
                </a:lnTo>
                <a:lnTo>
                  <a:pt x="611724" y="511317"/>
                </a:lnTo>
                <a:lnTo>
                  <a:pt x="646245" y="511317"/>
                </a:lnTo>
                <a:lnTo>
                  <a:pt x="646245" y="544196"/>
                </a:lnTo>
                <a:lnTo>
                  <a:pt x="669259" y="544196"/>
                </a:lnTo>
                <a:lnTo>
                  <a:pt x="669259" y="614882"/>
                </a:lnTo>
                <a:lnTo>
                  <a:pt x="675837" y="614882"/>
                </a:lnTo>
                <a:lnTo>
                  <a:pt x="675837" y="647775"/>
                </a:lnTo>
                <a:lnTo>
                  <a:pt x="692274" y="647775"/>
                </a:lnTo>
                <a:lnTo>
                  <a:pt x="692274" y="672435"/>
                </a:lnTo>
                <a:lnTo>
                  <a:pt x="720221" y="672435"/>
                </a:lnTo>
                <a:lnTo>
                  <a:pt x="720221" y="700371"/>
                </a:lnTo>
                <a:lnTo>
                  <a:pt x="749813" y="700371"/>
                </a:lnTo>
                <a:lnTo>
                  <a:pt x="749813" y="749691"/>
                </a:lnTo>
                <a:lnTo>
                  <a:pt x="758032" y="749691"/>
                </a:lnTo>
                <a:lnTo>
                  <a:pt x="758032" y="771039"/>
                </a:lnTo>
                <a:lnTo>
                  <a:pt x="796664" y="771039"/>
                </a:lnTo>
                <a:lnTo>
                  <a:pt x="796664" y="825291"/>
                </a:lnTo>
                <a:lnTo>
                  <a:pt x="822965" y="825291"/>
                </a:lnTo>
                <a:lnTo>
                  <a:pt x="822965" y="836811"/>
                </a:lnTo>
                <a:lnTo>
                  <a:pt x="838582" y="836811"/>
                </a:lnTo>
                <a:lnTo>
                  <a:pt x="838582" y="855711"/>
                </a:lnTo>
                <a:lnTo>
                  <a:pt x="854199" y="855711"/>
                </a:lnTo>
                <a:lnTo>
                  <a:pt x="854199" y="863920"/>
                </a:lnTo>
                <a:lnTo>
                  <a:pt x="865708" y="863920"/>
                </a:lnTo>
                <a:lnTo>
                  <a:pt x="865708" y="877924"/>
                </a:lnTo>
                <a:lnTo>
                  <a:pt x="892830" y="877924"/>
                </a:lnTo>
                <a:lnTo>
                  <a:pt x="892830" y="937899"/>
                </a:lnTo>
                <a:lnTo>
                  <a:pt x="911738" y="937899"/>
                </a:lnTo>
                <a:lnTo>
                  <a:pt x="911738" y="947763"/>
                </a:lnTo>
                <a:lnTo>
                  <a:pt x="937218" y="947763"/>
                </a:lnTo>
                <a:lnTo>
                  <a:pt x="937218" y="964215"/>
                </a:lnTo>
                <a:lnTo>
                  <a:pt x="946258" y="964215"/>
                </a:lnTo>
                <a:lnTo>
                  <a:pt x="946258" y="978183"/>
                </a:lnTo>
                <a:lnTo>
                  <a:pt x="961054" y="978183"/>
                </a:lnTo>
                <a:lnTo>
                  <a:pt x="961054" y="1006119"/>
                </a:lnTo>
                <a:lnTo>
                  <a:pt x="988180" y="1006119"/>
                </a:lnTo>
                <a:lnTo>
                  <a:pt x="988180" y="1040644"/>
                </a:lnTo>
                <a:lnTo>
                  <a:pt x="1008729" y="1040644"/>
                </a:lnTo>
                <a:lnTo>
                  <a:pt x="1008729" y="1060371"/>
                </a:lnTo>
                <a:lnTo>
                  <a:pt x="1021055" y="1060371"/>
                </a:lnTo>
                <a:lnTo>
                  <a:pt x="1021055" y="1080100"/>
                </a:lnTo>
                <a:lnTo>
                  <a:pt x="1033385" y="1080100"/>
                </a:lnTo>
                <a:lnTo>
                  <a:pt x="1033385" y="1101484"/>
                </a:lnTo>
                <a:lnTo>
                  <a:pt x="1060511" y="1101484"/>
                </a:lnTo>
                <a:lnTo>
                  <a:pt x="1060511" y="1136008"/>
                </a:lnTo>
                <a:lnTo>
                  <a:pt x="1070375" y="1136008"/>
                </a:lnTo>
                <a:lnTo>
                  <a:pt x="1070375" y="1149148"/>
                </a:lnTo>
                <a:lnTo>
                  <a:pt x="1083526" y="1149148"/>
                </a:lnTo>
                <a:lnTo>
                  <a:pt x="1083526" y="1165600"/>
                </a:lnTo>
                <a:lnTo>
                  <a:pt x="1093390" y="1165600"/>
                </a:lnTo>
                <a:lnTo>
                  <a:pt x="1093390" y="1188604"/>
                </a:lnTo>
                <a:lnTo>
                  <a:pt x="1102430" y="1188604"/>
                </a:lnTo>
                <a:lnTo>
                  <a:pt x="1102430" y="1202572"/>
                </a:lnTo>
                <a:lnTo>
                  <a:pt x="1117226" y="1202572"/>
                </a:lnTo>
                <a:lnTo>
                  <a:pt x="1117226" y="1212436"/>
                </a:lnTo>
                <a:lnTo>
                  <a:pt x="1145173" y="1212436"/>
                </a:lnTo>
                <a:lnTo>
                  <a:pt x="1145173" y="1226404"/>
                </a:lnTo>
                <a:lnTo>
                  <a:pt x="1150105" y="1226404"/>
                </a:lnTo>
                <a:lnTo>
                  <a:pt x="1150105" y="1240408"/>
                </a:lnTo>
                <a:lnTo>
                  <a:pt x="1174138" y="1240408"/>
                </a:lnTo>
                <a:lnTo>
                  <a:pt x="1174138" y="1255276"/>
                </a:lnTo>
                <a:lnTo>
                  <a:pt x="1199129" y="1255276"/>
                </a:lnTo>
                <a:lnTo>
                  <a:pt x="1199129" y="1275616"/>
                </a:lnTo>
                <a:lnTo>
                  <a:pt x="1212496" y="1275616"/>
                </a:lnTo>
                <a:lnTo>
                  <a:pt x="1212496" y="1301176"/>
                </a:lnTo>
                <a:lnTo>
                  <a:pt x="1229935" y="1301176"/>
                </a:lnTo>
                <a:lnTo>
                  <a:pt x="1229935" y="1319212"/>
                </a:lnTo>
                <a:lnTo>
                  <a:pt x="1243301" y="1319212"/>
                </a:lnTo>
                <a:lnTo>
                  <a:pt x="1243301" y="1342468"/>
                </a:lnTo>
                <a:lnTo>
                  <a:pt x="1254926" y="1342468"/>
                </a:lnTo>
                <a:lnTo>
                  <a:pt x="1254926" y="1381384"/>
                </a:lnTo>
                <a:lnTo>
                  <a:pt x="1263062" y="1381384"/>
                </a:lnTo>
                <a:lnTo>
                  <a:pt x="1263062" y="1397080"/>
                </a:lnTo>
                <a:lnTo>
                  <a:pt x="1272944" y="1397080"/>
                </a:lnTo>
                <a:lnTo>
                  <a:pt x="1272944" y="1409284"/>
                </a:lnTo>
                <a:lnTo>
                  <a:pt x="1317695" y="1409284"/>
                </a:lnTo>
                <a:lnTo>
                  <a:pt x="1317695" y="1419760"/>
                </a:lnTo>
                <a:lnTo>
                  <a:pt x="1333392" y="1419760"/>
                </a:lnTo>
                <a:lnTo>
                  <a:pt x="1333392" y="1435456"/>
                </a:lnTo>
                <a:lnTo>
                  <a:pt x="1345595" y="1435456"/>
                </a:lnTo>
                <a:lnTo>
                  <a:pt x="1345595" y="1450576"/>
                </a:lnTo>
                <a:lnTo>
                  <a:pt x="1355478" y="1450576"/>
                </a:lnTo>
                <a:lnTo>
                  <a:pt x="1355478" y="1483120"/>
                </a:lnTo>
                <a:lnTo>
                  <a:pt x="1366216" y="1486000"/>
                </a:lnTo>
                <a:lnTo>
                  <a:pt x="1366216" y="1506952"/>
                </a:lnTo>
                <a:lnTo>
                  <a:pt x="1389184" y="1506952"/>
                </a:lnTo>
                <a:lnTo>
                  <a:pt x="1389184" y="1529596"/>
                </a:lnTo>
                <a:lnTo>
                  <a:pt x="1424058" y="1529596"/>
                </a:lnTo>
                <a:lnTo>
                  <a:pt x="1424058" y="1553428"/>
                </a:lnTo>
                <a:lnTo>
                  <a:pt x="1444401" y="1553428"/>
                </a:lnTo>
                <a:lnTo>
                  <a:pt x="1444401" y="1599940"/>
                </a:lnTo>
                <a:lnTo>
                  <a:pt x="1480437" y="1599940"/>
                </a:lnTo>
                <a:lnTo>
                  <a:pt x="1480437" y="1627840"/>
                </a:lnTo>
                <a:lnTo>
                  <a:pt x="1496130" y="1627840"/>
                </a:lnTo>
                <a:lnTo>
                  <a:pt x="1496130" y="1656892"/>
                </a:lnTo>
                <a:lnTo>
                  <a:pt x="1507171" y="1656892"/>
                </a:lnTo>
                <a:lnTo>
                  <a:pt x="1507171" y="1680148"/>
                </a:lnTo>
                <a:lnTo>
                  <a:pt x="1531003" y="1680148"/>
                </a:lnTo>
                <a:lnTo>
                  <a:pt x="1531003" y="1690012"/>
                </a:lnTo>
                <a:lnTo>
                  <a:pt x="1540881" y="1690012"/>
                </a:lnTo>
                <a:lnTo>
                  <a:pt x="1540881" y="1716760"/>
                </a:lnTo>
                <a:lnTo>
                  <a:pt x="1565873" y="1716760"/>
                </a:lnTo>
                <a:lnTo>
                  <a:pt x="1565873" y="1740592"/>
                </a:lnTo>
                <a:lnTo>
                  <a:pt x="1587379" y="1740592"/>
                </a:lnTo>
                <a:lnTo>
                  <a:pt x="1587379" y="1756864"/>
                </a:lnTo>
                <a:lnTo>
                  <a:pt x="1597261" y="1756864"/>
                </a:lnTo>
                <a:lnTo>
                  <a:pt x="1597261" y="1796392"/>
                </a:lnTo>
                <a:lnTo>
                  <a:pt x="1608302" y="1796392"/>
                </a:lnTo>
                <a:lnTo>
                  <a:pt x="1608302" y="1820224"/>
                </a:lnTo>
                <a:lnTo>
                  <a:pt x="1624578" y="1820224"/>
                </a:lnTo>
                <a:lnTo>
                  <a:pt x="1624578" y="1852192"/>
                </a:lnTo>
                <a:lnTo>
                  <a:pt x="1637728" y="1852192"/>
                </a:lnTo>
                <a:lnTo>
                  <a:pt x="1637728" y="1873684"/>
                </a:lnTo>
                <a:lnTo>
                  <a:pt x="1649569" y="1873684"/>
                </a:lnTo>
                <a:lnTo>
                  <a:pt x="1649569" y="1894024"/>
                </a:lnTo>
                <a:lnTo>
                  <a:pt x="1658288" y="1894024"/>
                </a:lnTo>
                <a:lnTo>
                  <a:pt x="1658288" y="1903312"/>
                </a:lnTo>
                <a:lnTo>
                  <a:pt x="1671072" y="1903312"/>
                </a:lnTo>
                <a:lnTo>
                  <a:pt x="1671072" y="1909144"/>
                </a:lnTo>
                <a:lnTo>
                  <a:pt x="1679791" y="1909144"/>
                </a:lnTo>
                <a:lnTo>
                  <a:pt x="1679791" y="1930636"/>
                </a:lnTo>
                <a:lnTo>
                  <a:pt x="1690836" y="1930636"/>
                </a:lnTo>
                <a:lnTo>
                  <a:pt x="1690836" y="1969588"/>
                </a:lnTo>
                <a:lnTo>
                  <a:pt x="1710596" y="1969588"/>
                </a:lnTo>
                <a:lnTo>
                  <a:pt x="1710596" y="1985284"/>
                </a:lnTo>
                <a:lnTo>
                  <a:pt x="1720474" y="1985284"/>
                </a:lnTo>
                <a:lnTo>
                  <a:pt x="1720474" y="1993420"/>
                </a:lnTo>
                <a:lnTo>
                  <a:pt x="1759708" y="1993420"/>
                </a:lnTo>
                <a:lnTo>
                  <a:pt x="1759708" y="2005048"/>
                </a:lnTo>
                <a:lnTo>
                  <a:pt x="1769589" y="2005048"/>
                </a:lnTo>
                <a:lnTo>
                  <a:pt x="1769589" y="2032372"/>
                </a:lnTo>
                <a:lnTo>
                  <a:pt x="1839624" y="2032372"/>
                </a:lnTo>
                <a:lnTo>
                  <a:pt x="1839624" y="2053288"/>
                </a:lnTo>
                <a:lnTo>
                  <a:pt x="1860547" y="2053288"/>
                </a:lnTo>
                <a:lnTo>
                  <a:pt x="1860547" y="2073628"/>
                </a:lnTo>
                <a:lnTo>
                  <a:pt x="1873917" y="2073628"/>
                </a:lnTo>
                <a:lnTo>
                  <a:pt x="1873917" y="2100340"/>
                </a:lnTo>
                <a:lnTo>
                  <a:pt x="1908787" y="2100340"/>
                </a:lnTo>
                <a:lnTo>
                  <a:pt x="1908787" y="2136988"/>
                </a:lnTo>
                <a:lnTo>
                  <a:pt x="1920411" y="2136988"/>
                </a:lnTo>
                <a:lnTo>
                  <a:pt x="1920411" y="2177092"/>
                </a:lnTo>
                <a:lnTo>
                  <a:pt x="1948891" y="2177092"/>
                </a:lnTo>
                <a:lnTo>
                  <a:pt x="1948891" y="2210212"/>
                </a:lnTo>
                <a:lnTo>
                  <a:pt x="1976993" y="2210212"/>
                </a:lnTo>
                <a:lnTo>
                  <a:pt x="1976993" y="2235773"/>
                </a:lnTo>
                <a:lnTo>
                  <a:pt x="1995896" y="2235773"/>
                </a:lnTo>
                <a:lnTo>
                  <a:pt x="1995896" y="2248912"/>
                </a:lnTo>
                <a:lnTo>
                  <a:pt x="2004940" y="2248912"/>
                </a:lnTo>
                <a:lnTo>
                  <a:pt x="2004940" y="2267164"/>
                </a:lnTo>
                <a:lnTo>
                  <a:pt x="2017475" y="2267164"/>
                </a:lnTo>
                <a:lnTo>
                  <a:pt x="2017475" y="2274436"/>
                </a:lnTo>
                <a:lnTo>
                  <a:pt x="2045083" y="2274436"/>
                </a:lnTo>
                <a:lnTo>
                  <a:pt x="2045083" y="2320624"/>
                </a:lnTo>
                <a:lnTo>
                  <a:pt x="2101168" y="2320624"/>
                </a:lnTo>
                <a:lnTo>
                  <a:pt x="2101168" y="2357848"/>
                </a:lnTo>
                <a:lnTo>
                  <a:pt x="2123254" y="2357848"/>
                </a:lnTo>
                <a:lnTo>
                  <a:pt x="2123254" y="2389204"/>
                </a:lnTo>
                <a:lnTo>
                  <a:pt x="2150426" y="2389204"/>
                </a:lnTo>
                <a:lnTo>
                  <a:pt x="2150426" y="2434709"/>
                </a:lnTo>
                <a:lnTo>
                  <a:pt x="2189879" y="2434709"/>
                </a:lnTo>
                <a:lnTo>
                  <a:pt x="2189879" y="2459369"/>
                </a:lnTo>
                <a:lnTo>
                  <a:pt x="2255637" y="2459369"/>
                </a:lnTo>
                <a:lnTo>
                  <a:pt x="2255637" y="2481545"/>
                </a:lnTo>
                <a:lnTo>
                  <a:pt x="2291802" y="2481545"/>
                </a:lnTo>
                <a:lnTo>
                  <a:pt x="2291802" y="2507861"/>
                </a:lnTo>
                <a:lnTo>
                  <a:pt x="2327147" y="2507861"/>
                </a:lnTo>
                <a:lnTo>
                  <a:pt x="2327147" y="2536625"/>
                </a:lnTo>
                <a:lnTo>
                  <a:pt x="2366599" y="2536625"/>
                </a:lnTo>
                <a:lnTo>
                  <a:pt x="2366599" y="2567837"/>
                </a:lnTo>
                <a:lnTo>
                  <a:pt x="2385503" y="2567837"/>
                </a:lnTo>
                <a:lnTo>
                  <a:pt x="2385503" y="2602361"/>
                </a:lnTo>
                <a:lnTo>
                  <a:pt x="2402765" y="2602361"/>
                </a:lnTo>
                <a:lnTo>
                  <a:pt x="2402765" y="2632781"/>
                </a:lnTo>
                <a:lnTo>
                  <a:pt x="2426601" y="2632781"/>
                </a:lnTo>
                <a:lnTo>
                  <a:pt x="2426601" y="2667305"/>
                </a:lnTo>
                <a:lnTo>
                  <a:pt x="2447149" y="2667305"/>
                </a:lnTo>
                <a:lnTo>
                  <a:pt x="2447149" y="2700173"/>
                </a:lnTo>
                <a:lnTo>
                  <a:pt x="2475096" y="2700173"/>
                </a:lnTo>
                <a:lnTo>
                  <a:pt x="2475096" y="2726489"/>
                </a:lnTo>
                <a:lnTo>
                  <a:pt x="2500577" y="2726489"/>
                </a:lnTo>
                <a:lnTo>
                  <a:pt x="2500577" y="2746217"/>
                </a:lnTo>
                <a:lnTo>
                  <a:pt x="2564682" y="2746217"/>
                </a:lnTo>
                <a:lnTo>
                  <a:pt x="2564682" y="2765117"/>
                </a:lnTo>
                <a:lnTo>
                  <a:pt x="2591826" y="2765117"/>
                </a:lnTo>
                <a:lnTo>
                  <a:pt x="2591826" y="2784845"/>
                </a:lnTo>
                <a:cubicBezTo>
                  <a:pt x="2595102" y="2784845"/>
                  <a:pt x="2631282" y="2784845"/>
                  <a:pt x="2631282" y="2784845"/>
                </a:cubicBezTo>
                <a:lnTo>
                  <a:pt x="2631282" y="2814437"/>
                </a:lnTo>
                <a:lnTo>
                  <a:pt x="2683051" y="2814437"/>
                </a:lnTo>
                <a:lnTo>
                  <a:pt x="2683051" y="2854721"/>
                </a:lnTo>
                <a:lnTo>
                  <a:pt x="2726611" y="2854721"/>
                </a:lnTo>
                <a:lnTo>
                  <a:pt x="2726611" y="2879381"/>
                </a:lnTo>
                <a:lnTo>
                  <a:pt x="2769342" y="2879381"/>
                </a:lnTo>
                <a:lnTo>
                  <a:pt x="2769342" y="2891693"/>
                </a:lnTo>
                <a:lnTo>
                  <a:pt x="2885263" y="2891693"/>
                </a:lnTo>
                <a:lnTo>
                  <a:pt x="2885263" y="2906489"/>
                </a:lnTo>
                <a:lnTo>
                  <a:pt x="2963347" y="2906489"/>
                </a:lnTo>
                <a:lnTo>
                  <a:pt x="2963347" y="2923769"/>
                </a:lnTo>
                <a:lnTo>
                  <a:pt x="3000319" y="2923769"/>
                </a:lnTo>
                <a:lnTo>
                  <a:pt x="3000319" y="2954153"/>
                </a:lnTo>
                <a:lnTo>
                  <a:pt x="3015115" y="2954153"/>
                </a:lnTo>
                <a:lnTo>
                  <a:pt x="3015115" y="2977193"/>
                </a:lnTo>
                <a:lnTo>
                  <a:pt x="3034015" y="2977193"/>
                </a:lnTo>
                <a:lnTo>
                  <a:pt x="3034015" y="2991989"/>
                </a:lnTo>
                <a:lnTo>
                  <a:pt x="3061987" y="2991989"/>
                </a:lnTo>
                <a:lnTo>
                  <a:pt x="3061987" y="3040481"/>
                </a:lnTo>
                <a:lnTo>
                  <a:pt x="3162247" y="3040481"/>
                </a:lnTo>
                <a:lnTo>
                  <a:pt x="3162247" y="3116909"/>
                </a:lnTo>
                <a:lnTo>
                  <a:pt x="3228847" y="3116909"/>
                </a:lnTo>
                <a:lnTo>
                  <a:pt x="3228847" y="3139913"/>
                </a:lnTo>
                <a:lnTo>
                  <a:pt x="3294583" y="3139913"/>
                </a:lnTo>
                <a:lnTo>
                  <a:pt x="3294583" y="3167057"/>
                </a:lnTo>
                <a:lnTo>
                  <a:pt x="3338143" y="3167057"/>
                </a:lnTo>
                <a:lnTo>
                  <a:pt x="3338143" y="3194165"/>
                </a:lnTo>
                <a:lnTo>
                  <a:pt x="3503383" y="3194165"/>
                </a:lnTo>
                <a:lnTo>
                  <a:pt x="3503383" y="3230345"/>
                </a:lnTo>
                <a:lnTo>
                  <a:pt x="3529663" y="3230345"/>
                </a:lnTo>
                <a:lnTo>
                  <a:pt x="3529663" y="3254177"/>
                </a:lnTo>
                <a:lnTo>
                  <a:pt x="3552667" y="3254177"/>
                </a:lnTo>
                <a:lnTo>
                  <a:pt x="3552667" y="3275561"/>
                </a:lnTo>
                <a:lnTo>
                  <a:pt x="3734323" y="3275561"/>
                </a:lnTo>
                <a:lnTo>
                  <a:pt x="3734323" y="3320777"/>
                </a:lnTo>
                <a:lnTo>
                  <a:pt x="3769675" y="3320777"/>
                </a:lnTo>
                <a:lnTo>
                  <a:pt x="3769675" y="3363509"/>
                </a:lnTo>
                <a:lnTo>
                  <a:pt x="3811615" y="3363509"/>
                </a:lnTo>
                <a:lnTo>
                  <a:pt x="3811615" y="3400481"/>
                </a:lnTo>
                <a:lnTo>
                  <a:pt x="3874075" y="3400481"/>
                </a:lnTo>
                <a:lnTo>
                  <a:pt x="3874075" y="3425969"/>
                </a:lnTo>
                <a:lnTo>
                  <a:pt x="3927499" y="3425969"/>
                </a:lnTo>
                <a:lnTo>
                  <a:pt x="3927499" y="3462149"/>
                </a:lnTo>
                <a:lnTo>
                  <a:pt x="4001479" y="3462149"/>
                </a:lnTo>
                <a:lnTo>
                  <a:pt x="4001479" y="3489257"/>
                </a:lnTo>
                <a:lnTo>
                  <a:pt x="4021207" y="3489257"/>
                </a:lnTo>
                <a:lnTo>
                  <a:pt x="4021207" y="3513917"/>
                </a:lnTo>
                <a:lnTo>
                  <a:pt x="4087771" y="3513917"/>
                </a:lnTo>
                <a:lnTo>
                  <a:pt x="4087771" y="3550097"/>
                </a:lnTo>
                <a:lnTo>
                  <a:pt x="4424768" y="3550097"/>
                </a:lnTo>
                <a:lnTo>
                  <a:pt x="4424768" y="3663533"/>
                </a:lnTo>
                <a:lnTo>
                  <a:pt x="5638796" y="3663533"/>
                </a:lnTo>
              </a:path>
            </a:pathLst>
          </a:custGeom>
          <a:noFill/>
          <a:ln w="19050" cap="flat">
            <a:solidFill>
              <a:schemeClr val="accent5"/>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614" name="Group 613">
            <a:extLst>
              <a:ext uri="{FF2B5EF4-FFF2-40B4-BE49-F238E27FC236}">
                <a16:creationId xmlns:a16="http://schemas.microsoft.com/office/drawing/2014/main" id="{423C10DE-CA50-E00C-BCEE-3680D3302499}"/>
              </a:ext>
            </a:extLst>
          </p:cNvPr>
          <p:cNvGrpSpPr/>
          <p:nvPr/>
        </p:nvGrpSpPr>
        <p:grpSpPr>
          <a:xfrm>
            <a:off x="911907" y="1545300"/>
            <a:ext cx="4552268" cy="3034157"/>
            <a:chOff x="911907" y="1545300"/>
            <a:chExt cx="4552268" cy="3034157"/>
          </a:xfrm>
        </p:grpSpPr>
        <p:grpSp>
          <p:nvGrpSpPr>
            <p:cNvPr id="455" name="Group 454">
              <a:extLst>
                <a:ext uri="{FF2B5EF4-FFF2-40B4-BE49-F238E27FC236}">
                  <a16:creationId xmlns:a16="http://schemas.microsoft.com/office/drawing/2014/main" id="{BBD0C0FB-6854-5A5A-08B0-D546B60187A9}"/>
                </a:ext>
              </a:extLst>
            </p:cNvPr>
            <p:cNvGrpSpPr/>
            <p:nvPr/>
          </p:nvGrpSpPr>
          <p:grpSpPr>
            <a:xfrm>
              <a:off x="911907" y="1545300"/>
              <a:ext cx="100638" cy="100638"/>
              <a:chOff x="10504154" y="525127"/>
              <a:chExt cx="100638" cy="100638"/>
            </a:xfrm>
          </p:grpSpPr>
          <p:cxnSp>
            <p:nvCxnSpPr>
              <p:cNvPr id="456" name="Straight Connector 455">
                <a:extLst>
                  <a:ext uri="{FF2B5EF4-FFF2-40B4-BE49-F238E27FC236}">
                    <a16:creationId xmlns:a16="http://schemas.microsoft.com/office/drawing/2014/main" id="{5ED97D77-B390-AF97-895E-A8938011730F}"/>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175527B4-F3AC-7195-46BA-235ACAFE0F08}"/>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62" name="Group 461">
              <a:extLst>
                <a:ext uri="{FF2B5EF4-FFF2-40B4-BE49-F238E27FC236}">
                  <a16:creationId xmlns:a16="http://schemas.microsoft.com/office/drawing/2014/main" id="{BF087A05-351D-7E01-4F97-E0F429E55DEA}"/>
                </a:ext>
              </a:extLst>
            </p:cNvPr>
            <p:cNvGrpSpPr/>
            <p:nvPr/>
          </p:nvGrpSpPr>
          <p:grpSpPr>
            <a:xfrm>
              <a:off x="2447907" y="3313097"/>
              <a:ext cx="100638" cy="100638"/>
              <a:chOff x="10504154" y="525127"/>
              <a:chExt cx="100638" cy="100638"/>
            </a:xfrm>
          </p:grpSpPr>
          <p:cxnSp>
            <p:nvCxnSpPr>
              <p:cNvPr id="463" name="Straight Connector 462">
                <a:extLst>
                  <a:ext uri="{FF2B5EF4-FFF2-40B4-BE49-F238E27FC236}">
                    <a16:creationId xmlns:a16="http://schemas.microsoft.com/office/drawing/2014/main" id="{794989D9-A09C-63BD-0CD9-466FE866FE46}"/>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FA4E87C-11BA-A790-3A1D-EA1841FCC108}"/>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199A99A5-48F3-A039-4EAD-1FB36E2FFC82}"/>
                </a:ext>
              </a:extLst>
            </p:cNvPr>
            <p:cNvGrpSpPr/>
            <p:nvPr/>
          </p:nvGrpSpPr>
          <p:grpSpPr>
            <a:xfrm>
              <a:off x="2523180" y="3366560"/>
              <a:ext cx="100638" cy="100638"/>
              <a:chOff x="10504154" y="525127"/>
              <a:chExt cx="100638" cy="100638"/>
            </a:xfrm>
          </p:grpSpPr>
          <p:cxnSp>
            <p:nvCxnSpPr>
              <p:cNvPr id="466" name="Straight Connector 465">
                <a:extLst>
                  <a:ext uri="{FF2B5EF4-FFF2-40B4-BE49-F238E27FC236}">
                    <a16:creationId xmlns:a16="http://schemas.microsoft.com/office/drawing/2014/main" id="{C50BAC28-1CFE-34B4-B5FF-F8A9DDD03272}"/>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69D3870D-D9CC-7D36-31B5-8C84B7D5E82A}"/>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68" name="Group 467">
              <a:extLst>
                <a:ext uri="{FF2B5EF4-FFF2-40B4-BE49-F238E27FC236}">
                  <a16:creationId xmlns:a16="http://schemas.microsoft.com/office/drawing/2014/main" id="{020BD6D7-156C-9841-39BA-F12CA04F28D8}"/>
                </a:ext>
              </a:extLst>
            </p:cNvPr>
            <p:cNvGrpSpPr/>
            <p:nvPr/>
          </p:nvGrpSpPr>
          <p:grpSpPr>
            <a:xfrm>
              <a:off x="2638563" y="3502833"/>
              <a:ext cx="100638" cy="100638"/>
              <a:chOff x="10504154" y="525127"/>
              <a:chExt cx="100638" cy="100638"/>
            </a:xfrm>
          </p:grpSpPr>
          <p:cxnSp>
            <p:nvCxnSpPr>
              <p:cNvPr id="469" name="Straight Connector 468">
                <a:extLst>
                  <a:ext uri="{FF2B5EF4-FFF2-40B4-BE49-F238E27FC236}">
                    <a16:creationId xmlns:a16="http://schemas.microsoft.com/office/drawing/2014/main" id="{B18B87DD-0AAE-E3DB-B0AB-47CA5F4CF769}"/>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C1E00B4F-AFC0-52BB-A0D1-244139A669A9}"/>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75" name="Group 474">
              <a:extLst>
                <a:ext uri="{FF2B5EF4-FFF2-40B4-BE49-F238E27FC236}">
                  <a16:creationId xmlns:a16="http://schemas.microsoft.com/office/drawing/2014/main" id="{60251B44-BF58-7E2B-1179-F7D9405DDC27}"/>
                </a:ext>
              </a:extLst>
            </p:cNvPr>
            <p:cNvGrpSpPr/>
            <p:nvPr/>
          </p:nvGrpSpPr>
          <p:grpSpPr>
            <a:xfrm>
              <a:off x="2716177" y="3535383"/>
              <a:ext cx="100638" cy="100638"/>
              <a:chOff x="10504154" y="525127"/>
              <a:chExt cx="100638" cy="100638"/>
            </a:xfrm>
          </p:grpSpPr>
          <p:cxnSp>
            <p:nvCxnSpPr>
              <p:cNvPr id="476" name="Straight Connector 475">
                <a:extLst>
                  <a:ext uri="{FF2B5EF4-FFF2-40B4-BE49-F238E27FC236}">
                    <a16:creationId xmlns:a16="http://schemas.microsoft.com/office/drawing/2014/main" id="{2DA96D32-633C-3C9C-372F-75C82674DBBB}"/>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0254C0EA-D5D6-E0E8-9A92-753C002291D9}"/>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78" name="Group 477">
              <a:extLst>
                <a:ext uri="{FF2B5EF4-FFF2-40B4-BE49-F238E27FC236}">
                  <a16:creationId xmlns:a16="http://schemas.microsoft.com/office/drawing/2014/main" id="{F2F552D5-8D2B-AB63-CC90-783A53802E52}"/>
                </a:ext>
              </a:extLst>
            </p:cNvPr>
            <p:cNvGrpSpPr/>
            <p:nvPr/>
          </p:nvGrpSpPr>
          <p:grpSpPr>
            <a:xfrm>
              <a:off x="2769184" y="3584647"/>
              <a:ext cx="100638" cy="100638"/>
              <a:chOff x="10504154" y="525127"/>
              <a:chExt cx="100638" cy="100638"/>
            </a:xfrm>
          </p:grpSpPr>
          <p:cxnSp>
            <p:nvCxnSpPr>
              <p:cNvPr id="479" name="Straight Connector 478">
                <a:extLst>
                  <a:ext uri="{FF2B5EF4-FFF2-40B4-BE49-F238E27FC236}">
                    <a16:creationId xmlns:a16="http://schemas.microsoft.com/office/drawing/2014/main" id="{2751EFC2-4AA1-8BDE-9BF8-F284A10257F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6907DB86-08D8-4093-525A-612373D2C560}"/>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81" name="Group 480">
              <a:extLst>
                <a:ext uri="{FF2B5EF4-FFF2-40B4-BE49-F238E27FC236}">
                  <a16:creationId xmlns:a16="http://schemas.microsoft.com/office/drawing/2014/main" id="{76AC5C8F-B926-5B4C-AB9F-22C01C43BD92}"/>
                </a:ext>
              </a:extLst>
            </p:cNvPr>
            <p:cNvGrpSpPr/>
            <p:nvPr/>
          </p:nvGrpSpPr>
          <p:grpSpPr>
            <a:xfrm>
              <a:off x="2790726" y="3613686"/>
              <a:ext cx="100638" cy="100638"/>
              <a:chOff x="10504154" y="525127"/>
              <a:chExt cx="100638" cy="100638"/>
            </a:xfrm>
          </p:grpSpPr>
          <p:cxnSp>
            <p:nvCxnSpPr>
              <p:cNvPr id="482" name="Straight Connector 481">
                <a:extLst>
                  <a:ext uri="{FF2B5EF4-FFF2-40B4-BE49-F238E27FC236}">
                    <a16:creationId xmlns:a16="http://schemas.microsoft.com/office/drawing/2014/main" id="{F923381D-C1DC-24F5-DD87-D608DBEC8015}"/>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E642BAF5-A7A9-1F4C-1585-D2D2F28BFFC8}"/>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84" name="Group 483">
              <a:extLst>
                <a:ext uri="{FF2B5EF4-FFF2-40B4-BE49-F238E27FC236}">
                  <a16:creationId xmlns:a16="http://schemas.microsoft.com/office/drawing/2014/main" id="{EAECD57A-0F38-8209-26A4-ED91CBB8355E}"/>
                </a:ext>
              </a:extLst>
            </p:cNvPr>
            <p:cNvGrpSpPr/>
            <p:nvPr/>
          </p:nvGrpSpPr>
          <p:grpSpPr>
            <a:xfrm>
              <a:off x="2825213" y="3663157"/>
              <a:ext cx="100638" cy="100638"/>
              <a:chOff x="10504154" y="525127"/>
              <a:chExt cx="100638" cy="100638"/>
            </a:xfrm>
          </p:grpSpPr>
          <p:cxnSp>
            <p:nvCxnSpPr>
              <p:cNvPr id="485" name="Straight Connector 484">
                <a:extLst>
                  <a:ext uri="{FF2B5EF4-FFF2-40B4-BE49-F238E27FC236}">
                    <a16:creationId xmlns:a16="http://schemas.microsoft.com/office/drawing/2014/main" id="{6A4E7F9C-2C2F-4B95-11D4-73F923357D70}"/>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31237F27-D735-A682-3E66-C50B740A37CB}"/>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87" name="Group 486">
              <a:extLst>
                <a:ext uri="{FF2B5EF4-FFF2-40B4-BE49-F238E27FC236}">
                  <a16:creationId xmlns:a16="http://schemas.microsoft.com/office/drawing/2014/main" id="{CC359F01-6F49-A6B1-9B0C-823EF94AB979}"/>
                </a:ext>
              </a:extLst>
            </p:cNvPr>
            <p:cNvGrpSpPr/>
            <p:nvPr/>
          </p:nvGrpSpPr>
          <p:grpSpPr>
            <a:xfrm>
              <a:off x="2856321" y="3701076"/>
              <a:ext cx="100638" cy="100638"/>
              <a:chOff x="10504154" y="525127"/>
              <a:chExt cx="100638" cy="100638"/>
            </a:xfrm>
          </p:grpSpPr>
          <p:cxnSp>
            <p:nvCxnSpPr>
              <p:cNvPr id="488" name="Straight Connector 487">
                <a:extLst>
                  <a:ext uri="{FF2B5EF4-FFF2-40B4-BE49-F238E27FC236}">
                    <a16:creationId xmlns:a16="http://schemas.microsoft.com/office/drawing/2014/main" id="{F6C20D9D-2E57-E3AF-AC49-B108AA06B151}"/>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9706BAA8-CC17-1B2F-DEEE-C3D819EE5809}"/>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0" name="Group 489">
              <a:extLst>
                <a:ext uri="{FF2B5EF4-FFF2-40B4-BE49-F238E27FC236}">
                  <a16:creationId xmlns:a16="http://schemas.microsoft.com/office/drawing/2014/main" id="{58A45F8C-D8DF-96D5-8CBE-68612330066E}"/>
                </a:ext>
              </a:extLst>
            </p:cNvPr>
            <p:cNvGrpSpPr/>
            <p:nvPr/>
          </p:nvGrpSpPr>
          <p:grpSpPr>
            <a:xfrm>
              <a:off x="2904006" y="3737553"/>
              <a:ext cx="100638" cy="100638"/>
              <a:chOff x="10504154" y="525127"/>
              <a:chExt cx="100638" cy="100638"/>
            </a:xfrm>
          </p:grpSpPr>
          <p:cxnSp>
            <p:nvCxnSpPr>
              <p:cNvPr id="491" name="Straight Connector 490">
                <a:extLst>
                  <a:ext uri="{FF2B5EF4-FFF2-40B4-BE49-F238E27FC236}">
                    <a16:creationId xmlns:a16="http://schemas.microsoft.com/office/drawing/2014/main" id="{CC69AE3C-D300-17BB-800E-8485D829BB7F}"/>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B0500471-78CC-62FA-5D68-BCAC358108DB}"/>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3" name="Group 492">
              <a:extLst>
                <a:ext uri="{FF2B5EF4-FFF2-40B4-BE49-F238E27FC236}">
                  <a16:creationId xmlns:a16="http://schemas.microsoft.com/office/drawing/2014/main" id="{5626FBBC-C717-1BA3-2D05-B53D1D400C9F}"/>
                </a:ext>
              </a:extLst>
            </p:cNvPr>
            <p:cNvGrpSpPr/>
            <p:nvPr/>
          </p:nvGrpSpPr>
          <p:grpSpPr>
            <a:xfrm>
              <a:off x="2982799" y="3780424"/>
              <a:ext cx="100638" cy="100638"/>
              <a:chOff x="10504154" y="525127"/>
              <a:chExt cx="100638" cy="100638"/>
            </a:xfrm>
          </p:grpSpPr>
          <p:cxnSp>
            <p:nvCxnSpPr>
              <p:cNvPr id="494" name="Straight Connector 493">
                <a:extLst>
                  <a:ext uri="{FF2B5EF4-FFF2-40B4-BE49-F238E27FC236}">
                    <a16:creationId xmlns:a16="http://schemas.microsoft.com/office/drawing/2014/main" id="{0712F8D6-C482-671D-E182-048FFA868B03}"/>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E52E577-123D-E6A9-6C7B-81EA2B75A59E}"/>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5A7EB297-0BBD-2ABA-7D0C-2A04D8530833}"/>
                </a:ext>
              </a:extLst>
            </p:cNvPr>
            <p:cNvGrpSpPr/>
            <p:nvPr/>
          </p:nvGrpSpPr>
          <p:grpSpPr>
            <a:xfrm>
              <a:off x="3056801" y="3839059"/>
              <a:ext cx="100638" cy="100638"/>
              <a:chOff x="10504154" y="525127"/>
              <a:chExt cx="100638" cy="100638"/>
            </a:xfrm>
          </p:grpSpPr>
          <p:cxnSp>
            <p:nvCxnSpPr>
              <p:cNvPr id="497" name="Straight Connector 496">
                <a:extLst>
                  <a:ext uri="{FF2B5EF4-FFF2-40B4-BE49-F238E27FC236}">
                    <a16:creationId xmlns:a16="http://schemas.microsoft.com/office/drawing/2014/main" id="{4D4C6D37-7C39-3181-F5E0-AE41FB0106D1}"/>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E4619E39-81D9-2124-1BFE-F4AA248F4951}"/>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0A4F334B-2168-A8C7-D0E0-8D63BFADA7F2}"/>
                </a:ext>
              </a:extLst>
            </p:cNvPr>
            <p:cNvGrpSpPr/>
            <p:nvPr/>
          </p:nvGrpSpPr>
          <p:grpSpPr>
            <a:xfrm>
              <a:off x="3093375" y="3855189"/>
              <a:ext cx="100638" cy="100638"/>
              <a:chOff x="10504154" y="525127"/>
              <a:chExt cx="100638" cy="100638"/>
            </a:xfrm>
          </p:grpSpPr>
          <p:cxnSp>
            <p:nvCxnSpPr>
              <p:cNvPr id="500" name="Straight Connector 499">
                <a:extLst>
                  <a:ext uri="{FF2B5EF4-FFF2-40B4-BE49-F238E27FC236}">
                    <a16:creationId xmlns:a16="http://schemas.microsoft.com/office/drawing/2014/main" id="{26A176E8-D3EA-B108-BBEE-9248D595E843}"/>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E19D8B66-58F4-C7EC-6C6B-5D5893823B8A}"/>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02" name="Group 501">
              <a:extLst>
                <a:ext uri="{FF2B5EF4-FFF2-40B4-BE49-F238E27FC236}">
                  <a16:creationId xmlns:a16="http://schemas.microsoft.com/office/drawing/2014/main" id="{55176706-7B91-7093-5937-8F6FBB300C0C}"/>
                </a:ext>
              </a:extLst>
            </p:cNvPr>
            <p:cNvGrpSpPr/>
            <p:nvPr/>
          </p:nvGrpSpPr>
          <p:grpSpPr>
            <a:xfrm>
              <a:off x="3137592" y="3862028"/>
              <a:ext cx="100638" cy="100638"/>
              <a:chOff x="10504154" y="525127"/>
              <a:chExt cx="100638" cy="100638"/>
            </a:xfrm>
          </p:grpSpPr>
          <p:cxnSp>
            <p:nvCxnSpPr>
              <p:cNvPr id="503" name="Straight Connector 502">
                <a:extLst>
                  <a:ext uri="{FF2B5EF4-FFF2-40B4-BE49-F238E27FC236}">
                    <a16:creationId xmlns:a16="http://schemas.microsoft.com/office/drawing/2014/main" id="{979A4BB9-8E9F-E6EE-348B-877B6BD04A3A}"/>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29450BD2-8292-8D38-F010-722BDCFEC148}"/>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05" name="Group 504">
              <a:extLst>
                <a:ext uri="{FF2B5EF4-FFF2-40B4-BE49-F238E27FC236}">
                  <a16:creationId xmlns:a16="http://schemas.microsoft.com/office/drawing/2014/main" id="{55FCBED4-5234-99D8-A50D-0B2A412704C7}"/>
                </a:ext>
              </a:extLst>
            </p:cNvPr>
            <p:cNvGrpSpPr/>
            <p:nvPr/>
          </p:nvGrpSpPr>
          <p:grpSpPr>
            <a:xfrm>
              <a:off x="3170791" y="3865467"/>
              <a:ext cx="100638" cy="100638"/>
              <a:chOff x="10504154" y="525127"/>
              <a:chExt cx="100638" cy="100638"/>
            </a:xfrm>
          </p:grpSpPr>
          <p:cxnSp>
            <p:nvCxnSpPr>
              <p:cNvPr id="506" name="Straight Connector 505">
                <a:extLst>
                  <a:ext uri="{FF2B5EF4-FFF2-40B4-BE49-F238E27FC236}">
                    <a16:creationId xmlns:a16="http://schemas.microsoft.com/office/drawing/2014/main" id="{972D3197-FDC9-BDAE-411F-5755D2579379}"/>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568F7517-40AB-A49A-8441-4F8519257E02}"/>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08" name="Group 507">
              <a:extLst>
                <a:ext uri="{FF2B5EF4-FFF2-40B4-BE49-F238E27FC236}">
                  <a16:creationId xmlns:a16="http://schemas.microsoft.com/office/drawing/2014/main" id="{6F4E8191-4229-F5C8-6F05-F1B00D6DD7AC}"/>
                </a:ext>
              </a:extLst>
            </p:cNvPr>
            <p:cNvGrpSpPr/>
            <p:nvPr/>
          </p:nvGrpSpPr>
          <p:grpSpPr>
            <a:xfrm>
              <a:off x="3188963" y="3865467"/>
              <a:ext cx="100638" cy="100638"/>
              <a:chOff x="10504154" y="525127"/>
              <a:chExt cx="100638" cy="100638"/>
            </a:xfrm>
          </p:grpSpPr>
          <p:cxnSp>
            <p:nvCxnSpPr>
              <p:cNvPr id="509" name="Straight Connector 508">
                <a:extLst>
                  <a:ext uri="{FF2B5EF4-FFF2-40B4-BE49-F238E27FC236}">
                    <a16:creationId xmlns:a16="http://schemas.microsoft.com/office/drawing/2014/main" id="{B364C459-F4FF-D091-E19A-DA4A150CB033}"/>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0B4BD58-1002-AAC0-765A-8BC2B3FA8DFC}"/>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6BF10EC7-3978-F042-CA44-3B925F0D228C}"/>
                </a:ext>
              </a:extLst>
            </p:cNvPr>
            <p:cNvGrpSpPr/>
            <p:nvPr/>
          </p:nvGrpSpPr>
          <p:grpSpPr>
            <a:xfrm>
              <a:off x="3232127" y="3872398"/>
              <a:ext cx="100638" cy="100638"/>
              <a:chOff x="10504154" y="525127"/>
              <a:chExt cx="100638" cy="100638"/>
            </a:xfrm>
          </p:grpSpPr>
          <p:cxnSp>
            <p:nvCxnSpPr>
              <p:cNvPr id="512" name="Straight Connector 511">
                <a:extLst>
                  <a:ext uri="{FF2B5EF4-FFF2-40B4-BE49-F238E27FC236}">
                    <a16:creationId xmlns:a16="http://schemas.microsoft.com/office/drawing/2014/main" id="{509D699D-8674-4B53-A372-1575BD4838DB}"/>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B0E1B0AA-D77F-246A-3657-EF8031CC05F7}"/>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0F8987FD-40B8-8651-F137-D044F8FA9458}"/>
                </a:ext>
              </a:extLst>
            </p:cNvPr>
            <p:cNvGrpSpPr/>
            <p:nvPr/>
          </p:nvGrpSpPr>
          <p:grpSpPr>
            <a:xfrm>
              <a:off x="3275741" y="3883621"/>
              <a:ext cx="100638" cy="100638"/>
              <a:chOff x="10504154" y="525127"/>
              <a:chExt cx="100638" cy="100638"/>
            </a:xfrm>
          </p:grpSpPr>
          <p:cxnSp>
            <p:nvCxnSpPr>
              <p:cNvPr id="515" name="Straight Connector 514">
                <a:extLst>
                  <a:ext uri="{FF2B5EF4-FFF2-40B4-BE49-F238E27FC236}">
                    <a16:creationId xmlns:a16="http://schemas.microsoft.com/office/drawing/2014/main" id="{03A70BD4-5217-3897-FE97-429BFFDC3E4E}"/>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19FD05E3-67D8-F3BF-10C9-03FADD3A62C9}"/>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445AA6D1-8EC3-9874-9108-44F989A8E623}"/>
                </a:ext>
              </a:extLst>
            </p:cNvPr>
            <p:cNvGrpSpPr/>
            <p:nvPr/>
          </p:nvGrpSpPr>
          <p:grpSpPr>
            <a:xfrm>
              <a:off x="3296773" y="3914461"/>
              <a:ext cx="100638" cy="100638"/>
              <a:chOff x="10504154" y="525127"/>
              <a:chExt cx="100638" cy="100638"/>
            </a:xfrm>
          </p:grpSpPr>
          <p:cxnSp>
            <p:nvCxnSpPr>
              <p:cNvPr id="518" name="Straight Connector 517">
                <a:extLst>
                  <a:ext uri="{FF2B5EF4-FFF2-40B4-BE49-F238E27FC236}">
                    <a16:creationId xmlns:a16="http://schemas.microsoft.com/office/drawing/2014/main" id="{CAD9B355-FED4-0F99-B9E6-7662FE9B5CEA}"/>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2A41380D-263C-46B9-25B1-29E559CAEC70}"/>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E2B8AD0A-E7EA-CF79-135B-86E5174913D6}"/>
                </a:ext>
              </a:extLst>
            </p:cNvPr>
            <p:cNvGrpSpPr/>
            <p:nvPr/>
          </p:nvGrpSpPr>
          <p:grpSpPr>
            <a:xfrm>
              <a:off x="3316449" y="3928256"/>
              <a:ext cx="100638" cy="100638"/>
              <a:chOff x="10504154" y="525127"/>
              <a:chExt cx="100638" cy="100638"/>
            </a:xfrm>
          </p:grpSpPr>
          <p:cxnSp>
            <p:nvCxnSpPr>
              <p:cNvPr id="521" name="Straight Connector 520">
                <a:extLst>
                  <a:ext uri="{FF2B5EF4-FFF2-40B4-BE49-F238E27FC236}">
                    <a16:creationId xmlns:a16="http://schemas.microsoft.com/office/drawing/2014/main" id="{4DAB5D25-4892-3332-857C-91A2F9D3EFBC}"/>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378BD614-4CBF-E396-B678-81A19B11DD00}"/>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626924AC-C18D-8764-989D-01D2ABFDE179}"/>
                </a:ext>
              </a:extLst>
            </p:cNvPr>
            <p:cNvGrpSpPr/>
            <p:nvPr/>
          </p:nvGrpSpPr>
          <p:grpSpPr>
            <a:xfrm>
              <a:off x="3368843" y="3978389"/>
              <a:ext cx="100638" cy="100638"/>
              <a:chOff x="10504154" y="525127"/>
              <a:chExt cx="100638" cy="100638"/>
            </a:xfrm>
          </p:grpSpPr>
          <p:cxnSp>
            <p:nvCxnSpPr>
              <p:cNvPr id="524" name="Straight Connector 523">
                <a:extLst>
                  <a:ext uri="{FF2B5EF4-FFF2-40B4-BE49-F238E27FC236}">
                    <a16:creationId xmlns:a16="http://schemas.microsoft.com/office/drawing/2014/main" id="{C01544C8-6713-4062-9A88-10B4B1EE516E}"/>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0D4901D-8263-E0DE-94B8-5326A672E49A}"/>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30" name="Group 529">
              <a:extLst>
                <a:ext uri="{FF2B5EF4-FFF2-40B4-BE49-F238E27FC236}">
                  <a16:creationId xmlns:a16="http://schemas.microsoft.com/office/drawing/2014/main" id="{67EA0CBF-38D0-51C7-FF2E-3ED10EA8E7E6}"/>
                </a:ext>
              </a:extLst>
            </p:cNvPr>
            <p:cNvGrpSpPr/>
            <p:nvPr/>
          </p:nvGrpSpPr>
          <p:grpSpPr>
            <a:xfrm>
              <a:off x="3408484" y="3994267"/>
              <a:ext cx="100638" cy="100638"/>
              <a:chOff x="10504154" y="525127"/>
              <a:chExt cx="100638" cy="100638"/>
            </a:xfrm>
          </p:grpSpPr>
          <p:cxnSp>
            <p:nvCxnSpPr>
              <p:cNvPr id="531" name="Straight Connector 530">
                <a:extLst>
                  <a:ext uri="{FF2B5EF4-FFF2-40B4-BE49-F238E27FC236}">
                    <a16:creationId xmlns:a16="http://schemas.microsoft.com/office/drawing/2014/main" id="{DB835AAD-79F6-4D0E-3ABF-9CE3229612C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C8A721D6-A183-6336-6C21-EC89F524BDB6}"/>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87996EC0-5399-43A6-F915-7F1CB236B613}"/>
                </a:ext>
              </a:extLst>
            </p:cNvPr>
            <p:cNvGrpSpPr/>
            <p:nvPr/>
          </p:nvGrpSpPr>
          <p:grpSpPr>
            <a:xfrm>
              <a:off x="3441521" y="4038142"/>
              <a:ext cx="100638" cy="100638"/>
              <a:chOff x="10504154" y="525127"/>
              <a:chExt cx="100638" cy="100638"/>
            </a:xfrm>
          </p:grpSpPr>
          <p:cxnSp>
            <p:nvCxnSpPr>
              <p:cNvPr id="534" name="Straight Connector 533">
                <a:extLst>
                  <a:ext uri="{FF2B5EF4-FFF2-40B4-BE49-F238E27FC236}">
                    <a16:creationId xmlns:a16="http://schemas.microsoft.com/office/drawing/2014/main" id="{B893788B-D43A-39D9-8C4B-03D91ED640B5}"/>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C48E4265-E4B8-93F2-FB46-3D2F1E527A2E}"/>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26192CEA-E9A5-E919-9844-84A2C2BAF3D7}"/>
                </a:ext>
              </a:extLst>
            </p:cNvPr>
            <p:cNvGrpSpPr/>
            <p:nvPr/>
          </p:nvGrpSpPr>
          <p:grpSpPr>
            <a:xfrm>
              <a:off x="3464879" y="4045298"/>
              <a:ext cx="100638" cy="100638"/>
              <a:chOff x="10504154" y="525127"/>
              <a:chExt cx="100638" cy="100638"/>
            </a:xfrm>
          </p:grpSpPr>
          <p:cxnSp>
            <p:nvCxnSpPr>
              <p:cNvPr id="537" name="Straight Connector 536">
                <a:extLst>
                  <a:ext uri="{FF2B5EF4-FFF2-40B4-BE49-F238E27FC236}">
                    <a16:creationId xmlns:a16="http://schemas.microsoft.com/office/drawing/2014/main" id="{57A447CA-4756-E1DD-7553-AEBDA19992C9}"/>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28199B18-C326-30B9-9350-E1D577DC0242}"/>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39" name="Group 538">
              <a:extLst>
                <a:ext uri="{FF2B5EF4-FFF2-40B4-BE49-F238E27FC236}">
                  <a16:creationId xmlns:a16="http://schemas.microsoft.com/office/drawing/2014/main" id="{DBB2C591-BFAD-A90F-F183-F4603B473DEA}"/>
                </a:ext>
              </a:extLst>
            </p:cNvPr>
            <p:cNvGrpSpPr/>
            <p:nvPr/>
          </p:nvGrpSpPr>
          <p:grpSpPr>
            <a:xfrm>
              <a:off x="3488768" y="4057436"/>
              <a:ext cx="100638" cy="100638"/>
              <a:chOff x="10504154" y="525127"/>
              <a:chExt cx="100638" cy="100638"/>
            </a:xfrm>
          </p:grpSpPr>
          <p:cxnSp>
            <p:nvCxnSpPr>
              <p:cNvPr id="540" name="Straight Connector 539">
                <a:extLst>
                  <a:ext uri="{FF2B5EF4-FFF2-40B4-BE49-F238E27FC236}">
                    <a16:creationId xmlns:a16="http://schemas.microsoft.com/office/drawing/2014/main" id="{6113762A-A2AB-C942-F56C-5EB4A796E15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3C69E866-4A58-43AD-EDAB-BA769AC29602}"/>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42" name="Group 541">
              <a:extLst>
                <a:ext uri="{FF2B5EF4-FFF2-40B4-BE49-F238E27FC236}">
                  <a16:creationId xmlns:a16="http://schemas.microsoft.com/office/drawing/2014/main" id="{50EADA2F-9379-AE40-AEE0-A3FF72A1D43A}"/>
                </a:ext>
              </a:extLst>
            </p:cNvPr>
            <p:cNvGrpSpPr/>
            <p:nvPr/>
          </p:nvGrpSpPr>
          <p:grpSpPr>
            <a:xfrm>
              <a:off x="3512037" y="4069636"/>
              <a:ext cx="100638" cy="100638"/>
              <a:chOff x="10504154" y="525127"/>
              <a:chExt cx="100638" cy="100638"/>
            </a:xfrm>
          </p:grpSpPr>
          <p:cxnSp>
            <p:nvCxnSpPr>
              <p:cNvPr id="543" name="Straight Connector 542">
                <a:extLst>
                  <a:ext uri="{FF2B5EF4-FFF2-40B4-BE49-F238E27FC236}">
                    <a16:creationId xmlns:a16="http://schemas.microsoft.com/office/drawing/2014/main" id="{481754DF-341B-13A5-5A9F-15E40747E6EB}"/>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1A231297-8D8E-3709-E3E1-E5610DBBF263}"/>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45" name="Group 544">
              <a:extLst>
                <a:ext uri="{FF2B5EF4-FFF2-40B4-BE49-F238E27FC236}">
                  <a16:creationId xmlns:a16="http://schemas.microsoft.com/office/drawing/2014/main" id="{217C2BDD-A1F0-F5B1-7124-AC6D52B9FB65}"/>
                </a:ext>
              </a:extLst>
            </p:cNvPr>
            <p:cNvGrpSpPr/>
            <p:nvPr/>
          </p:nvGrpSpPr>
          <p:grpSpPr>
            <a:xfrm>
              <a:off x="3552575" y="4099576"/>
              <a:ext cx="100638" cy="100638"/>
              <a:chOff x="10504154" y="525127"/>
              <a:chExt cx="100638" cy="100638"/>
            </a:xfrm>
          </p:grpSpPr>
          <p:cxnSp>
            <p:nvCxnSpPr>
              <p:cNvPr id="546" name="Straight Connector 545">
                <a:extLst>
                  <a:ext uri="{FF2B5EF4-FFF2-40B4-BE49-F238E27FC236}">
                    <a16:creationId xmlns:a16="http://schemas.microsoft.com/office/drawing/2014/main" id="{CADF8A60-4A0F-0ECD-738B-40A0D56259D5}"/>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E59D6F4-6C41-659D-7672-19049A855E11}"/>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48" name="Group 547">
              <a:extLst>
                <a:ext uri="{FF2B5EF4-FFF2-40B4-BE49-F238E27FC236}">
                  <a16:creationId xmlns:a16="http://schemas.microsoft.com/office/drawing/2014/main" id="{44B384DB-2529-6358-BAA1-1CB76B597A0D}"/>
                </a:ext>
              </a:extLst>
            </p:cNvPr>
            <p:cNvGrpSpPr/>
            <p:nvPr/>
          </p:nvGrpSpPr>
          <p:grpSpPr>
            <a:xfrm>
              <a:off x="3623917" y="4103304"/>
              <a:ext cx="100638" cy="100638"/>
              <a:chOff x="10504154" y="525127"/>
              <a:chExt cx="100638" cy="100638"/>
            </a:xfrm>
          </p:grpSpPr>
          <p:cxnSp>
            <p:nvCxnSpPr>
              <p:cNvPr id="549" name="Straight Connector 548">
                <a:extLst>
                  <a:ext uri="{FF2B5EF4-FFF2-40B4-BE49-F238E27FC236}">
                    <a16:creationId xmlns:a16="http://schemas.microsoft.com/office/drawing/2014/main" id="{A084CB9E-41F8-788D-A394-F3BC6B4C54E2}"/>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B75D0D6-BA47-FCC1-5636-D2941A5F55CD}"/>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51" name="Group 550">
              <a:extLst>
                <a:ext uri="{FF2B5EF4-FFF2-40B4-BE49-F238E27FC236}">
                  <a16:creationId xmlns:a16="http://schemas.microsoft.com/office/drawing/2014/main" id="{3B0D4136-66A1-8480-FFE3-DB12EFCDE2DB}"/>
                </a:ext>
              </a:extLst>
            </p:cNvPr>
            <p:cNvGrpSpPr/>
            <p:nvPr/>
          </p:nvGrpSpPr>
          <p:grpSpPr>
            <a:xfrm>
              <a:off x="3649895" y="4099988"/>
              <a:ext cx="100638" cy="100638"/>
              <a:chOff x="10504154" y="525127"/>
              <a:chExt cx="100638" cy="100638"/>
            </a:xfrm>
          </p:grpSpPr>
          <p:cxnSp>
            <p:nvCxnSpPr>
              <p:cNvPr id="552" name="Straight Connector 551">
                <a:extLst>
                  <a:ext uri="{FF2B5EF4-FFF2-40B4-BE49-F238E27FC236}">
                    <a16:creationId xmlns:a16="http://schemas.microsoft.com/office/drawing/2014/main" id="{50897A5E-F42C-DDC2-F372-59E3CDE5592A}"/>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554A6B24-8F07-6F3E-CFD3-95E6E5CD3D26}"/>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54" name="Group 553">
              <a:extLst>
                <a:ext uri="{FF2B5EF4-FFF2-40B4-BE49-F238E27FC236}">
                  <a16:creationId xmlns:a16="http://schemas.microsoft.com/office/drawing/2014/main" id="{384CBB7E-D34B-9FD2-04D4-5EFA1B1CB5B2}"/>
                </a:ext>
              </a:extLst>
            </p:cNvPr>
            <p:cNvGrpSpPr/>
            <p:nvPr/>
          </p:nvGrpSpPr>
          <p:grpSpPr>
            <a:xfrm>
              <a:off x="3671665" y="4103303"/>
              <a:ext cx="100638" cy="100638"/>
              <a:chOff x="10504154" y="525127"/>
              <a:chExt cx="100638" cy="100638"/>
            </a:xfrm>
          </p:grpSpPr>
          <p:cxnSp>
            <p:nvCxnSpPr>
              <p:cNvPr id="555" name="Straight Connector 554">
                <a:extLst>
                  <a:ext uri="{FF2B5EF4-FFF2-40B4-BE49-F238E27FC236}">
                    <a16:creationId xmlns:a16="http://schemas.microsoft.com/office/drawing/2014/main" id="{53EB6669-2BE5-B764-A063-B0C57F738110}"/>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D0FB9267-C530-F1F4-7AF0-4EC63EA614D0}"/>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57" name="Group 556">
              <a:extLst>
                <a:ext uri="{FF2B5EF4-FFF2-40B4-BE49-F238E27FC236}">
                  <a16:creationId xmlns:a16="http://schemas.microsoft.com/office/drawing/2014/main" id="{2FC15E4E-8AA3-7E98-F89D-70D58FA7B961}"/>
                </a:ext>
              </a:extLst>
            </p:cNvPr>
            <p:cNvGrpSpPr/>
            <p:nvPr/>
          </p:nvGrpSpPr>
          <p:grpSpPr>
            <a:xfrm>
              <a:off x="3705126" y="4143968"/>
              <a:ext cx="100638" cy="100638"/>
              <a:chOff x="10504154" y="525127"/>
              <a:chExt cx="100638" cy="100638"/>
            </a:xfrm>
          </p:grpSpPr>
          <p:cxnSp>
            <p:nvCxnSpPr>
              <p:cNvPr id="558" name="Straight Connector 557">
                <a:extLst>
                  <a:ext uri="{FF2B5EF4-FFF2-40B4-BE49-F238E27FC236}">
                    <a16:creationId xmlns:a16="http://schemas.microsoft.com/office/drawing/2014/main" id="{DBCEABFD-E905-1AD8-7D8B-C4A79E2CDC24}"/>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62E5A810-20D0-8F88-23F0-CB7B2B1CC53C}"/>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0" name="Group 559">
              <a:extLst>
                <a:ext uri="{FF2B5EF4-FFF2-40B4-BE49-F238E27FC236}">
                  <a16:creationId xmlns:a16="http://schemas.microsoft.com/office/drawing/2014/main" id="{B7950810-BD96-FDE8-9DE3-64FF660C5DC3}"/>
                </a:ext>
              </a:extLst>
            </p:cNvPr>
            <p:cNvGrpSpPr/>
            <p:nvPr/>
          </p:nvGrpSpPr>
          <p:grpSpPr>
            <a:xfrm>
              <a:off x="3738069" y="4165436"/>
              <a:ext cx="100638" cy="100638"/>
              <a:chOff x="10504154" y="525127"/>
              <a:chExt cx="100638" cy="100638"/>
            </a:xfrm>
          </p:grpSpPr>
          <p:cxnSp>
            <p:nvCxnSpPr>
              <p:cNvPr id="561" name="Straight Connector 560">
                <a:extLst>
                  <a:ext uri="{FF2B5EF4-FFF2-40B4-BE49-F238E27FC236}">
                    <a16:creationId xmlns:a16="http://schemas.microsoft.com/office/drawing/2014/main" id="{7803ADF7-6C90-BD62-7323-69E3F0AC4A62}"/>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9BA14B40-761F-0647-6A8E-F6CE8869B015}"/>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F2179CAE-02DA-581A-962F-F10D3B604DEC}"/>
                </a:ext>
              </a:extLst>
            </p:cNvPr>
            <p:cNvGrpSpPr/>
            <p:nvPr/>
          </p:nvGrpSpPr>
          <p:grpSpPr>
            <a:xfrm>
              <a:off x="3771487" y="4170275"/>
              <a:ext cx="100638" cy="100638"/>
              <a:chOff x="10504154" y="525127"/>
              <a:chExt cx="100638" cy="100638"/>
            </a:xfrm>
          </p:grpSpPr>
          <p:cxnSp>
            <p:nvCxnSpPr>
              <p:cNvPr id="564" name="Straight Connector 563">
                <a:extLst>
                  <a:ext uri="{FF2B5EF4-FFF2-40B4-BE49-F238E27FC236}">
                    <a16:creationId xmlns:a16="http://schemas.microsoft.com/office/drawing/2014/main" id="{047DF9F1-9A45-0C7B-6C84-94418A24B118}"/>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EC7A4CBE-D398-EED1-3951-AA3BCF2477C9}"/>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6" name="Group 565">
              <a:extLst>
                <a:ext uri="{FF2B5EF4-FFF2-40B4-BE49-F238E27FC236}">
                  <a16:creationId xmlns:a16="http://schemas.microsoft.com/office/drawing/2014/main" id="{305A00DB-B9A8-ADF2-04E0-25D0C9111B45}"/>
                </a:ext>
              </a:extLst>
            </p:cNvPr>
            <p:cNvGrpSpPr/>
            <p:nvPr/>
          </p:nvGrpSpPr>
          <p:grpSpPr>
            <a:xfrm>
              <a:off x="3843288" y="4173779"/>
              <a:ext cx="100638" cy="100638"/>
              <a:chOff x="10504154" y="525127"/>
              <a:chExt cx="100638" cy="100638"/>
            </a:xfrm>
          </p:grpSpPr>
          <p:cxnSp>
            <p:nvCxnSpPr>
              <p:cNvPr id="567" name="Straight Connector 566">
                <a:extLst>
                  <a:ext uri="{FF2B5EF4-FFF2-40B4-BE49-F238E27FC236}">
                    <a16:creationId xmlns:a16="http://schemas.microsoft.com/office/drawing/2014/main" id="{35AE35A9-0510-2490-7D9A-05FE3D0DF828}"/>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8D93ED17-CF9C-ECEC-7334-1920246FF171}"/>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9" name="Group 568">
              <a:extLst>
                <a:ext uri="{FF2B5EF4-FFF2-40B4-BE49-F238E27FC236}">
                  <a16:creationId xmlns:a16="http://schemas.microsoft.com/office/drawing/2014/main" id="{B2E6E6B4-0A8B-384F-05D5-72AAFB069F56}"/>
                </a:ext>
              </a:extLst>
            </p:cNvPr>
            <p:cNvGrpSpPr/>
            <p:nvPr/>
          </p:nvGrpSpPr>
          <p:grpSpPr>
            <a:xfrm>
              <a:off x="3873941" y="4188507"/>
              <a:ext cx="100638" cy="100638"/>
              <a:chOff x="10504154" y="525127"/>
              <a:chExt cx="100638" cy="100638"/>
            </a:xfrm>
          </p:grpSpPr>
          <p:cxnSp>
            <p:nvCxnSpPr>
              <p:cNvPr id="570" name="Straight Connector 569">
                <a:extLst>
                  <a:ext uri="{FF2B5EF4-FFF2-40B4-BE49-F238E27FC236}">
                    <a16:creationId xmlns:a16="http://schemas.microsoft.com/office/drawing/2014/main" id="{80F57EE9-8555-6716-E645-2ABFF34740F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86BDC87A-B9CB-B6CE-3CEA-20864530593F}"/>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72" name="Group 571">
              <a:extLst>
                <a:ext uri="{FF2B5EF4-FFF2-40B4-BE49-F238E27FC236}">
                  <a16:creationId xmlns:a16="http://schemas.microsoft.com/office/drawing/2014/main" id="{41D3FDDA-C3FF-C799-6937-16C0B23B8569}"/>
                </a:ext>
              </a:extLst>
            </p:cNvPr>
            <p:cNvGrpSpPr/>
            <p:nvPr/>
          </p:nvGrpSpPr>
          <p:grpSpPr>
            <a:xfrm>
              <a:off x="3981065" y="4274417"/>
              <a:ext cx="100638" cy="100638"/>
              <a:chOff x="10504154" y="525127"/>
              <a:chExt cx="100638" cy="100638"/>
            </a:xfrm>
          </p:grpSpPr>
          <p:cxnSp>
            <p:nvCxnSpPr>
              <p:cNvPr id="573" name="Straight Connector 572">
                <a:extLst>
                  <a:ext uri="{FF2B5EF4-FFF2-40B4-BE49-F238E27FC236}">
                    <a16:creationId xmlns:a16="http://schemas.microsoft.com/office/drawing/2014/main" id="{871C3DC3-0CD0-1973-1A82-C893FEFA87F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ED072546-DDFC-5E46-34C8-1D96B6FE5D78}"/>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75" name="Group 574">
              <a:extLst>
                <a:ext uri="{FF2B5EF4-FFF2-40B4-BE49-F238E27FC236}">
                  <a16:creationId xmlns:a16="http://schemas.microsoft.com/office/drawing/2014/main" id="{7A06A95E-0EC2-17C2-119F-D1472FB7CA08}"/>
                </a:ext>
              </a:extLst>
            </p:cNvPr>
            <p:cNvGrpSpPr/>
            <p:nvPr/>
          </p:nvGrpSpPr>
          <p:grpSpPr>
            <a:xfrm>
              <a:off x="4150914" y="4385752"/>
              <a:ext cx="100638" cy="100638"/>
              <a:chOff x="10504154" y="525127"/>
              <a:chExt cx="100638" cy="100638"/>
            </a:xfrm>
          </p:grpSpPr>
          <p:cxnSp>
            <p:nvCxnSpPr>
              <p:cNvPr id="576" name="Straight Connector 575">
                <a:extLst>
                  <a:ext uri="{FF2B5EF4-FFF2-40B4-BE49-F238E27FC236}">
                    <a16:creationId xmlns:a16="http://schemas.microsoft.com/office/drawing/2014/main" id="{D5F83E28-DB93-499D-5B59-F60158460054}"/>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F02B47A9-63AB-6A2D-C6A9-1349705C0B84}"/>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78" name="Group 577">
              <a:extLst>
                <a:ext uri="{FF2B5EF4-FFF2-40B4-BE49-F238E27FC236}">
                  <a16:creationId xmlns:a16="http://schemas.microsoft.com/office/drawing/2014/main" id="{1FF7F385-B64F-9277-1C63-20524AE93E20}"/>
                </a:ext>
              </a:extLst>
            </p:cNvPr>
            <p:cNvGrpSpPr/>
            <p:nvPr/>
          </p:nvGrpSpPr>
          <p:grpSpPr>
            <a:xfrm>
              <a:off x="4179028" y="4385752"/>
              <a:ext cx="100638" cy="100638"/>
              <a:chOff x="10504154" y="525127"/>
              <a:chExt cx="100638" cy="100638"/>
            </a:xfrm>
          </p:grpSpPr>
          <p:cxnSp>
            <p:nvCxnSpPr>
              <p:cNvPr id="579" name="Straight Connector 578">
                <a:extLst>
                  <a:ext uri="{FF2B5EF4-FFF2-40B4-BE49-F238E27FC236}">
                    <a16:creationId xmlns:a16="http://schemas.microsoft.com/office/drawing/2014/main" id="{C78D2110-728C-397B-E30D-432D069D04E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AF5857D2-FB5A-08B5-F353-02D89698C5A4}"/>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81" name="Group 580">
              <a:extLst>
                <a:ext uri="{FF2B5EF4-FFF2-40B4-BE49-F238E27FC236}">
                  <a16:creationId xmlns:a16="http://schemas.microsoft.com/office/drawing/2014/main" id="{8C1653E4-2489-894B-4C50-6935A34062AE}"/>
                </a:ext>
              </a:extLst>
            </p:cNvPr>
            <p:cNvGrpSpPr/>
            <p:nvPr/>
          </p:nvGrpSpPr>
          <p:grpSpPr>
            <a:xfrm>
              <a:off x="4209958" y="4385752"/>
              <a:ext cx="100638" cy="100638"/>
              <a:chOff x="10504154" y="525127"/>
              <a:chExt cx="100638" cy="100638"/>
            </a:xfrm>
          </p:grpSpPr>
          <p:cxnSp>
            <p:nvCxnSpPr>
              <p:cNvPr id="582" name="Straight Connector 581">
                <a:extLst>
                  <a:ext uri="{FF2B5EF4-FFF2-40B4-BE49-F238E27FC236}">
                    <a16:creationId xmlns:a16="http://schemas.microsoft.com/office/drawing/2014/main" id="{5A474705-D871-B3A5-1D89-F1E24C7E818B}"/>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574FA113-27D9-BC57-891B-089F26DF6514}"/>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84" name="Group 583">
              <a:extLst>
                <a:ext uri="{FF2B5EF4-FFF2-40B4-BE49-F238E27FC236}">
                  <a16:creationId xmlns:a16="http://schemas.microsoft.com/office/drawing/2014/main" id="{F2274646-1A45-91CE-0E66-7F23ED084B11}"/>
                </a:ext>
              </a:extLst>
            </p:cNvPr>
            <p:cNvGrpSpPr/>
            <p:nvPr/>
          </p:nvGrpSpPr>
          <p:grpSpPr>
            <a:xfrm>
              <a:off x="4254818" y="4385752"/>
              <a:ext cx="100638" cy="100638"/>
              <a:chOff x="10504154" y="525127"/>
              <a:chExt cx="100638" cy="100638"/>
            </a:xfrm>
          </p:grpSpPr>
          <p:cxnSp>
            <p:nvCxnSpPr>
              <p:cNvPr id="585" name="Straight Connector 584">
                <a:extLst>
                  <a:ext uri="{FF2B5EF4-FFF2-40B4-BE49-F238E27FC236}">
                    <a16:creationId xmlns:a16="http://schemas.microsoft.com/office/drawing/2014/main" id="{061BC0C3-D413-CBC5-D422-4EA50A269D8A}"/>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024F640-19B7-3AC3-9AE7-AE6D9BF6EEB2}"/>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87" name="Group 586">
              <a:extLst>
                <a:ext uri="{FF2B5EF4-FFF2-40B4-BE49-F238E27FC236}">
                  <a16:creationId xmlns:a16="http://schemas.microsoft.com/office/drawing/2014/main" id="{4BC1F486-A927-07C2-4936-F916E7674F80}"/>
                </a:ext>
              </a:extLst>
            </p:cNvPr>
            <p:cNvGrpSpPr/>
            <p:nvPr/>
          </p:nvGrpSpPr>
          <p:grpSpPr>
            <a:xfrm>
              <a:off x="4282137" y="4385752"/>
              <a:ext cx="100638" cy="100638"/>
              <a:chOff x="10504154" y="525127"/>
              <a:chExt cx="100638" cy="100638"/>
            </a:xfrm>
          </p:grpSpPr>
          <p:cxnSp>
            <p:nvCxnSpPr>
              <p:cNvPr id="588" name="Straight Connector 587">
                <a:extLst>
                  <a:ext uri="{FF2B5EF4-FFF2-40B4-BE49-F238E27FC236}">
                    <a16:creationId xmlns:a16="http://schemas.microsoft.com/office/drawing/2014/main" id="{C25EFBFB-E28D-03A4-0701-70A195F45B07}"/>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E7CD2BB9-509B-8BF1-C2C7-13D8B518B11B}"/>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827B7558-15ED-3918-12D4-6283A40D4BB6}"/>
                </a:ext>
              </a:extLst>
            </p:cNvPr>
            <p:cNvGrpSpPr/>
            <p:nvPr/>
          </p:nvGrpSpPr>
          <p:grpSpPr>
            <a:xfrm>
              <a:off x="4334350" y="4385752"/>
              <a:ext cx="100638" cy="100638"/>
              <a:chOff x="10504154" y="525127"/>
              <a:chExt cx="100638" cy="100638"/>
            </a:xfrm>
          </p:grpSpPr>
          <p:cxnSp>
            <p:nvCxnSpPr>
              <p:cNvPr id="591" name="Straight Connector 590">
                <a:extLst>
                  <a:ext uri="{FF2B5EF4-FFF2-40B4-BE49-F238E27FC236}">
                    <a16:creationId xmlns:a16="http://schemas.microsoft.com/office/drawing/2014/main" id="{F623B20F-1755-84D9-A184-BEADEEAF7ADB}"/>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84B18C61-E726-EDB3-5D3F-B11B76EB1243}"/>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3" name="Group 592">
              <a:extLst>
                <a:ext uri="{FF2B5EF4-FFF2-40B4-BE49-F238E27FC236}">
                  <a16:creationId xmlns:a16="http://schemas.microsoft.com/office/drawing/2014/main" id="{EB7BB57E-C83C-DF89-4293-6FD633D44234}"/>
                </a:ext>
              </a:extLst>
            </p:cNvPr>
            <p:cNvGrpSpPr/>
            <p:nvPr/>
          </p:nvGrpSpPr>
          <p:grpSpPr>
            <a:xfrm>
              <a:off x="4404634" y="4385752"/>
              <a:ext cx="100638" cy="100638"/>
              <a:chOff x="10504154" y="525127"/>
              <a:chExt cx="100638" cy="100638"/>
            </a:xfrm>
          </p:grpSpPr>
          <p:cxnSp>
            <p:nvCxnSpPr>
              <p:cNvPr id="594" name="Straight Connector 593">
                <a:extLst>
                  <a:ext uri="{FF2B5EF4-FFF2-40B4-BE49-F238E27FC236}">
                    <a16:creationId xmlns:a16="http://schemas.microsoft.com/office/drawing/2014/main" id="{F0F127FD-DF34-DF85-03BB-D1C426D379CD}"/>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72BF5289-2B9E-81B7-6DC8-1C148CBE8B9F}"/>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6" name="Group 595">
              <a:extLst>
                <a:ext uri="{FF2B5EF4-FFF2-40B4-BE49-F238E27FC236}">
                  <a16:creationId xmlns:a16="http://schemas.microsoft.com/office/drawing/2014/main" id="{C37F5B1B-7253-388C-48D1-4F1831319E29}"/>
                </a:ext>
              </a:extLst>
            </p:cNvPr>
            <p:cNvGrpSpPr/>
            <p:nvPr/>
          </p:nvGrpSpPr>
          <p:grpSpPr>
            <a:xfrm>
              <a:off x="4451500" y="4478819"/>
              <a:ext cx="100638" cy="100638"/>
              <a:chOff x="10504154" y="525127"/>
              <a:chExt cx="100638" cy="100638"/>
            </a:xfrm>
          </p:grpSpPr>
          <p:cxnSp>
            <p:nvCxnSpPr>
              <p:cNvPr id="597" name="Straight Connector 596">
                <a:extLst>
                  <a:ext uri="{FF2B5EF4-FFF2-40B4-BE49-F238E27FC236}">
                    <a16:creationId xmlns:a16="http://schemas.microsoft.com/office/drawing/2014/main" id="{09DC6E47-B8AD-6BE3-391B-348484ED77B5}"/>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C9888CB3-AC5E-ECEC-E34F-49B1063951DD}"/>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9" name="Group 598">
              <a:extLst>
                <a:ext uri="{FF2B5EF4-FFF2-40B4-BE49-F238E27FC236}">
                  <a16:creationId xmlns:a16="http://schemas.microsoft.com/office/drawing/2014/main" id="{192922A7-C045-1A72-D31C-9B52D9357A67}"/>
                </a:ext>
              </a:extLst>
            </p:cNvPr>
            <p:cNvGrpSpPr/>
            <p:nvPr/>
          </p:nvGrpSpPr>
          <p:grpSpPr>
            <a:xfrm>
              <a:off x="4502836" y="4478819"/>
              <a:ext cx="100638" cy="100638"/>
              <a:chOff x="10504154" y="525127"/>
              <a:chExt cx="100638" cy="100638"/>
            </a:xfrm>
          </p:grpSpPr>
          <p:cxnSp>
            <p:nvCxnSpPr>
              <p:cNvPr id="600" name="Straight Connector 599">
                <a:extLst>
                  <a:ext uri="{FF2B5EF4-FFF2-40B4-BE49-F238E27FC236}">
                    <a16:creationId xmlns:a16="http://schemas.microsoft.com/office/drawing/2014/main" id="{7851EE81-BDCB-FC31-0BD0-8C1FBB697DD2}"/>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19962739-E946-FBE6-0B6C-3ABDD9B2E3FF}"/>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02" name="Group 601">
              <a:extLst>
                <a:ext uri="{FF2B5EF4-FFF2-40B4-BE49-F238E27FC236}">
                  <a16:creationId xmlns:a16="http://schemas.microsoft.com/office/drawing/2014/main" id="{51BCDBD5-7360-CD4B-9A7F-0307C0E6073C}"/>
                </a:ext>
              </a:extLst>
            </p:cNvPr>
            <p:cNvGrpSpPr/>
            <p:nvPr/>
          </p:nvGrpSpPr>
          <p:grpSpPr>
            <a:xfrm>
              <a:off x="4577431" y="4478819"/>
              <a:ext cx="100638" cy="100638"/>
              <a:chOff x="10504154" y="525127"/>
              <a:chExt cx="100638" cy="100638"/>
            </a:xfrm>
          </p:grpSpPr>
          <p:cxnSp>
            <p:nvCxnSpPr>
              <p:cNvPr id="603" name="Straight Connector 602">
                <a:extLst>
                  <a:ext uri="{FF2B5EF4-FFF2-40B4-BE49-F238E27FC236}">
                    <a16:creationId xmlns:a16="http://schemas.microsoft.com/office/drawing/2014/main" id="{5DFA0F36-672F-6685-9AB4-0D8A81CD9BA0}"/>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4AC19D91-9C30-F6B7-48EE-44B84759E223}"/>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05" name="Group 604">
              <a:extLst>
                <a:ext uri="{FF2B5EF4-FFF2-40B4-BE49-F238E27FC236}">
                  <a16:creationId xmlns:a16="http://schemas.microsoft.com/office/drawing/2014/main" id="{DC3A5BB6-337E-E999-E6D7-835A12E24AD6}"/>
                </a:ext>
              </a:extLst>
            </p:cNvPr>
            <p:cNvGrpSpPr/>
            <p:nvPr/>
          </p:nvGrpSpPr>
          <p:grpSpPr>
            <a:xfrm>
              <a:off x="4630029" y="4478819"/>
              <a:ext cx="100638" cy="100638"/>
              <a:chOff x="10504154" y="525127"/>
              <a:chExt cx="100638" cy="100638"/>
            </a:xfrm>
          </p:grpSpPr>
          <p:cxnSp>
            <p:nvCxnSpPr>
              <p:cNvPr id="606" name="Straight Connector 605">
                <a:extLst>
                  <a:ext uri="{FF2B5EF4-FFF2-40B4-BE49-F238E27FC236}">
                    <a16:creationId xmlns:a16="http://schemas.microsoft.com/office/drawing/2014/main" id="{4F4DB1C5-82BC-18D7-E8AD-D713D4BC140D}"/>
                  </a:ext>
                </a:extLst>
              </p:cNvPr>
              <p:cNvCxnSpPr>
                <a:cxnSpLocks/>
              </p:cNvCxnSpPr>
              <p:nvPr/>
            </p:nvCxnSpPr>
            <p:spPr>
              <a:xfrm rot="5400000">
                <a:off x="10554473" y="525126"/>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B2151783-CDFE-C21F-357E-F24D815FF79D}"/>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08" name="Group 607">
              <a:extLst>
                <a:ext uri="{FF2B5EF4-FFF2-40B4-BE49-F238E27FC236}">
                  <a16:creationId xmlns:a16="http://schemas.microsoft.com/office/drawing/2014/main" id="{E90B51AB-837E-C55B-FFB3-7F2BD9EE32E1}"/>
                </a:ext>
              </a:extLst>
            </p:cNvPr>
            <p:cNvGrpSpPr/>
            <p:nvPr/>
          </p:nvGrpSpPr>
          <p:grpSpPr>
            <a:xfrm>
              <a:off x="5282689" y="4478819"/>
              <a:ext cx="181486" cy="100638"/>
              <a:chOff x="10504154" y="525127"/>
              <a:chExt cx="181486" cy="100638"/>
            </a:xfrm>
          </p:grpSpPr>
          <p:cxnSp>
            <p:nvCxnSpPr>
              <p:cNvPr id="609" name="Straight Connector 608">
                <a:extLst>
                  <a:ext uri="{FF2B5EF4-FFF2-40B4-BE49-F238E27FC236}">
                    <a16:creationId xmlns:a16="http://schemas.microsoft.com/office/drawing/2014/main" id="{5C9DA454-BFC9-EA48-A3A6-93AC2125E837}"/>
                  </a:ext>
                </a:extLst>
              </p:cNvPr>
              <p:cNvCxnSpPr>
                <a:cxnSpLocks/>
              </p:cNvCxnSpPr>
              <p:nvPr/>
            </p:nvCxnSpPr>
            <p:spPr>
              <a:xfrm flipH="1">
                <a:off x="10504154" y="575445"/>
                <a:ext cx="18148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1311965-F6C5-1C52-4075-21A495636E0F}"/>
                  </a:ext>
                </a:extLst>
              </p:cNvPr>
              <p:cNvCxnSpPr>
                <a:cxnSpLocks/>
              </p:cNvCxnSpPr>
              <p:nvPr/>
            </p:nvCxnSpPr>
            <p:spPr>
              <a:xfrm rot="10800000">
                <a:off x="10554473" y="525127"/>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613" name="Straight Connector 612">
              <a:extLst>
                <a:ext uri="{FF2B5EF4-FFF2-40B4-BE49-F238E27FC236}">
                  <a16:creationId xmlns:a16="http://schemas.microsoft.com/office/drawing/2014/main" id="{AC3797F0-345D-D542-78A7-378717217AE3}"/>
                </a:ext>
              </a:extLst>
            </p:cNvPr>
            <p:cNvCxnSpPr>
              <a:cxnSpLocks/>
            </p:cNvCxnSpPr>
            <p:nvPr/>
          </p:nvCxnSpPr>
          <p:spPr>
            <a:xfrm rot="10800000">
              <a:off x="5419405" y="44788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EB32F6E-43CA-1C29-FD22-57621EB3B6E1}"/>
              </a:ext>
            </a:extLst>
          </p:cNvPr>
          <p:cNvGrpSpPr/>
          <p:nvPr/>
        </p:nvGrpSpPr>
        <p:grpSpPr>
          <a:xfrm>
            <a:off x="6884347" y="1565337"/>
            <a:ext cx="3494744" cy="3331081"/>
            <a:chOff x="6884347" y="1565337"/>
            <a:chExt cx="3494744" cy="3331081"/>
          </a:xfrm>
        </p:grpSpPr>
        <p:sp>
          <p:nvSpPr>
            <p:cNvPr id="753" name="Freeform: Shape 752">
              <a:extLst>
                <a:ext uri="{FF2B5EF4-FFF2-40B4-BE49-F238E27FC236}">
                  <a16:creationId xmlns:a16="http://schemas.microsoft.com/office/drawing/2014/main" id="{35120513-69C8-E6FA-7D62-6D9843AAFB49}"/>
                </a:ext>
              </a:extLst>
            </p:cNvPr>
            <p:cNvSpPr/>
            <p:nvPr/>
          </p:nvSpPr>
          <p:spPr>
            <a:xfrm>
              <a:off x="6938792" y="1613780"/>
              <a:ext cx="3402357" cy="3243970"/>
            </a:xfrm>
            <a:custGeom>
              <a:avLst/>
              <a:gdLst>
                <a:gd name="connsiteX0" fmla="*/ 139 w 4292271"/>
                <a:gd name="connsiteY0" fmla="*/ 52 h 4042370"/>
                <a:gd name="connsiteX1" fmla="*/ 55634 w 4292271"/>
                <a:gd name="connsiteY1" fmla="*/ 52 h 4042370"/>
                <a:gd name="connsiteX2" fmla="*/ 55634 w 4292271"/>
                <a:gd name="connsiteY2" fmla="*/ 15064 h 4042370"/>
                <a:gd name="connsiteX3" fmla="*/ 74231 w 4292271"/>
                <a:gd name="connsiteY3" fmla="*/ 15064 h 4042370"/>
                <a:gd name="connsiteX4" fmla="*/ 74231 w 4292271"/>
                <a:gd name="connsiteY4" fmla="*/ 34828 h 4042370"/>
                <a:gd name="connsiteX5" fmla="*/ 121892 w 4292271"/>
                <a:gd name="connsiteY5" fmla="*/ 34828 h 4042370"/>
                <a:gd name="connsiteX6" fmla="*/ 121892 w 4292271"/>
                <a:gd name="connsiteY6" fmla="*/ 77272 h 4042370"/>
                <a:gd name="connsiteX7" fmla="*/ 143978 w 4292271"/>
                <a:gd name="connsiteY7" fmla="*/ 77272 h 4042370"/>
                <a:gd name="connsiteX8" fmla="*/ 143978 w 4292271"/>
                <a:gd name="connsiteY8" fmla="*/ 100528 h 4042370"/>
                <a:gd name="connsiteX9" fmla="*/ 169552 w 4292271"/>
                <a:gd name="connsiteY9" fmla="*/ 100528 h 4042370"/>
                <a:gd name="connsiteX10" fmla="*/ 169552 w 4292271"/>
                <a:gd name="connsiteY10" fmla="*/ 123748 h 4042370"/>
                <a:gd name="connsiteX11" fmla="*/ 193960 w 4292271"/>
                <a:gd name="connsiteY11" fmla="*/ 123748 h 4042370"/>
                <a:gd name="connsiteX12" fmla="*/ 193960 w 4292271"/>
                <a:gd name="connsiteY12" fmla="*/ 196396 h 4042370"/>
                <a:gd name="connsiteX13" fmla="*/ 221277 w 4292271"/>
                <a:gd name="connsiteY13" fmla="*/ 196396 h 4042370"/>
                <a:gd name="connsiteX14" fmla="*/ 221277 w 4292271"/>
                <a:gd name="connsiteY14" fmla="*/ 236500 h 4042370"/>
                <a:gd name="connsiteX15" fmla="*/ 273588 w 4292271"/>
                <a:gd name="connsiteY15" fmla="*/ 236500 h 4042370"/>
                <a:gd name="connsiteX16" fmla="*/ 273588 w 4292271"/>
                <a:gd name="connsiteY16" fmla="*/ 313252 h 4042370"/>
                <a:gd name="connsiteX17" fmla="*/ 309621 w 4292271"/>
                <a:gd name="connsiteY17" fmla="*/ 313252 h 4042370"/>
                <a:gd name="connsiteX18" fmla="*/ 309621 w 4292271"/>
                <a:gd name="connsiteY18" fmla="*/ 343456 h 4042370"/>
                <a:gd name="connsiteX19" fmla="*/ 324734 w 4292271"/>
                <a:gd name="connsiteY19" fmla="*/ 343456 h 4042370"/>
                <a:gd name="connsiteX20" fmla="*/ 324734 w 4292271"/>
                <a:gd name="connsiteY20" fmla="*/ 424816 h 4042370"/>
                <a:gd name="connsiteX21" fmla="*/ 352634 w 4292271"/>
                <a:gd name="connsiteY21" fmla="*/ 424816 h 4042370"/>
                <a:gd name="connsiteX22" fmla="*/ 352634 w 4292271"/>
                <a:gd name="connsiteY22" fmla="*/ 475972 h 4042370"/>
                <a:gd name="connsiteX23" fmla="*/ 372394 w 4292271"/>
                <a:gd name="connsiteY23" fmla="*/ 475972 h 4042370"/>
                <a:gd name="connsiteX24" fmla="*/ 372394 w 4292271"/>
                <a:gd name="connsiteY24" fmla="*/ 782836 h 4042370"/>
                <a:gd name="connsiteX25" fmla="*/ 392155 w 4292271"/>
                <a:gd name="connsiteY25" fmla="*/ 782836 h 4042370"/>
                <a:gd name="connsiteX26" fmla="*/ 392155 w 4292271"/>
                <a:gd name="connsiteY26" fmla="*/ 1049057 h 4042370"/>
                <a:gd name="connsiteX27" fmla="*/ 414241 w 4292271"/>
                <a:gd name="connsiteY27" fmla="*/ 1049057 h 4042370"/>
                <a:gd name="connsiteX28" fmla="*/ 447281 w 4292271"/>
                <a:gd name="connsiteY28" fmla="*/ 2014685 h 4042370"/>
                <a:gd name="connsiteX29" fmla="*/ 466189 w 4292271"/>
                <a:gd name="connsiteY29" fmla="*/ 2014685 h 4042370"/>
                <a:gd name="connsiteX30" fmla="*/ 466189 w 4292271"/>
                <a:gd name="connsiteY30" fmla="*/ 2137949 h 4042370"/>
                <a:gd name="connsiteX31" fmla="*/ 487558 w 4292271"/>
                <a:gd name="connsiteY31" fmla="*/ 2137949 h 4042370"/>
                <a:gd name="connsiteX32" fmla="*/ 487558 w 4292271"/>
                <a:gd name="connsiteY32" fmla="*/ 2153574 h 4042370"/>
                <a:gd name="connsiteX33" fmla="*/ 503175 w 4292271"/>
                <a:gd name="connsiteY33" fmla="*/ 2153574 h 4042370"/>
                <a:gd name="connsiteX34" fmla="*/ 503175 w 4292271"/>
                <a:gd name="connsiteY34" fmla="*/ 2173302 h 4042370"/>
                <a:gd name="connsiteX35" fmla="*/ 512218 w 4292271"/>
                <a:gd name="connsiteY35" fmla="*/ 2173302 h 4042370"/>
                <a:gd name="connsiteX36" fmla="*/ 512218 w 4292271"/>
                <a:gd name="connsiteY36" fmla="*/ 2187270 h 4042370"/>
                <a:gd name="connsiteX37" fmla="*/ 577151 w 4292271"/>
                <a:gd name="connsiteY37" fmla="*/ 2187270 h 4042370"/>
                <a:gd name="connsiteX38" fmla="*/ 577151 w 4292271"/>
                <a:gd name="connsiteY38" fmla="*/ 2199617 h 4042370"/>
                <a:gd name="connsiteX39" fmla="*/ 588657 w 4292271"/>
                <a:gd name="connsiteY39" fmla="*/ 2199617 h 4042370"/>
                <a:gd name="connsiteX40" fmla="*/ 588657 w 4292271"/>
                <a:gd name="connsiteY40" fmla="*/ 2236590 h 4042370"/>
                <a:gd name="connsiteX41" fmla="*/ 613317 w 4292271"/>
                <a:gd name="connsiteY41" fmla="*/ 2236590 h 4042370"/>
                <a:gd name="connsiteX42" fmla="*/ 613317 w 4292271"/>
                <a:gd name="connsiteY42" fmla="*/ 2249765 h 4042370"/>
                <a:gd name="connsiteX43" fmla="*/ 626382 w 4292271"/>
                <a:gd name="connsiteY43" fmla="*/ 2249765 h 4042370"/>
                <a:gd name="connsiteX44" fmla="*/ 626382 w 4292271"/>
                <a:gd name="connsiteY44" fmla="*/ 2263770 h 4042370"/>
                <a:gd name="connsiteX45" fmla="*/ 643730 w 4292271"/>
                <a:gd name="connsiteY45" fmla="*/ 2263770 h 4042370"/>
                <a:gd name="connsiteX46" fmla="*/ 643730 w 4292271"/>
                <a:gd name="connsiteY46" fmla="*/ 2298654 h 4042370"/>
                <a:gd name="connsiteX47" fmla="*/ 669974 w 4292271"/>
                <a:gd name="connsiteY47" fmla="*/ 2298654 h 4042370"/>
                <a:gd name="connsiteX48" fmla="*/ 669974 w 4292271"/>
                <a:gd name="connsiteY48" fmla="*/ 2324213 h 4042370"/>
                <a:gd name="connsiteX49" fmla="*/ 682761 w 4292271"/>
                <a:gd name="connsiteY49" fmla="*/ 2324213 h 4042370"/>
                <a:gd name="connsiteX50" fmla="*/ 682761 w 4292271"/>
                <a:gd name="connsiteY50" fmla="*/ 2339334 h 4042370"/>
                <a:gd name="connsiteX51" fmla="*/ 710658 w 4292271"/>
                <a:gd name="connsiteY51" fmla="*/ 2339334 h 4042370"/>
                <a:gd name="connsiteX52" fmla="*/ 710658 w 4292271"/>
                <a:gd name="connsiteY52" fmla="*/ 2352114 h 4042370"/>
                <a:gd name="connsiteX53" fmla="*/ 724608 w 4292271"/>
                <a:gd name="connsiteY53" fmla="*/ 2352114 h 4042370"/>
                <a:gd name="connsiteX54" fmla="*/ 724608 w 4292271"/>
                <a:gd name="connsiteY54" fmla="*/ 2371878 h 4042370"/>
                <a:gd name="connsiteX55" fmla="*/ 768780 w 4292271"/>
                <a:gd name="connsiteY55" fmla="*/ 2371878 h 4042370"/>
                <a:gd name="connsiteX56" fmla="*/ 768780 w 4292271"/>
                <a:gd name="connsiteY56" fmla="*/ 2390489 h 4042370"/>
                <a:gd name="connsiteX57" fmla="*/ 780404 w 4292271"/>
                <a:gd name="connsiteY57" fmla="*/ 2390489 h 4042370"/>
                <a:gd name="connsiteX58" fmla="*/ 780404 w 4292271"/>
                <a:gd name="connsiteY58" fmla="*/ 2554398 h 4042370"/>
                <a:gd name="connsiteX59" fmla="*/ 807138 w 4292271"/>
                <a:gd name="connsiteY59" fmla="*/ 2554398 h 4042370"/>
                <a:gd name="connsiteX60" fmla="*/ 807138 w 4292271"/>
                <a:gd name="connsiteY60" fmla="*/ 2600874 h 4042370"/>
                <a:gd name="connsiteX61" fmla="*/ 818762 w 4292271"/>
                <a:gd name="connsiteY61" fmla="*/ 2600874 h 4042370"/>
                <a:gd name="connsiteX62" fmla="*/ 818762 w 4292271"/>
                <a:gd name="connsiteY62" fmla="*/ 2649690 h 4042370"/>
                <a:gd name="connsiteX63" fmla="*/ 831549 w 4292271"/>
                <a:gd name="connsiteY63" fmla="*/ 2649690 h 4042370"/>
                <a:gd name="connsiteX64" fmla="*/ 831549 w 4292271"/>
                <a:gd name="connsiteY64" fmla="*/ 2811294 h 4042370"/>
                <a:gd name="connsiteX65" fmla="*/ 840848 w 4292271"/>
                <a:gd name="connsiteY65" fmla="*/ 2811294 h 4042370"/>
                <a:gd name="connsiteX66" fmla="*/ 840848 w 4292271"/>
                <a:gd name="connsiteY66" fmla="*/ 2977506 h 4042370"/>
                <a:gd name="connsiteX67" fmla="*/ 861771 w 4292271"/>
                <a:gd name="connsiteY67" fmla="*/ 2977506 h 4042370"/>
                <a:gd name="connsiteX68" fmla="*/ 861771 w 4292271"/>
                <a:gd name="connsiteY68" fmla="*/ 3000762 h 4042370"/>
                <a:gd name="connsiteX69" fmla="*/ 873396 w 4292271"/>
                <a:gd name="connsiteY69" fmla="*/ 3000762 h 4042370"/>
                <a:gd name="connsiteX70" fmla="*/ 873396 w 4292271"/>
                <a:gd name="connsiteY70" fmla="*/ 3017034 h 4042370"/>
                <a:gd name="connsiteX71" fmla="*/ 885020 w 4292271"/>
                <a:gd name="connsiteY71" fmla="*/ 3017034 h 4042370"/>
                <a:gd name="connsiteX72" fmla="*/ 885020 w 4292271"/>
                <a:gd name="connsiteY72" fmla="*/ 3062358 h 4042370"/>
                <a:gd name="connsiteX73" fmla="*/ 926870 w 4292271"/>
                <a:gd name="connsiteY73" fmla="*/ 3062358 h 4042370"/>
                <a:gd name="connsiteX74" fmla="*/ 926870 w 4292271"/>
                <a:gd name="connsiteY74" fmla="*/ 3089106 h 4042370"/>
                <a:gd name="connsiteX75" fmla="*/ 1053885 w 4292271"/>
                <a:gd name="connsiteY75" fmla="*/ 3089106 h 4042370"/>
                <a:gd name="connsiteX76" fmla="*/ 1053885 w 4292271"/>
                <a:gd name="connsiteY76" fmla="*/ 3107034 h 4042370"/>
                <a:gd name="connsiteX77" fmla="*/ 1175537 w 4292271"/>
                <a:gd name="connsiteY77" fmla="*/ 3107034 h 4042370"/>
                <a:gd name="connsiteX78" fmla="*/ 1175537 w 4292271"/>
                <a:gd name="connsiteY78" fmla="*/ 3141558 h 4042370"/>
                <a:gd name="connsiteX79" fmla="*/ 1195261 w 4292271"/>
                <a:gd name="connsiteY79" fmla="*/ 3141558 h 4042370"/>
                <a:gd name="connsiteX80" fmla="*/ 1195261 w 4292271"/>
                <a:gd name="connsiteY80" fmla="*/ 3189258 h 4042370"/>
                <a:gd name="connsiteX81" fmla="*/ 1224853 w 4292271"/>
                <a:gd name="connsiteY81" fmla="*/ 3189258 h 4042370"/>
                <a:gd name="connsiteX82" fmla="*/ 1224853 w 4292271"/>
                <a:gd name="connsiteY82" fmla="*/ 3250062 h 4042370"/>
                <a:gd name="connsiteX83" fmla="*/ 1251155 w 4292271"/>
                <a:gd name="connsiteY83" fmla="*/ 3250062 h 4042370"/>
                <a:gd name="connsiteX84" fmla="*/ 1251155 w 4292271"/>
                <a:gd name="connsiteY84" fmla="*/ 3394747 h 4042370"/>
                <a:gd name="connsiteX85" fmla="*/ 1287320 w 4292271"/>
                <a:gd name="connsiteY85" fmla="*/ 3394747 h 4042370"/>
                <a:gd name="connsiteX86" fmla="*/ 1287320 w 4292271"/>
                <a:gd name="connsiteY86" fmla="*/ 3472002 h 4042370"/>
                <a:gd name="connsiteX87" fmla="*/ 1321844 w 4292271"/>
                <a:gd name="connsiteY87" fmla="*/ 3472002 h 4042370"/>
                <a:gd name="connsiteX88" fmla="*/ 1321844 w 4292271"/>
                <a:gd name="connsiteY88" fmla="*/ 3514734 h 4042370"/>
                <a:gd name="connsiteX89" fmla="*/ 1607882 w 4292271"/>
                <a:gd name="connsiteY89" fmla="*/ 3514734 h 4042370"/>
                <a:gd name="connsiteX90" fmla="*/ 1607882 w 4292271"/>
                <a:gd name="connsiteY90" fmla="*/ 3572263 h 4042370"/>
                <a:gd name="connsiteX91" fmla="*/ 1630897 w 4292271"/>
                <a:gd name="connsiteY91" fmla="*/ 3572263 h 4042370"/>
                <a:gd name="connsiteX92" fmla="*/ 1630897 w 4292271"/>
                <a:gd name="connsiteY92" fmla="*/ 3603511 h 4042370"/>
                <a:gd name="connsiteX93" fmla="*/ 1650625 w 4292271"/>
                <a:gd name="connsiteY93" fmla="*/ 3603511 h 4042370"/>
                <a:gd name="connsiteX94" fmla="*/ 1650625 w 4292271"/>
                <a:gd name="connsiteY94" fmla="*/ 3657763 h 4042370"/>
                <a:gd name="connsiteX95" fmla="*/ 1665421 w 4292271"/>
                <a:gd name="connsiteY95" fmla="*/ 3657763 h 4042370"/>
                <a:gd name="connsiteX96" fmla="*/ 1665421 w 4292271"/>
                <a:gd name="connsiteY96" fmla="*/ 3723498 h 4042370"/>
                <a:gd name="connsiteX97" fmla="*/ 1767345 w 4292271"/>
                <a:gd name="connsiteY97" fmla="*/ 3723498 h 4042370"/>
                <a:gd name="connsiteX98" fmla="*/ 1767345 w 4292271"/>
                <a:gd name="connsiteY98" fmla="*/ 3759679 h 4042370"/>
                <a:gd name="connsiteX99" fmla="*/ 1995848 w 4292271"/>
                <a:gd name="connsiteY99" fmla="*/ 3759679 h 4042370"/>
                <a:gd name="connsiteX100" fmla="*/ 1995848 w 4292271"/>
                <a:gd name="connsiteY100" fmla="*/ 3776094 h 4042370"/>
                <a:gd name="connsiteX101" fmla="*/ 2036981 w 4292271"/>
                <a:gd name="connsiteY101" fmla="*/ 3776094 h 4042370"/>
                <a:gd name="connsiteX102" fmla="*/ 2036981 w 4292271"/>
                <a:gd name="connsiteY102" fmla="*/ 3801655 h 4042370"/>
                <a:gd name="connsiteX103" fmla="*/ 2075343 w 4292271"/>
                <a:gd name="connsiteY103" fmla="*/ 3801655 h 4042370"/>
                <a:gd name="connsiteX104" fmla="*/ 2075343 w 4292271"/>
                <a:gd name="connsiteY104" fmla="*/ 3826062 h 4042370"/>
                <a:gd name="connsiteX105" fmla="*/ 2123000 w 4292271"/>
                <a:gd name="connsiteY105" fmla="*/ 3826062 h 4042370"/>
                <a:gd name="connsiteX106" fmla="*/ 2472582 w 4292271"/>
                <a:gd name="connsiteY106" fmla="*/ 3826062 h 4042370"/>
                <a:gd name="connsiteX107" fmla="*/ 2472582 w 4292271"/>
                <a:gd name="connsiteY107" fmla="*/ 3876391 h 4042370"/>
                <a:gd name="connsiteX108" fmla="*/ 2497242 w 4292271"/>
                <a:gd name="connsiteY108" fmla="*/ 3876391 h 4042370"/>
                <a:gd name="connsiteX109" fmla="*/ 2497242 w 4292271"/>
                <a:gd name="connsiteY109" fmla="*/ 3925711 h 4042370"/>
                <a:gd name="connsiteX110" fmla="*/ 2627112 w 4292271"/>
                <a:gd name="connsiteY110" fmla="*/ 3925711 h 4042370"/>
                <a:gd name="connsiteX111" fmla="*/ 2627112 w 4292271"/>
                <a:gd name="connsiteY111" fmla="*/ 3950371 h 4042370"/>
                <a:gd name="connsiteX112" fmla="*/ 3679223 w 4292271"/>
                <a:gd name="connsiteY112" fmla="*/ 3950371 h 4042370"/>
                <a:gd name="connsiteX113" fmla="*/ 3679223 w 4292271"/>
                <a:gd name="connsiteY113" fmla="*/ 3979963 h 4042370"/>
                <a:gd name="connsiteX114" fmla="*/ 3694019 w 4292271"/>
                <a:gd name="connsiteY114" fmla="*/ 3979963 h 4042370"/>
                <a:gd name="connsiteX115" fmla="*/ 3694019 w 4292271"/>
                <a:gd name="connsiteY115" fmla="*/ 4002967 h 4042370"/>
                <a:gd name="connsiteX116" fmla="*/ 3720299 w 4292271"/>
                <a:gd name="connsiteY116" fmla="*/ 4002967 h 4042370"/>
                <a:gd name="connsiteX117" fmla="*/ 3720299 w 4292271"/>
                <a:gd name="connsiteY117" fmla="*/ 4026007 h 4042370"/>
                <a:gd name="connsiteX118" fmla="*/ 3744959 w 4292271"/>
                <a:gd name="connsiteY118" fmla="*/ 4026007 h 4042370"/>
                <a:gd name="connsiteX119" fmla="*/ 3744959 w 4292271"/>
                <a:gd name="connsiteY119" fmla="*/ 4042423 h 4042370"/>
                <a:gd name="connsiteX120" fmla="*/ 4292412 w 4292271"/>
                <a:gd name="connsiteY120" fmla="*/ 4042423 h 404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292271" h="4042370">
                  <a:moveTo>
                    <a:pt x="139" y="52"/>
                  </a:moveTo>
                  <a:lnTo>
                    <a:pt x="55634" y="52"/>
                  </a:lnTo>
                  <a:lnTo>
                    <a:pt x="55634" y="15064"/>
                  </a:lnTo>
                  <a:lnTo>
                    <a:pt x="74231" y="15064"/>
                  </a:lnTo>
                  <a:lnTo>
                    <a:pt x="74231" y="34828"/>
                  </a:lnTo>
                  <a:lnTo>
                    <a:pt x="121892" y="34828"/>
                  </a:lnTo>
                  <a:lnTo>
                    <a:pt x="121892" y="77272"/>
                  </a:lnTo>
                  <a:lnTo>
                    <a:pt x="143978" y="77272"/>
                  </a:lnTo>
                  <a:lnTo>
                    <a:pt x="143978" y="100528"/>
                  </a:lnTo>
                  <a:lnTo>
                    <a:pt x="169552" y="100528"/>
                  </a:lnTo>
                  <a:lnTo>
                    <a:pt x="169552" y="123748"/>
                  </a:lnTo>
                  <a:lnTo>
                    <a:pt x="193960" y="123748"/>
                  </a:lnTo>
                  <a:lnTo>
                    <a:pt x="193960" y="196396"/>
                  </a:lnTo>
                  <a:lnTo>
                    <a:pt x="221277" y="196396"/>
                  </a:lnTo>
                  <a:lnTo>
                    <a:pt x="221277" y="236500"/>
                  </a:lnTo>
                  <a:lnTo>
                    <a:pt x="273588" y="236500"/>
                  </a:lnTo>
                  <a:lnTo>
                    <a:pt x="273588" y="313252"/>
                  </a:lnTo>
                  <a:lnTo>
                    <a:pt x="309621" y="313252"/>
                  </a:lnTo>
                  <a:lnTo>
                    <a:pt x="309621" y="343456"/>
                  </a:lnTo>
                  <a:lnTo>
                    <a:pt x="324734" y="343456"/>
                  </a:lnTo>
                  <a:lnTo>
                    <a:pt x="324734" y="424816"/>
                  </a:lnTo>
                  <a:lnTo>
                    <a:pt x="352634" y="424816"/>
                  </a:lnTo>
                  <a:lnTo>
                    <a:pt x="352634" y="475972"/>
                  </a:lnTo>
                  <a:lnTo>
                    <a:pt x="372394" y="475972"/>
                  </a:lnTo>
                  <a:lnTo>
                    <a:pt x="372394" y="782836"/>
                  </a:lnTo>
                  <a:lnTo>
                    <a:pt x="392155" y="782836"/>
                  </a:lnTo>
                  <a:lnTo>
                    <a:pt x="392155" y="1049057"/>
                  </a:lnTo>
                  <a:lnTo>
                    <a:pt x="414241" y="1049057"/>
                  </a:lnTo>
                  <a:lnTo>
                    <a:pt x="447281" y="2014685"/>
                  </a:lnTo>
                  <a:lnTo>
                    <a:pt x="466189" y="2014685"/>
                  </a:lnTo>
                  <a:lnTo>
                    <a:pt x="466189" y="2137949"/>
                  </a:lnTo>
                  <a:lnTo>
                    <a:pt x="487558" y="2137949"/>
                  </a:lnTo>
                  <a:lnTo>
                    <a:pt x="487558" y="2153574"/>
                  </a:lnTo>
                  <a:lnTo>
                    <a:pt x="503175" y="2153574"/>
                  </a:lnTo>
                  <a:lnTo>
                    <a:pt x="503175" y="2173302"/>
                  </a:lnTo>
                  <a:lnTo>
                    <a:pt x="512218" y="2173302"/>
                  </a:lnTo>
                  <a:lnTo>
                    <a:pt x="512218" y="2187270"/>
                  </a:lnTo>
                  <a:lnTo>
                    <a:pt x="577151" y="2187270"/>
                  </a:lnTo>
                  <a:lnTo>
                    <a:pt x="577151" y="2199617"/>
                  </a:lnTo>
                  <a:lnTo>
                    <a:pt x="588657" y="2199617"/>
                  </a:lnTo>
                  <a:lnTo>
                    <a:pt x="588657" y="2236590"/>
                  </a:lnTo>
                  <a:lnTo>
                    <a:pt x="613317" y="2236590"/>
                  </a:lnTo>
                  <a:lnTo>
                    <a:pt x="613317" y="2249765"/>
                  </a:lnTo>
                  <a:lnTo>
                    <a:pt x="626382" y="2249765"/>
                  </a:lnTo>
                  <a:lnTo>
                    <a:pt x="626382" y="2263770"/>
                  </a:lnTo>
                  <a:lnTo>
                    <a:pt x="643730" y="2263770"/>
                  </a:lnTo>
                  <a:lnTo>
                    <a:pt x="643730" y="2298654"/>
                  </a:lnTo>
                  <a:lnTo>
                    <a:pt x="669974" y="2298654"/>
                  </a:lnTo>
                  <a:lnTo>
                    <a:pt x="669974" y="2324213"/>
                  </a:lnTo>
                  <a:lnTo>
                    <a:pt x="682761" y="2324213"/>
                  </a:lnTo>
                  <a:lnTo>
                    <a:pt x="682761" y="2339334"/>
                  </a:lnTo>
                  <a:lnTo>
                    <a:pt x="710658" y="2339334"/>
                  </a:lnTo>
                  <a:lnTo>
                    <a:pt x="710658" y="2352114"/>
                  </a:lnTo>
                  <a:lnTo>
                    <a:pt x="724608" y="2352114"/>
                  </a:lnTo>
                  <a:lnTo>
                    <a:pt x="724608" y="2371878"/>
                  </a:lnTo>
                  <a:lnTo>
                    <a:pt x="768780" y="2371878"/>
                  </a:lnTo>
                  <a:lnTo>
                    <a:pt x="768780" y="2390489"/>
                  </a:lnTo>
                  <a:lnTo>
                    <a:pt x="780404" y="2390489"/>
                  </a:lnTo>
                  <a:lnTo>
                    <a:pt x="780404" y="2554398"/>
                  </a:lnTo>
                  <a:lnTo>
                    <a:pt x="807138" y="2554398"/>
                  </a:lnTo>
                  <a:lnTo>
                    <a:pt x="807138" y="2600874"/>
                  </a:lnTo>
                  <a:lnTo>
                    <a:pt x="818762" y="2600874"/>
                  </a:lnTo>
                  <a:lnTo>
                    <a:pt x="818762" y="2649690"/>
                  </a:lnTo>
                  <a:lnTo>
                    <a:pt x="831549" y="2649690"/>
                  </a:lnTo>
                  <a:lnTo>
                    <a:pt x="831549" y="2811294"/>
                  </a:lnTo>
                  <a:lnTo>
                    <a:pt x="840848" y="2811294"/>
                  </a:lnTo>
                  <a:lnTo>
                    <a:pt x="840848" y="2977506"/>
                  </a:lnTo>
                  <a:lnTo>
                    <a:pt x="861771" y="2977506"/>
                  </a:lnTo>
                  <a:lnTo>
                    <a:pt x="861771" y="3000762"/>
                  </a:lnTo>
                  <a:lnTo>
                    <a:pt x="873396" y="3000762"/>
                  </a:lnTo>
                  <a:lnTo>
                    <a:pt x="873396" y="3017034"/>
                  </a:lnTo>
                  <a:lnTo>
                    <a:pt x="885020" y="3017034"/>
                  </a:lnTo>
                  <a:lnTo>
                    <a:pt x="885020" y="3062358"/>
                  </a:lnTo>
                  <a:lnTo>
                    <a:pt x="926870" y="3062358"/>
                  </a:lnTo>
                  <a:lnTo>
                    <a:pt x="926870" y="3089106"/>
                  </a:lnTo>
                  <a:lnTo>
                    <a:pt x="1053885" y="3089106"/>
                  </a:lnTo>
                  <a:lnTo>
                    <a:pt x="1053885" y="3107034"/>
                  </a:lnTo>
                  <a:lnTo>
                    <a:pt x="1175537" y="3107034"/>
                  </a:lnTo>
                  <a:lnTo>
                    <a:pt x="1175537" y="3141558"/>
                  </a:lnTo>
                  <a:lnTo>
                    <a:pt x="1195261" y="3141558"/>
                  </a:lnTo>
                  <a:lnTo>
                    <a:pt x="1195261" y="3189258"/>
                  </a:lnTo>
                  <a:lnTo>
                    <a:pt x="1224853" y="3189258"/>
                  </a:lnTo>
                  <a:lnTo>
                    <a:pt x="1224853" y="3250062"/>
                  </a:lnTo>
                  <a:lnTo>
                    <a:pt x="1251155" y="3250062"/>
                  </a:lnTo>
                  <a:lnTo>
                    <a:pt x="1251155" y="3394747"/>
                  </a:lnTo>
                  <a:lnTo>
                    <a:pt x="1287320" y="3394747"/>
                  </a:lnTo>
                  <a:lnTo>
                    <a:pt x="1287320" y="3472002"/>
                  </a:lnTo>
                  <a:lnTo>
                    <a:pt x="1321844" y="3472002"/>
                  </a:lnTo>
                  <a:lnTo>
                    <a:pt x="1321844" y="3514734"/>
                  </a:lnTo>
                  <a:lnTo>
                    <a:pt x="1607882" y="3514734"/>
                  </a:lnTo>
                  <a:lnTo>
                    <a:pt x="1607882" y="3572263"/>
                  </a:lnTo>
                  <a:lnTo>
                    <a:pt x="1630897" y="3572263"/>
                  </a:lnTo>
                  <a:lnTo>
                    <a:pt x="1630897" y="3603511"/>
                  </a:lnTo>
                  <a:lnTo>
                    <a:pt x="1650625" y="3603511"/>
                  </a:lnTo>
                  <a:lnTo>
                    <a:pt x="1650625" y="3657763"/>
                  </a:lnTo>
                  <a:lnTo>
                    <a:pt x="1665421" y="3657763"/>
                  </a:lnTo>
                  <a:lnTo>
                    <a:pt x="1665421" y="3723498"/>
                  </a:lnTo>
                  <a:lnTo>
                    <a:pt x="1767345" y="3723498"/>
                  </a:lnTo>
                  <a:lnTo>
                    <a:pt x="1767345" y="3759679"/>
                  </a:lnTo>
                  <a:lnTo>
                    <a:pt x="1995848" y="3759679"/>
                  </a:lnTo>
                  <a:lnTo>
                    <a:pt x="1995848" y="3776094"/>
                  </a:lnTo>
                  <a:lnTo>
                    <a:pt x="2036981" y="3776094"/>
                  </a:lnTo>
                  <a:lnTo>
                    <a:pt x="2036981" y="3801655"/>
                  </a:lnTo>
                  <a:lnTo>
                    <a:pt x="2075343" y="3801655"/>
                  </a:lnTo>
                  <a:lnTo>
                    <a:pt x="2075343" y="3826062"/>
                  </a:lnTo>
                  <a:lnTo>
                    <a:pt x="2123000" y="3826062"/>
                  </a:lnTo>
                  <a:lnTo>
                    <a:pt x="2472582" y="3826062"/>
                  </a:lnTo>
                  <a:lnTo>
                    <a:pt x="2472582" y="3876391"/>
                  </a:lnTo>
                  <a:lnTo>
                    <a:pt x="2497242" y="3876391"/>
                  </a:lnTo>
                  <a:lnTo>
                    <a:pt x="2497242" y="3925711"/>
                  </a:lnTo>
                  <a:lnTo>
                    <a:pt x="2627112" y="3925711"/>
                  </a:lnTo>
                  <a:lnTo>
                    <a:pt x="2627112" y="3950371"/>
                  </a:lnTo>
                  <a:lnTo>
                    <a:pt x="3679223" y="3950371"/>
                  </a:lnTo>
                  <a:lnTo>
                    <a:pt x="3679223" y="3979963"/>
                  </a:lnTo>
                  <a:lnTo>
                    <a:pt x="3694019" y="3979963"/>
                  </a:lnTo>
                  <a:lnTo>
                    <a:pt x="3694019" y="4002967"/>
                  </a:lnTo>
                  <a:lnTo>
                    <a:pt x="3720299" y="4002967"/>
                  </a:lnTo>
                  <a:lnTo>
                    <a:pt x="3720299" y="4026007"/>
                  </a:lnTo>
                  <a:lnTo>
                    <a:pt x="3744959" y="4026007"/>
                  </a:lnTo>
                  <a:lnTo>
                    <a:pt x="3744959" y="4042423"/>
                  </a:lnTo>
                  <a:lnTo>
                    <a:pt x="4292412" y="4042423"/>
                  </a:lnTo>
                </a:path>
              </a:pathLst>
            </a:custGeom>
            <a:noFill/>
            <a:ln w="19050" cap="flat">
              <a:solidFill>
                <a:schemeClr val="accent5"/>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932" name="Group 931">
              <a:extLst>
                <a:ext uri="{FF2B5EF4-FFF2-40B4-BE49-F238E27FC236}">
                  <a16:creationId xmlns:a16="http://schemas.microsoft.com/office/drawing/2014/main" id="{077B8800-669A-2C47-92A0-7A609731611B}"/>
                </a:ext>
              </a:extLst>
            </p:cNvPr>
            <p:cNvGrpSpPr/>
            <p:nvPr/>
          </p:nvGrpSpPr>
          <p:grpSpPr>
            <a:xfrm>
              <a:off x="6884347" y="1565337"/>
              <a:ext cx="3494744" cy="3331081"/>
              <a:chOff x="6884347" y="1565337"/>
              <a:chExt cx="3494744" cy="3331081"/>
            </a:xfrm>
          </p:grpSpPr>
          <p:grpSp>
            <p:nvGrpSpPr>
              <p:cNvPr id="754" name="Group 753">
                <a:extLst>
                  <a:ext uri="{FF2B5EF4-FFF2-40B4-BE49-F238E27FC236}">
                    <a16:creationId xmlns:a16="http://schemas.microsoft.com/office/drawing/2014/main" id="{A1C8C46B-4120-E4A1-BB6D-A04946624979}"/>
                  </a:ext>
                </a:extLst>
              </p:cNvPr>
              <p:cNvGrpSpPr/>
              <p:nvPr/>
            </p:nvGrpSpPr>
            <p:grpSpPr>
              <a:xfrm>
                <a:off x="6884347" y="1565337"/>
                <a:ext cx="100638" cy="100638"/>
                <a:chOff x="4782429" y="4631219"/>
                <a:chExt cx="100638" cy="100638"/>
              </a:xfrm>
            </p:grpSpPr>
            <p:cxnSp>
              <p:nvCxnSpPr>
                <p:cNvPr id="755" name="Straight Connector 754">
                  <a:extLst>
                    <a:ext uri="{FF2B5EF4-FFF2-40B4-BE49-F238E27FC236}">
                      <a16:creationId xmlns:a16="http://schemas.microsoft.com/office/drawing/2014/main" id="{87C3DD4B-F668-DE4F-7883-A372DE92C939}"/>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FE6890EA-A267-E60F-6E52-2BFB99FB323C}"/>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72" name="Group 871">
                <a:extLst>
                  <a:ext uri="{FF2B5EF4-FFF2-40B4-BE49-F238E27FC236}">
                    <a16:creationId xmlns:a16="http://schemas.microsoft.com/office/drawing/2014/main" id="{D7B836E3-AECA-86E1-1247-96BE2F55B2B7}"/>
                  </a:ext>
                </a:extLst>
              </p:cNvPr>
              <p:cNvGrpSpPr/>
              <p:nvPr/>
            </p:nvGrpSpPr>
            <p:grpSpPr>
              <a:xfrm>
                <a:off x="7176554" y="2288769"/>
                <a:ext cx="100638" cy="100638"/>
                <a:chOff x="4782429" y="4631219"/>
                <a:chExt cx="100638" cy="100638"/>
              </a:xfrm>
            </p:grpSpPr>
            <p:cxnSp>
              <p:nvCxnSpPr>
                <p:cNvPr id="873" name="Straight Connector 872">
                  <a:extLst>
                    <a:ext uri="{FF2B5EF4-FFF2-40B4-BE49-F238E27FC236}">
                      <a16:creationId xmlns:a16="http://schemas.microsoft.com/office/drawing/2014/main" id="{EB4607D7-D981-35F7-4855-B6DB37C2C4FF}"/>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D884C09E-DD49-C2FA-739D-38DC6A1CD358}"/>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75" name="Group 874">
                <a:extLst>
                  <a:ext uri="{FF2B5EF4-FFF2-40B4-BE49-F238E27FC236}">
                    <a16:creationId xmlns:a16="http://schemas.microsoft.com/office/drawing/2014/main" id="{F79248BE-BE26-01AE-6D75-9FB79909843D}"/>
                  </a:ext>
                </a:extLst>
              </p:cNvPr>
              <p:cNvGrpSpPr/>
              <p:nvPr/>
            </p:nvGrpSpPr>
            <p:grpSpPr>
              <a:xfrm>
                <a:off x="7198925" y="2645620"/>
                <a:ext cx="100638" cy="100638"/>
                <a:chOff x="4782429" y="4631219"/>
                <a:chExt cx="100638" cy="100638"/>
              </a:xfrm>
            </p:grpSpPr>
            <p:cxnSp>
              <p:nvCxnSpPr>
                <p:cNvPr id="876" name="Straight Connector 875">
                  <a:extLst>
                    <a:ext uri="{FF2B5EF4-FFF2-40B4-BE49-F238E27FC236}">
                      <a16:creationId xmlns:a16="http://schemas.microsoft.com/office/drawing/2014/main" id="{D13DCC80-2FE7-57AD-BAE5-3FC7C8A4315A}"/>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787CE1F0-63F4-4A7B-FC3A-425500FB65E2}"/>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78" name="Group 877">
                <a:extLst>
                  <a:ext uri="{FF2B5EF4-FFF2-40B4-BE49-F238E27FC236}">
                    <a16:creationId xmlns:a16="http://schemas.microsoft.com/office/drawing/2014/main" id="{DB08A119-1AD4-960E-122C-3CDB93F633C6}"/>
                  </a:ext>
                </a:extLst>
              </p:cNvPr>
              <p:cNvGrpSpPr/>
              <p:nvPr/>
            </p:nvGrpSpPr>
            <p:grpSpPr>
              <a:xfrm>
                <a:off x="7207743" y="2886193"/>
                <a:ext cx="100638" cy="100638"/>
                <a:chOff x="4782429" y="4631219"/>
                <a:chExt cx="100638" cy="100638"/>
              </a:xfrm>
            </p:grpSpPr>
            <p:cxnSp>
              <p:nvCxnSpPr>
                <p:cNvPr id="879" name="Straight Connector 878">
                  <a:extLst>
                    <a:ext uri="{FF2B5EF4-FFF2-40B4-BE49-F238E27FC236}">
                      <a16:creationId xmlns:a16="http://schemas.microsoft.com/office/drawing/2014/main" id="{873E0E75-633D-7C84-4833-C83202FE11E9}"/>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FC4D853B-AEC5-E244-F2EC-3C90393648D7}"/>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81" name="Group 880">
                <a:extLst>
                  <a:ext uri="{FF2B5EF4-FFF2-40B4-BE49-F238E27FC236}">
                    <a16:creationId xmlns:a16="http://schemas.microsoft.com/office/drawing/2014/main" id="{F331864D-5C4A-265E-F445-EF8569B482D8}"/>
                  </a:ext>
                </a:extLst>
              </p:cNvPr>
              <p:cNvGrpSpPr/>
              <p:nvPr/>
            </p:nvGrpSpPr>
            <p:grpSpPr>
              <a:xfrm>
                <a:off x="7216174" y="2980485"/>
                <a:ext cx="100638" cy="100638"/>
                <a:chOff x="4782429" y="4631219"/>
                <a:chExt cx="100638" cy="100638"/>
              </a:xfrm>
            </p:grpSpPr>
            <p:cxnSp>
              <p:nvCxnSpPr>
                <p:cNvPr id="882" name="Straight Connector 881">
                  <a:extLst>
                    <a:ext uri="{FF2B5EF4-FFF2-40B4-BE49-F238E27FC236}">
                      <a16:creationId xmlns:a16="http://schemas.microsoft.com/office/drawing/2014/main" id="{E8DCE41A-75E7-2396-1F6F-428C69AB8F63}"/>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32E27AF0-70E7-4269-B120-7AC5C62DEC9C}"/>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84" name="Group 883">
                <a:extLst>
                  <a:ext uri="{FF2B5EF4-FFF2-40B4-BE49-F238E27FC236}">
                    <a16:creationId xmlns:a16="http://schemas.microsoft.com/office/drawing/2014/main" id="{D6FEA1FC-D740-490D-57EA-3C0F3F85FB9A}"/>
                  </a:ext>
                </a:extLst>
              </p:cNvPr>
              <p:cNvGrpSpPr/>
              <p:nvPr/>
            </p:nvGrpSpPr>
            <p:grpSpPr>
              <a:xfrm>
                <a:off x="7223006" y="3046003"/>
                <a:ext cx="100638" cy="100638"/>
                <a:chOff x="4782429" y="4631219"/>
                <a:chExt cx="100638" cy="100638"/>
              </a:xfrm>
            </p:grpSpPr>
            <p:cxnSp>
              <p:nvCxnSpPr>
                <p:cNvPr id="885" name="Straight Connector 884">
                  <a:extLst>
                    <a:ext uri="{FF2B5EF4-FFF2-40B4-BE49-F238E27FC236}">
                      <a16:creationId xmlns:a16="http://schemas.microsoft.com/office/drawing/2014/main" id="{1113524B-8F77-B9C1-A492-59C3F0D6C893}"/>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8EA0E9D0-D451-7D50-6AC5-8B19F60FA9EE}"/>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87" name="Group 886">
                <a:extLst>
                  <a:ext uri="{FF2B5EF4-FFF2-40B4-BE49-F238E27FC236}">
                    <a16:creationId xmlns:a16="http://schemas.microsoft.com/office/drawing/2014/main" id="{C5A7627A-FA95-17B9-61C8-E1F40ABB1FAC}"/>
                  </a:ext>
                </a:extLst>
              </p:cNvPr>
              <p:cNvGrpSpPr/>
              <p:nvPr/>
            </p:nvGrpSpPr>
            <p:grpSpPr>
              <a:xfrm>
                <a:off x="7254331" y="3280126"/>
                <a:ext cx="100638" cy="100638"/>
                <a:chOff x="4782429" y="4631219"/>
                <a:chExt cx="100638" cy="100638"/>
              </a:xfrm>
            </p:grpSpPr>
            <p:cxnSp>
              <p:nvCxnSpPr>
                <p:cNvPr id="888" name="Straight Connector 887">
                  <a:extLst>
                    <a:ext uri="{FF2B5EF4-FFF2-40B4-BE49-F238E27FC236}">
                      <a16:creationId xmlns:a16="http://schemas.microsoft.com/office/drawing/2014/main" id="{CAF6669D-4028-6EB7-3B91-D5A1A4BADE6C}"/>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a:extLst>
                    <a:ext uri="{FF2B5EF4-FFF2-40B4-BE49-F238E27FC236}">
                      <a16:creationId xmlns:a16="http://schemas.microsoft.com/office/drawing/2014/main" id="{305D55F0-6481-DE9B-2F94-2CAEEDAA1EE4}"/>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1BB3B73C-1F41-BDE6-E9BE-FF96663C2D91}"/>
                  </a:ext>
                </a:extLst>
              </p:cNvPr>
              <p:cNvGrpSpPr/>
              <p:nvPr/>
            </p:nvGrpSpPr>
            <p:grpSpPr>
              <a:xfrm>
                <a:off x="7532196" y="3727192"/>
                <a:ext cx="100638" cy="100638"/>
                <a:chOff x="4782429" y="4631219"/>
                <a:chExt cx="100638" cy="100638"/>
              </a:xfrm>
            </p:grpSpPr>
            <p:cxnSp>
              <p:nvCxnSpPr>
                <p:cNvPr id="894" name="Straight Connector 893">
                  <a:extLst>
                    <a:ext uri="{FF2B5EF4-FFF2-40B4-BE49-F238E27FC236}">
                      <a16:creationId xmlns:a16="http://schemas.microsoft.com/office/drawing/2014/main" id="{0C9DA5FB-FA5E-CCBC-F3BE-4CF65C3E999C}"/>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a:extLst>
                    <a:ext uri="{FF2B5EF4-FFF2-40B4-BE49-F238E27FC236}">
                      <a16:creationId xmlns:a16="http://schemas.microsoft.com/office/drawing/2014/main" id="{ADFA7B58-EDBF-BCA3-A873-4BB89ACA5EBA}"/>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96" name="Group 895">
                <a:extLst>
                  <a:ext uri="{FF2B5EF4-FFF2-40B4-BE49-F238E27FC236}">
                    <a16:creationId xmlns:a16="http://schemas.microsoft.com/office/drawing/2014/main" id="{D4B95CB8-4AC0-1BE7-63D8-7B5C0AE42FE2}"/>
                  </a:ext>
                </a:extLst>
              </p:cNvPr>
              <p:cNvGrpSpPr/>
              <p:nvPr/>
            </p:nvGrpSpPr>
            <p:grpSpPr>
              <a:xfrm>
                <a:off x="7543466" y="3853823"/>
                <a:ext cx="100638" cy="100638"/>
                <a:chOff x="4782429" y="4631219"/>
                <a:chExt cx="100638" cy="100638"/>
              </a:xfrm>
            </p:grpSpPr>
            <p:cxnSp>
              <p:nvCxnSpPr>
                <p:cNvPr id="897" name="Straight Connector 896">
                  <a:extLst>
                    <a:ext uri="{FF2B5EF4-FFF2-40B4-BE49-F238E27FC236}">
                      <a16:creationId xmlns:a16="http://schemas.microsoft.com/office/drawing/2014/main" id="{62B055B1-74C8-0D0C-165A-FE2C54095362}"/>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94630514-A8B1-4202-6E2E-B5CE9339B7F5}"/>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99" name="Group 898">
                <a:extLst>
                  <a:ext uri="{FF2B5EF4-FFF2-40B4-BE49-F238E27FC236}">
                    <a16:creationId xmlns:a16="http://schemas.microsoft.com/office/drawing/2014/main" id="{0B1956DE-75F2-9DB2-2111-4BEC7CED3889}"/>
                  </a:ext>
                </a:extLst>
              </p:cNvPr>
              <p:cNvGrpSpPr/>
              <p:nvPr/>
            </p:nvGrpSpPr>
            <p:grpSpPr>
              <a:xfrm>
                <a:off x="7554587" y="3948188"/>
                <a:ext cx="100638" cy="100638"/>
                <a:chOff x="4782429" y="4631219"/>
                <a:chExt cx="100638" cy="100638"/>
              </a:xfrm>
            </p:grpSpPr>
            <p:cxnSp>
              <p:nvCxnSpPr>
                <p:cNvPr id="900" name="Straight Connector 899">
                  <a:extLst>
                    <a:ext uri="{FF2B5EF4-FFF2-40B4-BE49-F238E27FC236}">
                      <a16:creationId xmlns:a16="http://schemas.microsoft.com/office/drawing/2014/main" id="{36D82014-E2FF-DE74-B50A-2B6B67B75563}"/>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id="{99113A2C-EB74-CD32-3DE6-ED6C73C23545}"/>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02" name="Group 901">
                <a:extLst>
                  <a:ext uri="{FF2B5EF4-FFF2-40B4-BE49-F238E27FC236}">
                    <a16:creationId xmlns:a16="http://schemas.microsoft.com/office/drawing/2014/main" id="{3FD979B4-AA78-A15F-B224-5DD96E72510F}"/>
                  </a:ext>
                </a:extLst>
              </p:cNvPr>
              <p:cNvGrpSpPr/>
              <p:nvPr/>
            </p:nvGrpSpPr>
            <p:grpSpPr>
              <a:xfrm>
                <a:off x="7582514" y="4015100"/>
                <a:ext cx="100638" cy="100638"/>
                <a:chOff x="4782429" y="4631219"/>
                <a:chExt cx="100638" cy="100638"/>
              </a:xfrm>
            </p:grpSpPr>
            <p:cxnSp>
              <p:nvCxnSpPr>
                <p:cNvPr id="903" name="Straight Connector 902">
                  <a:extLst>
                    <a:ext uri="{FF2B5EF4-FFF2-40B4-BE49-F238E27FC236}">
                      <a16:creationId xmlns:a16="http://schemas.microsoft.com/office/drawing/2014/main" id="{4E3388BD-0A24-C9A7-ED1C-CEC40F3681F4}"/>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1030E9BD-544C-F821-B935-8F6546A4FD87}"/>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08" name="Group 907">
                <a:extLst>
                  <a:ext uri="{FF2B5EF4-FFF2-40B4-BE49-F238E27FC236}">
                    <a16:creationId xmlns:a16="http://schemas.microsoft.com/office/drawing/2014/main" id="{CDEAC1B3-E4CA-71C3-A3A5-4317EE597610}"/>
                  </a:ext>
                </a:extLst>
              </p:cNvPr>
              <p:cNvGrpSpPr/>
              <p:nvPr/>
            </p:nvGrpSpPr>
            <p:grpSpPr>
              <a:xfrm>
                <a:off x="7777901" y="4054313"/>
                <a:ext cx="100638" cy="100638"/>
                <a:chOff x="4782429" y="4631219"/>
                <a:chExt cx="100638" cy="100638"/>
              </a:xfrm>
            </p:grpSpPr>
            <p:cxnSp>
              <p:nvCxnSpPr>
                <p:cNvPr id="909" name="Straight Connector 908">
                  <a:extLst>
                    <a:ext uri="{FF2B5EF4-FFF2-40B4-BE49-F238E27FC236}">
                      <a16:creationId xmlns:a16="http://schemas.microsoft.com/office/drawing/2014/main" id="{1FAC89FD-A5C1-31E9-89AC-58F7B7EDD769}"/>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BE6441A6-99F2-2578-C8B3-A7B26D637A4D}"/>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11" name="Group 910">
                <a:extLst>
                  <a:ext uri="{FF2B5EF4-FFF2-40B4-BE49-F238E27FC236}">
                    <a16:creationId xmlns:a16="http://schemas.microsoft.com/office/drawing/2014/main" id="{357A7BCF-BCED-D2E1-2AED-D2DFA7D7E835}"/>
                  </a:ext>
                </a:extLst>
              </p:cNvPr>
              <p:cNvGrpSpPr/>
              <p:nvPr/>
            </p:nvGrpSpPr>
            <p:grpSpPr>
              <a:xfrm>
                <a:off x="8507381" y="4597682"/>
                <a:ext cx="100638" cy="100638"/>
                <a:chOff x="4782429" y="4631219"/>
                <a:chExt cx="100638" cy="100638"/>
              </a:xfrm>
            </p:grpSpPr>
            <p:cxnSp>
              <p:nvCxnSpPr>
                <p:cNvPr id="912" name="Straight Connector 911">
                  <a:extLst>
                    <a:ext uri="{FF2B5EF4-FFF2-40B4-BE49-F238E27FC236}">
                      <a16:creationId xmlns:a16="http://schemas.microsoft.com/office/drawing/2014/main" id="{3A8DA982-F1AF-CB4B-995E-EA9495C175EB}"/>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DBCE4682-EFED-E0FE-9909-EF3C60AC0122}"/>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AB552AD2-D3E8-93F1-1D87-EAFD8CA04A1D}"/>
                  </a:ext>
                </a:extLst>
              </p:cNvPr>
              <p:cNvGrpSpPr/>
              <p:nvPr/>
            </p:nvGrpSpPr>
            <p:grpSpPr>
              <a:xfrm>
                <a:off x="8549973" y="4624739"/>
                <a:ext cx="100638" cy="100638"/>
                <a:chOff x="4782429" y="4631219"/>
                <a:chExt cx="100638" cy="100638"/>
              </a:xfrm>
            </p:grpSpPr>
            <p:cxnSp>
              <p:nvCxnSpPr>
                <p:cNvPr id="915" name="Straight Connector 914">
                  <a:extLst>
                    <a:ext uri="{FF2B5EF4-FFF2-40B4-BE49-F238E27FC236}">
                      <a16:creationId xmlns:a16="http://schemas.microsoft.com/office/drawing/2014/main" id="{082552E0-88FB-8CE0-4083-5D44BB79BF3F}"/>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15317A19-7B4D-ADA7-9785-BA1AD216B843}"/>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48F6CFA1-8BE1-5A31-EEE0-9E88DD8DECEE}"/>
                  </a:ext>
                </a:extLst>
              </p:cNvPr>
              <p:cNvGrpSpPr/>
              <p:nvPr/>
            </p:nvGrpSpPr>
            <p:grpSpPr>
              <a:xfrm>
                <a:off x="8836182" y="4648182"/>
                <a:ext cx="100638" cy="100638"/>
                <a:chOff x="4782429" y="4631219"/>
                <a:chExt cx="100638" cy="100638"/>
              </a:xfrm>
            </p:grpSpPr>
            <p:cxnSp>
              <p:nvCxnSpPr>
                <p:cNvPr id="918" name="Straight Connector 917">
                  <a:extLst>
                    <a:ext uri="{FF2B5EF4-FFF2-40B4-BE49-F238E27FC236}">
                      <a16:creationId xmlns:a16="http://schemas.microsoft.com/office/drawing/2014/main" id="{4FDB6DCC-890C-3F6E-5FFA-158456ADA42E}"/>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29111E6B-1B32-EB8E-6E11-F596EEC8890F}"/>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20" name="Group 919">
                <a:extLst>
                  <a:ext uri="{FF2B5EF4-FFF2-40B4-BE49-F238E27FC236}">
                    <a16:creationId xmlns:a16="http://schemas.microsoft.com/office/drawing/2014/main" id="{40181982-D22A-59E7-3877-AB4C3075E2F6}"/>
                  </a:ext>
                </a:extLst>
              </p:cNvPr>
              <p:cNvGrpSpPr/>
              <p:nvPr/>
            </p:nvGrpSpPr>
            <p:grpSpPr>
              <a:xfrm>
                <a:off x="8857450" y="4666590"/>
                <a:ext cx="100638" cy="100638"/>
                <a:chOff x="4782429" y="4631219"/>
                <a:chExt cx="100638" cy="100638"/>
              </a:xfrm>
            </p:grpSpPr>
            <p:cxnSp>
              <p:nvCxnSpPr>
                <p:cNvPr id="921" name="Straight Connector 920">
                  <a:extLst>
                    <a:ext uri="{FF2B5EF4-FFF2-40B4-BE49-F238E27FC236}">
                      <a16:creationId xmlns:a16="http://schemas.microsoft.com/office/drawing/2014/main" id="{288FD17F-7CB1-5F0A-4AB0-680CFF69E8E3}"/>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AAAF46C2-AB6E-9828-3948-DA4F16CF7733}"/>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23" name="Group 922">
                <a:extLst>
                  <a:ext uri="{FF2B5EF4-FFF2-40B4-BE49-F238E27FC236}">
                    <a16:creationId xmlns:a16="http://schemas.microsoft.com/office/drawing/2014/main" id="{D833787A-0EDA-E86E-0F2E-E54E29BAF1DA}"/>
                  </a:ext>
                </a:extLst>
              </p:cNvPr>
              <p:cNvGrpSpPr/>
              <p:nvPr/>
            </p:nvGrpSpPr>
            <p:grpSpPr>
              <a:xfrm>
                <a:off x="8869568" y="4683010"/>
                <a:ext cx="100638" cy="100638"/>
                <a:chOff x="4782429" y="4631219"/>
                <a:chExt cx="100638" cy="100638"/>
              </a:xfrm>
            </p:grpSpPr>
            <p:cxnSp>
              <p:nvCxnSpPr>
                <p:cNvPr id="924" name="Straight Connector 923">
                  <a:extLst>
                    <a:ext uri="{FF2B5EF4-FFF2-40B4-BE49-F238E27FC236}">
                      <a16:creationId xmlns:a16="http://schemas.microsoft.com/office/drawing/2014/main" id="{616E7C80-0AC7-53FF-83ED-C91F96EDAF3D}"/>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id="{B835BFF4-4E58-C4B5-C98F-0F396B7D4FB8}"/>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26" name="Group 925">
                <a:extLst>
                  <a:ext uri="{FF2B5EF4-FFF2-40B4-BE49-F238E27FC236}">
                    <a16:creationId xmlns:a16="http://schemas.microsoft.com/office/drawing/2014/main" id="{CFEA0F54-514F-9B0B-FACF-7D584DB60D3C}"/>
                  </a:ext>
                </a:extLst>
              </p:cNvPr>
              <p:cNvGrpSpPr/>
              <p:nvPr/>
            </p:nvGrpSpPr>
            <p:grpSpPr>
              <a:xfrm>
                <a:off x="9383147" y="4716318"/>
                <a:ext cx="100638" cy="100638"/>
                <a:chOff x="4782429" y="4631219"/>
                <a:chExt cx="100638" cy="100638"/>
              </a:xfrm>
            </p:grpSpPr>
            <p:cxnSp>
              <p:nvCxnSpPr>
                <p:cNvPr id="927" name="Straight Connector 926">
                  <a:extLst>
                    <a:ext uri="{FF2B5EF4-FFF2-40B4-BE49-F238E27FC236}">
                      <a16:creationId xmlns:a16="http://schemas.microsoft.com/office/drawing/2014/main" id="{EB8DF73B-69D6-0097-8E34-EC7029375CC8}"/>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73484181-38D2-E25D-CD0A-80C08FBA82B7}"/>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29" name="Group 928">
                <a:extLst>
                  <a:ext uri="{FF2B5EF4-FFF2-40B4-BE49-F238E27FC236}">
                    <a16:creationId xmlns:a16="http://schemas.microsoft.com/office/drawing/2014/main" id="{4535B5E0-609B-2A0E-4C98-11A0895D25F8}"/>
                  </a:ext>
                </a:extLst>
              </p:cNvPr>
              <p:cNvGrpSpPr/>
              <p:nvPr/>
            </p:nvGrpSpPr>
            <p:grpSpPr>
              <a:xfrm>
                <a:off x="10278453" y="4795780"/>
                <a:ext cx="100638" cy="100638"/>
                <a:chOff x="4782429" y="4631219"/>
                <a:chExt cx="100638" cy="100638"/>
              </a:xfrm>
            </p:grpSpPr>
            <p:cxnSp>
              <p:nvCxnSpPr>
                <p:cNvPr id="930" name="Straight Connector 929">
                  <a:extLst>
                    <a:ext uri="{FF2B5EF4-FFF2-40B4-BE49-F238E27FC236}">
                      <a16:creationId xmlns:a16="http://schemas.microsoft.com/office/drawing/2014/main" id="{082E7B45-FD85-EA9E-96BA-D2E16913E69D}"/>
                    </a:ext>
                  </a:extLst>
                </p:cNvPr>
                <p:cNvCxnSpPr>
                  <a:cxnSpLocks/>
                </p:cNvCxnSpPr>
                <p:nvPr/>
              </p:nvCxnSpPr>
              <p:spPr>
                <a:xfrm rot="5400000">
                  <a:off x="4832748" y="4631218"/>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5EFDA46F-0D5E-9E33-0861-593F4DAE2D4B}"/>
                    </a:ext>
                  </a:extLst>
                </p:cNvPr>
                <p:cNvCxnSpPr>
                  <a:cxnSpLocks/>
                </p:cNvCxnSpPr>
                <p:nvPr/>
              </p:nvCxnSpPr>
              <p:spPr>
                <a:xfrm rot="10800000">
                  <a:off x="4832748" y="4631219"/>
                  <a:ext cx="0" cy="1006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grpSp>
        <p:nvGrpSpPr>
          <p:cNvPr id="611" name="Group 610">
            <a:extLst>
              <a:ext uri="{FF2B5EF4-FFF2-40B4-BE49-F238E27FC236}">
                <a16:creationId xmlns:a16="http://schemas.microsoft.com/office/drawing/2014/main" id="{19E0D926-0925-AE6C-39C0-4EE17C16D97D}"/>
              </a:ext>
            </a:extLst>
          </p:cNvPr>
          <p:cNvGrpSpPr/>
          <p:nvPr/>
        </p:nvGrpSpPr>
        <p:grpSpPr>
          <a:xfrm>
            <a:off x="937899" y="1552377"/>
            <a:ext cx="3925208" cy="2699091"/>
            <a:chOff x="937899" y="1552377"/>
            <a:chExt cx="3925208" cy="2699091"/>
          </a:xfrm>
        </p:grpSpPr>
        <p:grpSp>
          <p:nvGrpSpPr>
            <p:cNvPr id="612" name="Group 611">
              <a:extLst>
                <a:ext uri="{FF2B5EF4-FFF2-40B4-BE49-F238E27FC236}">
                  <a16:creationId xmlns:a16="http://schemas.microsoft.com/office/drawing/2014/main" id="{522E10D5-D776-2F2C-0C32-D54AA6DE8E1D}"/>
                </a:ext>
              </a:extLst>
            </p:cNvPr>
            <p:cNvGrpSpPr/>
            <p:nvPr/>
          </p:nvGrpSpPr>
          <p:grpSpPr>
            <a:xfrm>
              <a:off x="937899" y="1552377"/>
              <a:ext cx="100638" cy="100638"/>
              <a:chOff x="10504154" y="525127"/>
              <a:chExt cx="100638" cy="100638"/>
            </a:xfrm>
          </p:grpSpPr>
          <p:cxnSp>
            <p:nvCxnSpPr>
              <p:cNvPr id="1008" name="Straight Connector 1007">
                <a:extLst>
                  <a:ext uri="{FF2B5EF4-FFF2-40B4-BE49-F238E27FC236}">
                    <a16:creationId xmlns:a16="http://schemas.microsoft.com/office/drawing/2014/main" id="{EB8ECA78-7F07-667E-B97A-9169F1B9CA0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id="{8E70D523-E1AF-F03F-D195-1478EE361AC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15" name="Group 614">
              <a:extLst>
                <a:ext uri="{FF2B5EF4-FFF2-40B4-BE49-F238E27FC236}">
                  <a16:creationId xmlns:a16="http://schemas.microsoft.com/office/drawing/2014/main" id="{0B25DBD7-A115-6BB1-55A7-DB403EDEBD25}"/>
                </a:ext>
              </a:extLst>
            </p:cNvPr>
            <p:cNvGrpSpPr/>
            <p:nvPr/>
          </p:nvGrpSpPr>
          <p:grpSpPr>
            <a:xfrm>
              <a:off x="1633224" y="2204840"/>
              <a:ext cx="100638" cy="100638"/>
              <a:chOff x="10504154" y="525127"/>
              <a:chExt cx="100638" cy="100638"/>
            </a:xfrm>
          </p:grpSpPr>
          <p:cxnSp>
            <p:nvCxnSpPr>
              <p:cNvPr id="1006" name="Straight Connector 1005">
                <a:extLst>
                  <a:ext uri="{FF2B5EF4-FFF2-40B4-BE49-F238E27FC236}">
                    <a16:creationId xmlns:a16="http://schemas.microsoft.com/office/drawing/2014/main" id="{CC85C728-B969-DFEC-C326-5A553E0C88AA}"/>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FBDFB564-6332-C1EE-AF91-03BD909764E8}"/>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686E7911-8A40-92E4-2A1D-374E43CA199C}"/>
                </a:ext>
              </a:extLst>
            </p:cNvPr>
            <p:cNvGrpSpPr/>
            <p:nvPr/>
          </p:nvGrpSpPr>
          <p:grpSpPr>
            <a:xfrm>
              <a:off x="1659417" y="2228652"/>
              <a:ext cx="100638" cy="100638"/>
              <a:chOff x="10504154" y="525127"/>
              <a:chExt cx="100638" cy="100638"/>
            </a:xfrm>
          </p:grpSpPr>
          <p:cxnSp>
            <p:nvCxnSpPr>
              <p:cNvPr id="1004" name="Straight Connector 1003">
                <a:extLst>
                  <a:ext uri="{FF2B5EF4-FFF2-40B4-BE49-F238E27FC236}">
                    <a16:creationId xmlns:a16="http://schemas.microsoft.com/office/drawing/2014/main" id="{64C789F2-6A9E-6390-C843-5D47F9FCC12A}"/>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5" name="Straight Connector 1004">
                <a:extLst>
                  <a:ext uri="{FF2B5EF4-FFF2-40B4-BE49-F238E27FC236}">
                    <a16:creationId xmlns:a16="http://schemas.microsoft.com/office/drawing/2014/main" id="{1DCDDC1F-D60E-BB93-7C36-0F616922218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3" name="Group 622">
              <a:extLst>
                <a:ext uri="{FF2B5EF4-FFF2-40B4-BE49-F238E27FC236}">
                  <a16:creationId xmlns:a16="http://schemas.microsoft.com/office/drawing/2014/main" id="{8587D320-6B9C-671D-79ED-3FF60C302495}"/>
                </a:ext>
              </a:extLst>
            </p:cNvPr>
            <p:cNvGrpSpPr/>
            <p:nvPr/>
          </p:nvGrpSpPr>
          <p:grpSpPr>
            <a:xfrm>
              <a:off x="1731019" y="2305477"/>
              <a:ext cx="100638" cy="100638"/>
              <a:chOff x="10504154" y="525127"/>
              <a:chExt cx="100638" cy="100638"/>
            </a:xfrm>
          </p:grpSpPr>
          <p:cxnSp>
            <p:nvCxnSpPr>
              <p:cNvPr id="1002" name="Straight Connector 1001">
                <a:extLst>
                  <a:ext uri="{FF2B5EF4-FFF2-40B4-BE49-F238E27FC236}">
                    <a16:creationId xmlns:a16="http://schemas.microsoft.com/office/drawing/2014/main" id="{485B08C6-B0FF-8F99-39F4-E4CDDC762BD2}"/>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id="{6B1A3B98-CDB6-AE61-07A2-564876A517B0}"/>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4" name="Group 623">
              <a:extLst>
                <a:ext uri="{FF2B5EF4-FFF2-40B4-BE49-F238E27FC236}">
                  <a16:creationId xmlns:a16="http://schemas.microsoft.com/office/drawing/2014/main" id="{D4FA84DC-0C7B-96AE-4981-3F47363509C6}"/>
                </a:ext>
              </a:extLst>
            </p:cNvPr>
            <p:cNvGrpSpPr/>
            <p:nvPr/>
          </p:nvGrpSpPr>
          <p:grpSpPr>
            <a:xfrm>
              <a:off x="2081063" y="2717433"/>
              <a:ext cx="100638" cy="100638"/>
              <a:chOff x="10504154" y="525127"/>
              <a:chExt cx="100638" cy="100638"/>
            </a:xfrm>
          </p:grpSpPr>
          <p:cxnSp>
            <p:nvCxnSpPr>
              <p:cNvPr id="1000" name="Straight Connector 999">
                <a:extLst>
                  <a:ext uri="{FF2B5EF4-FFF2-40B4-BE49-F238E27FC236}">
                    <a16:creationId xmlns:a16="http://schemas.microsoft.com/office/drawing/2014/main" id="{EE6BAC40-77FF-46F3-1846-C7DDBD73A3D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id="{16845E5A-3B02-74EB-DA83-834DA413DD4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5" name="Group 624">
              <a:extLst>
                <a:ext uri="{FF2B5EF4-FFF2-40B4-BE49-F238E27FC236}">
                  <a16:creationId xmlns:a16="http://schemas.microsoft.com/office/drawing/2014/main" id="{1A76C551-439D-E7EB-3AAA-E9E1811FF4CC}"/>
                </a:ext>
              </a:extLst>
            </p:cNvPr>
            <p:cNvGrpSpPr/>
            <p:nvPr/>
          </p:nvGrpSpPr>
          <p:grpSpPr>
            <a:xfrm>
              <a:off x="2207269" y="2836345"/>
              <a:ext cx="100638" cy="100638"/>
              <a:chOff x="10504154" y="525127"/>
              <a:chExt cx="100638" cy="100638"/>
            </a:xfrm>
          </p:grpSpPr>
          <p:cxnSp>
            <p:nvCxnSpPr>
              <p:cNvPr id="998" name="Straight Connector 997">
                <a:extLst>
                  <a:ext uri="{FF2B5EF4-FFF2-40B4-BE49-F238E27FC236}">
                    <a16:creationId xmlns:a16="http://schemas.microsoft.com/office/drawing/2014/main" id="{3F657A2B-2A48-1C22-AF01-0C87B54D2584}"/>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9" name="Straight Connector 998">
                <a:extLst>
                  <a:ext uri="{FF2B5EF4-FFF2-40B4-BE49-F238E27FC236}">
                    <a16:creationId xmlns:a16="http://schemas.microsoft.com/office/drawing/2014/main" id="{DFB776D2-9BCA-53F2-3BA8-442258AE3D22}"/>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7" name="Group 626">
              <a:extLst>
                <a:ext uri="{FF2B5EF4-FFF2-40B4-BE49-F238E27FC236}">
                  <a16:creationId xmlns:a16="http://schemas.microsoft.com/office/drawing/2014/main" id="{3BA76DBC-D2B4-E0EC-8CC7-E1DB298343FB}"/>
                </a:ext>
              </a:extLst>
            </p:cNvPr>
            <p:cNvGrpSpPr/>
            <p:nvPr/>
          </p:nvGrpSpPr>
          <p:grpSpPr>
            <a:xfrm>
              <a:off x="2356494" y="3024364"/>
              <a:ext cx="100638" cy="100638"/>
              <a:chOff x="10504154" y="525127"/>
              <a:chExt cx="100638" cy="100638"/>
            </a:xfrm>
          </p:grpSpPr>
          <p:cxnSp>
            <p:nvCxnSpPr>
              <p:cNvPr id="996" name="Straight Connector 995">
                <a:extLst>
                  <a:ext uri="{FF2B5EF4-FFF2-40B4-BE49-F238E27FC236}">
                    <a16:creationId xmlns:a16="http://schemas.microsoft.com/office/drawing/2014/main" id="{60E28841-57B0-12FE-066B-8FCA30C54DB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a:extLst>
                  <a:ext uri="{FF2B5EF4-FFF2-40B4-BE49-F238E27FC236}">
                    <a16:creationId xmlns:a16="http://schemas.microsoft.com/office/drawing/2014/main" id="{4FA44A69-706F-0F69-609F-567D0D9C8348}"/>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8" name="Group 627">
              <a:extLst>
                <a:ext uri="{FF2B5EF4-FFF2-40B4-BE49-F238E27FC236}">
                  <a16:creationId xmlns:a16="http://schemas.microsoft.com/office/drawing/2014/main" id="{729A4F65-E73D-795D-993D-8C07254F4759}"/>
                </a:ext>
              </a:extLst>
            </p:cNvPr>
            <p:cNvGrpSpPr/>
            <p:nvPr/>
          </p:nvGrpSpPr>
          <p:grpSpPr>
            <a:xfrm>
              <a:off x="2523181" y="3157714"/>
              <a:ext cx="100638" cy="100638"/>
              <a:chOff x="10504154" y="525127"/>
              <a:chExt cx="100638" cy="100638"/>
            </a:xfrm>
          </p:grpSpPr>
          <p:cxnSp>
            <p:nvCxnSpPr>
              <p:cNvPr id="994" name="Straight Connector 993">
                <a:extLst>
                  <a:ext uri="{FF2B5EF4-FFF2-40B4-BE49-F238E27FC236}">
                    <a16:creationId xmlns:a16="http://schemas.microsoft.com/office/drawing/2014/main" id="{23F31BB1-C419-327F-861F-2E3AAFEB0443}"/>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id="{49F857B8-E7E0-2DB2-074F-1F9FA5FEBC5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9" name="Group 628">
              <a:extLst>
                <a:ext uri="{FF2B5EF4-FFF2-40B4-BE49-F238E27FC236}">
                  <a16:creationId xmlns:a16="http://schemas.microsoft.com/office/drawing/2014/main" id="{CD71FCA8-439F-365C-CE6F-828CF2187A65}"/>
                </a:ext>
              </a:extLst>
            </p:cNvPr>
            <p:cNvGrpSpPr/>
            <p:nvPr/>
          </p:nvGrpSpPr>
          <p:grpSpPr>
            <a:xfrm>
              <a:off x="2554137" y="3167239"/>
              <a:ext cx="100638" cy="100638"/>
              <a:chOff x="10504154" y="525127"/>
              <a:chExt cx="100638" cy="100638"/>
            </a:xfrm>
          </p:grpSpPr>
          <p:cxnSp>
            <p:nvCxnSpPr>
              <p:cNvPr id="992" name="Straight Connector 991">
                <a:extLst>
                  <a:ext uri="{FF2B5EF4-FFF2-40B4-BE49-F238E27FC236}">
                    <a16:creationId xmlns:a16="http://schemas.microsoft.com/office/drawing/2014/main" id="{C9E9760D-3FDF-CC34-A91B-B9A6C93A550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018F9AA6-134E-3ADA-DB00-9D53875AEAF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0" name="Group 629">
              <a:extLst>
                <a:ext uri="{FF2B5EF4-FFF2-40B4-BE49-F238E27FC236}">
                  <a16:creationId xmlns:a16="http://schemas.microsoft.com/office/drawing/2014/main" id="{DD45E012-3960-16B6-D007-012418F76FA2}"/>
                </a:ext>
              </a:extLst>
            </p:cNvPr>
            <p:cNvGrpSpPr/>
            <p:nvPr/>
          </p:nvGrpSpPr>
          <p:grpSpPr>
            <a:xfrm>
              <a:off x="2585085" y="3199013"/>
              <a:ext cx="100638" cy="100638"/>
              <a:chOff x="10504154" y="525127"/>
              <a:chExt cx="100638" cy="100638"/>
            </a:xfrm>
          </p:grpSpPr>
          <p:cxnSp>
            <p:nvCxnSpPr>
              <p:cNvPr id="990" name="Straight Connector 989">
                <a:extLst>
                  <a:ext uri="{FF2B5EF4-FFF2-40B4-BE49-F238E27FC236}">
                    <a16:creationId xmlns:a16="http://schemas.microsoft.com/office/drawing/2014/main" id="{738B73D4-C8EF-4601-283B-CE9C89682FDD}"/>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1" name="Straight Connector 990">
                <a:extLst>
                  <a:ext uri="{FF2B5EF4-FFF2-40B4-BE49-F238E27FC236}">
                    <a16:creationId xmlns:a16="http://schemas.microsoft.com/office/drawing/2014/main" id="{27D80A82-5966-8E4F-1701-96FD7DA3121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1" name="Group 630">
              <a:extLst>
                <a:ext uri="{FF2B5EF4-FFF2-40B4-BE49-F238E27FC236}">
                  <a16:creationId xmlns:a16="http://schemas.microsoft.com/office/drawing/2014/main" id="{0D049D91-DC11-D926-7B75-C149A6BEA98D}"/>
                </a:ext>
              </a:extLst>
            </p:cNvPr>
            <p:cNvGrpSpPr/>
            <p:nvPr/>
          </p:nvGrpSpPr>
          <p:grpSpPr>
            <a:xfrm>
              <a:off x="2624385" y="3199013"/>
              <a:ext cx="100638" cy="100638"/>
              <a:chOff x="10504154" y="525127"/>
              <a:chExt cx="100638" cy="100638"/>
            </a:xfrm>
          </p:grpSpPr>
          <p:cxnSp>
            <p:nvCxnSpPr>
              <p:cNvPr id="988" name="Straight Connector 987">
                <a:extLst>
                  <a:ext uri="{FF2B5EF4-FFF2-40B4-BE49-F238E27FC236}">
                    <a16:creationId xmlns:a16="http://schemas.microsoft.com/office/drawing/2014/main" id="{1637B041-CB93-5CC8-02D8-08B9C981F5B0}"/>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id="{1B453F4A-32C5-115C-0A39-72AACBE8B7ED}"/>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0" name="Group 649">
              <a:extLst>
                <a:ext uri="{FF2B5EF4-FFF2-40B4-BE49-F238E27FC236}">
                  <a16:creationId xmlns:a16="http://schemas.microsoft.com/office/drawing/2014/main" id="{128287FC-742B-48BC-7BBB-839A91AEC29E}"/>
                </a:ext>
              </a:extLst>
            </p:cNvPr>
            <p:cNvGrpSpPr/>
            <p:nvPr/>
          </p:nvGrpSpPr>
          <p:grpSpPr>
            <a:xfrm>
              <a:off x="2643184" y="3249332"/>
              <a:ext cx="100638" cy="100638"/>
              <a:chOff x="10504154" y="525127"/>
              <a:chExt cx="100638" cy="100638"/>
            </a:xfrm>
          </p:grpSpPr>
          <p:cxnSp>
            <p:nvCxnSpPr>
              <p:cNvPr id="986" name="Straight Connector 985">
                <a:extLst>
                  <a:ext uri="{FF2B5EF4-FFF2-40B4-BE49-F238E27FC236}">
                    <a16:creationId xmlns:a16="http://schemas.microsoft.com/office/drawing/2014/main" id="{ADD6B973-495D-55A0-C250-23BBA051C77B}"/>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id="{91AA229F-4C2B-4744-E9C3-5C3606E34E68}"/>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1" name="Group 650">
              <a:extLst>
                <a:ext uri="{FF2B5EF4-FFF2-40B4-BE49-F238E27FC236}">
                  <a16:creationId xmlns:a16="http://schemas.microsoft.com/office/drawing/2014/main" id="{BC4987DE-89D9-C657-08BF-83CC61EA502A}"/>
                </a:ext>
              </a:extLst>
            </p:cNvPr>
            <p:cNvGrpSpPr/>
            <p:nvPr/>
          </p:nvGrpSpPr>
          <p:grpSpPr>
            <a:xfrm>
              <a:off x="2669466" y="3262779"/>
              <a:ext cx="100638" cy="100638"/>
              <a:chOff x="10504154" y="525127"/>
              <a:chExt cx="100638" cy="100638"/>
            </a:xfrm>
          </p:grpSpPr>
          <p:cxnSp>
            <p:nvCxnSpPr>
              <p:cNvPr id="984" name="Straight Connector 983">
                <a:extLst>
                  <a:ext uri="{FF2B5EF4-FFF2-40B4-BE49-F238E27FC236}">
                    <a16:creationId xmlns:a16="http://schemas.microsoft.com/office/drawing/2014/main" id="{3387CA47-EC60-A774-D03D-D329B9BABE7D}"/>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a:extLst>
                  <a:ext uri="{FF2B5EF4-FFF2-40B4-BE49-F238E27FC236}">
                    <a16:creationId xmlns:a16="http://schemas.microsoft.com/office/drawing/2014/main" id="{D71DFD40-E354-2730-B4D5-2AF2E9D8F430}"/>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2" name="Group 651">
              <a:extLst>
                <a:ext uri="{FF2B5EF4-FFF2-40B4-BE49-F238E27FC236}">
                  <a16:creationId xmlns:a16="http://schemas.microsoft.com/office/drawing/2014/main" id="{C22E381E-01E6-0577-088A-B4231D15A550}"/>
                </a:ext>
              </a:extLst>
            </p:cNvPr>
            <p:cNvGrpSpPr/>
            <p:nvPr/>
          </p:nvGrpSpPr>
          <p:grpSpPr>
            <a:xfrm>
              <a:off x="2702790" y="3280127"/>
              <a:ext cx="100638" cy="100638"/>
              <a:chOff x="10504154" y="525127"/>
              <a:chExt cx="100638" cy="100638"/>
            </a:xfrm>
          </p:grpSpPr>
          <p:cxnSp>
            <p:nvCxnSpPr>
              <p:cNvPr id="982" name="Straight Connector 981">
                <a:extLst>
                  <a:ext uri="{FF2B5EF4-FFF2-40B4-BE49-F238E27FC236}">
                    <a16:creationId xmlns:a16="http://schemas.microsoft.com/office/drawing/2014/main" id="{841CBDD9-53FB-CB67-D28C-66FAD99B7931}"/>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70C39101-092D-17EC-2E25-12A628812E3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6" name="Group 685">
              <a:extLst>
                <a:ext uri="{FF2B5EF4-FFF2-40B4-BE49-F238E27FC236}">
                  <a16:creationId xmlns:a16="http://schemas.microsoft.com/office/drawing/2014/main" id="{BEBA34F4-9191-7C49-6EFA-1720A7CB5C67}"/>
                </a:ext>
              </a:extLst>
            </p:cNvPr>
            <p:cNvGrpSpPr/>
            <p:nvPr/>
          </p:nvGrpSpPr>
          <p:grpSpPr>
            <a:xfrm>
              <a:off x="2767261" y="3323798"/>
              <a:ext cx="100638" cy="100638"/>
              <a:chOff x="10504154" y="525127"/>
              <a:chExt cx="100638" cy="100638"/>
            </a:xfrm>
          </p:grpSpPr>
          <p:cxnSp>
            <p:nvCxnSpPr>
              <p:cNvPr id="980" name="Straight Connector 979">
                <a:extLst>
                  <a:ext uri="{FF2B5EF4-FFF2-40B4-BE49-F238E27FC236}">
                    <a16:creationId xmlns:a16="http://schemas.microsoft.com/office/drawing/2014/main" id="{D080FD43-DE44-C3D3-EEEE-B6A48538B548}"/>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1" name="Straight Connector 980">
                <a:extLst>
                  <a:ext uri="{FF2B5EF4-FFF2-40B4-BE49-F238E27FC236}">
                    <a16:creationId xmlns:a16="http://schemas.microsoft.com/office/drawing/2014/main" id="{93C0F5BD-6189-584F-79B8-4CE84CD49930}"/>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7" name="Group 686">
              <a:extLst>
                <a:ext uri="{FF2B5EF4-FFF2-40B4-BE49-F238E27FC236}">
                  <a16:creationId xmlns:a16="http://schemas.microsoft.com/office/drawing/2014/main" id="{3065E1DF-6F26-40BC-AA95-D67D4021A7FE}"/>
                </a:ext>
              </a:extLst>
            </p:cNvPr>
            <p:cNvGrpSpPr/>
            <p:nvPr/>
          </p:nvGrpSpPr>
          <p:grpSpPr>
            <a:xfrm>
              <a:off x="2800585" y="3330447"/>
              <a:ext cx="100638" cy="100638"/>
              <a:chOff x="10504154" y="525127"/>
              <a:chExt cx="100638" cy="100638"/>
            </a:xfrm>
          </p:grpSpPr>
          <p:cxnSp>
            <p:nvCxnSpPr>
              <p:cNvPr id="978" name="Straight Connector 977">
                <a:extLst>
                  <a:ext uri="{FF2B5EF4-FFF2-40B4-BE49-F238E27FC236}">
                    <a16:creationId xmlns:a16="http://schemas.microsoft.com/office/drawing/2014/main" id="{9F3AF87E-77D8-7FBF-A13C-083B5E400AB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9" name="Straight Connector 978">
                <a:extLst>
                  <a:ext uri="{FF2B5EF4-FFF2-40B4-BE49-F238E27FC236}">
                    <a16:creationId xmlns:a16="http://schemas.microsoft.com/office/drawing/2014/main" id="{2356CA87-D54B-BE0C-E06B-02B88EB965D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8" name="Group 687">
              <a:extLst>
                <a:ext uri="{FF2B5EF4-FFF2-40B4-BE49-F238E27FC236}">
                  <a16:creationId xmlns:a16="http://schemas.microsoft.com/office/drawing/2014/main" id="{A0FABB20-D5F7-61B0-E315-2460D1F2A532}"/>
                </a:ext>
              </a:extLst>
            </p:cNvPr>
            <p:cNvGrpSpPr/>
            <p:nvPr/>
          </p:nvGrpSpPr>
          <p:grpSpPr>
            <a:xfrm>
              <a:off x="2821606" y="3352575"/>
              <a:ext cx="100638" cy="100638"/>
              <a:chOff x="10504154" y="525127"/>
              <a:chExt cx="100638" cy="100638"/>
            </a:xfrm>
          </p:grpSpPr>
          <p:cxnSp>
            <p:nvCxnSpPr>
              <p:cNvPr id="976" name="Straight Connector 975">
                <a:extLst>
                  <a:ext uri="{FF2B5EF4-FFF2-40B4-BE49-F238E27FC236}">
                    <a16:creationId xmlns:a16="http://schemas.microsoft.com/office/drawing/2014/main" id="{12DD7717-1B10-9906-4F6F-FFA519150C5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7" name="Straight Connector 976">
                <a:extLst>
                  <a:ext uri="{FF2B5EF4-FFF2-40B4-BE49-F238E27FC236}">
                    <a16:creationId xmlns:a16="http://schemas.microsoft.com/office/drawing/2014/main" id="{495BA7AC-95C4-AC82-0577-ADCA5F9C3E8B}"/>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9" name="Group 688">
              <a:extLst>
                <a:ext uri="{FF2B5EF4-FFF2-40B4-BE49-F238E27FC236}">
                  <a16:creationId xmlns:a16="http://schemas.microsoft.com/office/drawing/2014/main" id="{42F184E8-7FB1-50BA-A800-F2C88DD0926A}"/>
                </a:ext>
              </a:extLst>
            </p:cNvPr>
            <p:cNvGrpSpPr/>
            <p:nvPr/>
          </p:nvGrpSpPr>
          <p:grpSpPr>
            <a:xfrm>
              <a:off x="2847189" y="3381614"/>
              <a:ext cx="100638" cy="100638"/>
              <a:chOff x="10504154" y="525127"/>
              <a:chExt cx="100638" cy="100638"/>
            </a:xfrm>
          </p:grpSpPr>
          <p:cxnSp>
            <p:nvCxnSpPr>
              <p:cNvPr id="974" name="Straight Connector 973">
                <a:extLst>
                  <a:ext uri="{FF2B5EF4-FFF2-40B4-BE49-F238E27FC236}">
                    <a16:creationId xmlns:a16="http://schemas.microsoft.com/office/drawing/2014/main" id="{BC6F7076-A3BF-92E9-2D11-FD4A323AF8E1}"/>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id="{A3AC89A8-65B7-E2B3-EE43-87E0AD1B668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7" name="Group 746">
              <a:extLst>
                <a:ext uri="{FF2B5EF4-FFF2-40B4-BE49-F238E27FC236}">
                  <a16:creationId xmlns:a16="http://schemas.microsoft.com/office/drawing/2014/main" id="{D1108517-2412-2B01-5D0D-E1D0923FAFD9}"/>
                </a:ext>
              </a:extLst>
            </p:cNvPr>
            <p:cNvGrpSpPr/>
            <p:nvPr/>
          </p:nvGrpSpPr>
          <p:grpSpPr>
            <a:xfrm>
              <a:off x="2919401" y="3450537"/>
              <a:ext cx="100638" cy="100638"/>
              <a:chOff x="10504154" y="525127"/>
              <a:chExt cx="100638" cy="100638"/>
            </a:xfrm>
          </p:grpSpPr>
          <p:cxnSp>
            <p:nvCxnSpPr>
              <p:cNvPr id="972" name="Straight Connector 971">
                <a:extLst>
                  <a:ext uri="{FF2B5EF4-FFF2-40B4-BE49-F238E27FC236}">
                    <a16:creationId xmlns:a16="http://schemas.microsoft.com/office/drawing/2014/main" id="{98D412F4-E5A3-F46D-120E-791A560D86B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F2BC70DC-E8A3-86E1-6771-9AF1B3B0151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8" name="Group 747">
              <a:extLst>
                <a:ext uri="{FF2B5EF4-FFF2-40B4-BE49-F238E27FC236}">
                  <a16:creationId xmlns:a16="http://schemas.microsoft.com/office/drawing/2014/main" id="{4F1B4313-AB11-D843-AF4A-AF25EFE7B93B}"/>
                </a:ext>
              </a:extLst>
            </p:cNvPr>
            <p:cNvGrpSpPr/>
            <p:nvPr/>
          </p:nvGrpSpPr>
          <p:grpSpPr>
            <a:xfrm>
              <a:off x="2947827" y="3462728"/>
              <a:ext cx="100638" cy="100638"/>
              <a:chOff x="10504154" y="525127"/>
              <a:chExt cx="100638" cy="100638"/>
            </a:xfrm>
          </p:grpSpPr>
          <p:cxnSp>
            <p:nvCxnSpPr>
              <p:cNvPr id="970" name="Straight Connector 969">
                <a:extLst>
                  <a:ext uri="{FF2B5EF4-FFF2-40B4-BE49-F238E27FC236}">
                    <a16:creationId xmlns:a16="http://schemas.microsoft.com/office/drawing/2014/main" id="{FACFD28E-FF99-391F-84ED-33E436EEDDC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AFBBD405-6364-F7AB-6B77-7E8D197A331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9" name="Group 748">
              <a:extLst>
                <a:ext uri="{FF2B5EF4-FFF2-40B4-BE49-F238E27FC236}">
                  <a16:creationId xmlns:a16="http://schemas.microsoft.com/office/drawing/2014/main" id="{D9D947BE-3F96-943A-2B8D-79EBCF55906C}"/>
                </a:ext>
              </a:extLst>
            </p:cNvPr>
            <p:cNvGrpSpPr/>
            <p:nvPr/>
          </p:nvGrpSpPr>
          <p:grpSpPr>
            <a:xfrm>
              <a:off x="2971366" y="3471044"/>
              <a:ext cx="100638" cy="100638"/>
              <a:chOff x="10504154" y="525127"/>
              <a:chExt cx="100638" cy="100638"/>
            </a:xfrm>
          </p:grpSpPr>
          <p:cxnSp>
            <p:nvCxnSpPr>
              <p:cNvPr id="968" name="Straight Connector 967">
                <a:extLst>
                  <a:ext uri="{FF2B5EF4-FFF2-40B4-BE49-F238E27FC236}">
                    <a16:creationId xmlns:a16="http://schemas.microsoft.com/office/drawing/2014/main" id="{F0C0D390-65AA-3764-9A12-40494F3A307B}"/>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id="{B4D1D1EE-F6EF-1073-574F-893E65EA12F0}"/>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1D44B9D-6250-2388-814D-51A9113CD0D9}"/>
                </a:ext>
              </a:extLst>
            </p:cNvPr>
            <p:cNvGrpSpPr/>
            <p:nvPr/>
          </p:nvGrpSpPr>
          <p:grpSpPr>
            <a:xfrm>
              <a:off x="3000678" y="3485063"/>
              <a:ext cx="100638" cy="100638"/>
              <a:chOff x="10504154" y="525127"/>
              <a:chExt cx="100638" cy="100638"/>
            </a:xfrm>
          </p:grpSpPr>
          <p:cxnSp>
            <p:nvCxnSpPr>
              <p:cNvPr id="966" name="Straight Connector 965">
                <a:extLst>
                  <a:ext uri="{FF2B5EF4-FFF2-40B4-BE49-F238E27FC236}">
                    <a16:creationId xmlns:a16="http://schemas.microsoft.com/office/drawing/2014/main" id="{87368396-4906-DE12-B50E-BCB95DDB250D}"/>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1512C599-B54D-6342-6E0B-23CAEE50F50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8BE4BE01-AB9B-23F2-4D49-238AC55F4163}"/>
                </a:ext>
              </a:extLst>
            </p:cNvPr>
            <p:cNvGrpSpPr/>
            <p:nvPr/>
          </p:nvGrpSpPr>
          <p:grpSpPr>
            <a:xfrm>
              <a:off x="3030027" y="3509172"/>
              <a:ext cx="100638" cy="100638"/>
              <a:chOff x="10504154" y="525127"/>
              <a:chExt cx="100638" cy="100638"/>
            </a:xfrm>
          </p:grpSpPr>
          <p:cxnSp>
            <p:nvCxnSpPr>
              <p:cNvPr id="964" name="Straight Connector 963">
                <a:extLst>
                  <a:ext uri="{FF2B5EF4-FFF2-40B4-BE49-F238E27FC236}">
                    <a16:creationId xmlns:a16="http://schemas.microsoft.com/office/drawing/2014/main" id="{EFA3D1FA-9A02-32AE-B018-3D5B23FD4393}"/>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1BEC1E43-5B48-42AD-6D25-31875984BEF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7" name="Group 756">
              <a:extLst>
                <a:ext uri="{FF2B5EF4-FFF2-40B4-BE49-F238E27FC236}">
                  <a16:creationId xmlns:a16="http://schemas.microsoft.com/office/drawing/2014/main" id="{11E2A2F6-685D-745F-8BB5-148375E3AB35}"/>
                </a:ext>
              </a:extLst>
            </p:cNvPr>
            <p:cNvGrpSpPr/>
            <p:nvPr/>
          </p:nvGrpSpPr>
          <p:grpSpPr>
            <a:xfrm>
              <a:off x="3102768" y="3553970"/>
              <a:ext cx="100638" cy="100638"/>
              <a:chOff x="10504154" y="525127"/>
              <a:chExt cx="100638" cy="100638"/>
            </a:xfrm>
          </p:grpSpPr>
          <p:cxnSp>
            <p:nvCxnSpPr>
              <p:cNvPr id="962" name="Straight Connector 961">
                <a:extLst>
                  <a:ext uri="{FF2B5EF4-FFF2-40B4-BE49-F238E27FC236}">
                    <a16:creationId xmlns:a16="http://schemas.microsoft.com/office/drawing/2014/main" id="{3E7B4325-CB81-70CB-B8E0-4D209B003BB5}"/>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388D67AB-3F48-38BD-5574-57A0CBECE79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8" name="Group 757">
              <a:extLst>
                <a:ext uri="{FF2B5EF4-FFF2-40B4-BE49-F238E27FC236}">
                  <a16:creationId xmlns:a16="http://schemas.microsoft.com/office/drawing/2014/main" id="{FD8C7C7E-BBBA-CAE0-3B86-5DB52738B6B3}"/>
                </a:ext>
              </a:extLst>
            </p:cNvPr>
            <p:cNvGrpSpPr/>
            <p:nvPr/>
          </p:nvGrpSpPr>
          <p:grpSpPr>
            <a:xfrm>
              <a:off x="3140835" y="3587400"/>
              <a:ext cx="100638" cy="100638"/>
              <a:chOff x="10504154" y="525127"/>
              <a:chExt cx="100638" cy="100638"/>
            </a:xfrm>
          </p:grpSpPr>
          <p:cxnSp>
            <p:nvCxnSpPr>
              <p:cNvPr id="960" name="Straight Connector 959">
                <a:extLst>
                  <a:ext uri="{FF2B5EF4-FFF2-40B4-BE49-F238E27FC236}">
                    <a16:creationId xmlns:a16="http://schemas.microsoft.com/office/drawing/2014/main" id="{EC92B26A-A84A-5F7B-2D55-48777EDBA50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FA79A9B3-AB89-F487-6D8C-FD25255CEC7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9" name="Group 758">
              <a:extLst>
                <a:ext uri="{FF2B5EF4-FFF2-40B4-BE49-F238E27FC236}">
                  <a16:creationId xmlns:a16="http://schemas.microsoft.com/office/drawing/2014/main" id="{C7E21244-906D-BD52-ABAC-F3A5D000BC06}"/>
                </a:ext>
              </a:extLst>
            </p:cNvPr>
            <p:cNvGrpSpPr/>
            <p:nvPr/>
          </p:nvGrpSpPr>
          <p:grpSpPr>
            <a:xfrm>
              <a:off x="3169311" y="3604288"/>
              <a:ext cx="100638" cy="100638"/>
              <a:chOff x="10504154" y="525127"/>
              <a:chExt cx="100638" cy="100638"/>
            </a:xfrm>
          </p:grpSpPr>
          <p:cxnSp>
            <p:nvCxnSpPr>
              <p:cNvPr id="958" name="Straight Connector 957">
                <a:extLst>
                  <a:ext uri="{FF2B5EF4-FFF2-40B4-BE49-F238E27FC236}">
                    <a16:creationId xmlns:a16="http://schemas.microsoft.com/office/drawing/2014/main" id="{0ED54FAF-A06D-89DD-E229-1EF883E184E1}"/>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F1BC9E50-7FCB-EBA7-2493-B18F13E2621B}"/>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0" name="Group 759">
              <a:extLst>
                <a:ext uri="{FF2B5EF4-FFF2-40B4-BE49-F238E27FC236}">
                  <a16:creationId xmlns:a16="http://schemas.microsoft.com/office/drawing/2014/main" id="{D1C7D1F1-E3BA-A2A3-D003-48FAB50C98A0}"/>
                </a:ext>
              </a:extLst>
            </p:cNvPr>
            <p:cNvGrpSpPr/>
            <p:nvPr/>
          </p:nvGrpSpPr>
          <p:grpSpPr>
            <a:xfrm>
              <a:off x="3248105" y="3668298"/>
              <a:ext cx="100638" cy="100638"/>
              <a:chOff x="10504154" y="525127"/>
              <a:chExt cx="100638" cy="100638"/>
            </a:xfrm>
          </p:grpSpPr>
          <p:cxnSp>
            <p:nvCxnSpPr>
              <p:cNvPr id="956" name="Straight Connector 955">
                <a:extLst>
                  <a:ext uri="{FF2B5EF4-FFF2-40B4-BE49-F238E27FC236}">
                    <a16:creationId xmlns:a16="http://schemas.microsoft.com/office/drawing/2014/main" id="{4999E4B8-D85F-E211-36D4-F87F35E66753}"/>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D564A6DB-05E9-4D6E-84A6-1D043E6F2F7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1" name="Group 760">
              <a:extLst>
                <a:ext uri="{FF2B5EF4-FFF2-40B4-BE49-F238E27FC236}">
                  <a16:creationId xmlns:a16="http://schemas.microsoft.com/office/drawing/2014/main" id="{99510E32-309E-0218-9678-37AFEC5BFB9D}"/>
                </a:ext>
              </a:extLst>
            </p:cNvPr>
            <p:cNvGrpSpPr/>
            <p:nvPr/>
          </p:nvGrpSpPr>
          <p:grpSpPr>
            <a:xfrm>
              <a:off x="3267106" y="3673198"/>
              <a:ext cx="100638" cy="100638"/>
              <a:chOff x="10504154" y="525127"/>
              <a:chExt cx="100638" cy="100638"/>
            </a:xfrm>
          </p:grpSpPr>
          <p:cxnSp>
            <p:nvCxnSpPr>
              <p:cNvPr id="954" name="Straight Connector 953">
                <a:extLst>
                  <a:ext uri="{FF2B5EF4-FFF2-40B4-BE49-F238E27FC236}">
                    <a16:creationId xmlns:a16="http://schemas.microsoft.com/office/drawing/2014/main" id="{B53BAF49-E134-C457-9689-EA3C6DA71F78}"/>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1A856393-13ED-783D-E0D7-7039C188FF9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2" name="Group 761">
              <a:extLst>
                <a:ext uri="{FF2B5EF4-FFF2-40B4-BE49-F238E27FC236}">
                  <a16:creationId xmlns:a16="http://schemas.microsoft.com/office/drawing/2014/main" id="{06DEBA6F-9527-7914-AD99-D6C4639FB439}"/>
                </a:ext>
              </a:extLst>
            </p:cNvPr>
            <p:cNvGrpSpPr/>
            <p:nvPr/>
          </p:nvGrpSpPr>
          <p:grpSpPr>
            <a:xfrm>
              <a:off x="3306204" y="3715338"/>
              <a:ext cx="100638" cy="100638"/>
              <a:chOff x="10504154" y="525127"/>
              <a:chExt cx="100638" cy="100638"/>
            </a:xfrm>
          </p:grpSpPr>
          <p:cxnSp>
            <p:nvCxnSpPr>
              <p:cNvPr id="952" name="Straight Connector 951">
                <a:extLst>
                  <a:ext uri="{FF2B5EF4-FFF2-40B4-BE49-F238E27FC236}">
                    <a16:creationId xmlns:a16="http://schemas.microsoft.com/office/drawing/2014/main" id="{1416408B-EEA9-E774-B6C8-4BC72BC5AC1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D1B27323-C204-E1BB-08B9-64A644C8740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3" name="Group 762">
              <a:extLst>
                <a:ext uri="{FF2B5EF4-FFF2-40B4-BE49-F238E27FC236}">
                  <a16:creationId xmlns:a16="http://schemas.microsoft.com/office/drawing/2014/main" id="{3AE1C124-8C9F-E183-A0D4-BA9D51DF2DB7}"/>
                </a:ext>
              </a:extLst>
            </p:cNvPr>
            <p:cNvGrpSpPr/>
            <p:nvPr/>
          </p:nvGrpSpPr>
          <p:grpSpPr>
            <a:xfrm>
              <a:off x="3377914" y="3741970"/>
              <a:ext cx="100638" cy="100638"/>
              <a:chOff x="10504154" y="525127"/>
              <a:chExt cx="100638" cy="100638"/>
            </a:xfrm>
          </p:grpSpPr>
          <p:cxnSp>
            <p:nvCxnSpPr>
              <p:cNvPr id="950" name="Straight Connector 949">
                <a:extLst>
                  <a:ext uri="{FF2B5EF4-FFF2-40B4-BE49-F238E27FC236}">
                    <a16:creationId xmlns:a16="http://schemas.microsoft.com/office/drawing/2014/main" id="{4AA5BFEA-AD87-1CD3-1590-436EA843A57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09ABE049-8BB0-DCD7-1CC3-8A0D30E97C9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4" name="Group 763">
              <a:extLst>
                <a:ext uri="{FF2B5EF4-FFF2-40B4-BE49-F238E27FC236}">
                  <a16:creationId xmlns:a16="http://schemas.microsoft.com/office/drawing/2014/main" id="{8080A5B7-1C33-2612-A3A0-4E259981625D}"/>
                </a:ext>
              </a:extLst>
            </p:cNvPr>
            <p:cNvGrpSpPr/>
            <p:nvPr/>
          </p:nvGrpSpPr>
          <p:grpSpPr>
            <a:xfrm>
              <a:off x="3411826" y="3756599"/>
              <a:ext cx="100638" cy="100638"/>
              <a:chOff x="10504154" y="525127"/>
              <a:chExt cx="100638" cy="100638"/>
            </a:xfrm>
          </p:grpSpPr>
          <p:cxnSp>
            <p:nvCxnSpPr>
              <p:cNvPr id="948" name="Straight Connector 947">
                <a:extLst>
                  <a:ext uri="{FF2B5EF4-FFF2-40B4-BE49-F238E27FC236}">
                    <a16:creationId xmlns:a16="http://schemas.microsoft.com/office/drawing/2014/main" id="{D9E495FE-6915-BDD4-C778-7AE85B569B22}"/>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35FC6112-30F1-C58C-D7F4-47F9FA4C266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5" name="Group 764">
              <a:extLst>
                <a:ext uri="{FF2B5EF4-FFF2-40B4-BE49-F238E27FC236}">
                  <a16:creationId xmlns:a16="http://schemas.microsoft.com/office/drawing/2014/main" id="{97CF3258-7A04-3162-0BEA-D8CCCB04AD8A}"/>
                </a:ext>
              </a:extLst>
            </p:cNvPr>
            <p:cNvGrpSpPr/>
            <p:nvPr/>
          </p:nvGrpSpPr>
          <p:grpSpPr>
            <a:xfrm>
              <a:off x="3449623" y="3768547"/>
              <a:ext cx="100638" cy="100638"/>
              <a:chOff x="10504154" y="525127"/>
              <a:chExt cx="100638" cy="100638"/>
            </a:xfrm>
          </p:grpSpPr>
          <p:cxnSp>
            <p:nvCxnSpPr>
              <p:cNvPr id="946" name="Straight Connector 945">
                <a:extLst>
                  <a:ext uri="{FF2B5EF4-FFF2-40B4-BE49-F238E27FC236}">
                    <a16:creationId xmlns:a16="http://schemas.microsoft.com/office/drawing/2014/main" id="{F65A2E52-9FC8-A8C0-F32B-64C6259D950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1207C19C-B539-10D9-2396-F1CE0C11236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6" name="Group 765">
              <a:extLst>
                <a:ext uri="{FF2B5EF4-FFF2-40B4-BE49-F238E27FC236}">
                  <a16:creationId xmlns:a16="http://schemas.microsoft.com/office/drawing/2014/main" id="{EA840A20-ACB5-736B-1713-445AE16409BB}"/>
                </a:ext>
              </a:extLst>
            </p:cNvPr>
            <p:cNvGrpSpPr/>
            <p:nvPr/>
          </p:nvGrpSpPr>
          <p:grpSpPr>
            <a:xfrm>
              <a:off x="3478169" y="3794642"/>
              <a:ext cx="100638" cy="100638"/>
              <a:chOff x="10504154" y="525127"/>
              <a:chExt cx="100638" cy="100638"/>
            </a:xfrm>
          </p:grpSpPr>
          <p:cxnSp>
            <p:nvCxnSpPr>
              <p:cNvPr id="944" name="Straight Connector 943">
                <a:extLst>
                  <a:ext uri="{FF2B5EF4-FFF2-40B4-BE49-F238E27FC236}">
                    <a16:creationId xmlns:a16="http://schemas.microsoft.com/office/drawing/2014/main" id="{26B496C2-55B6-4EB7-BA39-E6B6B050154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7C195C70-450F-3AC7-6BCE-42C808D8A74F}"/>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7" name="Group 766">
              <a:extLst>
                <a:ext uri="{FF2B5EF4-FFF2-40B4-BE49-F238E27FC236}">
                  <a16:creationId xmlns:a16="http://schemas.microsoft.com/office/drawing/2014/main" id="{F7C8544A-FF2B-718B-0BB9-D8B1CF0DF6EC}"/>
                </a:ext>
              </a:extLst>
            </p:cNvPr>
            <p:cNvGrpSpPr/>
            <p:nvPr/>
          </p:nvGrpSpPr>
          <p:grpSpPr>
            <a:xfrm>
              <a:off x="3535914" y="3865466"/>
              <a:ext cx="100638" cy="100638"/>
              <a:chOff x="10504154" y="525127"/>
              <a:chExt cx="100638" cy="100638"/>
            </a:xfrm>
          </p:grpSpPr>
          <p:cxnSp>
            <p:nvCxnSpPr>
              <p:cNvPr id="942" name="Straight Connector 941">
                <a:extLst>
                  <a:ext uri="{FF2B5EF4-FFF2-40B4-BE49-F238E27FC236}">
                    <a16:creationId xmlns:a16="http://schemas.microsoft.com/office/drawing/2014/main" id="{3D40F4DC-712B-99B8-B14A-3920B549D0C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B2D1B988-FBA5-0345-0C22-DA0F1E880A6F}"/>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8" name="Group 767">
              <a:extLst>
                <a:ext uri="{FF2B5EF4-FFF2-40B4-BE49-F238E27FC236}">
                  <a16:creationId xmlns:a16="http://schemas.microsoft.com/office/drawing/2014/main" id="{657BB003-3017-C133-5D04-0520B6AF44FC}"/>
                </a:ext>
              </a:extLst>
            </p:cNvPr>
            <p:cNvGrpSpPr/>
            <p:nvPr/>
          </p:nvGrpSpPr>
          <p:grpSpPr>
            <a:xfrm>
              <a:off x="3554398" y="3885973"/>
              <a:ext cx="100638" cy="100638"/>
              <a:chOff x="10504154" y="525127"/>
              <a:chExt cx="100638" cy="100638"/>
            </a:xfrm>
          </p:grpSpPr>
          <p:cxnSp>
            <p:nvCxnSpPr>
              <p:cNvPr id="940" name="Straight Connector 939">
                <a:extLst>
                  <a:ext uri="{FF2B5EF4-FFF2-40B4-BE49-F238E27FC236}">
                    <a16:creationId xmlns:a16="http://schemas.microsoft.com/office/drawing/2014/main" id="{0148F8AA-135F-C0F2-B699-326F248356CF}"/>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067C1D7A-9B9E-6649-0E62-B8D3D7D1C1A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9" name="Group 768">
              <a:extLst>
                <a:ext uri="{FF2B5EF4-FFF2-40B4-BE49-F238E27FC236}">
                  <a16:creationId xmlns:a16="http://schemas.microsoft.com/office/drawing/2014/main" id="{6FBC408F-9836-60B8-E183-3B9543533400}"/>
                </a:ext>
              </a:extLst>
            </p:cNvPr>
            <p:cNvGrpSpPr/>
            <p:nvPr/>
          </p:nvGrpSpPr>
          <p:grpSpPr>
            <a:xfrm>
              <a:off x="3586232" y="3907605"/>
              <a:ext cx="100638" cy="100638"/>
              <a:chOff x="10504154" y="525127"/>
              <a:chExt cx="100638" cy="100638"/>
            </a:xfrm>
          </p:grpSpPr>
          <p:cxnSp>
            <p:nvCxnSpPr>
              <p:cNvPr id="938" name="Straight Connector 937">
                <a:extLst>
                  <a:ext uri="{FF2B5EF4-FFF2-40B4-BE49-F238E27FC236}">
                    <a16:creationId xmlns:a16="http://schemas.microsoft.com/office/drawing/2014/main" id="{3C2D1415-7658-DE7F-A897-FB739E496884}"/>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A5C0BEE4-5FF7-7F93-ECA9-2EB367D84512}"/>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0" name="Group 769">
              <a:extLst>
                <a:ext uri="{FF2B5EF4-FFF2-40B4-BE49-F238E27FC236}">
                  <a16:creationId xmlns:a16="http://schemas.microsoft.com/office/drawing/2014/main" id="{2CDACC79-B128-69BF-95DC-242F361A12FE}"/>
                </a:ext>
              </a:extLst>
            </p:cNvPr>
            <p:cNvGrpSpPr/>
            <p:nvPr/>
          </p:nvGrpSpPr>
          <p:grpSpPr>
            <a:xfrm>
              <a:off x="3629877" y="3931964"/>
              <a:ext cx="100638" cy="100638"/>
              <a:chOff x="10504154" y="525127"/>
              <a:chExt cx="100638" cy="100638"/>
            </a:xfrm>
          </p:grpSpPr>
          <p:cxnSp>
            <p:nvCxnSpPr>
              <p:cNvPr id="934" name="Straight Connector 933">
                <a:extLst>
                  <a:ext uri="{FF2B5EF4-FFF2-40B4-BE49-F238E27FC236}">
                    <a16:creationId xmlns:a16="http://schemas.microsoft.com/office/drawing/2014/main" id="{415CDF45-8FB5-EA20-A347-4F0186150612}"/>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139C9663-6434-3113-5860-4ABE4F781D47}"/>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1" name="Group 770">
              <a:extLst>
                <a:ext uri="{FF2B5EF4-FFF2-40B4-BE49-F238E27FC236}">
                  <a16:creationId xmlns:a16="http://schemas.microsoft.com/office/drawing/2014/main" id="{64D5062E-D665-20EE-749E-E2818DBD28F9}"/>
                </a:ext>
              </a:extLst>
            </p:cNvPr>
            <p:cNvGrpSpPr/>
            <p:nvPr/>
          </p:nvGrpSpPr>
          <p:grpSpPr>
            <a:xfrm>
              <a:off x="3640972" y="3931964"/>
              <a:ext cx="100638" cy="100638"/>
              <a:chOff x="10504154" y="525127"/>
              <a:chExt cx="100638" cy="100638"/>
            </a:xfrm>
          </p:grpSpPr>
          <p:cxnSp>
            <p:nvCxnSpPr>
              <p:cNvPr id="907" name="Straight Connector 906">
                <a:extLst>
                  <a:ext uri="{FF2B5EF4-FFF2-40B4-BE49-F238E27FC236}">
                    <a16:creationId xmlns:a16="http://schemas.microsoft.com/office/drawing/2014/main" id="{3F7C8AF0-E2DC-88D5-1FB4-14303AB140B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02AA525C-8FE7-EBAE-E810-87E417FD6AF1}"/>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2" name="Group 771">
              <a:extLst>
                <a:ext uri="{FF2B5EF4-FFF2-40B4-BE49-F238E27FC236}">
                  <a16:creationId xmlns:a16="http://schemas.microsoft.com/office/drawing/2014/main" id="{D917B50C-B45F-35F3-2707-D3EA59C20BE6}"/>
                </a:ext>
              </a:extLst>
            </p:cNvPr>
            <p:cNvGrpSpPr/>
            <p:nvPr/>
          </p:nvGrpSpPr>
          <p:grpSpPr>
            <a:xfrm>
              <a:off x="3667574" y="3931964"/>
              <a:ext cx="100638" cy="100638"/>
              <a:chOff x="10504154" y="525127"/>
              <a:chExt cx="100638" cy="100638"/>
            </a:xfrm>
          </p:grpSpPr>
          <p:cxnSp>
            <p:nvCxnSpPr>
              <p:cNvPr id="905" name="Straight Connector 904">
                <a:extLst>
                  <a:ext uri="{FF2B5EF4-FFF2-40B4-BE49-F238E27FC236}">
                    <a16:creationId xmlns:a16="http://schemas.microsoft.com/office/drawing/2014/main" id="{0AE21DBD-58A2-3699-7D8B-F35F9F69FBB4}"/>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940571A2-A5FB-01D7-ABBC-73173A1A838D}"/>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3" name="Group 772">
              <a:extLst>
                <a:ext uri="{FF2B5EF4-FFF2-40B4-BE49-F238E27FC236}">
                  <a16:creationId xmlns:a16="http://schemas.microsoft.com/office/drawing/2014/main" id="{8E32899C-A6F5-E9BC-DF8B-1C30A60D14BA}"/>
                </a:ext>
              </a:extLst>
            </p:cNvPr>
            <p:cNvGrpSpPr/>
            <p:nvPr/>
          </p:nvGrpSpPr>
          <p:grpSpPr>
            <a:xfrm>
              <a:off x="3715525" y="3931963"/>
              <a:ext cx="100638" cy="100638"/>
              <a:chOff x="10504154" y="525127"/>
              <a:chExt cx="100638" cy="100638"/>
            </a:xfrm>
          </p:grpSpPr>
          <p:cxnSp>
            <p:nvCxnSpPr>
              <p:cNvPr id="891" name="Straight Connector 890">
                <a:extLst>
                  <a:ext uri="{FF2B5EF4-FFF2-40B4-BE49-F238E27FC236}">
                    <a16:creationId xmlns:a16="http://schemas.microsoft.com/office/drawing/2014/main" id="{A152B284-01DD-44A6-5B8B-45C666FAF17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3AFDF0A4-90D8-616C-DB50-4B087A98D8F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4" name="Group 773">
              <a:extLst>
                <a:ext uri="{FF2B5EF4-FFF2-40B4-BE49-F238E27FC236}">
                  <a16:creationId xmlns:a16="http://schemas.microsoft.com/office/drawing/2014/main" id="{A583341A-5773-6B0E-1D32-172829ED27A0}"/>
                </a:ext>
              </a:extLst>
            </p:cNvPr>
            <p:cNvGrpSpPr/>
            <p:nvPr/>
          </p:nvGrpSpPr>
          <p:grpSpPr>
            <a:xfrm>
              <a:off x="3727672" y="3931963"/>
              <a:ext cx="100638" cy="100638"/>
              <a:chOff x="10504154" y="525127"/>
              <a:chExt cx="100638" cy="100638"/>
            </a:xfrm>
          </p:grpSpPr>
          <p:cxnSp>
            <p:nvCxnSpPr>
              <p:cNvPr id="871" name="Straight Connector 870">
                <a:extLst>
                  <a:ext uri="{FF2B5EF4-FFF2-40B4-BE49-F238E27FC236}">
                    <a16:creationId xmlns:a16="http://schemas.microsoft.com/office/drawing/2014/main" id="{B822AED4-BB2B-C0F4-553B-72FCAFDDE24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6F90E34A-AD2F-C855-409B-7CAB31238A96}"/>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5" name="Group 774">
              <a:extLst>
                <a:ext uri="{FF2B5EF4-FFF2-40B4-BE49-F238E27FC236}">
                  <a16:creationId xmlns:a16="http://schemas.microsoft.com/office/drawing/2014/main" id="{5465CE82-7547-7972-61AC-317FB475239A}"/>
                </a:ext>
              </a:extLst>
            </p:cNvPr>
            <p:cNvGrpSpPr/>
            <p:nvPr/>
          </p:nvGrpSpPr>
          <p:grpSpPr>
            <a:xfrm>
              <a:off x="3756137" y="3931963"/>
              <a:ext cx="100638" cy="100638"/>
              <a:chOff x="10504154" y="525127"/>
              <a:chExt cx="100638" cy="100638"/>
            </a:xfrm>
          </p:grpSpPr>
          <p:cxnSp>
            <p:nvCxnSpPr>
              <p:cNvPr id="869" name="Straight Connector 868">
                <a:extLst>
                  <a:ext uri="{FF2B5EF4-FFF2-40B4-BE49-F238E27FC236}">
                    <a16:creationId xmlns:a16="http://schemas.microsoft.com/office/drawing/2014/main" id="{294146B4-A071-658C-3957-CBF66999F63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6A588110-6034-0B34-A1BF-70CA952EE63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BDF701EA-E539-F1BC-062A-ED8117A6A25E}"/>
                </a:ext>
              </a:extLst>
            </p:cNvPr>
            <p:cNvGrpSpPr/>
            <p:nvPr/>
          </p:nvGrpSpPr>
          <p:grpSpPr>
            <a:xfrm>
              <a:off x="3778381" y="3941709"/>
              <a:ext cx="100638" cy="100638"/>
              <a:chOff x="10504154" y="525127"/>
              <a:chExt cx="100638" cy="100638"/>
            </a:xfrm>
          </p:grpSpPr>
          <p:cxnSp>
            <p:nvCxnSpPr>
              <p:cNvPr id="867" name="Straight Connector 866">
                <a:extLst>
                  <a:ext uri="{FF2B5EF4-FFF2-40B4-BE49-F238E27FC236}">
                    <a16:creationId xmlns:a16="http://schemas.microsoft.com/office/drawing/2014/main" id="{08F4152C-0252-6505-60BA-C5B944C2513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E7B7383F-479E-9124-EEB4-5BCBBD33A83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7B7B036D-0B84-2B33-C597-308ED34D86A5}"/>
                </a:ext>
              </a:extLst>
            </p:cNvPr>
            <p:cNvGrpSpPr/>
            <p:nvPr/>
          </p:nvGrpSpPr>
          <p:grpSpPr>
            <a:xfrm>
              <a:off x="3802143" y="3931964"/>
              <a:ext cx="100638" cy="100638"/>
              <a:chOff x="10504154" y="525127"/>
              <a:chExt cx="100638" cy="100638"/>
            </a:xfrm>
          </p:grpSpPr>
          <p:cxnSp>
            <p:nvCxnSpPr>
              <p:cNvPr id="865" name="Straight Connector 864">
                <a:extLst>
                  <a:ext uri="{FF2B5EF4-FFF2-40B4-BE49-F238E27FC236}">
                    <a16:creationId xmlns:a16="http://schemas.microsoft.com/office/drawing/2014/main" id="{4045C87A-2882-43E4-6B65-1236D51B080F}"/>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804CE092-D5B0-85CA-4796-2C72D30D1411}"/>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8" name="Group 777">
              <a:extLst>
                <a:ext uri="{FF2B5EF4-FFF2-40B4-BE49-F238E27FC236}">
                  <a16:creationId xmlns:a16="http://schemas.microsoft.com/office/drawing/2014/main" id="{C699CD5D-AE2C-49D9-30E5-849372152A97}"/>
                </a:ext>
              </a:extLst>
            </p:cNvPr>
            <p:cNvGrpSpPr/>
            <p:nvPr/>
          </p:nvGrpSpPr>
          <p:grpSpPr>
            <a:xfrm>
              <a:off x="3833555" y="3931964"/>
              <a:ext cx="100638" cy="100638"/>
              <a:chOff x="10504154" y="525127"/>
              <a:chExt cx="100638" cy="100638"/>
            </a:xfrm>
          </p:grpSpPr>
          <p:cxnSp>
            <p:nvCxnSpPr>
              <p:cNvPr id="863" name="Straight Connector 862">
                <a:extLst>
                  <a:ext uri="{FF2B5EF4-FFF2-40B4-BE49-F238E27FC236}">
                    <a16:creationId xmlns:a16="http://schemas.microsoft.com/office/drawing/2014/main" id="{2307C462-2D62-1A3F-D7C6-A69006A58C85}"/>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7A9758E5-9C81-032B-2960-B0FFC259813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9" name="Group 778">
              <a:extLst>
                <a:ext uri="{FF2B5EF4-FFF2-40B4-BE49-F238E27FC236}">
                  <a16:creationId xmlns:a16="http://schemas.microsoft.com/office/drawing/2014/main" id="{10F99B0B-523B-BEC0-F82B-0B14DC342E2D}"/>
                </a:ext>
              </a:extLst>
            </p:cNvPr>
            <p:cNvGrpSpPr/>
            <p:nvPr/>
          </p:nvGrpSpPr>
          <p:grpSpPr>
            <a:xfrm>
              <a:off x="3864028" y="3941708"/>
              <a:ext cx="100638" cy="100638"/>
              <a:chOff x="10504154" y="525127"/>
              <a:chExt cx="100638" cy="100638"/>
            </a:xfrm>
          </p:grpSpPr>
          <p:cxnSp>
            <p:nvCxnSpPr>
              <p:cNvPr id="861" name="Straight Connector 860">
                <a:extLst>
                  <a:ext uri="{FF2B5EF4-FFF2-40B4-BE49-F238E27FC236}">
                    <a16:creationId xmlns:a16="http://schemas.microsoft.com/office/drawing/2014/main" id="{A6E0C7C4-9D71-2C2D-BEE5-867937DA17C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D2AC1CC8-5835-8D65-1471-30000C26110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0" name="Group 779">
              <a:extLst>
                <a:ext uri="{FF2B5EF4-FFF2-40B4-BE49-F238E27FC236}">
                  <a16:creationId xmlns:a16="http://schemas.microsoft.com/office/drawing/2014/main" id="{19F913BB-6C89-C6EE-EB38-FD0D69D64529}"/>
                </a:ext>
              </a:extLst>
            </p:cNvPr>
            <p:cNvGrpSpPr/>
            <p:nvPr/>
          </p:nvGrpSpPr>
          <p:grpSpPr>
            <a:xfrm>
              <a:off x="3881696" y="3941710"/>
              <a:ext cx="100638" cy="100638"/>
              <a:chOff x="10504154" y="525127"/>
              <a:chExt cx="100638" cy="100638"/>
            </a:xfrm>
          </p:grpSpPr>
          <p:cxnSp>
            <p:nvCxnSpPr>
              <p:cNvPr id="859" name="Straight Connector 858">
                <a:extLst>
                  <a:ext uri="{FF2B5EF4-FFF2-40B4-BE49-F238E27FC236}">
                    <a16:creationId xmlns:a16="http://schemas.microsoft.com/office/drawing/2014/main" id="{4B8653A9-1E19-2E60-E9DA-B5E33883CF3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26161442-05AD-AE4A-5C55-6C0AEC9ADD9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1" name="Group 780">
              <a:extLst>
                <a:ext uri="{FF2B5EF4-FFF2-40B4-BE49-F238E27FC236}">
                  <a16:creationId xmlns:a16="http://schemas.microsoft.com/office/drawing/2014/main" id="{D73BFA38-27C2-4BF1-D6E2-0A2F169785FC}"/>
                </a:ext>
              </a:extLst>
            </p:cNvPr>
            <p:cNvGrpSpPr/>
            <p:nvPr/>
          </p:nvGrpSpPr>
          <p:grpSpPr>
            <a:xfrm>
              <a:off x="3902781" y="3941709"/>
              <a:ext cx="100638" cy="100638"/>
              <a:chOff x="10504154" y="525127"/>
              <a:chExt cx="100638" cy="100638"/>
            </a:xfrm>
          </p:grpSpPr>
          <p:cxnSp>
            <p:nvCxnSpPr>
              <p:cNvPr id="857" name="Straight Connector 856">
                <a:extLst>
                  <a:ext uri="{FF2B5EF4-FFF2-40B4-BE49-F238E27FC236}">
                    <a16:creationId xmlns:a16="http://schemas.microsoft.com/office/drawing/2014/main" id="{5C68E49E-1D1E-FD42-2408-370BCEC9C78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C06A2562-D822-628C-D1D2-1C052A181372}"/>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69929B83-738C-D5F9-2AC7-8538BBA09D29}"/>
                </a:ext>
              </a:extLst>
            </p:cNvPr>
            <p:cNvGrpSpPr/>
            <p:nvPr/>
          </p:nvGrpSpPr>
          <p:grpSpPr>
            <a:xfrm>
              <a:off x="3929176" y="3992027"/>
              <a:ext cx="100638" cy="100638"/>
              <a:chOff x="10504154" y="525127"/>
              <a:chExt cx="100638" cy="100638"/>
            </a:xfrm>
          </p:grpSpPr>
          <p:cxnSp>
            <p:nvCxnSpPr>
              <p:cNvPr id="855" name="Straight Connector 854">
                <a:extLst>
                  <a:ext uri="{FF2B5EF4-FFF2-40B4-BE49-F238E27FC236}">
                    <a16:creationId xmlns:a16="http://schemas.microsoft.com/office/drawing/2014/main" id="{6C4675A6-5923-B1CA-F3FE-01B447C51E0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F7361D5B-57A9-EA0C-BD42-E1B9EE729DD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02242333-717C-26D5-397C-F3FA2BFFB3D4}"/>
                </a:ext>
              </a:extLst>
            </p:cNvPr>
            <p:cNvGrpSpPr/>
            <p:nvPr/>
          </p:nvGrpSpPr>
          <p:grpSpPr>
            <a:xfrm>
              <a:off x="4018809" y="4008244"/>
              <a:ext cx="100638" cy="100638"/>
              <a:chOff x="10504154" y="525127"/>
              <a:chExt cx="100638" cy="100638"/>
            </a:xfrm>
          </p:grpSpPr>
          <p:cxnSp>
            <p:nvCxnSpPr>
              <p:cNvPr id="853" name="Straight Connector 852">
                <a:extLst>
                  <a:ext uri="{FF2B5EF4-FFF2-40B4-BE49-F238E27FC236}">
                    <a16:creationId xmlns:a16="http://schemas.microsoft.com/office/drawing/2014/main" id="{312C130C-9B11-6F20-B17D-7E7E63636B1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21162D37-E2FA-B607-214D-45A091E4ECED}"/>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4D73006B-F03D-C3D5-4E71-017127AC7EBD}"/>
                </a:ext>
              </a:extLst>
            </p:cNvPr>
            <p:cNvGrpSpPr/>
            <p:nvPr/>
          </p:nvGrpSpPr>
          <p:grpSpPr>
            <a:xfrm>
              <a:off x="4046235" y="4008244"/>
              <a:ext cx="100638" cy="100638"/>
              <a:chOff x="10504154" y="525127"/>
              <a:chExt cx="100638" cy="100638"/>
            </a:xfrm>
          </p:grpSpPr>
          <p:cxnSp>
            <p:nvCxnSpPr>
              <p:cNvPr id="851" name="Straight Connector 850">
                <a:extLst>
                  <a:ext uri="{FF2B5EF4-FFF2-40B4-BE49-F238E27FC236}">
                    <a16:creationId xmlns:a16="http://schemas.microsoft.com/office/drawing/2014/main" id="{ABCF3502-552F-CDAA-2327-C5F1E9B8D7C1}"/>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67C0F90E-169D-1CD0-3F33-9253F8C8AA18}"/>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AC53B907-B4E5-5E50-78EC-FB336D5C824C}"/>
                </a:ext>
              </a:extLst>
            </p:cNvPr>
            <p:cNvGrpSpPr/>
            <p:nvPr/>
          </p:nvGrpSpPr>
          <p:grpSpPr>
            <a:xfrm>
              <a:off x="4063049" y="4008244"/>
              <a:ext cx="100638" cy="100638"/>
              <a:chOff x="10504154" y="525127"/>
              <a:chExt cx="100638" cy="100638"/>
            </a:xfrm>
          </p:grpSpPr>
          <p:cxnSp>
            <p:nvCxnSpPr>
              <p:cNvPr id="849" name="Straight Connector 848">
                <a:extLst>
                  <a:ext uri="{FF2B5EF4-FFF2-40B4-BE49-F238E27FC236}">
                    <a16:creationId xmlns:a16="http://schemas.microsoft.com/office/drawing/2014/main" id="{DE9DECD0-B8FD-0E29-D8B1-A417127DDAF1}"/>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094D070C-E399-F28B-B42B-B343E7BA037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6" name="Group 785">
              <a:extLst>
                <a:ext uri="{FF2B5EF4-FFF2-40B4-BE49-F238E27FC236}">
                  <a16:creationId xmlns:a16="http://schemas.microsoft.com/office/drawing/2014/main" id="{2BCBBC78-D9B4-B98F-4367-51581DAEB849}"/>
                </a:ext>
              </a:extLst>
            </p:cNvPr>
            <p:cNvGrpSpPr/>
            <p:nvPr/>
          </p:nvGrpSpPr>
          <p:grpSpPr>
            <a:xfrm>
              <a:off x="4084436" y="4026027"/>
              <a:ext cx="100638" cy="100638"/>
              <a:chOff x="10504154" y="525127"/>
              <a:chExt cx="100638" cy="100638"/>
            </a:xfrm>
          </p:grpSpPr>
          <p:cxnSp>
            <p:nvCxnSpPr>
              <p:cNvPr id="847" name="Straight Connector 846">
                <a:extLst>
                  <a:ext uri="{FF2B5EF4-FFF2-40B4-BE49-F238E27FC236}">
                    <a16:creationId xmlns:a16="http://schemas.microsoft.com/office/drawing/2014/main" id="{063B5444-AF70-F764-9643-5A01AE39BB5A}"/>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C02EA2C8-E571-8EE8-B6A5-A260CBAEEFB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7" name="Group 786">
              <a:extLst>
                <a:ext uri="{FF2B5EF4-FFF2-40B4-BE49-F238E27FC236}">
                  <a16:creationId xmlns:a16="http://schemas.microsoft.com/office/drawing/2014/main" id="{13D41615-A05D-A441-C5AF-E85FD549576C}"/>
                </a:ext>
              </a:extLst>
            </p:cNvPr>
            <p:cNvGrpSpPr/>
            <p:nvPr/>
          </p:nvGrpSpPr>
          <p:grpSpPr>
            <a:xfrm>
              <a:off x="4115550" y="4028751"/>
              <a:ext cx="100638" cy="100638"/>
              <a:chOff x="10504154" y="525127"/>
              <a:chExt cx="100638" cy="100638"/>
            </a:xfrm>
          </p:grpSpPr>
          <p:cxnSp>
            <p:nvCxnSpPr>
              <p:cNvPr id="845" name="Straight Connector 844">
                <a:extLst>
                  <a:ext uri="{FF2B5EF4-FFF2-40B4-BE49-F238E27FC236}">
                    <a16:creationId xmlns:a16="http://schemas.microsoft.com/office/drawing/2014/main" id="{1DA516A2-8DBE-D93F-9E8C-FDAFFB6000E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671137CD-DE38-B605-CAEF-056D5169218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8" name="Group 787">
              <a:extLst>
                <a:ext uri="{FF2B5EF4-FFF2-40B4-BE49-F238E27FC236}">
                  <a16:creationId xmlns:a16="http://schemas.microsoft.com/office/drawing/2014/main" id="{6726C2BF-F4E6-AA82-4529-35E247E6477C}"/>
                </a:ext>
              </a:extLst>
            </p:cNvPr>
            <p:cNvGrpSpPr/>
            <p:nvPr/>
          </p:nvGrpSpPr>
          <p:grpSpPr>
            <a:xfrm>
              <a:off x="4156907" y="4032468"/>
              <a:ext cx="100638" cy="100638"/>
              <a:chOff x="10504154" y="525127"/>
              <a:chExt cx="100638" cy="100638"/>
            </a:xfrm>
          </p:grpSpPr>
          <p:cxnSp>
            <p:nvCxnSpPr>
              <p:cNvPr id="843" name="Straight Connector 842">
                <a:extLst>
                  <a:ext uri="{FF2B5EF4-FFF2-40B4-BE49-F238E27FC236}">
                    <a16:creationId xmlns:a16="http://schemas.microsoft.com/office/drawing/2014/main" id="{E04DC38E-E42D-E6A3-156B-B50E38055B15}"/>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F64C4170-F1C4-6614-DB73-E70458F9AFD8}"/>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9" name="Group 788">
              <a:extLst>
                <a:ext uri="{FF2B5EF4-FFF2-40B4-BE49-F238E27FC236}">
                  <a16:creationId xmlns:a16="http://schemas.microsoft.com/office/drawing/2014/main" id="{01DC47F3-B499-03E2-503B-8B9ECC979584}"/>
                </a:ext>
              </a:extLst>
            </p:cNvPr>
            <p:cNvGrpSpPr/>
            <p:nvPr/>
          </p:nvGrpSpPr>
          <p:grpSpPr>
            <a:xfrm>
              <a:off x="4128709" y="4032468"/>
              <a:ext cx="100638" cy="100638"/>
              <a:chOff x="10504154" y="525127"/>
              <a:chExt cx="100638" cy="100638"/>
            </a:xfrm>
          </p:grpSpPr>
          <p:cxnSp>
            <p:nvCxnSpPr>
              <p:cNvPr id="841" name="Straight Connector 840">
                <a:extLst>
                  <a:ext uri="{FF2B5EF4-FFF2-40B4-BE49-F238E27FC236}">
                    <a16:creationId xmlns:a16="http://schemas.microsoft.com/office/drawing/2014/main" id="{D2C8E1DF-8ABE-8606-218C-F4C106B2F128}"/>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37B85805-FA85-3FA8-BA71-0551173592F0}"/>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0" name="Group 789">
              <a:extLst>
                <a:ext uri="{FF2B5EF4-FFF2-40B4-BE49-F238E27FC236}">
                  <a16:creationId xmlns:a16="http://schemas.microsoft.com/office/drawing/2014/main" id="{8D339EE5-13CE-A3A9-3A3A-8C2D34357B3D}"/>
                </a:ext>
              </a:extLst>
            </p:cNvPr>
            <p:cNvGrpSpPr/>
            <p:nvPr/>
          </p:nvGrpSpPr>
          <p:grpSpPr>
            <a:xfrm>
              <a:off x="4181499" y="4032468"/>
              <a:ext cx="100638" cy="100638"/>
              <a:chOff x="10504154" y="525127"/>
              <a:chExt cx="100638" cy="100638"/>
            </a:xfrm>
          </p:grpSpPr>
          <p:cxnSp>
            <p:nvCxnSpPr>
              <p:cNvPr id="839" name="Straight Connector 838">
                <a:extLst>
                  <a:ext uri="{FF2B5EF4-FFF2-40B4-BE49-F238E27FC236}">
                    <a16:creationId xmlns:a16="http://schemas.microsoft.com/office/drawing/2014/main" id="{7260044D-1585-A169-BA8C-F462931B7F2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C1879942-61C4-DE82-2DD7-13A4CD78E373}"/>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1" name="Group 790">
              <a:extLst>
                <a:ext uri="{FF2B5EF4-FFF2-40B4-BE49-F238E27FC236}">
                  <a16:creationId xmlns:a16="http://schemas.microsoft.com/office/drawing/2014/main" id="{93793658-8476-E5BB-434B-DEC0F7D560B0}"/>
                </a:ext>
              </a:extLst>
            </p:cNvPr>
            <p:cNvGrpSpPr/>
            <p:nvPr/>
          </p:nvGrpSpPr>
          <p:grpSpPr>
            <a:xfrm>
              <a:off x="4193300" y="4032468"/>
              <a:ext cx="100638" cy="100638"/>
              <a:chOff x="10504154" y="525127"/>
              <a:chExt cx="100638" cy="100638"/>
            </a:xfrm>
          </p:grpSpPr>
          <p:cxnSp>
            <p:nvCxnSpPr>
              <p:cNvPr id="837" name="Straight Connector 836">
                <a:extLst>
                  <a:ext uri="{FF2B5EF4-FFF2-40B4-BE49-F238E27FC236}">
                    <a16:creationId xmlns:a16="http://schemas.microsoft.com/office/drawing/2014/main" id="{41CA6809-D368-F799-B4B2-3CF8C5B77225}"/>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7D9BAEAC-EDF4-5213-709D-0E3022A9B9C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2" name="Group 791">
              <a:extLst>
                <a:ext uri="{FF2B5EF4-FFF2-40B4-BE49-F238E27FC236}">
                  <a16:creationId xmlns:a16="http://schemas.microsoft.com/office/drawing/2014/main" id="{B1980342-2761-5E1C-8986-9518B3DFEE22}"/>
                </a:ext>
              </a:extLst>
            </p:cNvPr>
            <p:cNvGrpSpPr/>
            <p:nvPr/>
          </p:nvGrpSpPr>
          <p:grpSpPr>
            <a:xfrm>
              <a:off x="4213345" y="4083130"/>
              <a:ext cx="100638" cy="100638"/>
              <a:chOff x="10504154" y="525127"/>
              <a:chExt cx="100638" cy="100638"/>
            </a:xfrm>
          </p:grpSpPr>
          <p:cxnSp>
            <p:nvCxnSpPr>
              <p:cNvPr id="835" name="Straight Connector 834">
                <a:extLst>
                  <a:ext uri="{FF2B5EF4-FFF2-40B4-BE49-F238E27FC236}">
                    <a16:creationId xmlns:a16="http://schemas.microsoft.com/office/drawing/2014/main" id="{22E1F62F-567A-DFC1-D2AC-DEA1DAF04AC3}"/>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64548AE7-C4EE-41D6-B714-CC643CDBD14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3" name="Group 792">
              <a:extLst>
                <a:ext uri="{FF2B5EF4-FFF2-40B4-BE49-F238E27FC236}">
                  <a16:creationId xmlns:a16="http://schemas.microsoft.com/office/drawing/2014/main" id="{88786C01-BBB3-624A-14F5-8C92F758185D}"/>
                </a:ext>
              </a:extLst>
            </p:cNvPr>
            <p:cNvGrpSpPr/>
            <p:nvPr/>
          </p:nvGrpSpPr>
          <p:grpSpPr>
            <a:xfrm>
              <a:off x="4238308" y="4083130"/>
              <a:ext cx="100638" cy="100638"/>
              <a:chOff x="10504154" y="525127"/>
              <a:chExt cx="100638" cy="100638"/>
            </a:xfrm>
          </p:grpSpPr>
          <p:cxnSp>
            <p:nvCxnSpPr>
              <p:cNvPr id="833" name="Straight Connector 832">
                <a:extLst>
                  <a:ext uri="{FF2B5EF4-FFF2-40B4-BE49-F238E27FC236}">
                    <a16:creationId xmlns:a16="http://schemas.microsoft.com/office/drawing/2014/main" id="{9A631CB3-A022-7EAB-BC73-865A67C340B8}"/>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73D3CDC4-A941-1BBD-412D-FDF437EB4C2B}"/>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4" name="Group 793">
              <a:extLst>
                <a:ext uri="{FF2B5EF4-FFF2-40B4-BE49-F238E27FC236}">
                  <a16:creationId xmlns:a16="http://schemas.microsoft.com/office/drawing/2014/main" id="{0A7FBD0D-E230-721A-64D9-E5B70399BCFE}"/>
                </a:ext>
              </a:extLst>
            </p:cNvPr>
            <p:cNvGrpSpPr/>
            <p:nvPr/>
          </p:nvGrpSpPr>
          <p:grpSpPr>
            <a:xfrm>
              <a:off x="4250271" y="4083130"/>
              <a:ext cx="100638" cy="100638"/>
              <a:chOff x="10504154" y="525127"/>
              <a:chExt cx="100638" cy="100638"/>
            </a:xfrm>
          </p:grpSpPr>
          <p:cxnSp>
            <p:nvCxnSpPr>
              <p:cNvPr id="831" name="Straight Connector 830">
                <a:extLst>
                  <a:ext uri="{FF2B5EF4-FFF2-40B4-BE49-F238E27FC236}">
                    <a16:creationId xmlns:a16="http://schemas.microsoft.com/office/drawing/2014/main" id="{D886A0FC-BA8E-06E5-6C3F-1C27B017F2A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072C0706-50DE-0138-81BC-10B43E5EB25E}"/>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5" name="Group 794">
              <a:extLst>
                <a:ext uri="{FF2B5EF4-FFF2-40B4-BE49-F238E27FC236}">
                  <a16:creationId xmlns:a16="http://schemas.microsoft.com/office/drawing/2014/main" id="{322D0BCA-8F4A-2085-2731-2C213FA44A66}"/>
                </a:ext>
              </a:extLst>
            </p:cNvPr>
            <p:cNvGrpSpPr/>
            <p:nvPr/>
          </p:nvGrpSpPr>
          <p:grpSpPr>
            <a:xfrm>
              <a:off x="4267232" y="4083130"/>
              <a:ext cx="100638" cy="100638"/>
              <a:chOff x="10504154" y="525127"/>
              <a:chExt cx="100638" cy="100638"/>
            </a:xfrm>
          </p:grpSpPr>
          <p:cxnSp>
            <p:nvCxnSpPr>
              <p:cNvPr id="829" name="Straight Connector 828">
                <a:extLst>
                  <a:ext uri="{FF2B5EF4-FFF2-40B4-BE49-F238E27FC236}">
                    <a16:creationId xmlns:a16="http://schemas.microsoft.com/office/drawing/2014/main" id="{1FE4E0AC-FCFA-3533-601B-ABFD4E00A14E}"/>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A3EBA1C4-46D7-953B-E968-ADFABA4E33D2}"/>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6" name="Group 795">
              <a:extLst>
                <a:ext uri="{FF2B5EF4-FFF2-40B4-BE49-F238E27FC236}">
                  <a16:creationId xmlns:a16="http://schemas.microsoft.com/office/drawing/2014/main" id="{F38F00E6-CBEF-E5DF-83F2-4F9560033127}"/>
                </a:ext>
              </a:extLst>
            </p:cNvPr>
            <p:cNvGrpSpPr/>
            <p:nvPr/>
          </p:nvGrpSpPr>
          <p:grpSpPr>
            <a:xfrm>
              <a:off x="4303109" y="4083130"/>
              <a:ext cx="100638" cy="100638"/>
              <a:chOff x="10504154" y="525127"/>
              <a:chExt cx="100638" cy="100638"/>
            </a:xfrm>
          </p:grpSpPr>
          <p:cxnSp>
            <p:nvCxnSpPr>
              <p:cNvPr id="827" name="Straight Connector 826">
                <a:extLst>
                  <a:ext uri="{FF2B5EF4-FFF2-40B4-BE49-F238E27FC236}">
                    <a16:creationId xmlns:a16="http://schemas.microsoft.com/office/drawing/2014/main" id="{69693A05-4A95-4C33-E3D0-4598ECAB3C40}"/>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D973F928-02DE-5CD5-ACF7-21F31A5061A1}"/>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7" name="Group 796">
              <a:extLst>
                <a:ext uri="{FF2B5EF4-FFF2-40B4-BE49-F238E27FC236}">
                  <a16:creationId xmlns:a16="http://schemas.microsoft.com/office/drawing/2014/main" id="{7BC051E8-806F-463C-D3DB-91DB0C94D770}"/>
                </a:ext>
              </a:extLst>
            </p:cNvPr>
            <p:cNvGrpSpPr/>
            <p:nvPr/>
          </p:nvGrpSpPr>
          <p:grpSpPr>
            <a:xfrm>
              <a:off x="4322536" y="4083130"/>
              <a:ext cx="100638" cy="100638"/>
              <a:chOff x="10504154" y="525127"/>
              <a:chExt cx="100638" cy="100638"/>
            </a:xfrm>
          </p:grpSpPr>
          <p:cxnSp>
            <p:nvCxnSpPr>
              <p:cNvPr id="825" name="Straight Connector 824">
                <a:extLst>
                  <a:ext uri="{FF2B5EF4-FFF2-40B4-BE49-F238E27FC236}">
                    <a16:creationId xmlns:a16="http://schemas.microsoft.com/office/drawing/2014/main" id="{31C12AE1-CFEA-A44A-D84F-5F611229890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D77BB9E9-B926-FD0D-D0B9-D7186577D4FF}"/>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8" name="Group 797">
              <a:extLst>
                <a:ext uri="{FF2B5EF4-FFF2-40B4-BE49-F238E27FC236}">
                  <a16:creationId xmlns:a16="http://schemas.microsoft.com/office/drawing/2014/main" id="{975C8BB1-3DDF-0C74-9889-78A94BD41DE3}"/>
                </a:ext>
              </a:extLst>
            </p:cNvPr>
            <p:cNvGrpSpPr/>
            <p:nvPr/>
          </p:nvGrpSpPr>
          <p:grpSpPr>
            <a:xfrm>
              <a:off x="4347301" y="4083130"/>
              <a:ext cx="100638" cy="100638"/>
              <a:chOff x="10504154" y="525127"/>
              <a:chExt cx="100638" cy="100638"/>
            </a:xfrm>
          </p:grpSpPr>
          <p:cxnSp>
            <p:nvCxnSpPr>
              <p:cNvPr id="823" name="Straight Connector 822">
                <a:extLst>
                  <a:ext uri="{FF2B5EF4-FFF2-40B4-BE49-F238E27FC236}">
                    <a16:creationId xmlns:a16="http://schemas.microsoft.com/office/drawing/2014/main" id="{BCE3C8E7-8458-5710-4AC9-C7225775B047}"/>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65540586-3CA8-CF2D-F900-730A2AAB6FBB}"/>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9" name="Group 798">
              <a:extLst>
                <a:ext uri="{FF2B5EF4-FFF2-40B4-BE49-F238E27FC236}">
                  <a16:creationId xmlns:a16="http://schemas.microsoft.com/office/drawing/2014/main" id="{E8628A61-F033-8804-329A-92628D4E8DD1}"/>
                </a:ext>
              </a:extLst>
            </p:cNvPr>
            <p:cNvGrpSpPr/>
            <p:nvPr/>
          </p:nvGrpSpPr>
          <p:grpSpPr>
            <a:xfrm>
              <a:off x="4384319" y="4150830"/>
              <a:ext cx="100638" cy="100638"/>
              <a:chOff x="10504154" y="525127"/>
              <a:chExt cx="100638" cy="100638"/>
            </a:xfrm>
          </p:grpSpPr>
          <p:cxnSp>
            <p:nvCxnSpPr>
              <p:cNvPr id="821" name="Straight Connector 820">
                <a:extLst>
                  <a:ext uri="{FF2B5EF4-FFF2-40B4-BE49-F238E27FC236}">
                    <a16:creationId xmlns:a16="http://schemas.microsoft.com/office/drawing/2014/main" id="{2F09D2F3-4BA9-DB8C-E02B-F275D3A95B0C}"/>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F095E51A-E252-DC0D-DF56-7FFDC9C23F66}"/>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0" name="Group 799">
              <a:extLst>
                <a:ext uri="{FF2B5EF4-FFF2-40B4-BE49-F238E27FC236}">
                  <a16:creationId xmlns:a16="http://schemas.microsoft.com/office/drawing/2014/main" id="{BE08DB94-DCDE-D75C-EBB3-8082334D05BD}"/>
                </a:ext>
              </a:extLst>
            </p:cNvPr>
            <p:cNvGrpSpPr/>
            <p:nvPr/>
          </p:nvGrpSpPr>
          <p:grpSpPr>
            <a:xfrm>
              <a:off x="4498276" y="4150830"/>
              <a:ext cx="100638" cy="100638"/>
              <a:chOff x="10504154" y="525127"/>
              <a:chExt cx="100638" cy="100638"/>
            </a:xfrm>
          </p:grpSpPr>
          <p:cxnSp>
            <p:nvCxnSpPr>
              <p:cNvPr id="819" name="Straight Connector 818">
                <a:extLst>
                  <a:ext uri="{FF2B5EF4-FFF2-40B4-BE49-F238E27FC236}">
                    <a16:creationId xmlns:a16="http://schemas.microsoft.com/office/drawing/2014/main" id="{D1D5943E-F89F-359B-DCB9-BA3FFE3897C2}"/>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D72B28FB-7DA0-937D-92F0-9338935997A5}"/>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1" name="Group 800">
              <a:extLst>
                <a:ext uri="{FF2B5EF4-FFF2-40B4-BE49-F238E27FC236}">
                  <a16:creationId xmlns:a16="http://schemas.microsoft.com/office/drawing/2014/main" id="{74E42D9C-0784-81ED-FFAE-F1BE59A666C2}"/>
                </a:ext>
              </a:extLst>
            </p:cNvPr>
            <p:cNvGrpSpPr/>
            <p:nvPr/>
          </p:nvGrpSpPr>
          <p:grpSpPr>
            <a:xfrm>
              <a:off x="4470514" y="4150830"/>
              <a:ext cx="100638" cy="100638"/>
              <a:chOff x="10504154" y="525127"/>
              <a:chExt cx="100638" cy="100638"/>
            </a:xfrm>
          </p:grpSpPr>
          <p:cxnSp>
            <p:nvCxnSpPr>
              <p:cNvPr id="817" name="Straight Connector 816">
                <a:extLst>
                  <a:ext uri="{FF2B5EF4-FFF2-40B4-BE49-F238E27FC236}">
                    <a16:creationId xmlns:a16="http://schemas.microsoft.com/office/drawing/2014/main" id="{BCA5A167-F698-ACB6-DE56-0678B30B1610}"/>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FC71CEF1-AFE7-26D6-1B85-7B5FB96E95C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2" name="Group 801">
              <a:extLst>
                <a:ext uri="{FF2B5EF4-FFF2-40B4-BE49-F238E27FC236}">
                  <a16:creationId xmlns:a16="http://schemas.microsoft.com/office/drawing/2014/main" id="{BED34AD9-67BA-8BA3-E1F2-3AFD2DFF88BD}"/>
                </a:ext>
              </a:extLst>
            </p:cNvPr>
            <p:cNvGrpSpPr/>
            <p:nvPr/>
          </p:nvGrpSpPr>
          <p:grpSpPr>
            <a:xfrm>
              <a:off x="4522695" y="4150830"/>
              <a:ext cx="100638" cy="100638"/>
              <a:chOff x="10504154" y="525127"/>
              <a:chExt cx="100638" cy="100638"/>
            </a:xfrm>
          </p:grpSpPr>
          <p:cxnSp>
            <p:nvCxnSpPr>
              <p:cNvPr id="815" name="Straight Connector 814">
                <a:extLst>
                  <a:ext uri="{FF2B5EF4-FFF2-40B4-BE49-F238E27FC236}">
                    <a16:creationId xmlns:a16="http://schemas.microsoft.com/office/drawing/2014/main" id="{5ADBA456-12F1-8830-5BCC-CB7BB661C86D}"/>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EAC9F646-1E69-DA0E-C1DB-36E192A7C062}"/>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3" name="Group 802">
              <a:extLst>
                <a:ext uri="{FF2B5EF4-FFF2-40B4-BE49-F238E27FC236}">
                  <a16:creationId xmlns:a16="http://schemas.microsoft.com/office/drawing/2014/main" id="{44C9BA33-46C3-4A22-EFF1-FD51FC029FB5}"/>
                </a:ext>
              </a:extLst>
            </p:cNvPr>
            <p:cNvGrpSpPr/>
            <p:nvPr/>
          </p:nvGrpSpPr>
          <p:grpSpPr>
            <a:xfrm>
              <a:off x="4543936" y="4150830"/>
              <a:ext cx="100638" cy="100638"/>
              <a:chOff x="10504154" y="525127"/>
              <a:chExt cx="100638" cy="100638"/>
            </a:xfrm>
          </p:grpSpPr>
          <p:cxnSp>
            <p:nvCxnSpPr>
              <p:cNvPr id="813" name="Straight Connector 812">
                <a:extLst>
                  <a:ext uri="{FF2B5EF4-FFF2-40B4-BE49-F238E27FC236}">
                    <a16:creationId xmlns:a16="http://schemas.microsoft.com/office/drawing/2014/main" id="{D72FF87C-C7EE-9F3B-A440-BA78C0E7FFA6}"/>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74063E1A-8398-0B46-018D-D1BCA08053E6}"/>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4" name="Group 803">
              <a:extLst>
                <a:ext uri="{FF2B5EF4-FFF2-40B4-BE49-F238E27FC236}">
                  <a16:creationId xmlns:a16="http://schemas.microsoft.com/office/drawing/2014/main" id="{D5C3718C-4B6B-8161-C8FD-4782C38AE5B6}"/>
                </a:ext>
              </a:extLst>
            </p:cNvPr>
            <p:cNvGrpSpPr/>
            <p:nvPr/>
          </p:nvGrpSpPr>
          <p:grpSpPr>
            <a:xfrm>
              <a:off x="4646390" y="4150830"/>
              <a:ext cx="100638" cy="100638"/>
              <a:chOff x="10504154" y="525127"/>
              <a:chExt cx="100638" cy="100638"/>
            </a:xfrm>
          </p:grpSpPr>
          <p:cxnSp>
            <p:nvCxnSpPr>
              <p:cNvPr id="811" name="Straight Connector 810">
                <a:extLst>
                  <a:ext uri="{FF2B5EF4-FFF2-40B4-BE49-F238E27FC236}">
                    <a16:creationId xmlns:a16="http://schemas.microsoft.com/office/drawing/2014/main" id="{7873A352-FEA9-E68D-D48B-6BB544305219}"/>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2BB881F6-A902-AE87-C509-E6C03FEF08CA}"/>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5" name="Group 804">
              <a:extLst>
                <a:ext uri="{FF2B5EF4-FFF2-40B4-BE49-F238E27FC236}">
                  <a16:creationId xmlns:a16="http://schemas.microsoft.com/office/drawing/2014/main" id="{FA06ABBC-54EA-782B-686A-A178A4A6BE9F}"/>
                </a:ext>
              </a:extLst>
            </p:cNvPr>
            <p:cNvGrpSpPr/>
            <p:nvPr/>
          </p:nvGrpSpPr>
          <p:grpSpPr>
            <a:xfrm>
              <a:off x="4693070" y="4150830"/>
              <a:ext cx="100638" cy="100638"/>
              <a:chOff x="10504154" y="525127"/>
              <a:chExt cx="100638" cy="100638"/>
            </a:xfrm>
          </p:grpSpPr>
          <p:cxnSp>
            <p:nvCxnSpPr>
              <p:cNvPr id="809" name="Straight Connector 808">
                <a:extLst>
                  <a:ext uri="{FF2B5EF4-FFF2-40B4-BE49-F238E27FC236}">
                    <a16:creationId xmlns:a16="http://schemas.microsoft.com/office/drawing/2014/main" id="{B8E58D80-D823-10DD-0099-CF7C5EF33FDF}"/>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79D20495-F22B-A684-3361-F58682EDDD79}"/>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6" name="Group 805">
              <a:extLst>
                <a:ext uri="{FF2B5EF4-FFF2-40B4-BE49-F238E27FC236}">
                  <a16:creationId xmlns:a16="http://schemas.microsoft.com/office/drawing/2014/main" id="{323C9E4E-1362-E692-777B-D6D60559E4B7}"/>
                </a:ext>
              </a:extLst>
            </p:cNvPr>
            <p:cNvGrpSpPr/>
            <p:nvPr/>
          </p:nvGrpSpPr>
          <p:grpSpPr>
            <a:xfrm>
              <a:off x="4762469" y="4150830"/>
              <a:ext cx="100638" cy="100638"/>
              <a:chOff x="10504154" y="525127"/>
              <a:chExt cx="100638" cy="100638"/>
            </a:xfrm>
          </p:grpSpPr>
          <p:cxnSp>
            <p:nvCxnSpPr>
              <p:cNvPr id="807" name="Straight Connector 806">
                <a:extLst>
                  <a:ext uri="{FF2B5EF4-FFF2-40B4-BE49-F238E27FC236}">
                    <a16:creationId xmlns:a16="http://schemas.microsoft.com/office/drawing/2014/main" id="{F09009DF-57CF-2C01-7D12-E556595F8575}"/>
                  </a:ext>
                </a:extLst>
              </p:cNvPr>
              <p:cNvCxnSpPr>
                <a:cxnSpLocks/>
              </p:cNvCxnSpPr>
              <p:nvPr/>
            </p:nvCxnSpPr>
            <p:spPr>
              <a:xfrm rot="5400000">
                <a:off x="10554473" y="525126"/>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B38C65D9-9599-90E2-67A2-9162F9705404}"/>
                  </a:ext>
                </a:extLst>
              </p:cNvPr>
              <p:cNvCxnSpPr>
                <a:cxnSpLocks/>
              </p:cNvCxnSpPr>
              <p:nvPr/>
            </p:nvCxnSpPr>
            <p:spPr>
              <a:xfrm rot="10800000">
                <a:off x="10554473" y="525127"/>
                <a:ext cx="0" cy="1006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10" name="Graphic 630">
            <a:extLst>
              <a:ext uri="{FF2B5EF4-FFF2-40B4-BE49-F238E27FC236}">
                <a16:creationId xmlns:a16="http://schemas.microsoft.com/office/drawing/2014/main" id="{5A6DD15E-FB14-7EA7-7554-649FC9515805}"/>
              </a:ext>
            </a:extLst>
          </p:cNvPr>
          <p:cNvGrpSpPr/>
          <p:nvPr/>
        </p:nvGrpSpPr>
        <p:grpSpPr>
          <a:xfrm>
            <a:off x="6930539" y="1606911"/>
            <a:ext cx="4391512" cy="3269889"/>
            <a:chOff x="3348038" y="1395419"/>
            <a:chExt cx="5499421" cy="4066166"/>
          </a:xfrm>
          <a:noFill/>
        </p:grpSpPr>
        <p:sp>
          <p:nvSpPr>
            <p:cNvPr id="1011" name="Freeform: Shape 1010">
              <a:extLst>
                <a:ext uri="{FF2B5EF4-FFF2-40B4-BE49-F238E27FC236}">
                  <a16:creationId xmlns:a16="http://schemas.microsoft.com/office/drawing/2014/main" id="{6651FFA4-FB8C-7344-B895-D121BFC9E4C3}"/>
                </a:ext>
              </a:extLst>
            </p:cNvPr>
            <p:cNvSpPr/>
            <p:nvPr/>
          </p:nvSpPr>
          <p:spPr>
            <a:xfrm>
              <a:off x="3348038" y="1395419"/>
              <a:ext cx="516694" cy="1644841"/>
            </a:xfrm>
            <a:custGeom>
              <a:avLst/>
              <a:gdLst>
                <a:gd name="connsiteX0" fmla="*/ 516687 w 516694"/>
                <a:gd name="connsiteY0" fmla="*/ 1644801 h 1644841"/>
                <a:gd name="connsiteX1" fmla="*/ 492629 w 516694"/>
                <a:gd name="connsiteY1" fmla="*/ 1639653 h 1644841"/>
                <a:gd name="connsiteX2" fmla="*/ 492629 w 516694"/>
                <a:gd name="connsiteY2" fmla="*/ 1625685 h 1644841"/>
                <a:gd name="connsiteX3" fmla="*/ 474546 w 516694"/>
                <a:gd name="connsiteY3" fmla="*/ 1625685 h 1644841"/>
                <a:gd name="connsiteX4" fmla="*/ 474546 w 516694"/>
                <a:gd name="connsiteY4" fmla="*/ 1564881 h 1644841"/>
                <a:gd name="connsiteX5" fmla="*/ 450707 w 516694"/>
                <a:gd name="connsiteY5" fmla="*/ 1564881 h 1644841"/>
                <a:gd name="connsiteX6" fmla="*/ 450707 w 516694"/>
                <a:gd name="connsiteY6" fmla="*/ 1467897 h 1644841"/>
                <a:gd name="connsiteX7" fmla="*/ 440843 w 516694"/>
                <a:gd name="connsiteY7" fmla="*/ 1467897 h 1644841"/>
                <a:gd name="connsiteX8" fmla="*/ 440843 w 516694"/>
                <a:gd name="connsiteY8" fmla="*/ 1429232 h 1644841"/>
                <a:gd name="connsiteX9" fmla="*/ 430982 w 516694"/>
                <a:gd name="connsiteY9" fmla="*/ 1429232 h 1644841"/>
                <a:gd name="connsiteX10" fmla="*/ 430982 w 516694"/>
                <a:gd name="connsiteY10" fmla="*/ 1301828 h 1644841"/>
                <a:gd name="connsiteX11" fmla="*/ 417828 w 516694"/>
                <a:gd name="connsiteY11" fmla="*/ 1301828 h 1644841"/>
                <a:gd name="connsiteX12" fmla="*/ 417828 w 516694"/>
                <a:gd name="connsiteY12" fmla="*/ 867020 h 1644841"/>
                <a:gd name="connsiteX13" fmla="*/ 404677 w 516694"/>
                <a:gd name="connsiteY13" fmla="*/ 867020 h 1644841"/>
                <a:gd name="connsiteX14" fmla="*/ 404677 w 516694"/>
                <a:gd name="connsiteY14" fmla="*/ 790592 h 1644841"/>
                <a:gd name="connsiteX15" fmla="*/ 394813 w 516694"/>
                <a:gd name="connsiteY15" fmla="*/ 790592 h 1644841"/>
                <a:gd name="connsiteX16" fmla="*/ 394813 w 516694"/>
                <a:gd name="connsiteY16" fmla="*/ 741272 h 1644841"/>
                <a:gd name="connsiteX17" fmla="*/ 383307 w 516694"/>
                <a:gd name="connsiteY17" fmla="*/ 741272 h 1644841"/>
                <a:gd name="connsiteX18" fmla="*/ 383307 w 516694"/>
                <a:gd name="connsiteY18" fmla="*/ 611384 h 1644841"/>
                <a:gd name="connsiteX19" fmla="*/ 366870 w 516694"/>
                <a:gd name="connsiteY19" fmla="*/ 611384 h 1644841"/>
                <a:gd name="connsiteX20" fmla="*/ 366870 w 516694"/>
                <a:gd name="connsiteY20" fmla="*/ 519332 h 1644841"/>
                <a:gd name="connsiteX21" fmla="*/ 361113 w 516694"/>
                <a:gd name="connsiteY21" fmla="*/ 519332 h 1644841"/>
                <a:gd name="connsiteX22" fmla="*/ 361113 w 516694"/>
                <a:gd name="connsiteY22" fmla="*/ 447008 h 1644841"/>
                <a:gd name="connsiteX23" fmla="*/ 352074 w 516694"/>
                <a:gd name="connsiteY23" fmla="*/ 447008 h 1644841"/>
                <a:gd name="connsiteX24" fmla="*/ 352074 w 516694"/>
                <a:gd name="connsiteY24" fmla="*/ 433868 h 1644841"/>
                <a:gd name="connsiteX25" fmla="*/ 333167 w 516694"/>
                <a:gd name="connsiteY25" fmla="*/ 433868 h 1644841"/>
                <a:gd name="connsiteX26" fmla="*/ 333167 w 516694"/>
                <a:gd name="connsiteY26" fmla="*/ 405896 h 1644841"/>
                <a:gd name="connsiteX27" fmla="*/ 322482 w 516694"/>
                <a:gd name="connsiteY27" fmla="*/ 405896 h 1644841"/>
                <a:gd name="connsiteX28" fmla="*/ 322482 w 516694"/>
                <a:gd name="connsiteY28" fmla="*/ 350852 h 1644841"/>
                <a:gd name="connsiteX29" fmla="*/ 314263 w 516694"/>
                <a:gd name="connsiteY29" fmla="*/ 350852 h 1644841"/>
                <a:gd name="connsiteX30" fmla="*/ 314263 w 516694"/>
                <a:gd name="connsiteY30" fmla="*/ 305636 h 1644841"/>
                <a:gd name="connsiteX31" fmla="*/ 300291 w 516694"/>
                <a:gd name="connsiteY31" fmla="*/ 305636 h 1644841"/>
                <a:gd name="connsiteX32" fmla="*/ 300291 w 516694"/>
                <a:gd name="connsiteY32" fmla="*/ 294944 h 1644841"/>
                <a:gd name="connsiteX33" fmla="*/ 287961 w 516694"/>
                <a:gd name="connsiteY33" fmla="*/ 294944 h 1644841"/>
                <a:gd name="connsiteX34" fmla="*/ 287961 w 516694"/>
                <a:gd name="connsiteY34" fmla="*/ 285080 h 1644841"/>
                <a:gd name="connsiteX35" fmla="*/ 267412 w 516694"/>
                <a:gd name="connsiteY35" fmla="*/ 285080 h 1644841"/>
                <a:gd name="connsiteX36" fmla="*/ 267412 w 516694"/>
                <a:gd name="connsiteY36" fmla="*/ 240692 h 1644841"/>
                <a:gd name="connsiteX37" fmla="*/ 250150 w 516694"/>
                <a:gd name="connsiteY37" fmla="*/ 240692 h 1644841"/>
                <a:gd name="connsiteX38" fmla="*/ 250150 w 516694"/>
                <a:gd name="connsiteY38" fmla="*/ 203720 h 1644841"/>
                <a:gd name="connsiteX39" fmla="*/ 224670 w 516694"/>
                <a:gd name="connsiteY39" fmla="*/ 203720 h 1644841"/>
                <a:gd name="connsiteX40" fmla="*/ 224670 w 516694"/>
                <a:gd name="connsiteY40" fmla="*/ 173300 h 1644841"/>
                <a:gd name="connsiteX41" fmla="*/ 213985 w 516694"/>
                <a:gd name="connsiteY41" fmla="*/ 173300 h 1644841"/>
                <a:gd name="connsiteX42" fmla="*/ 213985 w 516694"/>
                <a:gd name="connsiteY42" fmla="*/ 154400 h 1644841"/>
                <a:gd name="connsiteX43" fmla="*/ 200834 w 516694"/>
                <a:gd name="connsiteY43" fmla="*/ 154400 h 1644841"/>
                <a:gd name="connsiteX44" fmla="*/ 200834 w 516694"/>
                <a:gd name="connsiteY44" fmla="*/ 130568 h 1644841"/>
                <a:gd name="connsiteX45" fmla="*/ 190149 w 516694"/>
                <a:gd name="connsiteY45" fmla="*/ 130568 h 1644841"/>
                <a:gd name="connsiteX46" fmla="*/ 190149 w 516694"/>
                <a:gd name="connsiteY46" fmla="*/ 100976 h 1644841"/>
                <a:gd name="connsiteX47" fmla="*/ 176995 w 516694"/>
                <a:gd name="connsiteY47" fmla="*/ 100976 h 1644841"/>
                <a:gd name="connsiteX48" fmla="*/ 176995 w 516694"/>
                <a:gd name="connsiteY48" fmla="*/ 91940 h 1644841"/>
                <a:gd name="connsiteX49" fmla="*/ 163023 w 516694"/>
                <a:gd name="connsiteY49" fmla="*/ 91940 h 1644841"/>
                <a:gd name="connsiteX50" fmla="*/ 163023 w 516694"/>
                <a:gd name="connsiteY50" fmla="*/ 78764 h 1644841"/>
                <a:gd name="connsiteX51" fmla="*/ 129324 w 516694"/>
                <a:gd name="connsiteY51" fmla="*/ 78764 h 1644841"/>
                <a:gd name="connsiteX52" fmla="*/ 129324 w 516694"/>
                <a:gd name="connsiteY52" fmla="*/ 27859 h 1644841"/>
                <a:gd name="connsiteX53" fmla="*/ 106935 w 516694"/>
                <a:gd name="connsiteY53" fmla="*/ 27859 h 1644841"/>
                <a:gd name="connsiteX54" fmla="*/ 106935 w 516694"/>
                <a:gd name="connsiteY54" fmla="*/ -40 h 1644841"/>
                <a:gd name="connsiteX55" fmla="*/ -7 w 516694"/>
                <a:gd name="connsiteY55" fmla="*/ -40 h 164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16694" h="1644841">
                  <a:moveTo>
                    <a:pt x="516687" y="1644801"/>
                  </a:moveTo>
                  <a:lnTo>
                    <a:pt x="492629" y="1639653"/>
                  </a:lnTo>
                  <a:lnTo>
                    <a:pt x="492629" y="1625685"/>
                  </a:lnTo>
                  <a:lnTo>
                    <a:pt x="474546" y="1625685"/>
                  </a:lnTo>
                  <a:lnTo>
                    <a:pt x="474546" y="1564881"/>
                  </a:lnTo>
                  <a:lnTo>
                    <a:pt x="450707" y="1564881"/>
                  </a:lnTo>
                  <a:lnTo>
                    <a:pt x="450707" y="1467897"/>
                  </a:lnTo>
                  <a:lnTo>
                    <a:pt x="440843" y="1467897"/>
                  </a:lnTo>
                  <a:lnTo>
                    <a:pt x="440843" y="1429232"/>
                  </a:lnTo>
                  <a:lnTo>
                    <a:pt x="430982" y="1429232"/>
                  </a:lnTo>
                  <a:lnTo>
                    <a:pt x="430982" y="1301828"/>
                  </a:lnTo>
                  <a:lnTo>
                    <a:pt x="417828" y="1301828"/>
                  </a:lnTo>
                  <a:lnTo>
                    <a:pt x="417828" y="867020"/>
                  </a:lnTo>
                  <a:lnTo>
                    <a:pt x="404677" y="867020"/>
                  </a:lnTo>
                  <a:lnTo>
                    <a:pt x="404677" y="790592"/>
                  </a:lnTo>
                  <a:lnTo>
                    <a:pt x="394813" y="790592"/>
                  </a:lnTo>
                  <a:lnTo>
                    <a:pt x="394813" y="741272"/>
                  </a:lnTo>
                  <a:lnTo>
                    <a:pt x="383307" y="741272"/>
                  </a:lnTo>
                  <a:lnTo>
                    <a:pt x="383307" y="611384"/>
                  </a:lnTo>
                  <a:lnTo>
                    <a:pt x="366870" y="611384"/>
                  </a:lnTo>
                  <a:lnTo>
                    <a:pt x="366870" y="519332"/>
                  </a:lnTo>
                  <a:lnTo>
                    <a:pt x="361113" y="519332"/>
                  </a:lnTo>
                  <a:lnTo>
                    <a:pt x="361113" y="447008"/>
                  </a:lnTo>
                  <a:lnTo>
                    <a:pt x="352074" y="447008"/>
                  </a:lnTo>
                  <a:lnTo>
                    <a:pt x="352074" y="433868"/>
                  </a:lnTo>
                  <a:lnTo>
                    <a:pt x="333167" y="433868"/>
                  </a:lnTo>
                  <a:lnTo>
                    <a:pt x="333167" y="405896"/>
                  </a:lnTo>
                  <a:lnTo>
                    <a:pt x="322482" y="405896"/>
                  </a:lnTo>
                  <a:lnTo>
                    <a:pt x="322482" y="350852"/>
                  </a:lnTo>
                  <a:lnTo>
                    <a:pt x="314263" y="350852"/>
                  </a:lnTo>
                  <a:lnTo>
                    <a:pt x="314263" y="305636"/>
                  </a:lnTo>
                  <a:lnTo>
                    <a:pt x="300291" y="305636"/>
                  </a:lnTo>
                  <a:lnTo>
                    <a:pt x="300291" y="294944"/>
                  </a:lnTo>
                  <a:lnTo>
                    <a:pt x="287961" y="294944"/>
                  </a:lnTo>
                  <a:lnTo>
                    <a:pt x="287961" y="285080"/>
                  </a:lnTo>
                  <a:lnTo>
                    <a:pt x="267412" y="285080"/>
                  </a:lnTo>
                  <a:lnTo>
                    <a:pt x="267412" y="240692"/>
                  </a:lnTo>
                  <a:lnTo>
                    <a:pt x="250150" y="240692"/>
                  </a:lnTo>
                  <a:lnTo>
                    <a:pt x="250150" y="203720"/>
                  </a:lnTo>
                  <a:lnTo>
                    <a:pt x="224670" y="203720"/>
                  </a:lnTo>
                  <a:lnTo>
                    <a:pt x="224670" y="173300"/>
                  </a:lnTo>
                  <a:lnTo>
                    <a:pt x="213985" y="173300"/>
                  </a:lnTo>
                  <a:lnTo>
                    <a:pt x="213985" y="154400"/>
                  </a:lnTo>
                  <a:lnTo>
                    <a:pt x="200834" y="154400"/>
                  </a:lnTo>
                  <a:lnTo>
                    <a:pt x="200834" y="130568"/>
                  </a:lnTo>
                  <a:lnTo>
                    <a:pt x="190149" y="130568"/>
                  </a:lnTo>
                  <a:lnTo>
                    <a:pt x="190149" y="100976"/>
                  </a:lnTo>
                  <a:lnTo>
                    <a:pt x="176995" y="100976"/>
                  </a:lnTo>
                  <a:lnTo>
                    <a:pt x="176995" y="91940"/>
                  </a:lnTo>
                  <a:lnTo>
                    <a:pt x="163023" y="91940"/>
                  </a:lnTo>
                  <a:lnTo>
                    <a:pt x="163023" y="78764"/>
                  </a:lnTo>
                  <a:lnTo>
                    <a:pt x="129324" y="78764"/>
                  </a:lnTo>
                  <a:lnTo>
                    <a:pt x="129324" y="27859"/>
                  </a:lnTo>
                  <a:lnTo>
                    <a:pt x="106935" y="27859"/>
                  </a:lnTo>
                  <a:lnTo>
                    <a:pt x="106935" y="-40"/>
                  </a:lnTo>
                  <a:cubicBezTo>
                    <a:pt x="106935" y="-40"/>
                    <a:pt x="18591" y="-40"/>
                    <a:pt x="-7" y="-40"/>
                  </a:cubicBezTo>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Krub"/>
                <a:ea typeface="+mn-ea"/>
                <a:cs typeface="+mn-cs"/>
              </a:endParaRPr>
            </a:p>
          </p:txBody>
        </p:sp>
        <p:sp>
          <p:nvSpPr>
            <p:cNvPr id="1012" name="Freeform: Shape 1011">
              <a:extLst>
                <a:ext uri="{FF2B5EF4-FFF2-40B4-BE49-F238E27FC236}">
                  <a16:creationId xmlns:a16="http://schemas.microsoft.com/office/drawing/2014/main" id="{730D2E0D-AD84-E206-1068-340DDC5C2C05}"/>
                </a:ext>
              </a:extLst>
            </p:cNvPr>
            <p:cNvSpPr/>
            <p:nvPr/>
          </p:nvSpPr>
          <p:spPr>
            <a:xfrm>
              <a:off x="3865315" y="3036768"/>
              <a:ext cx="4982143" cy="2424817"/>
            </a:xfrm>
            <a:custGeom>
              <a:avLst/>
              <a:gdLst>
                <a:gd name="connsiteX0" fmla="*/ 206 w 4982143"/>
                <a:gd name="connsiteY0" fmla="*/ 116 h 2424817"/>
                <a:gd name="connsiteX1" fmla="*/ 206 w 4982143"/>
                <a:gd name="connsiteY1" fmla="*/ 29168 h 2424817"/>
                <a:gd name="connsiteX2" fmla="*/ 22871 w 4982143"/>
                <a:gd name="connsiteY2" fmla="*/ 29168 h 2424817"/>
                <a:gd name="connsiteX3" fmla="*/ 22871 w 4982143"/>
                <a:gd name="connsiteY3" fmla="*/ 42812 h 2424817"/>
                <a:gd name="connsiteX4" fmla="*/ 35367 w 4982143"/>
                <a:gd name="connsiteY4" fmla="*/ 42812 h 2424817"/>
                <a:gd name="connsiteX5" fmla="*/ 35367 w 4982143"/>
                <a:gd name="connsiteY5" fmla="*/ 54152 h 2424817"/>
                <a:gd name="connsiteX6" fmla="*/ 108602 w 4982143"/>
                <a:gd name="connsiteY6" fmla="*/ 54152 h 2424817"/>
                <a:gd name="connsiteX7" fmla="*/ 108602 w 4982143"/>
                <a:gd name="connsiteY7" fmla="*/ 68120 h 2424817"/>
                <a:gd name="connsiteX8" fmla="*/ 145217 w 4982143"/>
                <a:gd name="connsiteY8" fmla="*/ 68120 h 2424817"/>
                <a:gd name="connsiteX9" fmla="*/ 145217 w 4982143"/>
                <a:gd name="connsiteY9" fmla="*/ 93681 h 2424817"/>
                <a:gd name="connsiteX10" fmla="*/ 158293 w 4982143"/>
                <a:gd name="connsiteY10" fmla="*/ 93681 h 2424817"/>
                <a:gd name="connsiteX11" fmla="*/ 158293 w 4982143"/>
                <a:gd name="connsiteY11" fmla="*/ 105308 h 2424817"/>
                <a:gd name="connsiteX12" fmla="*/ 170792 w 4982143"/>
                <a:gd name="connsiteY12" fmla="*/ 105308 h 2424817"/>
                <a:gd name="connsiteX13" fmla="*/ 170792 w 4982143"/>
                <a:gd name="connsiteY13" fmla="*/ 118376 h 2424817"/>
                <a:gd name="connsiteX14" fmla="*/ 193166 w 4982143"/>
                <a:gd name="connsiteY14" fmla="*/ 118376 h 2424817"/>
                <a:gd name="connsiteX15" fmla="*/ 193166 w 4982143"/>
                <a:gd name="connsiteY15" fmla="*/ 131444 h 2424817"/>
                <a:gd name="connsiteX16" fmla="*/ 206824 w 4982143"/>
                <a:gd name="connsiteY16" fmla="*/ 131444 h 2424817"/>
                <a:gd name="connsiteX17" fmla="*/ 206824 w 4982143"/>
                <a:gd name="connsiteY17" fmla="*/ 157904 h 2424817"/>
                <a:gd name="connsiteX18" fmla="*/ 242569 w 4982143"/>
                <a:gd name="connsiteY18" fmla="*/ 157904 h 2424817"/>
                <a:gd name="connsiteX19" fmla="*/ 242569 w 4982143"/>
                <a:gd name="connsiteY19" fmla="*/ 195344 h 2424817"/>
                <a:gd name="connsiteX20" fmla="*/ 261602 w 4982143"/>
                <a:gd name="connsiteY20" fmla="*/ 195344 h 2424817"/>
                <a:gd name="connsiteX21" fmla="*/ 261602 w 4982143"/>
                <a:gd name="connsiteY21" fmla="*/ 203949 h 2424817"/>
                <a:gd name="connsiteX22" fmla="*/ 268179 w 4982143"/>
                <a:gd name="connsiteY22" fmla="*/ 203949 h 2424817"/>
                <a:gd name="connsiteX23" fmla="*/ 268179 w 4982143"/>
                <a:gd name="connsiteY23" fmla="*/ 231093 h 2424817"/>
                <a:gd name="connsiteX24" fmla="*/ 279685 w 4982143"/>
                <a:gd name="connsiteY24" fmla="*/ 231093 h 2424817"/>
                <a:gd name="connsiteX25" fmla="*/ 279685 w 4982143"/>
                <a:gd name="connsiteY25" fmla="*/ 277136 h 2424817"/>
                <a:gd name="connsiteX26" fmla="*/ 289549 w 4982143"/>
                <a:gd name="connsiteY26" fmla="*/ 277136 h 2424817"/>
                <a:gd name="connsiteX27" fmla="*/ 289549 w 4982143"/>
                <a:gd name="connsiteY27" fmla="*/ 336285 h 2424817"/>
                <a:gd name="connsiteX28" fmla="*/ 304345 w 4982143"/>
                <a:gd name="connsiteY28" fmla="*/ 336285 h 2424817"/>
                <a:gd name="connsiteX29" fmla="*/ 304345 w 4982143"/>
                <a:gd name="connsiteY29" fmla="*/ 455481 h 2424817"/>
                <a:gd name="connsiteX30" fmla="*/ 318320 w 4982143"/>
                <a:gd name="connsiteY30" fmla="*/ 455481 h 2424817"/>
                <a:gd name="connsiteX31" fmla="*/ 318320 w 4982143"/>
                <a:gd name="connsiteY31" fmla="*/ 575505 h 2424817"/>
                <a:gd name="connsiteX32" fmla="*/ 329005 w 4982143"/>
                <a:gd name="connsiteY32" fmla="*/ 575505 h 2424817"/>
                <a:gd name="connsiteX33" fmla="*/ 329005 w 4982143"/>
                <a:gd name="connsiteY33" fmla="*/ 654381 h 2424817"/>
                <a:gd name="connsiteX34" fmla="*/ 339690 w 4982143"/>
                <a:gd name="connsiteY34" fmla="*/ 654381 h 2424817"/>
                <a:gd name="connsiteX35" fmla="*/ 339690 w 4982143"/>
                <a:gd name="connsiteY35" fmla="*/ 728361 h 2424817"/>
                <a:gd name="connsiteX36" fmla="*/ 354486 w 4982143"/>
                <a:gd name="connsiteY36" fmla="*/ 728361 h 2424817"/>
                <a:gd name="connsiteX37" fmla="*/ 354486 w 4982143"/>
                <a:gd name="connsiteY37" fmla="*/ 810585 h 2424817"/>
                <a:gd name="connsiteX38" fmla="*/ 365991 w 4982143"/>
                <a:gd name="connsiteY38" fmla="*/ 810585 h 2424817"/>
                <a:gd name="connsiteX39" fmla="*/ 365991 w 4982143"/>
                <a:gd name="connsiteY39" fmla="*/ 832761 h 2424817"/>
                <a:gd name="connsiteX40" fmla="*/ 377500 w 4982143"/>
                <a:gd name="connsiteY40" fmla="*/ 832761 h 2424817"/>
                <a:gd name="connsiteX41" fmla="*/ 377500 w 4982143"/>
                <a:gd name="connsiteY41" fmla="*/ 868941 h 2424817"/>
                <a:gd name="connsiteX42" fmla="*/ 387365 w 4982143"/>
                <a:gd name="connsiteY42" fmla="*/ 868941 h 2424817"/>
                <a:gd name="connsiteX43" fmla="*/ 387365 w 4982143"/>
                <a:gd name="connsiteY43" fmla="*/ 882909 h 2424817"/>
                <a:gd name="connsiteX44" fmla="*/ 413666 w 4982143"/>
                <a:gd name="connsiteY44" fmla="*/ 882909 h 2424817"/>
                <a:gd name="connsiteX45" fmla="*/ 413666 w 4982143"/>
                <a:gd name="connsiteY45" fmla="*/ 894393 h 2424817"/>
                <a:gd name="connsiteX46" fmla="*/ 482711 w 4982143"/>
                <a:gd name="connsiteY46" fmla="*/ 894393 h 2424817"/>
                <a:gd name="connsiteX47" fmla="*/ 482711 w 4982143"/>
                <a:gd name="connsiteY47" fmla="*/ 921537 h 2424817"/>
                <a:gd name="connsiteX48" fmla="*/ 499148 w 4982143"/>
                <a:gd name="connsiteY48" fmla="*/ 921537 h 2424817"/>
                <a:gd name="connsiteX49" fmla="*/ 499148 w 4982143"/>
                <a:gd name="connsiteY49" fmla="*/ 934677 h 2424817"/>
                <a:gd name="connsiteX50" fmla="*/ 511478 w 4982143"/>
                <a:gd name="connsiteY50" fmla="*/ 934677 h 2424817"/>
                <a:gd name="connsiteX51" fmla="*/ 511478 w 4982143"/>
                <a:gd name="connsiteY51" fmla="*/ 948645 h 2424817"/>
                <a:gd name="connsiteX52" fmla="*/ 595319 w 4982143"/>
                <a:gd name="connsiteY52" fmla="*/ 948645 h 2424817"/>
                <a:gd name="connsiteX53" fmla="*/ 595319 w 4982143"/>
                <a:gd name="connsiteY53" fmla="*/ 958509 h 2424817"/>
                <a:gd name="connsiteX54" fmla="*/ 616688 w 4982143"/>
                <a:gd name="connsiteY54" fmla="*/ 958509 h 2424817"/>
                <a:gd name="connsiteX55" fmla="*/ 616688 w 4982143"/>
                <a:gd name="connsiteY55" fmla="*/ 972477 h 2424817"/>
                <a:gd name="connsiteX56" fmla="*/ 647101 w 4982143"/>
                <a:gd name="connsiteY56" fmla="*/ 972477 h 2424817"/>
                <a:gd name="connsiteX57" fmla="*/ 647101 w 4982143"/>
                <a:gd name="connsiteY57" fmla="*/ 987273 h 2424817"/>
                <a:gd name="connsiteX58" fmla="*/ 660252 w 4982143"/>
                <a:gd name="connsiteY58" fmla="*/ 987273 h 2424817"/>
                <a:gd name="connsiteX59" fmla="*/ 660252 w 4982143"/>
                <a:gd name="connsiteY59" fmla="*/ 1007001 h 2424817"/>
                <a:gd name="connsiteX60" fmla="*/ 668471 w 4982143"/>
                <a:gd name="connsiteY60" fmla="*/ 1007001 h 2424817"/>
                <a:gd name="connsiteX61" fmla="*/ 668471 w 4982143"/>
                <a:gd name="connsiteY61" fmla="*/ 1059633 h 2424817"/>
                <a:gd name="connsiteX62" fmla="*/ 681621 w 4982143"/>
                <a:gd name="connsiteY62" fmla="*/ 1059633 h 2424817"/>
                <a:gd name="connsiteX63" fmla="*/ 681621 w 4982143"/>
                <a:gd name="connsiteY63" fmla="*/ 1097433 h 2424817"/>
                <a:gd name="connsiteX64" fmla="*/ 696417 w 4982143"/>
                <a:gd name="connsiteY64" fmla="*/ 1097433 h 2424817"/>
                <a:gd name="connsiteX65" fmla="*/ 696417 w 4982143"/>
                <a:gd name="connsiteY65" fmla="*/ 1111401 h 2424817"/>
                <a:gd name="connsiteX66" fmla="*/ 707102 w 4982143"/>
                <a:gd name="connsiteY66" fmla="*/ 1111401 h 2424817"/>
                <a:gd name="connsiteX67" fmla="*/ 707102 w 4982143"/>
                <a:gd name="connsiteY67" fmla="*/ 1134405 h 2424817"/>
                <a:gd name="connsiteX68" fmla="*/ 718611 w 4982143"/>
                <a:gd name="connsiteY68" fmla="*/ 1134405 h 2424817"/>
                <a:gd name="connsiteX69" fmla="*/ 718611 w 4982143"/>
                <a:gd name="connsiteY69" fmla="*/ 1238805 h 2424817"/>
                <a:gd name="connsiteX70" fmla="*/ 730942 w 4982143"/>
                <a:gd name="connsiteY70" fmla="*/ 1238805 h 2424817"/>
                <a:gd name="connsiteX71" fmla="*/ 730942 w 4982143"/>
                <a:gd name="connsiteY71" fmla="*/ 1326753 h 2424817"/>
                <a:gd name="connsiteX72" fmla="*/ 742994 w 4982143"/>
                <a:gd name="connsiteY72" fmla="*/ 1326753 h 2424817"/>
                <a:gd name="connsiteX73" fmla="*/ 742994 w 4982143"/>
                <a:gd name="connsiteY73" fmla="*/ 1380466 h 2424817"/>
                <a:gd name="connsiteX74" fmla="*/ 756361 w 4982143"/>
                <a:gd name="connsiteY74" fmla="*/ 1380466 h 2424817"/>
                <a:gd name="connsiteX75" fmla="*/ 756361 w 4982143"/>
                <a:gd name="connsiteY75" fmla="*/ 1391805 h 2424817"/>
                <a:gd name="connsiteX76" fmla="*/ 767694 w 4982143"/>
                <a:gd name="connsiteY76" fmla="*/ 1391805 h 2424817"/>
                <a:gd name="connsiteX77" fmla="*/ 767694 w 4982143"/>
                <a:gd name="connsiteY77" fmla="*/ 1405197 h 2424817"/>
                <a:gd name="connsiteX78" fmla="*/ 777864 w 4982143"/>
                <a:gd name="connsiteY78" fmla="*/ 1405197 h 2424817"/>
                <a:gd name="connsiteX79" fmla="*/ 777864 w 4982143"/>
                <a:gd name="connsiteY79" fmla="*/ 1417689 h 2424817"/>
                <a:gd name="connsiteX80" fmla="*/ 790943 w 4982143"/>
                <a:gd name="connsiteY80" fmla="*/ 1417689 h 2424817"/>
                <a:gd name="connsiteX81" fmla="*/ 790943 w 4982143"/>
                <a:gd name="connsiteY81" fmla="*/ 1443825 h 2424817"/>
                <a:gd name="connsiteX82" fmla="*/ 804018 w 4982143"/>
                <a:gd name="connsiteY82" fmla="*/ 1443825 h 2424817"/>
                <a:gd name="connsiteX83" fmla="*/ 804018 w 4982143"/>
                <a:gd name="connsiteY83" fmla="*/ 1465929 h 2424817"/>
                <a:gd name="connsiteX84" fmla="*/ 817968 w 4982143"/>
                <a:gd name="connsiteY84" fmla="*/ 1465929 h 2424817"/>
                <a:gd name="connsiteX85" fmla="*/ 817968 w 4982143"/>
                <a:gd name="connsiteY85" fmla="*/ 1481626 h 2424817"/>
                <a:gd name="connsiteX86" fmla="*/ 841800 w 4982143"/>
                <a:gd name="connsiteY86" fmla="*/ 1481626 h 2424817"/>
                <a:gd name="connsiteX87" fmla="*/ 841800 w 4982143"/>
                <a:gd name="connsiteY87" fmla="*/ 1498474 h 2424817"/>
                <a:gd name="connsiteX88" fmla="*/ 856330 w 4982143"/>
                <a:gd name="connsiteY88" fmla="*/ 1498474 h 2424817"/>
                <a:gd name="connsiteX89" fmla="*/ 856330 w 4982143"/>
                <a:gd name="connsiteY89" fmla="*/ 1507761 h 2424817"/>
                <a:gd name="connsiteX90" fmla="*/ 924330 w 4982143"/>
                <a:gd name="connsiteY90" fmla="*/ 1507761 h 2424817"/>
                <a:gd name="connsiteX91" fmla="*/ 924330 w 4982143"/>
                <a:gd name="connsiteY91" fmla="*/ 1521729 h 2424817"/>
                <a:gd name="connsiteX92" fmla="*/ 983032 w 4982143"/>
                <a:gd name="connsiteY92" fmla="*/ 1521729 h 2424817"/>
                <a:gd name="connsiteX93" fmla="*/ 983032 w 4982143"/>
                <a:gd name="connsiteY93" fmla="*/ 1532169 h 2424817"/>
                <a:gd name="connsiteX94" fmla="*/ 1082421 w 4982143"/>
                <a:gd name="connsiteY94" fmla="*/ 1532169 h 2424817"/>
                <a:gd name="connsiteX95" fmla="*/ 1082421 w 4982143"/>
                <a:gd name="connsiteY95" fmla="*/ 1583901 h 2424817"/>
                <a:gd name="connsiteX96" fmla="*/ 1102465 w 4982143"/>
                <a:gd name="connsiteY96" fmla="*/ 1583901 h 2424817"/>
                <a:gd name="connsiteX97" fmla="*/ 1102465 w 4982143"/>
                <a:gd name="connsiteY97" fmla="*/ 1598841 h 2424817"/>
                <a:gd name="connsiteX98" fmla="*/ 1124656 w 4982143"/>
                <a:gd name="connsiteY98" fmla="*/ 1598841 h 2424817"/>
                <a:gd name="connsiteX99" fmla="*/ 1124656 w 4982143"/>
                <a:gd name="connsiteY99" fmla="*/ 1634985 h 2424817"/>
                <a:gd name="connsiteX100" fmla="*/ 1133699 w 4982143"/>
                <a:gd name="connsiteY100" fmla="*/ 1634985 h 2424817"/>
                <a:gd name="connsiteX101" fmla="*/ 1133699 w 4982143"/>
                <a:gd name="connsiteY101" fmla="*/ 1670337 h 2424817"/>
                <a:gd name="connsiteX102" fmla="*/ 1160001 w 4982143"/>
                <a:gd name="connsiteY102" fmla="*/ 1670337 h 2424817"/>
                <a:gd name="connsiteX103" fmla="*/ 1160001 w 4982143"/>
                <a:gd name="connsiteY103" fmla="*/ 1696653 h 2424817"/>
                <a:gd name="connsiteX104" fmla="*/ 1174797 w 4982143"/>
                <a:gd name="connsiteY104" fmla="*/ 1696653 h 2424817"/>
                <a:gd name="connsiteX105" fmla="*/ 1174797 w 4982143"/>
                <a:gd name="connsiteY105" fmla="*/ 1716382 h 2424817"/>
                <a:gd name="connsiteX106" fmla="*/ 1183840 w 4982143"/>
                <a:gd name="connsiteY106" fmla="*/ 1716382 h 2424817"/>
                <a:gd name="connsiteX107" fmla="*/ 1183840 w 4982143"/>
                <a:gd name="connsiteY107" fmla="*/ 1763217 h 2424817"/>
                <a:gd name="connsiteX108" fmla="*/ 1226579 w 4982143"/>
                <a:gd name="connsiteY108" fmla="*/ 1763217 h 2424817"/>
                <a:gd name="connsiteX109" fmla="*/ 1226579 w 4982143"/>
                <a:gd name="connsiteY109" fmla="*/ 1782946 h 2424817"/>
                <a:gd name="connsiteX110" fmla="*/ 1238909 w 4982143"/>
                <a:gd name="connsiteY110" fmla="*/ 1782946 h 2424817"/>
                <a:gd name="connsiteX111" fmla="*/ 1238909 w 4982143"/>
                <a:gd name="connsiteY111" fmla="*/ 1803502 h 2424817"/>
                <a:gd name="connsiteX112" fmla="*/ 1321104 w 4982143"/>
                <a:gd name="connsiteY112" fmla="*/ 1803502 h 2424817"/>
                <a:gd name="connsiteX113" fmla="*/ 1321104 w 4982143"/>
                <a:gd name="connsiteY113" fmla="*/ 1815813 h 2424817"/>
                <a:gd name="connsiteX114" fmla="*/ 1479742 w 4982143"/>
                <a:gd name="connsiteY114" fmla="*/ 1815813 h 2424817"/>
                <a:gd name="connsiteX115" fmla="*/ 1479742 w 4982143"/>
                <a:gd name="connsiteY115" fmla="*/ 1851166 h 2424817"/>
                <a:gd name="connsiteX116" fmla="*/ 1512621 w 4982143"/>
                <a:gd name="connsiteY116" fmla="*/ 1851166 h 2424817"/>
                <a:gd name="connsiteX117" fmla="*/ 1512621 w 4982143"/>
                <a:gd name="connsiteY117" fmla="*/ 1874998 h 2424817"/>
                <a:gd name="connsiteX118" fmla="*/ 1533170 w 4982143"/>
                <a:gd name="connsiteY118" fmla="*/ 1874998 h 2424817"/>
                <a:gd name="connsiteX119" fmla="*/ 1533170 w 4982143"/>
                <a:gd name="connsiteY119" fmla="*/ 1902142 h 2424817"/>
                <a:gd name="connsiteX120" fmla="*/ 1547145 w 4982143"/>
                <a:gd name="connsiteY120" fmla="*/ 1902142 h 2424817"/>
                <a:gd name="connsiteX121" fmla="*/ 1547145 w 4982143"/>
                <a:gd name="connsiteY121" fmla="*/ 1913626 h 2424817"/>
                <a:gd name="connsiteX122" fmla="*/ 1584952 w 4982143"/>
                <a:gd name="connsiteY122" fmla="*/ 1913626 h 2424817"/>
                <a:gd name="connsiteX123" fmla="*/ 1584952 w 4982143"/>
                <a:gd name="connsiteY123" fmla="*/ 1954738 h 2424817"/>
                <a:gd name="connsiteX124" fmla="*/ 1709890 w 4982143"/>
                <a:gd name="connsiteY124" fmla="*/ 1954738 h 2424817"/>
                <a:gd name="connsiteX125" fmla="*/ 1709890 w 4982143"/>
                <a:gd name="connsiteY125" fmla="*/ 1970361 h 2424817"/>
                <a:gd name="connsiteX126" fmla="*/ 1904693 w 4982143"/>
                <a:gd name="connsiteY126" fmla="*/ 1970361 h 2424817"/>
                <a:gd name="connsiteX127" fmla="*/ 1904693 w 4982143"/>
                <a:gd name="connsiteY127" fmla="*/ 1989262 h 2424817"/>
                <a:gd name="connsiteX128" fmla="*/ 1921956 w 4982143"/>
                <a:gd name="connsiteY128" fmla="*/ 1989262 h 2424817"/>
                <a:gd name="connsiteX129" fmla="*/ 1921956 w 4982143"/>
                <a:gd name="connsiteY129" fmla="*/ 2004885 h 2424817"/>
                <a:gd name="connsiteX130" fmla="*/ 1935927 w 4982143"/>
                <a:gd name="connsiteY130" fmla="*/ 2004885 h 2424817"/>
                <a:gd name="connsiteX131" fmla="*/ 1935927 w 4982143"/>
                <a:gd name="connsiteY131" fmla="*/ 2027890 h 2424817"/>
                <a:gd name="connsiteX132" fmla="*/ 1963053 w 4982143"/>
                <a:gd name="connsiteY132" fmla="*/ 2027890 h 2424817"/>
                <a:gd name="connsiteX133" fmla="*/ 1963053 w 4982143"/>
                <a:gd name="connsiteY133" fmla="*/ 2041858 h 2424817"/>
                <a:gd name="connsiteX134" fmla="*/ 1972093 w 4982143"/>
                <a:gd name="connsiteY134" fmla="*/ 2041858 h 2424817"/>
                <a:gd name="connsiteX135" fmla="*/ 1972093 w 4982143"/>
                <a:gd name="connsiteY135" fmla="*/ 2053377 h 2424817"/>
                <a:gd name="connsiteX136" fmla="*/ 1991000 w 4982143"/>
                <a:gd name="connsiteY136" fmla="*/ 2053377 h 2424817"/>
                <a:gd name="connsiteX137" fmla="*/ 1991000 w 4982143"/>
                <a:gd name="connsiteY137" fmla="*/ 2071450 h 2424817"/>
                <a:gd name="connsiteX138" fmla="*/ 2016481 w 4982143"/>
                <a:gd name="connsiteY138" fmla="*/ 2071450 h 2424817"/>
                <a:gd name="connsiteX139" fmla="*/ 2016481 w 4982143"/>
                <a:gd name="connsiteY139" fmla="*/ 2082970 h 2424817"/>
                <a:gd name="connsiteX140" fmla="*/ 2155376 w 4982143"/>
                <a:gd name="connsiteY140" fmla="*/ 2082970 h 2424817"/>
                <a:gd name="connsiteX141" fmla="*/ 2155376 w 4982143"/>
                <a:gd name="connsiteY141" fmla="*/ 2093626 h 2424817"/>
                <a:gd name="connsiteX142" fmla="*/ 2186624 w 4982143"/>
                <a:gd name="connsiteY142" fmla="*/ 2093626 h 2424817"/>
                <a:gd name="connsiteX143" fmla="*/ 2186624 w 4982143"/>
                <a:gd name="connsiteY143" fmla="*/ 2108422 h 2424817"/>
                <a:gd name="connsiteX144" fmla="*/ 2209628 w 4982143"/>
                <a:gd name="connsiteY144" fmla="*/ 2108422 h 2424817"/>
                <a:gd name="connsiteX145" fmla="*/ 2209628 w 4982143"/>
                <a:gd name="connsiteY145" fmla="*/ 2125702 h 2424817"/>
                <a:gd name="connsiteX146" fmla="*/ 2527724 w 4982143"/>
                <a:gd name="connsiteY146" fmla="*/ 2125702 h 2424817"/>
                <a:gd name="connsiteX147" fmla="*/ 2527724 w 4982143"/>
                <a:gd name="connsiteY147" fmla="*/ 2139670 h 2424817"/>
                <a:gd name="connsiteX148" fmla="*/ 2541692 w 4982143"/>
                <a:gd name="connsiteY148" fmla="*/ 2139670 h 2424817"/>
                <a:gd name="connsiteX149" fmla="*/ 2541692 w 4982143"/>
                <a:gd name="connsiteY149" fmla="*/ 2156950 h 2424817"/>
                <a:gd name="connsiteX150" fmla="*/ 2558972 w 4982143"/>
                <a:gd name="connsiteY150" fmla="*/ 2156950 h 2424817"/>
                <a:gd name="connsiteX151" fmla="*/ 2558972 w 4982143"/>
                <a:gd name="connsiteY151" fmla="*/ 2183230 h 2424817"/>
                <a:gd name="connsiteX152" fmla="*/ 2572940 w 4982143"/>
                <a:gd name="connsiteY152" fmla="*/ 2183230 h 2424817"/>
                <a:gd name="connsiteX153" fmla="*/ 2572940 w 4982143"/>
                <a:gd name="connsiteY153" fmla="*/ 2211994 h 2424817"/>
                <a:gd name="connsiteX154" fmla="*/ 2586081 w 4982143"/>
                <a:gd name="connsiteY154" fmla="*/ 2211994 h 2424817"/>
                <a:gd name="connsiteX155" fmla="*/ 2586081 w 4982143"/>
                <a:gd name="connsiteY155" fmla="*/ 2229274 h 2424817"/>
                <a:gd name="connsiteX156" fmla="*/ 2725832 w 4982143"/>
                <a:gd name="connsiteY156" fmla="*/ 2229274 h 2424817"/>
                <a:gd name="connsiteX157" fmla="*/ 2725832 w 4982143"/>
                <a:gd name="connsiteY157" fmla="*/ 2246518 h 2424817"/>
                <a:gd name="connsiteX158" fmla="*/ 3117909 w 4982143"/>
                <a:gd name="connsiteY158" fmla="*/ 2246518 h 2424817"/>
                <a:gd name="connsiteX159" fmla="*/ 3117909 w 4982143"/>
                <a:gd name="connsiteY159" fmla="*/ 2258038 h 2424817"/>
                <a:gd name="connsiteX160" fmla="*/ 3132705 w 4982143"/>
                <a:gd name="connsiteY160" fmla="*/ 2258038 h 2424817"/>
                <a:gd name="connsiteX161" fmla="*/ 3132705 w 4982143"/>
                <a:gd name="connsiteY161" fmla="*/ 2267902 h 2424817"/>
                <a:gd name="connsiteX162" fmla="*/ 3222273 w 4982143"/>
                <a:gd name="connsiteY162" fmla="*/ 2267902 h 2424817"/>
                <a:gd name="connsiteX163" fmla="*/ 3222273 w 4982143"/>
                <a:gd name="connsiteY163" fmla="*/ 2280214 h 2424817"/>
                <a:gd name="connsiteX164" fmla="*/ 3839673 w 4982143"/>
                <a:gd name="connsiteY164" fmla="*/ 2280214 h 2424817"/>
                <a:gd name="connsiteX165" fmla="*/ 3839673 w 4982143"/>
                <a:gd name="connsiteY165" fmla="*/ 2312146 h 2424817"/>
                <a:gd name="connsiteX166" fmla="*/ 4982350 w 4982143"/>
                <a:gd name="connsiteY166" fmla="*/ 2312146 h 2424817"/>
                <a:gd name="connsiteX167" fmla="*/ 4982350 w 4982143"/>
                <a:gd name="connsiteY167" fmla="*/ 2424934 h 242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982143" h="2424817">
                  <a:moveTo>
                    <a:pt x="206" y="116"/>
                  </a:moveTo>
                  <a:lnTo>
                    <a:pt x="206" y="29168"/>
                  </a:lnTo>
                  <a:lnTo>
                    <a:pt x="22871" y="29168"/>
                  </a:lnTo>
                  <a:lnTo>
                    <a:pt x="22871" y="42812"/>
                  </a:lnTo>
                  <a:lnTo>
                    <a:pt x="35367" y="42812"/>
                  </a:lnTo>
                  <a:lnTo>
                    <a:pt x="35367" y="54152"/>
                  </a:lnTo>
                  <a:lnTo>
                    <a:pt x="108602" y="54152"/>
                  </a:lnTo>
                  <a:lnTo>
                    <a:pt x="108602" y="68120"/>
                  </a:lnTo>
                  <a:lnTo>
                    <a:pt x="145217" y="68120"/>
                  </a:lnTo>
                  <a:lnTo>
                    <a:pt x="145217" y="93681"/>
                  </a:lnTo>
                  <a:lnTo>
                    <a:pt x="158293" y="93681"/>
                  </a:lnTo>
                  <a:lnTo>
                    <a:pt x="158293" y="105308"/>
                  </a:lnTo>
                  <a:lnTo>
                    <a:pt x="170792" y="105308"/>
                  </a:lnTo>
                  <a:lnTo>
                    <a:pt x="170792" y="118376"/>
                  </a:lnTo>
                  <a:lnTo>
                    <a:pt x="193166" y="118376"/>
                  </a:lnTo>
                  <a:lnTo>
                    <a:pt x="193166" y="131444"/>
                  </a:lnTo>
                  <a:cubicBezTo>
                    <a:pt x="194912" y="131444"/>
                    <a:pt x="206824" y="131444"/>
                    <a:pt x="206824" y="131444"/>
                  </a:cubicBezTo>
                  <a:lnTo>
                    <a:pt x="206824" y="157904"/>
                  </a:lnTo>
                  <a:lnTo>
                    <a:pt x="242569" y="157904"/>
                  </a:lnTo>
                  <a:lnTo>
                    <a:pt x="242569" y="195344"/>
                  </a:lnTo>
                  <a:lnTo>
                    <a:pt x="261602" y="195344"/>
                  </a:lnTo>
                  <a:lnTo>
                    <a:pt x="261602" y="203949"/>
                  </a:lnTo>
                  <a:lnTo>
                    <a:pt x="268179" y="203949"/>
                  </a:lnTo>
                  <a:lnTo>
                    <a:pt x="268179" y="231093"/>
                  </a:lnTo>
                  <a:lnTo>
                    <a:pt x="279685" y="231093"/>
                  </a:lnTo>
                  <a:lnTo>
                    <a:pt x="279685" y="277136"/>
                  </a:lnTo>
                  <a:lnTo>
                    <a:pt x="289549" y="277136"/>
                  </a:lnTo>
                  <a:lnTo>
                    <a:pt x="289549" y="336285"/>
                  </a:lnTo>
                  <a:lnTo>
                    <a:pt x="304345" y="336285"/>
                  </a:lnTo>
                  <a:lnTo>
                    <a:pt x="304345" y="455481"/>
                  </a:lnTo>
                  <a:lnTo>
                    <a:pt x="318320" y="455481"/>
                  </a:lnTo>
                  <a:lnTo>
                    <a:pt x="318320" y="575505"/>
                  </a:lnTo>
                  <a:lnTo>
                    <a:pt x="329005" y="575505"/>
                  </a:lnTo>
                  <a:lnTo>
                    <a:pt x="329005" y="654381"/>
                  </a:lnTo>
                  <a:lnTo>
                    <a:pt x="339690" y="654381"/>
                  </a:lnTo>
                  <a:lnTo>
                    <a:pt x="339690" y="728361"/>
                  </a:lnTo>
                  <a:lnTo>
                    <a:pt x="354486" y="728361"/>
                  </a:lnTo>
                  <a:lnTo>
                    <a:pt x="354486" y="810585"/>
                  </a:lnTo>
                  <a:lnTo>
                    <a:pt x="365991" y="810585"/>
                  </a:lnTo>
                  <a:lnTo>
                    <a:pt x="365991" y="832761"/>
                  </a:lnTo>
                  <a:lnTo>
                    <a:pt x="377500" y="832761"/>
                  </a:lnTo>
                  <a:lnTo>
                    <a:pt x="377500" y="868941"/>
                  </a:lnTo>
                  <a:lnTo>
                    <a:pt x="387365" y="868941"/>
                  </a:lnTo>
                  <a:lnTo>
                    <a:pt x="387365" y="882909"/>
                  </a:lnTo>
                  <a:lnTo>
                    <a:pt x="413666" y="882909"/>
                  </a:lnTo>
                  <a:lnTo>
                    <a:pt x="413666" y="894393"/>
                  </a:lnTo>
                  <a:lnTo>
                    <a:pt x="482711" y="894393"/>
                  </a:lnTo>
                  <a:lnTo>
                    <a:pt x="482711" y="921537"/>
                  </a:lnTo>
                  <a:lnTo>
                    <a:pt x="499148" y="921537"/>
                  </a:lnTo>
                  <a:lnTo>
                    <a:pt x="499148" y="934677"/>
                  </a:lnTo>
                  <a:lnTo>
                    <a:pt x="511478" y="934677"/>
                  </a:lnTo>
                  <a:lnTo>
                    <a:pt x="511478" y="948645"/>
                  </a:lnTo>
                  <a:lnTo>
                    <a:pt x="595319" y="948645"/>
                  </a:lnTo>
                  <a:lnTo>
                    <a:pt x="595319" y="958509"/>
                  </a:lnTo>
                  <a:lnTo>
                    <a:pt x="616688" y="958509"/>
                  </a:lnTo>
                  <a:lnTo>
                    <a:pt x="616688" y="972477"/>
                  </a:lnTo>
                  <a:lnTo>
                    <a:pt x="647101" y="972477"/>
                  </a:lnTo>
                  <a:lnTo>
                    <a:pt x="647101" y="987273"/>
                  </a:lnTo>
                  <a:lnTo>
                    <a:pt x="660252" y="987273"/>
                  </a:lnTo>
                  <a:lnTo>
                    <a:pt x="660252" y="1007001"/>
                  </a:lnTo>
                  <a:lnTo>
                    <a:pt x="668471" y="1007001"/>
                  </a:lnTo>
                  <a:lnTo>
                    <a:pt x="668471" y="1059633"/>
                  </a:lnTo>
                  <a:lnTo>
                    <a:pt x="681621" y="1059633"/>
                  </a:lnTo>
                  <a:lnTo>
                    <a:pt x="681621" y="1097433"/>
                  </a:lnTo>
                  <a:lnTo>
                    <a:pt x="696417" y="1097433"/>
                  </a:lnTo>
                  <a:lnTo>
                    <a:pt x="696417" y="1111401"/>
                  </a:lnTo>
                  <a:lnTo>
                    <a:pt x="707102" y="1111401"/>
                  </a:lnTo>
                  <a:lnTo>
                    <a:pt x="707102" y="1134405"/>
                  </a:lnTo>
                  <a:lnTo>
                    <a:pt x="718611" y="1134405"/>
                  </a:lnTo>
                  <a:lnTo>
                    <a:pt x="718611" y="1238805"/>
                  </a:lnTo>
                  <a:lnTo>
                    <a:pt x="730942" y="1238805"/>
                  </a:lnTo>
                  <a:lnTo>
                    <a:pt x="730942" y="1326753"/>
                  </a:lnTo>
                  <a:lnTo>
                    <a:pt x="742994" y="1326753"/>
                  </a:lnTo>
                  <a:lnTo>
                    <a:pt x="742994" y="1380466"/>
                  </a:lnTo>
                  <a:lnTo>
                    <a:pt x="756361" y="1380466"/>
                  </a:lnTo>
                  <a:lnTo>
                    <a:pt x="756361" y="1391805"/>
                  </a:lnTo>
                  <a:lnTo>
                    <a:pt x="767694" y="1391805"/>
                  </a:lnTo>
                  <a:lnTo>
                    <a:pt x="767694" y="1405197"/>
                  </a:lnTo>
                  <a:lnTo>
                    <a:pt x="777864" y="1405197"/>
                  </a:lnTo>
                  <a:lnTo>
                    <a:pt x="777864" y="1417689"/>
                  </a:lnTo>
                  <a:lnTo>
                    <a:pt x="790943" y="1417689"/>
                  </a:lnTo>
                  <a:lnTo>
                    <a:pt x="790943" y="1443825"/>
                  </a:lnTo>
                  <a:lnTo>
                    <a:pt x="804018" y="1443825"/>
                  </a:lnTo>
                  <a:lnTo>
                    <a:pt x="804018" y="1465929"/>
                  </a:lnTo>
                  <a:lnTo>
                    <a:pt x="817968" y="1465929"/>
                  </a:lnTo>
                  <a:lnTo>
                    <a:pt x="817968" y="1481626"/>
                  </a:lnTo>
                  <a:lnTo>
                    <a:pt x="841800" y="1481626"/>
                  </a:lnTo>
                  <a:lnTo>
                    <a:pt x="841800" y="1498474"/>
                  </a:lnTo>
                  <a:lnTo>
                    <a:pt x="856330" y="1498474"/>
                  </a:lnTo>
                  <a:lnTo>
                    <a:pt x="856330" y="1507761"/>
                  </a:lnTo>
                  <a:lnTo>
                    <a:pt x="924330" y="1507761"/>
                  </a:lnTo>
                  <a:lnTo>
                    <a:pt x="924330" y="1521729"/>
                  </a:lnTo>
                  <a:lnTo>
                    <a:pt x="983032" y="1521729"/>
                  </a:lnTo>
                  <a:lnTo>
                    <a:pt x="983032" y="1532169"/>
                  </a:lnTo>
                  <a:cubicBezTo>
                    <a:pt x="988262" y="1532169"/>
                    <a:pt x="1082421" y="1532169"/>
                    <a:pt x="1082421" y="1532169"/>
                  </a:cubicBezTo>
                  <a:lnTo>
                    <a:pt x="1082421" y="1583901"/>
                  </a:lnTo>
                  <a:lnTo>
                    <a:pt x="1102465" y="1583901"/>
                  </a:lnTo>
                  <a:lnTo>
                    <a:pt x="1102465" y="1598841"/>
                  </a:lnTo>
                  <a:lnTo>
                    <a:pt x="1124656" y="1598841"/>
                  </a:lnTo>
                  <a:lnTo>
                    <a:pt x="1124656" y="1634985"/>
                  </a:lnTo>
                  <a:lnTo>
                    <a:pt x="1133699" y="1634985"/>
                  </a:lnTo>
                  <a:lnTo>
                    <a:pt x="1133699" y="1670337"/>
                  </a:lnTo>
                  <a:lnTo>
                    <a:pt x="1160001" y="1670337"/>
                  </a:lnTo>
                  <a:lnTo>
                    <a:pt x="1160001" y="1696653"/>
                  </a:lnTo>
                  <a:lnTo>
                    <a:pt x="1174797" y="1696653"/>
                  </a:lnTo>
                  <a:lnTo>
                    <a:pt x="1174797" y="1716382"/>
                  </a:lnTo>
                  <a:lnTo>
                    <a:pt x="1183840" y="1716382"/>
                  </a:lnTo>
                  <a:lnTo>
                    <a:pt x="1183840" y="1763217"/>
                  </a:lnTo>
                  <a:lnTo>
                    <a:pt x="1226579" y="1763217"/>
                  </a:lnTo>
                  <a:lnTo>
                    <a:pt x="1226579" y="1782946"/>
                  </a:lnTo>
                  <a:lnTo>
                    <a:pt x="1238909" y="1782946"/>
                  </a:lnTo>
                  <a:lnTo>
                    <a:pt x="1238909" y="1803502"/>
                  </a:lnTo>
                  <a:lnTo>
                    <a:pt x="1321104" y="1803502"/>
                  </a:lnTo>
                  <a:lnTo>
                    <a:pt x="1321104" y="1815813"/>
                  </a:lnTo>
                  <a:lnTo>
                    <a:pt x="1479742" y="1815813"/>
                  </a:lnTo>
                  <a:lnTo>
                    <a:pt x="1479742" y="1851166"/>
                  </a:lnTo>
                  <a:lnTo>
                    <a:pt x="1512621" y="1851166"/>
                  </a:lnTo>
                  <a:lnTo>
                    <a:pt x="1512621" y="1874998"/>
                  </a:lnTo>
                  <a:lnTo>
                    <a:pt x="1533170" y="1874998"/>
                  </a:lnTo>
                  <a:lnTo>
                    <a:pt x="1533170" y="1902142"/>
                  </a:lnTo>
                  <a:lnTo>
                    <a:pt x="1547145" y="1902142"/>
                  </a:lnTo>
                  <a:lnTo>
                    <a:pt x="1547145" y="1913626"/>
                  </a:lnTo>
                  <a:lnTo>
                    <a:pt x="1584952" y="1913626"/>
                  </a:lnTo>
                  <a:lnTo>
                    <a:pt x="1584952" y="1954738"/>
                  </a:lnTo>
                  <a:lnTo>
                    <a:pt x="1709890" y="1954738"/>
                  </a:lnTo>
                  <a:lnTo>
                    <a:pt x="1709890" y="1970361"/>
                  </a:lnTo>
                  <a:lnTo>
                    <a:pt x="1904693" y="1970361"/>
                  </a:lnTo>
                  <a:lnTo>
                    <a:pt x="1904693" y="1989262"/>
                  </a:lnTo>
                  <a:lnTo>
                    <a:pt x="1921956" y="1989262"/>
                  </a:lnTo>
                  <a:lnTo>
                    <a:pt x="1921956" y="2004885"/>
                  </a:lnTo>
                  <a:lnTo>
                    <a:pt x="1935927" y="2004885"/>
                  </a:lnTo>
                  <a:lnTo>
                    <a:pt x="1935927" y="2027890"/>
                  </a:lnTo>
                  <a:lnTo>
                    <a:pt x="1963053" y="2027890"/>
                  </a:lnTo>
                  <a:lnTo>
                    <a:pt x="1963053" y="2041858"/>
                  </a:lnTo>
                  <a:lnTo>
                    <a:pt x="1972093" y="2041858"/>
                  </a:lnTo>
                  <a:lnTo>
                    <a:pt x="1972093" y="2053377"/>
                  </a:lnTo>
                  <a:lnTo>
                    <a:pt x="1991000" y="2053377"/>
                  </a:lnTo>
                  <a:lnTo>
                    <a:pt x="1991000" y="2071450"/>
                  </a:lnTo>
                  <a:lnTo>
                    <a:pt x="2016481" y="2071450"/>
                  </a:lnTo>
                  <a:lnTo>
                    <a:pt x="2016481" y="2082970"/>
                  </a:lnTo>
                  <a:lnTo>
                    <a:pt x="2155376" y="2082970"/>
                  </a:lnTo>
                  <a:lnTo>
                    <a:pt x="2155376" y="2093626"/>
                  </a:lnTo>
                  <a:lnTo>
                    <a:pt x="2186624" y="2093626"/>
                  </a:lnTo>
                  <a:lnTo>
                    <a:pt x="2186624" y="2108422"/>
                  </a:lnTo>
                  <a:lnTo>
                    <a:pt x="2209628" y="2108422"/>
                  </a:lnTo>
                  <a:lnTo>
                    <a:pt x="2209628" y="2125702"/>
                  </a:lnTo>
                  <a:lnTo>
                    <a:pt x="2527724" y="2125702"/>
                  </a:lnTo>
                  <a:lnTo>
                    <a:pt x="2527724" y="2139670"/>
                  </a:lnTo>
                  <a:lnTo>
                    <a:pt x="2541692" y="2139670"/>
                  </a:lnTo>
                  <a:lnTo>
                    <a:pt x="2541692" y="2156950"/>
                  </a:lnTo>
                  <a:lnTo>
                    <a:pt x="2558972" y="2156950"/>
                  </a:lnTo>
                  <a:lnTo>
                    <a:pt x="2558972" y="2183230"/>
                  </a:lnTo>
                  <a:lnTo>
                    <a:pt x="2572940" y="2183230"/>
                  </a:lnTo>
                  <a:lnTo>
                    <a:pt x="2572940" y="2211994"/>
                  </a:lnTo>
                  <a:lnTo>
                    <a:pt x="2586081" y="2211994"/>
                  </a:lnTo>
                  <a:lnTo>
                    <a:pt x="2586081" y="2229274"/>
                  </a:lnTo>
                  <a:lnTo>
                    <a:pt x="2725832" y="2229274"/>
                  </a:lnTo>
                  <a:lnTo>
                    <a:pt x="2725832" y="2246518"/>
                  </a:lnTo>
                  <a:lnTo>
                    <a:pt x="3117909" y="2246518"/>
                  </a:lnTo>
                  <a:lnTo>
                    <a:pt x="3117909" y="2258038"/>
                  </a:lnTo>
                  <a:lnTo>
                    <a:pt x="3132705" y="2258038"/>
                  </a:lnTo>
                  <a:lnTo>
                    <a:pt x="3132705" y="2267902"/>
                  </a:lnTo>
                  <a:lnTo>
                    <a:pt x="3222273" y="2267902"/>
                  </a:lnTo>
                  <a:lnTo>
                    <a:pt x="3222273" y="2280214"/>
                  </a:lnTo>
                  <a:lnTo>
                    <a:pt x="3839673" y="2280214"/>
                  </a:lnTo>
                  <a:lnTo>
                    <a:pt x="3839673" y="2312146"/>
                  </a:lnTo>
                  <a:lnTo>
                    <a:pt x="4982350" y="2312146"/>
                  </a:lnTo>
                  <a:lnTo>
                    <a:pt x="4982350" y="2424934"/>
                  </a:lnTo>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Krub"/>
                <a:ea typeface="+mn-ea"/>
                <a:cs typeface="+mn-cs"/>
              </a:endParaRPr>
            </a:p>
          </p:txBody>
        </p:sp>
      </p:grpSp>
    </p:spTree>
    <p:extLst>
      <p:ext uri="{BB962C8B-B14F-4D97-AF65-F5344CB8AC3E}">
        <p14:creationId xmlns:p14="http://schemas.microsoft.com/office/powerpoint/2010/main" val="797656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5146-6178-15C9-747E-A51694966A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503BB0-0698-8526-324E-2F3F4811A4A9}"/>
              </a:ext>
            </a:extLst>
          </p:cNvPr>
          <p:cNvSpPr>
            <a:spLocks noGrp="1"/>
          </p:cNvSpPr>
          <p:nvPr>
            <p:ph type="title"/>
          </p:nvPr>
        </p:nvSpPr>
        <p:spPr>
          <a:xfrm>
            <a:off x="300038" y="39547"/>
            <a:ext cx="10515600" cy="1325563"/>
          </a:xfrm>
        </p:spPr>
        <p:txBody>
          <a:bodyPr/>
          <a:lstStyle/>
          <a:p>
            <a:r>
              <a:rPr lang="en-IN" dirty="0"/>
              <a:t>STELLAR-303: Efficacy</a:t>
            </a:r>
          </a:p>
        </p:txBody>
      </p:sp>
      <p:grpSp>
        <p:nvGrpSpPr>
          <p:cNvPr id="107" name="Group 106">
            <a:extLst>
              <a:ext uri="{FF2B5EF4-FFF2-40B4-BE49-F238E27FC236}">
                <a16:creationId xmlns:a16="http://schemas.microsoft.com/office/drawing/2014/main" id="{AA7472C2-B261-42C8-1283-214B02B02163}"/>
              </a:ext>
            </a:extLst>
          </p:cNvPr>
          <p:cNvGrpSpPr>
            <a:grpSpLocks/>
          </p:cNvGrpSpPr>
          <p:nvPr/>
        </p:nvGrpSpPr>
        <p:grpSpPr>
          <a:xfrm>
            <a:off x="300039" y="1131728"/>
            <a:ext cx="5577841" cy="233382"/>
            <a:chOff x="300039" y="1223213"/>
            <a:chExt cx="5577841" cy="233382"/>
          </a:xfrm>
        </p:grpSpPr>
        <p:sp>
          <p:nvSpPr>
            <p:cNvPr id="108" name="Shape1_20221025_110649">
              <a:extLst>
                <a:ext uri="{FF2B5EF4-FFF2-40B4-BE49-F238E27FC236}">
                  <a16:creationId xmlns:a16="http://schemas.microsoft.com/office/drawing/2014/main" id="{2950CB32-B4FF-7F3D-1624-D0F9EE7AC042}"/>
                </a:ext>
              </a:extLst>
            </p:cNvPr>
            <p:cNvSpPr txBox="1"/>
            <p:nvPr/>
          </p:nvSpPr>
          <p:spPr>
            <a:xfrm>
              <a:off x="300039" y="1223213"/>
              <a:ext cx="5577840" cy="184666"/>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OS Subgroup Analyses (ITT Population)-Key Subgroups</a:t>
              </a:r>
              <a:endParaRPr kumimoji="0" lang="en-US" sz="16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grpSp>
          <p:nvGrpSpPr>
            <p:cNvPr id="109" name="Group 108">
              <a:extLst>
                <a:ext uri="{FF2B5EF4-FFF2-40B4-BE49-F238E27FC236}">
                  <a16:creationId xmlns:a16="http://schemas.microsoft.com/office/drawing/2014/main" id="{0FA04E72-E4D2-E953-BE60-19CE2C2D1B0C}"/>
                </a:ext>
              </a:extLst>
            </p:cNvPr>
            <p:cNvGrpSpPr/>
            <p:nvPr/>
          </p:nvGrpSpPr>
          <p:grpSpPr>
            <a:xfrm>
              <a:off x="300040" y="1456595"/>
              <a:ext cx="5577840" cy="0"/>
              <a:chOff x="297712" y="1338777"/>
              <a:chExt cx="5577840" cy="0"/>
            </a:xfrm>
          </p:grpSpPr>
          <p:cxnSp>
            <p:nvCxnSpPr>
              <p:cNvPr id="110" name="Shape0_20221025_110436">
                <a:extLst>
                  <a:ext uri="{FF2B5EF4-FFF2-40B4-BE49-F238E27FC236}">
                    <a16:creationId xmlns:a16="http://schemas.microsoft.com/office/drawing/2014/main" id="{14181C87-3F71-3446-28B1-9E6FA05AD18C}"/>
                  </a:ext>
                </a:extLst>
              </p:cNvPr>
              <p:cNvCxnSpPr>
                <a:cxnSpLocks/>
              </p:cNvCxnSpPr>
              <p:nvPr/>
            </p:nvCxnSpPr>
            <p:spPr>
              <a:xfrm>
                <a:off x="297712" y="1338777"/>
                <a:ext cx="55778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33A4060-DDD1-7A62-EA4D-E699BF56CDAD}"/>
                  </a:ext>
                </a:extLst>
              </p:cNvPr>
              <p:cNvCxnSpPr>
                <a:cxnSpLocks/>
              </p:cNvCxnSpPr>
              <p:nvPr/>
            </p:nvCxnSpPr>
            <p:spPr>
              <a:xfrm>
                <a:off x="5431317" y="1338777"/>
                <a:ext cx="444235" cy="0"/>
              </a:xfrm>
              <a:prstGeom prst="line">
                <a:avLst/>
              </a:prstGeom>
              <a:ln w="28575" cap="rnd">
                <a:solidFill>
                  <a:schemeClr val="bg2"/>
                </a:solidFill>
                <a:round/>
              </a:ln>
            </p:spPr>
            <p:style>
              <a:lnRef idx="1">
                <a:schemeClr val="accent1"/>
              </a:lnRef>
              <a:fillRef idx="0">
                <a:schemeClr val="accent1"/>
              </a:fillRef>
              <a:effectRef idx="0">
                <a:schemeClr val="accent1"/>
              </a:effectRef>
              <a:fontRef idx="minor">
                <a:schemeClr val="tx1"/>
              </a:fontRef>
            </p:style>
          </p:cxnSp>
        </p:grpSp>
      </p:grpSp>
      <p:sp>
        <p:nvSpPr>
          <p:cNvPr id="206" name="TextBox 205">
            <a:extLst>
              <a:ext uri="{FF2B5EF4-FFF2-40B4-BE49-F238E27FC236}">
                <a16:creationId xmlns:a16="http://schemas.microsoft.com/office/drawing/2014/main" id="{0AC966FE-5A70-F857-3D8F-684AB0E9DD55}"/>
              </a:ext>
            </a:extLst>
          </p:cNvPr>
          <p:cNvSpPr txBox="1"/>
          <p:nvPr/>
        </p:nvSpPr>
        <p:spPr>
          <a:xfrm>
            <a:off x="300039" y="6599455"/>
            <a:ext cx="476345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900" b="0" i="0" u="none" strike="noStrike" kern="0" cap="none" spc="0" normalizeH="0" baseline="0" noProof="0">
                <a:ln>
                  <a:noFill/>
                </a:ln>
                <a:solidFill>
                  <a:srgbClr val="000000"/>
                </a:solidFill>
                <a:effectLst/>
                <a:uLnTx/>
                <a:uFillTx/>
                <a:latin typeface="Krub"/>
                <a:ea typeface="+mn-ea"/>
                <a:cs typeface="Poppins" pitchFamily="2" charset="77"/>
                <a:sym typeface="Arial"/>
              </a:rPr>
              <a:t>Hecht, R et al. Lancet Nov. 2025</a:t>
            </a:r>
            <a:endPar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endParaRPr>
          </a:p>
        </p:txBody>
      </p:sp>
      <p:grpSp>
        <p:nvGrpSpPr>
          <p:cNvPr id="112" name="Group 111">
            <a:extLst>
              <a:ext uri="{FF2B5EF4-FFF2-40B4-BE49-F238E27FC236}">
                <a16:creationId xmlns:a16="http://schemas.microsoft.com/office/drawing/2014/main" id="{3220C788-1F8E-0D87-2972-C94B9860B21B}"/>
              </a:ext>
            </a:extLst>
          </p:cNvPr>
          <p:cNvGrpSpPr/>
          <p:nvPr/>
        </p:nvGrpSpPr>
        <p:grpSpPr>
          <a:xfrm>
            <a:off x="6300771" y="1131728"/>
            <a:ext cx="5577841" cy="233382"/>
            <a:chOff x="300039" y="1223213"/>
            <a:chExt cx="5577841" cy="233382"/>
          </a:xfrm>
        </p:grpSpPr>
        <p:sp>
          <p:nvSpPr>
            <p:cNvPr id="113" name="Shape1_20221025_110649">
              <a:extLst>
                <a:ext uri="{FF2B5EF4-FFF2-40B4-BE49-F238E27FC236}">
                  <a16:creationId xmlns:a16="http://schemas.microsoft.com/office/drawing/2014/main" id="{711D465A-9EDE-230C-4436-1662A0671D25}"/>
                </a:ext>
              </a:extLst>
            </p:cNvPr>
            <p:cNvSpPr txBox="1"/>
            <p:nvPr/>
          </p:nvSpPr>
          <p:spPr>
            <a:xfrm>
              <a:off x="300039" y="1223213"/>
              <a:ext cx="5577840" cy="184666"/>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Best Overall Response (ITT Population)</a:t>
              </a:r>
              <a:endParaRPr kumimoji="0" lang="en-US" sz="16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grpSp>
          <p:nvGrpSpPr>
            <p:cNvPr id="114" name="Group 113">
              <a:extLst>
                <a:ext uri="{FF2B5EF4-FFF2-40B4-BE49-F238E27FC236}">
                  <a16:creationId xmlns:a16="http://schemas.microsoft.com/office/drawing/2014/main" id="{9B847B0D-4615-7731-CCC2-9501B8FA7B18}"/>
                </a:ext>
              </a:extLst>
            </p:cNvPr>
            <p:cNvGrpSpPr/>
            <p:nvPr/>
          </p:nvGrpSpPr>
          <p:grpSpPr>
            <a:xfrm>
              <a:off x="300040" y="1456595"/>
              <a:ext cx="5577840" cy="0"/>
              <a:chOff x="297712" y="1338777"/>
              <a:chExt cx="5577840" cy="0"/>
            </a:xfrm>
          </p:grpSpPr>
          <p:cxnSp>
            <p:nvCxnSpPr>
              <p:cNvPr id="115" name="Shape0_20221025_110436">
                <a:extLst>
                  <a:ext uri="{FF2B5EF4-FFF2-40B4-BE49-F238E27FC236}">
                    <a16:creationId xmlns:a16="http://schemas.microsoft.com/office/drawing/2014/main" id="{9D9DFEBC-9B1B-DADE-C411-98637B6C0983}"/>
                  </a:ext>
                </a:extLst>
              </p:cNvPr>
              <p:cNvCxnSpPr>
                <a:cxnSpLocks/>
              </p:cNvCxnSpPr>
              <p:nvPr/>
            </p:nvCxnSpPr>
            <p:spPr>
              <a:xfrm>
                <a:off x="297712" y="1338777"/>
                <a:ext cx="55778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D7A58F1-CC7C-45CF-C520-A42A71F17C20}"/>
                  </a:ext>
                </a:extLst>
              </p:cNvPr>
              <p:cNvCxnSpPr>
                <a:cxnSpLocks/>
              </p:cNvCxnSpPr>
              <p:nvPr/>
            </p:nvCxnSpPr>
            <p:spPr>
              <a:xfrm>
                <a:off x="5431317" y="1338777"/>
                <a:ext cx="444235" cy="0"/>
              </a:xfrm>
              <a:prstGeom prst="line">
                <a:avLst/>
              </a:prstGeom>
              <a:ln w="28575" cap="rnd">
                <a:solidFill>
                  <a:schemeClr val="bg2"/>
                </a:solidFill>
                <a:round/>
              </a:ln>
            </p:spPr>
            <p:style>
              <a:lnRef idx="1">
                <a:schemeClr val="accent1"/>
              </a:lnRef>
              <a:fillRef idx="0">
                <a:schemeClr val="accent1"/>
              </a:fillRef>
              <a:effectRef idx="0">
                <a:schemeClr val="accent1"/>
              </a:effectRef>
              <a:fontRef idx="minor">
                <a:schemeClr val="tx1"/>
              </a:fontRef>
            </p:style>
          </p:cxnSp>
        </p:grpSp>
      </p:grpSp>
      <p:graphicFrame>
        <p:nvGraphicFramePr>
          <p:cNvPr id="22" name="object 4">
            <a:extLst>
              <a:ext uri="{FF2B5EF4-FFF2-40B4-BE49-F238E27FC236}">
                <a16:creationId xmlns:a16="http://schemas.microsoft.com/office/drawing/2014/main" id="{B39C7F8D-78D6-6D43-2FB5-2BE8ED5999A1}"/>
              </a:ext>
            </a:extLst>
          </p:cNvPr>
          <p:cNvGraphicFramePr>
            <a:graphicFrameLocks noGrp="1"/>
          </p:cNvGraphicFramePr>
          <p:nvPr/>
        </p:nvGraphicFramePr>
        <p:xfrm>
          <a:off x="300038" y="1825043"/>
          <a:ext cx="5577842" cy="4256640"/>
        </p:xfrm>
        <a:graphic>
          <a:graphicData uri="http://schemas.openxmlformats.org/drawingml/2006/table">
            <a:tbl>
              <a:tblPr firstRow="1" bandRow="1">
                <a:tableStyleId>{2D5ABB26-0587-4C30-8999-92F81FD0307C}</a:tableStyleId>
              </a:tblPr>
              <a:tblGrid>
                <a:gridCol w="1599882">
                  <a:extLst>
                    <a:ext uri="{9D8B030D-6E8A-4147-A177-3AD203B41FA5}">
                      <a16:colId xmlns:a16="http://schemas.microsoft.com/office/drawing/2014/main" val="20000"/>
                    </a:ext>
                  </a:extLst>
                </a:gridCol>
                <a:gridCol w="1422400">
                  <a:extLst>
                    <a:ext uri="{9D8B030D-6E8A-4147-A177-3AD203B41FA5}">
                      <a16:colId xmlns:a16="http://schemas.microsoft.com/office/drawing/2014/main" val="957700791"/>
                    </a:ext>
                  </a:extLst>
                </a:gridCol>
                <a:gridCol w="1389540">
                  <a:extLst>
                    <a:ext uri="{9D8B030D-6E8A-4147-A177-3AD203B41FA5}">
                      <a16:colId xmlns:a16="http://schemas.microsoft.com/office/drawing/2014/main" val="20001"/>
                    </a:ext>
                  </a:extLst>
                </a:gridCol>
                <a:gridCol w="1166020">
                  <a:extLst>
                    <a:ext uri="{9D8B030D-6E8A-4147-A177-3AD203B41FA5}">
                      <a16:colId xmlns:a16="http://schemas.microsoft.com/office/drawing/2014/main" val="20002"/>
                    </a:ext>
                  </a:extLst>
                </a:gridCol>
              </a:tblGrid>
              <a:tr h="457200">
                <a:tc>
                  <a:txBody>
                    <a:bodyPr/>
                    <a:lstStyle/>
                    <a:p>
                      <a:pPr marL="91440">
                        <a:lnSpc>
                          <a:spcPct val="100000"/>
                        </a:lnSpc>
                        <a:spcBef>
                          <a:spcPts val="1055"/>
                        </a:spcBef>
                      </a:pPr>
                      <a:r>
                        <a:rPr lang="en-IN" sz="1200" b="1" dirty="0">
                          <a:solidFill>
                            <a:schemeClr val="tx1"/>
                          </a:solidFill>
                          <a:latin typeface="+mn-lt"/>
                          <a:cs typeface="Arial Narrow"/>
                        </a:rPr>
                        <a:t>Subgroup</a:t>
                      </a:r>
                      <a:endParaRPr sz="1200" b="1" dirty="0">
                        <a:solidFill>
                          <a:schemeClr val="tx1"/>
                        </a:solidFill>
                        <a:latin typeface="+mn-lt"/>
                        <a:cs typeface="Arial Narrow"/>
                      </a:endParaRPr>
                    </a:p>
                  </a:txBody>
                  <a:tcPr marL="36000" marR="36000" marT="18000" marB="18000" anchor="ctr">
                    <a:lnL w="6350">
                      <a:noFill/>
                      <a:prstDash val="soli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91440" algn="ctr">
                        <a:lnSpc>
                          <a:spcPct val="100000"/>
                        </a:lnSpc>
                        <a:spcBef>
                          <a:spcPts val="1055"/>
                        </a:spcBef>
                      </a:pPr>
                      <a:r>
                        <a:rPr lang="en-US" sz="1200" b="1" dirty="0">
                          <a:solidFill>
                            <a:schemeClr val="tx1"/>
                          </a:solidFill>
                          <a:latin typeface="+mn-lt"/>
                          <a:cs typeface="Arial Narrow"/>
                        </a:rPr>
                        <a:t>HR (95% CI)</a:t>
                      </a:r>
                      <a:endParaRPr sz="12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 algn="ctr">
                        <a:lnSpc>
                          <a:spcPct val="100000"/>
                        </a:lnSpc>
                        <a:spcBef>
                          <a:spcPts val="335"/>
                        </a:spcBef>
                      </a:pPr>
                      <a:r>
                        <a:rPr lang="en-IN" sz="1200" b="1" dirty="0">
                          <a:solidFill>
                            <a:schemeClr val="tx1"/>
                          </a:solidFill>
                          <a:latin typeface="+mn-lt"/>
                          <a:cs typeface="Arial Narrow"/>
                        </a:rPr>
                        <a:t>Zanzalintinib + Atezolizumab median OS, months</a:t>
                      </a:r>
                      <a:endParaRPr sz="12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270" algn="ctr">
                        <a:lnSpc>
                          <a:spcPct val="100000"/>
                        </a:lnSpc>
                        <a:spcBef>
                          <a:spcPts val="335"/>
                        </a:spcBef>
                      </a:pPr>
                      <a:r>
                        <a:rPr lang="en-IN" sz="1200" b="1" spc="-10" dirty="0">
                          <a:solidFill>
                            <a:schemeClr val="tx1"/>
                          </a:solidFill>
                          <a:latin typeface="+mn-lt"/>
                          <a:cs typeface="Arial Narrow"/>
                        </a:rPr>
                        <a:t>Regorafenib median OS, months</a:t>
                      </a:r>
                      <a:endParaRPr sz="12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a:noFill/>
                      <a:prstDash val="soli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06000">
                <a:tc gridSpan="4">
                  <a:txBody>
                    <a:bodyPr/>
                    <a:lstStyle/>
                    <a:p>
                      <a:pPr marL="91440">
                        <a:lnSpc>
                          <a:spcPct val="100000"/>
                        </a:lnSpc>
                        <a:spcBef>
                          <a:spcPts val="340"/>
                        </a:spcBef>
                      </a:pPr>
                      <a:r>
                        <a:rPr lang="en-IN" sz="1200" b="1" dirty="0">
                          <a:latin typeface="+mn-lt"/>
                          <a:cs typeface="Arial Narrow"/>
                        </a:rPr>
                        <a:t>Geographic region</a:t>
                      </a: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91440">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120"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755"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6000">
                <a:tc>
                  <a:txBody>
                    <a:bodyPr/>
                    <a:lstStyle/>
                    <a:p>
                      <a:pPr marL="180000">
                        <a:lnSpc>
                          <a:spcPct val="100000"/>
                        </a:lnSpc>
                        <a:spcBef>
                          <a:spcPts val="340"/>
                        </a:spcBef>
                      </a:pPr>
                      <a:r>
                        <a:rPr lang="en-IN" sz="1200" dirty="0">
                          <a:latin typeface="+mn-lt"/>
                          <a:cs typeface="Arial Narrow"/>
                        </a:rPr>
                        <a:t>Asia</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0.77 (0.59-1.00)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11.5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8.8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843091"/>
                  </a:ext>
                </a:extLst>
              </a:tr>
              <a:tr h="306000">
                <a:tc>
                  <a:txBody>
                    <a:bodyPr/>
                    <a:lstStyle/>
                    <a:p>
                      <a:pPr marL="180000">
                        <a:lnSpc>
                          <a:spcPct val="100000"/>
                        </a:lnSpc>
                        <a:spcBef>
                          <a:spcPts val="340"/>
                        </a:spcBef>
                      </a:pPr>
                      <a:r>
                        <a:rPr lang="en-IN" sz="1200" dirty="0">
                          <a:latin typeface="+mn-lt"/>
                          <a:cs typeface="Arial Narrow"/>
                        </a:rPr>
                        <a:t>Rest of the world</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0.82 (0.68-0.99)</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10.9</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9.8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306448"/>
                  </a:ext>
                </a:extLst>
              </a:tr>
              <a:tr h="306000">
                <a:tc gridSpan="4">
                  <a:txBody>
                    <a:bodyPr/>
                    <a:lstStyle/>
                    <a:p>
                      <a:pPr marL="91440">
                        <a:lnSpc>
                          <a:spcPct val="100000"/>
                        </a:lnSpc>
                        <a:spcBef>
                          <a:spcPts val="340"/>
                        </a:spcBef>
                      </a:pPr>
                      <a:r>
                        <a:rPr lang="en-IN" sz="1200" b="1" i="1" dirty="0">
                          <a:latin typeface="+mn-lt"/>
                          <a:cs typeface="Arial Narrow"/>
                        </a:rPr>
                        <a:t>RAS</a:t>
                      </a:r>
                      <a:r>
                        <a:rPr lang="en-IN" sz="1200" b="1" dirty="0">
                          <a:latin typeface="+mn-lt"/>
                          <a:cs typeface="Arial Narrow"/>
                        </a:rPr>
                        <a:t> status</a:t>
                      </a: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91440">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120"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755"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7516312"/>
                  </a:ext>
                </a:extLst>
              </a:tr>
              <a:tr h="306000">
                <a:tc>
                  <a:txBody>
                    <a:bodyPr/>
                    <a:lstStyle/>
                    <a:p>
                      <a:pPr marL="180000">
                        <a:lnSpc>
                          <a:spcPct val="100000"/>
                        </a:lnSpc>
                        <a:spcBef>
                          <a:spcPts val="340"/>
                        </a:spcBef>
                      </a:pPr>
                      <a:r>
                        <a:rPr lang="en-IN" sz="1200" dirty="0">
                          <a:latin typeface="+mn-lt"/>
                          <a:cs typeface="Arial Narrow"/>
                        </a:rPr>
                        <a:t>Wild type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0.79 (0.61-1.01)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12.0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10.4</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4719314"/>
                  </a:ext>
                </a:extLst>
              </a:tr>
              <a:tr h="306000">
                <a:tc>
                  <a:txBody>
                    <a:bodyPr/>
                    <a:lstStyle/>
                    <a:p>
                      <a:pPr marL="180000">
                        <a:lnSpc>
                          <a:spcPct val="100000"/>
                        </a:lnSpc>
                        <a:spcBef>
                          <a:spcPts val="340"/>
                        </a:spcBef>
                      </a:pPr>
                      <a:r>
                        <a:rPr lang="en-IN" sz="1200" dirty="0">
                          <a:latin typeface="+mn-lt"/>
                          <a:cs typeface="Arial Narrow"/>
                        </a:rPr>
                        <a:t>Mutant</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0.80 (0.66-0.98)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10.3</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8.7</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6769"/>
                  </a:ext>
                </a:extLst>
              </a:tr>
              <a:tr h="306000">
                <a:tc gridSpan="4">
                  <a:txBody>
                    <a:bodyPr/>
                    <a:lstStyle/>
                    <a:p>
                      <a:pPr marL="91440">
                        <a:lnSpc>
                          <a:spcPct val="100000"/>
                        </a:lnSpc>
                        <a:spcBef>
                          <a:spcPts val="340"/>
                        </a:spcBef>
                      </a:pPr>
                      <a:r>
                        <a:rPr lang="en-IN" sz="1200" b="1" dirty="0">
                          <a:latin typeface="+mn-lt"/>
                          <a:cs typeface="Arial Narrow"/>
                        </a:rPr>
                        <a:t>Liver metastases</a:t>
                      </a: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91440">
                        <a:lnSpc>
                          <a:spcPct val="100000"/>
                        </a:lnSpc>
                        <a:spcBef>
                          <a:spcPts val="340"/>
                        </a:spcBef>
                      </a:pP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120"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755"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18467"/>
                  </a:ext>
                </a:extLst>
              </a:tr>
              <a:tr h="306000">
                <a:tc>
                  <a:txBody>
                    <a:bodyPr/>
                    <a:lstStyle/>
                    <a:p>
                      <a:pPr marL="180000">
                        <a:lnSpc>
                          <a:spcPct val="100000"/>
                        </a:lnSpc>
                        <a:spcBef>
                          <a:spcPts val="340"/>
                        </a:spcBef>
                      </a:pPr>
                      <a:r>
                        <a:rPr lang="en-IN" sz="1200" dirty="0">
                          <a:latin typeface="+mn-lt"/>
                          <a:cs typeface="Arial Narrow"/>
                        </a:rPr>
                        <a:t>Yes</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0.78 (0.65-0.94)</a:t>
                      </a: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8.9</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7.7</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6450717"/>
                  </a:ext>
                </a:extLst>
              </a:tr>
              <a:tr h="306000">
                <a:tc>
                  <a:txBody>
                    <a:bodyPr/>
                    <a:lstStyle/>
                    <a:p>
                      <a:pPr marL="180000">
                        <a:lnSpc>
                          <a:spcPct val="100000"/>
                        </a:lnSpc>
                        <a:spcBef>
                          <a:spcPts val="340"/>
                        </a:spcBef>
                      </a:pPr>
                      <a:r>
                        <a:rPr lang="en-IN" sz="1200" dirty="0">
                          <a:latin typeface="+mn-lt"/>
                          <a:cs typeface="Arial Narrow"/>
                        </a:rPr>
                        <a:t>No</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0.77 (0.59-1.01)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15.9</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12.7</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45732"/>
                  </a:ext>
                </a:extLst>
              </a:tr>
              <a:tr h="306000">
                <a:tc gridSpan="4">
                  <a:txBody>
                    <a:bodyPr/>
                    <a:lstStyle/>
                    <a:p>
                      <a:pPr marL="91440">
                        <a:lnSpc>
                          <a:spcPct val="100000"/>
                        </a:lnSpc>
                        <a:spcBef>
                          <a:spcPts val="340"/>
                        </a:spcBef>
                      </a:pPr>
                      <a:r>
                        <a:rPr lang="en-IN" sz="1200" b="1" dirty="0">
                          <a:latin typeface="+mn-lt"/>
                          <a:cs typeface="Arial Narrow"/>
                        </a:rPr>
                        <a:t>Prior anti-VEGF antibody treatment</a:t>
                      </a: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91440">
                        <a:lnSpc>
                          <a:spcPct val="100000"/>
                        </a:lnSpc>
                        <a:spcBef>
                          <a:spcPts val="340"/>
                        </a:spcBef>
                      </a:pP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120"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1755"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348827"/>
                  </a:ext>
                </a:extLst>
              </a:tr>
              <a:tr h="306000">
                <a:tc>
                  <a:txBody>
                    <a:bodyPr/>
                    <a:lstStyle/>
                    <a:p>
                      <a:pPr marL="180000">
                        <a:lnSpc>
                          <a:spcPct val="100000"/>
                        </a:lnSpc>
                        <a:spcBef>
                          <a:spcPts val="340"/>
                        </a:spcBef>
                      </a:pPr>
                      <a:r>
                        <a:rPr lang="en-IN" sz="1200" dirty="0">
                          <a:latin typeface="+mn-lt"/>
                          <a:cs typeface="Arial Narrow"/>
                        </a:rPr>
                        <a:t>Yes</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0.80 (0.68-0.95)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10.5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8.8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701908"/>
                  </a:ext>
                </a:extLst>
              </a:tr>
              <a:tr h="306000">
                <a:tc>
                  <a:txBody>
                    <a:bodyPr/>
                    <a:lstStyle/>
                    <a:p>
                      <a:pPr marL="180000">
                        <a:lnSpc>
                          <a:spcPct val="100000"/>
                        </a:lnSpc>
                        <a:spcBef>
                          <a:spcPts val="340"/>
                        </a:spcBef>
                      </a:pPr>
                      <a:r>
                        <a:rPr lang="en-IN" sz="1200" dirty="0">
                          <a:latin typeface="+mn-lt"/>
                          <a:cs typeface="Arial Narrow"/>
                        </a:rPr>
                        <a:t>No</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100000"/>
                        </a:lnSpc>
                        <a:spcBef>
                          <a:spcPts val="340"/>
                        </a:spcBef>
                      </a:pPr>
                      <a:r>
                        <a:rPr lang="en-IN" sz="1200" dirty="0">
                          <a:latin typeface="+mn-lt"/>
                          <a:cs typeface="Arial Narrow"/>
                        </a:rPr>
                        <a:t>0.80 (0.56-1.15)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11.5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11.1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3720790"/>
                  </a:ext>
                </a:extLst>
              </a:tr>
            </a:tbl>
          </a:graphicData>
        </a:graphic>
      </p:graphicFrame>
      <p:sp>
        <p:nvSpPr>
          <p:cNvPr id="4" name="TextBox 3">
            <a:extLst>
              <a:ext uri="{FF2B5EF4-FFF2-40B4-BE49-F238E27FC236}">
                <a16:creationId xmlns:a16="http://schemas.microsoft.com/office/drawing/2014/main" id="{BFD7BE9F-1693-83EE-310B-5D075C666D0D}"/>
              </a:ext>
            </a:extLst>
          </p:cNvPr>
          <p:cNvSpPr txBox="1">
            <a:spLocks/>
          </p:cNvSpPr>
          <p:nvPr/>
        </p:nvSpPr>
        <p:spPr>
          <a:xfrm>
            <a:off x="300039" y="1380438"/>
            <a:ext cx="5577841" cy="3975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An OS benefit with zanzalintinib + atezolizumab vs regorafenib was consistently observed across key subgroups</a:t>
            </a:r>
            <a:endParaRPr kumimoji="0" lang="en-IN" sz="1200" b="0" i="0" u="none" strike="noStrike" kern="1200" cap="none" spc="0" normalizeH="0" baseline="0" noProof="0" dirty="0">
              <a:ln>
                <a:noFill/>
              </a:ln>
              <a:solidFill>
                <a:srgbClr val="000000"/>
              </a:solidFill>
              <a:effectLst/>
              <a:uLnTx/>
              <a:uFillTx/>
              <a:latin typeface="Krub"/>
              <a:ea typeface="+mn-ea"/>
              <a:cs typeface="+mn-cs"/>
            </a:endParaRPr>
          </a:p>
        </p:txBody>
      </p:sp>
      <p:graphicFrame>
        <p:nvGraphicFramePr>
          <p:cNvPr id="25" name="object 4">
            <a:extLst>
              <a:ext uri="{FF2B5EF4-FFF2-40B4-BE49-F238E27FC236}">
                <a16:creationId xmlns:a16="http://schemas.microsoft.com/office/drawing/2014/main" id="{935EE297-7BE4-8103-596F-0AE6A6F99BF9}"/>
              </a:ext>
            </a:extLst>
          </p:cNvPr>
          <p:cNvGraphicFramePr>
            <a:graphicFrameLocks noGrp="1"/>
          </p:cNvGraphicFramePr>
          <p:nvPr/>
        </p:nvGraphicFramePr>
        <p:xfrm>
          <a:off x="6300770" y="1825043"/>
          <a:ext cx="5594402" cy="4438800"/>
        </p:xfrm>
        <a:graphic>
          <a:graphicData uri="http://schemas.openxmlformats.org/drawingml/2006/table">
            <a:tbl>
              <a:tblPr firstRow="1" bandRow="1">
                <a:tableStyleId>{2D5ABB26-0587-4C30-8999-92F81FD0307C}</a:tableStyleId>
              </a:tblPr>
              <a:tblGrid>
                <a:gridCol w="2439370">
                  <a:extLst>
                    <a:ext uri="{9D8B030D-6E8A-4147-A177-3AD203B41FA5}">
                      <a16:colId xmlns:a16="http://schemas.microsoft.com/office/drawing/2014/main" val="20000"/>
                    </a:ext>
                  </a:extLst>
                </a:gridCol>
                <a:gridCol w="1577516">
                  <a:extLst>
                    <a:ext uri="{9D8B030D-6E8A-4147-A177-3AD203B41FA5}">
                      <a16:colId xmlns:a16="http://schemas.microsoft.com/office/drawing/2014/main" val="20001"/>
                    </a:ext>
                  </a:extLst>
                </a:gridCol>
                <a:gridCol w="1577516">
                  <a:extLst>
                    <a:ext uri="{9D8B030D-6E8A-4147-A177-3AD203B41FA5}">
                      <a16:colId xmlns:a16="http://schemas.microsoft.com/office/drawing/2014/main" val="20002"/>
                    </a:ext>
                  </a:extLst>
                </a:gridCol>
              </a:tblGrid>
              <a:tr h="766800">
                <a:tc>
                  <a:txBody>
                    <a:bodyPr/>
                    <a:lstStyle/>
                    <a:p>
                      <a:pPr marL="91440">
                        <a:lnSpc>
                          <a:spcPct val="100000"/>
                        </a:lnSpc>
                        <a:spcBef>
                          <a:spcPts val="1055"/>
                        </a:spcBef>
                      </a:pPr>
                      <a:r>
                        <a:rPr lang="en-IN" sz="1200" b="1" dirty="0">
                          <a:solidFill>
                            <a:schemeClr val="tx1"/>
                          </a:solidFill>
                          <a:latin typeface="+mn-lt"/>
                          <a:cs typeface="Arial Narrow"/>
                        </a:rPr>
                        <a:t>Response Outcome</a:t>
                      </a:r>
                      <a:endParaRPr sz="1200" b="1" dirty="0">
                        <a:solidFill>
                          <a:schemeClr val="tx1"/>
                        </a:solidFill>
                        <a:latin typeface="+mn-lt"/>
                        <a:cs typeface="Arial Narrow"/>
                      </a:endParaRPr>
                    </a:p>
                  </a:txBody>
                  <a:tcPr marL="36000" marR="36000" marT="18000" marB="18000" anchor="ctr">
                    <a:lnL w="6350">
                      <a:noFill/>
                      <a:prstDash val="soli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 algn="ctr">
                        <a:lnSpc>
                          <a:spcPct val="100000"/>
                        </a:lnSpc>
                        <a:spcBef>
                          <a:spcPts val="335"/>
                        </a:spcBef>
                      </a:pPr>
                      <a:r>
                        <a:rPr lang="en-IN" sz="1200" b="1" dirty="0">
                          <a:solidFill>
                            <a:schemeClr val="tx1"/>
                          </a:solidFill>
                          <a:latin typeface="+mn-lt"/>
                          <a:cs typeface="Arial Narrow"/>
                        </a:rPr>
                        <a:t>Zanzalintinib + Atezolizumab (n=451)</a:t>
                      </a:r>
                      <a:endParaRPr sz="12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270" algn="ctr">
                        <a:lnSpc>
                          <a:spcPct val="100000"/>
                        </a:lnSpc>
                        <a:spcBef>
                          <a:spcPts val="335"/>
                        </a:spcBef>
                      </a:pPr>
                      <a:r>
                        <a:rPr lang="en-IN" sz="1200" b="1" spc="-10" dirty="0">
                          <a:solidFill>
                            <a:schemeClr val="tx1"/>
                          </a:solidFill>
                          <a:latin typeface="+mn-lt"/>
                          <a:cs typeface="Arial Narrow"/>
                        </a:rPr>
                        <a:t>Regorafenib </a:t>
                      </a:r>
                      <a:br>
                        <a:rPr lang="en-IN" sz="1200" b="1" spc="-10" dirty="0">
                          <a:solidFill>
                            <a:schemeClr val="tx1"/>
                          </a:solidFill>
                          <a:latin typeface="+mn-lt"/>
                          <a:cs typeface="Arial Narrow"/>
                        </a:rPr>
                      </a:br>
                      <a:r>
                        <a:rPr lang="en-IN" sz="1200" b="1" spc="-10" dirty="0">
                          <a:solidFill>
                            <a:schemeClr val="tx1"/>
                          </a:solidFill>
                          <a:latin typeface="+mn-lt"/>
                          <a:cs typeface="Arial Narrow"/>
                        </a:rPr>
                        <a:t>(n=450)</a:t>
                      </a:r>
                      <a:endParaRPr sz="12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a:noFill/>
                      <a:prstDash val="soli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7200">
                <a:tc>
                  <a:txBody>
                    <a:bodyPr/>
                    <a:lstStyle/>
                    <a:p>
                      <a:pPr marL="90000">
                        <a:lnSpc>
                          <a:spcPct val="100000"/>
                        </a:lnSpc>
                        <a:spcBef>
                          <a:spcPts val="340"/>
                        </a:spcBef>
                      </a:pPr>
                      <a:r>
                        <a:rPr lang="en-IN" sz="1200" b="1" dirty="0">
                          <a:latin typeface="+mn-lt"/>
                          <a:cs typeface="Arial Narrow"/>
                        </a:rPr>
                        <a:t>Best overall response, n (%)*</a:t>
                      </a: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3972962"/>
                  </a:ext>
                </a:extLst>
              </a:tr>
              <a:tr h="367200">
                <a:tc>
                  <a:txBody>
                    <a:bodyPr/>
                    <a:lstStyle/>
                    <a:p>
                      <a:pPr marL="180000">
                        <a:lnSpc>
                          <a:spcPct val="100000"/>
                        </a:lnSpc>
                        <a:spcBef>
                          <a:spcPts val="340"/>
                        </a:spcBef>
                      </a:pPr>
                      <a:r>
                        <a:rPr lang="en-IN" sz="1200" dirty="0">
                          <a:latin typeface="+mn-lt"/>
                          <a:cs typeface="Arial Narrow"/>
                        </a:rPr>
                        <a:t>Complete response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843091"/>
                  </a:ext>
                </a:extLst>
              </a:tr>
              <a:tr h="367200">
                <a:tc>
                  <a:txBody>
                    <a:bodyPr/>
                    <a:lstStyle/>
                    <a:p>
                      <a:pPr marL="180000">
                        <a:lnSpc>
                          <a:spcPct val="100000"/>
                        </a:lnSpc>
                        <a:spcBef>
                          <a:spcPts val="340"/>
                        </a:spcBef>
                      </a:pPr>
                      <a:r>
                        <a:rPr lang="en-IN" sz="1200" dirty="0">
                          <a:latin typeface="+mn-lt"/>
                          <a:cs typeface="Arial Narrow"/>
                        </a:rPr>
                        <a:t>Partial response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16 (4)</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5 (1)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306448"/>
                  </a:ext>
                </a:extLst>
              </a:tr>
              <a:tr h="367200">
                <a:tc>
                  <a:txBody>
                    <a:bodyPr/>
                    <a:lstStyle/>
                    <a:p>
                      <a:pPr marL="180000">
                        <a:lnSpc>
                          <a:spcPct val="100000"/>
                        </a:lnSpc>
                        <a:spcBef>
                          <a:spcPts val="340"/>
                        </a:spcBef>
                      </a:pPr>
                      <a:r>
                        <a:rPr lang="en-IN" sz="1200" dirty="0">
                          <a:latin typeface="+mn-lt"/>
                          <a:cs typeface="Arial Narrow"/>
                        </a:rPr>
                        <a:t>Stable disease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226 (50)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178 (40)</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4719314"/>
                  </a:ext>
                </a:extLst>
              </a:tr>
              <a:tr h="367200">
                <a:tc>
                  <a:txBody>
                    <a:bodyPr/>
                    <a:lstStyle/>
                    <a:p>
                      <a:pPr marL="180000">
                        <a:lnSpc>
                          <a:spcPct val="100000"/>
                        </a:lnSpc>
                        <a:spcBef>
                          <a:spcPts val="340"/>
                        </a:spcBef>
                      </a:pPr>
                      <a:r>
                        <a:rPr lang="en-IN" sz="1200" dirty="0">
                          <a:latin typeface="+mn-lt"/>
                          <a:cs typeface="Arial Narrow"/>
                        </a:rPr>
                        <a:t>Progressive disease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156 (35)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216 (48)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6769"/>
                  </a:ext>
                </a:extLst>
              </a:tr>
              <a:tr h="367200">
                <a:tc>
                  <a:txBody>
                    <a:bodyPr/>
                    <a:lstStyle/>
                    <a:p>
                      <a:pPr marL="180000">
                        <a:lnSpc>
                          <a:spcPct val="100000"/>
                        </a:lnSpc>
                        <a:spcBef>
                          <a:spcPts val="340"/>
                        </a:spcBef>
                      </a:pPr>
                      <a:r>
                        <a:rPr lang="en-IN" sz="1200" dirty="0">
                          <a:latin typeface="+mn-lt"/>
                          <a:cs typeface="Arial Narrow"/>
                        </a:rPr>
                        <a:t>Not evaluable</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53 (12)</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51 (11)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40474"/>
                  </a:ext>
                </a:extLst>
              </a:tr>
              <a:tr h="367200">
                <a:tc>
                  <a:txBody>
                    <a:bodyPr/>
                    <a:lstStyle/>
                    <a:p>
                      <a:pPr marL="90000">
                        <a:lnSpc>
                          <a:spcPct val="100000"/>
                        </a:lnSpc>
                        <a:spcBef>
                          <a:spcPts val="340"/>
                        </a:spcBef>
                      </a:pPr>
                      <a:r>
                        <a:rPr lang="en-IN" sz="1200" b="1" dirty="0">
                          <a:latin typeface="+mn-lt"/>
                          <a:cs typeface="Arial Narrow"/>
                        </a:rPr>
                        <a:t>Objective response rate, n (%)</a:t>
                      </a: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16 (4)</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5 (1)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532256"/>
                  </a:ext>
                </a:extLst>
              </a:tr>
              <a:tr h="367200">
                <a:tc>
                  <a:txBody>
                    <a:bodyPr/>
                    <a:lstStyle/>
                    <a:p>
                      <a:pPr marL="180000">
                        <a:lnSpc>
                          <a:spcPct val="100000"/>
                        </a:lnSpc>
                        <a:spcBef>
                          <a:spcPts val="340"/>
                        </a:spcBef>
                      </a:pPr>
                      <a:r>
                        <a:rPr lang="en-IN" sz="1200" dirty="0">
                          <a:latin typeface="+mn-lt"/>
                          <a:cs typeface="Arial Narrow"/>
                        </a:rPr>
                        <a:t>95% CI</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(2-6)</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(0-3)</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6450717"/>
                  </a:ext>
                </a:extLst>
              </a:tr>
              <a:tr h="367200">
                <a:tc>
                  <a:txBody>
                    <a:bodyPr/>
                    <a:lstStyle/>
                    <a:p>
                      <a:pPr marL="90000">
                        <a:lnSpc>
                          <a:spcPct val="100000"/>
                        </a:lnSpc>
                        <a:spcBef>
                          <a:spcPts val="340"/>
                        </a:spcBef>
                      </a:pPr>
                      <a:r>
                        <a:rPr lang="en-IN" sz="1200" b="1" dirty="0">
                          <a:latin typeface="+mn-lt"/>
                          <a:cs typeface="Arial Narrow"/>
                        </a:rPr>
                        <a:t>Disease control rate, n (%)</a:t>
                      </a:r>
                      <a:endParaRPr sz="12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242 (54)</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183 (41)</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24937"/>
                  </a:ext>
                </a:extLst>
              </a:tr>
              <a:tr h="367200">
                <a:tc>
                  <a:txBody>
                    <a:bodyPr/>
                    <a:lstStyle/>
                    <a:p>
                      <a:pPr marL="180000">
                        <a:lnSpc>
                          <a:spcPct val="100000"/>
                        </a:lnSpc>
                        <a:spcBef>
                          <a:spcPts val="340"/>
                        </a:spcBef>
                      </a:pPr>
                      <a:r>
                        <a:rPr lang="en-IN" sz="1200" dirty="0">
                          <a:latin typeface="+mn-lt"/>
                          <a:cs typeface="Arial Narrow"/>
                        </a:rPr>
                        <a:t>95% CI</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200" dirty="0">
                          <a:latin typeface="+mn-lt"/>
                          <a:cs typeface="Arial Narrow"/>
                        </a:rPr>
                        <a:t>(49-58)</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200" dirty="0">
                          <a:latin typeface="+mn-lt"/>
                          <a:cs typeface="Arial Narrow"/>
                        </a:rPr>
                        <a:t>(36-45)</a:t>
                      </a:r>
                      <a:endParaRPr sz="12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701908"/>
                  </a:ext>
                </a:extLst>
              </a:tr>
            </a:tbl>
          </a:graphicData>
        </a:graphic>
      </p:graphicFrame>
    </p:spTree>
    <p:extLst>
      <p:ext uri="{BB962C8B-B14F-4D97-AF65-F5344CB8AC3E}">
        <p14:creationId xmlns:p14="http://schemas.microsoft.com/office/powerpoint/2010/main" val="866774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580865" cy="1501346"/>
          </a:xfrm>
        </p:spPr>
        <p:txBody>
          <a:bodyPr/>
          <a:lstStyle/>
          <a:p>
            <a:pPr marL="98425" indent="0">
              <a:buNone/>
            </a:pPr>
            <a:r>
              <a:rPr lang="en-US" sz="2500" b="0" dirty="0"/>
              <a:t>This activity is supported by educational grants from Exelixis Inc, GSK, and Natera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73BA-0D04-4271-10D1-0E3CE2056F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816A78-6350-E1E8-80F5-8B2047FEE1BE}"/>
              </a:ext>
            </a:extLst>
          </p:cNvPr>
          <p:cNvSpPr>
            <a:spLocks noGrp="1"/>
          </p:cNvSpPr>
          <p:nvPr>
            <p:ph type="title"/>
          </p:nvPr>
        </p:nvSpPr>
        <p:spPr>
          <a:xfrm>
            <a:off x="300038" y="52875"/>
            <a:ext cx="11891961" cy="943310"/>
          </a:xfrm>
        </p:spPr>
        <p:txBody>
          <a:bodyPr/>
          <a:lstStyle/>
          <a:p>
            <a:pPr algn="ctr"/>
            <a:r>
              <a:rPr lang="en-IN" dirty="0"/>
              <a:t>STELLAR-303: Safety</a:t>
            </a:r>
          </a:p>
        </p:txBody>
      </p:sp>
      <p:sp>
        <p:nvSpPr>
          <p:cNvPr id="206" name="TextBox 205">
            <a:extLst>
              <a:ext uri="{FF2B5EF4-FFF2-40B4-BE49-F238E27FC236}">
                <a16:creationId xmlns:a16="http://schemas.microsoft.com/office/drawing/2014/main" id="{1B42377E-9717-D7CA-77AF-956CBF80371C}"/>
              </a:ext>
            </a:extLst>
          </p:cNvPr>
          <p:cNvSpPr txBox="1"/>
          <p:nvPr/>
        </p:nvSpPr>
        <p:spPr>
          <a:xfrm>
            <a:off x="300039" y="6599455"/>
            <a:ext cx="476345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900" b="0" i="0" u="none" strike="noStrike" kern="0" cap="none" spc="0" normalizeH="0" baseline="0" noProof="0">
                <a:ln>
                  <a:noFill/>
                </a:ln>
                <a:solidFill>
                  <a:srgbClr val="000000"/>
                </a:solidFill>
                <a:effectLst/>
                <a:uLnTx/>
                <a:uFillTx/>
                <a:latin typeface="Krub"/>
                <a:ea typeface="+mn-ea"/>
                <a:cs typeface="Poppins" pitchFamily="2" charset="77"/>
                <a:sym typeface="Arial"/>
              </a:rPr>
              <a:t>Hecht, R et al. Lancet Nov. 2025</a:t>
            </a:r>
          </a:p>
        </p:txBody>
      </p:sp>
      <p:grpSp>
        <p:nvGrpSpPr>
          <p:cNvPr id="112" name="Group 111">
            <a:extLst>
              <a:ext uri="{FF2B5EF4-FFF2-40B4-BE49-F238E27FC236}">
                <a16:creationId xmlns:a16="http://schemas.microsoft.com/office/drawing/2014/main" id="{53A3E9F7-7FE8-F4E6-0BA3-90C00996EEE7}"/>
              </a:ext>
            </a:extLst>
          </p:cNvPr>
          <p:cNvGrpSpPr/>
          <p:nvPr/>
        </p:nvGrpSpPr>
        <p:grpSpPr>
          <a:xfrm>
            <a:off x="6300771" y="1131728"/>
            <a:ext cx="5577841" cy="233382"/>
            <a:chOff x="300039" y="1223213"/>
            <a:chExt cx="5577841" cy="233382"/>
          </a:xfrm>
        </p:grpSpPr>
        <p:sp>
          <p:nvSpPr>
            <p:cNvPr id="113" name="Shape1_20221025_110649">
              <a:extLst>
                <a:ext uri="{FF2B5EF4-FFF2-40B4-BE49-F238E27FC236}">
                  <a16:creationId xmlns:a16="http://schemas.microsoft.com/office/drawing/2014/main" id="{1F066F1B-5801-4D2A-E683-01153DEE2E11}"/>
                </a:ext>
              </a:extLst>
            </p:cNvPr>
            <p:cNvSpPr txBox="1"/>
            <p:nvPr/>
          </p:nvSpPr>
          <p:spPr>
            <a:xfrm>
              <a:off x="300039" y="1223213"/>
              <a:ext cx="5577840" cy="184666"/>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Summary of TRAEs* (Safety Population)</a:t>
              </a:r>
              <a:endParaRPr kumimoji="0" lang="en-US" sz="16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grpSp>
          <p:nvGrpSpPr>
            <p:cNvPr id="114" name="Group 113">
              <a:extLst>
                <a:ext uri="{FF2B5EF4-FFF2-40B4-BE49-F238E27FC236}">
                  <a16:creationId xmlns:a16="http://schemas.microsoft.com/office/drawing/2014/main" id="{7D939F7A-0B8D-F2F9-D3C2-74D831873605}"/>
                </a:ext>
              </a:extLst>
            </p:cNvPr>
            <p:cNvGrpSpPr/>
            <p:nvPr/>
          </p:nvGrpSpPr>
          <p:grpSpPr>
            <a:xfrm>
              <a:off x="300040" y="1456595"/>
              <a:ext cx="5577840" cy="0"/>
              <a:chOff x="297712" y="1338777"/>
              <a:chExt cx="5577840" cy="0"/>
            </a:xfrm>
          </p:grpSpPr>
          <p:cxnSp>
            <p:nvCxnSpPr>
              <p:cNvPr id="115" name="Shape0_20221025_110436">
                <a:extLst>
                  <a:ext uri="{FF2B5EF4-FFF2-40B4-BE49-F238E27FC236}">
                    <a16:creationId xmlns:a16="http://schemas.microsoft.com/office/drawing/2014/main" id="{CA95B57D-201C-5815-45FF-C6880162DB8B}"/>
                  </a:ext>
                </a:extLst>
              </p:cNvPr>
              <p:cNvCxnSpPr>
                <a:cxnSpLocks/>
              </p:cNvCxnSpPr>
              <p:nvPr/>
            </p:nvCxnSpPr>
            <p:spPr>
              <a:xfrm>
                <a:off x="297712" y="1338777"/>
                <a:ext cx="55778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27AD428-12A7-48F6-C25C-7F8E88E85BEA}"/>
                  </a:ext>
                </a:extLst>
              </p:cNvPr>
              <p:cNvCxnSpPr>
                <a:cxnSpLocks/>
              </p:cNvCxnSpPr>
              <p:nvPr/>
            </p:nvCxnSpPr>
            <p:spPr>
              <a:xfrm>
                <a:off x="5431317" y="1338777"/>
                <a:ext cx="444235" cy="0"/>
              </a:xfrm>
              <a:prstGeom prst="line">
                <a:avLst/>
              </a:prstGeom>
              <a:ln w="28575" cap="rnd">
                <a:solidFill>
                  <a:schemeClr val="bg2"/>
                </a:solidFill>
                <a:round/>
              </a:ln>
            </p:spPr>
            <p:style>
              <a:lnRef idx="1">
                <a:schemeClr val="accent1"/>
              </a:lnRef>
              <a:fillRef idx="0">
                <a:schemeClr val="accent1"/>
              </a:fillRef>
              <a:effectRef idx="0">
                <a:schemeClr val="accent1"/>
              </a:effectRef>
              <a:fontRef idx="minor">
                <a:schemeClr val="tx1"/>
              </a:fontRef>
            </p:style>
          </p:cxnSp>
        </p:grpSp>
      </p:grpSp>
      <p:graphicFrame>
        <p:nvGraphicFramePr>
          <p:cNvPr id="17" name="object 4">
            <a:extLst>
              <a:ext uri="{FF2B5EF4-FFF2-40B4-BE49-F238E27FC236}">
                <a16:creationId xmlns:a16="http://schemas.microsoft.com/office/drawing/2014/main" id="{80D8B62A-02E2-8670-7989-3F803C0E7472}"/>
              </a:ext>
            </a:extLst>
          </p:cNvPr>
          <p:cNvGraphicFramePr>
            <a:graphicFrameLocks noGrp="1"/>
          </p:cNvGraphicFramePr>
          <p:nvPr/>
        </p:nvGraphicFramePr>
        <p:xfrm>
          <a:off x="300039" y="1131728"/>
          <a:ext cx="5594402" cy="3737280"/>
        </p:xfrm>
        <a:graphic>
          <a:graphicData uri="http://schemas.openxmlformats.org/drawingml/2006/table">
            <a:tbl>
              <a:tblPr firstRow="1" bandRow="1">
                <a:tableStyleId>{2D5ABB26-0587-4C30-8999-92F81FD0307C}</a:tableStyleId>
              </a:tblPr>
              <a:tblGrid>
                <a:gridCol w="3221374">
                  <a:extLst>
                    <a:ext uri="{9D8B030D-6E8A-4147-A177-3AD203B41FA5}">
                      <a16:colId xmlns:a16="http://schemas.microsoft.com/office/drawing/2014/main" val="20000"/>
                    </a:ext>
                  </a:extLst>
                </a:gridCol>
                <a:gridCol w="1123979">
                  <a:extLst>
                    <a:ext uri="{9D8B030D-6E8A-4147-A177-3AD203B41FA5}">
                      <a16:colId xmlns:a16="http://schemas.microsoft.com/office/drawing/2014/main" val="20001"/>
                    </a:ext>
                  </a:extLst>
                </a:gridCol>
                <a:gridCol w="1249049">
                  <a:extLst>
                    <a:ext uri="{9D8B030D-6E8A-4147-A177-3AD203B41FA5}">
                      <a16:colId xmlns:a16="http://schemas.microsoft.com/office/drawing/2014/main" val="20002"/>
                    </a:ext>
                  </a:extLst>
                </a:gridCol>
              </a:tblGrid>
              <a:tr h="576000">
                <a:tc>
                  <a:txBody>
                    <a:bodyPr/>
                    <a:lstStyle/>
                    <a:p>
                      <a:pPr marL="91440">
                        <a:lnSpc>
                          <a:spcPct val="100000"/>
                        </a:lnSpc>
                        <a:spcBef>
                          <a:spcPts val="1055"/>
                        </a:spcBef>
                      </a:pPr>
                      <a:r>
                        <a:rPr lang="en-IN" sz="1100" b="1" dirty="0">
                          <a:solidFill>
                            <a:schemeClr val="tx1"/>
                          </a:solidFill>
                          <a:latin typeface="+mn-lt"/>
                          <a:cs typeface="Arial Narrow"/>
                        </a:rPr>
                        <a:t>Event, n (%)</a:t>
                      </a:r>
                      <a:endParaRPr sz="1100" b="1" dirty="0">
                        <a:solidFill>
                          <a:schemeClr val="tx1"/>
                        </a:solidFill>
                        <a:latin typeface="+mn-lt"/>
                        <a:cs typeface="Arial Narrow"/>
                      </a:endParaRPr>
                    </a:p>
                  </a:txBody>
                  <a:tcPr marL="36000" marR="36000" marT="18000" marB="18000" anchor="ctr">
                    <a:lnL w="6350">
                      <a:noFill/>
                      <a:prstDash val="soli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 algn="ctr">
                        <a:lnSpc>
                          <a:spcPct val="100000"/>
                        </a:lnSpc>
                        <a:spcBef>
                          <a:spcPts val="335"/>
                        </a:spcBef>
                      </a:pPr>
                      <a:r>
                        <a:rPr lang="en-IN" sz="1100" b="1" dirty="0">
                          <a:solidFill>
                            <a:schemeClr val="tx1"/>
                          </a:solidFill>
                          <a:latin typeface="+mn-lt"/>
                          <a:cs typeface="Arial Narrow"/>
                        </a:rPr>
                        <a:t>Zanzalintinib + Atezolizumab (n=446)</a:t>
                      </a:r>
                      <a:endParaRPr sz="11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270" algn="ctr">
                        <a:lnSpc>
                          <a:spcPct val="100000"/>
                        </a:lnSpc>
                        <a:spcBef>
                          <a:spcPts val="335"/>
                        </a:spcBef>
                      </a:pPr>
                      <a:r>
                        <a:rPr lang="en-IN" sz="1100" b="1" spc="-10" dirty="0">
                          <a:solidFill>
                            <a:schemeClr val="tx1"/>
                          </a:solidFill>
                          <a:latin typeface="+mn-lt"/>
                          <a:cs typeface="Arial Narrow"/>
                        </a:rPr>
                        <a:t>Regorafenib </a:t>
                      </a:r>
                      <a:br>
                        <a:rPr lang="en-IN" sz="1100" b="1" spc="-10" dirty="0">
                          <a:solidFill>
                            <a:schemeClr val="tx1"/>
                          </a:solidFill>
                          <a:latin typeface="+mn-lt"/>
                          <a:cs typeface="Arial Narrow"/>
                        </a:rPr>
                      </a:br>
                      <a:r>
                        <a:rPr lang="en-IN" sz="1100" b="1" spc="-10" dirty="0">
                          <a:solidFill>
                            <a:schemeClr val="tx1"/>
                          </a:solidFill>
                          <a:latin typeface="+mn-lt"/>
                          <a:cs typeface="Arial Narrow"/>
                        </a:rPr>
                        <a:t>(n=434)</a:t>
                      </a:r>
                      <a:endParaRPr sz="1100" b="1" dirty="0">
                        <a:solidFill>
                          <a:schemeClr val="tx1"/>
                        </a:solidFill>
                        <a:latin typeface="+mn-lt"/>
                        <a:cs typeface="Arial Narrow"/>
                      </a:endParaRPr>
                    </a:p>
                  </a:txBody>
                  <a:tcPr marL="36000" marR="36000" marT="18000" marB="18000" anchor="ctr">
                    <a:lnL w="6350" cap="flat" cmpd="sng" algn="ctr">
                      <a:solidFill>
                        <a:schemeClr val="bg1"/>
                      </a:solidFill>
                      <a:prstDash val="solid"/>
                      <a:round/>
                      <a:headEnd type="none" w="med" len="med"/>
                      <a:tailEnd type="none" w="med" len="med"/>
                    </a:lnL>
                    <a:lnR w="6350">
                      <a:noFill/>
                      <a:prstDash val="solid"/>
                    </a:lnR>
                    <a:lnT w="6350">
                      <a:noFill/>
                      <a:prstDash val="soli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06000">
                <a:tc>
                  <a:txBody>
                    <a:bodyPr/>
                    <a:lstStyle/>
                    <a:p>
                      <a:pPr marL="90000">
                        <a:lnSpc>
                          <a:spcPct val="100000"/>
                        </a:lnSpc>
                        <a:spcBef>
                          <a:spcPts val="340"/>
                        </a:spcBef>
                      </a:pPr>
                      <a:r>
                        <a:rPr lang="en-IN" sz="1100" b="1" dirty="0">
                          <a:latin typeface="+mn-lt"/>
                          <a:cs typeface="Arial Narrow"/>
                        </a:rPr>
                        <a:t>Treatment-related adverse events</a:t>
                      </a: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3972962"/>
                  </a:ext>
                </a:extLst>
              </a:tr>
              <a:tr h="306000">
                <a:tc>
                  <a:txBody>
                    <a:bodyPr/>
                    <a:lstStyle/>
                    <a:p>
                      <a:pPr marL="180000">
                        <a:lnSpc>
                          <a:spcPct val="100000"/>
                        </a:lnSpc>
                        <a:spcBef>
                          <a:spcPts val="340"/>
                        </a:spcBef>
                      </a:pPr>
                      <a:r>
                        <a:rPr lang="en-IN" sz="1100" dirty="0">
                          <a:latin typeface="+mn-lt"/>
                          <a:cs typeface="Arial Narrow"/>
                        </a:rPr>
                        <a:t>Any-grade</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423 (95)</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399 (92)</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843091"/>
                  </a:ext>
                </a:extLst>
              </a:tr>
              <a:tr h="306000">
                <a:tc>
                  <a:txBody>
                    <a:bodyPr/>
                    <a:lstStyle/>
                    <a:p>
                      <a:pPr marL="180000">
                        <a:lnSpc>
                          <a:spcPct val="100000"/>
                        </a:lnSpc>
                        <a:spcBef>
                          <a:spcPts val="340"/>
                        </a:spcBef>
                      </a:pPr>
                      <a:r>
                        <a:rPr lang="en-IN" sz="1100" dirty="0">
                          <a:latin typeface="+mn-lt"/>
                          <a:cs typeface="Arial Narrow"/>
                        </a:rPr>
                        <a:t>Grade 3</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248 (56)</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143 (33)</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306448"/>
                  </a:ext>
                </a:extLst>
              </a:tr>
              <a:tr h="306000">
                <a:tc>
                  <a:txBody>
                    <a:bodyPr/>
                    <a:lstStyle/>
                    <a:p>
                      <a:pPr marL="180000">
                        <a:lnSpc>
                          <a:spcPct val="100000"/>
                        </a:lnSpc>
                        <a:spcBef>
                          <a:spcPts val="340"/>
                        </a:spcBef>
                      </a:pPr>
                      <a:r>
                        <a:rPr lang="en-IN" sz="1100" dirty="0">
                          <a:latin typeface="+mn-lt"/>
                          <a:cs typeface="Arial Narrow"/>
                        </a:rPr>
                        <a:t>Grade 4</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15 (3)</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17 (4)</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4719314"/>
                  </a:ext>
                </a:extLst>
              </a:tr>
              <a:tr h="306000">
                <a:tc>
                  <a:txBody>
                    <a:bodyPr/>
                    <a:lstStyle/>
                    <a:p>
                      <a:pPr marL="90000">
                        <a:lnSpc>
                          <a:spcPct val="100000"/>
                        </a:lnSpc>
                        <a:spcBef>
                          <a:spcPts val="340"/>
                        </a:spcBef>
                      </a:pPr>
                      <a:r>
                        <a:rPr lang="en-IN" sz="1100" b="1" dirty="0">
                          <a:latin typeface="+mn-lt"/>
                          <a:cs typeface="Arial Narrow"/>
                        </a:rPr>
                        <a:t>Serious adverse events</a:t>
                      </a:r>
                      <a:endParaRPr sz="11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255 (57)</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184 (42)</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6769"/>
                  </a:ext>
                </a:extLst>
              </a:tr>
              <a:tr h="306000">
                <a:tc>
                  <a:txBody>
                    <a:bodyPr/>
                    <a:lstStyle/>
                    <a:p>
                      <a:pPr marL="90000">
                        <a:lnSpc>
                          <a:spcPct val="100000"/>
                        </a:lnSpc>
                        <a:spcBef>
                          <a:spcPts val="340"/>
                        </a:spcBef>
                      </a:pPr>
                      <a:r>
                        <a:rPr lang="en-IN" sz="1100" b="1" dirty="0">
                          <a:latin typeface="+mn-lt"/>
                          <a:cs typeface="Arial Narrow"/>
                        </a:rPr>
                        <a:t>Serious treatment-related adverse events</a:t>
                      </a:r>
                      <a:endParaRPr sz="11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118 (26)</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45 (10)</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40474"/>
                  </a:ext>
                </a:extLst>
              </a:tr>
              <a:tr h="306000">
                <a:tc>
                  <a:txBody>
                    <a:bodyPr/>
                    <a:lstStyle/>
                    <a:p>
                      <a:pPr marL="90000">
                        <a:lnSpc>
                          <a:spcPct val="100000"/>
                        </a:lnSpc>
                        <a:spcBef>
                          <a:spcPts val="340"/>
                        </a:spcBef>
                      </a:pPr>
                      <a:r>
                        <a:rPr lang="en-US" sz="1100" b="1" dirty="0">
                          <a:latin typeface="+mn-lt"/>
                          <a:cs typeface="Arial Narrow"/>
                        </a:rPr>
                        <a:t>Adverse events leading to discontinuation of all treatment</a:t>
                      </a:r>
                      <a:endParaRPr sz="11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82 (18)</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64 (15)</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9388509"/>
                  </a:ext>
                </a:extLst>
              </a:tr>
              <a:tr h="306000">
                <a:tc>
                  <a:txBody>
                    <a:bodyPr/>
                    <a:lstStyle/>
                    <a:p>
                      <a:pPr marL="90000">
                        <a:lnSpc>
                          <a:spcPct val="100000"/>
                        </a:lnSpc>
                        <a:spcBef>
                          <a:spcPts val="340"/>
                        </a:spcBef>
                      </a:pPr>
                      <a:r>
                        <a:rPr lang="en-US" sz="1100" b="1" dirty="0">
                          <a:latin typeface="+mn-lt"/>
                          <a:cs typeface="Arial Narrow"/>
                        </a:rPr>
                        <a:t>Dose modification due to an adverse event*</a:t>
                      </a:r>
                      <a:endParaRPr sz="1100" b="1"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6450717"/>
                  </a:ext>
                </a:extLst>
              </a:tr>
              <a:tr h="306000">
                <a:tc>
                  <a:txBody>
                    <a:bodyPr/>
                    <a:lstStyle/>
                    <a:p>
                      <a:pPr marL="180000">
                        <a:lnSpc>
                          <a:spcPct val="100000"/>
                        </a:lnSpc>
                        <a:spcBef>
                          <a:spcPts val="340"/>
                        </a:spcBef>
                      </a:pPr>
                      <a:r>
                        <a:rPr lang="en-US" sz="1100" b="0" dirty="0">
                          <a:latin typeface="+mn-lt"/>
                          <a:cs typeface="Arial Narrow"/>
                        </a:rPr>
                        <a:t>Dose reduction of zanzalintinib/regorafenib</a:t>
                      </a:r>
                      <a:endParaRPr sz="1100" b="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270 (61)</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174 (40)</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24937"/>
                  </a:ext>
                </a:extLst>
              </a:tr>
              <a:tr h="306000">
                <a:tc>
                  <a:txBody>
                    <a:bodyPr/>
                    <a:lstStyle/>
                    <a:p>
                      <a:pPr marL="180000">
                        <a:lnSpc>
                          <a:spcPct val="100000"/>
                        </a:lnSpc>
                        <a:spcBef>
                          <a:spcPts val="340"/>
                        </a:spcBef>
                      </a:pPr>
                      <a:r>
                        <a:rPr lang="en-IN" sz="1100" dirty="0">
                          <a:latin typeface="+mn-lt"/>
                          <a:cs typeface="Arial Narrow"/>
                        </a:rPr>
                        <a:t>Dose delay of atezolizumab</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120" algn="ctr">
                        <a:lnSpc>
                          <a:spcPct val="100000"/>
                        </a:lnSpc>
                        <a:spcBef>
                          <a:spcPts val="340"/>
                        </a:spcBef>
                      </a:pPr>
                      <a:r>
                        <a:rPr lang="en-US" sz="1100" dirty="0">
                          <a:latin typeface="+mn-lt"/>
                          <a:cs typeface="Arial Narrow"/>
                        </a:rPr>
                        <a:t>193 (43)</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algn="ctr">
                        <a:lnSpc>
                          <a:spcPct val="100000"/>
                        </a:lnSpc>
                        <a:spcBef>
                          <a:spcPts val="340"/>
                        </a:spcBef>
                      </a:pPr>
                      <a:r>
                        <a:rPr lang="en-US" sz="1100" dirty="0">
                          <a:latin typeface="+mn-lt"/>
                          <a:cs typeface="Arial Narrow"/>
                        </a:rPr>
                        <a:t>NA</a:t>
                      </a:r>
                      <a:endParaRPr sz="1100" dirty="0">
                        <a:latin typeface="+mn-lt"/>
                        <a:cs typeface="Arial Narrow"/>
                      </a:endParaRPr>
                    </a:p>
                  </a:txBody>
                  <a:tcPr marL="36000" marR="36000" marT="36000" marB="36000" anchor="ctr">
                    <a:lnL w="6350">
                      <a:noFill/>
                      <a:prstDash val="solid"/>
                    </a:lnL>
                    <a:lnR w="6350">
                      <a:noFill/>
                      <a:prstDash val="soli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701908"/>
                  </a:ext>
                </a:extLst>
              </a:tr>
            </a:tbl>
          </a:graphicData>
        </a:graphic>
      </p:graphicFrame>
      <p:sp>
        <p:nvSpPr>
          <p:cNvPr id="19" name="TextBox 18">
            <a:extLst>
              <a:ext uri="{FF2B5EF4-FFF2-40B4-BE49-F238E27FC236}">
                <a16:creationId xmlns:a16="http://schemas.microsoft.com/office/drawing/2014/main" id="{809DD48B-E31D-B551-E453-184E02440C74}"/>
              </a:ext>
            </a:extLst>
          </p:cNvPr>
          <p:cNvSpPr txBox="1">
            <a:spLocks/>
          </p:cNvSpPr>
          <p:nvPr/>
        </p:nvSpPr>
        <p:spPr>
          <a:xfrm>
            <a:off x="315597" y="5004551"/>
            <a:ext cx="5562282" cy="1269785"/>
          </a:xfrm>
          <a:prstGeom prst="rect">
            <a:avLst/>
          </a:prstGeom>
          <a:solidFill>
            <a:schemeClr val="bg1">
              <a:lumMod val="95000"/>
            </a:schemeClr>
          </a:solidFill>
        </p:spPr>
        <p:txBody>
          <a:bodyPr wrap="square" lIns="90000" rIns="90000" rtlCol="0">
            <a:no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Most frequent AEs leading to discontinuation of zanzalintinib + atezolizumab: abdominal pain, asthenia, and general physical health deterioration (4 [1%] patients each)</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1200" cap="none" spc="0" normalizeH="0" baseline="0" noProof="0" dirty="0">
                <a:ln>
                  <a:noFill/>
                </a:ln>
                <a:solidFill>
                  <a:srgbClr val="000000"/>
                </a:solidFill>
                <a:effectLst/>
                <a:uLnTx/>
                <a:uFillTx/>
                <a:latin typeface="Krub"/>
                <a:ea typeface="+mn-ea"/>
                <a:cs typeface="+mn-cs"/>
              </a:rPr>
              <a:t>Deaths considered related to treatment by investigators: intestinal perforation (n=2) for zanzalintinib, pneumonitis and renal failure (n=1 each) for atezolizumab, altered state of consciousness (n=1) for zanzalintinib + atezolizumab, and jejunal perforation (n=1) for regorafenib</a:t>
            </a:r>
          </a:p>
        </p:txBody>
      </p:sp>
      <p:sp>
        <p:nvSpPr>
          <p:cNvPr id="20" name="Shape1_20221025_110649">
            <a:extLst>
              <a:ext uri="{FF2B5EF4-FFF2-40B4-BE49-F238E27FC236}">
                <a16:creationId xmlns:a16="http://schemas.microsoft.com/office/drawing/2014/main" id="{DD3590BE-5484-D6E8-D25A-328C05958941}"/>
              </a:ext>
            </a:extLst>
          </p:cNvPr>
          <p:cNvSpPr txBox="1">
            <a:spLocks/>
          </p:cNvSpPr>
          <p:nvPr/>
        </p:nvSpPr>
        <p:spPr>
          <a:xfrm>
            <a:off x="7248526" y="1430901"/>
            <a:ext cx="2526782" cy="153888"/>
          </a:xfrm>
          <a:prstGeom prst="rect">
            <a:avLst/>
          </a:prstGeom>
          <a:noFill/>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C1DE"/>
                </a:solidFill>
                <a:effectLst/>
                <a:uLnTx/>
                <a:uFillTx/>
                <a:latin typeface="Krub"/>
                <a:ea typeface="+mn-ea"/>
                <a:cs typeface="Poppins Medium" pitchFamily="2" charset="77"/>
                <a:sym typeface="Arial"/>
              </a:rPr>
              <a:t>Zanzalintinib + Atezolizumab (n=446)</a:t>
            </a:r>
          </a:p>
        </p:txBody>
      </p:sp>
      <p:sp>
        <p:nvSpPr>
          <p:cNvPr id="21" name="Shape1_20221025_110649">
            <a:extLst>
              <a:ext uri="{FF2B5EF4-FFF2-40B4-BE49-F238E27FC236}">
                <a16:creationId xmlns:a16="http://schemas.microsoft.com/office/drawing/2014/main" id="{EE41DC75-4C3E-EFFD-FA42-82E537FC012D}"/>
              </a:ext>
            </a:extLst>
          </p:cNvPr>
          <p:cNvSpPr txBox="1">
            <a:spLocks/>
          </p:cNvSpPr>
          <p:nvPr/>
        </p:nvSpPr>
        <p:spPr>
          <a:xfrm>
            <a:off x="9874250" y="1430901"/>
            <a:ext cx="2004362" cy="153888"/>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88D29"/>
                </a:solidFill>
                <a:effectLst/>
                <a:uLnTx/>
                <a:uFillTx/>
                <a:latin typeface="Krub"/>
                <a:ea typeface="+mn-ea"/>
                <a:cs typeface="Poppins Medium" pitchFamily="2" charset="77"/>
                <a:sym typeface="Arial"/>
              </a:rPr>
              <a:t>Regorafenib (n=434)</a:t>
            </a:r>
          </a:p>
        </p:txBody>
      </p:sp>
      <p:graphicFrame>
        <p:nvGraphicFramePr>
          <p:cNvPr id="23" name="Chart 22">
            <a:extLst>
              <a:ext uri="{FF2B5EF4-FFF2-40B4-BE49-F238E27FC236}">
                <a16:creationId xmlns:a16="http://schemas.microsoft.com/office/drawing/2014/main" id="{3D02D0BD-B6FA-EFFF-E65C-86CAEA6DB52E}"/>
              </a:ext>
            </a:extLst>
          </p:cNvPr>
          <p:cNvGraphicFramePr/>
          <p:nvPr/>
        </p:nvGraphicFramePr>
        <p:xfrm>
          <a:off x="6297561" y="1809753"/>
          <a:ext cx="5581051" cy="446458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1B2940BA-9C64-86CF-5AFD-02D85BCF3F25}"/>
              </a:ext>
            </a:extLst>
          </p:cNvPr>
          <p:cNvGrpSpPr/>
          <p:nvPr/>
        </p:nvGrpSpPr>
        <p:grpSpPr>
          <a:xfrm>
            <a:off x="7596755" y="1689193"/>
            <a:ext cx="1830325" cy="169277"/>
            <a:chOff x="7658343" y="1689193"/>
            <a:chExt cx="1830325" cy="169277"/>
          </a:xfrm>
        </p:grpSpPr>
        <p:grpSp>
          <p:nvGrpSpPr>
            <p:cNvPr id="2" name="Group 1">
              <a:extLst>
                <a:ext uri="{FF2B5EF4-FFF2-40B4-BE49-F238E27FC236}">
                  <a16:creationId xmlns:a16="http://schemas.microsoft.com/office/drawing/2014/main" id="{DD923775-023B-D858-F091-1D75F48B285A}"/>
                </a:ext>
              </a:extLst>
            </p:cNvPr>
            <p:cNvGrpSpPr/>
            <p:nvPr/>
          </p:nvGrpSpPr>
          <p:grpSpPr>
            <a:xfrm>
              <a:off x="7658343" y="1689193"/>
              <a:ext cx="902913" cy="169277"/>
              <a:chOff x="7658343" y="1689193"/>
              <a:chExt cx="902913" cy="169277"/>
            </a:xfrm>
          </p:grpSpPr>
          <p:sp>
            <p:nvSpPr>
              <p:cNvPr id="24" name="Shape1_20221025_110649">
                <a:extLst>
                  <a:ext uri="{FF2B5EF4-FFF2-40B4-BE49-F238E27FC236}">
                    <a16:creationId xmlns:a16="http://schemas.microsoft.com/office/drawing/2014/main" id="{574B716A-D1A6-DCDC-3567-AA599D109967}"/>
                  </a:ext>
                </a:extLst>
              </p:cNvPr>
              <p:cNvSpPr txBox="1"/>
              <p:nvPr/>
            </p:nvSpPr>
            <p:spPr>
              <a:xfrm>
                <a:off x="7887995" y="1689193"/>
                <a:ext cx="673261" cy="169277"/>
              </a:xfrm>
              <a:prstGeom prst="rect">
                <a:avLst/>
              </a:prstGeom>
              <a:noFill/>
            </p:spPr>
            <p:txBody>
              <a:bodyPr vert="horz"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Any Grade</a:t>
                </a:r>
                <a:endParaRPr kumimoji="0" lang="en-US" sz="1100" b="0"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sp>
            <p:nvSpPr>
              <p:cNvPr id="27" name="Rectangle 26">
                <a:extLst>
                  <a:ext uri="{FF2B5EF4-FFF2-40B4-BE49-F238E27FC236}">
                    <a16:creationId xmlns:a16="http://schemas.microsoft.com/office/drawing/2014/main" id="{5192BBAC-CA47-5DD0-D784-3379A8239C4F}"/>
                  </a:ext>
                </a:extLst>
              </p:cNvPr>
              <p:cNvSpPr/>
              <p:nvPr/>
            </p:nvSpPr>
            <p:spPr>
              <a:xfrm>
                <a:off x="7658343" y="1689717"/>
                <a:ext cx="167640" cy="168753"/>
              </a:xfrm>
              <a:prstGeom prst="rect">
                <a:avLst/>
              </a:prstGeom>
              <a:solidFill>
                <a:srgbClr val="B3EC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dirty="0">
                  <a:ln>
                    <a:noFill/>
                  </a:ln>
                  <a:solidFill>
                    <a:srgbClr val="FFFFFF"/>
                  </a:solidFill>
                  <a:effectLst/>
                  <a:uLnTx/>
                  <a:uFillTx/>
                  <a:latin typeface="Krub"/>
                  <a:ea typeface="+mn-ea"/>
                  <a:cs typeface="+mn-cs"/>
                </a:endParaRPr>
              </a:p>
            </p:txBody>
          </p:sp>
        </p:grpSp>
        <p:grpSp>
          <p:nvGrpSpPr>
            <p:cNvPr id="32" name="Group 31">
              <a:extLst>
                <a:ext uri="{FF2B5EF4-FFF2-40B4-BE49-F238E27FC236}">
                  <a16:creationId xmlns:a16="http://schemas.microsoft.com/office/drawing/2014/main" id="{486113BF-6B08-799E-CC5B-BFA91A896B1A}"/>
                </a:ext>
              </a:extLst>
            </p:cNvPr>
            <p:cNvGrpSpPr/>
            <p:nvPr/>
          </p:nvGrpSpPr>
          <p:grpSpPr>
            <a:xfrm>
              <a:off x="8667507" y="1689193"/>
              <a:ext cx="821161" cy="169277"/>
              <a:chOff x="7658343" y="1689193"/>
              <a:chExt cx="821161" cy="169277"/>
            </a:xfrm>
          </p:grpSpPr>
          <p:sp>
            <p:nvSpPr>
              <p:cNvPr id="33" name="Shape1_20221025_110649">
                <a:extLst>
                  <a:ext uri="{FF2B5EF4-FFF2-40B4-BE49-F238E27FC236}">
                    <a16:creationId xmlns:a16="http://schemas.microsoft.com/office/drawing/2014/main" id="{9F5FC617-A9A6-2723-DB60-BFE083F41DC7}"/>
                  </a:ext>
                </a:extLst>
              </p:cNvPr>
              <p:cNvSpPr txBox="1"/>
              <p:nvPr/>
            </p:nvSpPr>
            <p:spPr>
              <a:xfrm>
                <a:off x="7887995" y="1689193"/>
                <a:ext cx="591509" cy="169277"/>
              </a:xfrm>
              <a:prstGeom prst="rect">
                <a:avLst/>
              </a:prstGeom>
              <a:noFill/>
            </p:spPr>
            <p:txBody>
              <a:bodyPr vert="horz"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Grade ≥3</a:t>
                </a:r>
              </a:p>
            </p:txBody>
          </p:sp>
          <p:sp>
            <p:nvSpPr>
              <p:cNvPr id="34" name="Rectangle 33">
                <a:extLst>
                  <a:ext uri="{FF2B5EF4-FFF2-40B4-BE49-F238E27FC236}">
                    <a16:creationId xmlns:a16="http://schemas.microsoft.com/office/drawing/2014/main" id="{9A782AA0-4880-B348-DA45-0C60CAD38BE0}"/>
                  </a:ext>
                </a:extLst>
              </p:cNvPr>
              <p:cNvSpPr/>
              <p:nvPr/>
            </p:nvSpPr>
            <p:spPr>
              <a:xfrm>
                <a:off x="7658343" y="1689717"/>
                <a:ext cx="167640" cy="168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dirty="0">
                  <a:ln>
                    <a:noFill/>
                  </a:ln>
                  <a:solidFill>
                    <a:srgbClr val="FFFFFF"/>
                  </a:solidFill>
                  <a:effectLst/>
                  <a:uLnTx/>
                  <a:uFillTx/>
                  <a:latin typeface="Krub"/>
                  <a:ea typeface="+mn-ea"/>
                  <a:cs typeface="+mn-cs"/>
                </a:endParaRPr>
              </a:p>
            </p:txBody>
          </p:sp>
        </p:grpSp>
      </p:grpSp>
      <p:grpSp>
        <p:nvGrpSpPr>
          <p:cNvPr id="4" name="Group 3">
            <a:extLst>
              <a:ext uri="{FF2B5EF4-FFF2-40B4-BE49-F238E27FC236}">
                <a16:creationId xmlns:a16="http://schemas.microsoft.com/office/drawing/2014/main" id="{C7DA0529-56FF-2FE6-CC52-B02987223F86}"/>
              </a:ext>
            </a:extLst>
          </p:cNvPr>
          <p:cNvGrpSpPr/>
          <p:nvPr/>
        </p:nvGrpSpPr>
        <p:grpSpPr>
          <a:xfrm>
            <a:off x="9961269" y="1689193"/>
            <a:ext cx="1830325" cy="169277"/>
            <a:chOff x="9900733" y="1689193"/>
            <a:chExt cx="1830325" cy="169277"/>
          </a:xfrm>
        </p:grpSpPr>
        <p:grpSp>
          <p:nvGrpSpPr>
            <p:cNvPr id="35" name="Group 34">
              <a:extLst>
                <a:ext uri="{FF2B5EF4-FFF2-40B4-BE49-F238E27FC236}">
                  <a16:creationId xmlns:a16="http://schemas.microsoft.com/office/drawing/2014/main" id="{4004EA17-9013-80BC-792C-02C790DD3FC0}"/>
                </a:ext>
              </a:extLst>
            </p:cNvPr>
            <p:cNvGrpSpPr/>
            <p:nvPr/>
          </p:nvGrpSpPr>
          <p:grpSpPr>
            <a:xfrm>
              <a:off x="9900733" y="1689193"/>
              <a:ext cx="902913" cy="169277"/>
              <a:chOff x="7658343" y="1689193"/>
              <a:chExt cx="902913" cy="169277"/>
            </a:xfrm>
          </p:grpSpPr>
          <p:sp>
            <p:nvSpPr>
              <p:cNvPr id="36" name="Shape1_20221025_110649">
                <a:extLst>
                  <a:ext uri="{FF2B5EF4-FFF2-40B4-BE49-F238E27FC236}">
                    <a16:creationId xmlns:a16="http://schemas.microsoft.com/office/drawing/2014/main" id="{A2014421-E543-F69D-A78F-7FEC82405B83}"/>
                  </a:ext>
                </a:extLst>
              </p:cNvPr>
              <p:cNvSpPr txBox="1"/>
              <p:nvPr/>
            </p:nvSpPr>
            <p:spPr>
              <a:xfrm>
                <a:off x="7887995" y="1689193"/>
                <a:ext cx="673261" cy="169277"/>
              </a:xfrm>
              <a:prstGeom prst="rect">
                <a:avLst/>
              </a:prstGeom>
              <a:noFill/>
            </p:spPr>
            <p:txBody>
              <a:bodyPr vert="horz"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Any Grade</a:t>
                </a:r>
                <a:endParaRPr kumimoji="0" lang="en-US" sz="1100" b="0"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sp>
            <p:nvSpPr>
              <p:cNvPr id="37" name="Rectangle 36">
                <a:extLst>
                  <a:ext uri="{FF2B5EF4-FFF2-40B4-BE49-F238E27FC236}">
                    <a16:creationId xmlns:a16="http://schemas.microsoft.com/office/drawing/2014/main" id="{20790F57-5FDD-1E23-FCC7-202077EAF050}"/>
                  </a:ext>
                </a:extLst>
              </p:cNvPr>
              <p:cNvSpPr/>
              <p:nvPr/>
            </p:nvSpPr>
            <p:spPr>
              <a:xfrm>
                <a:off x="7658343" y="1689717"/>
                <a:ext cx="167640" cy="168753"/>
              </a:xfrm>
              <a:prstGeom prst="rect">
                <a:avLst/>
              </a:prstGeom>
              <a:solidFill>
                <a:srgbClr val="FCD1A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dirty="0">
                  <a:ln>
                    <a:noFill/>
                  </a:ln>
                  <a:solidFill>
                    <a:srgbClr val="FFFFFF"/>
                  </a:solidFill>
                  <a:effectLst/>
                  <a:uLnTx/>
                  <a:uFillTx/>
                  <a:latin typeface="Krub"/>
                  <a:ea typeface="+mn-ea"/>
                  <a:cs typeface="+mn-cs"/>
                </a:endParaRPr>
              </a:p>
            </p:txBody>
          </p:sp>
        </p:grpSp>
        <p:grpSp>
          <p:nvGrpSpPr>
            <p:cNvPr id="38" name="Group 37">
              <a:extLst>
                <a:ext uri="{FF2B5EF4-FFF2-40B4-BE49-F238E27FC236}">
                  <a16:creationId xmlns:a16="http://schemas.microsoft.com/office/drawing/2014/main" id="{09FD1051-1828-9C60-C368-90D4B2EF8071}"/>
                </a:ext>
              </a:extLst>
            </p:cNvPr>
            <p:cNvGrpSpPr/>
            <p:nvPr/>
          </p:nvGrpSpPr>
          <p:grpSpPr>
            <a:xfrm>
              <a:off x="10909897" y="1689193"/>
              <a:ext cx="821161" cy="169277"/>
              <a:chOff x="7658343" y="1689193"/>
              <a:chExt cx="821161" cy="169277"/>
            </a:xfrm>
          </p:grpSpPr>
          <p:sp>
            <p:nvSpPr>
              <p:cNvPr id="39" name="Shape1_20221025_110649">
                <a:extLst>
                  <a:ext uri="{FF2B5EF4-FFF2-40B4-BE49-F238E27FC236}">
                    <a16:creationId xmlns:a16="http://schemas.microsoft.com/office/drawing/2014/main" id="{5F0AB592-4A21-233E-C28E-BA176731646E}"/>
                  </a:ext>
                </a:extLst>
              </p:cNvPr>
              <p:cNvSpPr txBox="1"/>
              <p:nvPr/>
            </p:nvSpPr>
            <p:spPr>
              <a:xfrm>
                <a:off x="7887995" y="1689193"/>
                <a:ext cx="591509" cy="169277"/>
              </a:xfrm>
              <a:prstGeom prst="rect">
                <a:avLst/>
              </a:prstGeom>
              <a:noFill/>
            </p:spPr>
            <p:txBody>
              <a:bodyPr vert="horz"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Grade ≥3</a:t>
                </a:r>
              </a:p>
            </p:txBody>
          </p:sp>
          <p:sp>
            <p:nvSpPr>
              <p:cNvPr id="40" name="Rectangle 39">
                <a:extLst>
                  <a:ext uri="{FF2B5EF4-FFF2-40B4-BE49-F238E27FC236}">
                    <a16:creationId xmlns:a16="http://schemas.microsoft.com/office/drawing/2014/main" id="{C8B3F9B1-5454-92FA-A035-70C6198429CE}"/>
                  </a:ext>
                </a:extLst>
              </p:cNvPr>
              <p:cNvSpPr/>
              <p:nvPr/>
            </p:nvSpPr>
            <p:spPr>
              <a:xfrm>
                <a:off x="7658343" y="1689717"/>
                <a:ext cx="167640" cy="1687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dirty="0">
                  <a:ln>
                    <a:noFill/>
                  </a:ln>
                  <a:solidFill>
                    <a:srgbClr val="FFFFFF"/>
                  </a:solidFill>
                  <a:effectLst/>
                  <a:uLnTx/>
                  <a:uFillTx/>
                  <a:latin typeface="Krub"/>
                  <a:ea typeface="+mn-ea"/>
                  <a:cs typeface="+mn-cs"/>
                </a:endParaRPr>
              </a:p>
            </p:txBody>
          </p:sp>
        </p:grpSp>
      </p:grpSp>
    </p:spTree>
    <p:extLst>
      <p:ext uri="{BB962C8B-B14F-4D97-AF65-F5344CB8AC3E}">
        <p14:creationId xmlns:p14="http://schemas.microsoft.com/office/powerpoint/2010/main" val="155891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EACB-5853-8CEF-3E09-629E01C10B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83B863-B332-365E-DA5B-C6ED8F60CEB2}"/>
              </a:ext>
            </a:extLst>
          </p:cNvPr>
          <p:cNvSpPr>
            <a:spLocks noGrp="1"/>
          </p:cNvSpPr>
          <p:nvPr>
            <p:ph type="title"/>
          </p:nvPr>
        </p:nvSpPr>
        <p:spPr>
          <a:xfrm>
            <a:off x="300039" y="375883"/>
            <a:ext cx="11891961" cy="943310"/>
          </a:xfrm>
        </p:spPr>
        <p:txBody>
          <a:bodyPr>
            <a:noAutofit/>
          </a:bodyPr>
          <a:lstStyle/>
          <a:p>
            <a:pPr algn="ctr"/>
            <a:r>
              <a:rPr lang="en-IN" sz="2800" dirty="0"/>
              <a:t>FDA Accepts the New Drug Application for Zanzalintinib in Combination with Atezolizumab for mCRC</a:t>
            </a:r>
          </a:p>
        </p:txBody>
      </p:sp>
      <p:sp>
        <p:nvSpPr>
          <p:cNvPr id="206" name="TextBox 205">
            <a:extLst>
              <a:ext uri="{FF2B5EF4-FFF2-40B4-BE49-F238E27FC236}">
                <a16:creationId xmlns:a16="http://schemas.microsoft.com/office/drawing/2014/main" id="{F20AFC31-9273-3A3D-A62B-69A24B505584}"/>
              </a:ext>
            </a:extLst>
          </p:cNvPr>
          <p:cNvSpPr txBox="1"/>
          <p:nvPr/>
        </p:nvSpPr>
        <p:spPr>
          <a:xfrm>
            <a:off x="300039" y="6599455"/>
            <a:ext cx="8070963"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https</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ir.exelixis.com</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/news-releases/news-release-</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details</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exelixis</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announces</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us</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fda</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accepted</a:t>
            </a:r>
            <a:r>
              <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rPr>
              <a:t>-new-drug-</a:t>
            </a:r>
            <a:r>
              <a:rPr kumimoji="0" lang="da-DK" sz="900" b="0" i="0" u="none" strike="noStrike" kern="0" cap="none" spc="0" normalizeH="0" baseline="0" noProof="0" dirty="0" err="1">
                <a:ln>
                  <a:noFill/>
                </a:ln>
                <a:solidFill>
                  <a:srgbClr val="000000"/>
                </a:solidFill>
                <a:effectLst/>
                <a:uLnTx/>
                <a:uFillTx/>
                <a:latin typeface="Krub"/>
                <a:ea typeface="+mn-ea"/>
                <a:cs typeface="Poppins" pitchFamily="2" charset="77"/>
                <a:sym typeface="Arial"/>
              </a:rPr>
              <a:t>application</a:t>
            </a:r>
            <a:endParaRPr kumimoji="0" lang="da-DK" sz="900" b="0" i="0" u="none" strike="noStrike" kern="0" cap="none" spc="0" normalizeH="0" baseline="0" noProof="0" dirty="0">
              <a:ln>
                <a:noFill/>
              </a:ln>
              <a:solidFill>
                <a:srgbClr val="000000"/>
              </a:solidFill>
              <a:effectLst/>
              <a:uLnTx/>
              <a:uFillTx/>
              <a:latin typeface="Krub"/>
              <a:ea typeface="+mn-ea"/>
              <a:cs typeface="Poppins" pitchFamily="2" charset="77"/>
              <a:sym typeface="Arial"/>
            </a:endParaRPr>
          </a:p>
        </p:txBody>
      </p:sp>
      <p:sp>
        <p:nvSpPr>
          <p:cNvPr id="7" name="TextBox 6">
            <a:extLst>
              <a:ext uri="{FF2B5EF4-FFF2-40B4-BE49-F238E27FC236}">
                <a16:creationId xmlns:a16="http://schemas.microsoft.com/office/drawing/2014/main" id="{20CBF575-8A6B-8441-835E-1DECFE1FBF95}"/>
              </a:ext>
            </a:extLst>
          </p:cNvPr>
          <p:cNvSpPr txBox="1"/>
          <p:nvPr/>
        </p:nvSpPr>
        <p:spPr>
          <a:xfrm>
            <a:off x="1230197" y="1594843"/>
            <a:ext cx="9808591"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manufacturer announced that a New Drug Application (NDA) for zanzalintinib, in combination with atezolizumab, has been accepted for review in the U.S. for the treatment of adult patients with metastatic colorectal cancer (mCRC) who have been previously treated with fluoropyrimidine-, oxaliplatin- and irinotecan-based chemotherapy, and, if RAS wild-type, an anti-epidermal growth factor receptor (EGFR) 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Food and Drug Administration (FDA) assigned a standard review with a Prescription Drug User Fee Act target action date of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December 3, 2026</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NDA is based on the results of the phase 3 STELLAR-303 pivotal trial, in which zanzalintinib in combination with atezolizumab demonstrated a statistically significant improvement in overall survival (OS) versus regorafenib in the intention-to-treat (ITT) population of patients with previously treated CRC.</a:t>
            </a:r>
          </a:p>
        </p:txBody>
      </p:sp>
    </p:spTree>
    <p:extLst>
      <p:ext uri="{BB962C8B-B14F-4D97-AF65-F5344CB8AC3E}">
        <p14:creationId xmlns:p14="http://schemas.microsoft.com/office/powerpoint/2010/main" val="2822276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FF13D5C-5885-E8C8-6B91-55AA03DFBB9D}"/>
              </a:ext>
            </a:extLst>
          </p:cNvPr>
          <p:cNvSpPr txBox="1"/>
          <p:nvPr/>
        </p:nvSpPr>
        <p:spPr>
          <a:xfrm>
            <a:off x="6455618" y="3182768"/>
            <a:ext cx="51844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OrigAMI-3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(FOLFIRI + amivantamab vs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cetux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2L mCRC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1" name="Picture 10">
            <a:extLst>
              <a:ext uri="{FF2B5EF4-FFF2-40B4-BE49-F238E27FC236}">
                <a16:creationId xmlns:a16="http://schemas.microsoft.com/office/drawing/2014/main" id="{E46846BE-B0E2-64DA-9204-DEE0BE1C0E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4746" y="3714741"/>
            <a:ext cx="5080668" cy="2663306"/>
          </a:xfrm>
          <a:prstGeom prst="rect">
            <a:avLst/>
          </a:prstGeom>
        </p:spPr>
      </p:pic>
      <p:pic>
        <p:nvPicPr>
          <p:cNvPr id="13" name="Picture 12">
            <a:extLst>
              <a:ext uri="{FF2B5EF4-FFF2-40B4-BE49-F238E27FC236}">
                <a16:creationId xmlns:a16="http://schemas.microsoft.com/office/drawing/2014/main" id="{A80850D1-7055-9911-B31C-489FC6BB08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94227" y="3592185"/>
            <a:ext cx="5080667" cy="2568039"/>
          </a:xfrm>
          <a:prstGeom prst="rect">
            <a:avLst/>
          </a:prstGeom>
        </p:spPr>
      </p:pic>
      <p:pic>
        <p:nvPicPr>
          <p:cNvPr id="14" name="Picture 13">
            <a:extLst>
              <a:ext uri="{FF2B5EF4-FFF2-40B4-BE49-F238E27FC236}">
                <a16:creationId xmlns:a16="http://schemas.microsoft.com/office/drawing/2014/main" id="{FB05B105-6F80-A131-372C-859CA855E6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0885714" y="5182657"/>
            <a:ext cx="1306286" cy="1538383"/>
          </a:xfrm>
          <a:prstGeom prst="rect">
            <a:avLst/>
          </a:prstGeom>
        </p:spPr>
      </p:pic>
      <p:pic>
        <p:nvPicPr>
          <p:cNvPr id="15" name="Picture 14">
            <a:extLst>
              <a:ext uri="{FF2B5EF4-FFF2-40B4-BE49-F238E27FC236}">
                <a16:creationId xmlns:a16="http://schemas.microsoft.com/office/drawing/2014/main" id="{42C890DC-BC6E-E00A-6B60-77FECBD3D6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139421" y="4914164"/>
            <a:ext cx="1220798" cy="1463883"/>
          </a:xfrm>
          <a:prstGeom prst="rect">
            <a:avLst/>
          </a:prstGeom>
        </p:spPr>
      </p:pic>
      <p:sp>
        <p:nvSpPr>
          <p:cNvPr id="16" name="TextBox 15">
            <a:extLst>
              <a:ext uri="{FF2B5EF4-FFF2-40B4-BE49-F238E27FC236}">
                <a16:creationId xmlns:a16="http://schemas.microsoft.com/office/drawing/2014/main" id="{AE1B725D-587C-8B77-0FB6-847EF50325A2}"/>
              </a:ext>
            </a:extLst>
          </p:cNvPr>
          <p:cNvSpPr txBox="1"/>
          <p:nvPr/>
        </p:nvSpPr>
        <p:spPr>
          <a:xfrm>
            <a:off x="295203" y="3288970"/>
            <a:ext cx="51844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OrigAMI-2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(Doublet chemo + amivantamab vs cetuximab in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1L, left-sided mCRC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43520AF4-173D-317F-10E2-E2FE30701CCA}"/>
              </a:ext>
            </a:extLst>
          </p:cNvPr>
          <p:cNvSpPr txBox="1"/>
          <p:nvPr/>
        </p:nvSpPr>
        <p:spPr>
          <a:xfrm>
            <a:off x="0" y="6526188"/>
            <a:ext cx="1135018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Arnold D et al. ASCO 2025. Abstract TPS3636; Chen EX et al. ASCO GI 2026; Harrington KJ et al. ESMO 2025; Hecht JR et al. ASCO 2025. Abstract TPS3638</a:t>
            </a:r>
          </a:p>
        </p:txBody>
      </p:sp>
      <p:sp>
        <p:nvSpPr>
          <p:cNvPr id="18" name="Title 1">
            <a:extLst>
              <a:ext uri="{FF2B5EF4-FFF2-40B4-BE49-F238E27FC236}">
                <a16:creationId xmlns:a16="http://schemas.microsoft.com/office/drawing/2014/main" id="{B0916865-AE0E-5766-79FD-09869A2BCE66}"/>
              </a:ext>
            </a:extLst>
          </p:cNvPr>
          <p:cNvSpPr txBox="1">
            <a:spLocks/>
          </p:cNvSpPr>
          <p:nvPr/>
        </p:nvSpPr>
        <p:spPr>
          <a:xfrm>
            <a:off x="105642" y="136959"/>
            <a:ext cx="11980717" cy="430887"/>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33" b="1" i="0" u="none" strike="noStrike" kern="1200" cap="none" spc="0" normalizeH="0" baseline="0" noProof="0" dirty="0">
                <a:ln>
                  <a:noFill/>
                </a:ln>
                <a:solidFill>
                  <a:srgbClr val="44546A"/>
                </a:solidFill>
                <a:effectLst/>
                <a:uLnTx/>
                <a:uFillTx/>
                <a:latin typeface="Helvetica" pitchFamily="2" charset="0"/>
                <a:ea typeface="+mj-ea"/>
                <a:cs typeface="+mj-cs"/>
              </a:rPr>
              <a:t>Target : EGFR/MET ( Bispecific)</a:t>
            </a:r>
          </a:p>
        </p:txBody>
      </p:sp>
      <p:pic>
        <p:nvPicPr>
          <p:cNvPr id="3" name="Picture 2">
            <a:extLst>
              <a:ext uri="{FF2B5EF4-FFF2-40B4-BE49-F238E27FC236}">
                <a16:creationId xmlns:a16="http://schemas.microsoft.com/office/drawing/2014/main" id="{A5B0FB19-99A2-527E-0FED-9725F9C452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06932" y="764848"/>
            <a:ext cx="2057400" cy="2490103"/>
          </a:xfrm>
          <a:prstGeom prst="rect">
            <a:avLst/>
          </a:prstGeom>
          <a:ln>
            <a:solidFill>
              <a:schemeClr val="accent1"/>
            </a:solidFill>
          </a:ln>
        </p:spPr>
      </p:pic>
      <p:pic>
        <p:nvPicPr>
          <p:cNvPr id="5" name="Picture 4">
            <a:extLst>
              <a:ext uri="{FF2B5EF4-FFF2-40B4-BE49-F238E27FC236}">
                <a16:creationId xmlns:a16="http://schemas.microsoft.com/office/drawing/2014/main" id="{5C1C36B6-3ADA-F268-9CBF-BD74FEB9AA63}"/>
              </a:ext>
            </a:extLst>
          </p:cNvPr>
          <p:cNvPicPr>
            <a:picLocks noChangeAspect="1"/>
          </p:cNvPicPr>
          <p:nvPr/>
        </p:nvPicPr>
        <p:blipFill>
          <a:blip r:embed="rId8"/>
          <a:stretch>
            <a:fillRect/>
          </a:stretch>
        </p:blipFill>
        <p:spPr>
          <a:xfrm>
            <a:off x="2888820" y="1260333"/>
            <a:ext cx="5181600" cy="1831635"/>
          </a:xfrm>
          <a:prstGeom prst="rect">
            <a:avLst/>
          </a:prstGeom>
          <a:ln>
            <a:solidFill>
              <a:schemeClr val="accent1"/>
            </a:solidFill>
          </a:ln>
        </p:spPr>
      </p:pic>
      <p:sp>
        <p:nvSpPr>
          <p:cNvPr id="6" name="TextBox 5">
            <a:extLst>
              <a:ext uri="{FF2B5EF4-FFF2-40B4-BE49-F238E27FC236}">
                <a16:creationId xmlns:a16="http://schemas.microsoft.com/office/drawing/2014/main" id="{C93EB121-99FB-73B1-366F-6B556E6622C6}"/>
              </a:ext>
            </a:extLst>
          </p:cNvPr>
          <p:cNvSpPr txBox="1"/>
          <p:nvPr/>
        </p:nvSpPr>
        <p:spPr>
          <a:xfrm>
            <a:off x="2886003" y="737162"/>
            <a:ext cx="51844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OrigAMI-1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(Doublet chemo +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amivantamab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RAS/BRAF WT mCRC</a:t>
            </a:r>
          </a:p>
        </p:txBody>
      </p:sp>
      <p:pic>
        <p:nvPicPr>
          <p:cNvPr id="8" name="Picture 7">
            <a:extLst>
              <a:ext uri="{FF2B5EF4-FFF2-40B4-BE49-F238E27FC236}">
                <a16:creationId xmlns:a16="http://schemas.microsoft.com/office/drawing/2014/main" id="{36006CC1-1BD3-CDFA-A522-A2A0F14B4D6A}"/>
              </a:ext>
            </a:extLst>
          </p:cNvPr>
          <p:cNvPicPr>
            <a:picLocks noChangeAspect="1"/>
          </p:cNvPicPr>
          <p:nvPr/>
        </p:nvPicPr>
        <p:blipFill>
          <a:blip r:embed="rId9"/>
          <a:stretch>
            <a:fillRect/>
          </a:stretch>
        </p:blipFill>
        <p:spPr>
          <a:xfrm>
            <a:off x="8070420" y="952085"/>
            <a:ext cx="3949940" cy="2217827"/>
          </a:xfrm>
          <a:prstGeom prst="rect">
            <a:avLst/>
          </a:prstGeom>
          <a:ln>
            <a:solidFill>
              <a:schemeClr val="accent1"/>
            </a:solidFill>
          </a:ln>
        </p:spPr>
      </p:pic>
    </p:spTree>
    <p:extLst>
      <p:ext uri="{BB962C8B-B14F-4D97-AF65-F5344CB8AC3E}">
        <p14:creationId xmlns:p14="http://schemas.microsoft.com/office/powerpoint/2010/main" val="3198077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AI-generated content may be incorrect.">
            <a:extLst>
              <a:ext uri="{FF2B5EF4-FFF2-40B4-BE49-F238E27FC236}">
                <a16:creationId xmlns:a16="http://schemas.microsoft.com/office/drawing/2014/main" id="{F8DDB352-9E33-AAD6-C952-6149443D67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46651" y="2525486"/>
            <a:ext cx="5608320" cy="3505199"/>
          </a:xfrm>
          <a:prstGeom prst="rect">
            <a:avLst/>
          </a:prstGeom>
        </p:spPr>
      </p:pic>
      <p:pic>
        <p:nvPicPr>
          <p:cNvPr id="7" name="Picture 6" descr="A graph of a number of patients&#10;&#10;AI-generated content may be incorrect.">
            <a:extLst>
              <a:ext uri="{FF2B5EF4-FFF2-40B4-BE49-F238E27FC236}">
                <a16:creationId xmlns:a16="http://schemas.microsoft.com/office/drawing/2014/main" id="{B550C3BF-0D6E-CA99-1B47-604EA8B934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6532" y="2640013"/>
            <a:ext cx="5605579" cy="3307291"/>
          </a:xfrm>
          <a:prstGeom prst="rect">
            <a:avLst/>
          </a:prstGeom>
        </p:spPr>
      </p:pic>
      <p:sp>
        <p:nvSpPr>
          <p:cNvPr id="8" name="TextBox 7">
            <a:extLst>
              <a:ext uri="{FF2B5EF4-FFF2-40B4-BE49-F238E27FC236}">
                <a16:creationId xmlns:a16="http://schemas.microsoft.com/office/drawing/2014/main" id="{A8C1C2E1-5A83-CDE2-8933-91666C3FECCC}"/>
              </a:ext>
            </a:extLst>
          </p:cNvPr>
          <p:cNvSpPr txBox="1"/>
          <p:nvPr/>
        </p:nvSpPr>
        <p:spPr>
          <a:xfrm>
            <a:off x="9939424" y="6465515"/>
            <a:ext cx="2446465" cy="39248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Elez E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sp>
        <p:nvSpPr>
          <p:cNvPr id="9" name="Title 1">
            <a:extLst>
              <a:ext uri="{FF2B5EF4-FFF2-40B4-BE49-F238E27FC236}">
                <a16:creationId xmlns:a16="http://schemas.microsoft.com/office/drawing/2014/main" id="{211B415B-5BBD-8796-49FF-4BAB9796CCB8}"/>
              </a:ext>
            </a:extLst>
          </p:cNvPr>
          <p:cNvSpPr>
            <a:spLocks noGrp="1"/>
          </p:cNvSpPr>
          <p:nvPr>
            <p:ph type="title"/>
          </p:nvPr>
        </p:nvSpPr>
        <p:spPr>
          <a:xfrm>
            <a:off x="6566422" y="1556020"/>
            <a:ext cx="5625580" cy="565785"/>
          </a:xfrm>
        </p:spPr>
        <p:txBody>
          <a:bodyPr vert="horz" lIns="68580" tIns="34291" rIns="68580" bIns="34291" rtlCol="0" anchor="ctr">
            <a:normAutofit/>
          </a:bodyPr>
          <a:lstStyle/>
          <a:p>
            <a:pPr algn="ctr"/>
            <a:r>
              <a:rPr lang="en-US" sz="2100" dirty="0"/>
              <a:t>Progression Free Survival </a:t>
            </a:r>
          </a:p>
        </p:txBody>
      </p:sp>
      <p:sp>
        <p:nvSpPr>
          <p:cNvPr id="10" name="Title 1">
            <a:extLst>
              <a:ext uri="{FF2B5EF4-FFF2-40B4-BE49-F238E27FC236}">
                <a16:creationId xmlns:a16="http://schemas.microsoft.com/office/drawing/2014/main" id="{CB8CE752-A958-5FF0-9C25-2C74FCBC1125}"/>
              </a:ext>
            </a:extLst>
          </p:cNvPr>
          <p:cNvSpPr txBox="1">
            <a:spLocks/>
          </p:cNvSpPr>
          <p:nvPr/>
        </p:nvSpPr>
        <p:spPr>
          <a:xfrm>
            <a:off x="940842" y="1556020"/>
            <a:ext cx="5625580" cy="565785"/>
          </a:xfrm>
          <a:prstGeom prst="rect">
            <a:avLst/>
          </a:prstGeom>
        </p:spPr>
        <p:txBody>
          <a:bodyPr vert="horz" lIns="68580" tIns="34291" rIns="68580" bIns="34291" rtlCol="0" anchor="ctr">
            <a:normAutofit/>
          </a:bodyPr>
          <a:lstStyle>
            <a:lvl1pPr algn="l" defTabSz="914400" rtl="0" eaLnBrk="1" latinLnBrk="0" hangingPunct="1">
              <a:lnSpc>
                <a:spcPct val="8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Overall Survival </a:t>
            </a:r>
          </a:p>
        </p:txBody>
      </p:sp>
      <p:sp>
        <p:nvSpPr>
          <p:cNvPr id="11" name="Title 4">
            <a:extLst>
              <a:ext uri="{FF2B5EF4-FFF2-40B4-BE49-F238E27FC236}">
                <a16:creationId xmlns:a16="http://schemas.microsoft.com/office/drawing/2014/main" id="{3D1E6098-F96C-A658-5CA8-A09250936A7F}"/>
              </a:ext>
            </a:extLst>
          </p:cNvPr>
          <p:cNvSpPr txBox="1">
            <a:spLocks/>
          </p:cNvSpPr>
          <p:nvPr/>
        </p:nvSpPr>
        <p:spPr>
          <a:xfrm>
            <a:off x="406400" y="425176"/>
            <a:ext cx="11379200" cy="871736"/>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BREAKWATER: First-line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Encorafenib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 Cetuximab ± Chemotherapy Versus SOC in Patients With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BRAF</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V600E–Mutant mCRC</a:t>
            </a:r>
            <a:endParaRPr kumimoji="0" lang="en-US" sz="2400" b="1" i="0"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A18F2312-9E19-66FE-72F0-CD3961631238}"/>
              </a:ext>
            </a:extLst>
          </p:cNvPr>
          <p:cNvSpPr txBox="1"/>
          <p:nvPr/>
        </p:nvSpPr>
        <p:spPr>
          <a:xfrm>
            <a:off x="296392" y="6482784"/>
            <a:ext cx="46792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Elez E et al. ASCO 2025. Abstract LBA3500. </a:t>
            </a:r>
          </a:p>
        </p:txBody>
      </p:sp>
    </p:spTree>
    <p:extLst>
      <p:ext uri="{BB962C8B-B14F-4D97-AF65-F5344CB8AC3E}">
        <p14:creationId xmlns:p14="http://schemas.microsoft.com/office/powerpoint/2010/main" val="293384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D5E6834E-9807-C8BB-9077-028194734ED8}"/>
              </a:ext>
            </a:extLst>
          </p:cNvPr>
          <p:cNvGraphicFramePr>
            <a:graphicFrameLocks noGrp="1"/>
          </p:cNvGraphicFramePr>
          <p:nvPr>
            <p:ph sz="quarter" idx="13"/>
          </p:nvPr>
        </p:nvGraphicFramePr>
        <p:xfrm>
          <a:off x="579121" y="1982391"/>
          <a:ext cx="5010684" cy="353118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E1007854-5426-C48C-9639-443B2368FF1D}"/>
              </a:ext>
            </a:extLst>
          </p:cNvPr>
          <p:cNvSpPr txBox="1"/>
          <p:nvPr/>
        </p:nvSpPr>
        <p:spPr>
          <a:xfrm>
            <a:off x="1565369" y="2463695"/>
            <a:ext cx="1409251" cy="4924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64.4%</a:t>
            </a:r>
            <a:b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(52.9%-74.4%)</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E44902F-41FE-7A68-0286-8F3534DF3ABA}"/>
              </a:ext>
            </a:extLst>
          </p:cNvPr>
          <p:cNvSpPr txBox="1"/>
          <p:nvPr/>
        </p:nvSpPr>
        <p:spPr>
          <a:xfrm>
            <a:off x="3692041" y="3158379"/>
            <a:ext cx="1356563" cy="4924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39.2%</a:t>
            </a:r>
            <a:b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(28.9%-50.6%)</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96E74AE-C8AB-1038-AB2E-8A7AE3E71DD3}"/>
              </a:ext>
            </a:extLst>
          </p:cNvPr>
          <p:cNvSpPr txBox="1"/>
          <p:nvPr/>
        </p:nvSpPr>
        <p:spPr>
          <a:xfrm>
            <a:off x="1377481" y="1770478"/>
            <a:ext cx="39262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Odds ratio (95% CI): 2.756 (1.420-5.348)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One-sided P-value=0.0011</a:t>
            </a:r>
            <a:endPar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E26FD90-3501-CF05-2646-04F01C22D11C}"/>
              </a:ext>
            </a:extLst>
          </p:cNvPr>
          <p:cNvSpPr txBox="1"/>
          <p:nvPr/>
        </p:nvSpPr>
        <p:spPr>
          <a:xfrm>
            <a:off x="1565369" y="5425289"/>
            <a:ext cx="140925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n=73</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B5ECB56-5FF8-122C-C167-E490701CCEBD}"/>
              </a:ext>
            </a:extLst>
          </p:cNvPr>
          <p:cNvSpPr txBox="1"/>
          <p:nvPr/>
        </p:nvSpPr>
        <p:spPr>
          <a:xfrm>
            <a:off x="3692041" y="5424767"/>
            <a:ext cx="140925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n=74</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718D5AA-011D-B597-459F-D6071752F925}"/>
              </a:ext>
            </a:extLst>
          </p:cNvPr>
          <p:cNvSpPr txBox="1"/>
          <p:nvPr/>
        </p:nvSpPr>
        <p:spPr>
          <a:xfrm>
            <a:off x="640080" y="5698137"/>
            <a:ext cx="10911840" cy="549569"/>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FOLFIRI</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bevacizumab. </a:t>
            </a:r>
            <a:r>
              <a:rPr kumimoji="0" lang="en-US" sz="1000" b="1"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Patients</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only non-target lesions at baseline by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CR, complete response; DOR, duration of response; EC,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encorafenib</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plus cetuximab; FOLFIRI, fluorouracil/leucovorin/irinotecan; NE, not estimable; PD, progressive disease; PR, partial response; SD, stable disease; TTR, time to response.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B06926D2-96E1-47AB-D33F-9825E936830C}"/>
              </a:ext>
            </a:extLst>
          </p:cNvPr>
          <p:cNvGraphicFramePr>
            <a:graphicFrameLocks noGrp="1"/>
          </p:cNvGraphicFramePr>
          <p:nvPr/>
        </p:nvGraphicFramePr>
        <p:xfrm>
          <a:off x="5946512" y="2030277"/>
          <a:ext cx="5729979" cy="3261306"/>
        </p:xfrm>
        <a:graphic>
          <a:graphicData uri="http://schemas.openxmlformats.org/drawingml/2006/table">
            <a:tbl>
              <a:tblPr/>
              <a:tblGrid>
                <a:gridCol w="3108960">
                  <a:extLst>
                    <a:ext uri="{9D8B030D-6E8A-4147-A177-3AD203B41FA5}">
                      <a16:colId xmlns:a16="http://schemas.microsoft.com/office/drawing/2014/main" val="3265284377"/>
                    </a:ext>
                  </a:extLst>
                </a:gridCol>
                <a:gridCol w="1347971">
                  <a:extLst>
                    <a:ext uri="{9D8B030D-6E8A-4147-A177-3AD203B41FA5}">
                      <a16:colId xmlns:a16="http://schemas.microsoft.com/office/drawing/2014/main" val="1091296164"/>
                    </a:ext>
                  </a:extLst>
                </a:gridCol>
                <a:gridCol w="1273048">
                  <a:extLst>
                    <a:ext uri="{9D8B030D-6E8A-4147-A177-3AD203B41FA5}">
                      <a16:colId xmlns:a16="http://schemas.microsoft.com/office/drawing/2014/main" val="2575075247"/>
                    </a:ext>
                  </a:extLst>
                </a:gridCol>
              </a:tblGrid>
              <a:tr h="374024">
                <a:tc>
                  <a:txBody>
                    <a:bodyPr/>
                    <a:lstStyle/>
                    <a:p>
                      <a:pPr algn="l" rtl="0" fontAlgn="base"/>
                      <a:endParaRPr lang="en-US" sz="1200" b="1" i="0" dirty="0">
                        <a:solidFill>
                          <a:schemeClr val="bg1"/>
                        </a:solidFill>
                        <a:effectLst/>
                        <a:latin typeface="Arial" panose="020B0604020202020204" pitchFamily="34" charset="0"/>
                      </a:endParaRPr>
                    </a:p>
                  </a:txBody>
                  <a:tcPr marL="45720" marR="26553"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03864"/>
                    </a:solidFill>
                  </a:tcPr>
                </a:tc>
                <a:tc>
                  <a:txBody>
                    <a:bodyPr/>
                    <a:lstStyle/>
                    <a:p>
                      <a:pPr algn="ctr" rtl="0" fontAlgn="base">
                        <a:lnSpc>
                          <a:spcPct val="95000"/>
                        </a:lnSpc>
                      </a:pPr>
                      <a:r>
                        <a:rPr lang="en-US" sz="1200" b="1" i="0">
                          <a:solidFill>
                            <a:schemeClr val="bg1"/>
                          </a:solidFill>
                          <a:effectLst/>
                          <a:latin typeface="Arial" panose="020B0604020202020204" pitchFamily="34" charset="0"/>
                        </a:rPr>
                        <a:t>EC + FOLFIRI </a:t>
                      </a:r>
                      <a:br>
                        <a:rPr lang="en-US" sz="1200" b="0" i="0">
                          <a:solidFill>
                            <a:schemeClr val="bg1"/>
                          </a:solidFill>
                          <a:effectLst/>
                          <a:latin typeface="WordVisiCarriageReturn_MSFontService"/>
                        </a:rPr>
                      </a:br>
                      <a:r>
                        <a:rPr lang="en-US" sz="1200" b="1" i="0">
                          <a:solidFill>
                            <a:schemeClr val="bg1"/>
                          </a:solidFill>
                          <a:effectLst/>
                          <a:latin typeface="Arial" panose="020B0604020202020204" pitchFamily="34" charset="0"/>
                        </a:rPr>
                        <a:t>n=73</a:t>
                      </a:r>
                      <a:endParaRPr lang="en-US" sz="1200" b="0" i="0">
                        <a:solidFill>
                          <a:schemeClr val="bg1"/>
                        </a:solidFill>
                        <a:effectLst/>
                      </a:endParaRPr>
                    </a:p>
                  </a:txBody>
                  <a:tcPr marL="26553" marR="26553"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03864"/>
                    </a:solidFill>
                  </a:tcPr>
                </a:tc>
                <a:tc>
                  <a:txBody>
                    <a:bodyPr/>
                    <a:lstStyle/>
                    <a:p>
                      <a:pPr algn="ctr" rtl="0" fontAlgn="base">
                        <a:lnSpc>
                          <a:spcPct val="95000"/>
                        </a:lnSpc>
                      </a:pPr>
                      <a:r>
                        <a:rPr lang="en-US" sz="1200" b="1" i="0" err="1">
                          <a:solidFill>
                            <a:schemeClr val="bg1"/>
                          </a:solidFill>
                          <a:effectLst/>
                          <a:latin typeface="Arial" panose="020B0604020202020204" pitchFamily="34" charset="0"/>
                        </a:rPr>
                        <a:t>Control</a:t>
                      </a:r>
                      <a:r>
                        <a:rPr lang="en-US" sz="1200" b="1" i="0" baseline="30000" err="1">
                          <a:solidFill>
                            <a:schemeClr val="bg1"/>
                          </a:solidFill>
                          <a:effectLst/>
                          <a:latin typeface="Arial" panose="020B0604020202020204" pitchFamily="34" charset="0"/>
                        </a:rPr>
                        <a:t>a</a:t>
                      </a:r>
                      <a:br>
                        <a:rPr lang="en-US" sz="1200" b="0" i="0">
                          <a:solidFill>
                            <a:schemeClr val="bg1"/>
                          </a:solidFill>
                          <a:effectLst/>
                          <a:latin typeface="WordVisiCarriageReturn_MSFontService"/>
                        </a:rPr>
                      </a:br>
                      <a:r>
                        <a:rPr lang="en-US" sz="1200" b="1" i="0">
                          <a:solidFill>
                            <a:schemeClr val="bg1"/>
                          </a:solidFill>
                          <a:effectLst/>
                          <a:latin typeface="Arial" panose="020B0604020202020204" pitchFamily="34" charset="0"/>
                        </a:rPr>
                        <a:t>n=74</a:t>
                      </a:r>
                      <a:endParaRPr lang="en-US" sz="1200" b="0" i="0">
                        <a:solidFill>
                          <a:schemeClr val="bg1"/>
                        </a:solidFill>
                        <a:effectLst/>
                      </a:endParaRPr>
                    </a:p>
                  </a:txBody>
                  <a:tcPr marL="26553" marR="26553"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03864"/>
                    </a:solidFill>
                  </a:tcPr>
                </a:tc>
                <a:extLst>
                  <a:ext uri="{0D108BD9-81ED-4DB2-BD59-A6C34878D82A}">
                    <a16:rowId xmlns:a16="http://schemas.microsoft.com/office/drawing/2014/main" val="3237105610"/>
                  </a:ext>
                </a:extLst>
              </a:tr>
              <a:tr h="243284">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a:t>Confirmed best overall response, n (%)</a:t>
                      </a:r>
                    </a:p>
                  </a:txBody>
                  <a:tcPr marL="45720" marR="25200"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endParaRPr lang="en-GB" sz="1200" b="0" i="0" kern="1200">
                        <a:solidFill>
                          <a:schemeClr val="tx1"/>
                        </a:solidFill>
                        <a:effectLst/>
                        <a:latin typeface="Arial" panose="020B0604020202020204" pitchFamily="34" charset="0"/>
                        <a:ea typeface="+mn-ea"/>
                        <a:cs typeface="+mn-cs"/>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endParaRPr lang="en-GB" sz="1200" b="0" i="0" kern="1200">
                        <a:solidFill>
                          <a:schemeClr val="tx1"/>
                        </a:solidFill>
                        <a:effectLst/>
                        <a:latin typeface="Arial" panose="020B0604020202020204" pitchFamily="34" charset="0"/>
                        <a:ea typeface="+mn-ea"/>
                        <a:cs typeface="+mn-cs"/>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8E8E8"/>
                    </a:solidFill>
                  </a:tcPr>
                </a:tc>
                <a:extLst>
                  <a:ext uri="{0D108BD9-81ED-4DB2-BD59-A6C34878D82A}">
                    <a16:rowId xmlns:a16="http://schemas.microsoft.com/office/drawing/2014/main" val="2751023123"/>
                  </a:ext>
                </a:extLst>
              </a:tr>
              <a:tr h="243284">
                <a:tc>
                  <a:txBody>
                    <a:bodyPr/>
                    <a:lstStyle/>
                    <a:p>
                      <a:pPr marL="0" marR="0" lvl="0" indent="118800" algn="l" defTabSz="914400" rtl="0" eaLnBrk="1" fontAlgn="base" latinLnBrk="0" hangingPunct="1">
                        <a:lnSpc>
                          <a:spcPct val="100000"/>
                        </a:lnSpc>
                        <a:spcBef>
                          <a:spcPts val="0"/>
                        </a:spcBef>
                        <a:spcAft>
                          <a:spcPts val="0"/>
                        </a:spcAft>
                        <a:buClrTx/>
                        <a:buSzTx/>
                        <a:buFontTx/>
                        <a:buNone/>
                        <a:tabLst/>
                        <a:defRPr/>
                      </a:pPr>
                      <a:r>
                        <a:rPr lang="en-US" sz="1200" b="0"/>
                        <a:t>CR</a:t>
                      </a:r>
                      <a:endParaRPr lang="en-GB" sz="1200" b="0"/>
                    </a:p>
                  </a:txBody>
                  <a:tcPr marL="45720" marR="25200"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3 (4.1)</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 (1.4)</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88376457"/>
                  </a:ext>
                </a:extLst>
              </a:tr>
              <a:tr h="243284">
                <a:tc>
                  <a:txBody>
                    <a:bodyPr/>
                    <a:lstStyle/>
                    <a:p>
                      <a:pPr marL="0" marR="0" lvl="0" indent="118800" algn="l" defTabSz="914400" rtl="0" eaLnBrk="1" fontAlgn="auto" latinLnBrk="0" hangingPunct="1">
                        <a:lnSpc>
                          <a:spcPct val="107000"/>
                        </a:lnSpc>
                        <a:spcBef>
                          <a:spcPts val="600"/>
                        </a:spcBef>
                        <a:spcAft>
                          <a:spcPts val="1400"/>
                        </a:spcAft>
                        <a:buClrTx/>
                        <a:buSzTx/>
                        <a:buFontTx/>
                        <a:buNone/>
                        <a:tabLst/>
                        <a:defRPr/>
                      </a:pPr>
                      <a:r>
                        <a:rPr lang="en-US" sz="1200" b="0"/>
                        <a:t>PR</a:t>
                      </a:r>
                      <a:endParaRPr lang="en-GB" sz="1200" b="0"/>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44 (60.3)</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28 (37.8)</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609596553"/>
                  </a:ext>
                </a:extLst>
              </a:tr>
              <a:tr h="243284">
                <a:tc>
                  <a:txBody>
                    <a:bodyPr/>
                    <a:lstStyle/>
                    <a:p>
                      <a:pPr indent="118800">
                        <a:lnSpc>
                          <a:spcPct val="107000"/>
                        </a:lnSpc>
                        <a:spcBef>
                          <a:spcPts val="600"/>
                        </a:spcBef>
                        <a:spcAft>
                          <a:spcPts val="1400"/>
                        </a:spcAft>
                      </a:pPr>
                      <a:r>
                        <a:rPr lang="en-US" sz="1200" b="0" i="0" kern="1200">
                          <a:solidFill>
                            <a:schemeClr val="tx1"/>
                          </a:solidFill>
                          <a:effectLst/>
                          <a:latin typeface="Arial" panose="020B0604020202020204" pitchFamily="34" charset="0"/>
                          <a:ea typeface="+mn-ea"/>
                          <a:cs typeface="+mn-cs"/>
                        </a:rPr>
                        <a:t>SD</a:t>
                      </a:r>
                      <a:endParaRPr lang="en-GB" sz="1200" b="0" i="0" kern="120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15 (20.5)</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25 (33.8)</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20907911"/>
                  </a:ext>
                </a:extLst>
              </a:tr>
              <a:tr h="243284">
                <a:tc>
                  <a:txBody>
                    <a:bodyPr/>
                    <a:lstStyle/>
                    <a:p>
                      <a:pPr indent="118800">
                        <a:lnSpc>
                          <a:spcPct val="107000"/>
                        </a:lnSpc>
                        <a:spcBef>
                          <a:spcPts val="600"/>
                        </a:spcBef>
                        <a:spcAft>
                          <a:spcPts val="1400"/>
                        </a:spcAft>
                      </a:pPr>
                      <a:r>
                        <a:rPr lang="en-US" sz="1200" b="0" i="0" kern="1200" dirty="0">
                          <a:solidFill>
                            <a:schemeClr val="tx1"/>
                          </a:solidFill>
                          <a:effectLst/>
                          <a:latin typeface="Arial" panose="020B0604020202020204" pitchFamily="34" charset="0"/>
                          <a:ea typeface="+mn-ea"/>
                          <a:cs typeface="+mn-cs"/>
                        </a:rPr>
                        <a:t>Non-CR/non-</a:t>
                      </a:r>
                      <a:r>
                        <a:rPr lang="en-US" sz="1200" b="0" i="0" kern="1200" dirty="0" err="1">
                          <a:solidFill>
                            <a:schemeClr val="tx1"/>
                          </a:solidFill>
                          <a:effectLst/>
                          <a:latin typeface="Arial" panose="020B0604020202020204" pitchFamily="34" charset="0"/>
                          <a:ea typeface="+mn-ea"/>
                          <a:cs typeface="+mn-cs"/>
                        </a:rPr>
                        <a:t>PD</a:t>
                      </a:r>
                      <a:r>
                        <a:rPr lang="en-US" sz="1200" b="0" i="0" kern="1200" baseline="30000" dirty="0" err="1">
                          <a:solidFill>
                            <a:schemeClr val="tx1"/>
                          </a:solidFill>
                          <a:effectLst/>
                          <a:latin typeface="Arial" panose="020B0604020202020204" pitchFamily="34" charset="0"/>
                          <a:ea typeface="+mn-ea"/>
                          <a:cs typeface="+mn-cs"/>
                        </a:rPr>
                        <a:t>b</a:t>
                      </a:r>
                      <a:endParaRPr lang="en-GB" sz="1200" b="0" i="0" kern="1200" dirty="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 (1.4)</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0</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50454799"/>
                  </a:ext>
                </a:extLst>
              </a:tr>
              <a:tr h="243284">
                <a:tc>
                  <a:txBody>
                    <a:bodyPr/>
                    <a:lstStyle/>
                    <a:p>
                      <a:pPr indent="118800">
                        <a:lnSpc>
                          <a:spcPct val="107000"/>
                        </a:lnSpc>
                        <a:spcBef>
                          <a:spcPts val="600"/>
                        </a:spcBef>
                        <a:spcAft>
                          <a:spcPts val="1400"/>
                        </a:spcAft>
                      </a:pPr>
                      <a:r>
                        <a:rPr lang="en-US" sz="1200" b="0" i="0" kern="1200">
                          <a:solidFill>
                            <a:schemeClr val="tx1"/>
                          </a:solidFill>
                          <a:effectLst/>
                          <a:latin typeface="Arial" panose="020B0604020202020204" pitchFamily="34" charset="0"/>
                          <a:ea typeface="+mn-ea"/>
                          <a:cs typeface="+mn-cs"/>
                        </a:rPr>
                        <a:t>PD</a:t>
                      </a:r>
                      <a:endParaRPr lang="en-GB" sz="1200" b="0" i="0" kern="120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 (1.4)</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8 (10.8)</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31592529"/>
                  </a:ext>
                </a:extLst>
              </a:tr>
              <a:tr h="243284">
                <a:tc>
                  <a:txBody>
                    <a:bodyPr/>
                    <a:lstStyle/>
                    <a:p>
                      <a:pPr indent="118800">
                        <a:lnSpc>
                          <a:spcPct val="107000"/>
                        </a:lnSpc>
                        <a:spcBef>
                          <a:spcPts val="600"/>
                        </a:spcBef>
                        <a:spcAft>
                          <a:spcPts val="1400"/>
                        </a:spcAft>
                      </a:pPr>
                      <a:r>
                        <a:rPr lang="en-US" sz="1200" b="0" i="0" kern="1200">
                          <a:solidFill>
                            <a:schemeClr val="tx1"/>
                          </a:solidFill>
                          <a:effectLst/>
                          <a:latin typeface="Arial" panose="020B0604020202020204" pitchFamily="34" charset="0"/>
                          <a:ea typeface="+mn-ea"/>
                          <a:cs typeface="+mn-cs"/>
                        </a:rPr>
                        <a:t>Not evaluable </a:t>
                      </a:r>
                      <a:endParaRPr lang="en-GB" sz="1200" b="0" i="0" kern="120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9 (12.3)</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12 (16.2)</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2214627"/>
                  </a:ext>
                </a:extLst>
              </a:tr>
              <a:tr h="209687">
                <a:tc>
                  <a:txBody>
                    <a:bodyPr/>
                    <a:lstStyle/>
                    <a:p>
                      <a:pPr>
                        <a:lnSpc>
                          <a:spcPct val="107000"/>
                        </a:lnSpc>
                        <a:spcBef>
                          <a:spcPts val="600"/>
                        </a:spcBef>
                        <a:spcAft>
                          <a:spcPts val="1400"/>
                        </a:spcAft>
                      </a:pPr>
                      <a:endParaRPr lang="en-GB" sz="1200" b="0" i="0" kern="120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203864"/>
                    </a:solidFill>
                  </a:tcPr>
                </a:tc>
                <a:tc>
                  <a:txBody>
                    <a:bodyPr/>
                    <a:lstStyle/>
                    <a:p>
                      <a:pPr algn="ctr">
                        <a:lnSpc>
                          <a:spcPct val="107000"/>
                        </a:lnSpc>
                        <a:spcBef>
                          <a:spcPts val="600"/>
                        </a:spcBef>
                        <a:spcAft>
                          <a:spcPts val="1400"/>
                        </a:spcAft>
                      </a:pPr>
                      <a:endParaRPr lang="en-GB" sz="1200" b="1" i="0" kern="1200">
                        <a:solidFill>
                          <a:schemeClr val="bg1"/>
                        </a:solidFill>
                        <a:effectLst/>
                        <a:latin typeface="Arial" panose="020B0604020202020204" pitchFamily="34" charset="0"/>
                        <a:ea typeface="+mn-ea"/>
                        <a:cs typeface="+mn-cs"/>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203864"/>
                    </a:solidFill>
                  </a:tcPr>
                </a:tc>
                <a:tc>
                  <a:txBody>
                    <a:bodyPr/>
                    <a:lstStyle/>
                    <a:p>
                      <a:pPr algn="ctr">
                        <a:lnSpc>
                          <a:spcPct val="107000"/>
                        </a:lnSpc>
                        <a:spcBef>
                          <a:spcPts val="600"/>
                        </a:spcBef>
                        <a:spcAft>
                          <a:spcPts val="1400"/>
                        </a:spcAft>
                      </a:pPr>
                      <a:endParaRPr lang="en-GB" sz="1200" b="1" i="0" kern="1200">
                        <a:solidFill>
                          <a:schemeClr val="bg1"/>
                        </a:solidFill>
                        <a:effectLst/>
                        <a:latin typeface="Arial" panose="020B0604020202020204" pitchFamily="34" charset="0"/>
                        <a:ea typeface="+mn-ea"/>
                        <a:cs typeface="+mn-cs"/>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203864"/>
                    </a:solidFill>
                  </a:tcPr>
                </a:tc>
                <a:extLst>
                  <a:ext uri="{0D108BD9-81ED-4DB2-BD59-A6C34878D82A}">
                    <a16:rowId xmlns:a16="http://schemas.microsoft.com/office/drawing/2014/main" val="2265159390"/>
                  </a:ext>
                </a:extLst>
              </a:tr>
              <a:tr h="244755">
                <a:tc>
                  <a:txBody>
                    <a:bodyPr/>
                    <a:lstStyle/>
                    <a:p>
                      <a:pPr algn="l" rtl="0" fontAlgn="base"/>
                      <a:r>
                        <a:rPr lang="en-US" sz="1200" b="1" i="0">
                          <a:effectLst/>
                          <a:latin typeface="Arial" panose="020B0604020202020204" pitchFamily="34" charset="0"/>
                        </a:rPr>
                        <a:t>TTR, median (range), weeks</a:t>
                      </a:r>
                      <a:endParaRPr lang="en-US" sz="1200" b="0" i="0">
                        <a:effectLst/>
                      </a:endParaRPr>
                    </a:p>
                  </a:txBody>
                  <a:tcPr marL="45720" marR="25200" marT="13276" marB="1327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6.9 (5.4-36.1)</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7.1 (5.9-25.3)</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extLst>
                  <a:ext uri="{0D108BD9-81ED-4DB2-BD59-A6C34878D82A}">
                    <a16:rowId xmlns:a16="http://schemas.microsoft.com/office/drawing/2014/main" val="2005368154"/>
                  </a:ext>
                </a:extLst>
              </a:tr>
              <a:tr h="243284">
                <a:tc>
                  <a:txBody>
                    <a:bodyPr/>
                    <a:lstStyle/>
                    <a:p>
                      <a:pPr>
                        <a:lnSpc>
                          <a:spcPct val="107000"/>
                        </a:lnSpc>
                        <a:spcBef>
                          <a:spcPts val="600"/>
                        </a:spcBef>
                        <a:spcAft>
                          <a:spcPts val="1400"/>
                        </a:spcAft>
                      </a:pPr>
                      <a:r>
                        <a:rPr lang="en-US" sz="1200" b="1" i="0" kern="1200">
                          <a:solidFill>
                            <a:schemeClr val="tx1"/>
                          </a:solidFill>
                          <a:effectLst/>
                          <a:latin typeface="Arial" panose="020B0604020202020204" pitchFamily="34" charset="0"/>
                          <a:ea typeface="+mn-ea"/>
                          <a:cs typeface="+mn-cs"/>
                        </a:rPr>
                        <a:t>Estimated DOR, median (range), months</a:t>
                      </a:r>
                      <a:endParaRPr lang="en-GB" sz="1200" b="1" i="0" kern="1200">
                        <a:solidFill>
                          <a:schemeClr val="tx1"/>
                        </a:solidFill>
                        <a:effectLst/>
                        <a:latin typeface="Arial" panose="020B0604020202020204" pitchFamily="34" charset="0"/>
                        <a:ea typeface="+mn-ea"/>
                        <a:cs typeface="+mn-cs"/>
                      </a:endParaRPr>
                    </a:p>
                  </a:txBody>
                  <a:tcPr marL="4572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NE (NE-NE)</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NE (7.0-NE)</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extLst>
                  <a:ext uri="{0D108BD9-81ED-4DB2-BD59-A6C34878D82A}">
                    <a16:rowId xmlns:a16="http://schemas.microsoft.com/office/drawing/2014/main" val="2969145920"/>
                  </a:ext>
                </a:extLst>
              </a:tr>
              <a:tr h="243284">
                <a:tc>
                  <a:txBody>
                    <a:bodyPr/>
                    <a:lstStyle/>
                    <a:p>
                      <a:pPr indent="0">
                        <a:lnSpc>
                          <a:spcPct val="107000"/>
                        </a:lnSpc>
                        <a:spcBef>
                          <a:spcPts val="600"/>
                        </a:spcBef>
                        <a:spcAft>
                          <a:spcPts val="1400"/>
                        </a:spcAft>
                      </a:pPr>
                      <a:r>
                        <a:rPr lang="en-US" sz="1200" b="1" i="0" kern="1200">
                          <a:solidFill>
                            <a:schemeClr val="tx1"/>
                          </a:solidFill>
                          <a:effectLst/>
                          <a:latin typeface="Arial" panose="020B0604020202020204" pitchFamily="34" charset="0"/>
                          <a:ea typeface="+mn-ea"/>
                          <a:cs typeface="+mn-cs"/>
                        </a:rPr>
                        <a:t>Patients with a DOR of ≥6 months, n (%)</a:t>
                      </a:r>
                      <a:endParaRPr lang="en-GB" sz="1200" b="1" i="0" kern="1200">
                        <a:solidFill>
                          <a:schemeClr val="tx1"/>
                        </a:solidFill>
                        <a:effectLst/>
                        <a:latin typeface="Arial" panose="020B0604020202020204" pitchFamily="34" charset="0"/>
                        <a:ea typeface="+mn-ea"/>
                        <a:cs typeface="+mn-cs"/>
                      </a:endParaRPr>
                    </a:p>
                  </a:txBody>
                  <a:tcPr marL="45720" marR="25200" marT="0" marB="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27 (57.4)</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10 (34.5)</a:t>
                      </a:r>
                    </a:p>
                  </a:txBody>
                  <a:tcPr marL="25200" marR="25200" marT="0" marB="0"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extLst>
                  <a:ext uri="{0D108BD9-81ED-4DB2-BD59-A6C34878D82A}">
                    <a16:rowId xmlns:a16="http://schemas.microsoft.com/office/drawing/2014/main" val="3531219441"/>
                  </a:ext>
                </a:extLst>
              </a:tr>
              <a:tr h="243284">
                <a:tc>
                  <a:txBody>
                    <a:bodyPr/>
                    <a:lstStyle/>
                    <a:p>
                      <a:pPr indent="0">
                        <a:lnSpc>
                          <a:spcPct val="107000"/>
                        </a:lnSpc>
                        <a:spcBef>
                          <a:spcPts val="600"/>
                        </a:spcBef>
                        <a:spcAft>
                          <a:spcPts val="1400"/>
                        </a:spcAft>
                      </a:pPr>
                      <a:r>
                        <a:rPr lang="en-US" sz="1200" b="1" i="0" kern="1200">
                          <a:solidFill>
                            <a:schemeClr val="tx1"/>
                          </a:solidFill>
                          <a:effectLst/>
                          <a:latin typeface="Arial" panose="020B0604020202020204" pitchFamily="34" charset="0"/>
                          <a:ea typeface="+mn-ea"/>
                          <a:cs typeface="+mn-cs"/>
                        </a:rPr>
                        <a:t>Patients with a DOR of ≥12 months, n (%)</a:t>
                      </a:r>
                      <a:endParaRPr lang="en-GB" sz="1200" b="1" i="0" kern="1200">
                        <a:solidFill>
                          <a:schemeClr val="tx1"/>
                        </a:solidFill>
                        <a:effectLst/>
                        <a:latin typeface="Arial" panose="020B0604020202020204" pitchFamily="34" charset="0"/>
                        <a:ea typeface="+mn-ea"/>
                        <a:cs typeface="+mn-cs"/>
                      </a:endParaRPr>
                    </a:p>
                  </a:txBody>
                  <a:tcPr marL="45720" marR="25200" marT="0" marB="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a:solidFill>
                            <a:schemeClr val="tx1"/>
                          </a:solidFill>
                          <a:effectLst/>
                          <a:latin typeface="Arial" panose="020B0604020202020204" pitchFamily="34" charset="0"/>
                          <a:ea typeface="+mn-ea"/>
                          <a:cs typeface="+mn-cs"/>
                        </a:rPr>
                        <a:t>2 (4.3)</a:t>
                      </a:r>
                    </a:p>
                  </a:txBody>
                  <a:tcPr marL="25200" marR="252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ctr">
                        <a:lnSpc>
                          <a:spcPct val="107000"/>
                        </a:lnSpc>
                        <a:spcBef>
                          <a:spcPts val="600"/>
                        </a:spcBef>
                        <a:spcAft>
                          <a:spcPts val="1400"/>
                        </a:spcAft>
                      </a:pPr>
                      <a:r>
                        <a:rPr lang="en-GB" sz="1200" b="0" i="0" kern="1200" dirty="0">
                          <a:solidFill>
                            <a:schemeClr val="tx1"/>
                          </a:solidFill>
                          <a:effectLst/>
                          <a:latin typeface="Arial" panose="020B0604020202020204" pitchFamily="34" charset="0"/>
                          <a:ea typeface="+mn-ea"/>
                          <a:cs typeface="+mn-cs"/>
                        </a:rPr>
                        <a:t>0</a:t>
                      </a:r>
                    </a:p>
                  </a:txBody>
                  <a:tcPr marL="25200" marR="25200" marT="0" marB="0"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extLst>
                  <a:ext uri="{0D108BD9-81ED-4DB2-BD59-A6C34878D82A}">
                    <a16:rowId xmlns:a16="http://schemas.microsoft.com/office/drawing/2014/main" val="3174165426"/>
                  </a:ext>
                </a:extLst>
              </a:tr>
            </a:tbl>
          </a:graphicData>
        </a:graphic>
      </p:graphicFrame>
      <p:sp>
        <p:nvSpPr>
          <p:cNvPr id="6" name="TextBox 5">
            <a:extLst>
              <a:ext uri="{FF2B5EF4-FFF2-40B4-BE49-F238E27FC236}">
                <a16:creationId xmlns:a16="http://schemas.microsoft.com/office/drawing/2014/main" id="{61DBF201-4278-219F-5795-F925B5F6DF8D}"/>
              </a:ext>
            </a:extLst>
          </p:cNvPr>
          <p:cNvSpPr txBox="1"/>
          <p:nvPr/>
        </p:nvSpPr>
        <p:spPr>
          <a:xfrm rot="16200000">
            <a:off x="-577063" y="3448715"/>
            <a:ext cx="218092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Percentage of patients</a:t>
            </a:r>
            <a:endParaRPr kumimoji="0" lang="en-GB" sz="13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A78FB8E-27D5-15FD-9B64-2993FC8F348A}"/>
              </a:ext>
            </a:extLst>
          </p:cNvPr>
          <p:cNvSpPr txBox="1">
            <a:spLocks/>
          </p:cNvSpPr>
          <p:nvPr/>
        </p:nvSpPr>
        <p:spPr>
          <a:xfrm>
            <a:off x="640080" y="180190"/>
            <a:ext cx="11551920" cy="845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Overview of Response by BICR</a:t>
            </a:r>
          </a:p>
        </p:txBody>
      </p:sp>
      <p:grpSp>
        <p:nvGrpSpPr>
          <p:cNvPr id="10" name="Group 9">
            <a:extLst>
              <a:ext uri="{FF2B5EF4-FFF2-40B4-BE49-F238E27FC236}">
                <a16:creationId xmlns:a16="http://schemas.microsoft.com/office/drawing/2014/main" id="{4AB8C0C1-0AD9-A513-C0CA-24D7A4B92DAB}"/>
              </a:ext>
            </a:extLst>
          </p:cNvPr>
          <p:cNvGrpSpPr/>
          <p:nvPr/>
        </p:nvGrpSpPr>
        <p:grpSpPr>
          <a:xfrm>
            <a:off x="4034305" y="2408493"/>
            <a:ext cx="1592872" cy="299143"/>
            <a:chOff x="3730198" y="2259963"/>
            <a:chExt cx="1592872" cy="299142"/>
          </a:xfrm>
        </p:grpSpPr>
        <p:grpSp>
          <p:nvGrpSpPr>
            <p:cNvPr id="4" name="Group 3">
              <a:extLst>
                <a:ext uri="{FF2B5EF4-FFF2-40B4-BE49-F238E27FC236}">
                  <a16:creationId xmlns:a16="http://schemas.microsoft.com/office/drawing/2014/main" id="{8F1449D8-C58D-67B7-3862-0A434F6E7660}"/>
                </a:ext>
              </a:extLst>
            </p:cNvPr>
            <p:cNvGrpSpPr/>
            <p:nvPr/>
          </p:nvGrpSpPr>
          <p:grpSpPr>
            <a:xfrm>
              <a:off x="3730198" y="2259963"/>
              <a:ext cx="1592872" cy="299142"/>
              <a:chOff x="1116085" y="5395754"/>
              <a:chExt cx="1592872" cy="299142"/>
            </a:xfrm>
          </p:grpSpPr>
          <p:sp>
            <p:nvSpPr>
              <p:cNvPr id="28" name="TextBox 27">
                <a:extLst>
                  <a:ext uri="{FF2B5EF4-FFF2-40B4-BE49-F238E27FC236}">
                    <a16:creationId xmlns:a16="http://schemas.microsoft.com/office/drawing/2014/main" id="{3AEFDAFC-5A96-AF16-D2F4-A2DF1687A664}"/>
                  </a:ext>
                </a:extLst>
              </p:cNvPr>
              <p:cNvSpPr txBox="1"/>
              <p:nvPr/>
            </p:nvSpPr>
            <p:spPr>
              <a:xfrm>
                <a:off x="1424082" y="5402509"/>
                <a:ext cx="579120" cy="292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CR</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9ED936B-496A-36D0-9E4A-47E0D31EA325}"/>
                  </a:ext>
                </a:extLst>
              </p:cNvPr>
              <p:cNvSpPr txBox="1"/>
              <p:nvPr/>
            </p:nvSpPr>
            <p:spPr>
              <a:xfrm>
                <a:off x="2209104" y="5395754"/>
                <a:ext cx="499853" cy="292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PR</a:t>
                </a: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CF23877-EDCB-4DFB-7E9A-B8B2744A44BD}"/>
                  </a:ext>
                </a:extLst>
              </p:cNvPr>
              <p:cNvSpPr/>
              <p:nvPr/>
            </p:nvSpPr>
            <p:spPr>
              <a:xfrm>
                <a:off x="1116085" y="5462986"/>
                <a:ext cx="180000" cy="180000"/>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42C35AB-0ADF-D33E-CDD7-BB053816590B}"/>
                  </a:ext>
                </a:extLst>
              </p:cNvPr>
              <p:cNvSpPr/>
              <p:nvPr/>
            </p:nvSpPr>
            <p:spPr>
              <a:xfrm>
                <a:off x="1862101" y="5462986"/>
                <a:ext cx="180000" cy="180000"/>
              </a:xfrm>
              <a:prstGeom prst="rect">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904A954B-B9BD-6F3B-FD0E-BF023CCF71DB}"/>
                </a:ext>
              </a:extLst>
            </p:cNvPr>
            <p:cNvGrpSpPr/>
            <p:nvPr/>
          </p:nvGrpSpPr>
          <p:grpSpPr>
            <a:xfrm>
              <a:off x="3926704" y="2327195"/>
              <a:ext cx="927603" cy="180000"/>
              <a:chOff x="9208047" y="2166635"/>
              <a:chExt cx="927603" cy="180000"/>
            </a:xfrm>
          </p:grpSpPr>
          <p:sp>
            <p:nvSpPr>
              <p:cNvPr id="31" name="Rectangle 30">
                <a:extLst>
                  <a:ext uri="{FF2B5EF4-FFF2-40B4-BE49-F238E27FC236}">
                    <a16:creationId xmlns:a16="http://schemas.microsoft.com/office/drawing/2014/main" id="{7B4BCFE7-D03A-845D-8AA6-5704313D4F80}"/>
                  </a:ext>
                </a:extLst>
              </p:cNvPr>
              <p:cNvSpPr/>
              <p:nvPr/>
            </p:nvSpPr>
            <p:spPr>
              <a:xfrm>
                <a:off x="9208047" y="2166635"/>
                <a:ext cx="180000" cy="180000"/>
              </a:xfrm>
              <a:prstGeom prst="rect">
                <a:avLst/>
              </a:prstGeom>
              <a:solidFill>
                <a:srgbClr val="767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CF77F29-3D82-F4C9-2CD0-CF03AC77B2A0}"/>
                  </a:ext>
                </a:extLst>
              </p:cNvPr>
              <p:cNvSpPr/>
              <p:nvPr/>
            </p:nvSpPr>
            <p:spPr>
              <a:xfrm>
                <a:off x="9955650" y="2166635"/>
                <a:ext cx="180000" cy="180000"/>
              </a:xfrm>
              <a:prstGeom prst="rect">
                <a:avLst/>
              </a:prstGeom>
              <a:solidFill>
                <a:srgbClr val="C2C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6F226594-6C3B-EF52-D761-A0EEC580FAC0}"/>
              </a:ext>
            </a:extLst>
          </p:cNvPr>
          <p:cNvSpPr txBox="1"/>
          <p:nvPr/>
        </p:nvSpPr>
        <p:spPr>
          <a:xfrm>
            <a:off x="1377481" y="1548046"/>
            <a:ext cx="39262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Confirmed ORR by BICR</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72B50-F239-D56B-44A9-C688A0C59C15}"/>
              </a:ext>
            </a:extLst>
          </p:cNvPr>
          <p:cNvSpPr txBox="1"/>
          <p:nvPr/>
        </p:nvSpPr>
        <p:spPr>
          <a:xfrm>
            <a:off x="6161236" y="1542831"/>
            <a:ext cx="51733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Confirmed Best Overall Response, TTR, and DOR by BICR </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206B1C0E-9B19-A1A7-A3DE-1710F744CA3C}"/>
              </a:ext>
            </a:extLst>
          </p:cNvPr>
          <p:cNvSpPr txBox="1">
            <a:spLocks/>
          </p:cNvSpPr>
          <p:nvPr/>
        </p:nvSpPr>
        <p:spPr>
          <a:xfrm>
            <a:off x="640081" y="697842"/>
            <a:ext cx="11256745" cy="9168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1"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EC + FOLFIRI demonstrated statistically significant and clinically meaningful benefit in ORR by BICR, meeting the primary endpoint</a:t>
            </a:r>
          </a:p>
        </p:txBody>
      </p:sp>
      <p:sp>
        <p:nvSpPr>
          <p:cNvPr id="3" name="TextBox 2">
            <a:extLst>
              <a:ext uri="{FF2B5EF4-FFF2-40B4-BE49-F238E27FC236}">
                <a16:creationId xmlns:a16="http://schemas.microsoft.com/office/drawing/2014/main" id="{7EFDC7C2-D00B-5119-0921-8CF732D45591}"/>
              </a:ext>
            </a:extLst>
          </p:cNvPr>
          <p:cNvSpPr txBox="1"/>
          <p:nvPr/>
        </p:nvSpPr>
        <p:spPr>
          <a:xfrm>
            <a:off x="270164" y="6550224"/>
            <a:ext cx="9486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Kopetz S et al. ASCO GI 2026</a:t>
            </a:r>
          </a:p>
        </p:txBody>
      </p:sp>
    </p:spTree>
    <p:extLst>
      <p:ext uri="{BB962C8B-B14F-4D97-AF65-F5344CB8AC3E}">
        <p14:creationId xmlns:p14="http://schemas.microsoft.com/office/powerpoint/2010/main" val="1633719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18CCE20-DB1A-C121-F4A1-B9AFA1F7535B}"/>
              </a:ext>
            </a:extLst>
          </p:cNvPr>
          <p:cNvGraphicFramePr>
            <a:graphicFrameLocks noGrp="1"/>
          </p:cNvGraphicFramePr>
          <p:nvPr/>
        </p:nvGraphicFramePr>
        <p:xfrm>
          <a:off x="158239" y="1532385"/>
          <a:ext cx="11864901" cy="4419977"/>
        </p:xfrm>
        <a:graphic>
          <a:graphicData uri="http://schemas.openxmlformats.org/drawingml/2006/table">
            <a:tbl>
              <a:tblPr firstRow="1" bandRow="1">
                <a:tableStyleId>{5C22544A-7EE6-4342-B048-85BDC9FD1C3A}</a:tableStyleId>
              </a:tblPr>
              <a:tblGrid>
                <a:gridCol w="3145983">
                  <a:extLst>
                    <a:ext uri="{9D8B030D-6E8A-4147-A177-3AD203B41FA5}">
                      <a16:colId xmlns:a16="http://schemas.microsoft.com/office/drawing/2014/main" val="1507272290"/>
                    </a:ext>
                  </a:extLst>
                </a:gridCol>
                <a:gridCol w="2389211">
                  <a:extLst>
                    <a:ext uri="{9D8B030D-6E8A-4147-A177-3AD203B41FA5}">
                      <a16:colId xmlns:a16="http://schemas.microsoft.com/office/drawing/2014/main" val="1627997155"/>
                    </a:ext>
                  </a:extLst>
                </a:gridCol>
                <a:gridCol w="837923">
                  <a:extLst>
                    <a:ext uri="{9D8B030D-6E8A-4147-A177-3AD203B41FA5}">
                      <a16:colId xmlns:a16="http://schemas.microsoft.com/office/drawing/2014/main" val="1611050555"/>
                    </a:ext>
                  </a:extLst>
                </a:gridCol>
                <a:gridCol w="837923">
                  <a:extLst>
                    <a:ext uri="{9D8B030D-6E8A-4147-A177-3AD203B41FA5}">
                      <a16:colId xmlns:a16="http://schemas.microsoft.com/office/drawing/2014/main" val="3203593470"/>
                    </a:ext>
                  </a:extLst>
                </a:gridCol>
                <a:gridCol w="871891">
                  <a:extLst>
                    <a:ext uri="{9D8B030D-6E8A-4147-A177-3AD203B41FA5}">
                      <a16:colId xmlns:a16="http://schemas.microsoft.com/office/drawing/2014/main" val="414885159"/>
                    </a:ext>
                  </a:extLst>
                </a:gridCol>
                <a:gridCol w="1587127">
                  <a:extLst>
                    <a:ext uri="{9D8B030D-6E8A-4147-A177-3AD203B41FA5}">
                      <a16:colId xmlns:a16="http://schemas.microsoft.com/office/drawing/2014/main" val="2774786718"/>
                    </a:ext>
                  </a:extLst>
                </a:gridCol>
                <a:gridCol w="2194843">
                  <a:extLst>
                    <a:ext uri="{9D8B030D-6E8A-4147-A177-3AD203B41FA5}">
                      <a16:colId xmlns:a16="http://schemas.microsoft.com/office/drawing/2014/main" val="1641482498"/>
                    </a:ext>
                  </a:extLst>
                </a:gridCol>
              </a:tblGrid>
              <a:tr h="271976">
                <a:tc>
                  <a:txBody>
                    <a:bodyPr/>
                    <a:lstStyle/>
                    <a:p>
                      <a:pPr marL="0" marR="0" algn="l">
                        <a:spcBef>
                          <a:spcPts val="0"/>
                        </a:spcBef>
                        <a:spcAft>
                          <a:spcPts val="0"/>
                        </a:spcAft>
                      </a:pPr>
                      <a:r>
                        <a:rPr lang="en-US" sz="1500">
                          <a:effectLst/>
                        </a:rPr>
                        <a:t>Regimen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rPr>
                        <a:t>Trial (n) – year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rPr>
                        <a:t>ORR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DOR</a:t>
                      </a:r>
                    </a:p>
                  </a:txBody>
                  <a:tcPr marL="49677" marR="49677" marT="0" marB="0"/>
                </a:tc>
                <a:tc>
                  <a:txBody>
                    <a:bodyPr/>
                    <a:lstStyle/>
                    <a:p>
                      <a:pPr marL="0" marR="0" algn="l">
                        <a:spcBef>
                          <a:spcPts val="0"/>
                        </a:spcBef>
                        <a:spcAft>
                          <a:spcPts val="0"/>
                        </a:spcAft>
                      </a:pPr>
                      <a:r>
                        <a:rPr lang="en-US" sz="1500">
                          <a:effectLst/>
                        </a:rPr>
                        <a:t>PFS</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rPr>
                        <a:t>OS</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200" dirty="0">
                          <a:effectLst/>
                        </a:rPr>
                        <a:t>Most common Grade 3+ AEs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7" marR="49677" marT="0" marB="0"/>
                </a:tc>
                <a:extLst>
                  <a:ext uri="{0D108BD9-81ED-4DB2-BD59-A6C34878D82A}">
                    <a16:rowId xmlns:a16="http://schemas.microsoft.com/office/drawing/2014/main" val="310820398"/>
                  </a:ext>
                </a:extLst>
              </a:tr>
              <a:tr h="748635">
                <a:tc>
                  <a:txBody>
                    <a:bodyPr/>
                    <a:lstStyle/>
                    <a:p>
                      <a:pPr marL="0" marR="0" algn="l">
                        <a:spcBef>
                          <a:spcPts val="0"/>
                        </a:spcBef>
                        <a:spcAft>
                          <a:spcPts val="0"/>
                        </a:spcAft>
                      </a:pPr>
                      <a:r>
                        <a:rPr lang="en-US" sz="1500" dirty="0">
                          <a:effectLst/>
                          <a:latin typeface="+mn-lt"/>
                        </a:rPr>
                        <a:t>Trastuzumab + lapatinib</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HERACLES-A </a:t>
                      </a:r>
                    </a:p>
                    <a:p>
                      <a:pPr marL="0" marR="0" algn="l">
                        <a:spcBef>
                          <a:spcPts val="0"/>
                        </a:spcBef>
                        <a:spcAft>
                          <a:spcPts val="0"/>
                        </a:spcAft>
                      </a:pPr>
                      <a:r>
                        <a:rPr lang="en-US" sz="1500" dirty="0">
                          <a:effectLst/>
                          <a:latin typeface="+mn-lt"/>
                        </a:rPr>
                        <a:t>(n=32) – 2016</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28%</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ea typeface="Times New Roman" panose="02020603050405020304" pitchFamily="18" charset="0"/>
                          <a:cs typeface="Times New Roman" panose="02020603050405020304" pitchFamily="18" charset="0"/>
                        </a:rPr>
                        <a:t>NR</a:t>
                      </a:r>
                    </a:p>
                  </a:txBody>
                  <a:tcPr marL="49677" marR="49677" marT="0" marB="0"/>
                </a:tc>
                <a:tc>
                  <a:txBody>
                    <a:bodyPr/>
                    <a:lstStyle/>
                    <a:p>
                      <a:pPr marL="0" marR="0" algn="l">
                        <a:spcBef>
                          <a:spcPts val="0"/>
                        </a:spcBef>
                        <a:spcAft>
                          <a:spcPts val="0"/>
                        </a:spcAft>
                      </a:pPr>
                      <a:r>
                        <a:rPr lang="en-US" sz="1500">
                          <a:effectLst/>
                          <a:latin typeface="+mn-lt"/>
                        </a:rPr>
                        <a:t>4.7m</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10m</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Fatigue 16%</a:t>
                      </a:r>
                    </a:p>
                    <a:p>
                      <a:pPr marL="0" marR="0" algn="l">
                        <a:spcBef>
                          <a:spcPts val="0"/>
                        </a:spcBef>
                        <a:spcAft>
                          <a:spcPts val="0"/>
                        </a:spcAft>
                      </a:pPr>
                      <a:r>
                        <a:rPr lang="en-US" sz="1500">
                          <a:effectLst/>
                          <a:latin typeface="+mn-lt"/>
                        </a:rPr>
                        <a:t>Decreased LVEF 6%</a:t>
                      </a:r>
                    </a:p>
                    <a:p>
                      <a:pPr marL="0" marR="0" algn="l">
                        <a:spcBef>
                          <a:spcPts val="0"/>
                        </a:spcBef>
                        <a:spcAft>
                          <a:spcPts val="0"/>
                        </a:spcAft>
                      </a:pPr>
                      <a:r>
                        <a:rPr lang="en-US" sz="1500">
                          <a:effectLst/>
                          <a:latin typeface="+mn-lt"/>
                        </a:rPr>
                        <a:t> </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extLst>
                  <a:ext uri="{0D108BD9-81ED-4DB2-BD59-A6C34878D82A}">
                    <a16:rowId xmlns:a16="http://schemas.microsoft.com/office/drawing/2014/main" val="3465556378"/>
                  </a:ext>
                </a:extLst>
              </a:tr>
              <a:tr h="944323">
                <a:tc>
                  <a:txBody>
                    <a:bodyPr/>
                    <a:lstStyle/>
                    <a:p>
                      <a:pPr marL="0" marR="0" algn="l">
                        <a:spcBef>
                          <a:spcPts val="0"/>
                        </a:spcBef>
                        <a:spcAft>
                          <a:spcPts val="0"/>
                        </a:spcAft>
                      </a:pPr>
                      <a:r>
                        <a:rPr lang="en-US" sz="1500" dirty="0">
                          <a:effectLst/>
                          <a:latin typeface="+mn-lt"/>
                        </a:rPr>
                        <a:t>Trastuzumab + </a:t>
                      </a:r>
                      <a:r>
                        <a:rPr lang="en-US" sz="1500" dirty="0" err="1">
                          <a:effectLst/>
                          <a:latin typeface="+mn-lt"/>
                        </a:rPr>
                        <a:t>pertuzumab</a:t>
                      </a:r>
                      <a:endParaRPr lang="en-US" sz="1500" dirty="0">
                        <a:effectLst/>
                        <a:latin typeface="+mn-lt"/>
                      </a:endParaRPr>
                    </a:p>
                    <a:p>
                      <a:pPr marL="0" marR="0" algn="l">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err="1">
                          <a:effectLst/>
                          <a:latin typeface="+mn-lt"/>
                        </a:rPr>
                        <a:t>MyPathway</a:t>
                      </a:r>
                      <a:r>
                        <a:rPr lang="en-US" sz="1500" dirty="0">
                          <a:effectLst/>
                          <a:latin typeface="+mn-lt"/>
                        </a:rPr>
                        <a:t> </a:t>
                      </a:r>
                    </a:p>
                    <a:p>
                      <a:pPr marL="0" marR="0" algn="l">
                        <a:spcBef>
                          <a:spcPts val="0"/>
                        </a:spcBef>
                        <a:spcAft>
                          <a:spcPts val="0"/>
                        </a:spcAft>
                      </a:pPr>
                      <a:r>
                        <a:rPr lang="en-US" sz="1500" dirty="0">
                          <a:effectLst/>
                          <a:latin typeface="+mn-lt"/>
                        </a:rPr>
                        <a:t>(n=57) – 2019 </a:t>
                      </a:r>
                    </a:p>
                    <a:p>
                      <a:pPr marL="0" marR="0" algn="l">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32%</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ea typeface="Times New Roman" panose="02020603050405020304" pitchFamily="18" charset="0"/>
                          <a:cs typeface="Times New Roman" panose="02020603050405020304" pitchFamily="18" charset="0"/>
                        </a:rPr>
                        <a:t>5.9m</a:t>
                      </a:r>
                    </a:p>
                  </a:txBody>
                  <a:tcPr marL="49677" marR="49677" marT="0" marB="0"/>
                </a:tc>
                <a:tc>
                  <a:txBody>
                    <a:bodyPr/>
                    <a:lstStyle/>
                    <a:p>
                      <a:pPr marL="0" marR="0" algn="l">
                        <a:spcBef>
                          <a:spcPts val="0"/>
                        </a:spcBef>
                        <a:spcAft>
                          <a:spcPts val="0"/>
                        </a:spcAft>
                      </a:pPr>
                      <a:r>
                        <a:rPr lang="en-US" sz="1500">
                          <a:effectLst/>
                          <a:latin typeface="+mn-lt"/>
                        </a:rPr>
                        <a:t>2.9m</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11.5m</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Hypokalemia 5% Abdominal pain 5%</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extLst>
                  <a:ext uri="{0D108BD9-81ED-4DB2-BD59-A6C34878D82A}">
                    <a16:rowId xmlns:a16="http://schemas.microsoft.com/office/drawing/2014/main" val="2320184286"/>
                  </a:ext>
                </a:extLst>
              </a:tr>
              <a:tr h="510304">
                <a:tc>
                  <a:txBody>
                    <a:bodyPr/>
                    <a:lstStyle/>
                    <a:p>
                      <a:pPr marL="0" marR="0" algn="l">
                        <a:spcBef>
                          <a:spcPts val="0"/>
                        </a:spcBef>
                        <a:spcAft>
                          <a:spcPts val="0"/>
                        </a:spcAft>
                      </a:pPr>
                      <a:r>
                        <a:rPr lang="en-US" sz="1500" dirty="0" err="1">
                          <a:effectLst/>
                          <a:latin typeface="+mn-lt"/>
                        </a:rPr>
                        <a:t>Pertuzumab</a:t>
                      </a:r>
                      <a:r>
                        <a:rPr lang="en-US" sz="1500" dirty="0">
                          <a:effectLst/>
                          <a:latin typeface="+mn-lt"/>
                        </a:rPr>
                        <a:t> and T-DM1</a:t>
                      </a:r>
                    </a:p>
                    <a:p>
                      <a:pPr marL="0" marR="0" algn="l">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HERACLES-B </a:t>
                      </a:r>
                    </a:p>
                    <a:p>
                      <a:pPr marL="0" marR="0" algn="l">
                        <a:spcBef>
                          <a:spcPts val="0"/>
                        </a:spcBef>
                        <a:spcAft>
                          <a:spcPts val="0"/>
                        </a:spcAft>
                      </a:pPr>
                      <a:r>
                        <a:rPr lang="en-US" sz="1500">
                          <a:effectLst/>
                          <a:latin typeface="+mn-lt"/>
                        </a:rPr>
                        <a:t>(n=31) – 2020</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9.7%</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ea typeface="Times New Roman" panose="02020603050405020304" pitchFamily="18" charset="0"/>
                          <a:cs typeface="Times New Roman" panose="02020603050405020304" pitchFamily="18" charset="0"/>
                        </a:rPr>
                        <a:t>NR</a:t>
                      </a:r>
                    </a:p>
                  </a:txBody>
                  <a:tcPr marL="49677" marR="49677" marT="0" marB="0"/>
                </a:tc>
                <a:tc>
                  <a:txBody>
                    <a:bodyPr/>
                    <a:lstStyle/>
                    <a:p>
                      <a:pPr marL="0" marR="0" algn="l">
                        <a:spcBef>
                          <a:spcPts val="0"/>
                        </a:spcBef>
                        <a:spcAft>
                          <a:spcPts val="0"/>
                        </a:spcAft>
                      </a:pPr>
                      <a:r>
                        <a:rPr lang="en-US" sz="1500" dirty="0">
                          <a:effectLst/>
                          <a:latin typeface="+mn-lt"/>
                        </a:rPr>
                        <a:t>4.1m</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Not reported</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a:effectLst/>
                          <a:latin typeface="+mn-lt"/>
                        </a:rPr>
                        <a:t>Thrombocytopenia 7%</a:t>
                      </a:r>
                      <a:endParaRPr lang="en-US" sz="1500">
                        <a:effectLst/>
                        <a:latin typeface="+mn-lt"/>
                        <a:ea typeface="Times New Roman" panose="02020603050405020304" pitchFamily="18" charset="0"/>
                        <a:cs typeface="Times New Roman" panose="02020603050405020304" pitchFamily="18" charset="0"/>
                      </a:endParaRPr>
                    </a:p>
                  </a:txBody>
                  <a:tcPr marL="49677" marR="49677" marT="0" marB="0"/>
                </a:tc>
                <a:extLst>
                  <a:ext uri="{0D108BD9-81ED-4DB2-BD59-A6C34878D82A}">
                    <a16:rowId xmlns:a16="http://schemas.microsoft.com/office/drawing/2014/main" val="3382661579"/>
                  </a:ext>
                </a:extLst>
              </a:tr>
              <a:tr h="748635">
                <a:tc>
                  <a:txBody>
                    <a:bodyPr/>
                    <a:lstStyle/>
                    <a:p>
                      <a:pPr marL="0" marR="0" algn="l">
                        <a:spcBef>
                          <a:spcPts val="0"/>
                        </a:spcBef>
                        <a:spcAft>
                          <a:spcPts val="0"/>
                        </a:spcAft>
                      </a:pPr>
                      <a:r>
                        <a:rPr lang="en-US" sz="1500" dirty="0">
                          <a:effectLst/>
                          <a:latin typeface="+mn-lt"/>
                        </a:rPr>
                        <a:t>Trastuzumab </a:t>
                      </a:r>
                      <a:r>
                        <a:rPr lang="en-US" sz="1500" dirty="0" err="1">
                          <a:effectLst/>
                          <a:latin typeface="+mn-lt"/>
                        </a:rPr>
                        <a:t>deruxtecan</a:t>
                      </a:r>
                      <a:r>
                        <a:rPr lang="en-US" sz="1500" dirty="0">
                          <a:effectLst/>
                          <a:latin typeface="+mn-lt"/>
                        </a:rPr>
                        <a:t> (6.4 mg/Kg)</a:t>
                      </a:r>
                    </a:p>
                    <a:p>
                      <a:pPr marL="0" marR="0" algn="l">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DESTINY-CRC01 </a:t>
                      </a:r>
                    </a:p>
                    <a:p>
                      <a:pPr marL="0" marR="0" algn="l">
                        <a:spcBef>
                          <a:spcPts val="0"/>
                        </a:spcBef>
                        <a:spcAft>
                          <a:spcPts val="0"/>
                        </a:spcAft>
                      </a:pPr>
                      <a:r>
                        <a:rPr lang="en-US" sz="1500" dirty="0">
                          <a:effectLst/>
                          <a:latin typeface="+mn-lt"/>
                        </a:rPr>
                        <a:t>(N=78; 53 HER2+) – 2021 </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45.3%</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ea typeface="Times New Roman" panose="02020603050405020304" pitchFamily="18" charset="0"/>
                          <a:cs typeface="Times New Roman" panose="02020603050405020304" pitchFamily="18" charset="0"/>
                        </a:rPr>
                        <a:t>7m</a:t>
                      </a:r>
                    </a:p>
                  </a:txBody>
                  <a:tcPr marL="49677" marR="49677" marT="0" marB="0"/>
                </a:tc>
                <a:tc>
                  <a:txBody>
                    <a:bodyPr/>
                    <a:lstStyle/>
                    <a:p>
                      <a:pPr marL="0" marR="0" algn="l">
                        <a:spcBef>
                          <a:spcPts val="0"/>
                        </a:spcBef>
                        <a:spcAft>
                          <a:spcPts val="0"/>
                        </a:spcAft>
                      </a:pPr>
                      <a:r>
                        <a:rPr lang="en-US" sz="1500" dirty="0">
                          <a:effectLst/>
                          <a:latin typeface="+mn-lt"/>
                        </a:rPr>
                        <a:t>6.9m</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15.5m</a:t>
                      </a:r>
                      <a:endParaRPr lang="en-US" sz="1500"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dirty="0">
                          <a:effectLst/>
                          <a:latin typeface="+mn-lt"/>
                        </a:rPr>
                        <a:t>Neutropenia 15%</a:t>
                      </a:r>
                    </a:p>
                    <a:p>
                      <a:pPr marL="0" marR="0" algn="l">
                        <a:spcBef>
                          <a:spcPts val="0"/>
                        </a:spcBef>
                        <a:spcAft>
                          <a:spcPts val="0"/>
                        </a:spcAft>
                      </a:pPr>
                      <a:r>
                        <a:rPr lang="en-US" sz="1500" dirty="0">
                          <a:effectLst/>
                          <a:latin typeface="+mn-lt"/>
                        </a:rPr>
                        <a:t>Anemia 13%</a:t>
                      </a:r>
                    </a:p>
                  </a:txBody>
                  <a:tcPr marL="49677" marR="49677" marT="0" marB="0"/>
                </a:tc>
                <a:extLst>
                  <a:ext uri="{0D108BD9-81ED-4DB2-BD59-A6C34878D82A}">
                    <a16:rowId xmlns:a16="http://schemas.microsoft.com/office/drawing/2014/main" val="2341793922"/>
                  </a:ext>
                </a:extLst>
              </a:tr>
              <a:tr h="67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mn-lt"/>
                        </a:rPr>
                        <a:t>Trastuzumab </a:t>
                      </a:r>
                      <a:r>
                        <a:rPr lang="en-US" sz="1500" b="1" dirty="0" err="1">
                          <a:effectLst/>
                          <a:latin typeface="+mn-lt"/>
                        </a:rPr>
                        <a:t>deruxtecan</a:t>
                      </a:r>
                      <a:r>
                        <a:rPr lang="en-US" sz="1500" b="1" dirty="0">
                          <a:effectLst/>
                          <a:latin typeface="+mn-lt"/>
                        </a:rPr>
                        <a:t> ( 5.4 mg/Kg)</a:t>
                      </a:r>
                    </a:p>
                    <a:p>
                      <a:pPr marL="0" marR="0" algn="l">
                        <a:spcBef>
                          <a:spcPts val="0"/>
                        </a:spcBef>
                        <a:spcAft>
                          <a:spcPts val="0"/>
                        </a:spcAft>
                      </a:pP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rPr>
                        <a:t>DESTINY-CRC02 </a:t>
                      </a:r>
                    </a:p>
                    <a:p>
                      <a:pPr marL="0" marR="0" algn="l">
                        <a:spcBef>
                          <a:spcPts val="0"/>
                        </a:spcBef>
                        <a:spcAft>
                          <a:spcPts val="0"/>
                        </a:spcAft>
                      </a:pPr>
                      <a:r>
                        <a:rPr lang="en-US" sz="1500" b="1" dirty="0">
                          <a:effectLst/>
                          <a:latin typeface="+mn-lt"/>
                        </a:rPr>
                        <a:t>(N=82) – 2023 </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37.8%</a:t>
                      </a: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5.5m</a:t>
                      </a: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5.8m</a:t>
                      </a: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13.4m</a:t>
                      </a: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Neutropenia 17%</a:t>
                      </a:r>
                    </a:p>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Fatigue 10%</a:t>
                      </a:r>
                    </a:p>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Nausea 8%</a:t>
                      </a:r>
                    </a:p>
                  </a:txBody>
                  <a:tcPr marL="49677" marR="49677" marT="0" marB="0"/>
                </a:tc>
                <a:extLst>
                  <a:ext uri="{0D108BD9-81ED-4DB2-BD59-A6C34878D82A}">
                    <a16:rowId xmlns:a16="http://schemas.microsoft.com/office/drawing/2014/main" val="3630707540"/>
                  </a:ext>
                </a:extLst>
              </a:tr>
              <a:tr h="510304">
                <a:tc>
                  <a:txBody>
                    <a:bodyPr/>
                    <a:lstStyle/>
                    <a:p>
                      <a:pPr marL="0" marR="0" algn="l">
                        <a:spcBef>
                          <a:spcPts val="0"/>
                        </a:spcBef>
                        <a:spcAft>
                          <a:spcPts val="0"/>
                        </a:spcAft>
                      </a:pPr>
                      <a:r>
                        <a:rPr lang="en-US" sz="1500" b="1" dirty="0">
                          <a:effectLst/>
                          <a:latin typeface="+mn-lt"/>
                        </a:rPr>
                        <a:t>Tucatinib + trastuzumab</a:t>
                      </a:r>
                    </a:p>
                    <a:p>
                      <a:pPr marL="0" marR="0" algn="l">
                        <a:spcBef>
                          <a:spcPts val="0"/>
                        </a:spcBef>
                        <a:spcAft>
                          <a:spcPts val="0"/>
                        </a:spcAft>
                      </a:pPr>
                      <a:r>
                        <a:rPr lang="en-US" sz="1500" b="1" dirty="0">
                          <a:effectLst/>
                          <a:latin typeface="+mn-lt"/>
                        </a:rPr>
                        <a:t> </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rPr>
                        <a:t>MOUNTAINEER </a:t>
                      </a:r>
                    </a:p>
                    <a:p>
                      <a:pPr marL="0" marR="0" algn="l">
                        <a:spcBef>
                          <a:spcPts val="0"/>
                        </a:spcBef>
                        <a:spcAft>
                          <a:spcPts val="0"/>
                        </a:spcAft>
                      </a:pPr>
                      <a:r>
                        <a:rPr lang="en-US" sz="1500" b="1" dirty="0">
                          <a:effectLst/>
                          <a:latin typeface="+mn-lt"/>
                        </a:rPr>
                        <a:t>(n=117) - 2023</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rPr>
                        <a:t>38.1%</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ea typeface="Times New Roman" panose="02020603050405020304" pitchFamily="18" charset="0"/>
                          <a:cs typeface="Times New Roman" panose="02020603050405020304" pitchFamily="18" charset="0"/>
                        </a:rPr>
                        <a:t>12.4m</a:t>
                      </a:r>
                    </a:p>
                  </a:txBody>
                  <a:tcPr marL="49677" marR="49677" marT="0" marB="0"/>
                </a:tc>
                <a:tc>
                  <a:txBody>
                    <a:bodyPr/>
                    <a:lstStyle/>
                    <a:p>
                      <a:pPr marL="0" marR="0" algn="l">
                        <a:spcBef>
                          <a:spcPts val="0"/>
                        </a:spcBef>
                        <a:spcAft>
                          <a:spcPts val="0"/>
                        </a:spcAft>
                      </a:pPr>
                      <a:r>
                        <a:rPr lang="en-US" sz="1500" b="1" dirty="0">
                          <a:effectLst/>
                          <a:latin typeface="+mn-lt"/>
                        </a:rPr>
                        <a:t>8.2m</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rPr>
                        <a:t>24.1m</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tc>
                  <a:txBody>
                    <a:bodyPr/>
                    <a:lstStyle/>
                    <a:p>
                      <a:pPr marL="0" marR="0" algn="l">
                        <a:spcBef>
                          <a:spcPts val="0"/>
                        </a:spcBef>
                        <a:spcAft>
                          <a:spcPts val="0"/>
                        </a:spcAft>
                      </a:pPr>
                      <a:r>
                        <a:rPr lang="en-US" sz="1500" b="1" dirty="0">
                          <a:effectLst/>
                          <a:latin typeface="+mn-lt"/>
                        </a:rPr>
                        <a:t>Hypertension 7%</a:t>
                      </a:r>
                    </a:p>
                    <a:p>
                      <a:pPr marL="0" marR="0" algn="l">
                        <a:spcBef>
                          <a:spcPts val="0"/>
                        </a:spcBef>
                        <a:spcAft>
                          <a:spcPts val="0"/>
                        </a:spcAft>
                      </a:pPr>
                      <a:r>
                        <a:rPr lang="en-US" sz="1500" b="1" dirty="0">
                          <a:effectLst/>
                          <a:latin typeface="+mn-lt"/>
                        </a:rPr>
                        <a:t>Diarrhea 3.5% </a:t>
                      </a:r>
                      <a:endParaRPr lang="en-US" sz="1500" b="1" dirty="0">
                        <a:effectLst/>
                        <a:latin typeface="+mn-lt"/>
                        <a:ea typeface="Times New Roman" panose="02020603050405020304" pitchFamily="18" charset="0"/>
                        <a:cs typeface="Times New Roman" panose="02020603050405020304" pitchFamily="18" charset="0"/>
                      </a:endParaRPr>
                    </a:p>
                  </a:txBody>
                  <a:tcPr marL="49677" marR="49677" marT="0" marB="0"/>
                </a:tc>
                <a:extLst>
                  <a:ext uri="{0D108BD9-81ED-4DB2-BD59-A6C34878D82A}">
                    <a16:rowId xmlns:a16="http://schemas.microsoft.com/office/drawing/2014/main" val="197012517"/>
                  </a:ext>
                </a:extLst>
              </a:tr>
            </a:tbl>
          </a:graphicData>
        </a:graphic>
      </p:graphicFrame>
      <p:sp>
        <p:nvSpPr>
          <p:cNvPr id="6" name="Rounded Rectangle 5">
            <a:extLst>
              <a:ext uri="{FF2B5EF4-FFF2-40B4-BE49-F238E27FC236}">
                <a16:creationId xmlns:a16="http://schemas.microsoft.com/office/drawing/2014/main" id="{71859476-C132-9D1C-248C-D93E941CBDB1}"/>
              </a:ext>
            </a:extLst>
          </p:cNvPr>
          <p:cNvSpPr/>
          <p:nvPr/>
        </p:nvSpPr>
        <p:spPr>
          <a:xfrm>
            <a:off x="158239" y="4718872"/>
            <a:ext cx="11864896" cy="11877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133D1392-7756-54B9-2F7E-D713B86AB35F}"/>
              </a:ext>
            </a:extLst>
          </p:cNvPr>
          <p:cNvSpPr/>
          <p:nvPr/>
        </p:nvSpPr>
        <p:spPr>
          <a:xfrm>
            <a:off x="158239" y="2522647"/>
            <a:ext cx="11864896" cy="9243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DD39B6F-E8EC-DE10-74F7-794926D4F76B}"/>
              </a:ext>
            </a:extLst>
          </p:cNvPr>
          <p:cNvSpPr/>
          <p:nvPr/>
        </p:nvSpPr>
        <p:spPr>
          <a:xfrm>
            <a:off x="158239" y="1818754"/>
            <a:ext cx="11864896" cy="29001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E9DF19-AED7-08AB-8214-6CC2A0DC9D06}"/>
              </a:ext>
            </a:extLst>
          </p:cNvPr>
          <p:cNvSpPr txBox="1"/>
          <p:nvPr/>
        </p:nvSpPr>
        <p:spPr>
          <a:xfrm>
            <a:off x="158239" y="5906639"/>
            <a:ext cx="106261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Tosi F,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Sartore</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-Bianchi A, et al. Clin Colorectal Cancer. 2020 Dec;19(4):256-262.e2.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10.1016/j.clcc.2020.06.009.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Epub</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2020 Jun 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Meric-Bernstam F, et al. Lancet Oncol. 2019 Apr;20(4):518-530.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10.1016/S1470-2045(18)30904-5.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Epub</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2019 Mar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Raghav KPS, et al. ASCO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Sartore-Bianchi A, et al. ESMO Open. 2020 Sep;5(5):e000911.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Siena S, et al; Lancet Oncol. 2021 Jun;22(6):779-789.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10.1016/S1470-2045(21)00086-3.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Epub</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2021 May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Strickler J et al; </a:t>
            </a: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Lancet Oncology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2023.</a:t>
            </a:r>
          </a:p>
        </p:txBody>
      </p:sp>
      <p:sp>
        <p:nvSpPr>
          <p:cNvPr id="7" name="Title 1">
            <a:extLst>
              <a:ext uri="{FF2B5EF4-FFF2-40B4-BE49-F238E27FC236}">
                <a16:creationId xmlns:a16="http://schemas.microsoft.com/office/drawing/2014/main" id="{A0FC23D4-F341-53AF-03AA-9B6FC8517DF5}"/>
              </a:ext>
            </a:extLst>
          </p:cNvPr>
          <p:cNvSpPr txBox="1">
            <a:spLocks/>
          </p:cNvSpPr>
          <p:nvPr/>
        </p:nvSpPr>
        <p:spPr>
          <a:xfrm>
            <a:off x="828710" y="260502"/>
            <a:ext cx="10946011" cy="688981"/>
          </a:xfrm>
          <a:prstGeom prst="rect">
            <a:avLst/>
          </a:prstGeom>
        </p:spPr>
        <p:txBody>
          <a:bodyPr vert="horz" lIns="121920" tIns="60960" rIns="121920" bIns="60960" rtlCol="0" anchor="b">
            <a:noAutofit/>
          </a:bodyPr>
          <a:lstStyle>
            <a:lvl1pPr algn="l" defTabSz="342900" rtl="0" eaLnBrk="1" latinLnBrk="0" hangingPunct="1">
              <a:lnSpc>
                <a:spcPct val="90000"/>
              </a:lnSpc>
              <a:spcBef>
                <a:spcPct val="0"/>
              </a:spcBef>
              <a:buNone/>
              <a:defRPr sz="2400" b="0" i="0" kern="1200">
                <a:solidFill>
                  <a:schemeClr val="tx2">
                    <a:lumMod val="75000"/>
                  </a:schemeClr>
                </a:solidFill>
                <a:latin typeface="+mj-lt"/>
                <a:ea typeface="+mj-ea"/>
                <a:cs typeface="Adobe Garamond Pro"/>
              </a:defRPr>
            </a:lvl1pPr>
          </a:lstStyle>
          <a:p>
            <a:pPr marL="0" marR="0" lvl="0" indent="0" algn="ctr" defTabSz="342900"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44546A">
                    <a:lumMod val="75000"/>
                  </a:srgbClr>
                </a:solidFill>
                <a:effectLst/>
                <a:uLnTx/>
                <a:uFillTx/>
                <a:latin typeface="Calibri Light" panose="020F0302020204030204"/>
                <a:ea typeface="+mj-ea"/>
                <a:cs typeface="+mj-cs"/>
              </a:rPr>
              <a:t>Data of HER2-targeted therapies in patients with mCRC</a:t>
            </a:r>
          </a:p>
        </p:txBody>
      </p:sp>
    </p:spTree>
    <p:extLst>
      <p:ext uri="{BB962C8B-B14F-4D97-AF65-F5344CB8AC3E}">
        <p14:creationId xmlns:p14="http://schemas.microsoft.com/office/powerpoint/2010/main" val="2444017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xit" presetSubtype="0" fill="hold" grpId="1" nodeType="withEffect">
                                  <p:stCondLst>
                                    <p:cond delay="0"/>
                                  </p:stCondLst>
                                  <p:childTnLst>
                                    <p:animEffect transition="out" filter="dissolv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9"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P spid="10" grpId="0" animBg="1"/>
      <p:bldP spid="10"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2EC6028-2D8C-7CB0-7261-4E882F2B7865}"/>
              </a:ext>
            </a:extLst>
          </p:cNvPr>
          <p:cNvSpPr>
            <a:spLocks noGrp="1"/>
          </p:cNvSpPr>
          <p:nvPr>
            <p:ph type="body" sz="quarter" idx="12"/>
          </p:nvPr>
        </p:nvSpPr>
        <p:spPr>
          <a:xfrm>
            <a:off x="193576" y="6590472"/>
            <a:ext cx="1638269" cy="138499"/>
          </a:xfrm>
        </p:spPr>
        <p:txBody>
          <a:bodyPr/>
          <a:lstStyle/>
          <a:p>
            <a:r>
              <a:rPr lang="en-US" dirty="0" err="1">
                <a:solidFill>
                  <a:srgbClr val="002060"/>
                </a:solidFill>
              </a:rPr>
              <a:t>Bekaii_Saab</a:t>
            </a:r>
            <a:r>
              <a:rPr lang="en-US" dirty="0">
                <a:solidFill>
                  <a:srgbClr val="002060"/>
                </a:solidFill>
              </a:rPr>
              <a:t> T et al . ASCO 2023</a:t>
            </a:r>
          </a:p>
        </p:txBody>
      </p:sp>
      <p:pic>
        <p:nvPicPr>
          <p:cNvPr id="6" name="Picture 5" descr="A diagram of a patient's treatment&#10;&#10;AI-generated content may be incorrect.">
            <a:extLst>
              <a:ext uri="{FF2B5EF4-FFF2-40B4-BE49-F238E27FC236}">
                <a16:creationId xmlns:a16="http://schemas.microsoft.com/office/drawing/2014/main" id="{80C63830-CEEB-3F21-933E-B179056C2195}"/>
              </a:ext>
            </a:extLst>
          </p:cNvPr>
          <p:cNvPicPr>
            <a:picLocks noChangeAspect="1"/>
          </p:cNvPicPr>
          <p:nvPr/>
        </p:nvPicPr>
        <p:blipFill>
          <a:blip r:embed="rId2"/>
          <a:stretch>
            <a:fillRect/>
          </a:stretch>
        </p:blipFill>
        <p:spPr>
          <a:xfrm>
            <a:off x="1126043" y="1604927"/>
            <a:ext cx="9939915" cy="4373564"/>
          </a:xfrm>
          <a:prstGeom prst="rect">
            <a:avLst/>
          </a:prstGeom>
          <a:noFill/>
          <a:ln>
            <a:noFill/>
          </a:ln>
          <a:effectLst/>
        </p:spPr>
      </p:pic>
      <p:sp>
        <p:nvSpPr>
          <p:cNvPr id="13" name="Text Placeholder 4">
            <a:extLst>
              <a:ext uri="{FF2B5EF4-FFF2-40B4-BE49-F238E27FC236}">
                <a16:creationId xmlns:a16="http://schemas.microsoft.com/office/drawing/2014/main" id="{B333E116-5598-48B0-398F-1B4072A63FCE}"/>
              </a:ext>
            </a:extLst>
          </p:cNvPr>
          <p:cNvSpPr>
            <a:spLocks noGrp="1"/>
          </p:cNvSpPr>
          <p:nvPr>
            <p:ph type="body" sz="quarter" idx="13"/>
          </p:nvPr>
        </p:nvSpPr>
        <p:spPr>
          <a:xfrm>
            <a:off x="608542" y="397376"/>
            <a:ext cx="10974916" cy="482133"/>
          </a:xfrm>
        </p:spPr>
        <p:txBody>
          <a:bodyPr/>
          <a:lstStyle/>
          <a:p>
            <a:r>
              <a:rPr lang="en-US" dirty="0"/>
              <a:t>Target : HER2+ in mCRC </a:t>
            </a:r>
          </a:p>
        </p:txBody>
      </p:sp>
    </p:spTree>
    <p:extLst>
      <p:ext uri="{BB962C8B-B14F-4D97-AF65-F5344CB8AC3E}">
        <p14:creationId xmlns:p14="http://schemas.microsoft.com/office/powerpoint/2010/main" val="3478915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883AE5-4BDC-42BC-AAEC-B9CCBBC5CDE2}"/>
              </a:ext>
            </a:extLst>
          </p:cNvPr>
          <p:cNvPicPr>
            <a:picLocks noChangeAspect="1"/>
          </p:cNvPicPr>
          <p:nvPr/>
        </p:nvPicPr>
        <p:blipFill>
          <a:blip r:embed="rId2"/>
          <a:stretch>
            <a:fillRect/>
          </a:stretch>
        </p:blipFill>
        <p:spPr>
          <a:xfrm>
            <a:off x="199824" y="1228070"/>
            <a:ext cx="5300431" cy="2813745"/>
          </a:xfrm>
          <a:prstGeom prst="rect">
            <a:avLst/>
          </a:prstGeom>
          <a:ln>
            <a:solidFill>
              <a:schemeClr val="accent1"/>
            </a:solidFill>
          </a:ln>
        </p:spPr>
      </p:pic>
      <p:pic>
        <p:nvPicPr>
          <p:cNvPr id="10" name="Picture 9">
            <a:extLst>
              <a:ext uri="{FF2B5EF4-FFF2-40B4-BE49-F238E27FC236}">
                <a16:creationId xmlns:a16="http://schemas.microsoft.com/office/drawing/2014/main" id="{E86420E6-5F9F-795D-B4C5-D9F69FB8EB4B}"/>
              </a:ext>
            </a:extLst>
          </p:cNvPr>
          <p:cNvPicPr>
            <a:picLocks noChangeAspect="1"/>
          </p:cNvPicPr>
          <p:nvPr/>
        </p:nvPicPr>
        <p:blipFill>
          <a:blip r:embed="rId3"/>
          <a:stretch>
            <a:fillRect/>
          </a:stretch>
        </p:blipFill>
        <p:spPr>
          <a:xfrm>
            <a:off x="4038600" y="4223057"/>
            <a:ext cx="4114800" cy="2634943"/>
          </a:xfrm>
          <a:prstGeom prst="rect">
            <a:avLst/>
          </a:prstGeom>
          <a:ln>
            <a:solidFill>
              <a:schemeClr val="accent1"/>
            </a:solidFill>
          </a:ln>
        </p:spPr>
      </p:pic>
      <p:pic>
        <p:nvPicPr>
          <p:cNvPr id="12" name="Picture 11">
            <a:extLst>
              <a:ext uri="{FF2B5EF4-FFF2-40B4-BE49-F238E27FC236}">
                <a16:creationId xmlns:a16="http://schemas.microsoft.com/office/drawing/2014/main" id="{8338648F-3B05-92AE-10ED-0A862FB0FCA2}"/>
              </a:ext>
            </a:extLst>
          </p:cNvPr>
          <p:cNvPicPr>
            <a:picLocks noChangeAspect="1"/>
          </p:cNvPicPr>
          <p:nvPr/>
        </p:nvPicPr>
        <p:blipFill>
          <a:blip r:embed="rId4"/>
          <a:stretch>
            <a:fillRect/>
          </a:stretch>
        </p:blipFill>
        <p:spPr>
          <a:xfrm>
            <a:off x="7343016" y="992543"/>
            <a:ext cx="4649160" cy="3049272"/>
          </a:xfrm>
          <a:prstGeom prst="rect">
            <a:avLst/>
          </a:prstGeom>
          <a:ln>
            <a:solidFill>
              <a:schemeClr val="accent1"/>
            </a:solidFill>
          </a:ln>
        </p:spPr>
      </p:pic>
      <p:sp>
        <p:nvSpPr>
          <p:cNvPr id="13" name="Title 12">
            <a:extLst>
              <a:ext uri="{FF2B5EF4-FFF2-40B4-BE49-F238E27FC236}">
                <a16:creationId xmlns:a16="http://schemas.microsoft.com/office/drawing/2014/main" id="{AF376740-3703-634B-967C-003A07EF9634}"/>
              </a:ext>
            </a:extLst>
          </p:cNvPr>
          <p:cNvSpPr>
            <a:spLocks noGrp="1"/>
          </p:cNvSpPr>
          <p:nvPr>
            <p:ph type="title"/>
          </p:nvPr>
        </p:nvSpPr>
        <p:spPr>
          <a:xfrm>
            <a:off x="838200" y="211331"/>
            <a:ext cx="10515600" cy="835498"/>
          </a:xfrm>
        </p:spPr>
        <p:txBody>
          <a:bodyPr/>
          <a:lstStyle/>
          <a:p>
            <a:pPr algn="ctr"/>
            <a:r>
              <a:rPr lang="en-US" dirty="0"/>
              <a:t>KRAS G12C MT and mCRC</a:t>
            </a:r>
          </a:p>
        </p:txBody>
      </p:sp>
      <p:sp>
        <p:nvSpPr>
          <p:cNvPr id="4" name="TextBox 3">
            <a:extLst>
              <a:ext uri="{FF2B5EF4-FFF2-40B4-BE49-F238E27FC236}">
                <a16:creationId xmlns:a16="http://schemas.microsoft.com/office/drawing/2014/main" id="{A4CB4412-551A-B8E0-FEC8-F86DB98FA35F}"/>
              </a:ext>
            </a:extLst>
          </p:cNvPr>
          <p:cNvSpPr txBox="1"/>
          <p:nvPr/>
        </p:nvSpPr>
        <p:spPr>
          <a:xfrm>
            <a:off x="9996161" y="3818965"/>
            <a:ext cx="20089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Yaeger R et al. Cancer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Discov</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6" name="TextBox 5">
            <a:extLst>
              <a:ext uri="{FF2B5EF4-FFF2-40B4-BE49-F238E27FC236}">
                <a16:creationId xmlns:a16="http://schemas.microsoft.com/office/drawing/2014/main" id="{2B4CB7F1-EE74-EA36-819E-82E408A669B4}"/>
              </a:ext>
            </a:extLst>
          </p:cNvPr>
          <p:cNvSpPr txBox="1"/>
          <p:nvPr/>
        </p:nvSpPr>
        <p:spPr>
          <a:xfrm>
            <a:off x="4495799" y="6026076"/>
            <a:ext cx="20089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Sacher AG et al. ASCO 2025</a:t>
            </a:r>
          </a:p>
        </p:txBody>
      </p:sp>
    </p:spTree>
    <p:extLst>
      <p:ext uri="{BB962C8B-B14F-4D97-AF65-F5344CB8AC3E}">
        <p14:creationId xmlns:p14="http://schemas.microsoft.com/office/powerpoint/2010/main" val="459296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7CADC97-0A1D-69DC-4CCC-2E065D591732}"/>
              </a:ext>
            </a:extLst>
          </p:cNvPr>
          <p:cNvPicPr>
            <a:picLocks noChangeAspect="1"/>
          </p:cNvPicPr>
          <p:nvPr/>
        </p:nvPicPr>
        <p:blipFill>
          <a:blip r:embed="rId2"/>
          <a:stretch>
            <a:fillRect/>
          </a:stretch>
        </p:blipFill>
        <p:spPr>
          <a:xfrm>
            <a:off x="874092" y="916272"/>
            <a:ext cx="6938810" cy="2654094"/>
          </a:xfrm>
          <a:prstGeom prst="rect">
            <a:avLst/>
          </a:prstGeom>
          <a:ln>
            <a:solidFill>
              <a:schemeClr val="accent1"/>
            </a:solidFill>
          </a:ln>
        </p:spPr>
      </p:pic>
      <p:pic>
        <p:nvPicPr>
          <p:cNvPr id="4" name="Picture 3">
            <a:extLst>
              <a:ext uri="{FF2B5EF4-FFF2-40B4-BE49-F238E27FC236}">
                <a16:creationId xmlns:a16="http://schemas.microsoft.com/office/drawing/2014/main" id="{963C6E8E-B458-0294-821D-4105C306942F}"/>
              </a:ext>
            </a:extLst>
          </p:cNvPr>
          <p:cNvPicPr>
            <a:picLocks noChangeAspect="1"/>
          </p:cNvPicPr>
          <p:nvPr/>
        </p:nvPicPr>
        <p:blipFill>
          <a:blip r:embed="rId3"/>
          <a:stretch>
            <a:fillRect/>
          </a:stretch>
        </p:blipFill>
        <p:spPr>
          <a:xfrm>
            <a:off x="4343497" y="3843170"/>
            <a:ext cx="6938809" cy="2237766"/>
          </a:xfrm>
          <a:prstGeom prst="rect">
            <a:avLst/>
          </a:prstGeom>
          <a:ln>
            <a:solidFill>
              <a:schemeClr val="accent1"/>
            </a:solidFill>
          </a:ln>
        </p:spPr>
      </p:pic>
      <p:sp>
        <p:nvSpPr>
          <p:cNvPr id="2" name="TextBox 1">
            <a:extLst>
              <a:ext uri="{FF2B5EF4-FFF2-40B4-BE49-F238E27FC236}">
                <a16:creationId xmlns:a16="http://schemas.microsoft.com/office/drawing/2014/main" id="{CCEDB6BF-8DE1-5DF3-3C08-E1A27B1ED81F}"/>
              </a:ext>
            </a:extLst>
          </p:cNvPr>
          <p:cNvSpPr txBox="1"/>
          <p:nvPr/>
        </p:nvSpPr>
        <p:spPr>
          <a:xfrm>
            <a:off x="5970445" y="3292011"/>
            <a:ext cx="20089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Kawazoe A, et al. ASCO GI 2026</a:t>
            </a:r>
          </a:p>
        </p:txBody>
      </p:sp>
      <p:sp>
        <p:nvSpPr>
          <p:cNvPr id="3" name="TextBox 2">
            <a:extLst>
              <a:ext uri="{FF2B5EF4-FFF2-40B4-BE49-F238E27FC236}">
                <a16:creationId xmlns:a16="http://schemas.microsoft.com/office/drawing/2014/main" id="{26250251-5411-2C53-6F4A-7C1598608C13}"/>
              </a:ext>
            </a:extLst>
          </p:cNvPr>
          <p:cNvSpPr txBox="1"/>
          <p:nvPr/>
        </p:nvSpPr>
        <p:spPr>
          <a:xfrm>
            <a:off x="9539622" y="5901514"/>
            <a:ext cx="20089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Kim TW, et al. ASCO GI 2025</a:t>
            </a:r>
          </a:p>
        </p:txBody>
      </p:sp>
    </p:spTree>
    <p:extLst>
      <p:ext uri="{BB962C8B-B14F-4D97-AF65-F5344CB8AC3E}">
        <p14:creationId xmlns:p14="http://schemas.microsoft.com/office/powerpoint/2010/main" val="34555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rminator 25">
            <a:extLst>
              <a:ext uri="{FF2B5EF4-FFF2-40B4-BE49-F238E27FC236}">
                <a16:creationId xmlns:a16="http://schemas.microsoft.com/office/drawing/2014/main" id="{B2BF6BFB-724A-3890-324E-CC8E43DDF985}"/>
              </a:ext>
            </a:extLst>
          </p:cNvPr>
          <p:cNvSpPr/>
          <p:nvPr/>
        </p:nvSpPr>
        <p:spPr>
          <a:xfrm>
            <a:off x="136635" y="809297"/>
            <a:ext cx="1714891" cy="402755"/>
          </a:xfrm>
          <a:prstGeom prst="flowChartTermina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MSI-H</a:t>
            </a:r>
          </a:p>
        </p:txBody>
      </p:sp>
      <p:sp>
        <p:nvSpPr>
          <p:cNvPr id="27" name="Terminator 26">
            <a:extLst>
              <a:ext uri="{FF2B5EF4-FFF2-40B4-BE49-F238E27FC236}">
                <a16:creationId xmlns:a16="http://schemas.microsoft.com/office/drawing/2014/main" id="{6C1F3C86-A729-8B6D-8C0B-93926C8D83E6}"/>
              </a:ext>
            </a:extLst>
          </p:cNvPr>
          <p:cNvSpPr/>
          <p:nvPr/>
        </p:nvSpPr>
        <p:spPr>
          <a:xfrm>
            <a:off x="2448911" y="147145"/>
            <a:ext cx="7283669" cy="388883"/>
          </a:xfrm>
          <a:prstGeom prst="flowChartTermina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Metastatic CRC with Unresectable Metastases </a:t>
            </a:r>
          </a:p>
        </p:txBody>
      </p:sp>
      <p:sp>
        <p:nvSpPr>
          <p:cNvPr id="29" name="Terminator 28">
            <a:extLst>
              <a:ext uri="{FF2B5EF4-FFF2-40B4-BE49-F238E27FC236}">
                <a16:creationId xmlns:a16="http://schemas.microsoft.com/office/drawing/2014/main" id="{4F9EB9EA-06A7-7EB0-5E19-A7F77739AF38}"/>
              </a:ext>
            </a:extLst>
          </p:cNvPr>
          <p:cNvSpPr/>
          <p:nvPr/>
        </p:nvSpPr>
        <p:spPr>
          <a:xfrm>
            <a:off x="2184447" y="840829"/>
            <a:ext cx="1714891" cy="402755"/>
          </a:xfrm>
          <a:prstGeom prst="flowChartTermina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BRAF V600E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MT</a:t>
            </a:r>
          </a:p>
        </p:txBody>
      </p:sp>
      <p:sp>
        <p:nvSpPr>
          <p:cNvPr id="30" name="Terminator 29">
            <a:extLst>
              <a:ext uri="{FF2B5EF4-FFF2-40B4-BE49-F238E27FC236}">
                <a16:creationId xmlns:a16="http://schemas.microsoft.com/office/drawing/2014/main" id="{BC426256-F8BE-E2B3-AAB9-8EE46FFE1E56}"/>
              </a:ext>
            </a:extLst>
          </p:cNvPr>
          <p:cNvSpPr/>
          <p:nvPr/>
        </p:nvSpPr>
        <p:spPr>
          <a:xfrm>
            <a:off x="9405052" y="788031"/>
            <a:ext cx="1714891" cy="375303"/>
          </a:xfrm>
          <a:prstGeom prst="flowChartTermina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Calibri" panose="020F0502020204030204"/>
                <a:ea typeface="+mn-ea"/>
                <a:cs typeface="+mn-cs"/>
              </a:rPr>
              <a:t>RAS/BRAF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WT</a:t>
            </a:r>
          </a:p>
        </p:txBody>
      </p:sp>
      <p:sp>
        <p:nvSpPr>
          <p:cNvPr id="31" name="Terminator 30">
            <a:extLst>
              <a:ext uri="{FF2B5EF4-FFF2-40B4-BE49-F238E27FC236}">
                <a16:creationId xmlns:a16="http://schemas.microsoft.com/office/drawing/2014/main" id="{A5E5530D-AA2A-0DA6-EC88-982E3DAE7BF6}"/>
              </a:ext>
            </a:extLst>
          </p:cNvPr>
          <p:cNvSpPr/>
          <p:nvPr/>
        </p:nvSpPr>
        <p:spPr>
          <a:xfrm>
            <a:off x="4244473" y="840463"/>
            <a:ext cx="1714891" cy="361573"/>
          </a:xfrm>
          <a:prstGeom prst="flowChartTerminator">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Ras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MT</a:t>
            </a:r>
          </a:p>
        </p:txBody>
      </p:sp>
      <p:sp>
        <p:nvSpPr>
          <p:cNvPr id="32" name="Terminator 31">
            <a:extLst>
              <a:ext uri="{FF2B5EF4-FFF2-40B4-BE49-F238E27FC236}">
                <a16:creationId xmlns:a16="http://schemas.microsoft.com/office/drawing/2014/main" id="{4663AA0C-34D7-A1CD-858C-51D97B39DE35}"/>
              </a:ext>
            </a:extLst>
          </p:cNvPr>
          <p:cNvSpPr/>
          <p:nvPr/>
        </p:nvSpPr>
        <p:spPr>
          <a:xfrm>
            <a:off x="7155837" y="1986091"/>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Her-2 Amplified</a:t>
            </a:r>
          </a:p>
        </p:txBody>
      </p:sp>
      <p:sp>
        <p:nvSpPr>
          <p:cNvPr id="33" name="Terminator 32">
            <a:extLst>
              <a:ext uri="{FF2B5EF4-FFF2-40B4-BE49-F238E27FC236}">
                <a16:creationId xmlns:a16="http://schemas.microsoft.com/office/drawing/2014/main" id="{82DF5C91-81F1-3EA3-483A-34EC36321CA3}"/>
              </a:ext>
            </a:extLst>
          </p:cNvPr>
          <p:cNvSpPr/>
          <p:nvPr/>
        </p:nvSpPr>
        <p:spPr>
          <a:xfrm>
            <a:off x="3293289" y="3462792"/>
            <a:ext cx="1714891" cy="361573"/>
          </a:xfrm>
          <a:prstGeom prst="flowChartTermina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Kras</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G12C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MT</a:t>
            </a:r>
          </a:p>
        </p:txBody>
      </p:sp>
      <p:sp>
        <p:nvSpPr>
          <p:cNvPr id="34" name="Terminator 33">
            <a:extLst>
              <a:ext uri="{FF2B5EF4-FFF2-40B4-BE49-F238E27FC236}">
                <a16:creationId xmlns:a16="http://schemas.microsoft.com/office/drawing/2014/main" id="{A94B20DB-F518-8A8C-91C7-6CE241AF8F23}"/>
              </a:ext>
            </a:extLst>
          </p:cNvPr>
          <p:cNvSpPr/>
          <p:nvPr/>
        </p:nvSpPr>
        <p:spPr>
          <a:xfrm>
            <a:off x="8469632" y="1450060"/>
            <a:ext cx="1714891" cy="361573"/>
          </a:xfrm>
          <a:prstGeom prst="flowChartTerminator">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Left Sided</a:t>
            </a:r>
          </a:p>
        </p:txBody>
      </p:sp>
      <p:sp>
        <p:nvSpPr>
          <p:cNvPr id="35" name="Terminator 34">
            <a:extLst>
              <a:ext uri="{FF2B5EF4-FFF2-40B4-BE49-F238E27FC236}">
                <a16:creationId xmlns:a16="http://schemas.microsoft.com/office/drawing/2014/main" id="{61AF8E86-BF23-44EA-16B1-B756FE1F2FE4}"/>
              </a:ext>
            </a:extLst>
          </p:cNvPr>
          <p:cNvSpPr/>
          <p:nvPr/>
        </p:nvSpPr>
        <p:spPr>
          <a:xfrm>
            <a:off x="10477109" y="1481592"/>
            <a:ext cx="1714891" cy="361573"/>
          </a:xfrm>
          <a:prstGeom prst="flowChartTerminator">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Right Sided</a:t>
            </a:r>
          </a:p>
        </p:txBody>
      </p:sp>
      <p:sp>
        <p:nvSpPr>
          <p:cNvPr id="36" name="Terminator 35">
            <a:extLst>
              <a:ext uri="{FF2B5EF4-FFF2-40B4-BE49-F238E27FC236}">
                <a16:creationId xmlns:a16="http://schemas.microsoft.com/office/drawing/2014/main" id="{EBFA1695-D347-15FC-FF3E-1F8B745D9F67}"/>
              </a:ext>
            </a:extLst>
          </p:cNvPr>
          <p:cNvSpPr/>
          <p:nvPr/>
        </p:nvSpPr>
        <p:spPr>
          <a:xfrm>
            <a:off x="4254985" y="1534146"/>
            <a:ext cx="1714891" cy="361573"/>
          </a:xfrm>
          <a:prstGeom prst="flowChartTerminator">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D/T </a:t>
            </a:r>
          </a:p>
        </p:txBody>
      </p:sp>
      <p:sp>
        <p:nvSpPr>
          <p:cNvPr id="37" name="Terminator 36">
            <a:extLst>
              <a:ext uri="{FF2B5EF4-FFF2-40B4-BE49-F238E27FC236}">
                <a16:creationId xmlns:a16="http://schemas.microsoft.com/office/drawing/2014/main" id="{C9BD7A1C-6A42-DD8C-59DB-0C2232B318C6}"/>
              </a:ext>
            </a:extLst>
          </p:cNvPr>
          <p:cNvSpPr/>
          <p:nvPr/>
        </p:nvSpPr>
        <p:spPr>
          <a:xfrm>
            <a:off x="4249729" y="2170022"/>
            <a:ext cx="1714891" cy="361573"/>
          </a:xfrm>
          <a:prstGeom prst="flowChartTerminator">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a:t>
            </a:r>
          </a:p>
        </p:txBody>
      </p:sp>
      <p:sp>
        <p:nvSpPr>
          <p:cNvPr id="38" name="Terminator 37">
            <a:extLst>
              <a:ext uri="{FF2B5EF4-FFF2-40B4-BE49-F238E27FC236}">
                <a16:creationId xmlns:a16="http://schemas.microsoft.com/office/drawing/2014/main" id="{50027480-1D57-D80D-F88A-556A7D4B9B4B}"/>
              </a:ext>
            </a:extLst>
          </p:cNvPr>
          <p:cNvSpPr/>
          <p:nvPr/>
        </p:nvSpPr>
        <p:spPr>
          <a:xfrm>
            <a:off x="10477109" y="2122722"/>
            <a:ext cx="1714891" cy="361573"/>
          </a:xfrm>
          <a:prstGeom prst="flowChartTerminator">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Bevacizumab + CT D/T</a:t>
            </a:r>
          </a:p>
        </p:txBody>
      </p:sp>
      <p:sp>
        <p:nvSpPr>
          <p:cNvPr id="39" name="Terminator 38">
            <a:extLst>
              <a:ext uri="{FF2B5EF4-FFF2-40B4-BE49-F238E27FC236}">
                <a16:creationId xmlns:a16="http://schemas.microsoft.com/office/drawing/2014/main" id="{DACD8590-1925-B8E3-71AD-A15F5CE6332F}"/>
              </a:ext>
            </a:extLst>
          </p:cNvPr>
          <p:cNvSpPr/>
          <p:nvPr/>
        </p:nvSpPr>
        <p:spPr>
          <a:xfrm>
            <a:off x="9073980" y="2527374"/>
            <a:ext cx="1714891" cy="361573"/>
          </a:xfrm>
          <a:prstGeom prst="flowChartTerminator">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EGFRi</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CT D</a:t>
            </a:r>
          </a:p>
        </p:txBody>
      </p:sp>
      <p:sp>
        <p:nvSpPr>
          <p:cNvPr id="41" name="Terminator 40">
            <a:extLst>
              <a:ext uri="{FF2B5EF4-FFF2-40B4-BE49-F238E27FC236}">
                <a16:creationId xmlns:a16="http://schemas.microsoft.com/office/drawing/2014/main" id="{ED38EC08-E10F-8D45-1EA6-6C6949311CFC}"/>
              </a:ext>
            </a:extLst>
          </p:cNvPr>
          <p:cNvSpPr/>
          <p:nvPr/>
        </p:nvSpPr>
        <p:spPr>
          <a:xfrm>
            <a:off x="10477109" y="2937276"/>
            <a:ext cx="1714891" cy="361573"/>
          </a:xfrm>
          <a:prstGeom prst="flowChartTerminator">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Bevacizumab + CT D</a:t>
            </a:r>
          </a:p>
        </p:txBody>
      </p:sp>
      <p:sp>
        <p:nvSpPr>
          <p:cNvPr id="42" name="Terminator 41">
            <a:extLst>
              <a:ext uri="{FF2B5EF4-FFF2-40B4-BE49-F238E27FC236}">
                <a16:creationId xmlns:a16="http://schemas.microsoft.com/office/drawing/2014/main" id="{9B1BE787-945C-78F4-D3EA-87050E320B83}"/>
              </a:ext>
            </a:extLst>
          </p:cNvPr>
          <p:cNvSpPr/>
          <p:nvPr/>
        </p:nvSpPr>
        <p:spPr>
          <a:xfrm>
            <a:off x="10477109" y="3604684"/>
            <a:ext cx="1714891" cy="361573"/>
          </a:xfrm>
          <a:prstGeom prst="flowChartTerminator">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EGFRi</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 + Irinotecan</a:t>
            </a:r>
          </a:p>
        </p:txBody>
      </p:sp>
      <p:sp>
        <p:nvSpPr>
          <p:cNvPr id="44" name="Terminator 43">
            <a:extLst>
              <a:ext uri="{FF2B5EF4-FFF2-40B4-BE49-F238E27FC236}">
                <a16:creationId xmlns:a16="http://schemas.microsoft.com/office/drawing/2014/main" id="{817465BB-0434-8707-B265-20292C5C49E8}"/>
              </a:ext>
            </a:extLst>
          </p:cNvPr>
          <p:cNvSpPr/>
          <p:nvPr/>
        </p:nvSpPr>
        <p:spPr>
          <a:xfrm>
            <a:off x="136635" y="1539399"/>
            <a:ext cx="1714891" cy="361573"/>
          </a:xfrm>
          <a:prstGeom prst="flowChartTermina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Pembrolizumab or Nivolumab/Ipilimumab</a:t>
            </a:r>
          </a:p>
        </p:txBody>
      </p:sp>
      <p:sp>
        <p:nvSpPr>
          <p:cNvPr id="45" name="Terminator 44">
            <a:extLst>
              <a:ext uri="{FF2B5EF4-FFF2-40B4-BE49-F238E27FC236}">
                <a16:creationId xmlns:a16="http://schemas.microsoft.com/office/drawing/2014/main" id="{1B04A3B5-C581-E678-36E2-063DB24AE11C}"/>
              </a:ext>
            </a:extLst>
          </p:cNvPr>
          <p:cNvSpPr/>
          <p:nvPr/>
        </p:nvSpPr>
        <p:spPr>
          <a:xfrm>
            <a:off x="3251201" y="4140200"/>
            <a:ext cx="1786711" cy="361573"/>
          </a:xfrm>
          <a:prstGeom prst="flowChartTermina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Adagrasib/Cetuximab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Sotorasib/Panitumumab </a:t>
            </a:r>
          </a:p>
        </p:txBody>
      </p:sp>
      <p:sp>
        <p:nvSpPr>
          <p:cNvPr id="46" name="Terminator 45">
            <a:extLst>
              <a:ext uri="{FF2B5EF4-FFF2-40B4-BE49-F238E27FC236}">
                <a16:creationId xmlns:a16="http://schemas.microsoft.com/office/drawing/2014/main" id="{EDD5EE7D-5FF3-77D4-CB85-E320E8791170}"/>
              </a:ext>
            </a:extLst>
          </p:cNvPr>
          <p:cNvSpPr/>
          <p:nvPr/>
        </p:nvSpPr>
        <p:spPr>
          <a:xfrm>
            <a:off x="7155840" y="2574666"/>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a:t>
            </a:r>
          </a:p>
        </p:txBody>
      </p:sp>
      <p:cxnSp>
        <p:nvCxnSpPr>
          <p:cNvPr id="48" name="Straight Arrow Connector 47">
            <a:extLst>
              <a:ext uri="{FF2B5EF4-FFF2-40B4-BE49-F238E27FC236}">
                <a16:creationId xmlns:a16="http://schemas.microsoft.com/office/drawing/2014/main" id="{3223D8AE-2A71-1D7B-F076-DA9EE7A1CCFA}"/>
              </a:ext>
            </a:extLst>
          </p:cNvPr>
          <p:cNvCxnSpPr>
            <a:cxnSpLocks/>
          </p:cNvCxnSpPr>
          <p:nvPr/>
        </p:nvCxnSpPr>
        <p:spPr>
          <a:xfrm>
            <a:off x="1016000" y="1193800"/>
            <a:ext cx="0" cy="3273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3C9F6399-9644-8B14-8FE5-0064DCAF6980}"/>
              </a:ext>
            </a:extLst>
          </p:cNvPr>
          <p:cNvCxnSpPr>
            <a:cxnSpLocks/>
          </p:cNvCxnSpPr>
          <p:nvPr/>
        </p:nvCxnSpPr>
        <p:spPr>
          <a:xfrm>
            <a:off x="3062915" y="1240222"/>
            <a:ext cx="0" cy="283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74E30204-F951-590E-F80E-B0F5C849F511}"/>
              </a:ext>
            </a:extLst>
          </p:cNvPr>
          <p:cNvCxnSpPr>
            <a:cxnSpLocks/>
            <a:stCxn id="31" idx="2"/>
            <a:endCxn id="36" idx="0"/>
          </p:cNvCxnSpPr>
          <p:nvPr/>
        </p:nvCxnSpPr>
        <p:spPr>
          <a:xfrm>
            <a:off x="5101921" y="1202035"/>
            <a:ext cx="10511" cy="332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13EC05CA-475A-E23A-5735-3267FE6E17CD}"/>
              </a:ext>
            </a:extLst>
          </p:cNvPr>
          <p:cNvCxnSpPr>
            <a:cxnSpLocks/>
            <a:stCxn id="36" idx="2"/>
            <a:endCxn id="37" idx="0"/>
          </p:cNvCxnSpPr>
          <p:nvPr/>
        </p:nvCxnSpPr>
        <p:spPr>
          <a:xfrm flipH="1">
            <a:off x="5107177" y="1895719"/>
            <a:ext cx="5255" cy="274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BF32A2A5-1CC8-24D4-BAD8-C9AA896E91E2}"/>
              </a:ext>
            </a:extLst>
          </p:cNvPr>
          <p:cNvCxnSpPr>
            <a:cxnSpLocks/>
            <a:endCxn id="33" idx="0"/>
          </p:cNvCxnSpPr>
          <p:nvPr/>
        </p:nvCxnSpPr>
        <p:spPr>
          <a:xfrm flipH="1">
            <a:off x="4150735" y="2531597"/>
            <a:ext cx="332781" cy="9311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B907173-4F97-2C32-B0D5-F45CBBA76025}"/>
              </a:ext>
            </a:extLst>
          </p:cNvPr>
          <p:cNvCxnSpPr>
            <a:cxnSpLocks/>
            <a:stCxn id="33" idx="2"/>
            <a:endCxn id="45" idx="0"/>
          </p:cNvCxnSpPr>
          <p:nvPr/>
        </p:nvCxnSpPr>
        <p:spPr>
          <a:xfrm flipH="1">
            <a:off x="4144556" y="3824365"/>
            <a:ext cx="6179" cy="315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4C73B963-01FA-20D9-41B7-871CD89D8F08}"/>
              </a:ext>
            </a:extLst>
          </p:cNvPr>
          <p:cNvCxnSpPr>
            <a:cxnSpLocks/>
            <a:stCxn id="30" idx="2"/>
          </p:cNvCxnSpPr>
          <p:nvPr/>
        </p:nvCxnSpPr>
        <p:spPr>
          <a:xfrm flipH="1">
            <a:off x="9448801" y="1163334"/>
            <a:ext cx="813697" cy="2555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217B0F2-5B6E-A32A-877E-D9B1FAF197FC}"/>
              </a:ext>
            </a:extLst>
          </p:cNvPr>
          <p:cNvCxnSpPr>
            <a:cxnSpLocks/>
            <a:stCxn id="30" idx="2"/>
          </p:cNvCxnSpPr>
          <p:nvPr/>
        </p:nvCxnSpPr>
        <p:spPr>
          <a:xfrm>
            <a:off x="10262498" y="1163333"/>
            <a:ext cx="962551" cy="2660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F350241-6F9C-2BBE-8F6F-E1A113EE02AF}"/>
              </a:ext>
            </a:extLst>
          </p:cNvPr>
          <p:cNvCxnSpPr>
            <a:cxnSpLocks/>
            <a:stCxn id="35" idx="2"/>
            <a:endCxn id="38" idx="0"/>
          </p:cNvCxnSpPr>
          <p:nvPr/>
        </p:nvCxnSpPr>
        <p:spPr>
          <a:xfrm>
            <a:off x="11334555" y="1843164"/>
            <a:ext cx="0" cy="279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EC18AA1-EDE8-5788-B521-085BE948431B}"/>
              </a:ext>
            </a:extLst>
          </p:cNvPr>
          <p:cNvCxnSpPr>
            <a:cxnSpLocks/>
          </p:cNvCxnSpPr>
          <p:nvPr/>
        </p:nvCxnSpPr>
        <p:spPr>
          <a:xfrm>
            <a:off x="9759708" y="1833438"/>
            <a:ext cx="0" cy="680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A0AEF0E-B646-8358-1323-98FFC1DD1B78}"/>
              </a:ext>
            </a:extLst>
          </p:cNvPr>
          <p:cNvCxnSpPr>
            <a:cxnSpLocks/>
            <a:endCxn id="125" idx="0"/>
          </p:cNvCxnSpPr>
          <p:nvPr/>
        </p:nvCxnSpPr>
        <p:spPr>
          <a:xfrm>
            <a:off x="5545061" y="2531595"/>
            <a:ext cx="518553" cy="920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CC8D862B-1B46-024D-50C3-C6C674CC4641}"/>
              </a:ext>
            </a:extLst>
          </p:cNvPr>
          <p:cNvCxnSpPr>
            <a:cxnSpLocks/>
            <a:stCxn id="34" idx="1"/>
            <a:endCxn id="32" idx="0"/>
          </p:cNvCxnSpPr>
          <p:nvPr/>
        </p:nvCxnSpPr>
        <p:spPr>
          <a:xfrm flipH="1">
            <a:off x="8013283" y="1630848"/>
            <a:ext cx="456349" cy="355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F67C55A3-2A65-D7C7-8D7B-837F07F1CD8A}"/>
              </a:ext>
            </a:extLst>
          </p:cNvPr>
          <p:cNvCxnSpPr>
            <a:cxnSpLocks/>
          </p:cNvCxnSpPr>
          <p:nvPr/>
        </p:nvCxnSpPr>
        <p:spPr>
          <a:xfrm>
            <a:off x="7957184" y="2370494"/>
            <a:ext cx="0" cy="204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394CA5F0-E5B0-31B4-79F1-FFF34668826B}"/>
              </a:ext>
            </a:extLst>
          </p:cNvPr>
          <p:cNvCxnSpPr>
            <a:cxnSpLocks/>
            <a:stCxn id="38" idx="2"/>
            <a:endCxn id="41" idx="0"/>
          </p:cNvCxnSpPr>
          <p:nvPr/>
        </p:nvCxnSpPr>
        <p:spPr>
          <a:xfrm>
            <a:off x="11334555" y="2484294"/>
            <a:ext cx="0" cy="4529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A764EC30-C1C4-0B93-D79B-0E85A4B9B12C}"/>
              </a:ext>
            </a:extLst>
          </p:cNvPr>
          <p:cNvCxnSpPr>
            <a:cxnSpLocks/>
            <a:endCxn id="42" idx="0"/>
          </p:cNvCxnSpPr>
          <p:nvPr/>
        </p:nvCxnSpPr>
        <p:spPr>
          <a:xfrm>
            <a:off x="11330152" y="3302759"/>
            <a:ext cx="4403" cy="301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44A5922D-E05E-E407-9839-6DB8FF840F03}"/>
              </a:ext>
            </a:extLst>
          </p:cNvPr>
          <p:cNvCxnSpPr>
            <a:cxnSpLocks/>
          </p:cNvCxnSpPr>
          <p:nvPr/>
        </p:nvCxnSpPr>
        <p:spPr>
          <a:xfrm>
            <a:off x="7946672" y="2928046"/>
            <a:ext cx="0" cy="2605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 name="Terminator 102">
            <a:extLst>
              <a:ext uri="{FF2B5EF4-FFF2-40B4-BE49-F238E27FC236}">
                <a16:creationId xmlns:a16="http://schemas.microsoft.com/office/drawing/2014/main" id="{D6A4D3B3-F42F-7CC8-7E54-7C257091C306}"/>
              </a:ext>
            </a:extLst>
          </p:cNvPr>
          <p:cNvSpPr/>
          <p:nvPr/>
        </p:nvSpPr>
        <p:spPr>
          <a:xfrm>
            <a:off x="7161097" y="3194780"/>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a:t>
            </a:r>
          </a:p>
        </p:txBody>
      </p:sp>
      <p:cxnSp>
        <p:nvCxnSpPr>
          <p:cNvPr id="112" name="Straight Arrow Connector 111">
            <a:extLst>
              <a:ext uri="{FF2B5EF4-FFF2-40B4-BE49-F238E27FC236}">
                <a16:creationId xmlns:a16="http://schemas.microsoft.com/office/drawing/2014/main" id="{03C1D0BA-EDBD-7D7C-5C70-116A6F045958}"/>
              </a:ext>
            </a:extLst>
          </p:cNvPr>
          <p:cNvCxnSpPr>
            <a:cxnSpLocks/>
            <a:endCxn id="129" idx="0"/>
          </p:cNvCxnSpPr>
          <p:nvPr/>
        </p:nvCxnSpPr>
        <p:spPr>
          <a:xfrm>
            <a:off x="9821065" y="2879836"/>
            <a:ext cx="0" cy="11400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5" name="Terminator 124">
            <a:extLst>
              <a:ext uri="{FF2B5EF4-FFF2-40B4-BE49-F238E27FC236}">
                <a16:creationId xmlns:a16="http://schemas.microsoft.com/office/drawing/2014/main" id="{435CCD66-FC05-10B6-A17B-D4ECA44AFA78}"/>
              </a:ext>
            </a:extLst>
          </p:cNvPr>
          <p:cNvSpPr/>
          <p:nvPr/>
        </p:nvSpPr>
        <p:spPr>
          <a:xfrm>
            <a:off x="5206168" y="3452284"/>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Her-2 Amplified</a:t>
            </a:r>
          </a:p>
        </p:txBody>
      </p:sp>
      <p:sp>
        <p:nvSpPr>
          <p:cNvPr id="129" name="Terminator 128">
            <a:extLst>
              <a:ext uri="{FF2B5EF4-FFF2-40B4-BE49-F238E27FC236}">
                <a16:creationId xmlns:a16="http://schemas.microsoft.com/office/drawing/2014/main" id="{DEBC9B97-A7A6-8625-5310-A4C8F33C7C9B}"/>
              </a:ext>
            </a:extLst>
          </p:cNvPr>
          <p:cNvSpPr/>
          <p:nvPr/>
        </p:nvSpPr>
        <p:spPr>
          <a:xfrm>
            <a:off x="8963620" y="4019844"/>
            <a:ext cx="1714891" cy="361573"/>
          </a:xfrm>
          <a:prstGeom prst="flowChartTerminator">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a:t>
            </a:r>
          </a:p>
        </p:txBody>
      </p:sp>
      <p:sp>
        <p:nvSpPr>
          <p:cNvPr id="173" name="Terminator 172">
            <a:extLst>
              <a:ext uri="{FF2B5EF4-FFF2-40B4-BE49-F238E27FC236}">
                <a16:creationId xmlns:a16="http://schemas.microsoft.com/office/drawing/2014/main" id="{4C6833A6-7BF4-4063-1CE5-62B7C47CC3A2}"/>
              </a:ext>
            </a:extLst>
          </p:cNvPr>
          <p:cNvSpPr/>
          <p:nvPr/>
        </p:nvSpPr>
        <p:spPr>
          <a:xfrm>
            <a:off x="5206172" y="4519086"/>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Trastuzumab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Terminator 173">
            <a:extLst>
              <a:ext uri="{FF2B5EF4-FFF2-40B4-BE49-F238E27FC236}">
                <a16:creationId xmlns:a16="http://schemas.microsoft.com/office/drawing/2014/main" id="{54533F8F-1DA0-1E99-4507-1E66D19F1376}"/>
              </a:ext>
            </a:extLst>
          </p:cNvPr>
          <p:cNvSpPr/>
          <p:nvPr/>
        </p:nvSpPr>
        <p:spPr>
          <a:xfrm>
            <a:off x="7150587" y="4014588"/>
            <a:ext cx="1714891" cy="361573"/>
          </a:xfrm>
          <a:prstGeom prst="flowChartTerminator">
            <a:avLst/>
          </a:prstGeom>
          <a:solidFill>
            <a:schemeClr val="accent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Dual anti-HER-2 Agents</a:t>
            </a:r>
          </a:p>
        </p:txBody>
      </p:sp>
      <p:cxnSp>
        <p:nvCxnSpPr>
          <p:cNvPr id="175" name="Straight Arrow Connector 174">
            <a:extLst>
              <a:ext uri="{FF2B5EF4-FFF2-40B4-BE49-F238E27FC236}">
                <a16:creationId xmlns:a16="http://schemas.microsoft.com/office/drawing/2014/main" id="{015EF903-376F-FB8B-CCFD-CAFE647517AD}"/>
              </a:ext>
            </a:extLst>
          </p:cNvPr>
          <p:cNvCxnSpPr>
            <a:cxnSpLocks/>
          </p:cNvCxnSpPr>
          <p:nvPr/>
        </p:nvCxnSpPr>
        <p:spPr>
          <a:xfrm>
            <a:off x="7929204" y="3573519"/>
            <a:ext cx="0" cy="4729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DECB080C-85AD-B990-C277-2743E6FC8124}"/>
              </a:ext>
            </a:extLst>
          </p:cNvPr>
          <p:cNvCxnSpPr>
            <a:cxnSpLocks/>
            <a:stCxn id="125" idx="2"/>
            <a:endCxn id="173" idx="0"/>
          </p:cNvCxnSpPr>
          <p:nvPr/>
        </p:nvCxnSpPr>
        <p:spPr>
          <a:xfrm>
            <a:off x="6063614" y="3813856"/>
            <a:ext cx="4" cy="7052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9F582187-0C56-0220-C94F-0A038772861C}"/>
              </a:ext>
            </a:extLst>
          </p:cNvPr>
          <p:cNvCxnSpPr>
            <a:cxnSpLocks/>
          </p:cNvCxnSpPr>
          <p:nvPr/>
        </p:nvCxnSpPr>
        <p:spPr>
          <a:xfrm flipH="1">
            <a:off x="6197601" y="4241800"/>
            <a:ext cx="981015" cy="2715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8" name="Terminator 267">
            <a:extLst>
              <a:ext uri="{FF2B5EF4-FFF2-40B4-BE49-F238E27FC236}">
                <a16:creationId xmlns:a16="http://schemas.microsoft.com/office/drawing/2014/main" id="{3D70CCE2-275B-B4E6-2117-1C2423DB7B3C}"/>
              </a:ext>
            </a:extLst>
          </p:cNvPr>
          <p:cNvSpPr/>
          <p:nvPr/>
        </p:nvSpPr>
        <p:spPr>
          <a:xfrm>
            <a:off x="2205469" y="1523634"/>
            <a:ext cx="1756931" cy="361573"/>
          </a:xfrm>
          <a:prstGeom prst="flowChartTermina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Encorafenib/Cetuximab + CT D</a:t>
            </a:r>
          </a:p>
        </p:txBody>
      </p:sp>
      <p:sp>
        <p:nvSpPr>
          <p:cNvPr id="274" name="Terminator 273">
            <a:extLst>
              <a:ext uri="{FF2B5EF4-FFF2-40B4-BE49-F238E27FC236}">
                <a16:creationId xmlns:a16="http://schemas.microsoft.com/office/drawing/2014/main" id="{F6A8263C-7AC3-5398-4875-2A5F8F603D6D}"/>
              </a:ext>
            </a:extLst>
          </p:cNvPr>
          <p:cNvSpPr/>
          <p:nvPr/>
        </p:nvSpPr>
        <p:spPr>
          <a:xfrm>
            <a:off x="2235200" y="2209800"/>
            <a:ext cx="1714891" cy="361573"/>
          </a:xfrm>
          <a:prstGeom prst="flowChartTermina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Bevacizumab + CT D</a:t>
            </a:r>
          </a:p>
        </p:txBody>
      </p:sp>
      <p:cxnSp>
        <p:nvCxnSpPr>
          <p:cNvPr id="275" name="Straight Arrow Connector 274">
            <a:extLst>
              <a:ext uri="{FF2B5EF4-FFF2-40B4-BE49-F238E27FC236}">
                <a16:creationId xmlns:a16="http://schemas.microsoft.com/office/drawing/2014/main" id="{8BEC45DD-57AE-6435-BB89-2C597273BDB6}"/>
              </a:ext>
            </a:extLst>
          </p:cNvPr>
          <p:cNvCxnSpPr>
            <a:cxnSpLocks/>
          </p:cNvCxnSpPr>
          <p:nvPr/>
        </p:nvCxnSpPr>
        <p:spPr>
          <a:xfrm>
            <a:off x="3048000" y="1905001"/>
            <a:ext cx="0" cy="283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9" name="Terminator 278">
            <a:extLst>
              <a:ext uri="{FF2B5EF4-FFF2-40B4-BE49-F238E27FC236}">
                <a16:creationId xmlns:a16="http://schemas.microsoft.com/office/drawing/2014/main" id="{571AAD9D-D9F6-1FD3-40E8-1E23357D6FF5}"/>
              </a:ext>
            </a:extLst>
          </p:cNvPr>
          <p:cNvSpPr/>
          <p:nvPr/>
        </p:nvSpPr>
        <p:spPr>
          <a:xfrm>
            <a:off x="7113799" y="5459762"/>
            <a:ext cx="1714891" cy="361573"/>
          </a:xfrm>
          <a:prstGeom prst="flowChartTermina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TAS-102 +/- Bevacizumab</a:t>
            </a:r>
          </a:p>
        </p:txBody>
      </p:sp>
      <p:sp>
        <p:nvSpPr>
          <p:cNvPr id="280" name="Terminator 279">
            <a:extLst>
              <a:ext uri="{FF2B5EF4-FFF2-40B4-BE49-F238E27FC236}">
                <a16:creationId xmlns:a16="http://schemas.microsoft.com/office/drawing/2014/main" id="{9ED66671-C26D-6D11-7EE1-AE91B79060DF}"/>
              </a:ext>
            </a:extLst>
          </p:cNvPr>
          <p:cNvSpPr/>
          <p:nvPr/>
        </p:nvSpPr>
        <p:spPr>
          <a:xfrm>
            <a:off x="5258724" y="5465016"/>
            <a:ext cx="1714891" cy="361573"/>
          </a:xfrm>
          <a:prstGeom prst="flowChartTermina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Fruquintinib</a:t>
            </a:r>
          </a:p>
        </p:txBody>
      </p:sp>
      <p:sp>
        <p:nvSpPr>
          <p:cNvPr id="281" name="Terminator 280">
            <a:extLst>
              <a:ext uri="{FF2B5EF4-FFF2-40B4-BE49-F238E27FC236}">
                <a16:creationId xmlns:a16="http://schemas.microsoft.com/office/drawing/2014/main" id="{B6186ECA-1F75-D3D9-0425-6B5DE2CF303E}"/>
              </a:ext>
            </a:extLst>
          </p:cNvPr>
          <p:cNvSpPr/>
          <p:nvPr/>
        </p:nvSpPr>
        <p:spPr>
          <a:xfrm>
            <a:off x="3424668" y="5480782"/>
            <a:ext cx="1714891" cy="361573"/>
          </a:xfrm>
          <a:prstGeom prst="flowChartTermina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Regorafenib</a:t>
            </a:r>
          </a:p>
        </p:txBody>
      </p:sp>
      <p:sp>
        <p:nvSpPr>
          <p:cNvPr id="282" name="Terminator 281">
            <a:extLst>
              <a:ext uri="{FF2B5EF4-FFF2-40B4-BE49-F238E27FC236}">
                <a16:creationId xmlns:a16="http://schemas.microsoft.com/office/drawing/2014/main" id="{ACBB9CBD-FF82-E237-AED3-A0CB4B50630F}"/>
              </a:ext>
            </a:extLst>
          </p:cNvPr>
          <p:cNvSpPr/>
          <p:nvPr/>
        </p:nvSpPr>
        <p:spPr>
          <a:xfrm>
            <a:off x="5232448" y="6391324"/>
            <a:ext cx="1714891" cy="361573"/>
          </a:xfrm>
          <a:prstGeom prst="flowChartTerminator">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BSC</a:t>
            </a:r>
          </a:p>
        </p:txBody>
      </p:sp>
      <p:sp>
        <p:nvSpPr>
          <p:cNvPr id="287" name="Down Arrow Callout 286">
            <a:extLst>
              <a:ext uri="{FF2B5EF4-FFF2-40B4-BE49-F238E27FC236}">
                <a16:creationId xmlns:a16="http://schemas.microsoft.com/office/drawing/2014/main" id="{B5FE962F-A2C0-CA8A-01C6-8337B49C29AD}"/>
              </a:ext>
            </a:extLst>
          </p:cNvPr>
          <p:cNvSpPr/>
          <p:nvPr/>
        </p:nvSpPr>
        <p:spPr>
          <a:xfrm>
            <a:off x="0" y="5129049"/>
            <a:ext cx="12192000" cy="241739"/>
          </a:xfrm>
          <a:prstGeom prst="downArrowCallout">
            <a:avLst>
              <a:gd name="adj1" fmla="val 25000"/>
              <a:gd name="adj2" fmla="val 25000"/>
              <a:gd name="adj3" fmla="val 36110"/>
              <a:gd name="adj4" fmla="val 6497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Down Arrow Callout 287">
            <a:extLst>
              <a:ext uri="{FF2B5EF4-FFF2-40B4-BE49-F238E27FC236}">
                <a16:creationId xmlns:a16="http://schemas.microsoft.com/office/drawing/2014/main" id="{652BE09F-9E2F-3109-9296-87D37AF7D6E5}"/>
              </a:ext>
            </a:extLst>
          </p:cNvPr>
          <p:cNvSpPr/>
          <p:nvPr/>
        </p:nvSpPr>
        <p:spPr>
          <a:xfrm>
            <a:off x="0" y="6059213"/>
            <a:ext cx="12192000" cy="241739"/>
          </a:xfrm>
          <a:prstGeom prst="downArrowCallout">
            <a:avLst>
              <a:gd name="adj1" fmla="val 25000"/>
              <a:gd name="adj2" fmla="val 25000"/>
              <a:gd name="adj3" fmla="val 36110"/>
              <a:gd name="adj4" fmla="val 6497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0" name="Straight Connector 289">
            <a:extLst>
              <a:ext uri="{FF2B5EF4-FFF2-40B4-BE49-F238E27FC236}">
                <a16:creationId xmlns:a16="http://schemas.microsoft.com/office/drawing/2014/main" id="{51A4506C-5763-4782-F3B9-DD66EF866787}"/>
              </a:ext>
            </a:extLst>
          </p:cNvPr>
          <p:cNvCxnSpPr>
            <a:cxnSpLocks/>
          </p:cNvCxnSpPr>
          <p:nvPr/>
        </p:nvCxnSpPr>
        <p:spPr>
          <a:xfrm>
            <a:off x="5044965" y="5297213"/>
            <a:ext cx="339835" cy="7733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C3BBCBC3-EE47-BDDA-2071-93B52B6CBCE2}"/>
              </a:ext>
            </a:extLst>
          </p:cNvPr>
          <p:cNvCxnSpPr>
            <a:cxnSpLocks/>
          </p:cNvCxnSpPr>
          <p:nvPr/>
        </p:nvCxnSpPr>
        <p:spPr>
          <a:xfrm>
            <a:off x="6908800" y="5257800"/>
            <a:ext cx="304800" cy="812800"/>
          </a:xfrm>
          <a:prstGeom prst="line">
            <a:avLst/>
          </a:prstGeom>
        </p:spPr>
        <p:style>
          <a:lnRef idx="2">
            <a:schemeClr val="accent1"/>
          </a:lnRef>
          <a:fillRef idx="0">
            <a:schemeClr val="accent1"/>
          </a:fillRef>
          <a:effectRef idx="1">
            <a:schemeClr val="accent1"/>
          </a:effectRef>
          <a:fontRef idx="minor">
            <a:schemeClr val="tx1"/>
          </a:fontRef>
        </p:style>
      </p:cxnSp>
      <p:sp>
        <p:nvSpPr>
          <p:cNvPr id="295" name="Terminator 294">
            <a:extLst>
              <a:ext uri="{FF2B5EF4-FFF2-40B4-BE49-F238E27FC236}">
                <a16:creationId xmlns:a16="http://schemas.microsoft.com/office/drawing/2014/main" id="{EFC95D2F-C424-79EF-B0AC-B0887F552049}"/>
              </a:ext>
            </a:extLst>
          </p:cNvPr>
          <p:cNvSpPr/>
          <p:nvPr/>
        </p:nvSpPr>
        <p:spPr>
          <a:xfrm>
            <a:off x="101600" y="2209800"/>
            <a:ext cx="1714891" cy="361573"/>
          </a:xfrm>
          <a:prstGeom prst="flowChartTermina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Follow algorithm</a:t>
            </a:r>
          </a:p>
        </p:txBody>
      </p:sp>
      <p:cxnSp>
        <p:nvCxnSpPr>
          <p:cNvPr id="296" name="Straight Arrow Connector 295">
            <a:extLst>
              <a:ext uri="{FF2B5EF4-FFF2-40B4-BE49-F238E27FC236}">
                <a16:creationId xmlns:a16="http://schemas.microsoft.com/office/drawing/2014/main" id="{48BE1F24-85AE-8AFB-BA4C-69A0C8C72A47}"/>
              </a:ext>
            </a:extLst>
          </p:cNvPr>
          <p:cNvCxnSpPr>
            <a:cxnSpLocks/>
          </p:cNvCxnSpPr>
          <p:nvPr/>
        </p:nvCxnSpPr>
        <p:spPr>
          <a:xfrm>
            <a:off x="1016000" y="1905000"/>
            <a:ext cx="0" cy="3273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9869A39-8717-B15A-B7D5-BF7F82555238}"/>
              </a:ext>
            </a:extLst>
          </p:cNvPr>
          <p:cNvSpPr txBox="1"/>
          <p:nvPr/>
        </p:nvSpPr>
        <p:spPr>
          <a:xfrm>
            <a:off x="10566401" y="4445000"/>
            <a:ext cx="1253869" cy="584968"/>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CT= Chemotherapy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D= Doublet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T= Triplet</a:t>
            </a:r>
          </a:p>
        </p:txBody>
      </p:sp>
      <p:sp>
        <p:nvSpPr>
          <p:cNvPr id="14" name="Terminator 13">
            <a:extLst>
              <a:ext uri="{FF2B5EF4-FFF2-40B4-BE49-F238E27FC236}">
                <a16:creationId xmlns:a16="http://schemas.microsoft.com/office/drawing/2014/main" id="{7FED2E7A-DED1-AC33-433D-B4B2C41A72E1}"/>
              </a:ext>
            </a:extLst>
          </p:cNvPr>
          <p:cNvSpPr/>
          <p:nvPr/>
        </p:nvSpPr>
        <p:spPr>
          <a:xfrm>
            <a:off x="33867" y="5359400"/>
            <a:ext cx="1714891" cy="609600"/>
          </a:xfrm>
          <a:prstGeom prst="flowChartTermina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NTRK / RET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fusions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TMB </a:t>
            </a:r>
            <a:r>
              <a:rPr kumimoji="0" lang="en-US" sz="1000" b="0" i="0" u="sng"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 name="Terminator 1">
            <a:extLst>
              <a:ext uri="{FF2B5EF4-FFF2-40B4-BE49-F238E27FC236}">
                <a16:creationId xmlns:a16="http://schemas.microsoft.com/office/drawing/2014/main" id="{66DE4315-3003-F61E-8A4C-790880C781A7}"/>
              </a:ext>
            </a:extLst>
          </p:cNvPr>
          <p:cNvSpPr/>
          <p:nvPr/>
        </p:nvSpPr>
        <p:spPr>
          <a:xfrm>
            <a:off x="9405051" y="5459762"/>
            <a:ext cx="1714891" cy="361573"/>
          </a:xfrm>
          <a:prstGeom prst="flowChartTermina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Zanzalintinib</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Atezolizumab ? </a:t>
            </a:r>
          </a:p>
        </p:txBody>
      </p:sp>
      <p:sp>
        <p:nvSpPr>
          <p:cNvPr id="3" name="TextBox 2">
            <a:extLst>
              <a:ext uri="{FF2B5EF4-FFF2-40B4-BE49-F238E27FC236}">
                <a16:creationId xmlns:a16="http://schemas.microsoft.com/office/drawing/2014/main" id="{156CCDFC-0D7A-F9E3-E9AA-A8FE96C02684}"/>
              </a:ext>
            </a:extLst>
          </p:cNvPr>
          <p:cNvSpPr txBox="1"/>
          <p:nvPr/>
        </p:nvSpPr>
        <p:spPr>
          <a:xfrm>
            <a:off x="9327077" y="6391324"/>
            <a:ext cx="2355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Tanios Bekaii-Saab, MD</a:t>
            </a:r>
          </a:p>
        </p:txBody>
      </p:sp>
    </p:spTree>
    <p:extLst>
      <p:ext uri="{BB962C8B-B14F-4D97-AF65-F5344CB8AC3E}">
        <p14:creationId xmlns:p14="http://schemas.microsoft.com/office/powerpoint/2010/main" val="2877839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B9D34-DCCE-7EE9-2054-3B8213C4B58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D5D5356-5812-47E8-291C-9135D4D6B863}"/>
              </a:ext>
            </a:extLst>
          </p:cNvPr>
          <p:cNvSpPr>
            <a:spLocks noGrp="1"/>
          </p:cNvSpPr>
          <p:nvPr>
            <p:ph idx="47"/>
          </p:nvPr>
        </p:nvSpPr>
        <p:spPr/>
        <p:txBody>
          <a:bodyPr/>
          <a:lstStyle/>
          <a:p>
            <a:r>
              <a:rPr lang="en-US" dirty="0"/>
              <a:t>Nivolumab/ipilimumab</a:t>
            </a:r>
          </a:p>
        </p:txBody>
      </p:sp>
      <p:sp>
        <p:nvSpPr>
          <p:cNvPr id="11" name="Content Placeholder 10">
            <a:extLst>
              <a:ext uri="{FF2B5EF4-FFF2-40B4-BE49-F238E27FC236}">
                <a16:creationId xmlns:a16="http://schemas.microsoft.com/office/drawing/2014/main" id="{21719CBD-02BD-9300-FED4-5FA66B8C7858}"/>
              </a:ext>
            </a:extLst>
          </p:cNvPr>
          <p:cNvSpPr>
            <a:spLocks noGrp="1"/>
          </p:cNvSpPr>
          <p:nvPr>
            <p:ph idx="48"/>
          </p:nvPr>
        </p:nvSpPr>
        <p:spPr/>
        <p:txBody>
          <a:bodyPr/>
          <a:lstStyle/>
          <a:p>
            <a:r>
              <a:rPr lang="en-US" dirty="0"/>
              <a:t>Nivolumab/ipilimumab</a:t>
            </a:r>
          </a:p>
        </p:txBody>
      </p:sp>
      <p:sp>
        <p:nvSpPr>
          <p:cNvPr id="12" name="Content Placeholder 11">
            <a:extLst>
              <a:ext uri="{FF2B5EF4-FFF2-40B4-BE49-F238E27FC236}">
                <a16:creationId xmlns:a16="http://schemas.microsoft.com/office/drawing/2014/main" id="{7C85A633-BEC3-7573-925A-7C352E89E33E}"/>
              </a:ext>
            </a:extLst>
          </p:cNvPr>
          <p:cNvSpPr>
            <a:spLocks noGrp="1"/>
          </p:cNvSpPr>
          <p:nvPr>
            <p:ph idx="49"/>
          </p:nvPr>
        </p:nvSpPr>
        <p:spPr/>
        <p:txBody>
          <a:bodyPr/>
          <a:lstStyle/>
          <a:p>
            <a:r>
              <a:rPr lang="en-US" dirty="0"/>
              <a:t>Nivolumab/ipilimumab</a:t>
            </a:r>
          </a:p>
        </p:txBody>
      </p:sp>
      <p:sp>
        <p:nvSpPr>
          <p:cNvPr id="13" name="Content Placeholder 12">
            <a:extLst>
              <a:ext uri="{FF2B5EF4-FFF2-40B4-BE49-F238E27FC236}">
                <a16:creationId xmlns:a16="http://schemas.microsoft.com/office/drawing/2014/main" id="{5898879E-26AC-DFDD-6E48-E3235EEE9071}"/>
              </a:ext>
            </a:extLst>
          </p:cNvPr>
          <p:cNvSpPr>
            <a:spLocks noGrp="1"/>
          </p:cNvSpPr>
          <p:nvPr>
            <p:ph idx="50"/>
          </p:nvPr>
        </p:nvSpPr>
        <p:spPr/>
        <p:txBody>
          <a:bodyPr/>
          <a:lstStyle/>
          <a:p>
            <a:r>
              <a:rPr lang="en-US" dirty="0"/>
              <a:t>Nivolumab/ipilimumab</a:t>
            </a:r>
          </a:p>
        </p:txBody>
      </p:sp>
      <p:sp>
        <p:nvSpPr>
          <p:cNvPr id="14" name="Content Placeholder 13">
            <a:extLst>
              <a:ext uri="{FF2B5EF4-FFF2-40B4-BE49-F238E27FC236}">
                <a16:creationId xmlns:a16="http://schemas.microsoft.com/office/drawing/2014/main" id="{4E986649-1E20-A4BB-3650-2A5A69E92935}"/>
              </a:ext>
            </a:extLst>
          </p:cNvPr>
          <p:cNvSpPr>
            <a:spLocks noGrp="1"/>
          </p:cNvSpPr>
          <p:nvPr>
            <p:ph idx="58"/>
          </p:nvPr>
        </p:nvSpPr>
        <p:spPr/>
        <p:txBody>
          <a:bodyPr/>
          <a:lstStyle/>
          <a:p>
            <a:r>
              <a:rPr lang="en-US" dirty="0"/>
              <a:t>Clinically stable</a:t>
            </a:r>
          </a:p>
        </p:txBody>
      </p:sp>
      <p:sp>
        <p:nvSpPr>
          <p:cNvPr id="15" name="Content Placeholder 14">
            <a:extLst>
              <a:ext uri="{FF2B5EF4-FFF2-40B4-BE49-F238E27FC236}">
                <a16:creationId xmlns:a16="http://schemas.microsoft.com/office/drawing/2014/main" id="{EE6AA149-52C7-DAE2-2117-294537F06233}"/>
              </a:ext>
            </a:extLst>
          </p:cNvPr>
          <p:cNvSpPr>
            <a:spLocks noGrp="1"/>
          </p:cNvSpPr>
          <p:nvPr>
            <p:ph idx="71"/>
          </p:nvPr>
        </p:nvSpPr>
        <p:spPr/>
        <p:txBody>
          <a:bodyPr/>
          <a:lstStyle/>
          <a:p>
            <a:r>
              <a:rPr lang="en-US" dirty="0"/>
              <a:t>Nivolumab/ipilimumab</a:t>
            </a:r>
          </a:p>
        </p:txBody>
      </p:sp>
      <p:sp>
        <p:nvSpPr>
          <p:cNvPr id="9" name="Title 8">
            <a:extLst>
              <a:ext uri="{FF2B5EF4-FFF2-40B4-BE49-F238E27FC236}">
                <a16:creationId xmlns:a16="http://schemas.microsoft.com/office/drawing/2014/main" id="{797A1C2E-1E21-C98F-ADEA-83C34524E4B5}"/>
              </a:ext>
            </a:extLst>
          </p:cNvPr>
          <p:cNvSpPr>
            <a:spLocks noGrp="1"/>
          </p:cNvSpPr>
          <p:nvPr>
            <p:ph type="title"/>
          </p:nvPr>
        </p:nvSpPr>
        <p:spPr>
          <a:xfrm>
            <a:off x="551384" y="0"/>
            <a:ext cx="10009112" cy="1196752"/>
          </a:xfrm>
        </p:spPr>
        <p:txBody>
          <a:bodyPr/>
          <a:lstStyle/>
          <a:p>
            <a:r>
              <a:rPr lang="en-US" dirty="0"/>
              <a:t>What first-line treatment would you most likely recommend for a 60-year-old patient who presents with left-sided, pan-RAS wild-type, BRAF wild-type, HER2-negative, </a:t>
            </a:r>
            <a:r>
              <a:rPr lang="en-US" u="sng" dirty="0"/>
              <a:t>MSI-H</a:t>
            </a:r>
            <a:r>
              <a:rPr lang="en-US" dirty="0"/>
              <a:t> mCRC? </a:t>
            </a:r>
          </a:p>
        </p:txBody>
      </p:sp>
      <p:sp>
        <p:nvSpPr>
          <p:cNvPr id="16" name="Content Placeholder 15">
            <a:extLst>
              <a:ext uri="{FF2B5EF4-FFF2-40B4-BE49-F238E27FC236}">
                <a16:creationId xmlns:a16="http://schemas.microsoft.com/office/drawing/2014/main" id="{3636F8B1-942C-6A9E-2237-18E4B6602EE3}"/>
              </a:ext>
            </a:extLst>
          </p:cNvPr>
          <p:cNvSpPr>
            <a:spLocks noGrp="1"/>
          </p:cNvSpPr>
          <p:nvPr>
            <p:ph idx="74"/>
          </p:nvPr>
        </p:nvSpPr>
        <p:spPr/>
        <p:txBody>
          <a:bodyPr/>
          <a:lstStyle/>
          <a:p>
            <a:r>
              <a:rPr lang="en-US" dirty="0"/>
              <a:t>Nivolumab/ipilimumab</a:t>
            </a:r>
          </a:p>
        </p:txBody>
      </p:sp>
      <p:sp>
        <p:nvSpPr>
          <p:cNvPr id="17" name="Content Placeholder 16">
            <a:extLst>
              <a:ext uri="{FF2B5EF4-FFF2-40B4-BE49-F238E27FC236}">
                <a16:creationId xmlns:a16="http://schemas.microsoft.com/office/drawing/2014/main" id="{9E00D6E2-942A-3ADF-99A0-97642FEF5AFD}"/>
              </a:ext>
            </a:extLst>
          </p:cNvPr>
          <p:cNvSpPr>
            <a:spLocks noGrp="1"/>
          </p:cNvSpPr>
          <p:nvPr>
            <p:ph idx="75"/>
          </p:nvPr>
        </p:nvSpPr>
        <p:spPr/>
        <p:txBody>
          <a:bodyPr/>
          <a:lstStyle/>
          <a:p>
            <a:r>
              <a:rPr lang="en-US" dirty="0"/>
              <a:t>Nivolumab/ipilimumab</a:t>
            </a:r>
          </a:p>
        </p:txBody>
      </p:sp>
      <p:sp>
        <p:nvSpPr>
          <p:cNvPr id="18" name="Content Placeholder 17">
            <a:extLst>
              <a:ext uri="{FF2B5EF4-FFF2-40B4-BE49-F238E27FC236}">
                <a16:creationId xmlns:a16="http://schemas.microsoft.com/office/drawing/2014/main" id="{EE8BD4E8-ED0D-C84C-5911-6D52540C267D}"/>
              </a:ext>
            </a:extLst>
          </p:cNvPr>
          <p:cNvSpPr>
            <a:spLocks noGrp="1"/>
          </p:cNvSpPr>
          <p:nvPr>
            <p:ph idx="76"/>
          </p:nvPr>
        </p:nvSpPr>
        <p:spPr/>
        <p:txBody>
          <a:bodyPr/>
          <a:lstStyle/>
          <a:p>
            <a:r>
              <a:rPr lang="en-US" dirty="0"/>
              <a:t>Nivolumab/ipilimumab</a:t>
            </a:r>
          </a:p>
        </p:txBody>
      </p:sp>
      <p:sp>
        <p:nvSpPr>
          <p:cNvPr id="19" name="Content Placeholder 18">
            <a:extLst>
              <a:ext uri="{FF2B5EF4-FFF2-40B4-BE49-F238E27FC236}">
                <a16:creationId xmlns:a16="http://schemas.microsoft.com/office/drawing/2014/main" id="{F3731C2F-0330-7FE2-7A26-5A1684C1C3D3}"/>
              </a:ext>
            </a:extLst>
          </p:cNvPr>
          <p:cNvSpPr>
            <a:spLocks noGrp="1"/>
          </p:cNvSpPr>
          <p:nvPr>
            <p:ph idx="77"/>
          </p:nvPr>
        </p:nvSpPr>
        <p:spPr/>
        <p:txBody>
          <a:bodyPr/>
          <a:lstStyle/>
          <a:p>
            <a:r>
              <a:rPr lang="en-US" dirty="0"/>
              <a:t>Nivolumab/ipilimumab</a:t>
            </a:r>
          </a:p>
        </p:txBody>
      </p:sp>
      <p:sp>
        <p:nvSpPr>
          <p:cNvPr id="20" name="Content Placeholder 19">
            <a:extLst>
              <a:ext uri="{FF2B5EF4-FFF2-40B4-BE49-F238E27FC236}">
                <a16:creationId xmlns:a16="http://schemas.microsoft.com/office/drawing/2014/main" id="{E12CF84B-8497-A250-0AA3-21DFC2A5495E}"/>
              </a:ext>
            </a:extLst>
          </p:cNvPr>
          <p:cNvSpPr>
            <a:spLocks noGrp="1"/>
          </p:cNvSpPr>
          <p:nvPr>
            <p:ph idx="78"/>
          </p:nvPr>
        </p:nvSpPr>
        <p:spPr/>
        <p:txBody>
          <a:bodyPr/>
          <a:lstStyle/>
          <a:p>
            <a:r>
              <a:rPr lang="en-US" dirty="0"/>
              <a:t>Highly symptomatic</a:t>
            </a:r>
          </a:p>
        </p:txBody>
      </p:sp>
      <p:sp>
        <p:nvSpPr>
          <p:cNvPr id="21" name="Content Placeholder 20">
            <a:extLst>
              <a:ext uri="{FF2B5EF4-FFF2-40B4-BE49-F238E27FC236}">
                <a16:creationId xmlns:a16="http://schemas.microsoft.com/office/drawing/2014/main" id="{2A332C2D-FDDC-FD57-FAD6-83C3EAE28378}"/>
              </a:ext>
            </a:extLst>
          </p:cNvPr>
          <p:cNvSpPr>
            <a:spLocks noGrp="1"/>
          </p:cNvSpPr>
          <p:nvPr>
            <p:ph idx="79"/>
          </p:nvPr>
        </p:nvSpPr>
        <p:spPr/>
        <p:txBody>
          <a:bodyPr/>
          <a:lstStyle/>
          <a:p>
            <a:r>
              <a:rPr lang="en-US" dirty="0"/>
              <a:t>Nivolumab/ipilimumab</a:t>
            </a:r>
          </a:p>
        </p:txBody>
      </p:sp>
      <p:sp>
        <p:nvSpPr>
          <p:cNvPr id="22" name="Content Placeholder 21">
            <a:extLst>
              <a:ext uri="{FF2B5EF4-FFF2-40B4-BE49-F238E27FC236}">
                <a16:creationId xmlns:a16="http://schemas.microsoft.com/office/drawing/2014/main" id="{42A02EB9-50D9-E028-71D3-1479EACA5CE4}"/>
              </a:ext>
            </a:extLst>
          </p:cNvPr>
          <p:cNvSpPr>
            <a:spLocks noGrp="1"/>
          </p:cNvSpPr>
          <p:nvPr>
            <p:ph idx="80"/>
          </p:nvPr>
        </p:nvSpPr>
        <p:spPr/>
        <p:txBody>
          <a:bodyPr/>
          <a:lstStyle/>
          <a:p>
            <a:r>
              <a:rPr lang="en-US" dirty="0"/>
              <a:t>Nivolumab/ipilimumab</a:t>
            </a:r>
          </a:p>
        </p:txBody>
      </p:sp>
      <p:sp>
        <p:nvSpPr>
          <p:cNvPr id="23" name="Content Placeholder 22">
            <a:extLst>
              <a:ext uri="{FF2B5EF4-FFF2-40B4-BE49-F238E27FC236}">
                <a16:creationId xmlns:a16="http://schemas.microsoft.com/office/drawing/2014/main" id="{474D0C6D-6DDF-46CC-9FA7-57BC9866F8DE}"/>
              </a:ext>
            </a:extLst>
          </p:cNvPr>
          <p:cNvSpPr>
            <a:spLocks noGrp="1"/>
          </p:cNvSpPr>
          <p:nvPr>
            <p:ph idx="81"/>
          </p:nvPr>
        </p:nvSpPr>
        <p:spPr/>
        <p:txBody>
          <a:bodyPr/>
          <a:lstStyle/>
          <a:p>
            <a:r>
              <a:rPr lang="en-US" dirty="0"/>
              <a:t>Nivolumab/ipilimumab</a:t>
            </a:r>
          </a:p>
        </p:txBody>
      </p:sp>
    </p:spTree>
    <p:extLst>
      <p:ext uri="{BB962C8B-B14F-4D97-AF65-F5344CB8AC3E}">
        <p14:creationId xmlns:p14="http://schemas.microsoft.com/office/powerpoint/2010/main" val="78634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77A9-1F04-FE73-A073-4A7D100E32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4CC98-F9C4-DD9A-C00B-0CBE300A5AAF}"/>
              </a:ext>
            </a:extLst>
          </p:cNvPr>
          <p:cNvSpPr>
            <a:spLocks noGrp="1"/>
          </p:cNvSpPr>
          <p:nvPr>
            <p:ph idx="47"/>
          </p:nvPr>
        </p:nvSpPr>
        <p:spPr/>
        <p:txBody>
          <a:bodyPr/>
          <a:lstStyle/>
          <a:p>
            <a:r>
              <a:rPr lang="en-US" dirty="0"/>
              <a:t>Nivolumab/ipilimumab</a:t>
            </a:r>
          </a:p>
        </p:txBody>
      </p:sp>
      <p:sp>
        <p:nvSpPr>
          <p:cNvPr id="3" name="Content Placeholder 2">
            <a:extLst>
              <a:ext uri="{FF2B5EF4-FFF2-40B4-BE49-F238E27FC236}">
                <a16:creationId xmlns:a16="http://schemas.microsoft.com/office/drawing/2014/main" id="{229D3D1F-9D0D-B219-53A6-3FB21AB47FF7}"/>
              </a:ext>
            </a:extLst>
          </p:cNvPr>
          <p:cNvSpPr>
            <a:spLocks noGrp="1"/>
          </p:cNvSpPr>
          <p:nvPr>
            <p:ph idx="48"/>
          </p:nvPr>
        </p:nvSpPr>
        <p:spPr/>
        <p:txBody>
          <a:bodyPr/>
          <a:lstStyle/>
          <a:p>
            <a:r>
              <a:rPr lang="en-US" dirty="0"/>
              <a:t>Nivolumab/ipilimumab</a:t>
            </a:r>
          </a:p>
        </p:txBody>
      </p:sp>
      <p:sp>
        <p:nvSpPr>
          <p:cNvPr id="4" name="Content Placeholder 3">
            <a:extLst>
              <a:ext uri="{FF2B5EF4-FFF2-40B4-BE49-F238E27FC236}">
                <a16:creationId xmlns:a16="http://schemas.microsoft.com/office/drawing/2014/main" id="{B2DFA55F-08DA-281B-E7CF-603BB881FE71}"/>
              </a:ext>
            </a:extLst>
          </p:cNvPr>
          <p:cNvSpPr>
            <a:spLocks noGrp="1"/>
          </p:cNvSpPr>
          <p:nvPr>
            <p:ph idx="49"/>
          </p:nvPr>
        </p:nvSpPr>
        <p:spPr/>
        <p:txBody>
          <a:bodyPr/>
          <a:lstStyle/>
          <a:p>
            <a:r>
              <a:rPr lang="en-US" dirty="0"/>
              <a:t>Nivolumab/ipilimumab</a:t>
            </a:r>
          </a:p>
        </p:txBody>
      </p:sp>
      <p:sp>
        <p:nvSpPr>
          <p:cNvPr id="5" name="Content Placeholder 4">
            <a:extLst>
              <a:ext uri="{FF2B5EF4-FFF2-40B4-BE49-F238E27FC236}">
                <a16:creationId xmlns:a16="http://schemas.microsoft.com/office/drawing/2014/main" id="{F030E3B6-AEC9-184A-1844-F91BCDFD17DA}"/>
              </a:ext>
            </a:extLst>
          </p:cNvPr>
          <p:cNvSpPr>
            <a:spLocks noGrp="1"/>
          </p:cNvSpPr>
          <p:nvPr>
            <p:ph idx="50"/>
          </p:nvPr>
        </p:nvSpPr>
        <p:spPr/>
        <p:txBody>
          <a:bodyPr/>
          <a:lstStyle/>
          <a:p>
            <a:r>
              <a:rPr lang="en-US" dirty="0"/>
              <a:t>Nivolumab/ipilimumab</a:t>
            </a:r>
          </a:p>
        </p:txBody>
      </p:sp>
      <p:sp>
        <p:nvSpPr>
          <p:cNvPr id="6" name="Content Placeholder 5">
            <a:extLst>
              <a:ext uri="{FF2B5EF4-FFF2-40B4-BE49-F238E27FC236}">
                <a16:creationId xmlns:a16="http://schemas.microsoft.com/office/drawing/2014/main" id="{ACF5C4A0-79A2-87F2-6DCC-4DC0F6B94E26}"/>
              </a:ext>
            </a:extLst>
          </p:cNvPr>
          <p:cNvSpPr>
            <a:spLocks noGrp="1"/>
          </p:cNvSpPr>
          <p:nvPr>
            <p:ph idx="51"/>
          </p:nvPr>
        </p:nvSpPr>
        <p:spPr/>
        <p:txBody>
          <a:bodyPr/>
          <a:lstStyle/>
          <a:p>
            <a:r>
              <a:rPr lang="en-US" dirty="0"/>
              <a:t>Nivolumab/ipilimumab</a:t>
            </a:r>
          </a:p>
        </p:txBody>
      </p:sp>
      <p:sp>
        <p:nvSpPr>
          <p:cNvPr id="7" name="Title 6">
            <a:extLst>
              <a:ext uri="{FF2B5EF4-FFF2-40B4-BE49-F238E27FC236}">
                <a16:creationId xmlns:a16="http://schemas.microsoft.com/office/drawing/2014/main" id="{238B508E-5553-2D3F-8CEB-681A5440C6A2}"/>
              </a:ext>
            </a:extLst>
          </p:cNvPr>
          <p:cNvSpPr>
            <a:spLocks noGrp="1"/>
          </p:cNvSpPr>
          <p:nvPr>
            <p:ph type="title"/>
          </p:nvPr>
        </p:nvSpPr>
        <p:spPr>
          <a:xfrm>
            <a:off x="551384" y="29322"/>
            <a:ext cx="10657184" cy="1023414"/>
          </a:xfrm>
        </p:spPr>
        <p:txBody>
          <a:bodyPr/>
          <a:lstStyle/>
          <a:p>
            <a:pPr>
              <a:lnSpc>
                <a:spcPts val="2300"/>
              </a:lnSpc>
            </a:pPr>
            <a:r>
              <a:rPr lang="en-US" dirty="0"/>
              <a:t>What first-line treatment would you most likely recommend for a clinically stable 60-year-old patient who presents with left-sided, pan-RAS wild-type, </a:t>
            </a:r>
            <a:r>
              <a:rPr lang="en-US" u="sng" dirty="0"/>
              <a:t>BRAF-mutant,</a:t>
            </a:r>
            <a:r>
              <a:rPr lang="en-US" dirty="0"/>
              <a:t> HER2-negative, </a:t>
            </a:r>
            <a:r>
              <a:rPr lang="en-US" u="sng" dirty="0"/>
              <a:t>MSI-H</a:t>
            </a:r>
            <a:r>
              <a:rPr lang="en-US" dirty="0"/>
              <a:t> mCRC? </a:t>
            </a:r>
          </a:p>
        </p:txBody>
      </p:sp>
      <p:sp>
        <p:nvSpPr>
          <p:cNvPr id="8" name="Content Placeholder 7">
            <a:extLst>
              <a:ext uri="{FF2B5EF4-FFF2-40B4-BE49-F238E27FC236}">
                <a16:creationId xmlns:a16="http://schemas.microsoft.com/office/drawing/2014/main" id="{D74FF505-E37C-9106-C111-3DF521C31A68}"/>
              </a:ext>
            </a:extLst>
          </p:cNvPr>
          <p:cNvSpPr>
            <a:spLocks noGrp="1"/>
          </p:cNvSpPr>
          <p:nvPr>
            <p:ph idx="52"/>
          </p:nvPr>
        </p:nvSpPr>
        <p:spPr/>
        <p:txBody>
          <a:bodyPr/>
          <a:lstStyle/>
          <a:p>
            <a:r>
              <a:rPr lang="en-US" dirty="0"/>
              <a:t>Nivolumab/ipilimumab</a:t>
            </a:r>
          </a:p>
        </p:txBody>
      </p:sp>
    </p:spTree>
    <p:extLst>
      <p:ext uri="{BB962C8B-B14F-4D97-AF65-F5344CB8AC3E}">
        <p14:creationId xmlns:p14="http://schemas.microsoft.com/office/powerpoint/2010/main" val="365509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7A6F2-4A02-0387-0F20-CCFAF7A3A75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39A1A2-D288-46DD-0370-9A3F71950743}"/>
              </a:ext>
            </a:extLst>
          </p:cNvPr>
          <p:cNvSpPr>
            <a:spLocks noGrp="1"/>
          </p:cNvSpPr>
          <p:nvPr>
            <p:ph idx="47"/>
          </p:nvPr>
        </p:nvSpPr>
        <p:spPr/>
        <p:txBody>
          <a:bodyPr/>
          <a:lstStyle/>
          <a:p>
            <a:r>
              <a:rPr lang="en-US" dirty="0"/>
              <a:t>I have not but would for the right patient</a:t>
            </a:r>
          </a:p>
        </p:txBody>
      </p:sp>
      <p:sp>
        <p:nvSpPr>
          <p:cNvPr id="3" name="Content Placeholder 2">
            <a:extLst>
              <a:ext uri="{FF2B5EF4-FFF2-40B4-BE49-F238E27FC236}">
                <a16:creationId xmlns:a16="http://schemas.microsoft.com/office/drawing/2014/main" id="{70CFCE76-CA58-6C82-5E9E-DE5E0F40CC69}"/>
              </a:ext>
            </a:extLst>
          </p:cNvPr>
          <p:cNvSpPr>
            <a:spLocks noGrp="1"/>
          </p:cNvSpPr>
          <p:nvPr>
            <p:ph idx="48"/>
          </p:nvPr>
        </p:nvSpPr>
        <p:spPr/>
        <p:txBody>
          <a:bodyPr/>
          <a:lstStyle/>
          <a:p>
            <a:r>
              <a:rPr lang="en-US" dirty="0"/>
              <a:t>I have</a:t>
            </a:r>
          </a:p>
        </p:txBody>
      </p:sp>
      <p:sp>
        <p:nvSpPr>
          <p:cNvPr id="4" name="Content Placeholder 3">
            <a:extLst>
              <a:ext uri="{FF2B5EF4-FFF2-40B4-BE49-F238E27FC236}">
                <a16:creationId xmlns:a16="http://schemas.microsoft.com/office/drawing/2014/main" id="{656654D5-3C73-C8B5-EF13-5493F2CF665D}"/>
              </a:ext>
            </a:extLst>
          </p:cNvPr>
          <p:cNvSpPr>
            <a:spLocks noGrp="1"/>
          </p:cNvSpPr>
          <p:nvPr>
            <p:ph idx="49"/>
          </p:nvPr>
        </p:nvSpPr>
        <p:spPr/>
        <p:txBody>
          <a:bodyPr/>
          <a:lstStyle/>
          <a:p>
            <a:r>
              <a:rPr lang="en-US" dirty="0"/>
              <a:t>I have</a:t>
            </a:r>
          </a:p>
        </p:txBody>
      </p:sp>
      <p:sp>
        <p:nvSpPr>
          <p:cNvPr id="5" name="Content Placeholder 4">
            <a:extLst>
              <a:ext uri="{FF2B5EF4-FFF2-40B4-BE49-F238E27FC236}">
                <a16:creationId xmlns:a16="http://schemas.microsoft.com/office/drawing/2014/main" id="{033D9281-86DB-78C6-526C-09144F372B7A}"/>
              </a:ext>
            </a:extLst>
          </p:cNvPr>
          <p:cNvSpPr>
            <a:spLocks noGrp="1"/>
          </p:cNvSpPr>
          <p:nvPr>
            <p:ph idx="50"/>
          </p:nvPr>
        </p:nvSpPr>
        <p:spPr/>
        <p:txBody>
          <a:bodyPr/>
          <a:lstStyle/>
          <a:p>
            <a:r>
              <a:rPr lang="en-US" dirty="0"/>
              <a:t>I have </a:t>
            </a:r>
          </a:p>
        </p:txBody>
      </p:sp>
      <p:sp>
        <p:nvSpPr>
          <p:cNvPr id="6" name="Content Placeholder 5">
            <a:extLst>
              <a:ext uri="{FF2B5EF4-FFF2-40B4-BE49-F238E27FC236}">
                <a16:creationId xmlns:a16="http://schemas.microsoft.com/office/drawing/2014/main" id="{8CB04CBD-AF0A-3AD2-A06D-3370BD3BD1D6}"/>
              </a:ext>
            </a:extLst>
          </p:cNvPr>
          <p:cNvSpPr>
            <a:spLocks noGrp="1"/>
          </p:cNvSpPr>
          <p:nvPr>
            <p:ph idx="51"/>
          </p:nvPr>
        </p:nvSpPr>
        <p:spPr/>
        <p:txBody>
          <a:bodyPr/>
          <a:lstStyle/>
          <a:p>
            <a:r>
              <a:rPr lang="en-US" dirty="0"/>
              <a:t>I have</a:t>
            </a:r>
          </a:p>
        </p:txBody>
      </p:sp>
      <p:sp>
        <p:nvSpPr>
          <p:cNvPr id="7" name="Title 6">
            <a:extLst>
              <a:ext uri="{FF2B5EF4-FFF2-40B4-BE49-F238E27FC236}">
                <a16:creationId xmlns:a16="http://schemas.microsoft.com/office/drawing/2014/main" id="{B3BCC32E-52D5-CAC9-2C5A-22C976E089AE}"/>
              </a:ext>
            </a:extLst>
          </p:cNvPr>
          <p:cNvSpPr>
            <a:spLocks noGrp="1"/>
          </p:cNvSpPr>
          <p:nvPr>
            <p:ph type="title"/>
          </p:nvPr>
        </p:nvSpPr>
        <p:spPr/>
        <p:txBody>
          <a:bodyPr/>
          <a:lstStyle/>
          <a:p>
            <a:r>
              <a:rPr lang="en-US" dirty="0"/>
              <a:t>Have you used or would you use a ctDNA assay to determine whether to discontinue immunotherapy for a patient with mCRC who is faring well? </a:t>
            </a:r>
          </a:p>
        </p:txBody>
      </p:sp>
      <p:sp>
        <p:nvSpPr>
          <p:cNvPr id="8" name="Content Placeholder 7">
            <a:extLst>
              <a:ext uri="{FF2B5EF4-FFF2-40B4-BE49-F238E27FC236}">
                <a16:creationId xmlns:a16="http://schemas.microsoft.com/office/drawing/2014/main" id="{57C3A833-6C7F-47A9-AC21-21B32D9C919B}"/>
              </a:ext>
            </a:extLst>
          </p:cNvPr>
          <p:cNvSpPr>
            <a:spLocks noGrp="1"/>
          </p:cNvSpPr>
          <p:nvPr>
            <p:ph idx="52"/>
          </p:nvPr>
        </p:nvSpPr>
        <p:spPr/>
        <p:txBody>
          <a:bodyPr/>
          <a:lstStyle/>
          <a:p>
            <a:r>
              <a:rPr lang="en-US" dirty="0"/>
              <a:t>I have not but would for the right patient</a:t>
            </a:r>
          </a:p>
        </p:txBody>
      </p:sp>
    </p:spTree>
    <p:extLst>
      <p:ext uri="{BB962C8B-B14F-4D97-AF65-F5344CB8AC3E}">
        <p14:creationId xmlns:p14="http://schemas.microsoft.com/office/powerpoint/2010/main" val="3233915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DF13-DF9B-871C-DBC1-AACFBDEF1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FD8B1-ABCB-B24D-EC36-B2BC7B7C90F0}"/>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37216B4E-20CD-9738-C384-1D44CEC8D981}"/>
              </a:ext>
            </a:extLst>
          </p:cNvPr>
          <p:cNvSpPr>
            <a:spLocks noGrp="1"/>
          </p:cNvSpPr>
          <p:nvPr>
            <p:ph idx="1"/>
          </p:nvPr>
        </p:nvSpPr>
        <p:spPr>
          <a:xfrm>
            <a:off x="912286" y="1294283"/>
            <a:ext cx="10367428" cy="4799013"/>
          </a:xfrm>
        </p:spPr>
        <p:txBody>
          <a:bodyPr/>
          <a:lstStyle/>
          <a:p>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What first-line treatment would you most likely recommend for a 60-year-old patient who presents with left-sided, pan-RAS wild-type, BRAF wild-type, HER2-negative, clinically stable </a:t>
            </a:r>
            <a:r>
              <a:rPr kumimoji="0" lang="en-US" sz="2200" b="1" u="sng" strike="noStrike" kern="0" cap="none" spc="0" normalizeH="0" baseline="0" noProof="0" dirty="0">
                <a:ln>
                  <a:noFill/>
                </a:ln>
                <a:solidFill>
                  <a:schemeClr val="tx1"/>
                </a:solidFill>
                <a:effectLst/>
                <a:uLnTx/>
                <a:uFillTx/>
                <a:latin typeface="Calibri"/>
                <a:ea typeface="MS PGothic" pitchFamily="34" charset="-128"/>
                <a:cs typeface="Calibri"/>
              </a:rPr>
              <a:t>MSI-H mCRC</a:t>
            </a:r>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 What if the patient were highly symptomatic?</a:t>
            </a:r>
          </a:p>
          <a:p>
            <a:r>
              <a:rPr lang="en-US" sz="2200" dirty="0">
                <a:solidFill>
                  <a:schemeClr val="tx1"/>
                </a:solidFill>
                <a:latin typeface="Calibri"/>
                <a:cs typeface="Calibri"/>
              </a:rPr>
              <a:t>What first-line treatment would you most likely recommend for a clinically stable </a:t>
            </a:r>
            <a:br>
              <a:rPr lang="en-US" sz="2200" dirty="0">
                <a:solidFill>
                  <a:schemeClr val="tx1"/>
                </a:solidFill>
                <a:latin typeface="Calibri"/>
                <a:cs typeface="Calibri"/>
              </a:rPr>
            </a:br>
            <a:r>
              <a:rPr lang="en-US" sz="2200" dirty="0">
                <a:solidFill>
                  <a:schemeClr val="tx1"/>
                </a:solidFill>
                <a:latin typeface="Calibri"/>
                <a:cs typeface="Calibri"/>
              </a:rPr>
              <a:t>60-year-old patient who presents with left-sided, pan-RAS wild-type, BRAF-mutant, HER2-negative, MSI-H mCRC? </a:t>
            </a:r>
          </a:p>
          <a:p>
            <a:r>
              <a:rPr lang="en-US" sz="2200" dirty="0">
                <a:solidFill>
                  <a:schemeClr val="tx1"/>
                </a:solidFill>
                <a:latin typeface="Calibri"/>
                <a:cs typeface="Calibri"/>
              </a:rPr>
              <a:t>Have you used or would you use a ctDNA assay to determine whether to discontinue immunotherapy for a patient with mCRC who is faring well? </a:t>
            </a:r>
            <a:endParaRPr lang="en-US" sz="2200" dirty="0"/>
          </a:p>
        </p:txBody>
      </p:sp>
    </p:spTree>
    <p:extLst>
      <p:ext uri="{BB962C8B-B14F-4D97-AF65-F5344CB8AC3E}">
        <p14:creationId xmlns:p14="http://schemas.microsoft.com/office/powerpoint/2010/main" val="82779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7F35B-FE0D-A3C1-5E3D-4B83B2BCFB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EBE556-5035-FF63-BBED-A3EFB1E706D2}"/>
              </a:ext>
            </a:extLst>
          </p:cNvPr>
          <p:cNvSpPr>
            <a:spLocks noGrp="1"/>
          </p:cNvSpPr>
          <p:nvPr>
            <p:ph idx="47"/>
          </p:nvPr>
        </p:nvSpPr>
        <p:spPr/>
        <p:txBody>
          <a:bodyPr/>
          <a:lstStyle/>
          <a:p>
            <a:r>
              <a:rPr lang="en-US" dirty="0"/>
              <a:t>There are not enough available data at this time </a:t>
            </a:r>
          </a:p>
        </p:txBody>
      </p:sp>
      <p:sp>
        <p:nvSpPr>
          <p:cNvPr id="3" name="Content Placeholder 2">
            <a:extLst>
              <a:ext uri="{FF2B5EF4-FFF2-40B4-BE49-F238E27FC236}">
                <a16:creationId xmlns:a16="http://schemas.microsoft.com/office/drawing/2014/main" id="{00A50B92-CB40-373C-FDC6-4DC64D617AF5}"/>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AEBD41DA-E7F6-15BF-CE16-EF778E504CB5}"/>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7A466129-1D97-C57B-A8F0-B72772AE15DC}"/>
              </a:ext>
            </a:extLst>
          </p:cNvPr>
          <p:cNvSpPr>
            <a:spLocks noGrp="1"/>
          </p:cNvSpPr>
          <p:nvPr>
            <p:ph idx="50"/>
          </p:nvPr>
        </p:nvSpPr>
        <p:spPr/>
        <p:txBody>
          <a:bodyPr/>
          <a:lstStyle/>
          <a:p>
            <a:r>
              <a:rPr lang="en-US" dirty="0"/>
              <a:t>Yes</a:t>
            </a:r>
          </a:p>
        </p:txBody>
      </p:sp>
      <p:sp>
        <p:nvSpPr>
          <p:cNvPr id="6" name="Content Placeholder 5">
            <a:extLst>
              <a:ext uri="{FF2B5EF4-FFF2-40B4-BE49-F238E27FC236}">
                <a16:creationId xmlns:a16="http://schemas.microsoft.com/office/drawing/2014/main" id="{48C239BF-F200-AD62-09AD-9EC226D2333C}"/>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A09C048D-D1C4-2C34-51CC-3B80C8B28867}"/>
              </a:ext>
            </a:extLst>
          </p:cNvPr>
          <p:cNvSpPr>
            <a:spLocks noGrp="1"/>
          </p:cNvSpPr>
          <p:nvPr>
            <p:ph type="title"/>
          </p:nvPr>
        </p:nvSpPr>
        <p:spPr/>
        <p:txBody>
          <a:bodyPr/>
          <a:lstStyle/>
          <a:p>
            <a:r>
              <a:rPr lang="en-US" dirty="0"/>
              <a:t>Do you believe there is therapeutic synergy between immune checkpoint inhibitors and </a:t>
            </a:r>
            <a:r>
              <a:rPr lang="en-US" dirty="0" err="1"/>
              <a:t>multikinase</a:t>
            </a:r>
            <a:r>
              <a:rPr lang="en-US" dirty="0"/>
              <a:t> inhibitors? </a:t>
            </a:r>
          </a:p>
        </p:txBody>
      </p:sp>
      <p:sp>
        <p:nvSpPr>
          <p:cNvPr id="8" name="Content Placeholder 7">
            <a:extLst>
              <a:ext uri="{FF2B5EF4-FFF2-40B4-BE49-F238E27FC236}">
                <a16:creationId xmlns:a16="http://schemas.microsoft.com/office/drawing/2014/main" id="{4904FD17-EC2A-1A7E-0351-55CCB82A3570}"/>
              </a:ext>
            </a:extLst>
          </p:cNvPr>
          <p:cNvSpPr>
            <a:spLocks noGrp="1"/>
          </p:cNvSpPr>
          <p:nvPr>
            <p:ph idx="52"/>
          </p:nvPr>
        </p:nvSpPr>
        <p:spPr/>
        <p:txBody>
          <a:bodyPr/>
          <a:lstStyle/>
          <a:p>
            <a:r>
              <a:rPr lang="en-US" dirty="0"/>
              <a:t>There are not enough available data at this time </a:t>
            </a:r>
          </a:p>
        </p:txBody>
      </p:sp>
    </p:spTree>
    <p:extLst>
      <p:ext uri="{BB962C8B-B14F-4D97-AF65-F5344CB8AC3E}">
        <p14:creationId xmlns:p14="http://schemas.microsoft.com/office/powerpoint/2010/main" val="1281878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581EB-BE0F-90A3-C12B-5C1C3673D4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034B62-B71F-A1F6-BAA6-36AADDDE516E}"/>
              </a:ext>
            </a:extLst>
          </p:cNvPr>
          <p:cNvSpPr>
            <a:spLocks noGrp="1"/>
          </p:cNvSpPr>
          <p:nvPr>
            <p:ph idx="47"/>
          </p:nvPr>
        </p:nvSpPr>
        <p:spPr/>
        <p:txBody>
          <a:bodyPr/>
          <a:lstStyle/>
          <a:p>
            <a:r>
              <a:rPr lang="en-US" dirty="0"/>
              <a:t>Yes</a:t>
            </a:r>
          </a:p>
        </p:txBody>
      </p:sp>
      <p:sp>
        <p:nvSpPr>
          <p:cNvPr id="3" name="Content Placeholder 2">
            <a:extLst>
              <a:ext uri="{FF2B5EF4-FFF2-40B4-BE49-F238E27FC236}">
                <a16:creationId xmlns:a16="http://schemas.microsoft.com/office/drawing/2014/main" id="{81FE3F08-5370-BE29-5723-1BD6A681F702}"/>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718EFE50-A1C2-26DE-38D2-B9181E40D7FB}"/>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4EFAD915-A359-39DF-C49D-168FA8916D30}"/>
              </a:ext>
            </a:extLst>
          </p:cNvPr>
          <p:cNvSpPr>
            <a:spLocks noGrp="1"/>
          </p:cNvSpPr>
          <p:nvPr>
            <p:ph idx="50"/>
          </p:nvPr>
        </p:nvSpPr>
        <p:spPr/>
        <p:txBody>
          <a:bodyPr/>
          <a:lstStyle/>
          <a:p>
            <a:r>
              <a:rPr lang="en-US" dirty="0"/>
              <a:t>No</a:t>
            </a:r>
          </a:p>
        </p:txBody>
      </p:sp>
      <p:sp>
        <p:nvSpPr>
          <p:cNvPr id="6" name="Content Placeholder 5">
            <a:extLst>
              <a:ext uri="{FF2B5EF4-FFF2-40B4-BE49-F238E27FC236}">
                <a16:creationId xmlns:a16="http://schemas.microsoft.com/office/drawing/2014/main" id="{B51AFAE3-2446-9FEE-F0B5-89CDDD3CAFDA}"/>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DB7D83BF-B0B9-8050-E7E4-1891FC9FFB7B}"/>
              </a:ext>
            </a:extLst>
          </p:cNvPr>
          <p:cNvSpPr>
            <a:spLocks noGrp="1"/>
          </p:cNvSpPr>
          <p:nvPr>
            <p:ph type="title"/>
          </p:nvPr>
        </p:nvSpPr>
        <p:spPr/>
        <p:txBody>
          <a:bodyPr/>
          <a:lstStyle/>
          <a:p>
            <a:r>
              <a:rPr lang="en-US" dirty="0"/>
              <a:t>Do you believe that zanzalintinib/atezolizumab will be endorsed by the FDA for previously treated mCRC? </a:t>
            </a:r>
          </a:p>
        </p:txBody>
      </p:sp>
      <p:sp>
        <p:nvSpPr>
          <p:cNvPr id="8" name="Content Placeholder 7">
            <a:extLst>
              <a:ext uri="{FF2B5EF4-FFF2-40B4-BE49-F238E27FC236}">
                <a16:creationId xmlns:a16="http://schemas.microsoft.com/office/drawing/2014/main" id="{29BB3A51-0FD8-16B9-B7E5-B05E278F974B}"/>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3747280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16C7-7389-8706-7C37-E7AD602C6C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95D68-FB91-E212-8929-5DFEBF9E5CFC}"/>
              </a:ext>
            </a:extLst>
          </p:cNvPr>
          <p:cNvSpPr>
            <a:spLocks noGrp="1"/>
          </p:cNvSpPr>
          <p:nvPr>
            <p:ph idx="47"/>
          </p:nvPr>
        </p:nvSpPr>
        <p:spPr/>
        <p:txBody>
          <a:bodyPr/>
          <a:lstStyle/>
          <a:p>
            <a:r>
              <a:rPr lang="en-US" dirty="0"/>
              <a:t>Yes</a:t>
            </a:r>
          </a:p>
        </p:txBody>
      </p:sp>
      <p:sp>
        <p:nvSpPr>
          <p:cNvPr id="3" name="Content Placeholder 2">
            <a:extLst>
              <a:ext uri="{FF2B5EF4-FFF2-40B4-BE49-F238E27FC236}">
                <a16:creationId xmlns:a16="http://schemas.microsoft.com/office/drawing/2014/main" id="{E932A0EA-36A2-6B6F-E0B0-61204FD8AA2A}"/>
              </a:ext>
            </a:extLst>
          </p:cNvPr>
          <p:cNvSpPr>
            <a:spLocks noGrp="1"/>
          </p:cNvSpPr>
          <p:nvPr>
            <p:ph idx="48"/>
          </p:nvPr>
        </p:nvSpPr>
        <p:spPr/>
        <p:txBody>
          <a:bodyPr/>
          <a:lstStyle/>
          <a:p>
            <a:r>
              <a:rPr lang="en-US" dirty="0"/>
              <a:t>No</a:t>
            </a:r>
          </a:p>
        </p:txBody>
      </p:sp>
      <p:sp>
        <p:nvSpPr>
          <p:cNvPr id="4" name="Content Placeholder 3">
            <a:extLst>
              <a:ext uri="{FF2B5EF4-FFF2-40B4-BE49-F238E27FC236}">
                <a16:creationId xmlns:a16="http://schemas.microsoft.com/office/drawing/2014/main" id="{8AA81C83-AE17-4AD9-BA52-928CD668EBF3}"/>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690ABA91-CF19-30FF-1FCE-AFBBA7FA2C48}"/>
              </a:ext>
            </a:extLst>
          </p:cNvPr>
          <p:cNvSpPr>
            <a:spLocks noGrp="1"/>
          </p:cNvSpPr>
          <p:nvPr>
            <p:ph idx="50"/>
          </p:nvPr>
        </p:nvSpPr>
        <p:spPr/>
        <p:txBody>
          <a:bodyPr/>
          <a:lstStyle/>
          <a:p>
            <a:r>
              <a:rPr lang="en-US" dirty="0"/>
              <a:t>No</a:t>
            </a:r>
          </a:p>
        </p:txBody>
      </p:sp>
      <p:sp>
        <p:nvSpPr>
          <p:cNvPr id="6" name="Content Placeholder 5">
            <a:extLst>
              <a:ext uri="{FF2B5EF4-FFF2-40B4-BE49-F238E27FC236}">
                <a16:creationId xmlns:a16="http://schemas.microsoft.com/office/drawing/2014/main" id="{B9EABB4D-B5DC-2B23-E5F0-9E937A5E0CDA}"/>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CDE45C33-F836-9C1C-D85E-BFAF1C61C6AB}"/>
              </a:ext>
            </a:extLst>
          </p:cNvPr>
          <p:cNvSpPr>
            <a:spLocks noGrp="1"/>
          </p:cNvSpPr>
          <p:nvPr>
            <p:ph type="title"/>
          </p:nvPr>
        </p:nvSpPr>
        <p:spPr/>
        <p:txBody>
          <a:bodyPr/>
          <a:lstStyle/>
          <a:p>
            <a:r>
              <a:rPr lang="en-US" dirty="0"/>
              <a:t>Would you like to be able to access zanzalintinib/atezolizumab today for your patients with previously treated mCRC?</a:t>
            </a:r>
          </a:p>
        </p:txBody>
      </p:sp>
      <p:sp>
        <p:nvSpPr>
          <p:cNvPr id="8" name="Content Placeholder 7">
            <a:extLst>
              <a:ext uri="{FF2B5EF4-FFF2-40B4-BE49-F238E27FC236}">
                <a16:creationId xmlns:a16="http://schemas.microsoft.com/office/drawing/2014/main" id="{05C56273-CCEB-BE3B-20AE-1DEA8804F3FD}"/>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20698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E288E-B8F1-B460-4CED-9816297486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17C05E-4A56-2E51-6B0F-413CFBF7BE43}"/>
              </a:ext>
            </a:extLst>
          </p:cNvPr>
          <p:cNvSpPr>
            <a:spLocks noGrp="1"/>
          </p:cNvSpPr>
          <p:nvPr>
            <p:ph idx="47"/>
          </p:nvPr>
        </p:nvSpPr>
        <p:spPr/>
        <p:txBody>
          <a:bodyPr/>
          <a:lstStyle/>
          <a:p>
            <a:r>
              <a:rPr lang="en-US" dirty="0"/>
              <a:t>Third line or fourth line</a:t>
            </a:r>
          </a:p>
        </p:txBody>
      </p:sp>
      <p:sp>
        <p:nvSpPr>
          <p:cNvPr id="3" name="Content Placeholder 2">
            <a:extLst>
              <a:ext uri="{FF2B5EF4-FFF2-40B4-BE49-F238E27FC236}">
                <a16:creationId xmlns:a16="http://schemas.microsoft.com/office/drawing/2014/main" id="{3EFFD43D-203B-54D3-B2EA-73C10F4ADD9F}"/>
              </a:ext>
            </a:extLst>
          </p:cNvPr>
          <p:cNvSpPr>
            <a:spLocks noGrp="1"/>
          </p:cNvSpPr>
          <p:nvPr>
            <p:ph idx="48"/>
          </p:nvPr>
        </p:nvSpPr>
        <p:spPr/>
        <p:txBody>
          <a:bodyPr/>
          <a:lstStyle/>
          <a:p>
            <a:r>
              <a:rPr lang="en-US" dirty="0"/>
              <a:t>Third or fourth line and later</a:t>
            </a:r>
          </a:p>
        </p:txBody>
      </p:sp>
      <p:sp>
        <p:nvSpPr>
          <p:cNvPr id="4" name="Content Placeholder 3">
            <a:extLst>
              <a:ext uri="{FF2B5EF4-FFF2-40B4-BE49-F238E27FC236}">
                <a16:creationId xmlns:a16="http://schemas.microsoft.com/office/drawing/2014/main" id="{520D39B2-FF35-ABA0-CFF4-B0DF558755E0}"/>
              </a:ext>
            </a:extLst>
          </p:cNvPr>
          <p:cNvSpPr>
            <a:spLocks noGrp="1"/>
          </p:cNvSpPr>
          <p:nvPr>
            <p:ph idx="49"/>
          </p:nvPr>
        </p:nvSpPr>
        <p:spPr/>
        <p:txBody>
          <a:bodyPr/>
          <a:lstStyle/>
          <a:p>
            <a:r>
              <a:rPr lang="en-US" dirty="0"/>
              <a:t>Fourth line</a:t>
            </a:r>
          </a:p>
        </p:txBody>
      </p:sp>
      <p:sp>
        <p:nvSpPr>
          <p:cNvPr id="5" name="Content Placeholder 4">
            <a:extLst>
              <a:ext uri="{FF2B5EF4-FFF2-40B4-BE49-F238E27FC236}">
                <a16:creationId xmlns:a16="http://schemas.microsoft.com/office/drawing/2014/main" id="{180AB31A-F5B5-309A-EFFC-98DBA8ADF252}"/>
              </a:ext>
            </a:extLst>
          </p:cNvPr>
          <p:cNvSpPr>
            <a:spLocks noGrp="1"/>
          </p:cNvSpPr>
          <p:nvPr>
            <p:ph idx="50"/>
          </p:nvPr>
        </p:nvSpPr>
        <p:spPr/>
        <p:txBody>
          <a:bodyPr/>
          <a:lstStyle/>
          <a:p>
            <a:r>
              <a:rPr lang="en-US" dirty="0"/>
              <a:t>Fourth line </a:t>
            </a:r>
          </a:p>
        </p:txBody>
      </p:sp>
      <p:sp>
        <p:nvSpPr>
          <p:cNvPr id="6" name="Content Placeholder 5">
            <a:extLst>
              <a:ext uri="{FF2B5EF4-FFF2-40B4-BE49-F238E27FC236}">
                <a16:creationId xmlns:a16="http://schemas.microsoft.com/office/drawing/2014/main" id="{C92AF21C-4BAE-4B65-D981-F2C625F90CEE}"/>
              </a:ext>
            </a:extLst>
          </p:cNvPr>
          <p:cNvSpPr>
            <a:spLocks noGrp="1"/>
          </p:cNvSpPr>
          <p:nvPr>
            <p:ph idx="51"/>
          </p:nvPr>
        </p:nvSpPr>
        <p:spPr/>
        <p:txBody>
          <a:bodyPr/>
          <a:lstStyle/>
          <a:p>
            <a:r>
              <a:rPr lang="en-US"/>
              <a:t>Third-line </a:t>
            </a:r>
            <a:r>
              <a:rPr lang="en-US" dirty="0"/>
              <a:t>setting</a:t>
            </a:r>
          </a:p>
        </p:txBody>
      </p:sp>
      <p:sp>
        <p:nvSpPr>
          <p:cNvPr id="7" name="Title 6">
            <a:extLst>
              <a:ext uri="{FF2B5EF4-FFF2-40B4-BE49-F238E27FC236}">
                <a16:creationId xmlns:a16="http://schemas.microsoft.com/office/drawing/2014/main" id="{2BFF07D0-D31A-9EA9-9369-3B262173074D}"/>
              </a:ext>
            </a:extLst>
          </p:cNvPr>
          <p:cNvSpPr>
            <a:spLocks noGrp="1"/>
          </p:cNvSpPr>
          <p:nvPr>
            <p:ph type="title"/>
          </p:nvPr>
        </p:nvSpPr>
        <p:spPr/>
        <p:txBody>
          <a:bodyPr/>
          <a:lstStyle/>
          <a:p>
            <a:r>
              <a:rPr lang="en-US" dirty="0"/>
              <a:t>In what line of therapy do you envision zanzalintinib/atezolizumab will be employed for patients with mCRC? </a:t>
            </a:r>
          </a:p>
        </p:txBody>
      </p:sp>
      <p:sp>
        <p:nvSpPr>
          <p:cNvPr id="8" name="Content Placeholder 7">
            <a:extLst>
              <a:ext uri="{FF2B5EF4-FFF2-40B4-BE49-F238E27FC236}">
                <a16:creationId xmlns:a16="http://schemas.microsoft.com/office/drawing/2014/main" id="{9C2B25CE-2A14-1C03-A63B-BCD7E7F61F4F}"/>
              </a:ext>
            </a:extLst>
          </p:cNvPr>
          <p:cNvSpPr>
            <a:spLocks noGrp="1"/>
          </p:cNvSpPr>
          <p:nvPr>
            <p:ph idx="52"/>
          </p:nvPr>
        </p:nvSpPr>
        <p:spPr/>
        <p:txBody>
          <a:bodyPr/>
          <a:lstStyle/>
          <a:p>
            <a:r>
              <a:rPr lang="en-US" dirty="0"/>
              <a:t>Third line or fourth line</a:t>
            </a:r>
          </a:p>
        </p:txBody>
      </p:sp>
    </p:spTree>
    <p:extLst>
      <p:ext uri="{BB962C8B-B14F-4D97-AF65-F5344CB8AC3E}">
        <p14:creationId xmlns:p14="http://schemas.microsoft.com/office/powerpoint/2010/main" val="414090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19DB6-1565-4A66-34F3-B0D30A19E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050A6-A6A9-0F7A-F468-AE42D0B24741}"/>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27C11E17-005F-5F14-A27E-047B9858C441}"/>
              </a:ext>
            </a:extLst>
          </p:cNvPr>
          <p:cNvSpPr>
            <a:spLocks noGrp="1"/>
          </p:cNvSpPr>
          <p:nvPr>
            <p:ph idx="1"/>
          </p:nvPr>
        </p:nvSpPr>
        <p:spPr>
          <a:xfrm>
            <a:off x="912286" y="1294283"/>
            <a:ext cx="10358967" cy="4799013"/>
          </a:xfrm>
        </p:spPr>
        <p:txBody>
          <a:bodyPr/>
          <a:lstStyle/>
          <a:p>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Do you believe there is therapeutic synergy between immune checkpoint inhibitors and </a:t>
            </a:r>
            <a:r>
              <a:rPr kumimoji="0" lang="en-US" sz="2200" b="1" i="0" u="none" strike="noStrike" kern="0" cap="none" spc="0" normalizeH="0" baseline="0" noProof="0" dirty="0" err="1">
                <a:ln>
                  <a:noFill/>
                </a:ln>
                <a:solidFill>
                  <a:schemeClr val="tx1"/>
                </a:solidFill>
                <a:effectLst/>
                <a:uLnTx/>
                <a:uFillTx/>
                <a:latin typeface="Calibri"/>
                <a:ea typeface="MS PGothic" pitchFamily="34" charset="-128"/>
                <a:cs typeface="Calibri"/>
              </a:rPr>
              <a:t>multikinase</a:t>
            </a:r>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 inhibitors? </a:t>
            </a:r>
          </a:p>
          <a:p>
            <a:r>
              <a:rPr lang="en-US" sz="2200" dirty="0">
                <a:solidFill>
                  <a:schemeClr val="tx1"/>
                </a:solidFill>
                <a:latin typeface="Calibri"/>
                <a:cs typeface="Calibri"/>
              </a:rPr>
              <a:t>Do you believe that zanzalintinib/atezolizumab will be endorsed by the FDA for previously treated mCRC? </a:t>
            </a:r>
          </a:p>
          <a:p>
            <a:r>
              <a:rPr lang="en-US" sz="2200" dirty="0"/>
              <a:t>Would you like to be able to access zanzalintinib/atezolizumab today for your patients with previously treated mCRC?</a:t>
            </a:r>
          </a:p>
          <a:p>
            <a:r>
              <a:rPr lang="en-US" sz="2200" dirty="0"/>
              <a:t>In what line of therapy do you envision zanzalintinib/atezolizumab will be employed for patients with mCRC? </a:t>
            </a:r>
          </a:p>
          <a:p>
            <a:endParaRPr lang="en-US" sz="2200" dirty="0"/>
          </a:p>
        </p:txBody>
      </p:sp>
    </p:spTree>
    <p:extLst>
      <p:ext uri="{BB962C8B-B14F-4D97-AF65-F5344CB8AC3E}">
        <p14:creationId xmlns:p14="http://schemas.microsoft.com/office/powerpoint/2010/main" val="2392356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2179-0042-6F85-539D-AAC110E035E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7159B56-7320-32C2-5B0E-C01D697BB87A}"/>
              </a:ext>
            </a:extLst>
          </p:cNvPr>
          <p:cNvSpPr>
            <a:spLocks noGrp="1" noChangeArrowheads="1"/>
          </p:cNvSpPr>
          <p:nvPr>
            <p:ph type="title"/>
          </p:nvPr>
        </p:nvSpPr>
        <p:spPr>
          <a:xfrm>
            <a:off x="-26623" y="422735"/>
            <a:ext cx="12192000" cy="1143000"/>
          </a:xfrm>
        </p:spPr>
        <p:txBody>
          <a:bodyPr wrap="square" anchor="ctr">
            <a:noAutofit/>
          </a:bodyPr>
          <a:lstStyle/>
          <a:p>
            <a:r>
              <a:rPr lang="en-US" sz="3400" dirty="0"/>
              <a:t>Consensus or Controversy? Documenting </a:t>
            </a:r>
            <a:br>
              <a:rPr lang="en-US" sz="3400" dirty="0"/>
            </a:br>
            <a:r>
              <a:rPr lang="en-US" sz="3400" dirty="0"/>
              <a:t>and Discussing Investigators’ Approaches </a:t>
            </a:r>
            <a:br>
              <a:rPr lang="en-US" sz="3400" dirty="0"/>
            </a:br>
            <a:r>
              <a:rPr lang="en-US" sz="3400" dirty="0"/>
              <a:t>to the Management of Ovarian Cancer</a:t>
            </a:r>
          </a:p>
        </p:txBody>
      </p:sp>
      <p:sp>
        <p:nvSpPr>
          <p:cNvPr id="6" name="Text Box 6">
            <a:extLst>
              <a:ext uri="{FF2B5EF4-FFF2-40B4-BE49-F238E27FC236}">
                <a16:creationId xmlns:a16="http://schemas.microsoft.com/office/drawing/2014/main" id="{01B2A4B4-F1C9-83AC-D630-9D38BD62388A}"/>
              </a:ext>
            </a:extLst>
          </p:cNvPr>
          <p:cNvSpPr txBox="1">
            <a:spLocks noChangeArrowheads="1"/>
          </p:cNvSpPr>
          <p:nvPr/>
        </p:nvSpPr>
        <p:spPr bwMode="auto">
          <a:xfrm>
            <a:off x="0" y="182603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70057002-C93F-312E-C29F-C9155DFA154C}"/>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3" name="Text Box 7">
            <a:extLst>
              <a:ext uri="{FF2B5EF4-FFF2-40B4-BE49-F238E27FC236}">
                <a16:creationId xmlns:a16="http://schemas.microsoft.com/office/drawing/2014/main" id="{E0E31E96-E92F-6DB0-867B-3F57721E3483}"/>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73FFF1B-5988-22C6-6F7D-80121748F14D}"/>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Ursula Matulonis,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7151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E0AA-7B72-055F-4627-EE553A2255F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776172B-5C48-0705-8F6F-4432229D5008}"/>
              </a:ext>
            </a:extLst>
          </p:cNvPr>
          <p:cNvSpPr>
            <a:spLocks noGrp="1" noChangeArrowheads="1"/>
          </p:cNvSpPr>
          <p:nvPr>
            <p:ph type="title"/>
          </p:nvPr>
        </p:nvSpPr>
        <p:spPr>
          <a:xfrm>
            <a:off x="-26623" y="548315"/>
            <a:ext cx="12192000" cy="1143000"/>
          </a:xfrm>
        </p:spPr>
        <p:txBody>
          <a:bodyPr wrap="square" anchor="ctr">
            <a:noAutofit/>
          </a:bodyPr>
          <a:lstStyle/>
          <a:p>
            <a:r>
              <a:rPr lang="en-US" sz="3400" dirty="0"/>
              <a:t>What Clinicians Want to Know: </a:t>
            </a:r>
            <a:br>
              <a:rPr lang="en-US" sz="3400" dirty="0"/>
            </a:br>
            <a:r>
              <a:rPr lang="en-US" sz="3400" dirty="0"/>
              <a:t>Addressing Community Oncologists’ Questions </a:t>
            </a:r>
            <a:br>
              <a:rPr lang="en-US" sz="3400" dirty="0"/>
            </a:br>
            <a:r>
              <a:rPr lang="en-US" sz="3400" dirty="0"/>
              <a:t>About the Care of Patients with Prostate Cancer</a:t>
            </a:r>
          </a:p>
        </p:txBody>
      </p:sp>
      <p:sp>
        <p:nvSpPr>
          <p:cNvPr id="6" name="Text Box 6">
            <a:extLst>
              <a:ext uri="{FF2B5EF4-FFF2-40B4-BE49-F238E27FC236}">
                <a16:creationId xmlns:a16="http://schemas.microsoft.com/office/drawing/2014/main" id="{9C9BEB6C-7186-3099-119B-FFD46D6291AE}"/>
              </a:ext>
            </a:extLst>
          </p:cNvPr>
          <p:cNvSpPr txBox="1">
            <a:spLocks noChangeArrowheads="1"/>
          </p:cNvSpPr>
          <p:nvPr/>
        </p:nvSpPr>
        <p:spPr bwMode="auto">
          <a:xfrm>
            <a:off x="0" y="203122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9B0BB4B4-0DF4-915A-F0AC-6A5E67EDEB4A}"/>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 FASCO</a:t>
            </a:r>
          </a:p>
        </p:txBody>
      </p:sp>
      <p:sp>
        <p:nvSpPr>
          <p:cNvPr id="3" name="Text Box 7">
            <a:extLst>
              <a:ext uri="{FF2B5EF4-FFF2-40B4-BE49-F238E27FC236}">
                <a16:creationId xmlns:a16="http://schemas.microsoft.com/office/drawing/2014/main" id="{6A0AA19E-42D4-E98F-F256-5253A64A8268}"/>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06CC10E-3C48-9511-2911-5948A0956C88}"/>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Wassim Abida,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Emmanuel S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Antonarakis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Karim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544182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70830-6B70-74C5-6D15-1B4E2157DC3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4874268-2766-C611-B779-83D9274A9371}"/>
              </a:ext>
            </a:extLst>
          </p:cNvPr>
          <p:cNvSpPr>
            <a:spLocks noGrp="1" noChangeArrowheads="1"/>
          </p:cNvSpPr>
          <p:nvPr>
            <p:ph type="title"/>
          </p:nvPr>
        </p:nvSpPr>
        <p:spPr>
          <a:xfrm>
            <a:off x="-26623" y="594955"/>
            <a:ext cx="12192000" cy="1143000"/>
          </a:xfrm>
        </p:spPr>
        <p:txBody>
          <a:bodyPr wrap="square" anchor="ctr">
            <a:noAutofit/>
          </a:bodyPr>
          <a:lstStyle/>
          <a:p>
            <a:r>
              <a:rPr lang="en-US" sz="3400" dirty="0"/>
              <a:t>Second Opinion: Investigators Provide </a:t>
            </a:r>
            <a:br>
              <a:rPr lang="en-US" sz="3400" dirty="0"/>
            </a:br>
            <a:r>
              <a:rPr lang="en-US" sz="3400" dirty="0"/>
              <a:t>Perspectives on the Current and Future </a:t>
            </a:r>
            <a:br>
              <a:rPr lang="en-US" sz="3400" dirty="0"/>
            </a:br>
            <a:r>
              <a:rPr lang="en-US" sz="3400" dirty="0"/>
              <a:t>Management of Small Cell Lung Cancer</a:t>
            </a:r>
          </a:p>
        </p:txBody>
      </p:sp>
      <p:sp>
        <p:nvSpPr>
          <p:cNvPr id="6" name="Text Box 6">
            <a:extLst>
              <a:ext uri="{FF2B5EF4-FFF2-40B4-BE49-F238E27FC236}">
                <a16:creationId xmlns:a16="http://schemas.microsoft.com/office/drawing/2014/main" id="{7426B4F1-623A-08E5-C26A-A26242667440}"/>
              </a:ext>
            </a:extLst>
          </p:cNvPr>
          <p:cNvSpPr txBox="1">
            <a:spLocks noChangeArrowheads="1"/>
          </p:cNvSpPr>
          <p:nvPr/>
        </p:nvSpPr>
        <p:spPr bwMode="auto">
          <a:xfrm>
            <a:off x="0" y="211405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8AB00D61-89C5-D16A-1A3E-062B16AE79B0}"/>
              </a:ext>
            </a:extLst>
          </p:cNvPr>
          <p:cNvSpPr txBox="1">
            <a:spLocks noChangeArrowheads="1"/>
          </p:cNvSpPr>
          <p:nvPr/>
        </p:nvSpPr>
        <p:spPr bwMode="auto">
          <a:xfrm>
            <a:off x="0" y="560108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
        <p:nvSpPr>
          <p:cNvPr id="3" name="Text Box 7">
            <a:extLst>
              <a:ext uri="{FF2B5EF4-FFF2-40B4-BE49-F238E27FC236}">
                <a16:creationId xmlns:a16="http://schemas.microsoft.com/office/drawing/2014/main" id="{A25A8725-69F5-B151-2ADA-92B808A10FD0}"/>
              </a:ext>
            </a:extLst>
          </p:cNvPr>
          <p:cNvSpPr txBox="1">
            <a:spLocks noChangeArrowheads="1"/>
          </p:cNvSpPr>
          <p:nvPr/>
        </p:nvSpPr>
        <p:spPr bwMode="auto">
          <a:xfrm>
            <a:off x="4647392" y="350928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955414C-2B5A-DFC9-2DBB-1706CBA27708}"/>
              </a:ext>
            </a:extLst>
          </p:cNvPr>
          <p:cNvSpPr txBox="1">
            <a:spLocks noChangeArrowheads="1"/>
          </p:cNvSpPr>
          <p:nvPr/>
        </p:nvSpPr>
        <p:spPr bwMode="auto">
          <a:xfrm>
            <a:off x="152400" y="406379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p>
          <a:p>
            <a:pPr algn="ctr">
              <a:lnSpc>
                <a:spcPts val="3440"/>
              </a:lnSpc>
              <a:spcAft>
                <a:spcPts val="0"/>
              </a:spcAft>
              <a:buClr>
                <a:srgbClr val="000000"/>
              </a:buClr>
              <a:buSzPct val="80000"/>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Apar Kishor Ganti, MD, MS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p:txBody>
      </p:sp>
    </p:spTree>
    <p:custDataLst>
      <p:tags r:id="rId1"/>
    </p:custDataLst>
    <p:extLst>
      <p:ext uri="{BB962C8B-B14F-4D97-AF65-F5344CB8AC3E}">
        <p14:creationId xmlns:p14="http://schemas.microsoft.com/office/powerpoint/2010/main" val="2877012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2250937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2333" b="9001"/>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3E6C-36D3-6183-2FE3-7F58474D12E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4ABBCE4-FD30-E84E-E9CB-8AB9EAC1A47B}"/>
              </a:ext>
            </a:extLst>
          </p:cNvPr>
          <p:cNvSpPr>
            <a:spLocks noGrp="1" noChangeArrowheads="1"/>
          </p:cNvSpPr>
          <p:nvPr>
            <p:ph type="title"/>
          </p:nvPr>
        </p:nvSpPr>
        <p:spPr>
          <a:xfrm>
            <a:off x="-26623" y="374485"/>
            <a:ext cx="12192000" cy="1143000"/>
          </a:xfrm>
        </p:spPr>
        <p:txBody>
          <a:bodyPr wrap="square" anchor="ctr">
            <a:noAutofit/>
          </a:bodyPr>
          <a:lstStyle/>
          <a:p>
            <a:r>
              <a:rPr lang="en-US" sz="3400" dirty="0"/>
              <a:t>Consensus or Controversy? </a:t>
            </a:r>
            <a:br>
              <a:rPr lang="en-US" sz="3400" dirty="0"/>
            </a:br>
            <a:r>
              <a:rPr lang="en-US" sz="3400" dirty="0"/>
              <a:t>Documenting and Discussing Investigators’ </a:t>
            </a:r>
            <a:br>
              <a:rPr lang="en-US" sz="3400" dirty="0"/>
            </a:br>
            <a:r>
              <a:rPr lang="en-US" sz="3400" dirty="0"/>
              <a:t>Approaches to the Management of Colorectal Cancer</a:t>
            </a:r>
          </a:p>
        </p:txBody>
      </p:sp>
      <p:sp>
        <p:nvSpPr>
          <p:cNvPr id="6" name="Text Box 6">
            <a:extLst>
              <a:ext uri="{FF2B5EF4-FFF2-40B4-BE49-F238E27FC236}">
                <a16:creationId xmlns:a16="http://schemas.microsoft.com/office/drawing/2014/main" id="{528F1886-7EAD-03D4-5158-09EB0AFACDBE}"/>
              </a:ext>
            </a:extLst>
          </p:cNvPr>
          <p:cNvSpPr txBox="1">
            <a:spLocks noChangeArrowheads="1"/>
          </p:cNvSpPr>
          <p:nvPr/>
        </p:nvSpPr>
        <p:spPr bwMode="auto">
          <a:xfrm>
            <a:off x="0" y="199434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8:00 PM CT (7:30 PM – 9:00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04AD76EC-38C2-1DD5-5F5D-C793D2570DD4}"/>
              </a:ext>
            </a:extLst>
          </p:cNvPr>
          <p:cNvSpPr txBox="1">
            <a:spLocks noChangeArrowheads="1"/>
          </p:cNvSpPr>
          <p:nvPr/>
        </p:nvSpPr>
        <p:spPr bwMode="auto">
          <a:xfrm>
            <a:off x="0" y="5373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p:txBody>
      </p:sp>
      <p:sp>
        <p:nvSpPr>
          <p:cNvPr id="3" name="Text Box 7">
            <a:extLst>
              <a:ext uri="{FF2B5EF4-FFF2-40B4-BE49-F238E27FC236}">
                <a16:creationId xmlns:a16="http://schemas.microsoft.com/office/drawing/2014/main" id="{DCF528DE-E492-813D-70C8-BBD50CD58848}"/>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CB7D20AF-44ED-3FD7-D119-84CBE115325E}"/>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Stacey A Cohen, MD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Arvind Dasari, MD, MS</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098365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and Future Role of Immune Checkpoint Inhibition in the Management of Microsatellite Instability-High (MSI-H)/Mismatch Repair Deficient (dMMR) Localized and Locally Advanced Colorectal Cancer (CRC) — Dr Cohen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Relevance and Practical Utilization of Molecular Residual Disease (MRD) Analysis in CRC — Dr Dasari</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Recent Advances in Metastatic CRC (mCRC): Optimizing Immunotherapy and Other Approaches — Dr </a:t>
            </a:r>
            <a:r>
              <a:rPr lang="en-US" sz="2500" dirty="0" err="1">
                <a:solidFill>
                  <a:schemeClr val="tx1"/>
                </a:solidFill>
              </a:rPr>
              <a:t>Bekaii</a:t>
            </a:r>
            <a:r>
              <a:rPr lang="en-US" sz="2500" dirty="0">
                <a:solidFill>
                  <a:schemeClr val="tx1"/>
                </a:solidFill>
              </a:rPr>
              <a:t>-Saab</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993702" y="1484784"/>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Tanios </a:t>
            </a:r>
            <a:r>
              <a:rPr lang="en-US" sz="1600" dirty="0" err="1">
                <a:solidFill>
                  <a:srgbClr val="000000"/>
                </a:solidFill>
                <a:latin typeface="Calibri" panose="020F0502020204030204" pitchFamily="34" charset="0"/>
                <a:ea typeface="ＭＳ Ｐゴシック" charset="0"/>
                <a:cs typeface="Calibri" panose="020F0502020204030204" pitchFamily="34" charset="0"/>
              </a:rPr>
              <a:t>Bekaii</a:t>
            </a:r>
            <a:r>
              <a:rPr lang="en-US" sz="1600" dirty="0">
                <a:solidFill>
                  <a:srgbClr val="000000"/>
                </a:solidFill>
                <a:latin typeface="Calibri" panose="020F0502020204030204" pitchFamily="34" charset="0"/>
                <a:ea typeface="ＭＳ Ｐゴシック" charset="0"/>
                <a:cs typeface="Calibri" panose="020F0502020204030204" pitchFamily="34" charset="0"/>
              </a:rPr>
              <a:t>-Saab,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David F and Margaret T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Grohne</a:t>
            </a:r>
            <a:r>
              <a:rPr lang="en-US" sz="1600" b="0" dirty="0">
                <a:solidFill>
                  <a:srgbClr val="000000"/>
                </a:solidFill>
                <a:latin typeface="Calibri" panose="020F0502020204030204" pitchFamily="34" charset="0"/>
                <a:ea typeface="ＭＳ Ｐゴシック" charset="0"/>
                <a:cs typeface="Calibri" panose="020F0502020204030204" pitchFamily="34" charset="0"/>
              </a:rPr>
              <a:t> Professor of Novel Therapeutics for Cancer Research I</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Mayo Clinic College of Medicine and Science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Chair and Consultant, Division of Hematology and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Mayo Clinic in Arizona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Phoenix, Arizona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2064" y="1484784"/>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484784"/>
            <a:ext cx="503745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Stacey A Cohen, MD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Fred Hutchinson Cancer Center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Washington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Seattle, Washington</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484784"/>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16202" y="4221088"/>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Arvind Dasari, MD, MS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Gastrointestinal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 MD Anderson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4563" y="4221088"/>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3FF75-5FF6-F09C-3DAF-4A08194860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258E64-9BB5-E738-2115-112789B0373C}"/>
              </a:ext>
            </a:extLst>
          </p:cNvPr>
          <p:cNvSpPr/>
          <p:nvPr/>
        </p:nvSpPr>
        <p:spPr bwMode="auto">
          <a:xfrm>
            <a:off x="740128" y="1370013"/>
            <a:ext cx="10828480" cy="162693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78E65B3-AE32-EA4B-3139-E38200105BD1}"/>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7C1A913-76CE-F2CF-DDD9-333C7561B25C}"/>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Current and Future Role of Immune Checkpoint Inhibition in the Management of Microsatellite Instability-High (MSI-H)/Mismatch Repair Deficient (dMMR) Localized and Locally Advanced Colorectal Cancer (CRC) — Dr Cohen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Relevance and Practical Utilization of Molecular Residual Disease (MRD) Analysis in CRC — Dr </a:t>
            </a:r>
            <a:r>
              <a:rPr lang="en-US" sz="2500" dirty="0" err="1">
                <a:solidFill>
                  <a:schemeClr val="tx1"/>
                </a:solidFill>
              </a:rPr>
              <a:t>Dasari</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Recent Advances in Metastatic CRC (mCRC): Optimizing Immunotherapy and Other Approaches — Dr </a:t>
            </a:r>
            <a:r>
              <a:rPr lang="en-US" sz="2500" dirty="0" err="1">
                <a:solidFill>
                  <a:schemeClr val="tx1"/>
                </a:solidFill>
              </a:rPr>
              <a:t>Bekaii</a:t>
            </a:r>
            <a:r>
              <a:rPr lang="en-US" sz="2500" dirty="0">
                <a:solidFill>
                  <a:schemeClr val="tx1"/>
                </a:solidFill>
              </a:rPr>
              <a:t>-Saab</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73309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7DBF30-8DAD-4F39-40EC-4B649AC2C66F}"/>
              </a:ext>
            </a:extLst>
          </p:cNvPr>
          <p:cNvSpPr>
            <a:spLocks noGrp="1"/>
          </p:cNvSpPr>
          <p:nvPr>
            <p:ph type="body" sz="quarter" idx="10"/>
          </p:nvPr>
        </p:nvSpPr>
        <p:spPr>
          <a:xfrm>
            <a:off x="592159" y="4186924"/>
            <a:ext cx="11160888" cy="1563398"/>
          </a:xfrm>
        </p:spPr>
        <p:txBody>
          <a:bodyPr/>
          <a:lstStyle/>
          <a:p>
            <a:r>
              <a:rPr lang="en-US" sz="2000" dirty="0"/>
              <a:t>Stacey A Cohen, MD </a:t>
            </a:r>
          </a:p>
          <a:p>
            <a:r>
              <a:rPr lang="en-US" sz="2000" dirty="0"/>
              <a:t>Professor</a:t>
            </a:r>
          </a:p>
          <a:p>
            <a:r>
              <a:rPr lang="en-US" sz="2000" dirty="0"/>
              <a:t>Fred Hutchinson Cancer Center </a:t>
            </a:r>
          </a:p>
          <a:p>
            <a:r>
              <a:rPr lang="en-US" sz="2000" dirty="0"/>
              <a:t>University of Washington</a:t>
            </a:r>
          </a:p>
          <a:p>
            <a:r>
              <a:rPr lang="en-US" sz="2000" dirty="0"/>
              <a:t>Seattle, Washington</a:t>
            </a:r>
            <a:endParaRPr lang="en-US" dirty="0"/>
          </a:p>
        </p:txBody>
      </p:sp>
      <p:sp>
        <p:nvSpPr>
          <p:cNvPr id="4" name="TextBox 3">
            <a:extLst>
              <a:ext uri="{FF2B5EF4-FFF2-40B4-BE49-F238E27FC236}">
                <a16:creationId xmlns:a16="http://schemas.microsoft.com/office/drawing/2014/main" id="{386B7FDD-3B85-CF95-2548-9A496BB76B78}"/>
              </a:ext>
            </a:extLst>
          </p:cNvPr>
          <p:cNvSpPr txBox="1"/>
          <p:nvPr/>
        </p:nvSpPr>
        <p:spPr>
          <a:xfrm>
            <a:off x="592159" y="3192788"/>
            <a:ext cx="82978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May 29,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0F39E63B-28C2-2263-4AD3-EE4C571369EF}"/>
              </a:ext>
            </a:extLst>
          </p:cNvPr>
          <p:cNvSpPr txBox="1">
            <a:spLocks/>
          </p:cNvSpPr>
          <p:nvPr/>
        </p:nvSpPr>
        <p:spPr>
          <a:xfrm>
            <a:off x="568408" y="1967226"/>
            <a:ext cx="10778967" cy="78266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200" b="1" kern="1200" spc="-5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t>Current and Future Role of Immune Checkpoint Inhibition in the Management of Microsatellite Instability-High </a:t>
            </a:r>
            <a:b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br>
            <a: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t>(MSI-H)/Mismatch Repair Deficient (</a:t>
            </a:r>
            <a:r>
              <a:rPr kumimoji="0" lang="en-US" sz="3200" b="1" i="0" u="none" strike="noStrike" kern="1200" cap="none" spc="-50" normalizeH="0" baseline="0" noProof="0" dirty="0" err="1">
                <a:ln>
                  <a:noFill/>
                </a:ln>
                <a:solidFill>
                  <a:srgbClr val="FFFFFF"/>
                </a:solidFill>
                <a:effectLst/>
                <a:uLnTx/>
                <a:uFillTx/>
                <a:latin typeface="Arial" panose="020B0604020202020204"/>
                <a:ea typeface="+mj-ea"/>
                <a:cs typeface="+mj-cs"/>
              </a:rPr>
              <a:t>dMMR</a:t>
            </a:r>
            <a: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t>) Localized </a:t>
            </a:r>
            <a:b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br>
            <a:r>
              <a:rPr kumimoji="0" lang="en-US" sz="3200" b="1" i="0" u="none" strike="noStrike" kern="1200" cap="none" spc="-50" normalizeH="0" baseline="0" noProof="0" dirty="0">
                <a:ln>
                  <a:noFill/>
                </a:ln>
                <a:solidFill>
                  <a:srgbClr val="FFFFFF"/>
                </a:solidFill>
                <a:effectLst/>
                <a:uLnTx/>
                <a:uFillTx/>
                <a:latin typeface="Arial" panose="020B0604020202020204"/>
                <a:ea typeface="+mj-ea"/>
                <a:cs typeface="+mj-cs"/>
              </a:rPr>
              <a:t>and Locally Advanced Colorectal Cancer (CRC)</a:t>
            </a:r>
          </a:p>
        </p:txBody>
      </p:sp>
      <p:sp>
        <p:nvSpPr>
          <p:cNvPr id="2" name="TextBox 1">
            <a:extLst>
              <a:ext uri="{FF2B5EF4-FFF2-40B4-BE49-F238E27FC236}">
                <a16:creationId xmlns:a16="http://schemas.microsoft.com/office/drawing/2014/main" id="{EF3AC015-1A1C-E0FF-50C2-98893ADC4290}"/>
              </a:ext>
            </a:extLst>
          </p:cNvPr>
          <p:cNvSpPr txBox="1"/>
          <p:nvPr/>
        </p:nvSpPr>
        <p:spPr>
          <a:xfrm>
            <a:off x="0" y="6488668"/>
            <a:ext cx="57801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Presentation slides courtesy of Andrea </a:t>
            </a:r>
            <a:r>
              <a:rPr kumimoji="0" lang="en-US" sz="1800" b="1" i="0" u="none" strike="noStrike" kern="1200" cap="none" spc="0" normalizeH="0" baseline="0" noProof="0" dirty="0" err="1">
                <a:ln>
                  <a:noFill/>
                </a:ln>
                <a:solidFill>
                  <a:srgbClr val="FFFFFF"/>
                </a:solidFill>
                <a:effectLst/>
                <a:uLnTx/>
                <a:uFillTx/>
                <a:latin typeface="Arial" panose="020B0604020202020204"/>
                <a:ea typeface="+mn-ea"/>
                <a:cs typeface="+mn-cs"/>
              </a:rPr>
              <a:t>Cercek</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 MD</a:t>
            </a:r>
          </a:p>
        </p:txBody>
      </p:sp>
    </p:spTree>
    <p:extLst>
      <p:ext uri="{BB962C8B-B14F-4D97-AF65-F5344CB8AC3E}">
        <p14:creationId xmlns:p14="http://schemas.microsoft.com/office/powerpoint/2010/main" val="109889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1B62-C9DF-E63C-8C6C-3319AAD2928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78A26DE-F078-9F23-4C3C-582DD7136688}"/>
              </a:ext>
            </a:extLst>
          </p:cNvPr>
          <p:cNvSpPr txBox="1">
            <a:spLocks/>
          </p:cNvSpPr>
          <p:nvPr/>
        </p:nvSpPr>
        <p:spPr>
          <a:xfrm>
            <a:off x="382815" y="174023"/>
            <a:ext cx="9415916" cy="5393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Biomarker selected neoadjuvant therapy: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MMRd</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/MSI</a:t>
            </a:r>
          </a:p>
        </p:txBody>
      </p:sp>
      <p:sp>
        <p:nvSpPr>
          <p:cNvPr id="5" name="Rectangle 4">
            <a:extLst>
              <a:ext uri="{FF2B5EF4-FFF2-40B4-BE49-F238E27FC236}">
                <a16:creationId xmlns:a16="http://schemas.microsoft.com/office/drawing/2014/main" id="{3773AA8E-0394-FF90-D6BC-E0AF42D0BA6C}"/>
              </a:ext>
            </a:extLst>
          </p:cNvPr>
          <p:cNvSpPr/>
          <p:nvPr/>
        </p:nvSpPr>
        <p:spPr>
          <a:xfrm>
            <a:off x="8714509" y="6540217"/>
            <a:ext cx="347749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Cercek, Smith, Stadler Clin Cancer Research 2020</a:t>
            </a:r>
          </a:p>
        </p:txBody>
      </p:sp>
      <p:sp>
        <p:nvSpPr>
          <p:cNvPr id="6" name="TextBox 5">
            <a:extLst>
              <a:ext uri="{FF2B5EF4-FFF2-40B4-BE49-F238E27FC236}">
                <a16:creationId xmlns:a16="http://schemas.microsoft.com/office/drawing/2014/main" id="{3691A4F5-38B6-1C2D-B224-087D3632CC75}"/>
              </a:ext>
            </a:extLst>
          </p:cNvPr>
          <p:cNvSpPr txBox="1"/>
          <p:nvPr/>
        </p:nvSpPr>
        <p:spPr>
          <a:xfrm>
            <a:off x="4204128" y="1006374"/>
            <a:ext cx="6398074"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About 5-10% of all rectal cancers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Less sensitive to chemotherapy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Rectal cancer treated with TNT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B319A7-4616-0CC8-B596-A3A3346ACB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238231" y="3458817"/>
            <a:ext cx="5892738" cy="2392809"/>
          </a:xfrm>
          <a:prstGeom prst="rect">
            <a:avLst/>
          </a:prstGeom>
        </p:spPr>
      </p:pic>
      <p:sp>
        <p:nvSpPr>
          <p:cNvPr id="8" name="Oval 7">
            <a:extLst>
              <a:ext uri="{FF2B5EF4-FFF2-40B4-BE49-F238E27FC236}">
                <a16:creationId xmlns:a16="http://schemas.microsoft.com/office/drawing/2014/main" id="{F2E0E216-8DD3-44C5-5557-E0975066B528}"/>
              </a:ext>
            </a:extLst>
          </p:cNvPr>
          <p:cNvSpPr/>
          <p:nvPr/>
        </p:nvSpPr>
        <p:spPr>
          <a:xfrm>
            <a:off x="4390631" y="4391891"/>
            <a:ext cx="5543078" cy="4328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C69B13AC-7EBC-3710-E1A0-79F7A080E48D}"/>
              </a:ext>
            </a:extLst>
          </p:cNvPr>
          <p:cNvGraphicFramePr>
            <a:graphicFrameLocks/>
          </p:cNvGraphicFramePr>
          <p:nvPr/>
        </p:nvGraphicFramePr>
        <p:xfrm>
          <a:off x="382815" y="862614"/>
          <a:ext cx="3461150" cy="256638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CA8C7A7C-398A-2EC0-56DD-4AEA271F4D27}"/>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39646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15496AA-4771-0620-F17B-FA4B13C49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F4090-28BC-022F-E601-93DC23B9EA32}"/>
              </a:ext>
            </a:extLst>
          </p:cNvPr>
          <p:cNvSpPr>
            <a:spLocks noGrp="1"/>
          </p:cNvSpPr>
          <p:nvPr>
            <p:ph type="title"/>
          </p:nvPr>
        </p:nvSpPr>
        <p:spPr>
          <a:xfrm>
            <a:off x="580711" y="1529364"/>
            <a:ext cx="9936238" cy="4163294"/>
          </a:xfrm>
        </p:spPr>
        <p:txBody>
          <a:bodyPr anchor="t">
            <a:normAutofit fontScale="90000"/>
          </a:bodyPr>
          <a:lstStyle/>
          <a:p>
            <a:r>
              <a:rPr lang="en-US" sz="3200" dirty="0">
                <a:solidFill>
                  <a:schemeClr val="tx1"/>
                </a:solidFill>
                <a:latin typeface="Calibri" panose="020F0502020204030204" pitchFamily="34" charset="0"/>
                <a:cs typeface="Calibri" panose="020F0502020204030204" pitchFamily="34" charset="0"/>
              </a:rPr>
              <a:t>Hypothesis</a:t>
            </a:r>
            <a:br>
              <a:rPr lang="en-US" sz="3200" b="0" u="sng" dirty="0">
                <a:solidFill>
                  <a:schemeClr val="tx1"/>
                </a:solidFill>
                <a:latin typeface="Calibri" panose="020F0502020204030204" pitchFamily="34" charset="0"/>
                <a:cs typeface="Calibri" panose="020F0502020204030204" pitchFamily="34" charset="0"/>
              </a:rPr>
            </a:br>
            <a:br>
              <a:rPr lang="en-US" sz="3200" b="0" dirty="0">
                <a:solidFill>
                  <a:schemeClr val="tx1"/>
                </a:solidFill>
                <a:latin typeface="Calibri" panose="020F0502020204030204" pitchFamily="34" charset="0"/>
                <a:cs typeface="Calibri" panose="020F0502020204030204" pitchFamily="34" charset="0"/>
              </a:rPr>
            </a:br>
            <a:r>
              <a:rPr lang="en-US" sz="3200" b="0" dirty="0">
                <a:solidFill>
                  <a:schemeClr val="tx1"/>
                </a:solidFill>
                <a:latin typeface="Calibri" panose="020F0502020204030204" pitchFamily="34" charset="0"/>
                <a:cs typeface="Calibri" panose="020F0502020204030204" pitchFamily="34" charset="0"/>
              </a:rPr>
              <a:t>In mismatch repair deficient rectal cancer, PD-1 blockade may be able to </a:t>
            </a:r>
            <a:r>
              <a:rPr lang="en-US" sz="3200" b="0" u="sng" dirty="0">
                <a:solidFill>
                  <a:schemeClr val="tx1"/>
                </a:solidFill>
                <a:latin typeface="Calibri" panose="020F0502020204030204" pitchFamily="34" charset="0"/>
                <a:cs typeface="Calibri" panose="020F0502020204030204" pitchFamily="34" charset="0"/>
              </a:rPr>
              <a:t>either:</a:t>
            </a:r>
            <a:br>
              <a:rPr lang="en-US" sz="3200" b="0" dirty="0">
                <a:solidFill>
                  <a:schemeClr val="tx1"/>
                </a:solidFill>
                <a:latin typeface="Calibri" panose="020F0502020204030204" pitchFamily="34" charset="0"/>
                <a:cs typeface="Calibri" panose="020F0502020204030204" pitchFamily="34" charset="0"/>
              </a:rPr>
            </a:br>
            <a:br>
              <a:rPr lang="en-US" sz="3200" b="0" dirty="0">
                <a:solidFill>
                  <a:schemeClr val="tx1"/>
                </a:solidFill>
                <a:latin typeface="Calibri" panose="020F0502020204030204" pitchFamily="34" charset="0"/>
                <a:cs typeface="Calibri" panose="020F0502020204030204" pitchFamily="34" charset="0"/>
              </a:rPr>
            </a:br>
            <a:r>
              <a:rPr lang="en-US" sz="3200" b="0" dirty="0">
                <a:solidFill>
                  <a:schemeClr val="tx1"/>
                </a:solidFill>
                <a:latin typeface="Calibri" panose="020F0502020204030204" pitchFamily="34" charset="0"/>
                <a:cs typeface="Calibri" panose="020F0502020204030204" pitchFamily="34" charset="0"/>
              </a:rPr>
              <a:t>	a) replace chemotherapy </a:t>
            </a:r>
            <a:br>
              <a:rPr lang="en-US" sz="3200" b="0" dirty="0">
                <a:solidFill>
                  <a:schemeClr val="tx1"/>
                </a:solidFill>
                <a:latin typeface="Calibri" panose="020F0502020204030204" pitchFamily="34" charset="0"/>
                <a:cs typeface="Calibri" panose="020F0502020204030204" pitchFamily="34" charset="0"/>
              </a:rPr>
            </a:br>
            <a:br>
              <a:rPr lang="en-US" sz="3200" b="0" dirty="0">
                <a:solidFill>
                  <a:schemeClr val="tx1"/>
                </a:solidFill>
                <a:latin typeface="Calibri" panose="020F0502020204030204" pitchFamily="34" charset="0"/>
                <a:cs typeface="Calibri" panose="020F0502020204030204" pitchFamily="34" charset="0"/>
              </a:rPr>
            </a:br>
            <a:r>
              <a:rPr lang="en-US" sz="3200" b="0" dirty="0">
                <a:solidFill>
                  <a:schemeClr val="tx1"/>
                </a:solidFill>
                <a:latin typeface="Calibri" panose="020F0502020204030204" pitchFamily="34" charset="0"/>
                <a:cs typeface="Calibri" panose="020F0502020204030204" pitchFamily="34" charset="0"/>
              </a:rPr>
              <a:t>	b) replace chemo </a:t>
            </a:r>
            <a:r>
              <a:rPr lang="en-US" sz="3200" b="0" i="1" dirty="0">
                <a:solidFill>
                  <a:schemeClr val="tx1"/>
                </a:solidFill>
                <a:latin typeface="Calibri" panose="020F0502020204030204" pitchFamily="34" charset="0"/>
                <a:cs typeface="Calibri" panose="020F0502020204030204" pitchFamily="34" charset="0"/>
              </a:rPr>
              <a:t>and</a:t>
            </a:r>
            <a:r>
              <a:rPr lang="en-US" sz="3200" b="0" dirty="0">
                <a:solidFill>
                  <a:schemeClr val="tx1"/>
                </a:solidFill>
                <a:latin typeface="Calibri" panose="020F0502020204030204" pitchFamily="34" charset="0"/>
                <a:cs typeface="Calibri" panose="020F0502020204030204" pitchFamily="34" charset="0"/>
              </a:rPr>
              <a:t> radiation therapy</a:t>
            </a:r>
            <a:br>
              <a:rPr lang="en-US" sz="3200" b="0" dirty="0">
                <a:solidFill>
                  <a:schemeClr val="tx1"/>
                </a:solidFill>
                <a:latin typeface="Calibri" panose="020F0502020204030204" pitchFamily="34" charset="0"/>
                <a:cs typeface="Calibri" panose="020F0502020204030204" pitchFamily="34" charset="0"/>
              </a:rPr>
            </a:br>
            <a:br>
              <a:rPr lang="en-US" sz="3200" b="0" dirty="0">
                <a:solidFill>
                  <a:schemeClr val="tx1"/>
                </a:solidFill>
                <a:latin typeface="Calibri" panose="020F0502020204030204" pitchFamily="34" charset="0"/>
                <a:cs typeface="Calibri" panose="020F0502020204030204" pitchFamily="34" charset="0"/>
              </a:rPr>
            </a:br>
            <a:r>
              <a:rPr lang="en-US" sz="3200" b="0" dirty="0">
                <a:solidFill>
                  <a:schemeClr val="tx1"/>
                </a:solidFill>
                <a:latin typeface="Calibri" panose="020F0502020204030204" pitchFamily="34" charset="0"/>
                <a:cs typeface="Calibri" panose="020F0502020204030204" pitchFamily="34" charset="0"/>
              </a:rPr>
              <a:t>	c) replace chemo </a:t>
            </a:r>
            <a:r>
              <a:rPr lang="en-US" sz="3200" b="0" i="1" dirty="0">
                <a:solidFill>
                  <a:schemeClr val="tx1"/>
                </a:solidFill>
                <a:latin typeface="Calibri" panose="020F0502020204030204" pitchFamily="34" charset="0"/>
                <a:cs typeface="Calibri" panose="020F0502020204030204" pitchFamily="34" charset="0"/>
              </a:rPr>
              <a:t>and</a:t>
            </a:r>
            <a:r>
              <a:rPr lang="en-US" sz="3200" b="0" dirty="0">
                <a:solidFill>
                  <a:schemeClr val="tx1"/>
                </a:solidFill>
                <a:latin typeface="Calibri" panose="020F0502020204030204" pitchFamily="34" charset="0"/>
                <a:cs typeface="Calibri" panose="020F0502020204030204" pitchFamily="34" charset="0"/>
              </a:rPr>
              <a:t> radiation, </a:t>
            </a:r>
            <a:r>
              <a:rPr lang="en-US" sz="3200" b="0" i="1" dirty="0">
                <a:solidFill>
                  <a:schemeClr val="tx1"/>
                </a:solidFill>
                <a:latin typeface="Calibri" panose="020F0502020204030204" pitchFamily="34" charset="0"/>
                <a:cs typeface="Calibri" panose="020F0502020204030204" pitchFamily="34" charset="0"/>
              </a:rPr>
              <a:t>and</a:t>
            </a:r>
            <a:r>
              <a:rPr lang="en-US" sz="3200" b="0" dirty="0">
                <a:solidFill>
                  <a:schemeClr val="tx1"/>
                </a:solidFill>
                <a:latin typeface="Calibri" panose="020F0502020204030204" pitchFamily="34" charset="0"/>
                <a:cs typeface="Calibri" panose="020F0502020204030204" pitchFamily="34" charset="0"/>
              </a:rPr>
              <a:t> surgery</a:t>
            </a:r>
          </a:p>
        </p:txBody>
      </p:sp>
      <p:sp>
        <p:nvSpPr>
          <p:cNvPr id="6" name="Title 1">
            <a:extLst>
              <a:ext uri="{FF2B5EF4-FFF2-40B4-BE49-F238E27FC236}">
                <a16:creationId xmlns:a16="http://schemas.microsoft.com/office/drawing/2014/main" id="{2C9C09D4-A47F-A11D-6031-6F85DCBF5F03}"/>
              </a:ext>
            </a:extLst>
          </p:cNvPr>
          <p:cNvSpPr txBox="1">
            <a:spLocks/>
          </p:cNvSpPr>
          <p:nvPr/>
        </p:nvSpPr>
        <p:spPr>
          <a:xfrm>
            <a:off x="224010" y="93633"/>
            <a:ext cx="11718273" cy="1071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Neoadjuvant PD1 blockade in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MMRd</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locally advanced rectal cancer </a:t>
            </a:r>
          </a:p>
        </p:txBody>
      </p:sp>
      <p:sp>
        <p:nvSpPr>
          <p:cNvPr id="3" name="TextBox 2">
            <a:extLst>
              <a:ext uri="{FF2B5EF4-FFF2-40B4-BE49-F238E27FC236}">
                <a16:creationId xmlns:a16="http://schemas.microsoft.com/office/drawing/2014/main" id="{B421B4E2-D657-7780-A8D9-0C97D65D6FFF}"/>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96409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8C4F3-CCDB-75E1-0390-7D4D3C85D2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9562B-4C78-6245-9DBC-2BD60F960016}"/>
              </a:ext>
            </a:extLst>
          </p:cNvPr>
          <p:cNvSpPr>
            <a:spLocks noGrp="1"/>
          </p:cNvSpPr>
          <p:nvPr>
            <p:ph type="title"/>
          </p:nvPr>
        </p:nvSpPr>
        <p:spPr>
          <a:xfrm>
            <a:off x="117232" y="123285"/>
            <a:ext cx="11719576" cy="655477"/>
          </a:xfrm>
        </p:spPr>
        <p:txBody>
          <a:bodyPr>
            <a:normAutofit/>
          </a:bodyPr>
          <a:lstStyle/>
          <a:p>
            <a:r>
              <a:rPr lang="en-US" sz="2800" b="1" dirty="0">
                <a:latin typeface="Arial" panose="020B0604020202020204" pitchFamily="34" charset="0"/>
                <a:cs typeface="Arial" panose="020B0604020202020204" pitchFamily="34" charset="0"/>
              </a:rPr>
              <a:t>Neoadjuvant PD1 blockade in </a:t>
            </a:r>
            <a:r>
              <a:rPr lang="en-US" sz="2800" b="1" dirty="0" err="1">
                <a:latin typeface="Arial" panose="020B0604020202020204" pitchFamily="34" charset="0"/>
                <a:cs typeface="Arial" panose="020B0604020202020204" pitchFamily="34" charset="0"/>
              </a:rPr>
              <a:t>MMRd</a:t>
            </a:r>
            <a:r>
              <a:rPr lang="en-US" sz="2800" b="1" dirty="0">
                <a:latin typeface="Arial" panose="020B0604020202020204" pitchFamily="34" charset="0"/>
                <a:cs typeface="Arial" panose="020B0604020202020204" pitchFamily="34" charset="0"/>
              </a:rPr>
              <a:t> locally advanced rectal cancer </a:t>
            </a:r>
          </a:p>
        </p:txBody>
      </p:sp>
      <p:sp>
        <p:nvSpPr>
          <p:cNvPr id="5" name="TextBox 4">
            <a:extLst>
              <a:ext uri="{FF2B5EF4-FFF2-40B4-BE49-F238E27FC236}">
                <a16:creationId xmlns:a16="http://schemas.microsoft.com/office/drawing/2014/main" id="{33477F59-5C61-CB22-7EAC-1E4E8858808C}"/>
              </a:ext>
            </a:extLst>
          </p:cNvPr>
          <p:cNvSpPr txBox="1"/>
          <p:nvPr/>
        </p:nvSpPr>
        <p:spPr>
          <a:xfrm>
            <a:off x="117232" y="4415041"/>
            <a:ext cx="817863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Primary Endpoints: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ORR after completion of PD-1 alone or in combination with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chemoRT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pCR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 sustained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cCR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for 12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completion of PD1 alone or in combination with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chemoRT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Sample Collection: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ctDNA</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biopsy, imaging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Baseline, 6 weeks,  3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6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q4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during NOM</a:t>
            </a:r>
          </a:p>
        </p:txBody>
      </p:sp>
      <p:sp>
        <p:nvSpPr>
          <p:cNvPr id="6" name="TextBox 5">
            <a:extLst>
              <a:ext uri="{FF2B5EF4-FFF2-40B4-BE49-F238E27FC236}">
                <a16:creationId xmlns:a16="http://schemas.microsoft.com/office/drawing/2014/main" id="{B4764F53-8250-E742-78A1-BAE794AF80DC}"/>
              </a:ext>
            </a:extLst>
          </p:cNvPr>
          <p:cNvSpPr txBox="1"/>
          <p:nvPr/>
        </p:nvSpPr>
        <p:spPr>
          <a:xfrm>
            <a:off x="225287" y="3203170"/>
            <a:ext cx="3352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Stage II/III rectal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MMRd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IHC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Target N= 30 (expanded)</a:t>
            </a:r>
          </a:p>
        </p:txBody>
      </p:sp>
      <p:sp>
        <p:nvSpPr>
          <p:cNvPr id="8" name="TextBox 7">
            <a:extLst>
              <a:ext uri="{FF2B5EF4-FFF2-40B4-BE49-F238E27FC236}">
                <a16:creationId xmlns:a16="http://schemas.microsoft.com/office/drawing/2014/main" id="{1AF59D31-5CBA-1E24-9D20-4A0D04ECB75E}"/>
              </a:ext>
            </a:extLst>
          </p:cNvPr>
          <p:cNvSpPr txBox="1"/>
          <p:nvPr/>
        </p:nvSpPr>
        <p:spPr>
          <a:xfrm>
            <a:off x="117232" y="680288"/>
            <a:ext cx="6115878" cy="923330"/>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a:rPr>
              <a:t>NCT04165772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a:rPr>
              <a:t>R21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CA252519-01A1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a:endParaRPr>
          </a:p>
        </p:txBody>
      </p:sp>
      <p:sp>
        <p:nvSpPr>
          <p:cNvPr id="3" name="Rectangle 2">
            <a:extLst>
              <a:ext uri="{FF2B5EF4-FFF2-40B4-BE49-F238E27FC236}">
                <a16:creationId xmlns:a16="http://schemas.microsoft.com/office/drawing/2014/main" id="{B50A15AC-2353-EBD5-5193-02D98B4379EA}"/>
              </a:ext>
            </a:extLst>
          </p:cNvPr>
          <p:cNvSpPr/>
          <p:nvPr/>
        </p:nvSpPr>
        <p:spPr>
          <a:xfrm>
            <a:off x="1049520" y="2080566"/>
            <a:ext cx="2620652" cy="782425"/>
          </a:xfrm>
          <a:prstGeom prst="rect">
            <a:avLst/>
          </a:prstGeom>
          <a:solidFill>
            <a:srgbClr val="09B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Dostarlimab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500mg IV 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months</a:t>
            </a:r>
          </a:p>
        </p:txBody>
      </p:sp>
      <p:sp>
        <p:nvSpPr>
          <p:cNvPr id="7" name="Rectangle 6">
            <a:extLst>
              <a:ext uri="{FF2B5EF4-FFF2-40B4-BE49-F238E27FC236}">
                <a16:creationId xmlns:a16="http://schemas.microsoft.com/office/drawing/2014/main" id="{4E6C0ABF-B2F1-46C7-FFE3-4C0FDAAEE6C5}"/>
              </a:ext>
            </a:extLst>
          </p:cNvPr>
          <p:cNvSpPr/>
          <p:nvPr/>
        </p:nvSpPr>
        <p:spPr>
          <a:xfrm>
            <a:off x="5570750" y="1965538"/>
            <a:ext cx="1012399" cy="585274"/>
          </a:xfrm>
          <a:prstGeom prst="rect">
            <a:avLst/>
          </a:prstGeom>
          <a:solidFill>
            <a:srgbClr val="F1D8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Residual disease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39F1A1F2-E61D-69DB-E721-B3DDE2AC0A94}"/>
              </a:ext>
            </a:extLst>
          </p:cNvPr>
          <p:cNvSpPr/>
          <p:nvPr/>
        </p:nvSpPr>
        <p:spPr>
          <a:xfrm>
            <a:off x="8500029" y="1372855"/>
            <a:ext cx="1184991" cy="585274"/>
          </a:xfrm>
          <a:prstGeom prst="rect">
            <a:avLst/>
          </a:prstGeom>
          <a:solidFill>
            <a:srgbClr val="F1D8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Residual disease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C6ED8D6C-E530-F2F2-3346-90DD51D93224}"/>
              </a:ext>
            </a:extLst>
          </p:cNvPr>
          <p:cNvSpPr/>
          <p:nvPr/>
        </p:nvSpPr>
        <p:spPr>
          <a:xfrm>
            <a:off x="5570749" y="3049723"/>
            <a:ext cx="1012399" cy="775306"/>
          </a:xfrm>
          <a:prstGeom prst="rect">
            <a:avLst/>
          </a:prstGeom>
          <a:solidFill>
            <a:srgbClr val="A6FDA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Clinical complete response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11">
            <a:extLst>
              <a:ext uri="{FF2B5EF4-FFF2-40B4-BE49-F238E27FC236}">
                <a16:creationId xmlns:a16="http://schemas.microsoft.com/office/drawing/2014/main" id="{7FF179D8-0FC1-B919-694F-032D90112E6C}"/>
              </a:ext>
            </a:extLst>
          </p:cNvPr>
          <p:cNvSpPr/>
          <p:nvPr/>
        </p:nvSpPr>
        <p:spPr>
          <a:xfrm>
            <a:off x="8500029" y="2210591"/>
            <a:ext cx="1184991" cy="782425"/>
          </a:xfrm>
          <a:prstGeom prst="rect">
            <a:avLst/>
          </a:prstGeom>
          <a:solidFill>
            <a:srgbClr val="A6FDA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complete response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B8EA6E60-9B6C-926B-3618-41737CD33FC8}"/>
              </a:ext>
            </a:extLst>
          </p:cNvPr>
          <p:cNvSpPr/>
          <p:nvPr/>
        </p:nvSpPr>
        <p:spPr>
          <a:xfrm>
            <a:off x="3960262" y="2133616"/>
            <a:ext cx="1267058" cy="10058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Radiologic and endoscopic evaluation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7D691BE7-8D46-A53D-E139-D1D755781E3A}"/>
              </a:ext>
            </a:extLst>
          </p:cNvPr>
          <p:cNvSpPr/>
          <p:nvPr/>
        </p:nvSpPr>
        <p:spPr>
          <a:xfrm>
            <a:off x="6902967" y="2047237"/>
            <a:ext cx="1267058" cy="3724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ChemoRT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 name="Rectangle 14">
            <a:extLst>
              <a:ext uri="{FF2B5EF4-FFF2-40B4-BE49-F238E27FC236}">
                <a16:creationId xmlns:a16="http://schemas.microsoft.com/office/drawing/2014/main" id="{B7A65EB4-EBEC-50F4-C5E7-2F56A495CB3C}"/>
              </a:ext>
            </a:extLst>
          </p:cNvPr>
          <p:cNvSpPr/>
          <p:nvPr/>
        </p:nvSpPr>
        <p:spPr>
          <a:xfrm>
            <a:off x="9967912" y="1498328"/>
            <a:ext cx="931069" cy="3724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Surgery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 name="Rectangle 15">
            <a:extLst>
              <a:ext uri="{FF2B5EF4-FFF2-40B4-BE49-F238E27FC236}">
                <a16:creationId xmlns:a16="http://schemas.microsoft.com/office/drawing/2014/main" id="{517631BA-F56B-145F-A52E-3A5C4BEB2ECB}"/>
              </a:ext>
            </a:extLst>
          </p:cNvPr>
          <p:cNvSpPr/>
          <p:nvPr/>
        </p:nvSpPr>
        <p:spPr>
          <a:xfrm>
            <a:off x="7981396" y="3230238"/>
            <a:ext cx="2080836" cy="579551"/>
          </a:xfrm>
          <a:prstGeom prst="rect">
            <a:avLst/>
          </a:prstGeom>
          <a:solidFill>
            <a:srgbClr val="D3DE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Non-operative follow-up every 4 months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0" name="Straight Arrow Connector 19">
            <a:extLst>
              <a:ext uri="{FF2B5EF4-FFF2-40B4-BE49-F238E27FC236}">
                <a16:creationId xmlns:a16="http://schemas.microsoft.com/office/drawing/2014/main" id="{72D9431C-0B12-F5EA-6D42-B650A4E99A14}"/>
              </a:ext>
            </a:extLst>
          </p:cNvPr>
          <p:cNvCxnSpPr/>
          <p:nvPr/>
        </p:nvCxnSpPr>
        <p:spPr>
          <a:xfrm>
            <a:off x="1016372" y="2920183"/>
            <a:ext cx="29107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4888A7-DB99-9F39-9160-4B596CBD37AD}"/>
              </a:ext>
            </a:extLst>
          </p:cNvPr>
          <p:cNvCxnSpPr>
            <a:cxnSpLocks/>
            <a:endCxn id="16" idx="1"/>
          </p:cNvCxnSpPr>
          <p:nvPr/>
        </p:nvCxnSpPr>
        <p:spPr>
          <a:xfrm>
            <a:off x="6583148" y="3520014"/>
            <a:ext cx="139824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C81DDC-11C7-BF3D-1CB0-9671CD8471AC}"/>
              </a:ext>
            </a:extLst>
          </p:cNvPr>
          <p:cNvCxnSpPr>
            <a:cxnSpLocks/>
          </p:cNvCxnSpPr>
          <p:nvPr/>
        </p:nvCxnSpPr>
        <p:spPr>
          <a:xfrm>
            <a:off x="6583148" y="2258175"/>
            <a:ext cx="3198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04C28A-2B4A-5F40-2F2B-C176B7124EC0}"/>
              </a:ext>
            </a:extLst>
          </p:cNvPr>
          <p:cNvCxnSpPr>
            <a:cxnSpLocks/>
          </p:cNvCxnSpPr>
          <p:nvPr/>
        </p:nvCxnSpPr>
        <p:spPr>
          <a:xfrm flipV="1">
            <a:off x="8217137" y="1850231"/>
            <a:ext cx="266590" cy="3012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800C09F-7150-E718-9709-3ADEE4084BCA}"/>
              </a:ext>
            </a:extLst>
          </p:cNvPr>
          <p:cNvCxnSpPr>
            <a:cxnSpLocks/>
          </p:cNvCxnSpPr>
          <p:nvPr/>
        </p:nvCxnSpPr>
        <p:spPr>
          <a:xfrm>
            <a:off x="8217137" y="2151503"/>
            <a:ext cx="266590" cy="320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F11E496-5F7F-FA07-16C7-6EDB43DE36D7}"/>
              </a:ext>
            </a:extLst>
          </p:cNvPr>
          <p:cNvCxnSpPr>
            <a:cxnSpLocks/>
          </p:cNvCxnSpPr>
          <p:nvPr/>
        </p:nvCxnSpPr>
        <p:spPr>
          <a:xfrm>
            <a:off x="9685020" y="1653587"/>
            <a:ext cx="28289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98FA6AF-EEA0-F19A-32B6-CFA09D0BE907}"/>
              </a:ext>
            </a:extLst>
          </p:cNvPr>
          <p:cNvCxnSpPr>
            <a:cxnSpLocks/>
          </p:cNvCxnSpPr>
          <p:nvPr/>
        </p:nvCxnSpPr>
        <p:spPr>
          <a:xfrm>
            <a:off x="9087761" y="2993016"/>
            <a:ext cx="0" cy="2166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0DD4BDB-6C2B-525D-ABBD-31434E18E709}"/>
              </a:ext>
            </a:extLst>
          </p:cNvPr>
          <p:cNvCxnSpPr>
            <a:cxnSpLocks/>
          </p:cNvCxnSpPr>
          <p:nvPr/>
        </p:nvCxnSpPr>
        <p:spPr>
          <a:xfrm flipV="1">
            <a:off x="5280603" y="2461106"/>
            <a:ext cx="266590" cy="3012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05F49BC-2C6B-7D69-77E2-8870EA5C7F4A}"/>
              </a:ext>
            </a:extLst>
          </p:cNvPr>
          <p:cNvCxnSpPr>
            <a:cxnSpLocks/>
          </p:cNvCxnSpPr>
          <p:nvPr/>
        </p:nvCxnSpPr>
        <p:spPr>
          <a:xfrm>
            <a:off x="5280603" y="2762378"/>
            <a:ext cx="266590" cy="320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544C39A-D287-E0B3-922D-7CE3D33A42BD}"/>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1360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2230DA4A-AB63-D15B-6CDE-A1C7CF1C4EB4}"/>
            </a:ext>
          </a:extLst>
        </p:cNvPr>
        <p:cNvGrpSpPr/>
        <p:nvPr/>
      </p:nvGrpSpPr>
      <p:grpSpPr>
        <a:xfrm>
          <a:off x="0" y="0"/>
          <a:ext cx="0" cy="0"/>
          <a:chOff x="0" y="0"/>
          <a:chExt cx="0" cy="0"/>
        </a:xfrm>
      </p:grpSpPr>
      <p:sp>
        <p:nvSpPr>
          <p:cNvPr id="109" name="Google Shape;109;p14">
            <a:extLst>
              <a:ext uri="{FF2B5EF4-FFF2-40B4-BE49-F238E27FC236}">
                <a16:creationId xmlns:a16="http://schemas.microsoft.com/office/drawing/2014/main" id="{B05AEA3A-CFF7-92E7-8E84-25DED7217B72}"/>
              </a:ext>
            </a:extLst>
          </p:cNvPr>
          <p:cNvSpPr txBox="1"/>
          <p:nvPr/>
        </p:nvSpPr>
        <p:spPr>
          <a:xfrm>
            <a:off x="295115" y="46161"/>
            <a:ext cx="8196345" cy="738623"/>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272524"/>
                </a:solidFill>
                <a:effectLst/>
                <a:uLnTx/>
                <a:uFillTx/>
                <a:latin typeface="Aptos"/>
                <a:ea typeface="Helvetica Neue"/>
                <a:cs typeface="Helvetica Neue"/>
                <a:sym typeface="Helvetica Neue"/>
              </a:rPr>
              <a:t>Patient with </a:t>
            </a:r>
            <a:r>
              <a:rPr kumimoji="0" lang="en-US" sz="3200" b="1" i="0" u="none" strike="noStrike" kern="0" cap="none" spc="0" normalizeH="0" baseline="0" noProof="0" dirty="0" err="1">
                <a:ln>
                  <a:noFill/>
                </a:ln>
                <a:solidFill>
                  <a:srgbClr val="272524"/>
                </a:solidFill>
                <a:effectLst/>
                <a:uLnTx/>
                <a:uFillTx/>
                <a:latin typeface="Aptos"/>
                <a:ea typeface="Helvetica Neue"/>
                <a:cs typeface="Helvetica Neue"/>
                <a:sym typeface="Helvetica Neue"/>
              </a:rPr>
              <a:t>MMRd</a:t>
            </a:r>
            <a:r>
              <a:rPr kumimoji="0" lang="en-US" sz="3200" b="1" i="0" u="none" strike="noStrike" kern="0" cap="none" spc="0" normalizeH="0" baseline="0" noProof="0" dirty="0">
                <a:ln>
                  <a:noFill/>
                </a:ln>
                <a:solidFill>
                  <a:srgbClr val="272524"/>
                </a:solidFill>
                <a:effectLst/>
                <a:uLnTx/>
                <a:uFillTx/>
                <a:latin typeface="Aptos"/>
                <a:ea typeface="Helvetica Neue"/>
                <a:cs typeface="Helvetica Neue"/>
                <a:sym typeface="Helvetica Neue"/>
              </a:rPr>
              <a:t> rectal cancer </a:t>
            </a:r>
            <a:r>
              <a:rPr kumimoji="0" lang="en-US" sz="3200" b="1" i="0" u="none" strike="noStrike" kern="0" cap="none" spc="0" normalizeH="0" baseline="0" noProof="0" dirty="0">
                <a:ln>
                  <a:noFill/>
                </a:ln>
                <a:solidFill>
                  <a:srgbClr val="4285F4"/>
                </a:solidFill>
                <a:effectLst/>
                <a:uLnTx/>
                <a:uFillTx/>
                <a:latin typeface="Aptos"/>
                <a:ea typeface="Helvetica Neue"/>
                <a:cs typeface="Helvetica Neue"/>
                <a:sym typeface="Helvetica Neue"/>
              </a:rPr>
              <a:t> </a:t>
            </a:r>
          </a:p>
        </p:txBody>
      </p:sp>
      <p:sp>
        <p:nvSpPr>
          <p:cNvPr id="110" name="Google Shape;110;p14">
            <a:extLst>
              <a:ext uri="{FF2B5EF4-FFF2-40B4-BE49-F238E27FC236}">
                <a16:creationId xmlns:a16="http://schemas.microsoft.com/office/drawing/2014/main" id="{D8ED315E-09C1-2CFB-1E6C-4284E20F80DD}"/>
              </a:ext>
            </a:extLst>
          </p:cNvPr>
          <p:cNvSpPr/>
          <p:nvPr/>
        </p:nvSpPr>
        <p:spPr>
          <a:xfrm>
            <a:off x="893256" y="1263399"/>
            <a:ext cx="10940800" cy="670400"/>
          </a:xfrm>
          <a:prstGeom prst="rightArrow">
            <a:avLst>
              <a:gd name="adj1" fmla="val 50000"/>
              <a:gd name="adj2" fmla="val 50000"/>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11" name="Google Shape;111;p14">
            <a:extLst>
              <a:ext uri="{FF2B5EF4-FFF2-40B4-BE49-F238E27FC236}">
                <a16:creationId xmlns:a16="http://schemas.microsoft.com/office/drawing/2014/main" id="{CB485864-C73B-5990-CCA7-144BCA5BFC15}"/>
              </a:ext>
            </a:extLst>
          </p:cNvPr>
          <p:cNvSpPr txBox="1"/>
          <p:nvPr/>
        </p:nvSpPr>
        <p:spPr>
          <a:xfrm>
            <a:off x="1082011" y="1415911"/>
            <a:ext cx="926000" cy="410393"/>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BASELINE</a:t>
            </a:r>
            <a:r>
              <a:rPr kumimoji="0" lang="en" sz="1067"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 </a:t>
            </a:r>
            <a:endParaRPr kumimoji="0" sz="1067"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2" name="Google Shape;112;p14">
            <a:extLst>
              <a:ext uri="{FF2B5EF4-FFF2-40B4-BE49-F238E27FC236}">
                <a16:creationId xmlns:a16="http://schemas.microsoft.com/office/drawing/2014/main" id="{DBEBF357-CB8E-B2B7-71DA-574E7DF34D74}"/>
              </a:ext>
            </a:extLst>
          </p:cNvPr>
          <p:cNvSpPr txBox="1"/>
          <p:nvPr/>
        </p:nvSpPr>
        <p:spPr>
          <a:xfrm>
            <a:off x="2443799" y="1415920"/>
            <a:ext cx="9260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6 WEEKS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3" name="Google Shape;113;p14">
            <a:extLst>
              <a:ext uri="{FF2B5EF4-FFF2-40B4-BE49-F238E27FC236}">
                <a16:creationId xmlns:a16="http://schemas.microsoft.com/office/drawing/2014/main" id="{8734A22B-B7D2-0A9B-68BA-76BCC6D99334}"/>
              </a:ext>
            </a:extLst>
          </p:cNvPr>
          <p:cNvSpPr txBox="1"/>
          <p:nvPr/>
        </p:nvSpPr>
        <p:spPr>
          <a:xfrm>
            <a:off x="3805587" y="1415922"/>
            <a:ext cx="9260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3 MONTHS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4" name="Google Shape;114;p14">
            <a:extLst>
              <a:ext uri="{FF2B5EF4-FFF2-40B4-BE49-F238E27FC236}">
                <a16:creationId xmlns:a16="http://schemas.microsoft.com/office/drawing/2014/main" id="{43ACC861-1EC7-8BDF-7465-7FCC3AB8B003}"/>
              </a:ext>
            </a:extLst>
          </p:cNvPr>
          <p:cNvSpPr txBox="1"/>
          <p:nvPr/>
        </p:nvSpPr>
        <p:spPr>
          <a:xfrm>
            <a:off x="5206473" y="1415922"/>
            <a:ext cx="9260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6 MONTHS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6" name="Google Shape;116;p14">
            <a:extLst>
              <a:ext uri="{FF2B5EF4-FFF2-40B4-BE49-F238E27FC236}">
                <a16:creationId xmlns:a16="http://schemas.microsoft.com/office/drawing/2014/main" id="{CD55EF25-1DFB-B89B-3805-884AA914164A}"/>
              </a:ext>
            </a:extLst>
          </p:cNvPr>
          <p:cNvSpPr txBox="1"/>
          <p:nvPr/>
        </p:nvSpPr>
        <p:spPr>
          <a:xfrm>
            <a:off x="6441439" y="1415900"/>
            <a:ext cx="14496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FU2 / 14 MONTHS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7" name="Google Shape;117;p14">
            <a:extLst>
              <a:ext uri="{FF2B5EF4-FFF2-40B4-BE49-F238E27FC236}">
                <a16:creationId xmlns:a16="http://schemas.microsoft.com/office/drawing/2014/main" id="{AA7CF3D2-F2EC-7EE1-5150-AD448CC97DFB}"/>
              </a:ext>
            </a:extLst>
          </p:cNvPr>
          <p:cNvSpPr txBox="1"/>
          <p:nvPr/>
        </p:nvSpPr>
        <p:spPr>
          <a:xfrm>
            <a:off x="7829305" y="1415900"/>
            <a:ext cx="14496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FU3 / 18  MONTHS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18" name="Google Shape;118;p14">
            <a:extLst>
              <a:ext uri="{FF2B5EF4-FFF2-40B4-BE49-F238E27FC236}">
                <a16:creationId xmlns:a16="http://schemas.microsoft.com/office/drawing/2014/main" id="{AFD7E4F5-706D-E31A-8C07-268BBC488654}"/>
              </a:ext>
            </a:extLst>
          </p:cNvPr>
          <p:cNvSpPr txBox="1"/>
          <p:nvPr/>
        </p:nvSpPr>
        <p:spPr>
          <a:xfrm>
            <a:off x="893267" y="1025936"/>
            <a:ext cx="4829616" cy="389746"/>
          </a:xfrm>
          <a:prstGeom prst="rect">
            <a:avLst/>
          </a:prstGeom>
          <a:solidFill>
            <a:srgbClr val="FF0000"/>
          </a:solidFill>
          <a:ln w="19050"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Aptos" panose="020B0004020202020204" pitchFamily="34" charset="0"/>
                <a:ea typeface="+mn-ea"/>
                <a:cs typeface="Arial"/>
                <a:sym typeface="Arial"/>
              </a:rPr>
              <a:t>DOSTARLIMAB</a:t>
            </a:r>
            <a:endParaRPr kumimoji="0" sz="933" b="1" i="0" u="none" strike="noStrike" kern="0" cap="none" spc="0" normalizeH="0" baseline="0" noProof="0">
              <a:ln>
                <a:noFill/>
              </a:ln>
              <a:solidFill>
                <a:srgbClr val="FFFFFF"/>
              </a:solidFill>
              <a:effectLst/>
              <a:uLnTx/>
              <a:uFillTx/>
              <a:latin typeface="Aptos" panose="020B0004020202020204" pitchFamily="34" charset="0"/>
              <a:ea typeface="+mn-ea"/>
              <a:cs typeface="Arial"/>
              <a:sym typeface="Arial"/>
            </a:endParaRPr>
          </a:p>
        </p:txBody>
      </p:sp>
      <p:sp>
        <p:nvSpPr>
          <p:cNvPr id="119" name="Google Shape;119;p14">
            <a:extLst>
              <a:ext uri="{FF2B5EF4-FFF2-40B4-BE49-F238E27FC236}">
                <a16:creationId xmlns:a16="http://schemas.microsoft.com/office/drawing/2014/main" id="{39CE8C1C-D1AC-BC50-1E33-CF038BAF36ED}"/>
              </a:ext>
            </a:extLst>
          </p:cNvPr>
          <p:cNvSpPr txBox="1"/>
          <p:nvPr/>
        </p:nvSpPr>
        <p:spPr>
          <a:xfrm>
            <a:off x="9217172" y="1415900"/>
            <a:ext cx="1449600" cy="389746"/>
          </a:xfrm>
          <a:prstGeom prst="rect">
            <a:avLst/>
          </a:prstGeom>
          <a:noFill/>
          <a:ln>
            <a:noFill/>
          </a:ln>
        </p:spPr>
        <p:txBody>
          <a:bodyPr spcFirstLastPara="1" wrap="square" lIns="121900" tIns="121900" rIns="121900" bIns="121900" anchor="t" anchorCtr="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FU4 / 22 MONTHS</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pic>
        <p:nvPicPr>
          <p:cNvPr id="120" name="Google Shape;120;p14">
            <a:extLst>
              <a:ext uri="{FF2B5EF4-FFF2-40B4-BE49-F238E27FC236}">
                <a16:creationId xmlns:a16="http://schemas.microsoft.com/office/drawing/2014/main" id="{1CEA038C-40AE-5B38-9C53-7D83F39AEFE5}"/>
              </a:ext>
            </a:extLst>
          </p:cNvPr>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952617" y="3583867"/>
            <a:ext cx="1219200" cy="1219200"/>
          </a:xfrm>
          <a:prstGeom prst="rect">
            <a:avLst/>
          </a:prstGeom>
          <a:noFill/>
          <a:ln>
            <a:noFill/>
          </a:ln>
        </p:spPr>
      </p:pic>
      <p:pic>
        <p:nvPicPr>
          <p:cNvPr id="121" name="Google Shape;121;p14">
            <a:extLst>
              <a:ext uri="{FF2B5EF4-FFF2-40B4-BE49-F238E27FC236}">
                <a16:creationId xmlns:a16="http://schemas.microsoft.com/office/drawing/2014/main" id="{50FE9AD3-19C6-CD7D-00FC-1CF8B193B7A9}"/>
              </a:ext>
            </a:extLst>
          </p:cNvPr>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3824868" y="3583867"/>
            <a:ext cx="1219200" cy="1219200"/>
          </a:xfrm>
          <a:prstGeom prst="rect">
            <a:avLst/>
          </a:prstGeom>
          <a:noFill/>
          <a:ln w="25400" cap="flat" cmpd="sng">
            <a:solidFill>
              <a:srgbClr val="3C78D8"/>
            </a:solidFill>
            <a:prstDash val="solid"/>
            <a:round/>
            <a:headEnd type="none" w="sm" len="sm"/>
            <a:tailEnd type="none" w="sm" len="sm"/>
          </a:ln>
        </p:spPr>
      </p:pic>
      <p:pic>
        <p:nvPicPr>
          <p:cNvPr id="122" name="Google Shape;122;p14">
            <a:extLst>
              <a:ext uri="{FF2B5EF4-FFF2-40B4-BE49-F238E27FC236}">
                <a16:creationId xmlns:a16="http://schemas.microsoft.com/office/drawing/2014/main" id="{FCB1DFF7-A824-A0B7-9CF9-024515612124}"/>
              </a:ext>
            </a:extLst>
          </p:cNvPr>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5199879" y="3583867"/>
            <a:ext cx="1219200" cy="1219200"/>
          </a:xfrm>
          <a:prstGeom prst="rect">
            <a:avLst/>
          </a:prstGeom>
          <a:noFill/>
          <a:ln w="25400" cap="flat" cmpd="sng">
            <a:solidFill>
              <a:srgbClr val="5BD028"/>
            </a:solidFill>
            <a:prstDash val="solid"/>
            <a:round/>
            <a:headEnd type="none" w="sm" len="sm"/>
            <a:tailEnd type="none" w="sm" len="sm"/>
          </a:ln>
        </p:spPr>
      </p:pic>
      <p:pic>
        <p:nvPicPr>
          <p:cNvPr id="124" name="Google Shape;124;p14">
            <a:extLst>
              <a:ext uri="{FF2B5EF4-FFF2-40B4-BE49-F238E27FC236}">
                <a16:creationId xmlns:a16="http://schemas.microsoft.com/office/drawing/2014/main" id="{B273BB01-AF3D-2373-1EEE-45911142D5AB}"/>
              </a:ext>
            </a:extLst>
          </p:cNvPr>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6597164" y="3618395"/>
            <a:ext cx="1219200" cy="1169352"/>
          </a:xfrm>
          <a:prstGeom prst="rect">
            <a:avLst/>
          </a:prstGeom>
          <a:noFill/>
          <a:ln w="25400" cap="flat" cmpd="sng">
            <a:solidFill>
              <a:srgbClr val="5BD028"/>
            </a:solidFill>
            <a:prstDash val="solid"/>
            <a:round/>
            <a:headEnd type="none" w="sm" len="sm"/>
            <a:tailEnd type="none" w="sm" len="sm"/>
          </a:ln>
        </p:spPr>
      </p:pic>
      <p:pic>
        <p:nvPicPr>
          <p:cNvPr id="125" name="Google Shape;125;p14">
            <a:extLst>
              <a:ext uri="{FF2B5EF4-FFF2-40B4-BE49-F238E27FC236}">
                <a16:creationId xmlns:a16="http://schemas.microsoft.com/office/drawing/2014/main" id="{904B6680-4D15-2DA0-FF55-2ABE20A22ECC}"/>
              </a:ext>
            </a:extLst>
          </p:cNvPr>
          <p:cNvPicPr preferRelativeResize="0"/>
          <p:nvPr/>
        </p:nvPicPr>
        <p:blipFill rotWithShape="1">
          <a:blip r:embed="rId7" cstate="screen">
            <a:alphaModFix/>
            <a:extLst>
              <a:ext uri="{28A0092B-C50C-407E-A947-70E740481C1C}">
                <a14:useLocalDpi xmlns:a14="http://schemas.microsoft.com/office/drawing/2010/main" val="0"/>
              </a:ext>
            </a:extLst>
          </a:blip>
          <a:srcRect/>
          <a:stretch/>
        </p:blipFill>
        <p:spPr>
          <a:xfrm>
            <a:off x="7970396" y="3623951"/>
            <a:ext cx="1219200" cy="1158240"/>
          </a:xfrm>
          <a:prstGeom prst="rect">
            <a:avLst/>
          </a:prstGeom>
          <a:noFill/>
          <a:ln w="25400" cap="flat" cmpd="sng">
            <a:solidFill>
              <a:srgbClr val="5BD028"/>
            </a:solidFill>
            <a:prstDash val="solid"/>
            <a:round/>
            <a:headEnd type="none" w="sm" len="sm"/>
            <a:tailEnd type="none" w="sm" len="sm"/>
          </a:ln>
        </p:spPr>
      </p:pic>
      <p:pic>
        <p:nvPicPr>
          <p:cNvPr id="126" name="Google Shape;126;p14">
            <a:extLst>
              <a:ext uri="{FF2B5EF4-FFF2-40B4-BE49-F238E27FC236}">
                <a16:creationId xmlns:a16="http://schemas.microsoft.com/office/drawing/2014/main" id="{0E715F20-86FE-1FF6-7D67-E12828AB51EB}"/>
              </a:ext>
            </a:extLst>
          </p:cNvPr>
          <p:cNvPicPr preferRelativeResize="0"/>
          <p:nvPr/>
        </p:nvPicPr>
        <p:blipFill rotWithShape="1">
          <a:blip r:embed="rId8" cstate="screen">
            <a:alphaModFix/>
            <a:extLst>
              <a:ext uri="{28A0092B-C50C-407E-A947-70E740481C1C}">
                <a14:useLocalDpi xmlns:a14="http://schemas.microsoft.com/office/drawing/2010/main" val="0"/>
              </a:ext>
            </a:extLst>
          </a:blip>
          <a:srcRect/>
          <a:stretch/>
        </p:blipFill>
        <p:spPr>
          <a:xfrm>
            <a:off x="9335672" y="3583867"/>
            <a:ext cx="1219200" cy="1197187"/>
          </a:xfrm>
          <a:prstGeom prst="rect">
            <a:avLst/>
          </a:prstGeom>
          <a:noFill/>
          <a:ln w="25400" cap="flat" cmpd="sng">
            <a:solidFill>
              <a:srgbClr val="5BD028"/>
            </a:solidFill>
            <a:prstDash val="solid"/>
            <a:round/>
            <a:headEnd type="none" w="sm" len="sm"/>
            <a:tailEnd type="none" w="sm" len="sm"/>
          </a:ln>
        </p:spPr>
      </p:pic>
      <p:pic>
        <p:nvPicPr>
          <p:cNvPr id="127" name="Google Shape;127;p14">
            <a:extLst>
              <a:ext uri="{FF2B5EF4-FFF2-40B4-BE49-F238E27FC236}">
                <a16:creationId xmlns:a16="http://schemas.microsoft.com/office/drawing/2014/main" id="{6515B9AE-6C2E-814B-DAC9-92B4A4106443}"/>
              </a:ext>
            </a:extLst>
          </p:cNvPr>
          <p:cNvPicPr preferRelativeResize="0"/>
          <p:nvPr/>
        </p:nvPicPr>
        <p:blipFill rotWithShape="1">
          <a:blip r:embed="rId9" cstate="screen">
            <a:alphaModFix/>
            <a:extLst>
              <a:ext uri="{28A0092B-C50C-407E-A947-70E740481C1C}">
                <a14:useLocalDpi xmlns:a14="http://schemas.microsoft.com/office/drawing/2010/main" val="0"/>
              </a:ext>
            </a:extLst>
          </a:blip>
          <a:srcRect/>
          <a:stretch/>
        </p:blipFill>
        <p:spPr>
          <a:xfrm>
            <a:off x="957092" y="5089015"/>
            <a:ext cx="1219200" cy="1219200"/>
          </a:xfrm>
          <a:prstGeom prst="rect">
            <a:avLst/>
          </a:prstGeom>
          <a:noFill/>
          <a:ln>
            <a:noFill/>
          </a:ln>
        </p:spPr>
      </p:pic>
      <p:pic>
        <p:nvPicPr>
          <p:cNvPr id="128" name="Google Shape;128;p14">
            <a:extLst>
              <a:ext uri="{FF2B5EF4-FFF2-40B4-BE49-F238E27FC236}">
                <a16:creationId xmlns:a16="http://schemas.microsoft.com/office/drawing/2014/main" id="{BEDC6134-60AB-1417-A6F2-89D67C73DCC6}"/>
              </a:ext>
            </a:extLst>
          </p:cNvPr>
          <p:cNvPicPr preferRelativeResize="0"/>
          <p:nvPr/>
        </p:nvPicPr>
        <p:blipFill rotWithShape="1">
          <a:blip r:embed="rId10" cstate="screen">
            <a:alphaModFix/>
            <a:extLst>
              <a:ext uri="{28A0092B-C50C-407E-A947-70E740481C1C}">
                <a14:useLocalDpi xmlns:a14="http://schemas.microsoft.com/office/drawing/2010/main" val="0"/>
              </a:ext>
            </a:extLst>
          </a:blip>
          <a:srcRect/>
          <a:stretch/>
        </p:blipFill>
        <p:spPr>
          <a:xfrm>
            <a:off x="3805587" y="5163461"/>
            <a:ext cx="1219200" cy="1097280"/>
          </a:xfrm>
          <a:prstGeom prst="rect">
            <a:avLst/>
          </a:prstGeom>
          <a:noFill/>
          <a:ln w="25400" cap="flat" cmpd="sng">
            <a:solidFill>
              <a:srgbClr val="5BD028"/>
            </a:solidFill>
            <a:prstDash val="solid"/>
            <a:round/>
            <a:headEnd type="none" w="sm" len="sm"/>
            <a:tailEnd type="none" w="sm" len="sm"/>
          </a:ln>
        </p:spPr>
      </p:pic>
      <p:pic>
        <p:nvPicPr>
          <p:cNvPr id="129" name="Google Shape;129;p14">
            <a:extLst>
              <a:ext uri="{FF2B5EF4-FFF2-40B4-BE49-F238E27FC236}">
                <a16:creationId xmlns:a16="http://schemas.microsoft.com/office/drawing/2014/main" id="{2DD31DCF-2BC7-8467-3CEB-CA77A3FABF52}"/>
              </a:ext>
            </a:extLst>
          </p:cNvPr>
          <p:cNvPicPr preferRelativeResize="0"/>
          <p:nvPr/>
        </p:nvPicPr>
        <p:blipFill rotWithShape="1">
          <a:blip r:embed="rId11" cstate="screen">
            <a:alphaModFix/>
            <a:extLst>
              <a:ext uri="{28A0092B-C50C-407E-A947-70E740481C1C}">
                <a14:useLocalDpi xmlns:a14="http://schemas.microsoft.com/office/drawing/2010/main" val="0"/>
              </a:ext>
            </a:extLst>
          </a:blip>
          <a:srcRect/>
          <a:stretch/>
        </p:blipFill>
        <p:spPr>
          <a:xfrm>
            <a:off x="5222239" y="5149975"/>
            <a:ext cx="1219200" cy="1097280"/>
          </a:xfrm>
          <a:prstGeom prst="rect">
            <a:avLst/>
          </a:prstGeom>
          <a:noFill/>
          <a:ln w="25400" cap="flat" cmpd="sng">
            <a:solidFill>
              <a:srgbClr val="5BD028"/>
            </a:solidFill>
            <a:prstDash val="solid"/>
            <a:round/>
            <a:headEnd type="none" w="sm" len="sm"/>
            <a:tailEnd type="none" w="sm" len="sm"/>
          </a:ln>
        </p:spPr>
      </p:pic>
      <p:pic>
        <p:nvPicPr>
          <p:cNvPr id="130" name="Google Shape;130;p14">
            <a:extLst>
              <a:ext uri="{FF2B5EF4-FFF2-40B4-BE49-F238E27FC236}">
                <a16:creationId xmlns:a16="http://schemas.microsoft.com/office/drawing/2014/main" id="{FE768C33-5A13-7B9D-A3C5-08C00B07D062}"/>
              </a:ext>
            </a:extLst>
          </p:cNvPr>
          <p:cNvPicPr preferRelativeResize="0"/>
          <p:nvPr/>
        </p:nvPicPr>
        <p:blipFill rotWithShape="1">
          <a:blip r:embed="rId12" cstate="screen">
            <a:alphaModFix/>
            <a:extLst>
              <a:ext uri="{28A0092B-C50C-407E-A947-70E740481C1C}">
                <a14:useLocalDpi xmlns:a14="http://schemas.microsoft.com/office/drawing/2010/main" val="0"/>
              </a:ext>
            </a:extLst>
          </a:blip>
          <a:srcRect/>
          <a:stretch/>
        </p:blipFill>
        <p:spPr>
          <a:xfrm>
            <a:off x="6597164" y="5173529"/>
            <a:ext cx="1219200" cy="1097280"/>
          </a:xfrm>
          <a:prstGeom prst="rect">
            <a:avLst/>
          </a:prstGeom>
          <a:noFill/>
          <a:ln w="25400" cap="flat" cmpd="sng">
            <a:solidFill>
              <a:srgbClr val="5BD028"/>
            </a:solidFill>
            <a:prstDash val="solid"/>
            <a:round/>
            <a:headEnd type="none" w="sm" len="sm"/>
            <a:tailEnd type="none" w="sm" len="sm"/>
          </a:ln>
        </p:spPr>
      </p:pic>
      <p:pic>
        <p:nvPicPr>
          <p:cNvPr id="131" name="Google Shape;131;p14">
            <a:extLst>
              <a:ext uri="{FF2B5EF4-FFF2-40B4-BE49-F238E27FC236}">
                <a16:creationId xmlns:a16="http://schemas.microsoft.com/office/drawing/2014/main" id="{8B45AFBB-A384-DA3A-5534-3F5FD174648E}"/>
              </a:ext>
            </a:extLst>
          </p:cNvPr>
          <p:cNvPicPr preferRelativeResize="0"/>
          <p:nvPr/>
        </p:nvPicPr>
        <p:blipFill rotWithShape="1">
          <a:blip r:embed="rId13" cstate="screen">
            <a:alphaModFix/>
            <a:extLst>
              <a:ext uri="{28A0092B-C50C-407E-A947-70E740481C1C}">
                <a14:useLocalDpi xmlns:a14="http://schemas.microsoft.com/office/drawing/2010/main" val="0"/>
              </a:ext>
            </a:extLst>
          </a:blip>
          <a:srcRect/>
          <a:stretch/>
        </p:blipFill>
        <p:spPr>
          <a:xfrm>
            <a:off x="7958119" y="5173529"/>
            <a:ext cx="1219200" cy="1097280"/>
          </a:xfrm>
          <a:prstGeom prst="rect">
            <a:avLst/>
          </a:prstGeom>
          <a:noFill/>
          <a:ln w="25400" cap="flat" cmpd="sng">
            <a:solidFill>
              <a:srgbClr val="5BD028"/>
            </a:solidFill>
            <a:prstDash val="solid"/>
            <a:round/>
            <a:headEnd type="none" w="sm" len="sm"/>
            <a:tailEnd type="none" w="sm" len="sm"/>
          </a:ln>
        </p:spPr>
      </p:pic>
      <p:pic>
        <p:nvPicPr>
          <p:cNvPr id="132" name="Google Shape;132;p14">
            <a:extLst>
              <a:ext uri="{FF2B5EF4-FFF2-40B4-BE49-F238E27FC236}">
                <a16:creationId xmlns:a16="http://schemas.microsoft.com/office/drawing/2014/main" id="{9BE6A17F-C481-FBA7-DB9A-0798AC0F0BD3}"/>
              </a:ext>
            </a:extLst>
          </p:cNvPr>
          <p:cNvPicPr preferRelativeResize="0"/>
          <p:nvPr/>
        </p:nvPicPr>
        <p:blipFill rotWithShape="1">
          <a:blip r:embed="rId14" cstate="screen">
            <a:alphaModFix/>
            <a:extLst>
              <a:ext uri="{28A0092B-C50C-407E-A947-70E740481C1C}">
                <a14:useLocalDpi xmlns:a14="http://schemas.microsoft.com/office/drawing/2010/main" val="0"/>
              </a:ext>
            </a:extLst>
          </a:blip>
          <a:srcRect/>
          <a:stretch/>
        </p:blipFill>
        <p:spPr>
          <a:xfrm>
            <a:off x="9335672" y="5163461"/>
            <a:ext cx="1219200" cy="1097280"/>
          </a:xfrm>
          <a:prstGeom prst="rect">
            <a:avLst/>
          </a:prstGeom>
          <a:noFill/>
          <a:ln w="25400" cap="flat" cmpd="sng">
            <a:solidFill>
              <a:srgbClr val="5BD028"/>
            </a:solidFill>
            <a:prstDash val="solid"/>
            <a:round/>
            <a:headEnd type="none" w="sm" len="sm"/>
            <a:tailEnd type="none" w="sm" len="sm"/>
          </a:ln>
        </p:spPr>
      </p:pic>
      <p:pic>
        <p:nvPicPr>
          <p:cNvPr id="133" name="Google Shape;133;p14">
            <a:extLst>
              <a:ext uri="{FF2B5EF4-FFF2-40B4-BE49-F238E27FC236}">
                <a16:creationId xmlns:a16="http://schemas.microsoft.com/office/drawing/2014/main" id="{E56066A8-0238-6AD0-CD3A-68C187835988}"/>
              </a:ext>
            </a:extLst>
          </p:cNvPr>
          <p:cNvPicPr preferRelativeResize="0"/>
          <p:nvPr/>
        </p:nvPicPr>
        <p:blipFill>
          <a:blip r:embed="rId15" cstate="screen">
            <a:alphaModFix/>
            <a:extLst>
              <a:ext uri="{28A0092B-C50C-407E-A947-70E740481C1C}">
                <a14:useLocalDpi xmlns:a14="http://schemas.microsoft.com/office/drawing/2010/main" val="0"/>
              </a:ext>
            </a:extLst>
          </a:blip>
          <a:stretch>
            <a:fillRect/>
          </a:stretch>
        </p:blipFill>
        <p:spPr>
          <a:xfrm>
            <a:off x="952617" y="1939619"/>
            <a:ext cx="1219200" cy="1219200"/>
          </a:xfrm>
          <a:prstGeom prst="rect">
            <a:avLst/>
          </a:prstGeom>
          <a:noFill/>
          <a:ln>
            <a:noFill/>
          </a:ln>
        </p:spPr>
      </p:pic>
      <p:pic>
        <p:nvPicPr>
          <p:cNvPr id="134" name="Google Shape;134;p14">
            <a:extLst>
              <a:ext uri="{FF2B5EF4-FFF2-40B4-BE49-F238E27FC236}">
                <a16:creationId xmlns:a16="http://schemas.microsoft.com/office/drawing/2014/main" id="{A64F7E83-7F2C-CAED-FB81-0C27662D0FD7}"/>
              </a:ext>
            </a:extLst>
          </p:cNvPr>
          <p:cNvPicPr preferRelativeResize="0"/>
          <p:nvPr/>
        </p:nvPicPr>
        <p:blipFill>
          <a:blip r:embed="rId16" cstate="screen">
            <a:alphaModFix/>
            <a:extLst>
              <a:ext uri="{28A0092B-C50C-407E-A947-70E740481C1C}">
                <a14:useLocalDpi xmlns:a14="http://schemas.microsoft.com/office/drawing/2010/main" val="0"/>
              </a:ext>
            </a:extLst>
          </a:blip>
          <a:stretch>
            <a:fillRect/>
          </a:stretch>
        </p:blipFill>
        <p:spPr>
          <a:xfrm>
            <a:off x="2332820" y="1945948"/>
            <a:ext cx="1219200" cy="1219200"/>
          </a:xfrm>
          <a:prstGeom prst="rect">
            <a:avLst/>
          </a:prstGeom>
          <a:noFill/>
          <a:ln w="28575" cap="flat" cmpd="sng">
            <a:solidFill>
              <a:srgbClr val="FFD966"/>
            </a:solidFill>
            <a:prstDash val="solid"/>
            <a:round/>
            <a:headEnd type="none" w="sm" len="sm"/>
            <a:tailEnd type="none" w="sm" len="sm"/>
          </a:ln>
        </p:spPr>
      </p:pic>
      <p:pic>
        <p:nvPicPr>
          <p:cNvPr id="135" name="Google Shape;135;p14">
            <a:extLst>
              <a:ext uri="{FF2B5EF4-FFF2-40B4-BE49-F238E27FC236}">
                <a16:creationId xmlns:a16="http://schemas.microsoft.com/office/drawing/2014/main" id="{6B44F137-1C85-AB8C-A76B-6964AF8FCFD9}"/>
              </a:ext>
            </a:extLst>
          </p:cNvPr>
          <p:cNvPicPr preferRelativeResize="0"/>
          <p:nvPr/>
        </p:nvPicPr>
        <p:blipFill>
          <a:blip r:embed="rId17" cstate="screen">
            <a:alphaModFix/>
            <a:extLst>
              <a:ext uri="{28A0092B-C50C-407E-A947-70E740481C1C}">
                <a14:useLocalDpi xmlns:a14="http://schemas.microsoft.com/office/drawing/2010/main" val="0"/>
              </a:ext>
            </a:extLst>
          </a:blip>
          <a:stretch>
            <a:fillRect/>
          </a:stretch>
        </p:blipFill>
        <p:spPr>
          <a:xfrm>
            <a:off x="3783688" y="1943405"/>
            <a:ext cx="1219200" cy="1219200"/>
          </a:xfrm>
          <a:prstGeom prst="rect">
            <a:avLst/>
          </a:prstGeom>
          <a:noFill/>
          <a:ln w="25400" cap="flat" cmpd="sng">
            <a:solidFill>
              <a:srgbClr val="5BD028"/>
            </a:solidFill>
            <a:prstDash val="solid"/>
            <a:round/>
            <a:headEnd type="none" w="sm" len="sm"/>
            <a:tailEnd type="none" w="sm" len="sm"/>
          </a:ln>
        </p:spPr>
      </p:pic>
      <p:pic>
        <p:nvPicPr>
          <p:cNvPr id="136" name="Google Shape;136;p14">
            <a:extLst>
              <a:ext uri="{FF2B5EF4-FFF2-40B4-BE49-F238E27FC236}">
                <a16:creationId xmlns:a16="http://schemas.microsoft.com/office/drawing/2014/main" id="{B9D2EC32-2DB3-2CEC-4914-CCE1A2CDC493}"/>
              </a:ext>
            </a:extLst>
          </p:cNvPr>
          <p:cNvPicPr preferRelativeResize="0"/>
          <p:nvPr/>
        </p:nvPicPr>
        <p:blipFill>
          <a:blip r:embed="rId18">
            <a:alphaModFix/>
            <a:extLst>
              <a:ext uri="{28A0092B-C50C-407E-A947-70E740481C1C}">
                <a14:useLocalDpi xmlns:a14="http://schemas.microsoft.com/office/drawing/2010/main" val="0"/>
              </a:ext>
            </a:extLst>
          </a:blip>
          <a:stretch>
            <a:fillRect/>
          </a:stretch>
        </p:blipFill>
        <p:spPr>
          <a:xfrm>
            <a:off x="5156420" y="1950000"/>
            <a:ext cx="1219200" cy="1219200"/>
          </a:xfrm>
          <a:prstGeom prst="rect">
            <a:avLst/>
          </a:prstGeom>
          <a:noFill/>
          <a:ln w="25400" cap="flat" cmpd="sng">
            <a:solidFill>
              <a:srgbClr val="5BD028"/>
            </a:solidFill>
            <a:prstDash val="solid"/>
            <a:round/>
            <a:headEnd type="none" w="sm" len="sm"/>
            <a:tailEnd type="none" w="sm" len="sm"/>
          </a:ln>
        </p:spPr>
      </p:pic>
      <p:pic>
        <p:nvPicPr>
          <p:cNvPr id="138" name="Google Shape;138;p14">
            <a:extLst>
              <a:ext uri="{FF2B5EF4-FFF2-40B4-BE49-F238E27FC236}">
                <a16:creationId xmlns:a16="http://schemas.microsoft.com/office/drawing/2014/main" id="{C1E7DDCC-57AC-17FF-9C61-AEA295507F7C}"/>
              </a:ext>
            </a:extLst>
          </p:cNvPr>
          <p:cNvPicPr preferRelativeResize="0"/>
          <p:nvPr/>
        </p:nvPicPr>
        <p:blipFill rotWithShape="1">
          <a:blip r:embed="rId19" cstate="screen">
            <a:alphaModFix/>
            <a:extLst>
              <a:ext uri="{28A0092B-C50C-407E-A947-70E740481C1C}">
                <a14:useLocalDpi xmlns:a14="http://schemas.microsoft.com/office/drawing/2010/main" val="0"/>
              </a:ext>
            </a:extLst>
          </a:blip>
          <a:srcRect l="6176" r="5076"/>
          <a:stretch/>
        </p:blipFill>
        <p:spPr>
          <a:xfrm>
            <a:off x="6606577" y="1943405"/>
            <a:ext cx="1219200" cy="1219200"/>
          </a:xfrm>
          <a:prstGeom prst="rect">
            <a:avLst/>
          </a:prstGeom>
          <a:noFill/>
          <a:ln w="25400" cap="flat" cmpd="sng">
            <a:solidFill>
              <a:srgbClr val="5BD028"/>
            </a:solidFill>
            <a:prstDash val="solid"/>
            <a:round/>
            <a:headEnd type="none" w="sm" len="sm"/>
            <a:tailEnd type="none" w="sm" len="sm"/>
          </a:ln>
        </p:spPr>
      </p:pic>
      <p:pic>
        <p:nvPicPr>
          <p:cNvPr id="139" name="Google Shape;139;p14">
            <a:extLst>
              <a:ext uri="{FF2B5EF4-FFF2-40B4-BE49-F238E27FC236}">
                <a16:creationId xmlns:a16="http://schemas.microsoft.com/office/drawing/2014/main" id="{2D787EE2-A07D-AC85-29FD-D7DC40DC742C}"/>
              </a:ext>
            </a:extLst>
          </p:cNvPr>
          <p:cNvPicPr preferRelativeResize="0"/>
          <p:nvPr/>
        </p:nvPicPr>
        <p:blipFill>
          <a:blip r:embed="rId20">
            <a:alphaModFix/>
            <a:extLst>
              <a:ext uri="{28A0092B-C50C-407E-A947-70E740481C1C}">
                <a14:useLocalDpi xmlns:a14="http://schemas.microsoft.com/office/drawing/2010/main" val="0"/>
              </a:ext>
            </a:extLst>
          </a:blip>
          <a:stretch>
            <a:fillRect/>
          </a:stretch>
        </p:blipFill>
        <p:spPr>
          <a:xfrm>
            <a:off x="7970396" y="1940111"/>
            <a:ext cx="1219200" cy="1219200"/>
          </a:xfrm>
          <a:prstGeom prst="rect">
            <a:avLst/>
          </a:prstGeom>
          <a:noFill/>
          <a:ln w="25400" cap="flat" cmpd="sng">
            <a:solidFill>
              <a:srgbClr val="5BD028"/>
            </a:solidFill>
            <a:prstDash val="solid"/>
            <a:round/>
            <a:headEnd type="none" w="sm" len="sm"/>
            <a:tailEnd type="none" w="sm" len="sm"/>
          </a:ln>
        </p:spPr>
      </p:pic>
      <p:pic>
        <p:nvPicPr>
          <p:cNvPr id="140" name="Google Shape;140;p14">
            <a:extLst>
              <a:ext uri="{FF2B5EF4-FFF2-40B4-BE49-F238E27FC236}">
                <a16:creationId xmlns:a16="http://schemas.microsoft.com/office/drawing/2014/main" id="{4466FD85-B69D-B284-1885-7ADD171BFD7D}"/>
              </a:ext>
            </a:extLst>
          </p:cNvPr>
          <p:cNvPicPr preferRelativeResize="0"/>
          <p:nvPr/>
        </p:nvPicPr>
        <p:blipFill>
          <a:blip r:embed="rId21">
            <a:alphaModFix/>
            <a:extLst>
              <a:ext uri="{28A0092B-C50C-407E-A947-70E740481C1C}">
                <a14:useLocalDpi xmlns:a14="http://schemas.microsoft.com/office/drawing/2010/main" val="0"/>
              </a:ext>
            </a:extLst>
          </a:blip>
          <a:stretch>
            <a:fillRect/>
          </a:stretch>
        </p:blipFill>
        <p:spPr>
          <a:xfrm>
            <a:off x="9327005" y="1961811"/>
            <a:ext cx="1219200" cy="1219200"/>
          </a:xfrm>
          <a:prstGeom prst="rect">
            <a:avLst/>
          </a:prstGeom>
          <a:noFill/>
          <a:ln w="25400" cap="flat" cmpd="sng">
            <a:solidFill>
              <a:srgbClr val="5BD028"/>
            </a:solidFill>
            <a:prstDash val="solid"/>
            <a:round/>
            <a:headEnd type="none" w="sm" len="sm"/>
            <a:tailEnd type="none" w="sm" len="sm"/>
          </a:ln>
        </p:spPr>
      </p:pic>
      <p:sp>
        <p:nvSpPr>
          <p:cNvPr id="145" name="Google Shape;145;p14">
            <a:extLst>
              <a:ext uri="{FF2B5EF4-FFF2-40B4-BE49-F238E27FC236}">
                <a16:creationId xmlns:a16="http://schemas.microsoft.com/office/drawing/2014/main" id="{F16DF6F2-490C-A93D-64E5-1923E0D5B811}"/>
              </a:ext>
            </a:extLst>
          </p:cNvPr>
          <p:cNvSpPr txBox="1"/>
          <p:nvPr/>
        </p:nvSpPr>
        <p:spPr>
          <a:xfrm>
            <a:off x="0" y="2609702"/>
            <a:ext cx="1064800" cy="389746"/>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ENDOSCOPY</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47" name="Google Shape;147;p14">
            <a:extLst>
              <a:ext uri="{FF2B5EF4-FFF2-40B4-BE49-F238E27FC236}">
                <a16:creationId xmlns:a16="http://schemas.microsoft.com/office/drawing/2014/main" id="{78BEEBB6-22CA-C70F-B4A7-075BF7594C99}"/>
              </a:ext>
            </a:extLst>
          </p:cNvPr>
          <p:cNvSpPr txBox="1"/>
          <p:nvPr/>
        </p:nvSpPr>
        <p:spPr>
          <a:xfrm>
            <a:off x="43599" y="4038104"/>
            <a:ext cx="772800" cy="533311"/>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MRI RECTUM</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48" name="Google Shape;148;p14">
            <a:extLst>
              <a:ext uri="{FF2B5EF4-FFF2-40B4-BE49-F238E27FC236}">
                <a16:creationId xmlns:a16="http://schemas.microsoft.com/office/drawing/2014/main" id="{DED88665-A2D4-6E17-25A1-1D4EE00204F3}"/>
              </a:ext>
            </a:extLst>
          </p:cNvPr>
          <p:cNvSpPr txBox="1"/>
          <p:nvPr/>
        </p:nvSpPr>
        <p:spPr>
          <a:xfrm>
            <a:off x="42532" y="5610074"/>
            <a:ext cx="685200" cy="389746"/>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rPr>
              <a:t>PET/CT</a:t>
            </a:r>
            <a:endParaRPr kumimoji="0" sz="933" b="1" i="0" u="none" strike="noStrike" kern="0" cap="none" spc="0" normalizeH="0" baseline="0" noProof="0">
              <a:ln>
                <a:noFill/>
              </a:ln>
              <a:solidFill>
                <a:srgbClr val="000000"/>
              </a:solidFill>
              <a:effectLst/>
              <a:uLnTx/>
              <a:uFillTx/>
              <a:latin typeface="Aptos" panose="020B0004020202020204" pitchFamily="34" charset="0"/>
              <a:ea typeface="Helvetica Neue"/>
              <a:cs typeface="Helvetica Neue"/>
              <a:sym typeface="Helvetica Neue"/>
            </a:endParaRPr>
          </a:p>
        </p:txBody>
      </p:sp>
      <p:sp>
        <p:nvSpPr>
          <p:cNvPr id="149" name="Google Shape;149;p14">
            <a:extLst>
              <a:ext uri="{FF2B5EF4-FFF2-40B4-BE49-F238E27FC236}">
                <a16:creationId xmlns:a16="http://schemas.microsoft.com/office/drawing/2014/main" id="{F8F36E9D-F808-0D98-D9B4-6ACABC593BDF}"/>
              </a:ext>
            </a:extLst>
          </p:cNvPr>
          <p:cNvSpPr txBox="1"/>
          <p:nvPr/>
        </p:nvSpPr>
        <p:spPr>
          <a:xfrm>
            <a:off x="9474056" y="81534"/>
            <a:ext cx="2360000" cy="1071728"/>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15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rPr>
              <a:t>SD / STABLE DISEASE</a:t>
            </a:r>
            <a:endParaRPr kumimoji="0"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a:p>
            <a:pPr marL="0" marR="0" lvl="0" indent="0" algn="l" defTabSz="1219140" rtl="0" eaLnBrk="1" fontAlgn="auto" latinLnBrk="0" hangingPunct="1">
              <a:lnSpc>
                <a:spcPct val="115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rPr>
              <a:t>PR / PARTIAL RESPONSE</a:t>
            </a:r>
            <a:endParaRPr kumimoji="0"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a:p>
            <a:pPr marL="0" marR="0" lvl="0" indent="0" algn="l" defTabSz="1219140" rtl="0" eaLnBrk="1" fontAlgn="auto" latinLnBrk="0" hangingPunct="1">
              <a:lnSpc>
                <a:spcPct val="115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rPr>
              <a:t>NCR / NEAR COMPLETE RESPONSE</a:t>
            </a:r>
            <a:endParaRPr kumimoji="0"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a:p>
            <a:pPr marL="0" marR="0" lvl="0" indent="0" algn="l" defTabSz="1219140" rtl="0" eaLnBrk="1" fontAlgn="auto" latinLnBrk="0" hangingPunct="1">
              <a:lnSpc>
                <a:spcPct val="115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rPr>
              <a:t>CR / COMPLETE RESPONSE</a:t>
            </a:r>
            <a:endParaRPr kumimoji="0"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a:p>
            <a:pPr marL="0" marR="0" lvl="0" indent="0" algn="l" defTabSz="1219140" rtl="0" eaLnBrk="1" fontAlgn="auto" latinLnBrk="0" hangingPunct="1">
              <a:lnSpc>
                <a:spcPct val="115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50" name="Google Shape;150;p14">
            <a:extLst>
              <a:ext uri="{FF2B5EF4-FFF2-40B4-BE49-F238E27FC236}">
                <a16:creationId xmlns:a16="http://schemas.microsoft.com/office/drawing/2014/main" id="{F4A1B016-666C-0D67-5035-CD1482D307F0}"/>
              </a:ext>
            </a:extLst>
          </p:cNvPr>
          <p:cNvSpPr/>
          <p:nvPr/>
        </p:nvSpPr>
        <p:spPr>
          <a:xfrm flipH="1">
            <a:off x="9362056" y="377803"/>
            <a:ext cx="112000" cy="112000"/>
          </a:xfrm>
          <a:prstGeom prst="ellipse">
            <a:avLst/>
          </a:prstGeom>
          <a:solidFill>
            <a:srgbClr val="FFD9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51" name="Google Shape;151;p14">
            <a:extLst>
              <a:ext uri="{FF2B5EF4-FFF2-40B4-BE49-F238E27FC236}">
                <a16:creationId xmlns:a16="http://schemas.microsoft.com/office/drawing/2014/main" id="{3FC96101-C5FB-8092-AF7C-E38EADB6819D}"/>
              </a:ext>
            </a:extLst>
          </p:cNvPr>
          <p:cNvSpPr/>
          <p:nvPr/>
        </p:nvSpPr>
        <p:spPr>
          <a:xfrm flipH="1">
            <a:off x="9362053" y="711325"/>
            <a:ext cx="112000" cy="112000"/>
          </a:xfrm>
          <a:prstGeom prst="ellipse">
            <a:avLst/>
          </a:prstGeom>
          <a:solidFill>
            <a:srgbClr val="5BD02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152" name="Google Shape;152;p14">
            <a:extLst>
              <a:ext uri="{FF2B5EF4-FFF2-40B4-BE49-F238E27FC236}">
                <a16:creationId xmlns:a16="http://schemas.microsoft.com/office/drawing/2014/main" id="{B923C37C-7C6F-809A-5047-9CB84E2AA814}"/>
              </a:ext>
            </a:extLst>
          </p:cNvPr>
          <p:cNvSpPr/>
          <p:nvPr/>
        </p:nvSpPr>
        <p:spPr>
          <a:xfrm flipH="1">
            <a:off x="9362051" y="544567"/>
            <a:ext cx="112000" cy="112000"/>
          </a:xfrm>
          <a:prstGeom prst="ellipse">
            <a:avLst/>
          </a:prstGeom>
          <a:solidFill>
            <a:srgbClr val="1155C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1155CC"/>
              </a:solidFill>
              <a:effectLst/>
              <a:uLnTx/>
              <a:uFillTx/>
              <a:latin typeface="Aptos" panose="020B0004020202020204" pitchFamily="34" charset="0"/>
              <a:ea typeface="+mn-ea"/>
              <a:cs typeface="Arial"/>
              <a:sym typeface="Arial"/>
            </a:endParaRPr>
          </a:p>
        </p:txBody>
      </p:sp>
      <p:sp>
        <p:nvSpPr>
          <p:cNvPr id="153" name="Google Shape;153;p14">
            <a:extLst>
              <a:ext uri="{FF2B5EF4-FFF2-40B4-BE49-F238E27FC236}">
                <a16:creationId xmlns:a16="http://schemas.microsoft.com/office/drawing/2014/main" id="{7650FB01-AC8E-069A-713A-C799722E407A}"/>
              </a:ext>
            </a:extLst>
          </p:cNvPr>
          <p:cNvSpPr/>
          <p:nvPr/>
        </p:nvSpPr>
        <p:spPr>
          <a:xfrm flipH="1">
            <a:off x="9362056" y="211053"/>
            <a:ext cx="112000" cy="112000"/>
          </a:xfrm>
          <a:prstGeom prst="ellipse">
            <a:avLst/>
          </a:prstGeom>
          <a:solidFill>
            <a:srgbClr val="FF99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Arial"/>
            </a:endParaRPr>
          </a:p>
        </p:txBody>
      </p:sp>
      <p:sp>
        <p:nvSpPr>
          <p:cNvPr id="2" name="Arrow: Right 1">
            <a:extLst>
              <a:ext uri="{FF2B5EF4-FFF2-40B4-BE49-F238E27FC236}">
                <a16:creationId xmlns:a16="http://schemas.microsoft.com/office/drawing/2014/main" id="{6D20EC33-87EE-EF3E-341D-3BC0189C2DAA}"/>
              </a:ext>
            </a:extLst>
          </p:cNvPr>
          <p:cNvSpPr/>
          <p:nvPr/>
        </p:nvSpPr>
        <p:spPr>
          <a:xfrm rot="10800000">
            <a:off x="1762571" y="4144737"/>
            <a:ext cx="681228" cy="18288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sym typeface="Calibri"/>
            </a:endParaRPr>
          </a:p>
        </p:txBody>
      </p:sp>
      <p:sp>
        <p:nvSpPr>
          <p:cNvPr id="43" name="Arrow: Right 42">
            <a:extLst>
              <a:ext uri="{FF2B5EF4-FFF2-40B4-BE49-F238E27FC236}">
                <a16:creationId xmlns:a16="http://schemas.microsoft.com/office/drawing/2014/main" id="{1402ACA9-096F-5668-51AA-95167D53EC95}"/>
              </a:ext>
            </a:extLst>
          </p:cNvPr>
          <p:cNvSpPr/>
          <p:nvPr/>
        </p:nvSpPr>
        <p:spPr>
          <a:xfrm rot="10800000">
            <a:off x="1762571" y="5649187"/>
            <a:ext cx="681228" cy="18288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sym typeface="Calibri"/>
            </a:endParaRPr>
          </a:p>
        </p:txBody>
      </p:sp>
      <p:sp>
        <p:nvSpPr>
          <p:cNvPr id="3" name="TextBox 2">
            <a:extLst>
              <a:ext uri="{FF2B5EF4-FFF2-40B4-BE49-F238E27FC236}">
                <a16:creationId xmlns:a16="http://schemas.microsoft.com/office/drawing/2014/main" id="{E8998297-876F-80C7-18D8-B468B3858064}"/>
              </a:ext>
            </a:extLst>
          </p:cNvPr>
          <p:cNvSpPr txBox="1"/>
          <p:nvPr/>
        </p:nvSpPr>
        <p:spPr>
          <a:xfrm>
            <a:off x="9847384" y="6504648"/>
            <a:ext cx="2149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Cercek</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et al NEJM 2022</a:t>
            </a:r>
          </a:p>
        </p:txBody>
      </p:sp>
      <p:sp>
        <p:nvSpPr>
          <p:cNvPr id="4" name="TextBox 3">
            <a:extLst>
              <a:ext uri="{FF2B5EF4-FFF2-40B4-BE49-F238E27FC236}">
                <a16:creationId xmlns:a16="http://schemas.microsoft.com/office/drawing/2014/main" id="{454AD3FC-33AD-724D-4C95-E455B5964A19}"/>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Slides courtesy of Andrea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Cercek</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37728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par>
                                <p:cTn id="13" presetID="10"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500"/>
                                        <p:tgtEl>
                                          <p:spTgt spid="128"/>
                                        </p:tgtEl>
                                      </p:cBhvr>
                                    </p:animEffect>
                                  </p:childTnLst>
                                </p:cTn>
                              </p:par>
                              <p:par>
                                <p:cTn id="16" presetID="10" presetClass="entr" presetSubtype="0" fill="hold" nodeType="withEffect">
                                  <p:stCondLst>
                                    <p:cond delay="0"/>
                                  </p:stCondLst>
                                  <p:childTnLst>
                                    <p:set>
                                      <p:cBhvr>
                                        <p:cTn id="17" dur="1" fill="hold">
                                          <p:stCondLst>
                                            <p:cond delay="0"/>
                                          </p:stCondLst>
                                        </p:cTn>
                                        <p:tgtEl>
                                          <p:spTgt spid="135"/>
                                        </p:tgtEl>
                                        <p:attrNameLst>
                                          <p:attrName>style.visibility</p:attrName>
                                        </p:attrNameLst>
                                      </p:cBhvr>
                                      <p:to>
                                        <p:strVal val="visible"/>
                                      </p:to>
                                    </p:set>
                                    <p:animEffect transition="in" filter="fade">
                                      <p:cBhvr>
                                        <p:cTn id="18" dur="500"/>
                                        <p:tgtEl>
                                          <p:spTgt spid="1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fade">
                                      <p:cBhvr>
                                        <p:cTn id="23" dur="500"/>
                                        <p:tgtEl>
                                          <p:spTgt spid="122"/>
                                        </p:tgtEl>
                                      </p:cBhvr>
                                    </p:animEffect>
                                  </p:childTnLst>
                                </p:cTn>
                              </p:par>
                              <p:par>
                                <p:cTn id="24" presetID="10" presetClass="entr" presetSubtype="0" fill="hold" nodeType="with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par>
                                <p:cTn id="27" presetID="10"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500"/>
                                        <p:tgtEl>
                                          <p:spTgt spid="1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childTnLst>
                                </p:cTn>
                              </p:par>
                              <p:par>
                                <p:cTn id="35" presetID="10"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500"/>
                                        <p:tgtEl>
                                          <p:spTgt spid="130"/>
                                        </p:tgtEl>
                                      </p:cBhvr>
                                    </p:animEffect>
                                  </p:childTnLst>
                                </p:cTn>
                              </p:par>
                              <p:par>
                                <p:cTn id="38" presetID="10" presetClass="entr" presetSubtype="0" fill="hold" nodeType="withEffect">
                                  <p:stCondLst>
                                    <p:cond delay="0"/>
                                  </p:stCondLst>
                                  <p:childTnLst>
                                    <p:set>
                                      <p:cBhvr>
                                        <p:cTn id="39" dur="1" fill="hold">
                                          <p:stCondLst>
                                            <p:cond delay="0"/>
                                          </p:stCondLst>
                                        </p:cTn>
                                        <p:tgtEl>
                                          <p:spTgt spid="138"/>
                                        </p:tgtEl>
                                        <p:attrNameLst>
                                          <p:attrName>style.visibility</p:attrName>
                                        </p:attrNameLst>
                                      </p:cBhvr>
                                      <p:to>
                                        <p:strVal val="visible"/>
                                      </p:to>
                                    </p:set>
                                    <p:animEffect transition="in" filter="fade">
                                      <p:cBhvr>
                                        <p:cTn id="40" dur="500"/>
                                        <p:tgtEl>
                                          <p:spTgt spid="138"/>
                                        </p:tgtEl>
                                      </p:cBhvr>
                                    </p:animEffect>
                                  </p:childTnLst>
                                </p:cTn>
                              </p:par>
                              <p:par>
                                <p:cTn id="41" presetID="10" presetClass="entr" presetSubtype="0" fill="hold" nodeType="withEffect">
                                  <p:stCondLst>
                                    <p:cond delay="0"/>
                                  </p:stCondLst>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childTnLst>
                                </p:cTn>
                              </p:par>
                              <p:par>
                                <p:cTn id="44" presetID="10" presetClass="entr" presetSubtype="0" fill="hold" nodeType="with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par>
                                <p:cTn id="47" presetID="10"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fade">
                                      <p:cBhvr>
                                        <p:cTn id="49" dur="500"/>
                                        <p:tgtEl>
                                          <p:spTgt spid="126"/>
                                        </p:tgtEl>
                                      </p:cBhvr>
                                    </p:animEffect>
                                  </p:childTnLst>
                                </p:cTn>
                              </p:par>
                              <p:par>
                                <p:cTn id="50" presetID="10" presetClass="entr" presetSubtype="0" fill="hold" nodeType="with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fade">
                                      <p:cBhvr>
                                        <p:cTn id="52" dur="500"/>
                                        <p:tgtEl>
                                          <p:spTgt spid="131"/>
                                        </p:tgtEl>
                                      </p:cBhvr>
                                    </p:animEffect>
                                  </p:childTnLst>
                                </p:cTn>
                              </p:par>
                              <p:par>
                                <p:cTn id="53" presetID="10" presetClass="entr" presetSubtype="0" fill="hold" nodeType="with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fade">
                                      <p:cBhvr>
                                        <p:cTn id="55" dur="500"/>
                                        <p:tgtEl>
                                          <p:spTgt spid="132"/>
                                        </p:tgtEl>
                                      </p:cBhvr>
                                    </p:animEffect>
                                  </p:childTnLst>
                                </p:cTn>
                              </p:par>
                              <p:par>
                                <p:cTn id="56" presetID="10" presetClass="entr" presetSubtype="0" fill="hold" nodeType="withEffect">
                                  <p:stCondLst>
                                    <p:cond delay="0"/>
                                  </p:stCondLst>
                                  <p:childTnLst>
                                    <p:set>
                                      <p:cBhvr>
                                        <p:cTn id="57" dur="1" fill="hold">
                                          <p:stCondLst>
                                            <p:cond delay="0"/>
                                          </p:stCondLst>
                                        </p:cTn>
                                        <p:tgtEl>
                                          <p:spTgt spid="139"/>
                                        </p:tgtEl>
                                        <p:attrNameLst>
                                          <p:attrName>style.visibility</p:attrName>
                                        </p:attrNameLst>
                                      </p:cBhvr>
                                      <p:to>
                                        <p:strVal val="visible"/>
                                      </p:to>
                                    </p:set>
                                    <p:animEffect transition="in" filter="fade">
                                      <p:cBhvr>
                                        <p:cTn id="58" dur="500"/>
                                        <p:tgtEl>
                                          <p:spTgt spid="139"/>
                                        </p:tgtEl>
                                      </p:cBhvr>
                                    </p:animEffect>
                                  </p:childTnLst>
                                </p:cTn>
                              </p:par>
                              <p:par>
                                <p:cTn id="59" presetID="10" presetClass="entr" presetSubtype="0" fill="hold" nodeType="withEffect">
                                  <p:stCondLst>
                                    <p:cond delay="0"/>
                                  </p:stCondLst>
                                  <p:childTnLst>
                                    <p:set>
                                      <p:cBhvr>
                                        <p:cTn id="60" dur="1" fill="hold">
                                          <p:stCondLst>
                                            <p:cond delay="0"/>
                                          </p:stCondLst>
                                        </p:cTn>
                                        <p:tgtEl>
                                          <p:spTgt spid="140"/>
                                        </p:tgtEl>
                                        <p:attrNameLst>
                                          <p:attrName>style.visibility</p:attrName>
                                        </p:attrNameLst>
                                      </p:cBhvr>
                                      <p:to>
                                        <p:strVal val="visible"/>
                                      </p:to>
                                    </p:set>
                                    <p:animEffect transition="in" filter="fade">
                                      <p:cBhvr>
                                        <p:cTn id="6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6F72-EA54-E1C3-312F-8E87CC03D0F9}"/>
            </a:ext>
          </a:extLst>
        </p:cNvPr>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FC2DE35A-2C7E-2A38-E417-2E35F6BDB95B}"/>
              </a:ext>
            </a:extLst>
          </p:cNvPr>
          <p:cNvGraphicFramePr>
            <a:graphicFrameLocks noGrp="1"/>
          </p:cNvGraphicFramePr>
          <p:nvPr/>
        </p:nvGraphicFramePr>
        <p:xfrm>
          <a:off x="169206" y="772829"/>
          <a:ext cx="11857162" cy="5938823"/>
        </p:xfrm>
        <a:graphic>
          <a:graphicData uri="http://schemas.openxmlformats.org/drawingml/2006/table">
            <a:tbl>
              <a:tblPr firstRow="1" bandRow="1">
                <a:tableStyleId>{9DCAF9ED-07DC-4A11-8D7F-57B35C25682E}</a:tableStyleId>
              </a:tblPr>
              <a:tblGrid>
                <a:gridCol w="689860">
                  <a:extLst>
                    <a:ext uri="{9D8B030D-6E8A-4147-A177-3AD203B41FA5}">
                      <a16:colId xmlns:a16="http://schemas.microsoft.com/office/drawing/2014/main" val="3144207323"/>
                    </a:ext>
                  </a:extLst>
                </a:gridCol>
                <a:gridCol w="1099465">
                  <a:extLst>
                    <a:ext uri="{9D8B030D-6E8A-4147-A177-3AD203B41FA5}">
                      <a16:colId xmlns:a16="http://schemas.microsoft.com/office/drawing/2014/main" val="3071604465"/>
                    </a:ext>
                  </a:extLst>
                </a:gridCol>
                <a:gridCol w="1099465">
                  <a:extLst>
                    <a:ext uri="{9D8B030D-6E8A-4147-A177-3AD203B41FA5}">
                      <a16:colId xmlns:a16="http://schemas.microsoft.com/office/drawing/2014/main" val="3262768098"/>
                    </a:ext>
                  </a:extLst>
                </a:gridCol>
                <a:gridCol w="1041091">
                  <a:extLst>
                    <a:ext uri="{9D8B030D-6E8A-4147-A177-3AD203B41FA5}">
                      <a16:colId xmlns:a16="http://schemas.microsoft.com/office/drawing/2014/main" val="2910599424"/>
                    </a:ext>
                  </a:extLst>
                </a:gridCol>
                <a:gridCol w="1286396">
                  <a:extLst>
                    <a:ext uri="{9D8B030D-6E8A-4147-A177-3AD203B41FA5}">
                      <a16:colId xmlns:a16="http://schemas.microsoft.com/office/drawing/2014/main" val="1766911790"/>
                    </a:ext>
                  </a:extLst>
                </a:gridCol>
                <a:gridCol w="1737185">
                  <a:extLst>
                    <a:ext uri="{9D8B030D-6E8A-4147-A177-3AD203B41FA5}">
                      <a16:colId xmlns:a16="http://schemas.microsoft.com/office/drawing/2014/main" val="1926234375"/>
                    </a:ext>
                  </a:extLst>
                </a:gridCol>
                <a:gridCol w="1737185">
                  <a:extLst>
                    <a:ext uri="{9D8B030D-6E8A-4147-A177-3AD203B41FA5}">
                      <a16:colId xmlns:a16="http://schemas.microsoft.com/office/drawing/2014/main" val="4185801050"/>
                    </a:ext>
                  </a:extLst>
                </a:gridCol>
                <a:gridCol w="1482835">
                  <a:extLst>
                    <a:ext uri="{9D8B030D-6E8A-4147-A177-3AD203B41FA5}">
                      <a16:colId xmlns:a16="http://schemas.microsoft.com/office/drawing/2014/main" val="2146942113"/>
                    </a:ext>
                  </a:extLst>
                </a:gridCol>
                <a:gridCol w="1683680">
                  <a:extLst>
                    <a:ext uri="{9D8B030D-6E8A-4147-A177-3AD203B41FA5}">
                      <a16:colId xmlns:a16="http://schemas.microsoft.com/office/drawing/2014/main" val="3561323188"/>
                    </a:ext>
                  </a:extLst>
                </a:gridCol>
              </a:tblGrid>
              <a:tr h="1034189">
                <a:tc>
                  <a:txBody>
                    <a:bodyPr/>
                    <a:lstStyle/>
                    <a:p>
                      <a:pPr marL="0" marR="0" algn="ctr">
                        <a:spcBef>
                          <a:spcPts val="0"/>
                        </a:spcBef>
                        <a:spcAft>
                          <a:spcPts val="0"/>
                        </a:spcAft>
                      </a:pPr>
                      <a:r>
                        <a:rPr lang="en-US" sz="1600" dirty="0">
                          <a:effectLst/>
                        </a:rPr>
                        <a:t>ID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dirty="0">
                          <a:solidFill>
                            <a:schemeClr val="bg1"/>
                          </a:solidFill>
                          <a:effectLst/>
                        </a:rPr>
                        <a:t>Age</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b="1" dirty="0">
                          <a:solidFill>
                            <a:schemeClr val="bg1"/>
                          </a:solidFill>
                          <a:effectLst/>
                        </a:rPr>
                        <a:t>Stage 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b="1" dirty="0">
                          <a:solidFill>
                            <a:schemeClr val="bg1"/>
                          </a:solidFill>
                          <a:effectLst/>
                        </a:rPr>
                        <a:t>Stage N</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dirty="0">
                          <a:effectLst/>
                        </a:rPr>
                        <a:t>DFS (months)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a:effectLst/>
                          <a:latin typeface="Arial"/>
                          <a:ea typeface="Times New Roman" panose="02020603050405020304" pitchFamily="18" charset="0"/>
                          <a:cs typeface="Arial"/>
                        </a:rPr>
                        <a:t>Digital rectal exam response</a:t>
                      </a: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dirty="0">
                          <a:effectLst/>
                        </a:rPr>
                        <a:t>Endoscopic best response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algn="ctr">
                        <a:spcBef>
                          <a:spcPts val="0"/>
                        </a:spcBef>
                        <a:spcAft>
                          <a:spcPts val="0"/>
                        </a:spcAft>
                      </a:pPr>
                      <a:r>
                        <a:rPr lang="en-US" sz="1600">
                          <a:effectLst/>
                        </a:rPr>
                        <a:t>Rectal MRI </a:t>
                      </a:r>
                    </a:p>
                    <a:p>
                      <a:pPr marL="0" marR="0" algn="ctr">
                        <a:spcBef>
                          <a:spcPts val="0"/>
                        </a:spcBef>
                        <a:spcAft>
                          <a:spcPts val="0"/>
                        </a:spcAft>
                      </a:pPr>
                      <a:r>
                        <a:rPr lang="en-US" sz="1600">
                          <a:effectLst/>
                        </a:rPr>
                        <a:t>best response</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Overall response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solidFill>
                      <a:schemeClr val="accent1">
                        <a:lumMod val="50000"/>
                      </a:schemeClr>
                    </a:solidFill>
                  </a:tcPr>
                </a:tc>
                <a:extLst>
                  <a:ext uri="{0D108BD9-81ED-4DB2-BD59-A6C34878D82A}">
                    <a16:rowId xmlns:a16="http://schemas.microsoft.com/office/drawing/2014/main" val="3597472053"/>
                  </a:ext>
                </a:extLst>
              </a:tr>
              <a:tr h="350331">
                <a:tc>
                  <a:txBody>
                    <a:bodyPr/>
                    <a:lstStyle/>
                    <a:p>
                      <a:pPr marL="0" marR="0" algn="ctr">
                        <a:spcBef>
                          <a:spcPts val="0"/>
                        </a:spcBef>
                        <a:spcAft>
                          <a:spcPts val="0"/>
                        </a:spcAft>
                      </a:pPr>
                      <a:r>
                        <a:rPr lang="en-US" sz="1800" b="0" baseline="0" dirty="0">
                          <a:solidFill>
                            <a:schemeClr val="accent1">
                              <a:lumMod val="50000"/>
                            </a:schemeClr>
                          </a:solidFill>
                          <a:effectLst/>
                        </a:rPr>
                        <a:t>1</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dirty="0">
                          <a:solidFill>
                            <a:schemeClr val="accent1">
                              <a:lumMod val="50000"/>
                            </a:schemeClr>
                          </a:solidFill>
                          <a:effectLst/>
                        </a:rPr>
                        <a:t>38</a:t>
                      </a:r>
                      <a:endParaRPr lang="en-US" sz="1800" b="0" i="0" u="none" strike="noStrike" baseline="0" dirty="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T4</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dirty="0">
                          <a:solidFill>
                            <a:schemeClr val="accent1">
                              <a:lumMod val="50000"/>
                            </a:schemeClr>
                          </a:solidFill>
                          <a:effectLst/>
                          <a:latin typeface="Arial"/>
                          <a:cs typeface="Arial"/>
                        </a:rPr>
                        <a:t>60.3</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1" baseline="0" err="1">
                          <a:solidFill>
                            <a:schemeClr val="accent1">
                              <a:lumMod val="50000"/>
                            </a:schemeClr>
                          </a:solidFill>
                          <a:effectLst/>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3668931087"/>
                  </a:ext>
                </a:extLst>
              </a:tr>
              <a:tr h="350331">
                <a:tc>
                  <a:txBody>
                    <a:bodyPr/>
                    <a:lstStyle/>
                    <a:p>
                      <a:pPr marL="0" marR="0" algn="ctr">
                        <a:spcBef>
                          <a:spcPts val="0"/>
                        </a:spcBef>
                        <a:spcAft>
                          <a:spcPts val="0"/>
                        </a:spcAft>
                      </a:pPr>
                      <a:r>
                        <a:rPr lang="en-US" sz="1800" b="0" baseline="0">
                          <a:solidFill>
                            <a:schemeClr val="accent1">
                              <a:lumMod val="50000"/>
                            </a:schemeClr>
                          </a:solidFill>
                          <a:effectLst/>
                        </a:rPr>
                        <a:t>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30</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60.3</a:t>
                      </a:r>
                    </a:p>
                  </a:txBody>
                  <a:tcPr marL="11353" marR="11353" marT="11353"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2323550992"/>
                  </a:ext>
                </a:extLst>
              </a:tr>
              <a:tr h="350331">
                <a:tc>
                  <a:txBody>
                    <a:bodyPr/>
                    <a:lstStyle/>
                    <a:p>
                      <a:pPr marL="0" marR="0" algn="ctr">
                        <a:spcBef>
                          <a:spcPts val="0"/>
                        </a:spcBef>
                        <a:spcAft>
                          <a:spcPts val="0"/>
                        </a:spcAft>
                      </a:pPr>
                      <a:r>
                        <a:rPr lang="en-US" sz="1800" b="0" baseline="0">
                          <a:solidFill>
                            <a:schemeClr val="accent1">
                              <a:lumMod val="50000"/>
                            </a:schemeClr>
                          </a:solidFill>
                          <a:effectLst/>
                        </a:rPr>
                        <a: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61</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T1/2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dirty="0">
                          <a:solidFill>
                            <a:schemeClr val="accent1">
                              <a:lumMod val="50000"/>
                            </a:schemeClr>
                          </a:solidFill>
                          <a:effectLst/>
                        </a:rPr>
                        <a:t>N+</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60.8</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3416882433"/>
                  </a:ext>
                </a:extLst>
              </a:tr>
              <a:tr h="350331">
                <a:tc>
                  <a:txBody>
                    <a:bodyPr/>
                    <a:lstStyle/>
                    <a:p>
                      <a:pPr marL="0" marR="0" algn="ctr">
                        <a:spcBef>
                          <a:spcPts val="0"/>
                        </a:spcBef>
                        <a:spcAft>
                          <a:spcPts val="0"/>
                        </a:spcAft>
                      </a:pPr>
                      <a:r>
                        <a:rPr lang="en-US" sz="1800" b="0" baseline="0">
                          <a:solidFill>
                            <a:schemeClr val="accent1">
                              <a:lumMod val="50000"/>
                            </a:schemeClr>
                          </a:solidFill>
                          <a:effectLst/>
                        </a:rPr>
                        <a:t>4</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28</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T4</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59.1</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2823923733"/>
                  </a:ext>
                </a:extLst>
              </a:tr>
              <a:tr h="350331">
                <a:tc>
                  <a:txBody>
                    <a:bodyPr/>
                    <a:lstStyle/>
                    <a:p>
                      <a:pPr marL="0" marR="0" algn="ctr">
                        <a:spcBef>
                          <a:spcPts val="0"/>
                        </a:spcBef>
                        <a:spcAft>
                          <a:spcPts val="0"/>
                        </a:spcAft>
                      </a:pPr>
                      <a:r>
                        <a:rPr lang="en-US" sz="1800" b="0" baseline="0">
                          <a:solidFill>
                            <a:schemeClr val="accent1">
                              <a:lumMod val="50000"/>
                            </a:schemeClr>
                          </a:solidFill>
                          <a:effectLst/>
                        </a:rPr>
                        <a:t>5</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53</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T1/2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48.8</a:t>
                      </a:r>
                    </a:p>
                  </a:txBody>
                  <a:tcPr marL="11353" marR="11353" marT="11353"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3552960759"/>
                  </a:ext>
                </a:extLst>
              </a:tr>
              <a:tr h="350331">
                <a:tc>
                  <a:txBody>
                    <a:bodyPr/>
                    <a:lstStyle/>
                    <a:p>
                      <a:pPr marL="0" marR="0" algn="ctr">
                        <a:spcBef>
                          <a:spcPts val="0"/>
                        </a:spcBef>
                        <a:spcAft>
                          <a:spcPts val="0"/>
                        </a:spcAft>
                      </a:pPr>
                      <a:r>
                        <a:rPr lang="en-US" sz="1800" b="0" baseline="0">
                          <a:solidFill>
                            <a:schemeClr val="accent1">
                              <a:lumMod val="50000"/>
                            </a:schemeClr>
                          </a:solidFill>
                          <a:effectLst/>
                        </a:rPr>
                        <a:t>6</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77</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T1/2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50.9</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4164214149"/>
                  </a:ext>
                </a:extLst>
              </a:tr>
              <a:tr h="350331">
                <a:tc>
                  <a:txBody>
                    <a:bodyPr/>
                    <a:lstStyle/>
                    <a:p>
                      <a:pPr marL="0" marR="0" algn="ctr">
                        <a:spcBef>
                          <a:spcPts val="0"/>
                        </a:spcBef>
                        <a:spcAft>
                          <a:spcPts val="0"/>
                        </a:spcAft>
                      </a:pPr>
                      <a:r>
                        <a:rPr lang="en-US" sz="1800" b="0" baseline="0">
                          <a:solidFill>
                            <a:schemeClr val="accent1">
                              <a:lumMod val="50000"/>
                            </a:schemeClr>
                          </a:solidFill>
                          <a:effectLst/>
                        </a:rPr>
                        <a:t>7</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77</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T1/2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48.6</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2445235811"/>
                  </a:ext>
                </a:extLst>
              </a:tr>
              <a:tr h="350331">
                <a:tc>
                  <a:txBody>
                    <a:bodyPr/>
                    <a:lstStyle/>
                    <a:p>
                      <a:pPr marL="0" marR="0" algn="ctr">
                        <a:spcBef>
                          <a:spcPts val="0"/>
                        </a:spcBef>
                        <a:spcAft>
                          <a:spcPts val="0"/>
                        </a:spcAft>
                      </a:pPr>
                      <a:r>
                        <a:rPr lang="en-US" sz="1800" b="0" baseline="0">
                          <a:solidFill>
                            <a:schemeClr val="accent1">
                              <a:lumMod val="50000"/>
                            </a:schemeClr>
                          </a:solidFill>
                          <a:effectLst/>
                        </a:rPr>
                        <a:t>8</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55</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42.4</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dirty="0">
                          <a:solidFill>
                            <a:schemeClr val="accent1">
                              <a:lumMod val="50000"/>
                            </a:schemeClr>
                          </a:solidFill>
                          <a:effectLst/>
                        </a:rPr>
                        <a:t>CR</a:t>
                      </a:r>
                      <a:endParaRPr lang="en-US" sz="1800" b="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dirty="0">
                          <a:solidFill>
                            <a:schemeClr val="accent1">
                              <a:lumMod val="50000"/>
                            </a:schemeClr>
                          </a:solidFill>
                          <a:effectLst/>
                        </a:rPr>
                        <a:t>CR</a:t>
                      </a:r>
                      <a:endParaRPr lang="en-US" sz="180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1182614715"/>
                  </a:ext>
                </a:extLst>
              </a:tr>
              <a:tr h="350331">
                <a:tc>
                  <a:txBody>
                    <a:bodyPr/>
                    <a:lstStyle/>
                    <a:p>
                      <a:pPr marL="0" marR="0" algn="ctr">
                        <a:spcBef>
                          <a:spcPts val="0"/>
                        </a:spcBef>
                        <a:spcAft>
                          <a:spcPts val="0"/>
                        </a:spcAft>
                      </a:pPr>
                      <a:r>
                        <a:rPr lang="en-US" sz="1800" b="0" baseline="0">
                          <a:solidFill>
                            <a:schemeClr val="accent1">
                              <a:lumMod val="50000"/>
                            </a:schemeClr>
                          </a:solidFill>
                          <a:effectLst/>
                        </a:rPr>
                        <a:t>9</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68</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dirty="0">
                          <a:solidFill>
                            <a:schemeClr val="accent1">
                              <a:lumMod val="50000"/>
                            </a:schemeClr>
                          </a:solidFill>
                          <a:effectLst/>
                          <a:latin typeface="Arial"/>
                          <a:cs typeface="Arial"/>
                        </a:rPr>
                        <a:t>42.4</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220830468"/>
                  </a:ext>
                </a:extLst>
              </a:tr>
              <a:tr h="350331">
                <a:tc>
                  <a:txBody>
                    <a:bodyPr/>
                    <a:lstStyle/>
                    <a:p>
                      <a:pPr marL="0" marR="0" algn="ctr">
                        <a:spcBef>
                          <a:spcPts val="0"/>
                        </a:spcBef>
                        <a:spcAft>
                          <a:spcPts val="0"/>
                        </a:spcAft>
                      </a:pPr>
                      <a:r>
                        <a:rPr lang="en-US" sz="1800" b="0" baseline="0">
                          <a:solidFill>
                            <a:schemeClr val="accent1">
                              <a:lumMod val="50000"/>
                            </a:schemeClr>
                          </a:solidFill>
                          <a:effectLst/>
                        </a:rPr>
                        <a:t>10</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78</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44.5</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dirty="0">
                          <a:solidFill>
                            <a:schemeClr val="accent1">
                              <a:lumMod val="50000"/>
                            </a:schemeClr>
                          </a:solidFill>
                          <a:effectLst/>
                        </a:rPr>
                        <a:t>CR</a:t>
                      </a:r>
                      <a:endParaRPr lang="en-US" sz="1800"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err="1">
                          <a:ln>
                            <a:noFill/>
                          </a:ln>
                          <a:solidFill>
                            <a:schemeClr val="accent1">
                              <a:lumMod val="50000"/>
                            </a:schemeClr>
                          </a:solidFill>
                          <a:effectLst/>
                          <a:uLnTx/>
                          <a:uFillTx/>
                        </a:rPr>
                        <a:t>cCR</a:t>
                      </a:r>
                      <a:endParaRPr lang="en-US" sz="1800" b="1"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3836839287"/>
                  </a:ext>
                </a:extLst>
              </a:tr>
              <a:tr h="350331">
                <a:tc>
                  <a:txBody>
                    <a:bodyPr/>
                    <a:lstStyle/>
                    <a:p>
                      <a:pPr marL="0" marR="0" algn="ctr">
                        <a:spcBef>
                          <a:spcPts val="0"/>
                        </a:spcBef>
                        <a:spcAft>
                          <a:spcPts val="0"/>
                        </a:spcAft>
                      </a:pPr>
                      <a:r>
                        <a:rPr lang="en-US" sz="1800" b="0" baseline="0">
                          <a:solidFill>
                            <a:schemeClr val="accent1">
                              <a:lumMod val="50000"/>
                            </a:schemeClr>
                          </a:solidFill>
                          <a:effectLst/>
                        </a:rPr>
                        <a:t>11</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55</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44.0</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dirty="0" err="1">
                          <a:ln>
                            <a:noFill/>
                          </a:ln>
                          <a:solidFill>
                            <a:schemeClr val="accent1">
                              <a:lumMod val="50000"/>
                            </a:schemeClr>
                          </a:solidFill>
                          <a:effectLst/>
                          <a:uLnTx/>
                          <a:uFillTx/>
                        </a:rPr>
                        <a:t>cCR</a:t>
                      </a:r>
                      <a:endParaRPr lang="en-US" sz="1800" b="1"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1975801775"/>
                  </a:ext>
                </a:extLst>
              </a:tr>
              <a:tr h="350331">
                <a:tc>
                  <a:txBody>
                    <a:bodyPr/>
                    <a:lstStyle/>
                    <a:p>
                      <a:pPr marL="0" marR="0" algn="ctr">
                        <a:spcBef>
                          <a:spcPts val="0"/>
                        </a:spcBef>
                        <a:spcAft>
                          <a:spcPts val="0"/>
                        </a:spcAft>
                      </a:pPr>
                      <a:r>
                        <a:rPr lang="en-US" sz="1800" b="0" baseline="0">
                          <a:solidFill>
                            <a:schemeClr val="accent1">
                              <a:lumMod val="50000"/>
                            </a:schemeClr>
                          </a:solidFill>
                          <a:effectLst/>
                        </a:rPr>
                        <a:t>12</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27</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42.1</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kumimoji="0" lang="en-US" sz="1800" b="1" u="none" strike="noStrike" kern="1200" cap="none" spc="0" normalizeH="0" baseline="0" noProof="0" dirty="0" err="1">
                          <a:ln>
                            <a:noFill/>
                          </a:ln>
                          <a:solidFill>
                            <a:schemeClr val="accent1">
                              <a:lumMod val="50000"/>
                            </a:schemeClr>
                          </a:solidFill>
                          <a:effectLst/>
                          <a:uLnTx/>
                          <a:uFillTx/>
                        </a:rPr>
                        <a:t>cCR</a:t>
                      </a:r>
                      <a:endParaRPr lang="en-US" sz="1800" b="1"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29929713"/>
                  </a:ext>
                </a:extLst>
              </a:tr>
              <a:tr h="350331">
                <a:tc>
                  <a:txBody>
                    <a:bodyPr/>
                    <a:lstStyle/>
                    <a:p>
                      <a:pPr marL="0" marR="0" algn="ctr">
                        <a:spcBef>
                          <a:spcPts val="0"/>
                        </a:spcBef>
                        <a:spcAft>
                          <a:spcPts val="0"/>
                        </a:spcAft>
                      </a:pPr>
                      <a:r>
                        <a:rPr lang="en-US" sz="1800" b="0" baseline="0">
                          <a:solidFill>
                            <a:schemeClr val="accent1">
                              <a:lumMod val="50000"/>
                            </a:schemeClr>
                          </a:solidFill>
                          <a:effectLst/>
                        </a:rPr>
                        <a:t>13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26</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marL="0" marR="0" algn="ctr">
                        <a:spcBef>
                          <a:spcPts val="0"/>
                        </a:spcBef>
                        <a:spcAft>
                          <a:spcPts val="0"/>
                        </a:spcAft>
                      </a:pPr>
                      <a:r>
                        <a:rPr lang="en-US" sz="1800" b="0" baseline="0">
                          <a:solidFill>
                            <a:schemeClr val="accent1">
                              <a:lumMod val="50000"/>
                            </a:schemeClr>
                          </a:solidFill>
                          <a:effectLst/>
                        </a:rPr>
                        <a:t>T3</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N+</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b"/>
                      <a:r>
                        <a:rPr lang="en-US" sz="1800" b="0" i="0" u="none" strike="noStrike" baseline="0">
                          <a:solidFill>
                            <a:schemeClr val="accent1">
                              <a:lumMod val="50000"/>
                            </a:schemeClr>
                          </a:solidFill>
                          <a:effectLst/>
                          <a:latin typeface="Arial"/>
                          <a:cs typeface="Arial"/>
                        </a:rPr>
                        <a:t>38.9</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1" baseline="0" dirty="0" err="1">
                          <a:solidFill>
                            <a:schemeClr val="accent1">
                              <a:lumMod val="50000"/>
                            </a:schemeClr>
                          </a:solidFill>
                          <a:effectLst/>
                        </a:rPr>
                        <a:t>cCR</a:t>
                      </a:r>
                      <a:endParaRPr lang="en-US" sz="1800" b="1"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4265214425"/>
                  </a:ext>
                </a:extLst>
              </a:tr>
              <a:tr h="350331">
                <a:tc>
                  <a:txBody>
                    <a:bodyPr/>
                    <a:lstStyle/>
                    <a:p>
                      <a:pPr marL="0" marR="0" algn="ctr">
                        <a:spcBef>
                          <a:spcPts val="0"/>
                        </a:spcBef>
                        <a:spcAft>
                          <a:spcPts val="0"/>
                        </a:spcAft>
                      </a:pPr>
                      <a:r>
                        <a:rPr lang="en-US" sz="1800" b="0" baseline="0">
                          <a:solidFill>
                            <a:schemeClr val="accent1">
                              <a:lumMod val="50000"/>
                            </a:schemeClr>
                          </a:solidFill>
                          <a:effectLst/>
                        </a:rPr>
                        <a:t>14</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algn="ctr" fontAlgn="ctr"/>
                      <a:r>
                        <a:rPr lang="en-US" sz="1800" b="0" u="none" strike="noStrike" baseline="0">
                          <a:solidFill>
                            <a:schemeClr val="accent1">
                              <a:lumMod val="50000"/>
                            </a:schemeClr>
                          </a:solidFill>
                          <a:effectLst/>
                        </a:rPr>
                        <a:t>43</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algn="ctr" fontAlgn="ctr"/>
                      <a:r>
                        <a:rPr lang="en-US" sz="1800" b="0" u="none" strike="noStrike" baseline="0">
                          <a:solidFill>
                            <a:schemeClr val="accent1">
                              <a:lumMod val="50000"/>
                            </a:schemeClr>
                          </a:solidFill>
                          <a:effectLst/>
                        </a:rPr>
                        <a:t>T3</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algn="ctr" fontAlgn="ctr"/>
                      <a:r>
                        <a:rPr lang="en-US" sz="1800" b="0" u="none" strike="noStrike" baseline="0">
                          <a:solidFill>
                            <a:schemeClr val="accent1">
                              <a:lumMod val="50000"/>
                            </a:schemeClr>
                          </a:solidFill>
                          <a:effectLst/>
                        </a:rPr>
                        <a:t>N+</a:t>
                      </a:r>
                      <a:endParaRPr lang="en-US" sz="1800" b="0" i="0" u="none" strike="noStrike" baseline="0">
                        <a:solidFill>
                          <a:schemeClr val="accent1">
                            <a:lumMod val="50000"/>
                          </a:schemeClr>
                        </a:solidFill>
                        <a:effectLst/>
                        <a:latin typeface="Arial" panose="020B0604020202020204" pitchFamily="34" charset="0"/>
                        <a:cs typeface="Arial" panose="020B0604020202020204" pitchFamily="34" charset="0"/>
                      </a:endParaRPr>
                    </a:p>
                  </a:txBody>
                  <a:tcPr marL="11353" marR="11353" marT="11353" marB="54497" anchor="ctr"/>
                </a:tc>
                <a:tc>
                  <a:txBody>
                    <a:bodyPr/>
                    <a:lstStyle/>
                    <a:p>
                      <a:pPr algn="ctr" fontAlgn="b"/>
                      <a:r>
                        <a:rPr lang="en-US" sz="1800" b="0" i="0" u="none" strike="noStrike" baseline="0">
                          <a:solidFill>
                            <a:schemeClr val="accent1">
                              <a:lumMod val="50000"/>
                            </a:schemeClr>
                          </a:solidFill>
                          <a:effectLst/>
                          <a:latin typeface="Arial"/>
                          <a:cs typeface="Arial"/>
                        </a:rPr>
                        <a:t>36.4</a:t>
                      </a:r>
                    </a:p>
                  </a:txBody>
                  <a:tcPr marL="11353" marR="11353" marT="11353"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0" baseline="0">
                          <a:solidFill>
                            <a:schemeClr val="accent1">
                              <a:lumMod val="50000"/>
                            </a:schemeClr>
                          </a:solidFill>
                          <a:effectLst/>
                        </a:rPr>
                        <a:t>CR</a:t>
                      </a:r>
                      <a:endParaRPr lang="en-US" sz="1800" b="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aseline="0">
                          <a:solidFill>
                            <a:schemeClr val="accent1">
                              <a:lumMod val="50000"/>
                            </a:schemeClr>
                          </a:solidFill>
                          <a:effectLst/>
                        </a:rPr>
                        <a:t>CR</a:t>
                      </a:r>
                      <a:endParaRPr lang="en-US" sz="1800" baseline="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tc>
                  <a:txBody>
                    <a:bodyPr/>
                    <a:lstStyle/>
                    <a:p>
                      <a:pPr marL="0" marR="0" algn="ctr">
                        <a:spcBef>
                          <a:spcPts val="0"/>
                        </a:spcBef>
                        <a:spcAft>
                          <a:spcPts val="0"/>
                        </a:spcAft>
                      </a:pPr>
                      <a:r>
                        <a:rPr lang="en-US" sz="1800" b="1" baseline="0" dirty="0" err="1">
                          <a:solidFill>
                            <a:schemeClr val="accent1">
                              <a:lumMod val="50000"/>
                            </a:schemeClr>
                          </a:solidFill>
                          <a:effectLst/>
                        </a:rPr>
                        <a:t>cCR</a:t>
                      </a:r>
                      <a:endParaRPr lang="en-US" sz="1800" b="1" baseline="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81744" marR="81744" marT="0" marB="0" anchor="ctr"/>
                </a:tc>
                <a:extLst>
                  <a:ext uri="{0D108BD9-81ED-4DB2-BD59-A6C34878D82A}">
                    <a16:rowId xmlns:a16="http://schemas.microsoft.com/office/drawing/2014/main" val="1167311650"/>
                  </a:ext>
                </a:extLst>
              </a:tr>
            </a:tbl>
          </a:graphicData>
        </a:graphic>
      </p:graphicFrame>
      <p:sp>
        <p:nvSpPr>
          <p:cNvPr id="4" name="Title 1">
            <a:extLst>
              <a:ext uri="{FF2B5EF4-FFF2-40B4-BE49-F238E27FC236}">
                <a16:creationId xmlns:a16="http://schemas.microsoft.com/office/drawing/2014/main" id="{50B12366-5FDF-3864-1803-2CA34271DF6B}"/>
              </a:ext>
            </a:extLst>
          </p:cNvPr>
          <p:cNvSpPr txBox="1">
            <a:spLocks/>
          </p:cNvSpPr>
          <p:nvPr/>
        </p:nvSpPr>
        <p:spPr>
          <a:xfrm>
            <a:off x="-45877" y="-8291"/>
            <a:ext cx="11944029" cy="782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285F4">
                    <a:lumMod val="50000"/>
                  </a:srgbClr>
                </a:solidFill>
                <a:effectLst/>
                <a:uLnTx/>
                <a:uFillTx/>
                <a:latin typeface="Aptos" panose="020B0004020202020204" pitchFamily="34" charset="0"/>
                <a:ea typeface="+mj-ea"/>
                <a:cs typeface="Arial" panose="020B0604020202020204" pitchFamily="34" charset="0"/>
                <a:sym typeface="Calibri"/>
              </a:rPr>
              <a:t>Individual responses to PD-1 blockade with </a:t>
            </a:r>
            <a:r>
              <a:rPr kumimoji="0" lang="en-US" sz="3600" b="1" i="0" u="none" strike="noStrike" kern="1200" cap="none" spc="0" normalizeH="0" baseline="0" noProof="0" dirty="0" err="1">
                <a:ln>
                  <a:noFill/>
                </a:ln>
                <a:solidFill>
                  <a:srgbClr val="4285F4">
                    <a:lumMod val="50000"/>
                  </a:srgbClr>
                </a:solidFill>
                <a:effectLst/>
                <a:uLnTx/>
                <a:uFillTx/>
                <a:latin typeface="Aptos" panose="020B0004020202020204" pitchFamily="34" charset="0"/>
                <a:ea typeface="+mj-ea"/>
                <a:cs typeface="Arial" panose="020B0604020202020204" pitchFamily="34" charset="0"/>
                <a:sym typeface="Calibri"/>
              </a:rPr>
              <a:t>dostarlimab</a:t>
            </a:r>
            <a:endParaRPr kumimoji="0" lang="en-US" sz="3600" b="1" i="0" u="none" strike="noStrike" kern="1200" cap="none" spc="0" normalizeH="0" baseline="0" noProof="0" dirty="0">
              <a:ln>
                <a:noFill/>
              </a:ln>
              <a:solidFill>
                <a:srgbClr val="4285F4">
                  <a:lumMod val="50000"/>
                </a:srgbClr>
              </a:solidFill>
              <a:effectLst/>
              <a:uLnTx/>
              <a:uFillTx/>
              <a:latin typeface="Aptos" panose="020B0004020202020204" pitchFamily="34" charset="0"/>
              <a:ea typeface="+mj-ea"/>
              <a:cs typeface="Arial" panose="020B0604020202020204" pitchFamily="34" charset="0"/>
              <a:sym typeface="Calibri"/>
            </a:endParaRP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4285F4">
                    <a:lumMod val="50000"/>
                  </a:srgbClr>
                </a:solidFill>
                <a:effectLst/>
                <a:uLnTx/>
                <a:uFillTx/>
                <a:latin typeface="Aptos" panose="020B0004020202020204" pitchFamily="34" charset="0"/>
                <a:ea typeface="+mj-ea"/>
                <a:cs typeface="Arial" panose="020B0604020202020204" pitchFamily="34" charset="0"/>
                <a:sym typeface="Calibri"/>
              </a:rPr>
              <a:t>Patients who completed 6-months of dostarlimab</a:t>
            </a:r>
          </a:p>
        </p:txBody>
      </p:sp>
      <p:sp>
        <p:nvSpPr>
          <p:cNvPr id="3" name="TextBox 2">
            <a:extLst>
              <a:ext uri="{FF2B5EF4-FFF2-40B4-BE49-F238E27FC236}">
                <a16:creationId xmlns:a16="http://schemas.microsoft.com/office/drawing/2014/main" id="{8CB73212-99A0-79B9-73EA-4B15A8A16D44}"/>
              </a:ext>
            </a:extLst>
          </p:cNvPr>
          <p:cNvSpPr txBox="1"/>
          <p:nvPr/>
        </p:nvSpPr>
        <p:spPr>
          <a:xfrm>
            <a:off x="9079814" y="6662155"/>
            <a:ext cx="33176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Cercek</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et al NEJM 2022</a:t>
            </a:r>
          </a:p>
        </p:txBody>
      </p:sp>
      <p:sp>
        <p:nvSpPr>
          <p:cNvPr id="5" name="Oval 4">
            <a:extLst>
              <a:ext uri="{FF2B5EF4-FFF2-40B4-BE49-F238E27FC236}">
                <a16:creationId xmlns:a16="http://schemas.microsoft.com/office/drawing/2014/main" id="{89AA896C-3AF3-7113-C173-FFBE599A9602}"/>
              </a:ext>
            </a:extLst>
          </p:cNvPr>
          <p:cNvSpPr/>
          <p:nvPr/>
        </p:nvSpPr>
        <p:spPr>
          <a:xfrm>
            <a:off x="10349345" y="526473"/>
            <a:ext cx="1677023" cy="65254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a:extLst>
              <a:ext uri="{FF2B5EF4-FFF2-40B4-BE49-F238E27FC236}">
                <a16:creationId xmlns:a16="http://schemas.microsoft.com/office/drawing/2014/main" id="{8ECA5896-7CCF-8D27-3E2F-15A68C1E151A}"/>
              </a:ext>
            </a:extLst>
          </p:cNvPr>
          <p:cNvSpPr/>
          <p:nvPr/>
        </p:nvSpPr>
        <p:spPr>
          <a:xfrm>
            <a:off x="3962400" y="442650"/>
            <a:ext cx="1677023" cy="65254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1D3E6C8-D8E8-16FA-94E0-0F8048C6CB05}"/>
              </a:ext>
            </a:extLst>
          </p:cNvPr>
          <p:cNvSpPr txBox="1"/>
          <p:nvPr/>
        </p:nvSpPr>
        <p:spPr>
          <a:xfrm>
            <a:off x="0" y="6672441"/>
            <a:ext cx="193193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Slides courtesy of Andrea </a:t>
            </a:r>
            <a:r>
              <a:rPr kumimoji="0" lang="en-US" sz="800" b="0" i="0" u="none" strike="noStrike" kern="1200" cap="none" spc="0" normalizeH="0" baseline="0" noProof="0" dirty="0" err="1">
                <a:ln>
                  <a:noFill/>
                </a:ln>
                <a:solidFill>
                  <a:srgbClr val="000000"/>
                </a:solidFill>
                <a:effectLst/>
                <a:uLnTx/>
                <a:uFillTx/>
                <a:latin typeface="Arial"/>
                <a:ea typeface="+mn-ea"/>
                <a:cs typeface="+mn-cs"/>
              </a:rPr>
              <a:t>Cercek</a:t>
            </a:r>
            <a:r>
              <a:rPr kumimoji="0" lang="en-US" sz="800" b="0" i="0" u="none" strike="noStrike" kern="1200" cap="none" spc="0" normalizeH="0" baseline="0" noProof="0" dirty="0">
                <a:ln>
                  <a:noFill/>
                </a:ln>
                <a:solidFill>
                  <a:srgbClr val="000000"/>
                </a:solidFill>
                <a:effectLst/>
                <a:uLnTx/>
                <a:uFillTx/>
                <a:latin typeface="Arial"/>
                <a:ea typeface="+mn-ea"/>
                <a:cs typeface="+mn-cs"/>
              </a:rPr>
              <a:t>, MD</a:t>
            </a:r>
          </a:p>
        </p:txBody>
      </p:sp>
    </p:spTree>
    <p:extLst>
      <p:ext uri="{BB962C8B-B14F-4D97-AF65-F5344CB8AC3E}">
        <p14:creationId xmlns:p14="http://schemas.microsoft.com/office/powerpoint/2010/main" val="3974548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EE48-6B74-0D96-9695-5279D6E68C3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FDB2879-8CAC-0B6F-0D7D-EC078002AC10}"/>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06CF16-4A59-4E69-6A73-E9254EAD01D2}"/>
              </a:ext>
            </a:extLst>
          </p:cNvPr>
          <p:cNvSpPr>
            <a:spLocks noGrp="1"/>
          </p:cNvSpPr>
          <p:nvPr>
            <p:ph type="title"/>
          </p:nvPr>
        </p:nvSpPr>
        <p:spPr>
          <a:xfrm>
            <a:off x="0" y="114887"/>
            <a:ext cx="11871103" cy="660600"/>
          </a:xfrm>
        </p:spPr>
        <p:txBody>
          <a:bodyPr>
            <a:normAutofit/>
          </a:bodyPr>
          <a:lstStyle/>
          <a:p>
            <a:r>
              <a:rPr lang="en-US" sz="2800" b="1" dirty="0">
                <a:latin typeface="Arial" panose="020B0604020202020204" pitchFamily="34" charset="0"/>
                <a:cs typeface="Arial" panose="020B0604020202020204" pitchFamily="34" charset="0"/>
              </a:rPr>
              <a:t>Cohort 1 – Rectal Cancers – Response and Surgical Management</a:t>
            </a:r>
          </a:p>
        </p:txBody>
      </p:sp>
      <p:pic>
        <p:nvPicPr>
          <p:cNvPr id="9" name="Picture 8">
            <a:extLst>
              <a:ext uri="{FF2B5EF4-FFF2-40B4-BE49-F238E27FC236}">
                <a16:creationId xmlns:a16="http://schemas.microsoft.com/office/drawing/2014/main" id="{2FC48999-A310-F7CA-12D6-E250E4AC44C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2903" y="1184795"/>
            <a:ext cx="5170900" cy="4891246"/>
          </a:xfrm>
          <a:prstGeom prst="rect">
            <a:avLst/>
          </a:prstGeom>
        </p:spPr>
      </p:pic>
      <p:sp>
        <p:nvSpPr>
          <p:cNvPr id="3" name="Rectangle 2">
            <a:extLst>
              <a:ext uri="{FF2B5EF4-FFF2-40B4-BE49-F238E27FC236}">
                <a16:creationId xmlns:a16="http://schemas.microsoft.com/office/drawing/2014/main" id="{7D31BFB5-BD85-599F-9D5D-38E37F710E17}"/>
              </a:ext>
            </a:extLst>
          </p:cNvPr>
          <p:cNvSpPr/>
          <p:nvPr/>
        </p:nvSpPr>
        <p:spPr>
          <a:xfrm>
            <a:off x="2706122" y="1012459"/>
            <a:ext cx="12801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A7F9009-3D96-B8BD-9FB2-C8B3A6500494}"/>
              </a:ext>
            </a:extLst>
          </p:cNvPr>
          <p:cNvSpPr/>
          <p:nvPr/>
        </p:nvSpPr>
        <p:spPr>
          <a:xfrm>
            <a:off x="271900" y="2238228"/>
            <a:ext cx="5072906" cy="38442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6D5DB84-A306-1242-0BA7-8E79AD4D96FE}"/>
              </a:ext>
            </a:extLst>
          </p:cNvPr>
          <p:cNvSpPr/>
          <p:nvPr/>
        </p:nvSpPr>
        <p:spPr>
          <a:xfrm>
            <a:off x="222903" y="3630419"/>
            <a:ext cx="5072906" cy="3227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B2D799E-C610-88B5-ACB5-83604887743A}"/>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5" name="TextBox 4">
            <a:extLst>
              <a:ext uri="{FF2B5EF4-FFF2-40B4-BE49-F238E27FC236}">
                <a16:creationId xmlns:a16="http://schemas.microsoft.com/office/drawing/2014/main" id="{EC61896B-ADBD-497D-0720-E4743194D5BC}"/>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17904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117B-BF8A-4BAC-3EBF-FC2FE674ABF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D3E4C0B-F848-ECC7-8E63-FED97671D409}"/>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583252-9ADF-0981-8DBE-6B197F3C2B60}"/>
              </a:ext>
            </a:extLst>
          </p:cNvPr>
          <p:cNvSpPr>
            <a:spLocks noGrp="1"/>
          </p:cNvSpPr>
          <p:nvPr>
            <p:ph type="title"/>
          </p:nvPr>
        </p:nvSpPr>
        <p:spPr>
          <a:xfrm>
            <a:off x="0" y="114887"/>
            <a:ext cx="11871103" cy="667072"/>
          </a:xfrm>
        </p:spPr>
        <p:txBody>
          <a:bodyPr>
            <a:normAutofit/>
          </a:bodyPr>
          <a:lstStyle/>
          <a:p>
            <a:r>
              <a:rPr lang="en-US" sz="2800" b="1" dirty="0">
                <a:latin typeface="Arial" panose="020B0604020202020204" pitchFamily="34" charset="0"/>
                <a:cs typeface="Arial" panose="020B0604020202020204" pitchFamily="34" charset="0"/>
              </a:rPr>
              <a:t>Cohort 1 – Rectal Cancers – Response and Surgical Management</a:t>
            </a:r>
          </a:p>
        </p:txBody>
      </p:sp>
      <p:pic>
        <p:nvPicPr>
          <p:cNvPr id="9" name="Picture 8">
            <a:extLst>
              <a:ext uri="{FF2B5EF4-FFF2-40B4-BE49-F238E27FC236}">
                <a16:creationId xmlns:a16="http://schemas.microsoft.com/office/drawing/2014/main" id="{77716C59-41BD-B11A-E0D9-B573BB3290E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2903" y="1184795"/>
            <a:ext cx="5170900" cy="4891246"/>
          </a:xfrm>
          <a:prstGeom prst="rect">
            <a:avLst/>
          </a:prstGeom>
        </p:spPr>
      </p:pic>
      <p:sp>
        <p:nvSpPr>
          <p:cNvPr id="3" name="Rectangle 2">
            <a:extLst>
              <a:ext uri="{FF2B5EF4-FFF2-40B4-BE49-F238E27FC236}">
                <a16:creationId xmlns:a16="http://schemas.microsoft.com/office/drawing/2014/main" id="{3D447805-9E09-6848-A372-7578E90CAE84}"/>
              </a:ext>
            </a:extLst>
          </p:cNvPr>
          <p:cNvSpPr/>
          <p:nvPr/>
        </p:nvSpPr>
        <p:spPr>
          <a:xfrm>
            <a:off x="2706122" y="1012459"/>
            <a:ext cx="12801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B71345-0DB9-07B0-D2D6-B03353CB9C06}"/>
              </a:ext>
            </a:extLst>
          </p:cNvPr>
          <p:cNvSpPr/>
          <p:nvPr/>
        </p:nvSpPr>
        <p:spPr>
          <a:xfrm>
            <a:off x="229481" y="3611630"/>
            <a:ext cx="5072906" cy="3227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1D31F12-6D6D-D4D3-C882-94D47C8EA475}"/>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5" name="TextBox 4">
            <a:extLst>
              <a:ext uri="{FF2B5EF4-FFF2-40B4-BE49-F238E27FC236}">
                <a16:creationId xmlns:a16="http://schemas.microsoft.com/office/drawing/2014/main" id="{49ACC86F-9563-656C-64AD-8968D5AAEF6F}"/>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310685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E21E4-182A-B2B6-196C-B8C26D0C73F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27C5053-3B2D-5C1F-2584-330F4145963F}"/>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52BD67-49FA-FF2C-7476-BA61285A5E5C}"/>
              </a:ext>
            </a:extLst>
          </p:cNvPr>
          <p:cNvSpPr>
            <a:spLocks noGrp="1"/>
          </p:cNvSpPr>
          <p:nvPr>
            <p:ph type="title"/>
          </p:nvPr>
        </p:nvSpPr>
        <p:spPr>
          <a:xfrm>
            <a:off x="0" y="114887"/>
            <a:ext cx="11871103" cy="755446"/>
          </a:xfrm>
        </p:spPr>
        <p:txBody>
          <a:bodyPr>
            <a:normAutofit/>
          </a:bodyPr>
          <a:lstStyle/>
          <a:p>
            <a:r>
              <a:rPr lang="en-US" sz="2800" b="1" dirty="0">
                <a:latin typeface="Arial" panose="020B0604020202020204" pitchFamily="34" charset="0"/>
                <a:cs typeface="Arial" panose="020B0604020202020204" pitchFamily="34" charset="0"/>
              </a:rPr>
              <a:t>Cohort 1 – Rectal Cancers – Response and Surgical Management</a:t>
            </a:r>
          </a:p>
        </p:txBody>
      </p:sp>
      <p:pic>
        <p:nvPicPr>
          <p:cNvPr id="9" name="Picture 8">
            <a:extLst>
              <a:ext uri="{FF2B5EF4-FFF2-40B4-BE49-F238E27FC236}">
                <a16:creationId xmlns:a16="http://schemas.microsoft.com/office/drawing/2014/main" id="{64C739E6-CBD3-71D0-67BD-D030685D2EC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2903" y="1184795"/>
            <a:ext cx="5170900" cy="4891246"/>
          </a:xfrm>
          <a:prstGeom prst="rect">
            <a:avLst/>
          </a:prstGeom>
        </p:spPr>
      </p:pic>
      <p:sp>
        <p:nvSpPr>
          <p:cNvPr id="3" name="Rectangle 2">
            <a:extLst>
              <a:ext uri="{FF2B5EF4-FFF2-40B4-BE49-F238E27FC236}">
                <a16:creationId xmlns:a16="http://schemas.microsoft.com/office/drawing/2014/main" id="{78E70F83-10F8-6357-BFF1-C07937565675}"/>
              </a:ext>
            </a:extLst>
          </p:cNvPr>
          <p:cNvSpPr/>
          <p:nvPr/>
        </p:nvSpPr>
        <p:spPr>
          <a:xfrm>
            <a:off x="2706122" y="1012459"/>
            <a:ext cx="12801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16DDA1-CCE9-D774-DA57-3245552A63F0}"/>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5" name="TextBox 4">
            <a:extLst>
              <a:ext uri="{FF2B5EF4-FFF2-40B4-BE49-F238E27FC236}">
                <a16:creationId xmlns:a16="http://schemas.microsoft.com/office/drawing/2014/main" id="{39AE3054-A632-A419-B73D-68D7F5B63A10}"/>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713046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Contributing Clinical Investigators</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993702" y="1484784"/>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Anwaar Saeed,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Pittsburgh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Section Chief, Gastrointestinal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Gastrointestinal Disease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Co-Leader, Cancer Therapeutics Program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UPMC Hillman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Pittsburgh, Pennsylvania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2064" y="1484784"/>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484784"/>
            <a:ext cx="4533397"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Marwan Fakih,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Medical Oncology and Therapeutics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Head, GI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Deputy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City of Hope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Duarte, California</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484784"/>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16202" y="4221088"/>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Christopher Lieu,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for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GI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Colorado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Aurora, Colorado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4563" y="4221088"/>
            <a:ext cx="1261872" cy="1261872"/>
          </a:xfrm>
          <a:prstGeom prst="rect">
            <a:avLst/>
          </a:prstGeom>
        </p:spPr>
      </p:pic>
    </p:spTree>
    <p:custDataLst>
      <p:tags r:id="rId1"/>
    </p:custDataLst>
    <p:extLst>
      <p:ext uri="{BB962C8B-B14F-4D97-AF65-F5344CB8AC3E}">
        <p14:creationId xmlns:p14="http://schemas.microsoft.com/office/powerpoint/2010/main" val="114457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B00B-C1F9-CC15-EBCF-26F8189946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9B4776F-B55E-CCB5-D4B9-B66CF6719D03}"/>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F6C136-0633-E738-DADB-9C36F5144856}"/>
              </a:ext>
            </a:extLst>
          </p:cNvPr>
          <p:cNvSpPr>
            <a:spLocks noGrp="1"/>
          </p:cNvSpPr>
          <p:nvPr>
            <p:ph type="title"/>
          </p:nvPr>
        </p:nvSpPr>
        <p:spPr>
          <a:xfrm>
            <a:off x="0" y="193172"/>
            <a:ext cx="11871103" cy="588787"/>
          </a:xfrm>
        </p:spPr>
        <p:txBody>
          <a:bodyPr>
            <a:normAutofit/>
          </a:bodyPr>
          <a:lstStyle/>
          <a:p>
            <a:r>
              <a:rPr lang="en-US" sz="2800" b="1" dirty="0">
                <a:latin typeface="Arial" panose="020B0604020202020204" pitchFamily="34" charset="0"/>
                <a:cs typeface="Arial" panose="020B0604020202020204" pitchFamily="34" charset="0"/>
              </a:rPr>
              <a:t>Cohort 1 – Rectal Cancers – Response and Surgical Management</a:t>
            </a:r>
          </a:p>
        </p:txBody>
      </p:sp>
      <p:pic>
        <p:nvPicPr>
          <p:cNvPr id="9" name="Picture 8">
            <a:extLst>
              <a:ext uri="{FF2B5EF4-FFF2-40B4-BE49-F238E27FC236}">
                <a16:creationId xmlns:a16="http://schemas.microsoft.com/office/drawing/2014/main" id="{464D0965-FFC6-A047-76B4-9BFB221AE1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2903" y="1184795"/>
            <a:ext cx="5170900" cy="4891246"/>
          </a:xfrm>
          <a:prstGeom prst="rect">
            <a:avLst/>
          </a:prstGeom>
        </p:spPr>
      </p:pic>
      <p:sp>
        <p:nvSpPr>
          <p:cNvPr id="3" name="Rectangle 2">
            <a:extLst>
              <a:ext uri="{FF2B5EF4-FFF2-40B4-BE49-F238E27FC236}">
                <a16:creationId xmlns:a16="http://schemas.microsoft.com/office/drawing/2014/main" id="{1DD1CEDE-D978-2647-89DB-FE80543F237F}"/>
              </a:ext>
            </a:extLst>
          </p:cNvPr>
          <p:cNvSpPr/>
          <p:nvPr/>
        </p:nvSpPr>
        <p:spPr>
          <a:xfrm>
            <a:off x="2706122" y="1012459"/>
            <a:ext cx="12801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4A08A9C-FED1-37BE-C3C0-5E4FA25CD278}"/>
              </a:ext>
            </a:extLst>
          </p:cNvPr>
          <p:cNvSpPr/>
          <p:nvPr/>
        </p:nvSpPr>
        <p:spPr>
          <a:xfrm>
            <a:off x="8404964" y="713984"/>
            <a:ext cx="1208762" cy="826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9192F1-03A9-508D-BE19-450298450C4F}"/>
              </a:ext>
            </a:extLst>
          </p:cNvPr>
          <p:cNvSpPr txBox="1"/>
          <p:nvPr/>
        </p:nvSpPr>
        <p:spPr>
          <a:xfrm>
            <a:off x="7305805" y="5298971"/>
            <a:ext cx="34070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Rectal cancers achieved 100% clinical complete responses</a:t>
            </a:r>
          </a:p>
        </p:txBody>
      </p:sp>
      <p:pic>
        <p:nvPicPr>
          <p:cNvPr id="8" name="Picture 7" descr="A diagram of different colored lines&#10;&#10;Description automatically generated">
            <a:extLst>
              <a:ext uri="{FF2B5EF4-FFF2-40B4-BE49-F238E27FC236}">
                <a16:creationId xmlns:a16="http://schemas.microsoft.com/office/drawing/2014/main" id="{4D6D71FA-AFC1-1E2D-330A-4D9A80EFA6B8}"/>
              </a:ext>
            </a:extLst>
          </p:cNvPr>
          <p:cNvPicPr>
            <a:picLocks noChangeAspect="1"/>
          </p:cNvPicPr>
          <p:nvPr/>
        </p:nvPicPr>
        <p:blipFill rotWithShape="1">
          <a:blip r:embed="rId4">
            <a:extLst>
              <a:ext uri="{28A0092B-C50C-407E-A947-70E740481C1C}">
                <a14:useLocalDpi xmlns:a14="http://schemas.microsoft.com/office/drawing/2010/main" val="0"/>
              </a:ext>
            </a:extLst>
          </a:blip>
          <a:srcRect t="-2189"/>
          <a:stretch/>
        </p:blipFill>
        <p:spPr>
          <a:xfrm>
            <a:off x="5420213" y="912698"/>
            <a:ext cx="6548884" cy="4210287"/>
          </a:xfrm>
          <a:prstGeom prst="rect">
            <a:avLst/>
          </a:prstGeom>
        </p:spPr>
      </p:pic>
      <p:sp>
        <p:nvSpPr>
          <p:cNvPr id="5" name="TextBox 4">
            <a:extLst>
              <a:ext uri="{FF2B5EF4-FFF2-40B4-BE49-F238E27FC236}">
                <a16:creationId xmlns:a16="http://schemas.microsoft.com/office/drawing/2014/main" id="{3402087C-21EE-84B6-49BD-8530F29C9F7B}"/>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0" name="TextBox 9">
            <a:extLst>
              <a:ext uri="{FF2B5EF4-FFF2-40B4-BE49-F238E27FC236}">
                <a16:creationId xmlns:a16="http://schemas.microsoft.com/office/drawing/2014/main" id="{19DCD59B-85E1-4713-F70F-FA9B9AD98D08}"/>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724330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27846-3E57-390D-7F8B-6FF232AE589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9F7BD0-3E53-5812-DB73-8E3B0AFCC446}"/>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7D6EBF-BE60-B258-C951-F54CDAA16D65}"/>
              </a:ext>
            </a:extLst>
          </p:cNvPr>
          <p:cNvSpPr>
            <a:spLocks noGrp="1"/>
          </p:cNvSpPr>
          <p:nvPr>
            <p:ph type="title"/>
          </p:nvPr>
        </p:nvSpPr>
        <p:spPr>
          <a:xfrm>
            <a:off x="209320" y="146175"/>
            <a:ext cx="11982679" cy="866284"/>
          </a:xfrm>
        </p:spPr>
        <p:txBody>
          <a:bodyPr>
            <a:normAutofit/>
          </a:bodyPr>
          <a:lstStyle/>
          <a:p>
            <a:r>
              <a:rPr lang="en-US" sz="2800" b="1" dirty="0">
                <a:latin typeface="Arial" panose="020B0604020202020204" pitchFamily="34" charset="0"/>
                <a:cs typeface="Arial" panose="020B0604020202020204" pitchFamily="34" charset="0"/>
              </a:rPr>
              <a:t>Cohort 1 – Rectal Cancers – Durability of Response</a:t>
            </a:r>
            <a:br>
              <a:rPr lang="en-US" sz="3200" b="1" dirty="0">
                <a:latin typeface="Aptos Display"/>
              </a:rPr>
            </a:br>
            <a:r>
              <a:rPr lang="en-US" sz="2400" b="1" dirty="0">
                <a:latin typeface="Aptos Display"/>
              </a:rPr>
              <a:t>n=50</a:t>
            </a:r>
            <a:endParaRPr lang="en-US" sz="2400" b="1" dirty="0">
              <a:latin typeface="Aptos Display" panose="020B0004020202020204" pitchFamily="34" charset="0"/>
            </a:endParaRPr>
          </a:p>
        </p:txBody>
      </p:sp>
      <p:sp>
        <p:nvSpPr>
          <p:cNvPr id="3" name="Rectangle 2">
            <a:extLst>
              <a:ext uri="{FF2B5EF4-FFF2-40B4-BE49-F238E27FC236}">
                <a16:creationId xmlns:a16="http://schemas.microsoft.com/office/drawing/2014/main" id="{CB318C3B-6EC4-87E3-390B-65D7ADCEF758}"/>
              </a:ext>
            </a:extLst>
          </p:cNvPr>
          <p:cNvSpPr/>
          <p:nvPr/>
        </p:nvSpPr>
        <p:spPr>
          <a:xfrm>
            <a:off x="2706122" y="1012459"/>
            <a:ext cx="12801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607B6C0-80EE-028C-1702-61559A8D4717}"/>
              </a:ext>
            </a:extLst>
          </p:cNvPr>
          <p:cNvSpPr txBox="1"/>
          <p:nvPr/>
        </p:nvSpPr>
        <p:spPr>
          <a:xfrm>
            <a:off x="4435930" y="2198661"/>
            <a:ext cx="332014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Rectal Swimmers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Median Follow-up for Recurrence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Recurrence-free at 2-years</a:t>
            </a:r>
          </a:p>
        </p:txBody>
      </p:sp>
      <p:sp>
        <p:nvSpPr>
          <p:cNvPr id="8" name="Rectangle 7">
            <a:extLst>
              <a:ext uri="{FF2B5EF4-FFF2-40B4-BE49-F238E27FC236}">
                <a16:creationId xmlns:a16="http://schemas.microsoft.com/office/drawing/2014/main" id="{59D7D3A3-7EF9-4E34-EBD4-F3C9F527ABF6}"/>
              </a:ext>
            </a:extLst>
          </p:cNvPr>
          <p:cNvSpPr/>
          <p:nvPr/>
        </p:nvSpPr>
        <p:spPr>
          <a:xfrm>
            <a:off x="7845552" y="3886200"/>
            <a:ext cx="1399032" cy="5394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C71B10-5CD8-E329-0241-C02198996BDA}"/>
              </a:ext>
            </a:extLst>
          </p:cNvPr>
          <p:cNvSpPr/>
          <p:nvPr/>
        </p:nvSpPr>
        <p:spPr>
          <a:xfrm>
            <a:off x="7845552" y="2955613"/>
            <a:ext cx="2368296" cy="5394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yellow graph&#10;&#10;Description automatically generated">
            <a:extLst>
              <a:ext uri="{FF2B5EF4-FFF2-40B4-BE49-F238E27FC236}">
                <a16:creationId xmlns:a16="http://schemas.microsoft.com/office/drawing/2014/main" id="{EC03E398-4C07-CD2B-B226-1E46B4AE4B7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5179" y="6118168"/>
            <a:ext cx="1864648" cy="539496"/>
          </a:xfrm>
          <a:prstGeom prst="rect">
            <a:avLst/>
          </a:prstGeom>
        </p:spPr>
      </p:pic>
      <p:grpSp>
        <p:nvGrpSpPr>
          <p:cNvPr id="10" name="Group 9">
            <a:extLst>
              <a:ext uri="{FF2B5EF4-FFF2-40B4-BE49-F238E27FC236}">
                <a16:creationId xmlns:a16="http://schemas.microsoft.com/office/drawing/2014/main" id="{8FCF3AAF-9B51-AF26-8D3C-76E5242085EE}"/>
              </a:ext>
            </a:extLst>
          </p:cNvPr>
          <p:cNvGrpSpPr/>
          <p:nvPr/>
        </p:nvGrpSpPr>
        <p:grpSpPr>
          <a:xfrm>
            <a:off x="66231" y="1241059"/>
            <a:ext cx="11790590" cy="4877109"/>
            <a:chOff x="66231" y="1241059"/>
            <a:chExt cx="11790590" cy="4877109"/>
          </a:xfrm>
        </p:grpSpPr>
        <p:pic>
          <p:nvPicPr>
            <p:cNvPr id="11" name="Picture 10" descr="A blue and yellow graph&#10;&#10;Description automatically generated">
              <a:extLst>
                <a:ext uri="{FF2B5EF4-FFF2-40B4-BE49-F238E27FC236}">
                  <a16:creationId xmlns:a16="http://schemas.microsoft.com/office/drawing/2014/main" id="{C600E8F9-7EAB-DEB5-7C8F-AFCDCA379E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231" y="1241059"/>
              <a:ext cx="11790590" cy="4877109"/>
            </a:xfrm>
            <a:prstGeom prst="rect">
              <a:avLst/>
            </a:prstGeom>
          </p:spPr>
        </p:pic>
        <p:sp>
          <p:nvSpPr>
            <p:cNvPr id="7" name="Rectangle 6">
              <a:extLst>
                <a:ext uri="{FF2B5EF4-FFF2-40B4-BE49-F238E27FC236}">
                  <a16:creationId xmlns:a16="http://schemas.microsoft.com/office/drawing/2014/main" id="{33840762-D687-609C-CC17-385C5AC814D0}"/>
                </a:ext>
              </a:extLst>
            </p:cNvPr>
            <p:cNvSpPr/>
            <p:nvPr/>
          </p:nvSpPr>
          <p:spPr>
            <a:xfrm>
              <a:off x="7756070" y="3495109"/>
              <a:ext cx="1770315" cy="930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6E5B8A19-7C46-EA76-4DC0-41D39CA62C0B}"/>
              </a:ext>
            </a:extLst>
          </p:cNvPr>
          <p:cNvSpPr txBox="1"/>
          <p:nvPr/>
        </p:nvSpPr>
        <p:spPr>
          <a:xfrm>
            <a:off x="6367006" y="3128227"/>
            <a:ext cx="5489815" cy="21236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Median Follow-up for Recurrence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a:cs typeface="Calibri" panose="020F0502020204030204"/>
              </a:rPr>
              <a:t>30.2 months (Range 5.8-60.8 months)</a:t>
            </a: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rPr>
              <a:t> 96</a:t>
            </a: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Recurrence-free at 2-years</a:t>
            </a:r>
            <a:endPar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cxnSp>
        <p:nvCxnSpPr>
          <p:cNvPr id="14" name="Straight Arrow Connector 13">
            <a:extLst>
              <a:ext uri="{FF2B5EF4-FFF2-40B4-BE49-F238E27FC236}">
                <a16:creationId xmlns:a16="http://schemas.microsoft.com/office/drawing/2014/main" id="{76C8D4A0-3C4A-B76D-26CC-837DD8009945}"/>
              </a:ext>
            </a:extLst>
          </p:cNvPr>
          <p:cNvCxnSpPr>
            <a:cxnSpLocks/>
          </p:cNvCxnSpPr>
          <p:nvPr/>
        </p:nvCxnSpPr>
        <p:spPr>
          <a:xfrm flipV="1">
            <a:off x="11065283" y="5953788"/>
            <a:ext cx="0" cy="4341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E6246B-5DE9-09A3-AC80-303251AB22B0}"/>
              </a:ext>
            </a:extLst>
          </p:cNvPr>
          <p:cNvSpPr txBox="1"/>
          <p:nvPr/>
        </p:nvSpPr>
        <p:spPr>
          <a:xfrm>
            <a:off x="10577742" y="6412024"/>
            <a:ext cx="9750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5-years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DECF5D0-5D27-57C1-A0BA-B19FF6296C90}"/>
              </a:ext>
            </a:extLst>
          </p:cNvPr>
          <p:cNvSpPr txBox="1"/>
          <p:nvPr/>
        </p:nvSpPr>
        <p:spPr>
          <a:xfrm>
            <a:off x="8796852" y="6596690"/>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5" name="TextBox 14">
            <a:extLst>
              <a:ext uri="{FF2B5EF4-FFF2-40B4-BE49-F238E27FC236}">
                <a16:creationId xmlns:a16="http://schemas.microsoft.com/office/drawing/2014/main" id="{933A55C8-DD3B-0E4A-4787-FF2D57627741}"/>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18625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D1A64-6D4B-E4DF-3DA7-74ADEF3ABF90}"/>
            </a:ext>
          </a:extLst>
        </p:cNvPr>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367986DA-44C7-C23F-13AB-A9E8646E7294}"/>
              </a:ext>
            </a:extLst>
          </p:cNvPr>
          <p:cNvCxnSpPr/>
          <p:nvPr/>
        </p:nvCxnSpPr>
        <p:spPr>
          <a:xfrm flipH="1">
            <a:off x="3753926" y="3030890"/>
            <a:ext cx="3685592"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7F104ACF-8293-1B61-D668-2481EBFB9BCC}"/>
              </a:ext>
            </a:extLst>
          </p:cNvPr>
          <p:cNvSpPr>
            <a:spLocks noGrp="1"/>
          </p:cNvSpPr>
          <p:nvPr>
            <p:ph type="ftr" sz="quarter" idx="21"/>
          </p:nvPr>
        </p:nvSpPr>
        <p:spPr>
          <a:xfrm>
            <a:off x="2319338" y="6343650"/>
            <a:ext cx="8767762" cy="26987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Noto Sans"/>
              </a:rPr>
              <a:t>AE, adverse event; AELD, adverse event leading to discontinuation;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cCR</a:t>
            </a:r>
            <a:r>
              <a:rPr kumimoji="0" lang="en-US" sz="800" b="0" i="0" u="none" strike="noStrike" kern="1200" cap="none" spc="0" normalizeH="0" baseline="0" noProof="0" dirty="0">
                <a:ln>
                  <a:noFill/>
                </a:ln>
                <a:solidFill>
                  <a:srgbClr val="000000"/>
                </a:solidFill>
                <a:effectLst/>
                <a:uLnTx/>
                <a:uFillTx/>
                <a:latin typeface="Arial"/>
                <a:ea typeface="+mn-ea"/>
                <a:cs typeface="Noto Sans"/>
              </a:rPr>
              <a:t>, clinical complete response; DFS, disease-free survival;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dMMR</a:t>
            </a:r>
            <a:r>
              <a:rPr kumimoji="0" lang="en-US" sz="800" b="0" i="0" u="none" strike="noStrike" kern="1200" cap="none" spc="0" normalizeH="0" baseline="0" noProof="0" dirty="0">
                <a:ln>
                  <a:noFill/>
                </a:ln>
                <a:solidFill>
                  <a:srgbClr val="000000"/>
                </a:solidFill>
                <a:effectLst/>
                <a:uLnTx/>
                <a:uFillTx/>
                <a:latin typeface="Arial"/>
                <a:ea typeface="+mn-ea"/>
                <a:cs typeface="Noto Sans"/>
              </a:rPr>
              <a:t>, deficient mismatch repair; EFS, event-free survival; EOT, end of treatment; ICR, independent central review; INV, investigator assessment;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irAE</a:t>
            </a:r>
            <a:r>
              <a:rPr kumimoji="0" lang="en-US" sz="800" b="0" i="0" u="none" strike="noStrike" kern="1200" cap="none" spc="0" normalizeH="0" baseline="0" noProof="0" dirty="0">
                <a:ln>
                  <a:noFill/>
                </a:ln>
                <a:solidFill>
                  <a:srgbClr val="000000"/>
                </a:solidFill>
                <a:effectLst/>
                <a:uLnTx/>
                <a:uFillTx/>
                <a:latin typeface="Arial"/>
                <a:ea typeface="+mn-ea"/>
                <a:cs typeface="Noto Sans"/>
              </a:rPr>
              <a:t>, immune-related adverse event; IV, intravenous; MSI-H, microsatellite instability-high; NOM, non-operative management; ORR, objective response rate; OS, overall survival; Q3W, every 3 weeks; SAE, serious adverse event; SOC, standard of care.</a:t>
            </a:r>
            <a:br>
              <a:rPr kumimoji="0" lang="en-US" sz="800" b="0" i="0" u="none" strike="noStrike" kern="1200" cap="none" spc="0" normalizeH="0" baseline="0" noProof="0" dirty="0">
                <a:ln>
                  <a:noFill/>
                </a:ln>
                <a:solidFill>
                  <a:srgbClr val="000000"/>
                </a:solidFill>
                <a:effectLst/>
                <a:uLnTx/>
                <a:uFillTx/>
                <a:latin typeface="Arial"/>
                <a:ea typeface="+mn-ea"/>
                <a:cs typeface="Noto Sans"/>
              </a:rPr>
            </a:br>
            <a:r>
              <a:rPr kumimoji="0" lang="en-US" sz="800" b="0" i="0" u="none" strike="noStrike" kern="1200" cap="none" spc="0" normalizeH="0" baseline="0" noProof="0" dirty="0">
                <a:ln>
                  <a:noFill/>
                </a:ln>
                <a:solidFill>
                  <a:srgbClr val="000000"/>
                </a:solidFill>
                <a:effectLst/>
                <a:uLnTx/>
                <a:uFillTx/>
                <a:latin typeface="Arial"/>
                <a:ea typeface="+mn-ea"/>
                <a:cs typeface="Noto Sans"/>
              </a:rPr>
              <a:t>1. ClinicalTrials.gov (NCT05723562). Accessed May 27, 2025. Available at: https://clinicaltrials.gov/ct2/show/ NCT05723562. 2.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Cercek</a:t>
            </a:r>
            <a:r>
              <a:rPr kumimoji="0" lang="en-US" sz="800" b="0" i="0" u="none" strike="noStrike" kern="1200" cap="none" spc="0" normalizeH="0" baseline="0" noProof="0" dirty="0">
                <a:ln>
                  <a:noFill/>
                </a:ln>
                <a:solidFill>
                  <a:srgbClr val="000000"/>
                </a:solidFill>
                <a:effectLst/>
                <a:uLnTx/>
                <a:uFillTx/>
                <a:latin typeface="Arial"/>
                <a:ea typeface="+mn-ea"/>
                <a:cs typeface="Noto Sans"/>
              </a:rPr>
              <a:t> A, et al. </a:t>
            </a:r>
            <a:r>
              <a:rPr kumimoji="0" lang="en-US" sz="800" b="0" i="1" u="none" strike="noStrike" kern="1200" cap="none" spc="0" normalizeH="0" baseline="0" noProof="0" dirty="0">
                <a:ln>
                  <a:noFill/>
                </a:ln>
                <a:solidFill>
                  <a:srgbClr val="000000"/>
                </a:solidFill>
                <a:effectLst/>
                <a:uLnTx/>
                <a:uFillTx/>
                <a:latin typeface="Arial"/>
                <a:ea typeface="+mn-ea"/>
                <a:cs typeface="Noto Sans"/>
              </a:rPr>
              <a:t>J Clin Oncol</a:t>
            </a:r>
            <a:r>
              <a:rPr kumimoji="0" lang="en-US" sz="800" b="0" i="0" u="none" strike="noStrike" kern="1200" cap="none" spc="0" normalizeH="0" baseline="0" noProof="0" dirty="0">
                <a:ln>
                  <a:noFill/>
                </a:ln>
                <a:solidFill>
                  <a:srgbClr val="000000"/>
                </a:solidFill>
                <a:effectLst/>
                <a:uLnTx/>
                <a:uFillTx/>
                <a:latin typeface="Arial"/>
                <a:ea typeface="+mn-ea"/>
                <a:cs typeface="Noto Sans"/>
              </a:rPr>
              <a:t>. 2023;41(suppl_16):TPS3639.</a:t>
            </a:r>
          </a:p>
        </p:txBody>
      </p:sp>
      <p:sp>
        <p:nvSpPr>
          <p:cNvPr id="5" name="Title 4">
            <a:extLst>
              <a:ext uri="{FF2B5EF4-FFF2-40B4-BE49-F238E27FC236}">
                <a16:creationId xmlns:a16="http://schemas.microsoft.com/office/drawing/2014/main" id="{014B9506-09DE-B720-BF58-24FFCC650B66}"/>
              </a:ext>
            </a:extLst>
          </p:cNvPr>
          <p:cNvSpPr>
            <a:spLocks noGrp="1"/>
          </p:cNvSpPr>
          <p:nvPr>
            <p:ph type="title"/>
          </p:nvPr>
        </p:nvSpPr>
        <p:spPr/>
        <p:txBody>
          <a:bodyPr>
            <a:normAutofit fontScale="90000"/>
          </a:bodyPr>
          <a:lstStyle/>
          <a:p>
            <a:r>
              <a:rPr lang="en-US" dirty="0"/>
              <a:t>AZUR-1: </a:t>
            </a:r>
            <a:r>
              <a:rPr lang="en-US" sz="2800" dirty="0"/>
              <a:t>A Phase 2 Study of </a:t>
            </a:r>
            <a:r>
              <a:rPr lang="en-US" sz="2800" dirty="0" err="1"/>
              <a:t>Dostarlimab</a:t>
            </a:r>
            <a:r>
              <a:rPr lang="en-US" sz="2800" dirty="0"/>
              <a:t> in Patients With Untreated </a:t>
            </a:r>
            <a:r>
              <a:rPr lang="en-US" sz="2800" dirty="0" err="1"/>
              <a:t>dMMR</a:t>
            </a:r>
            <a:r>
              <a:rPr lang="en-US" sz="2800" dirty="0"/>
              <a:t>/​MSI-H Locally Advanced Rectal Cancer </a:t>
            </a:r>
            <a:endParaRPr lang="en-US" dirty="0"/>
          </a:p>
        </p:txBody>
      </p:sp>
      <p:sp>
        <p:nvSpPr>
          <p:cNvPr id="43" name="Subtitle 66">
            <a:extLst>
              <a:ext uri="{FF2B5EF4-FFF2-40B4-BE49-F238E27FC236}">
                <a16:creationId xmlns:a16="http://schemas.microsoft.com/office/drawing/2014/main" id="{EF781053-3FDC-371A-FF87-03AB018C75B4}"/>
              </a:ext>
            </a:extLst>
          </p:cNvPr>
          <p:cNvSpPr>
            <a:spLocks noGrp="1"/>
          </p:cNvSpPr>
          <p:nvPr>
            <p:ph type="subTitle" idx="1"/>
          </p:nvPr>
        </p:nvSpPr>
        <p:spPr>
          <a:xfrm>
            <a:off x="365125" y="1165218"/>
            <a:ext cx="11460164" cy="352800"/>
          </a:xfrm>
        </p:spPr>
        <p:txBody>
          <a:bodyPr/>
          <a:lstStyle/>
          <a:p>
            <a:r>
              <a:rPr lang="en-US" dirty="0"/>
              <a:t>Study design</a:t>
            </a:r>
            <a:r>
              <a:rPr lang="en-US" sz="2400" baseline="30000" dirty="0"/>
              <a:t>1,2</a:t>
            </a:r>
            <a:endParaRPr lang="en-US" baseline="30000" dirty="0"/>
          </a:p>
        </p:txBody>
      </p:sp>
      <p:sp>
        <p:nvSpPr>
          <p:cNvPr id="46" name="Rounded Rectangle 5">
            <a:extLst>
              <a:ext uri="{FF2B5EF4-FFF2-40B4-BE49-F238E27FC236}">
                <a16:creationId xmlns:a16="http://schemas.microsoft.com/office/drawing/2014/main" id="{108E4654-CDB5-C660-0144-D891CD5DE836}"/>
              </a:ext>
            </a:extLst>
          </p:cNvPr>
          <p:cNvSpPr/>
          <p:nvPr/>
        </p:nvSpPr>
        <p:spPr>
          <a:xfrm>
            <a:off x="4789624" y="2632782"/>
            <a:ext cx="2672886" cy="796218"/>
          </a:xfrm>
          <a:prstGeom prst="roundRect">
            <a:avLst/>
          </a:prstGeom>
          <a:solidFill>
            <a:schemeClr val="tx2">
              <a:lumMod val="20000"/>
              <a:lumOff val="8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Dostarlimab </a:t>
            </a:r>
          </a:p>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(IV; Q3W x 9 cycles)</a:t>
            </a:r>
            <a:endParaRPr kumimoji="0" lang="en-US" altLang="en-US" sz="1400" b="0" i="0" u="none" strike="noStrike" kern="0" cap="none" spc="0" normalizeH="0" baseline="30000" noProof="0" dirty="0">
              <a:ln>
                <a:noFill/>
              </a:ln>
              <a:solidFill>
                <a:srgbClr val="000000"/>
              </a:solidFill>
              <a:effectLst/>
              <a:uLnTx/>
              <a:uFillTx/>
              <a:latin typeface="Arial"/>
              <a:ea typeface="+mn-ea"/>
              <a:cs typeface="Arial" panose="020B0604020202020204" pitchFamily="34" charset="0"/>
            </a:endParaRPr>
          </a:p>
        </p:txBody>
      </p:sp>
      <p:sp>
        <p:nvSpPr>
          <p:cNvPr id="51" name="Rounded Rectangle 4">
            <a:extLst>
              <a:ext uri="{FF2B5EF4-FFF2-40B4-BE49-F238E27FC236}">
                <a16:creationId xmlns:a16="http://schemas.microsoft.com/office/drawing/2014/main" id="{EFAE98CB-A009-D08D-4A14-AD0AEF9EE7CA}"/>
              </a:ext>
            </a:extLst>
          </p:cNvPr>
          <p:cNvSpPr/>
          <p:nvPr/>
        </p:nvSpPr>
        <p:spPr>
          <a:xfrm>
            <a:off x="966266" y="1751531"/>
            <a:ext cx="2930836" cy="2335277"/>
          </a:xfrm>
          <a:prstGeom prst="roundRect">
            <a:avLst/>
          </a:prstGeom>
          <a:solidFill>
            <a:schemeClr val="bg1">
              <a:lumMod val="50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r>
              <a:rPr kumimoji="0" lang="en-US" sz="1200" b="1" i="0" u="sng" strike="noStrike" kern="0" cap="none" spc="0" normalizeH="0" baseline="0" noProof="0">
                <a:ln>
                  <a:noFill/>
                </a:ln>
                <a:solidFill>
                  <a:srgbClr val="FFFFFF"/>
                </a:solidFill>
                <a:effectLst/>
                <a:uLnTx/>
                <a:uFillTx/>
                <a:latin typeface="Arial"/>
                <a:ea typeface="+mn-ea"/>
                <a:cs typeface="Arial" panose="020B0604020202020204" pitchFamily="34" charset="0"/>
              </a:rPr>
              <a:t>Key Eligibility Criteria</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rPr>
              <a:t>Adults ≥18 years old</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rPr>
              <a:t>Histologically confirmed Stage II to III (T3-T4, N0, or T any, N+), locally advanced rectal cancer</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rPr>
              <a:t>Radiologically and endoscopically evaluable disease</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rPr>
              <a:t>Tumor which can be categorized as dMMR or MSI-H by local or central assessment</a:t>
            </a:r>
          </a:p>
        </p:txBody>
      </p:sp>
      <p:sp>
        <p:nvSpPr>
          <p:cNvPr id="52" name="Left Brace 51">
            <a:extLst>
              <a:ext uri="{FF2B5EF4-FFF2-40B4-BE49-F238E27FC236}">
                <a16:creationId xmlns:a16="http://schemas.microsoft.com/office/drawing/2014/main" id="{A4EFE495-EC1F-7355-1E89-71AEDB8EAA59}"/>
              </a:ext>
            </a:extLst>
          </p:cNvPr>
          <p:cNvSpPr/>
          <p:nvPr/>
        </p:nvSpPr>
        <p:spPr>
          <a:xfrm>
            <a:off x="7462510" y="2318010"/>
            <a:ext cx="1149892" cy="1425761"/>
          </a:xfrm>
          <a:prstGeom prst="leftBrace">
            <a:avLst>
              <a:gd name="adj1" fmla="val 0"/>
              <a:gd name="adj2" fmla="val 50000"/>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53" name="Rounded Rectangle 5">
            <a:extLst>
              <a:ext uri="{FF2B5EF4-FFF2-40B4-BE49-F238E27FC236}">
                <a16:creationId xmlns:a16="http://schemas.microsoft.com/office/drawing/2014/main" id="{9B712016-1C8C-0B5E-8E6E-6AA6FFC1C59B}"/>
              </a:ext>
            </a:extLst>
          </p:cNvPr>
          <p:cNvSpPr/>
          <p:nvPr/>
        </p:nvSpPr>
        <p:spPr>
          <a:xfrm>
            <a:off x="8612402" y="1947523"/>
            <a:ext cx="2672886" cy="796218"/>
          </a:xfrm>
          <a:prstGeom prst="roundRect">
            <a:avLst/>
          </a:prstGeom>
          <a:solidFill>
            <a:schemeClr val="accent3">
              <a:lumMod val="20000"/>
              <a:lumOff val="8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SOC ± surgery</a:t>
            </a:r>
            <a:endParaRPr kumimoji="0" lang="en-US" altLang="en-US" sz="1400" b="0" i="0" u="none" strike="noStrike" kern="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54" name="Rounded Rectangle 5">
            <a:extLst>
              <a:ext uri="{FF2B5EF4-FFF2-40B4-BE49-F238E27FC236}">
                <a16:creationId xmlns:a16="http://schemas.microsoft.com/office/drawing/2014/main" id="{7BF09C25-4BCE-D025-01CB-D1814EAF89B1}"/>
              </a:ext>
            </a:extLst>
          </p:cNvPr>
          <p:cNvSpPr/>
          <p:nvPr/>
        </p:nvSpPr>
        <p:spPr>
          <a:xfrm>
            <a:off x="8612402" y="3290590"/>
            <a:ext cx="2672886" cy="796218"/>
          </a:xfrm>
          <a:prstGeom prst="roundRect">
            <a:avLst/>
          </a:prstGeom>
          <a:solidFill>
            <a:schemeClr val="accent3">
              <a:lumMod val="20000"/>
              <a:lumOff val="8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NOM</a:t>
            </a:r>
            <a:endParaRPr kumimoji="0" lang="en-US" altLang="en-US" sz="1400" b="0" i="0" u="none" strike="noStrike" kern="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57" name="TextBox 56">
            <a:extLst>
              <a:ext uri="{FF2B5EF4-FFF2-40B4-BE49-F238E27FC236}">
                <a16:creationId xmlns:a16="http://schemas.microsoft.com/office/drawing/2014/main" id="{4DB79497-B6E8-1A9C-7CA2-7E1A2A2F1B0B}"/>
              </a:ext>
            </a:extLst>
          </p:cNvPr>
          <p:cNvSpPr txBox="1"/>
          <p:nvPr/>
        </p:nvSpPr>
        <p:spPr>
          <a:xfrm>
            <a:off x="4026235" y="2710990"/>
            <a:ext cx="602090" cy="2762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Noto Sans"/>
              </a:rPr>
              <a:t>N=154</a:t>
            </a:r>
          </a:p>
        </p:txBody>
      </p:sp>
      <p:sp>
        <p:nvSpPr>
          <p:cNvPr id="67" name="TextBox 66">
            <a:extLst>
              <a:ext uri="{FF2B5EF4-FFF2-40B4-BE49-F238E27FC236}">
                <a16:creationId xmlns:a16="http://schemas.microsoft.com/office/drawing/2014/main" id="{1A296A16-CC2F-0995-B178-95F611589580}"/>
              </a:ext>
            </a:extLst>
          </p:cNvPr>
          <p:cNvSpPr txBox="1"/>
          <p:nvPr/>
        </p:nvSpPr>
        <p:spPr>
          <a:xfrm>
            <a:off x="7723730" y="3743771"/>
            <a:ext cx="911664" cy="461665"/>
          </a:xfrm>
          <a:prstGeom prst="rect">
            <a:avLst/>
          </a:prstGeom>
          <a:noFill/>
        </p:spPr>
        <p:txBody>
          <a:bodyPr wrap="square" lIns="0" rtlCol="0">
            <a:spAutoFit/>
          </a:bodyPr>
          <a:lstStyle/>
          <a:p>
            <a:pPr marL="0" marR="0" lvl="0" indent="0" algn="ctr" defTabSz="1020763" rtl="0" eaLnBrk="0" fontAlgn="base" latinLnBrk="0" hangingPunct="0">
              <a:lnSpc>
                <a:spcPct val="100000"/>
              </a:lnSpc>
              <a:spcBef>
                <a:spcPts val="0"/>
              </a:spcBef>
              <a:spcAft>
                <a:spcPct val="0"/>
              </a:spcAft>
              <a:buClr>
                <a:srgbClr val="244EA2"/>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Noto Sans"/>
              </a:rPr>
              <a:t>+ </a:t>
            </a:r>
            <a:r>
              <a:rPr kumimoji="0" lang="en-US" sz="1200" b="0" i="0" u="none" strike="noStrike" kern="1200" cap="none" spc="0" normalizeH="0" baseline="0" noProof="0" dirty="0" err="1">
                <a:ln>
                  <a:noFill/>
                </a:ln>
                <a:solidFill>
                  <a:srgbClr val="000000"/>
                </a:solidFill>
                <a:effectLst/>
                <a:uLnTx/>
                <a:uFillTx/>
                <a:latin typeface="Arial"/>
                <a:ea typeface="+mn-ea"/>
                <a:cs typeface="Noto Sans"/>
              </a:rPr>
              <a:t>cCR</a:t>
            </a:r>
            <a:br>
              <a:rPr kumimoji="0" lang="en-US" sz="1200" b="0" i="0" u="none" strike="noStrike" kern="1200" cap="none" spc="0" normalizeH="0" baseline="0" noProof="0" dirty="0">
                <a:ln>
                  <a:noFill/>
                </a:ln>
                <a:solidFill>
                  <a:srgbClr val="000000"/>
                </a:solidFill>
                <a:effectLst/>
                <a:uLnTx/>
                <a:uFillTx/>
                <a:latin typeface="Arial"/>
                <a:ea typeface="+mn-ea"/>
                <a:cs typeface="Noto Sans"/>
              </a:rPr>
            </a:br>
            <a:r>
              <a:rPr kumimoji="0" lang="en-US" sz="1200" b="0" i="0" u="none" strike="noStrike" kern="1200" cap="none" spc="0" normalizeH="0" baseline="0" noProof="0" dirty="0">
                <a:ln>
                  <a:noFill/>
                </a:ln>
                <a:solidFill>
                  <a:srgbClr val="000000"/>
                </a:solidFill>
                <a:effectLst/>
                <a:uLnTx/>
                <a:uFillTx/>
                <a:latin typeface="Arial"/>
                <a:ea typeface="+mn-ea"/>
                <a:cs typeface="Noto Sans"/>
              </a:rPr>
              <a:t>@ EOT</a:t>
            </a:r>
          </a:p>
        </p:txBody>
      </p:sp>
      <p:sp>
        <p:nvSpPr>
          <p:cNvPr id="68" name="TextBox 67">
            <a:extLst>
              <a:ext uri="{FF2B5EF4-FFF2-40B4-BE49-F238E27FC236}">
                <a16:creationId xmlns:a16="http://schemas.microsoft.com/office/drawing/2014/main" id="{640FC46A-BC49-035B-7078-05DBDA0E8773}"/>
              </a:ext>
            </a:extLst>
          </p:cNvPr>
          <p:cNvSpPr txBox="1"/>
          <p:nvPr/>
        </p:nvSpPr>
        <p:spPr>
          <a:xfrm>
            <a:off x="7702414" y="1871284"/>
            <a:ext cx="954296" cy="461665"/>
          </a:xfrm>
          <a:prstGeom prst="rect">
            <a:avLst/>
          </a:prstGeom>
          <a:noFill/>
        </p:spPr>
        <p:txBody>
          <a:bodyPr wrap="square" lIns="0" rtlCol="0">
            <a:spAutoFit/>
          </a:bodyPr>
          <a:lstStyle/>
          <a:p>
            <a:pPr marL="0" marR="0" lvl="0" indent="0" algn="ctr" defTabSz="1020763" rtl="0" eaLnBrk="0" fontAlgn="base" latinLnBrk="0" hangingPunct="0">
              <a:lnSpc>
                <a:spcPct val="100000"/>
              </a:lnSpc>
              <a:spcBef>
                <a:spcPts val="0"/>
              </a:spcBef>
              <a:spcAft>
                <a:spcPct val="0"/>
              </a:spcAft>
              <a:buClr>
                <a:srgbClr val="244EA2"/>
              </a:buClr>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Noto Sans"/>
              </a:rPr>
              <a:t>− </a:t>
            </a:r>
            <a:r>
              <a:rPr kumimoji="0" lang="en-US" sz="1200" b="0" i="0" u="none" strike="noStrike" kern="1200" cap="none" spc="0" normalizeH="0" baseline="0" noProof="0" dirty="0" err="1">
                <a:ln>
                  <a:noFill/>
                </a:ln>
                <a:solidFill>
                  <a:srgbClr val="000000"/>
                </a:solidFill>
                <a:effectLst/>
                <a:uLnTx/>
                <a:uFillTx/>
                <a:latin typeface="Arial"/>
                <a:ea typeface="+mn-ea"/>
                <a:cs typeface="Noto Sans"/>
              </a:rPr>
              <a:t>cCR</a:t>
            </a:r>
            <a:br>
              <a:rPr kumimoji="0" lang="en-US" sz="1200" b="0" i="0" u="none" strike="noStrike" kern="1200" cap="none" spc="0" normalizeH="0" baseline="0" noProof="0" dirty="0">
                <a:ln>
                  <a:noFill/>
                </a:ln>
                <a:solidFill>
                  <a:srgbClr val="000000"/>
                </a:solidFill>
                <a:effectLst/>
                <a:uLnTx/>
                <a:uFillTx/>
                <a:latin typeface="Arial"/>
                <a:ea typeface="+mn-ea"/>
                <a:cs typeface="Noto Sans"/>
              </a:rPr>
            </a:br>
            <a:r>
              <a:rPr kumimoji="0" lang="en-US" sz="1200" b="0" i="0" u="none" strike="noStrike" kern="1200" cap="none" spc="0" normalizeH="0" baseline="0" noProof="0" dirty="0">
                <a:ln>
                  <a:noFill/>
                </a:ln>
                <a:solidFill>
                  <a:srgbClr val="000000"/>
                </a:solidFill>
                <a:effectLst/>
                <a:uLnTx/>
                <a:uFillTx/>
                <a:latin typeface="Arial"/>
                <a:ea typeface="+mn-ea"/>
                <a:cs typeface="Noto Sans"/>
              </a:rPr>
              <a:t>@ EOT</a:t>
            </a:r>
          </a:p>
        </p:txBody>
      </p:sp>
      <p:sp>
        <p:nvSpPr>
          <p:cNvPr id="69" name="Rounded Rectangle 4">
            <a:extLst>
              <a:ext uri="{FF2B5EF4-FFF2-40B4-BE49-F238E27FC236}">
                <a16:creationId xmlns:a16="http://schemas.microsoft.com/office/drawing/2014/main" id="{03F91C6E-162A-25CE-2889-9EE3F625DB1C}"/>
              </a:ext>
            </a:extLst>
          </p:cNvPr>
          <p:cNvSpPr/>
          <p:nvPr/>
        </p:nvSpPr>
        <p:spPr>
          <a:xfrm>
            <a:off x="600967" y="4410114"/>
            <a:ext cx="3097463" cy="1447775"/>
          </a:xfrm>
          <a:prstGeom prst="roundRect">
            <a:avLst/>
          </a:prstGeom>
          <a:solidFill>
            <a:schemeClr val="bg1">
              <a:lumMod val="95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0" name="Rounded Rectangle 4">
            <a:extLst>
              <a:ext uri="{FF2B5EF4-FFF2-40B4-BE49-F238E27FC236}">
                <a16:creationId xmlns:a16="http://schemas.microsoft.com/office/drawing/2014/main" id="{54167DFB-9A23-276F-DC2A-792CC3302242}"/>
              </a:ext>
            </a:extLst>
          </p:cNvPr>
          <p:cNvSpPr/>
          <p:nvPr/>
        </p:nvSpPr>
        <p:spPr>
          <a:xfrm>
            <a:off x="3926880" y="4410114"/>
            <a:ext cx="7664153" cy="1447775"/>
          </a:xfrm>
          <a:prstGeom prst="roundRect">
            <a:avLst/>
          </a:prstGeom>
          <a:solidFill>
            <a:schemeClr val="bg1">
              <a:lumMod val="95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1" name="Text Placeholder 2">
            <a:extLst>
              <a:ext uri="{FF2B5EF4-FFF2-40B4-BE49-F238E27FC236}">
                <a16:creationId xmlns:a16="http://schemas.microsoft.com/office/drawing/2014/main" id="{B425120F-C6B6-9002-E30F-B797FF77354B}"/>
              </a:ext>
            </a:extLst>
          </p:cNvPr>
          <p:cNvSpPr>
            <a:spLocks noGrp="1"/>
          </p:cNvSpPr>
          <p:nvPr>
            <p:ph type="body" sz="quarter" idx="18"/>
          </p:nvPr>
        </p:nvSpPr>
        <p:spPr>
          <a:xfrm>
            <a:off x="4628325" y="4510473"/>
            <a:ext cx="2135857" cy="361306"/>
          </a:xfrm>
        </p:spPr>
        <p:txBody>
          <a:bodyPr anchor="t"/>
          <a:lstStyle/>
          <a:p>
            <a:r>
              <a:rPr lang="en-US" sz="1400" b="1" noProof="0">
                <a:solidFill>
                  <a:srgbClr val="000000"/>
                </a:solidFill>
              </a:rPr>
              <a:t>Secondary endpoints:</a:t>
            </a:r>
          </a:p>
        </p:txBody>
      </p:sp>
      <p:pic>
        <p:nvPicPr>
          <p:cNvPr id="72" name="Graphic 71" descr="Badge 1 with solid fill">
            <a:extLst>
              <a:ext uri="{FF2B5EF4-FFF2-40B4-BE49-F238E27FC236}">
                <a16:creationId xmlns:a16="http://schemas.microsoft.com/office/drawing/2014/main" id="{27CBF490-EAAD-93D2-9803-9CC6E5D891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535" y="4473832"/>
            <a:ext cx="457200" cy="457200"/>
          </a:xfrm>
          <a:prstGeom prst="rect">
            <a:avLst/>
          </a:prstGeom>
        </p:spPr>
      </p:pic>
      <p:pic>
        <p:nvPicPr>
          <p:cNvPr id="73" name="Graphic 72" descr="Badge with solid fill">
            <a:extLst>
              <a:ext uri="{FF2B5EF4-FFF2-40B4-BE49-F238E27FC236}">
                <a16:creationId xmlns:a16="http://schemas.microsoft.com/office/drawing/2014/main" id="{57080323-6E59-8782-43DD-DB8B8812C6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29075" y="4473988"/>
            <a:ext cx="457200" cy="457200"/>
          </a:xfrm>
          <a:prstGeom prst="rect">
            <a:avLst/>
          </a:prstGeom>
        </p:spPr>
      </p:pic>
      <p:sp>
        <p:nvSpPr>
          <p:cNvPr id="74" name="Text Placeholder 2">
            <a:extLst>
              <a:ext uri="{FF2B5EF4-FFF2-40B4-BE49-F238E27FC236}">
                <a16:creationId xmlns:a16="http://schemas.microsoft.com/office/drawing/2014/main" id="{B07403E8-2555-084A-0E6B-F517998CDC1E}"/>
              </a:ext>
            </a:extLst>
          </p:cNvPr>
          <p:cNvSpPr txBox="1">
            <a:spLocks/>
          </p:cNvSpPr>
          <p:nvPr/>
        </p:nvSpPr>
        <p:spPr>
          <a:xfrm>
            <a:off x="1187389" y="4510317"/>
            <a:ext cx="2371311" cy="1436040"/>
          </a:xfrm>
          <a:prstGeom prst="rect">
            <a:avLst/>
          </a:prstGeom>
        </p:spPr>
        <p:txBody>
          <a:bodyPr vert="horz" lIns="0" tIns="72000" rIns="0" bIns="7200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b="1" kern="1200">
                <a:solidFill>
                  <a:schemeClr val="tx2"/>
                </a:solidFill>
                <a:latin typeface="+mn-lt"/>
                <a:ea typeface="+mn-ea"/>
                <a:cs typeface="+mn-cs"/>
              </a:defRPr>
            </a:lvl1pPr>
            <a:lvl2pPr marL="361942" indent="0" algn="l"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solidFill>
                <a:latin typeface="+mn-lt"/>
                <a:ea typeface="+mn-ea"/>
                <a:cs typeface="+mn-cs"/>
              </a:defRPr>
            </a:lvl2pPr>
            <a:lvl3pPr marL="711182" indent="0" algn="l"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solidFill>
                <a:latin typeface="+mn-lt"/>
                <a:ea typeface="+mn-ea"/>
                <a:cs typeface="+mn-cs"/>
              </a:defRPr>
            </a:lvl3pPr>
            <a:lvl4pPr marL="1087939" indent="0" algn="l"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solidFill>
                <a:latin typeface="+mn-lt"/>
                <a:ea typeface="+mn-ea"/>
                <a:cs typeface="+mn-cs"/>
              </a:defRPr>
            </a:lvl4pPr>
            <a:lvl5pPr marL="1473163" indent="0" algn="l"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Arial"/>
                <a:ea typeface="+mn-ea"/>
                <a:cs typeface="Noto Sans"/>
              </a:rPr>
              <a:t>Primary endpoint: </a:t>
            </a:r>
          </a:p>
          <a:p>
            <a:pPr marL="233363" marR="0" lvl="0" indent="-233363"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Noto Sans"/>
              </a:rPr>
              <a:t>Proportion who sustain cCR for 12 months (cCR12) by ICR</a:t>
            </a:r>
          </a:p>
        </p:txBody>
      </p:sp>
      <p:sp>
        <p:nvSpPr>
          <p:cNvPr id="75" name="Text Placeholder 2">
            <a:extLst>
              <a:ext uri="{FF2B5EF4-FFF2-40B4-BE49-F238E27FC236}">
                <a16:creationId xmlns:a16="http://schemas.microsoft.com/office/drawing/2014/main" id="{DFDAFAAE-41C3-8440-D698-5D94D70B6F42}"/>
              </a:ext>
            </a:extLst>
          </p:cNvPr>
          <p:cNvSpPr txBox="1">
            <a:spLocks/>
          </p:cNvSpPr>
          <p:nvPr/>
        </p:nvSpPr>
        <p:spPr>
          <a:xfrm>
            <a:off x="4486275" y="4755245"/>
            <a:ext cx="3097462"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cCR24 and cCR36 by ICR</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cCR12 by INV</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3-year EFS by INV</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DSS (overall and 5-year)</a:t>
            </a:r>
          </a:p>
        </p:txBody>
      </p:sp>
      <p:sp>
        <p:nvSpPr>
          <p:cNvPr id="76" name="Text Placeholder 2">
            <a:extLst>
              <a:ext uri="{FF2B5EF4-FFF2-40B4-BE49-F238E27FC236}">
                <a16:creationId xmlns:a16="http://schemas.microsoft.com/office/drawing/2014/main" id="{3A415C5A-A0E5-0DEE-C7D9-FC2FD8C598D8}"/>
              </a:ext>
            </a:extLst>
          </p:cNvPr>
          <p:cNvSpPr txBox="1">
            <a:spLocks/>
          </p:cNvSpPr>
          <p:nvPr/>
        </p:nvSpPr>
        <p:spPr>
          <a:xfrm>
            <a:off x="7040245" y="4614686"/>
            <a:ext cx="2662673"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Organ preservation rate</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OS (overall and 5-year)</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ORR by ICR and INV</a:t>
            </a:r>
          </a:p>
        </p:txBody>
      </p:sp>
      <p:sp>
        <p:nvSpPr>
          <p:cNvPr id="77" name="Text Placeholder 2">
            <a:extLst>
              <a:ext uri="{FF2B5EF4-FFF2-40B4-BE49-F238E27FC236}">
                <a16:creationId xmlns:a16="http://schemas.microsoft.com/office/drawing/2014/main" id="{0920CC69-90E8-FC02-976A-19AC44CE59B8}"/>
              </a:ext>
            </a:extLst>
          </p:cNvPr>
          <p:cNvSpPr txBox="1">
            <a:spLocks/>
          </p:cNvSpPr>
          <p:nvPr/>
        </p:nvSpPr>
        <p:spPr>
          <a:xfrm>
            <a:off x="9455176" y="4614686"/>
            <a:ext cx="2135857"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Safety (AE, AELD, SAE, </a:t>
            </a:r>
            <a:r>
              <a:rPr kumimoji="0" lang="en-US" sz="1400" b="0" i="0" u="none" strike="noStrike" kern="1200" cap="none" spc="0" normalizeH="0" baseline="0" noProof="0" dirty="0" err="1">
                <a:ln>
                  <a:noFill/>
                </a:ln>
                <a:solidFill>
                  <a:srgbClr val="000000"/>
                </a:solidFill>
                <a:effectLst/>
                <a:uLnTx/>
                <a:uFillTx/>
                <a:latin typeface="Arial"/>
                <a:ea typeface="+mn-ea"/>
                <a:cs typeface="Noto Sans"/>
              </a:rPr>
              <a:t>irAE</a:t>
            </a:r>
            <a:r>
              <a:rPr kumimoji="0" lang="en-US" sz="1400" b="0" i="0" u="none" strike="noStrike" kern="1200" cap="none" spc="0" normalizeH="0" baseline="0" noProof="0" dirty="0">
                <a:ln>
                  <a:noFill/>
                </a:ln>
                <a:solidFill>
                  <a:srgbClr val="000000"/>
                </a:solidFill>
                <a:effectLst/>
                <a:uLnTx/>
                <a:uFillTx/>
                <a:latin typeface="Arial"/>
                <a:ea typeface="+mn-ea"/>
                <a:cs typeface="Noto Sans"/>
              </a:rPr>
              <a:t>)</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PK parameters</a:t>
            </a:r>
          </a:p>
        </p:txBody>
      </p:sp>
      <p:sp>
        <p:nvSpPr>
          <p:cNvPr id="2" name="TextBox 1">
            <a:extLst>
              <a:ext uri="{FF2B5EF4-FFF2-40B4-BE49-F238E27FC236}">
                <a16:creationId xmlns:a16="http://schemas.microsoft.com/office/drawing/2014/main" id="{CB8BCD38-3CAD-1F72-521E-E4FEB9E33289}"/>
              </a:ext>
            </a:extLst>
          </p:cNvPr>
          <p:cNvSpPr txBox="1"/>
          <p:nvPr/>
        </p:nvSpPr>
        <p:spPr>
          <a:xfrm>
            <a:off x="207694" y="5958092"/>
            <a:ext cx="1794411" cy="813258"/>
          </a:xfrm>
          <a:prstGeom prst="rect">
            <a:avLst/>
          </a:prstGeom>
          <a:solidFill>
            <a:schemeClr val="bg1"/>
          </a:solidFill>
          <a:ln>
            <a:noFill/>
          </a:ln>
        </p:spPr>
        <p:txBody>
          <a:bodyPr wrap="square" lIns="180000" tIns="180000" rIns="180000" bIns="180000" rtlCol="0">
            <a:normAutofit/>
          </a:bodyPr>
          <a:lstStyle/>
          <a:p>
            <a:pPr marL="285750" marR="0" lvl="0" indent="-285750" algn="l" defTabSz="914400" rtl="0" eaLnBrk="1" fontAlgn="auto" latinLnBrk="0" hangingPunct="1">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Noto Sans"/>
            </a:endParaRPr>
          </a:p>
        </p:txBody>
      </p:sp>
      <p:sp>
        <p:nvSpPr>
          <p:cNvPr id="3" name="TextBox 2">
            <a:extLst>
              <a:ext uri="{FF2B5EF4-FFF2-40B4-BE49-F238E27FC236}">
                <a16:creationId xmlns:a16="http://schemas.microsoft.com/office/drawing/2014/main" id="{BAF30568-C928-3A21-58A4-A026697CBA3C}"/>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Slides courtesy of Andrea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Cercek</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540849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E4A0CF-B95A-A247-BE1A-214BC912F21E}"/>
              </a:ext>
            </a:extLst>
          </p:cNvPr>
          <p:cNvSpPr txBox="1">
            <a:spLocks/>
          </p:cNvSpPr>
          <p:nvPr/>
        </p:nvSpPr>
        <p:spPr>
          <a:xfrm>
            <a:off x="110303" y="154236"/>
            <a:ext cx="10515600" cy="1227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Colon Cancer: Mismatch repair deficient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dMMR</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/MSI)</a:t>
            </a:r>
          </a:p>
        </p:txBody>
      </p:sp>
      <p:sp>
        <p:nvSpPr>
          <p:cNvPr id="5" name="Rectangle 4">
            <a:extLst>
              <a:ext uri="{FF2B5EF4-FFF2-40B4-BE49-F238E27FC236}">
                <a16:creationId xmlns:a16="http://schemas.microsoft.com/office/drawing/2014/main" id="{BB0BDAFE-FE3C-0344-AB0D-600610BCD48C}"/>
              </a:ext>
            </a:extLst>
          </p:cNvPr>
          <p:cNvSpPr/>
          <p:nvPr/>
        </p:nvSpPr>
        <p:spPr>
          <a:xfrm>
            <a:off x="6836847" y="6581001"/>
            <a:ext cx="5355153"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Le, et al NEJM 2015</a:t>
            </a:r>
          </a:p>
        </p:txBody>
      </p:sp>
      <p:sp>
        <p:nvSpPr>
          <p:cNvPr id="6" name="TextBox 5">
            <a:extLst>
              <a:ext uri="{FF2B5EF4-FFF2-40B4-BE49-F238E27FC236}">
                <a16:creationId xmlns:a16="http://schemas.microsoft.com/office/drawing/2014/main" id="{39E8EFA0-B09A-C24B-A32F-C283500D3093}"/>
              </a:ext>
            </a:extLst>
          </p:cNvPr>
          <p:cNvSpPr txBox="1"/>
          <p:nvPr/>
        </p:nvSpPr>
        <p:spPr>
          <a:xfrm>
            <a:off x="6095999" y="1381736"/>
            <a:ext cx="5985697"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About 10-15% of all early stage colon tumors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treatment includes resection + adjuvant chemotherapy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Tumor agnostic approval for ICB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MMRd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solid tumors in advanced disease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C6E9F7E1-2360-CF05-838B-B16516F68071}"/>
              </a:ext>
            </a:extLst>
          </p:cNvPr>
          <p:cNvGraphicFramePr>
            <a:graphicFrameLocks/>
          </p:cNvGraphicFramePr>
          <p:nvPr/>
        </p:nvGraphicFramePr>
        <p:xfrm>
          <a:off x="-139463" y="1008093"/>
          <a:ext cx="6691042" cy="484181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CECBBB0-A259-32D1-3DD5-5CC776213B72}"/>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56238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5AB7B-901A-B10C-7700-0696DEFC5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02" y="231354"/>
            <a:ext cx="11521364" cy="5993176"/>
          </a:xfrm>
          <a:prstGeom prst="rect">
            <a:avLst/>
          </a:prstGeom>
        </p:spPr>
      </p:pic>
      <p:sp>
        <p:nvSpPr>
          <p:cNvPr id="4" name="TextBox 3">
            <a:extLst>
              <a:ext uri="{FF2B5EF4-FFF2-40B4-BE49-F238E27FC236}">
                <a16:creationId xmlns:a16="http://schemas.microsoft.com/office/drawing/2014/main" id="{643EB1E6-218C-0114-2F18-230B9642865F}"/>
              </a:ext>
            </a:extLst>
          </p:cNvPr>
          <p:cNvSpPr txBox="1"/>
          <p:nvPr/>
        </p:nvSpPr>
        <p:spPr>
          <a:xfrm>
            <a:off x="141104" y="6466114"/>
            <a:ext cx="1183296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Chalabi M, et al</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ESMO 2022</a:t>
            </a:r>
          </a:p>
        </p:txBody>
      </p:sp>
      <p:sp>
        <p:nvSpPr>
          <p:cNvPr id="2" name="TextBox 1">
            <a:extLst>
              <a:ext uri="{FF2B5EF4-FFF2-40B4-BE49-F238E27FC236}">
                <a16:creationId xmlns:a16="http://schemas.microsoft.com/office/drawing/2014/main" id="{E88EF5AA-6443-7E85-50B3-0D292BBEA6A8}"/>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18235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F13A-9400-B68B-DA8E-2DFCB916F2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768626" y="1633330"/>
            <a:ext cx="10868939" cy="3591339"/>
          </a:xfrm>
          <a:prstGeom prst="rect">
            <a:avLst/>
          </a:prstGeom>
        </p:spPr>
      </p:pic>
      <p:sp>
        <p:nvSpPr>
          <p:cNvPr id="3" name="TextBox 2">
            <a:extLst>
              <a:ext uri="{FF2B5EF4-FFF2-40B4-BE49-F238E27FC236}">
                <a16:creationId xmlns:a16="http://schemas.microsoft.com/office/drawing/2014/main" id="{CF0E6C8D-7EDC-38D0-9237-DCE5D3A70BD4}"/>
              </a:ext>
            </a:extLst>
          </p:cNvPr>
          <p:cNvSpPr txBox="1"/>
          <p:nvPr/>
        </p:nvSpPr>
        <p:spPr>
          <a:xfrm>
            <a:off x="768626" y="5632174"/>
            <a:ext cx="3551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pCR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67F4AEE-210B-26F8-A605-485DBD67A9E3}"/>
              </a:ext>
            </a:extLst>
          </p:cNvPr>
          <p:cNvSpPr txBox="1"/>
          <p:nvPr/>
        </p:nvSpPr>
        <p:spPr>
          <a:xfrm>
            <a:off x="9753600" y="6581001"/>
            <a:ext cx="2438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Chalabi NEJM 2024</a:t>
            </a:r>
          </a:p>
        </p:txBody>
      </p:sp>
      <p:sp>
        <p:nvSpPr>
          <p:cNvPr id="5" name="Title 1">
            <a:extLst>
              <a:ext uri="{FF2B5EF4-FFF2-40B4-BE49-F238E27FC236}">
                <a16:creationId xmlns:a16="http://schemas.microsoft.com/office/drawing/2014/main" id="{76003FC2-3CD2-948A-A875-53390B8FB52F}"/>
              </a:ext>
            </a:extLst>
          </p:cNvPr>
          <p:cNvSpPr txBox="1">
            <a:spLocks/>
          </p:cNvSpPr>
          <p:nvPr/>
        </p:nvSpPr>
        <p:spPr>
          <a:xfrm>
            <a:off x="106017" y="104014"/>
            <a:ext cx="1171957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NICHE 2: Results </a:t>
            </a:r>
          </a:p>
        </p:txBody>
      </p:sp>
      <p:sp>
        <p:nvSpPr>
          <p:cNvPr id="6" name="TextBox 5">
            <a:extLst>
              <a:ext uri="{FF2B5EF4-FFF2-40B4-BE49-F238E27FC236}">
                <a16:creationId xmlns:a16="http://schemas.microsoft.com/office/drawing/2014/main" id="{D1277F11-BC6C-4AA9-3E31-12EEC277FCE1}"/>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735415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F13A-9400-B68B-DA8E-2DFCB916F2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384313" y="1197093"/>
            <a:ext cx="10614991" cy="3507429"/>
          </a:xfrm>
          <a:prstGeom prst="rect">
            <a:avLst/>
          </a:prstGeom>
        </p:spPr>
      </p:pic>
      <p:sp>
        <p:nvSpPr>
          <p:cNvPr id="4" name="TextBox 3">
            <a:extLst>
              <a:ext uri="{FF2B5EF4-FFF2-40B4-BE49-F238E27FC236}">
                <a16:creationId xmlns:a16="http://schemas.microsoft.com/office/drawing/2014/main" id="{F9860F22-89CD-DC72-BAB8-0F1950E3E135}"/>
              </a:ext>
            </a:extLst>
          </p:cNvPr>
          <p:cNvSpPr txBox="1"/>
          <p:nvPr/>
        </p:nvSpPr>
        <p:spPr>
          <a:xfrm>
            <a:off x="4055166" y="1539170"/>
            <a:ext cx="6322724" cy="2867577"/>
          </a:xfrm>
          <a:prstGeom prst="rect">
            <a:avLst/>
          </a:prstGeom>
          <a:noFill/>
          <a:ln w="38100">
            <a:solidFill>
              <a:srgbClr val="FF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80EFB5-C18B-3ADC-A7C0-92208B352124}"/>
              </a:ext>
            </a:extLst>
          </p:cNvPr>
          <p:cNvSpPr txBox="1"/>
          <p:nvPr/>
        </p:nvSpPr>
        <p:spPr>
          <a:xfrm>
            <a:off x="9753600" y="6581001"/>
            <a:ext cx="2438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Chalabi NEJM 2024</a:t>
            </a:r>
          </a:p>
        </p:txBody>
      </p:sp>
      <p:sp>
        <p:nvSpPr>
          <p:cNvPr id="7" name="TextBox 6">
            <a:extLst>
              <a:ext uri="{FF2B5EF4-FFF2-40B4-BE49-F238E27FC236}">
                <a16:creationId xmlns:a16="http://schemas.microsoft.com/office/drawing/2014/main" id="{410E213E-35E2-25CA-6708-8D8D772872DF}"/>
              </a:ext>
            </a:extLst>
          </p:cNvPr>
          <p:cNvSpPr txBox="1"/>
          <p:nvPr/>
        </p:nvSpPr>
        <p:spPr>
          <a:xfrm>
            <a:off x="384313" y="4882058"/>
            <a:ext cx="3551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pCR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A034F52-B161-AD4E-6037-3F1308170151}"/>
              </a:ext>
            </a:extLst>
          </p:cNvPr>
          <p:cNvSpPr txBox="1">
            <a:spLocks/>
          </p:cNvSpPr>
          <p:nvPr/>
        </p:nvSpPr>
        <p:spPr>
          <a:xfrm>
            <a:off x="106017" y="104014"/>
            <a:ext cx="1171957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NICHE 2: Results </a:t>
            </a:r>
          </a:p>
        </p:txBody>
      </p:sp>
      <p:sp>
        <p:nvSpPr>
          <p:cNvPr id="3" name="TextBox 2">
            <a:extLst>
              <a:ext uri="{FF2B5EF4-FFF2-40B4-BE49-F238E27FC236}">
                <a16:creationId xmlns:a16="http://schemas.microsoft.com/office/drawing/2014/main" id="{EF1D47B3-EB62-1AB8-7639-6AC9568052AE}"/>
              </a:ext>
            </a:extLst>
          </p:cNvPr>
          <p:cNvSpPr txBox="1"/>
          <p:nvPr/>
        </p:nvSpPr>
        <p:spPr>
          <a:xfrm>
            <a:off x="384313" y="5831174"/>
            <a:ext cx="3932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AEs: Grade 3 or 4 events in 5 patients</a:t>
            </a:r>
          </a:p>
        </p:txBody>
      </p:sp>
      <p:sp>
        <p:nvSpPr>
          <p:cNvPr id="8" name="TextBox 7">
            <a:extLst>
              <a:ext uri="{FF2B5EF4-FFF2-40B4-BE49-F238E27FC236}">
                <a16:creationId xmlns:a16="http://schemas.microsoft.com/office/drawing/2014/main" id="{0159B9DA-0B81-69E7-171C-A93011BC6197}"/>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151352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F9BCAC-D61C-8A2B-DE91-9AA87F134544}"/>
              </a:ext>
            </a:extLst>
          </p:cNvPr>
          <p:cNvSpPr txBox="1">
            <a:spLocks/>
          </p:cNvSpPr>
          <p:nvPr/>
        </p:nvSpPr>
        <p:spPr>
          <a:xfrm>
            <a:off x="186580" y="119743"/>
            <a:ext cx="11184423" cy="13443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NICHE-2: Results</a:t>
            </a:r>
          </a:p>
        </p:txBody>
      </p:sp>
      <p:pic>
        <p:nvPicPr>
          <p:cNvPr id="5" name="Picture 4">
            <a:extLst>
              <a:ext uri="{FF2B5EF4-FFF2-40B4-BE49-F238E27FC236}">
                <a16:creationId xmlns:a16="http://schemas.microsoft.com/office/drawing/2014/main" id="{6624A220-B3AD-5AAC-1D8C-8BAE2E32B98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0" t="12462" r="1301"/>
          <a:stretch>
            <a:fillRect/>
          </a:stretch>
        </p:blipFill>
        <p:spPr>
          <a:xfrm>
            <a:off x="655744" y="1046602"/>
            <a:ext cx="10500832" cy="5006078"/>
          </a:xfrm>
          <a:prstGeom prst="rect">
            <a:avLst/>
          </a:prstGeom>
        </p:spPr>
      </p:pic>
      <p:sp>
        <p:nvSpPr>
          <p:cNvPr id="7" name="TextBox 6">
            <a:extLst>
              <a:ext uri="{FF2B5EF4-FFF2-40B4-BE49-F238E27FC236}">
                <a16:creationId xmlns:a16="http://schemas.microsoft.com/office/drawing/2014/main" id="{28931D5D-7AC9-58FC-E400-BD6F44B82B2C}"/>
              </a:ext>
            </a:extLst>
          </p:cNvPr>
          <p:cNvSpPr txBox="1"/>
          <p:nvPr/>
        </p:nvSpPr>
        <p:spPr>
          <a:xfrm>
            <a:off x="1417983" y="1166389"/>
            <a:ext cx="1510747" cy="60940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0D448C-44F3-0A8D-E028-7CA2E30B4079}"/>
              </a:ext>
            </a:extLst>
          </p:cNvPr>
          <p:cNvSpPr txBox="1"/>
          <p:nvPr/>
        </p:nvSpPr>
        <p:spPr>
          <a:xfrm>
            <a:off x="9753600" y="6581001"/>
            <a:ext cx="2438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Chalabi ESMO 2024</a:t>
            </a:r>
          </a:p>
        </p:txBody>
      </p:sp>
      <p:sp>
        <p:nvSpPr>
          <p:cNvPr id="2" name="TextBox 1">
            <a:extLst>
              <a:ext uri="{FF2B5EF4-FFF2-40B4-BE49-F238E27FC236}">
                <a16:creationId xmlns:a16="http://schemas.microsoft.com/office/drawing/2014/main" id="{D1568B49-C675-9872-2D6D-C91D224D7A56}"/>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16539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A46B14-28B4-4F2A-B017-4257E33312F9}"/>
              </a:ext>
            </a:extLst>
          </p:cNvPr>
          <p:cNvSpPr>
            <a:spLocks noGrp="1"/>
          </p:cNvSpPr>
          <p:nvPr>
            <p:ph type="subTitle" idx="1"/>
          </p:nvPr>
        </p:nvSpPr>
        <p:spPr/>
        <p:txBody>
          <a:bodyPr/>
          <a:lstStyle/>
          <a:p>
            <a:endParaRPr lang="en-US"/>
          </a:p>
        </p:txBody>
      </p:sp>
      <p:pic>
        <p:nvPicPr>
          <p:cNvPr id="1026" name="Picture 2" descr="Neoadjuvant PD-1 blockade with toripalimab, with or without celecoxib, in mismatch  repair-deficient or microsatellite instability-high, locally advanced, colorectal  cancer (PICC): a single-centre, parallel-group, non-comparative, randomised,  phase 2 ...">
            <a:extLst>
              <a:ext uri="{FF2B5EF4-FFF2-40B4-BE49-F238E27FC236}">
                <a16:creationId xmlns:a16="http://schemas.microsoft.com/office/drawing/2014/main" id="{333346C0-781E-4B52-BFC7-A36802A15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1"/>
          <a:stretch/>
        </p:blipFill>
        <p:spPr bwMode="auto">
          <a:xfrm>
            <a:off x="1173343" y="1773256"/>
            <a:ext cx="9845312" cy="42389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A9C390B-4B2F-4829-95AD-38943239BE13}"/>
              </a:ext>
            </a:extLst>
          </p:cNvPr>
          <p:cNvSpPr txBox="1">
            <a:spLocks/>
          </p:cNvSpPr>
          <p:nvPr/>
        </p:nvSpPr>
        <p:spPr>
          <a:xfrm>
            <a:off x="186580" y="119743"/>
            <a:ext cx="11184423" cy="13443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51E78148-16D1-2546-8707-FC828714AB68}"/>
              </a:ext>
            </a:extLst>
          </p:cNvPr>
          <p:cNvSpPr txBox="1"/>
          <p:nvPr/>
        </p:nvSpPr>
        <p:spPr>
          <a:xfrm>
            <a:off x="186579" y="53241"/>
            <a:ext cx="1181884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Neoadjuvant PD-1 blockade with </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toripalimab</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with or without celecoxib, in mismatch repair-deficient or microsatellite instability-high, locally advanced, colorectal cancer (PICC): a single-</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centre</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parallel-group, non-comparative, </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randomised</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phase 2 trial</a:t>
            </a:r>
          </a:p>
        </p:txBody>
      </p:sp>
      <p:sp>
        <p:nvSpPr>
          <p:cNvPr id="2" name="TextBox 1">
            <a:extLst>
              <a:ext uri="{FF2B5EF4-FFF2-40B4-BE49-F238E27FC236}">
                <a16:creationId xmlns:a16="http://schemas.microsoft.com/office/drawing/2014/main" id="{A453D95E-0396-DA47-8BD6-310327E88CB9}"/>
              </a:ext>
            </a:extLst>
          </p:cNvPr>
          <p:cNvSpPr txBox="1"/>
          <p:nvPr/>
        </p:nvSpPr>
        <p:spPr>
          <a:xfrm>
            <a:off x="186579" y="6241802"/>
            <a:ext cx="57073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 et al, The Lancet Gastroenterology and Hepatology 2021</a:t>
            </a:r>
          </a:p>
        </p:txBody>
      </p:sp>
      <p:sp>
        <p:nvSpPr>
          <p:cNvPr id="6" name="TextBox 5">
            <a:extLst>
              <a:ext uri="{FF2B5EF4-FFF2-40B4-BE49-F238E27FC236}">
                <a16:creationId xmlns:a16="http://schemas.microsoft.com/office/drawing/2014/main" id="{05F127AB-C610-2A45-BCFE-BA6B6CDA0128}"/>
              </a:ext>
            </a:extLst>
          </p:cNvPr>
          <p:cNvSpPr txBox="1"/>
          <p:nvPr/>
        </p:nvSpPr>
        <p:spPr>
          <a:xfrm>
            <a:off x="6457950" y="6012180"/>
            <a:ext cx="434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Treatment: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Toripalimab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(anti PD1) for 3 months with or without celecoxib</a:t>
            </a:r>
          </a:p>
        </p:txBody>
      </p:sp>
      <p:sp>
        <p:nvSpPr>
          <p:cNvPr id="4" name="TextBox 3">
            <a:extLst>
              <a:ext uri="{FF2B5EF4-FFF2-40B4-BE49-F238E27FC236}">
                <a16:creationId xmlns:a16="http://schemas.microsoft.com/office/drawing/2014/main" id="{DB7EA819-FE8A-ABCE-4B70-A8A0FE329C7E}"/>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994255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A46B14-28B4-4F2A-B017-4257E33312F9}"/>
              </a:ext>
            </a:extLst>
          </p:cNvPr>
          <p:cNvSpPr>
            <a:spLocks noGrp="1"/>
          </p:cNvSpPr>
          <p:nvPr>
            <p:ph type="subTitle" idx="1"/>
          </p:nvPr>
        </p:nvSpPr>
        <p:spPr>
          <a:xfrm>
            <a:off x="484742" y="1287463"/>
            <a:ext cx="6724760" cy="1655762"/>
          </a:xfrm>
        </p:spPr>
        <p:txBody>
          <a:bodyPr/>
          <a:lstStyle/>
          <a:p>
            <a:pPr algn="l"/>
            <a:r>
              <a:rPr lang="en-US" dirty="0"/>
              <a:t>Included 19 MSI colon cancer patients</a:t>
            </a:r>
          </a:p>
          <a:p>
            <a:pPr algn="l"/>
            <a:r>
              <a:rPr lang="en-US" dirty="0"/>
              <a:t>17 underwent surgery </a:t>
            </a:r>
          </a:p>
          <a:p>
            <a:pPr algn="l"/>
            <a:r>
              <a:rPr lang="en-US" dirty="0" err="1"/>
              <a:t>pCR</a:t>
            </a:r>
            <a:r>
              <a:rPr lang="en-US" dirty="0"/>
              <a:t> 65%</a:t>
            </a:r>
          </a:p>
        </p:txBody>
      </p:sp>
      <p:sp>
        <p:nvSpPr>
          <p:cNvPr id="5" name="Title 1">
            <a:extLst>
              <a:ext uri="{FF2B5EF4-FFF2-40B4-BE49-F238E27FC236}">
                <a16:creationId xmlns:a16="http://schemas.microsoft.com/office/drawing/2014/main" id="{EA9C390B-4B2F-4829-95AD-38943239BE13}"/>
              </a:ext>
            </a:extLst>
          </p:cNvPr>
          <p:cNvSpPr txBox="1">
            <a:spLocks/>
          </p:cNvSpPr>
          <p:nvPr/>
        </p:nvSpPr>
        <p:spPr>
          <a:xfrm>
            <a:off x="186580" y="119743"/>
            <a:ext cx="11184423" cy="13443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51E78148-16D1-2546-8707-FC828714AB68}"/>
              </a:ext>
            </a:extLst>
          </p:cNvPr>
          <p:cNvSpPr txBox="1"/>
          <p:nvPr/>
        </p:nvSpPr>
        <p:spPr>
          <a:xfrm>
            <a:off x="186579" y="45793"/>
            <a:ext cx="1200542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Phase II study of neoadjuvant pembrolizumab in localized unresectable MSI solid tumors </a:t>
            </a:r>
          </a:p>
        </p:txBody>
      </p:sp>
      <p:sp>
        <p:nvSpPr>
          <p:cNvPr id="4" name="TextBox 3">
            <a:extLst>
              <a:ext uri="{FF2B5EF4-FFF2-40B4-BE49-F238E27FC236}">
                <a16:creationId xmlns:a16="http://schemas.microsoft.com/office/drawing/2014/main" id="{3133F96A-6531-EA91-43CA-31B5E2CC72F8}"/>
              </a:ext>
            </a:extLst>
          </p:cNvPr>
          <p:cNvSpPr txBox="1"/>
          <p:nvPr/>
        </p:nvSpPr>
        <p:spPr>
          <a:xfrm>
            <a:off x="186579" y="6304002"/>
            <a:ext cx="57073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Ludford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JCO 2023 </a:t>
            </a:r>
          </a:p>
        </p:txBody>
      </p:sp>
      <p:pic>
        <p:nvPicPr>
          <p:cNvPr id="9" name="Picture 8">
            <a:extLst>
              <a:ext uri="{FF2B5EF4-FFF2-40B4-BE49-F238E27FC236}">
                <a16:creationId xmlns:a16="http://schemas.microsoft.com/office/drawing/2014/main" id="{A5ABA8C0-C431-216E-0DE1-85AA825E5D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515869" y="2044020"/>
            <a:ext cx="6668909" cy="4180510"/>
          </a:xfrm>
          <a:prstGeom prst="rect">
            <a:avLst/>
          </a:prstGeom>
        </p:spPr>
      </p:pic>
      <p:sp>
        <p:nvSpPr>
          <p:cNvPr id="2" name="TextBox 1">
            <a:extLst>
              <a:ext uri="{FF2B5EF4-FFF2-40B4-BE49-F238E27FC236}">
                <a16:creationId xmlns:a16="http://schemas.microsoft.com/office/drawing/2014/main" id="{BB242D7C-2D35-1157-4CB6-6F98B1A18878}"/>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292178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Andrea </a:t>
            </a:r>
            <a:r>
              <a:rPr lang="en-US" sz="3200" dirty="0" err="1">
                <a:solidFill>
                  <a:srgbClr val="0432FF"/>
                </a:solidFill>
              </a:rPr>
              <a:t>Cercek</a:t>
            </a:r>
            <a:r>
              <a:rPr lang="en-US" sz="3200" dirty="0">
                <a:solidFill>
                  <a:srgbClr val="0432FF"/>
                </a:solidFill>
              </a:rPr>
              <a:t>, MD — Disclosures</a:t>
            </a:r>
            <a:br>
              <a:rPr lang="en-US" sz="3200" dirty="0">
                <a:solidFill>
                  <a:srgbClr val="0432FF"/>
                </a:solidFill>
              </a:rPr>
            </a:br>
            <a:r>
              <a:rPr lang="en-US" sz="3200" dirty="0">
                <a:solidFill>
                  <a:srgbClr val="0432FF"/>
                </a:solidFill>
              </a:rPr>
              <a:t>PowerPoint Slides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5459" y="1700808"/>
          <a:ext cx="9721080" cy="2520280"/>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188123">
                  <a:extLst>
                    <a:ext uri="{9D8B030D-6E8A-4147-A177-3AD203B41FA5}">
                      <a16:colId xmlns:a16="http://schemas.microsoft.com/office/drawing/2014/main" val="20001"/>
                    </a:ext>
                  </a:extLst>
                </a:gridCol>
              </a:tblGrid>
              <a:tr h="1288307">
                <a:tc>
                  <a:txBody>
                    <a:bodyPr/>
                    <a:lstStyle/>
                    <a:p>
                      <a:r>
                        <a:rPr lang="en-US" sz="1800" b="1" kern="1200" dirty="0">
                          <a:solidFill>
                            <a:schemeClr val="tx1"/>
                          </a:solidFill>
                          <a:effectLst/>
                          <a:latin typeface="+mn-lt"/>
                          <a:ea typeface="+mn-ea"/>
                          <a:cs typeface="+mn-cs"/>
                        </a:rPr>
                        <a:t>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3T Biosciences, AbbVie Inc, Agents, Amgen Inc, Daiichi Sankyo Inc, GSK, Janssen Biotech Inc, Merck, Pfizer Inc, Regeneron Pharmaceuticals Inc, Roche Laboratories Inc, Summit Therapeutics, </a:t>
                      </a:r>
                      <a:r>
                        <a:rPr lang="en-US" sz="1800" b="0" kern="1200" dirty="0" err="1">
                          <a:solidFill>
                            <a:schemeClr val="tx1"/>
                          </a:solidFill>
                          <a:effectLst/>
                          <a:latin typeface="+mn-lt"/>
                          <a:ea typeface="+mn-ea"/>
                          <a:cs typeface="+mn-cs"/>
                        </a:rPr>
                        <a:t>UroGen</a:t>
                      </a:r>
                      <a:r>
                        <a:rPr lang="en-US" sz="1800" b="0" kern="1200" dirty="0">
                          <a:solidFill>
                            <a:schemeClr val="tx1"/>
                          </a:solidFill>
                          <a:effectLst/>
                          <a:latin typeface="+mn-lt"/>
                          <a:ea typeface="+mn-ea"/>
                          <a:cs typeface="+mn-cs"/>
                        </a:rPr>
                        <a:t> 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31973">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C1E969-0E63-6671-23BA-E64216E79540}"/>
            </a:ext>
          </a:extLst>
        </p:cNvPr>
        <p:cNvGrpSpPr/>
        <p:nvPr/>
      </p:nvGrpSpPr>
      <p:grpSpPr>
        <a:xfrm>
          <a:off x="0" y="0"/>
          <a:ext cx="0" cy="0"/>
          <a:chOff x="0" y="0"/>
          <a:chExt cx="0" cy="0"/>
        </a:xfrm>
      </p:grpSpPr>
      <p:sp>
        <p:nvSpPr>
          <p:cNvPr id="3" name="Left Brace 2">
            <a:extLst>
              <a:ext uri="{FF2B5EF4-FFF2-40B4-BE49-F238E27FC236}">
                <a16:creationId xmlns:a16="http://schemas.microsoft.com/office/drawing/2014/main" id="{BC225DD1-F2EC-CF7B-EB54-7C2B15049C5D}"/>
              </a:ext>
            </a:extLst>
          </p:cNvPr>
          <p:cNvSpPr/>
          <p:nvPr/>
        </p:nvSpPr>
        <p:spPr>
          <a:xfrm>
            <a:off x="3759316" y="2145269"/>
            <a:ext cx="1365628" cy="1550571"/>
          </a:xfrm>
          <a:prstGeom prst="leftBrace">
            <a:avLst>
              <a:gd name="adj1" fmla="val 0"/>
              <a:gd name="adj2" fmla="val 50000"/>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Noto Sans"/>
            </a:endParaRPr>
          </a:p>
        </p:txBody>
      </p:sp>
      <p:sp>
        <p:nvSpPr>
          <p:cNvPr id="16" name="Footer Placeholder 15">
            <a:extLst>
              <a:ext uri="{FF2B5EF4-FFF2-40B4-BE49-F238E27FC236}">
                <a16:creationId xmlns:a16="http://schemas.microsoft.com/office/drawing/2014/main" id="{6C64EDC2-B997-4D7F-74AF-4ADB3C29A160}"/>
              </a:ext>
            </a:extLst>
          </p:cNvPr>
          <p:cNvSpPr>
            <a:spLocks noGrp="1"/>
          </p:cNvSpPr>
          <p:nvPr>
            <p:ph type="ftr" sz="quarter" idx="21"/>
          </p:nvPr>
        </p:nvSpPr>
        <p:spPr>
          <a:xfrm>
            <a:off x="2319337" y="6343650"/>
            <a:ext cx="9082087" cy="26987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a:ea typeface="+mn-ea"/>
                <a:cs typeface="Noto Sans"/>
              </a:rPr>
              <a:t>AE,adverse</a:t>
            </a:r>
            <a:r>
              <a:rPr kumimoji="0" lang="en-US" sz="800" b="0" i="0" u="none" strike="noStrike" kern="1200" cap="none" spc="0" normalizeH="0" baseline="0" noProof="0" dirty="0">
                <a:ln>
                  <a:noFill/>
                </a:ln>
                <a:solidFill>
                  <a:srgbClr val="000000"/>
                </a:solidFill>
                <a:effectLst/>
                <a:uLnTx/>
                <a:uFillTx/>
                <a:latin typeface="Arial"/>
                <a:ea typeface="+mn-ea"/>
                <a:cs typeface="Noto Sans"/>
              </a:rPr>
              <a:t> event; BICR, blinded independent central review;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dMMR</a:t>
            </a:r>
            <a:r>
              <a:rPr kumimoji="0" lang="en-US" sz="800" b="0" i="0" u="none" strike="noStrike" kern="1200" cap="none" spc="0" normalizeH="0" baseline="0" noProof="0" dirty="0">
                <a:ln>
                  <a:noFill/>
                </a:ln>
                <a:solidFill>
                  <a:srgbClr val="000000"/>
                </a:solidFill>
                <a:effectLst/>
                <a:uLnTx/>
                <a:uFillTx/>
                <a:latin typeface="Arial"/>
                <a:ea typeface="+mn-ea"/>
                <a:cs typeface="Noto Sans"/>
              </a:rPr>
              <a:t>, deficient mismatch repair; EFS, event free survival;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imAE</a:t>
            </a:r>
            <a:r>
              <a:rPr kumimoji="0" lang="en-US" sz="800" b="0" i="0" u="none" strike="noStrike" kern="1200" cap="none" spc="0" normalizeH="0" baseline="0" noProof="0" dirty="0">
                <a:ln>
                  <a:noFill/>
                </a:ln>
                <a:solidFill>
                  <a:srgbClr val="000000"/>
                </a:solidFill>
                <a:effectLst/>
                <a:uLnTx/>
                <a:uFillTx/>
                <a:latin typeface="Arial"/>
                <a:ea typeface="+mn-ea"/>
                <a:cs typeface="Noto Sans"/>
              </a:rPr>
              <a:t>, immune-mediated adverse event; IV, intravenous; LA, local assessment; MSI-H, microsatellite instability-high; OS, overall survival; </a:t>
            </a:r>
            <a:r>
              <a:rPr kumimoji="0" lang="en-US" sz="800" b="0" i="0" u="none" strike="noStrike" kern="1200" cap="none" spc="0" normalizeH="0" baseline="0" noProof="0" dirty="0" err="1">
                <a:ln>
                  <a:noFill/>
                </a:ln>
                <a:solidFill>
                  <a:srgbClr val="000000"/>
                </a:solidFill>
                <a:effectLst/>
                <a:uLnTx/>
                <a:uFillTx/>
                <a:latin typeface="Arial"/>
                <a:ea typeface="+mn-ea"/>
                <a:cs typeface="Noto Sans"/>
              </a:rPr>
              <a:t>QxW</a:t>
            </a:r>
            <a:r>
              <a:rPr kumimoji="0" lang="en-US" sz="800" b="0" i="0" u="none" strike="noStrike" kern="1200" cap="none" spc="0" normalizeH="0" baseline="0" noProof="0" dirty="0">
                <a:ln>
                  <a:noFill/>
                </a:ln>
                <a:solidFill>
                  <a:srgbClr val="000000"/>
                </a:solidFill>
                <a:effectLst/>
                <a:uLnTx/>
                <a:uFillTx/>
                <a:latin typeface="Arial"/>
                <a:ea typeface="+mn-ea"/>
                <a:cs typeface="Noto Sans"/>
              </a:rPr>
              <a:t>, every x weeks; SAE, serious adverse event; SOC, standard of care; WW, watch and wait.</a:t>
            </a:r>
            <a:br>
              <a:rPr kumimoji="0" lang="en-US" sz="800" b="0" i="0" u="none" strike="noStrike" kern="1200" cap="none" spc="0" normalizeH="0" baseline="0" noProof="0" dirty="0">
                <a:ln>
                  <a:noFill/>
                </a:ln>
                <a:solidFill>
                  <a:srgbClr val="000000"/>
                </a:solidFill>
                <a:effectLst/>
                <a:uLnTx/>
                <a:uFillTx/>
                <a:latin typeface="Arial"/>
                <a:ea typeface="+mn-ea"/>
                <a:cs typeface="Noto Sans"/>
              </a:rPr>
            </a:br>
            <a:r>
              <a:rPr kumimoji="0" lang="en-US" sz="800" b="0" i="0" u="none" strike="noStrike" kern="1200" cap="none" spc="0" normalizeH="0" baseline="0" noProof="0" dirty="0">
                <a:ln>
                  <a:noFill/>
                </a:ln>
                <a:solidFill>
                  <a:srgbClr val="000000"/>
                </a:solidFill>
                <a:effectLst/>
                <a:uLnTx/>
                <a:uFillTx/>
                <a:latin typeface="Arial"/>
                <a:ea typeface="+mn-ea"/>
                <a:cs typeface="Noto Sans"/>
              </a:rPr>
              <a:t>1. ClinicalTrials.gov (NCT05855200). Accessed May 27, 2025. Available at: </a:t>
            </a:r>
            <a:r>
              <a:rPr kumimoji="0" lang="en-US" sz="800" b="0" i="0" u="none" strike="noStrike" kern="1200" cap="none" spc="0" normalizeH="0" baseline="0" noProof="0" dirty="0">
                <a:ln>
                  <a:noFill/>
                </a:ln>
                <a:solidFill>
                  <a:srgbClr val="000000"/>
                </a:solidFill>
                <a:effectLst/>
                <a:uLnTx/>
                <a:uFillTx/>
                <a:latin typeface="Arial"/>
                <a:ea typeface="+mn-ea"/>
                <a:cs typeface="Noto Sans"/>
                <a:hlinkClick r:id="rId3"/>
              </a:rPr>
              <a:t>https://clinicaltrials.gov/ct2/show/NCT05855200</a:t>
            </a:r>
            <a:r>
              <a:rPr kumimoji="0" lang="en-US" sz="800" b="0" i="0" u="none" strike="noStrike" kern="1200" cap="none" spc="0" normalizeH="0" baseline="0" noProof="0" dirty="0">
                <a:ln>
                  <a:noFill/>
                </a:ln>
                <a:solidFill>
                  <a:srgbClr val="000000"/>
                </a:solidFill>
                <a:effectLst/>
                <a:uLnTx/>
                <a:uFillTx/>
                <a:latin typeface="Arial"/>
                <a:ea typeface="+mn-ea"/>
                <a:cs typeface="Noto Sans"/>
              </a:rPr>
              <a:t>. 2. Starling N, et al. </a:t>
            </a:r>
            <a:r>
              <a:rPr kumimoji="0" lang="en-US" sz="800" b="0" i="1" u="none" strike="noStrike" kern="1200" cap="none" spc="0" normalizeH="0" baseline="0" noProof="0" dirty="0">
                <a:ln>
                  <a:noFill/>
                </a:ln>
                <a:solidFill>
                  <a:srgbClr val="000000"/>
                </a:solidFill>
                <a:effectLst/>
                <a:uLnTx/>
                <a:uFillTx/>
                <a:latin typeface="Arial"/>
                <a:ea typeface="+mn-ea"/>
                <a:cs typeface="Noto Sans"/>
              </a:rPr>
              <a:t>J Clin Oncol </a:t>
            </a:r>
            <a:r>
              <a:rPr kumimoji="0" lang="en-US" sz="800" b="0" i="0" u="none" strike="noStrike" kern="1200" cap="none" spc="0" normalizeH="0" baseline="0" noProof="0" dirty="0">
                <a:ln>
                  <a:noFill/>
                </a:ln>
                <a:solidFill>
                  <a:srgbClr val="000000"/>
                </a:solidFill>
                <a:effectLst/>
                <a:uLnTx/>
                <a:uFillTx/>
                <a:latin typeface="Arial"/>
                <a:ea typeface="+mn-ea"/>
                <a:cs typeface="Noto Sans"/>
              </a:rPr>
              <a:t>2024;42 (suppl_3):TPS240</a:t>
            </a:r>
          </a:p>
        </p:txBody>
      </p:sp>
      <p:sp>
        <p:nvSpPr>
          <p:cNvPr id="5" name="Title 4">
            <a:extLst>
              <a:ext uri="{FF2B5EF4-FFF2-40B4-BE49-F238E27FC236}">
                <a16:creationId xmlns:a16="http://schemas.microsoft.com/office/drawing/2014/main" id="{E7C8E6C7-4944-16BA-1526-01EE57830150}"/>
              </a:ext>
            </a:extLst>
          </p:cNvPr>
          <p:cNvSpPr>
            <a:spLocks noGrp="1"/>
          </p:cNvSpPr>
          <p:nvPr>
            <p:ph type="title"/>
          </p:nvPr>
        </p:nvSpPr>
        <p:spPr/>
        <p:txBody>
          <a:bodyPr>
            <a:normAutofit fontScale="90000"/>
          </a:bodyPr>
          <a:lstStyle/>
          <a:p>
            <a:r>
              <a:rPr lang="en-US" dirty="0">
                <a:solidFill>
                  <a:schemeClr val="tx1"/>
                </a:solidFill>
              </a:rPr>
              <a:t>AZUR-2: </a:t>
            </a:r>
            <a:r>
              <a:rPr lang="en-US" sz="2800" dirty="0">
                <a:solidFill>
                  <a:schemeClr val="tx1"/>
                </a:solidFill>
              </a:rPr>
              <a:t>A Phase 3 Study of Perioperative </a:t>
            </a:r>
            <a:r>
              <a:rPr lang="en-US" sz="2800" dirty="0" err="1">
                <a:solidFill>
                  <a:schemeClr val="tx1"/>
                </a:solidFill>
              </a:rPr>
              <a:t>Dostarlimab</a:t>
            </a:r>
            <a:r>
              <a:rPr lang="en-US" sz="2800" dirty="0">
                <a:solidFill>
                  <a:schemeClr val="tx1"/>
                </a:solidFill>
              </a:rPr>
              <a:t> in Patients With Untreated T4N0 or Stage III </a:t>
            </a:r>
            <a:r>
              <a:rPr lang="en-US" sz="2800" dirty="0" err="1">
                <a:solidFill>
                  <a:schemeClr val="tx1"/>
                </a:solidFill>
              </a:rPr>
              <a:t>dMMR</a:t>
            </a:r>
            <a:r>
              <a:rPr lang="en-US" sz="2800" dirty="0">
                <a:solidFill>
                  <a:schemeClr val="tx1"/>
                </a:solidFill>
              </a:rPr>
              <a:t>/​MSI-H </a:t>
            </a:r>
            <a:r>
              <a:rPr lang="en-US" sz="2800" dirty="0" err="1">
                <a:solidFill>
                  <a:schemeClr val="tx1"/>
                </a:solidFill>
              </a:rPr>
              <a:t>Resectable</a:t>
            </a:r>
            <a:r>
              <a:rPr lang="en-US" sz="2800" dirty="0">
                <a:solidFill>
                  <a:schemeClr val="tx1"/>
                </a:solidFill>
              </a:rPr>
              <a:t> Colon Cancer</a:t>
            </a:r>
            <a:endParaRPr lang="en-US" dirty="0">
              <a:solidFill>
                <a:schemeClr val="tx1"/>
              </a:solidFill>
            </a:endParaRPr>
          </a:p>
        </p:txBody>
      </p:sp>
      <p:sp>
        <p:nvSpPr>
          <p:cNvPr id="43" name="Subtitle 66">
            <a:extLst>
              <a:ext uri="{FF2B5EF4-FFF2-40B4-BE49-F238E27FC236}">
                <a16:creationId xmlns:a16="http://schemas.microsoft.com/office/drawing/2014/main" id="{2822163E-C48D-B180-32ED-379F49A4CAB3}"/>
              </a:ext>
            </a:extLst>
          </p:cNvPr>
          <p:cNvSpPr>
            <a:spLocks noGrp="1"/>
          </p:cNvSpPr>
          <p:nvPr>
            <p:ph type="subTitle" idx="1"/>
          </p:nvPr>
        </p:nvSpPr>
        <p:spPr>
          <a:xfrm>
            <a:off x="420522" y="1144043"/>
            <a:ext cx="11460164" cy="352800"/>
          </a:xfrm>
        </p:spPr>
        <p:txBody>
          <a:bodyPr/>
          <a:lstStyle/>
          <a:p>
            <a:r>
              <a:rPr lang="en-US" dirty="0"/>
              <a:t>Study design</a:t>
            </a:r>
            <a:r>
              <a:rPr lang="en-US" baseline="30000" dirty="0"/>
              <a:t>1,2</a:t>
            </a:r>
          </a:p>
        </p:txBody>
      </p:sp>
      <p:sp>
        <p:nvSpPr>
          <p:cNvPr id="46" name="Rounded Rectangle 5">
            <a:extLst>
              <a:ext uri="{FF2B5EF4-FFF2-40B4-BE49-F238E27FC236}">
                <a16:creationId xmlns:a16="http://schemas.microsoft.com/office/drawing/2014/main" id="{BA4BD090-52F6-FF1F-A440-73B24FDB7469}"/>
              </a:ext>
            </a:extLst>
          </p:cNvPr>
          <p:cNvSpPr/>
          <p:nvPr/>
        </p:nvSpPr>
        <p:spPr>
          <a:xfrm>
            <a:off x="4789623" y="1755032"/>
            <a:ext cx="1545346" cy="796218"/>
          </a:xfrm>
          <a:prstGeom prst="roundRect">
            <a:avLst/>
          </a:prstGeom>
          <a:solidFill>
            <a:schemeClr val="tx2">
              <a:lumMod val="20000"/>
              <a:lumOff val="8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err="1">
                <a:ln>
                  <a:noFill/>
                </a:ln>
                <a:solidFill>
                  <a:srgbClr val="000000"/>
                </a:solidFill>
                <a:effectLst/>
                <a:uLnTx/>
                <a:uFillTx/>
                <a:latin typeface="Arial"/>
                <a:ea typeface="+mn-ea"/>
                <a:cs typeface="Arial" panose="020B0604020202020204" pitchFamily="34" charset="0"/>
              </a:rPr>
              <a:t>Dostarlimab</a:t>
            </a: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 </a:t>
            </a:r>
          </a:p>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(IV; Q3W x 4 cycles)</a:t>
            </a:r>
            <a:endParaRPr kumimoji="0" lang="en-US" altLang="en-US" sz="1400" b="0" i="0" u="none" strike="noStrike" kern="0" cap="none" spc="0" normalizeH="0" baseline="30000" noProof="0">
              <a:ln>
                <a:noFill/>
              </a:ln>
              <a:solidFill>
                <a:srgbClr val="000000"/>
              </a:solidFill>
              <a:effectLst/>
              <a:uLnTx/>
              <a:uFillTx/>
              <a:latin typeface="Arial"/>
              <a:ea typeface="+mn-ea"/>
              <a:cs typeface="Arial" panose="020B0604020202020204" pitchFamily="34" charset="0"/>
            </a:endParaRPr>
          </a:p>
        </p:txBody>
      </p:sp>
      <p:sp>
        <p:nvSpPr>
          <p:cNvPr id="51" name="Rounded Rectangle 4">
            <a:extLst>
              <a:ext uri="{FF2B5EF4-FFF2-40B4-BE49-F238E27FC236}">
                <a16:creationId xmlns:a16="http://schemas.microsoft.com/office/drawing/2014/main" id="{AAEA9636-7254-D3F8-C255-BFAB51F35370}"/>
              </a:ext>
            </a:extLst>
          </p:cNvPr>
          <p:cNvSpPr/>
          <p:nvPr/>
        </p:nvSpPr>
        <p:spPr>
          <a:xfrm>
            <a:off x="661853" y="1751531"/>
            <a:ext cx="3097463" cy="2335277"/>
          </a:xfrm>
          <a:prstGeom prst="roundRect">
            <a:avLst/>
          </a:prstGeom>
          <a:solidFill>
            <a:schemeClr val="bg1">
              <a:lumMod val="50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r>
              <a:rPr kumimoji="0" lang="en-US" sz="1200" b="1" i="0" u="sng" strike="noStrike" kern="0" cap="none" spc="0" normalizeH="0" baseline="0" noProof="0" dirty="0">
                <a:ln>
                  <a:noFill/>
                </a:ln>
                <a:solidFill>
                  <a:srgbClr val="FFFFFF"/>
                </a:solidFill>
                <a:effectLst/>
                <a:uLnTx/>
                <a:uFillTx/>
                <a:latin typeface="Arial"/>
                <a:ea typeface="+mn-ea"/>
                <a:cs typeface="Arial" panose="020B0604020202020204" pitchFamily="34" charset="0"/>
              </a:rPr>
              <a:t>Key Eligibility Criteria</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Adults ≥18 years old</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Untreated pathologically confirmed colon adenocarcinoma</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Resectable</a:t>
            </a: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colon adenocarcinoma defined as clinically T4N0 or Stage III</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Radiologically evaluable disease</a:t>
            </a:r>
          </a:p>
          <a:p>
            <a:pPr marL="127397" marR="0" lvl="0" indent="-83344" algn="l" defTabSz="685800" rtl="0" eaLnBrk="1" fontAlgn="auto" latinLnBrk="0" hangingPunct="1">
              <a:lnSpc>
                <a:spcPct val="95000"/>
              </a:lnSpc>
              <a:spcBef>
                <a:spcPts val="45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Tumour</a:t>
            </a: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demonstrating either </a:t>
            </a:r>
            <a:r>
              <a:rPr kumimoji="0" lang="en-US" sz="1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dMMR</a:t>
            </a: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or MSI-H status</a:t>
            </a:r>
          </a:p>
        </p:txBody>
      </p:sp>
      <p:sp>
        <p:nvSpPr>
          <p:cNvPr id="57" name="TextBox 56">
            <a:extLst>
              <a:ext uri="{FF2B5EF4-FFF2-40B4-BE49-F238E27FC236}">
                <a16:creationId xmlns:a16="http://schemas.microsoft.com/office/drawing/2014/main" id="{4DAF595D-B2B3-8118-F0DF-7DFFA542AE5E}"/>
              </a:ext>
            </a:extLst>
          </p:cNvPr>
          <p:cNvSpPr txBox="1"/>
          <p:nvPr/>
        </p:nvSpPr>
        <p:spPr>
          <a:xfrm>
            <a:off x="3782078" y="2464838"/>
            <a:ext cx="602090" cy="2762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300"/>
              </a:spcBef>
              <a:spcAft>
                <a:spcPts val="300"/>
              </a:spcAft>
              <a:buClr>
                <a:srgbClr val="F36633"/>
              </a:buClr>
              <a:buSzPct val="11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Noto Sans"/>
              </a:rPr>
              <a:t>N=711</a:t>
            </a:r>
          </a:p>
        </p:txBody>
      </p:sp>
      <p:sp>
        <p:nvSpPr>
          <p:cNvPr id="69" name="Rounded Rectangle 4">
            <a:extLst>
              <a:ext uri="{FF2B5EF4-FFF2-40B4-BE49-F238E27FC236}">
                <a16:creationId xmlns:a16="http://schemas.microsoft.com/office/drawing/2014/main" id="{B9D5843D-36A4-27AF-390C-AEDDD384231F}"/>
              </a:ext>
            </a:extLst>
          </p:cNvPr>
          <p:cNvSpPr/>
          <p:nvPr/>
        </p:nvSpPr>
        <p:spPr>
          <a:xfrm>
            <a:off x="600968" y="4410114"/>
            <a:ext cx="2371312" cy="1447775"/>
          </a:xfrm>
          <a:prstGeom prst="roundRect">
            <a:avLst/>
          </a:prstGeom>
          <a:solidFill>
            <a:schemeClr val="bg1">
              <a:lumMod val="95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0" name="Rounded Rectangle 4">
            <a:extLst>
              <a:ext uri="{FF2B5EF4-FFF2-40B4-BE49-F238E27FC236}">
                <a16:creationId xmlns:a16="http://schemas.microsoft.com/office/drawing/2014/main" id="{BCDC7655-313B-22A9-8A31-C08AAC4EF5B9}"/>
              </a:ext>
            </a:extLst>
          </p:cNvPr>
          <p:cNvSpPr/>
          <p:nvPr/>
        </p:nvSpPr>
        <p:spPr>
          <a:xfrm>
            <a:off x="3450892" y="4410114"/>
            <a:ext cx="8374396" cy="1447775"/>
          </a:xfrm>
          <a:prstGeom prst="roundRect">
            <a:avLst/>
          </a:prstGeom>
          <a:solidFill>
            <a:schemeClr val="bg1">
              <a:lumMod val="95000"/>
            </a:schemeClr>
          </a:solidFill>
          <a:ln w="9525" cap="flat" cmpd="sng" algn="ctr">
            <a:noFill/>
            <a:prstDash val="solid"/>
          </a:ln>
          <a:effectLst/>
        </p:spPr>
        <p:txBody>
          <a:bodyPr lIns="6858" tIns="6858" rIns="6858" bIns="6858" rtlCol="0" anchor="ctr"/>
          <a:lstStyle/>
          <a:p>
            <a:pPr marL="0" marR="0" lvl="0" indent="0" algn="ctr" defTabSz="257210"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1" name="Text Placeholder 2">
            <a:extLst>
              <a:ext uri="{FF2B5EF4-FFF2-40B4-BE49-F238E27FC236}">
                <a16:creationId xmlns:a16="http://schemas.microsoft.com/office/drawing/2014/main" id="{6E0FE2A6-A0C8-5661-01D8-00ABE6D04D75}"/>
              </a:ext>
            </a:extLst>
          </p:cNvPr>
          <p:cNvSpPr>
            <a:spLocks noGrp="1"/>
          </p:cNvSpPr>
          <p:nvPr>
            <p:ph type="body" sz="quarter" idx="18"/>
          </p:nvPr>
        </p:nvSpPr>
        <p:spPr>
          <a:xfrm>
            <a:off x="4152337" y="4510473"/>
            <a:ext cx="2135857" cy="361306"/>
          </a:xfrm>
        </p:spPr>
        <p:txBody>
          <a:bodyPr anchor="t"/>
          <a:lstStyle/>
          <a:p>
            <a:r>
              <a:rPr lang="en-US" sz="1400" b="1" noProof="0">
                <a:solidFill>
                  <a:srgbClr val="000000"/>
                </a:solidFill>
              </a:rPr>
              <a:t>Secondary endpoints:</a:t>
            </a:r>
          </a:p>
        </p:txBody>
      </p:sp>
      <p:pic>
        <p:nvPicPr>
          <p:cNvPr id="72" name="Graphic 71" descr="Badge 1 with solid fill">
            <a:extLst>
              <a:ext uri="{FF2B5EF4-FFF2-40B4-BE49-F238E27FC236}">
                <a16:creationId xmlns:a16="http://schemas.microsoft.com/office/drawing/2014/main" id="{8FBE9DE4-1831-F0F7-FB90-4774849704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535" y="4473832"/>
            <a:ext cx="457200" cy="457200"/>
          </a:xfrm>
          <a:prstGeom prst="rect">
            <a:avLst/>
          </a:prstGeom>
        </p:spPr>
      </p:pic>
      <p:pic>
        <p:nvPicPr>
          <p:cNvPr id="73" name="Graphic 72" descr="Badge with solid fill">
            <a:extLst>
              <a:ext uri="{FF2B5EF4-FFF2-40B4-BE49-F238E27FC236}">
                <a16:creationId xmlns:a16="http://schemas.microsoft.com/office/drawing/2014/main" id="{1617C058-FBA1-9047-2EB6-BAF5132556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3087" y="4473988"/>
            <a:ext cx="457200" cy="457200"/>
          </a:xfrm>
          <a:prstGeom prst="rect">
            <a:avLst/>
          </a:prstGeom>
        </p:spPr>
      </p:pic>
      <p:sp>
        <p:nvSpPr>
          <p:cNvPr id="74" name="Text Placeholder 2">
            <a:extLst>
              <a:ext uri="{FF2B5EF4-FFF2-40B4-BE49-F238E27FC236}">
                <a16:creationId xmlns:a16="http://schemas.microsoft.com/office/drawing/2014/main" id="{8AF7FC4C-C1A9-0E2C-4310-FC6BE4857FE0}"/>
              </a:ext>
            </a:extLst>
          </p:cNvPr>
          <p:cNvSpPr txBox="1">
            <a:spLocks/>
          </p:cNvSpPr>
          <p:nvPr/>
        </p:nvSpPr>
        <p:spPr>
          <a:xfrm>
            <a:off x="1187389" y="4510317"/>
            <a:ext cx="2371311" cy="1436040"/>
          </a:xfrm>
          <a:prstGeom prst="rect">
            <a:avLst/>
          </a:prstGeom>
        </p:spPr>
        <p:txBody>
          <a:bodyPr vert="horz" lIns="0" tIns="72000" rIns="0" bIns="7200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b="1" kern="1200">
                <a:solidFill>
                  <a:schemeClr val="tx2"/>
                </a:solidFill>
                <a:latin typeface="+mn-lt"/>
                <a:ea typeface="+mn-ea"/>
                <a:cs typeface="+mn-cs"/>
              </a:defRPr>
            </a:lvl1pPr>
            <a:lvl2pPr marL="361942" indent="0" algn="l"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solidFill>
                <a:latin typeface="+mn-lt"/>
                <a:ea typeface="+mn-ea"/>
                <a:cs typeface="+mn-cs"/>
              </a:defRPr>
            </a:lvl2pPr>
            <a:lvl3pPr marL="711182" indent="0" algn="l"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solidFill>
                <a:latin typeface="+mn-lt"/>
                <a:ea typeface="+mn-ea"/>
                <a:cs typeface="+mn-cs"/>
              </a:defRPr>
            </a:lvl3pPr>
            <a:lvl4pPr marL="1087939" indent="0" algn="l"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solidFill>
                <a:latin typeface="+mn-lt"/>
                <a:ea typeface="+mn-ea"/>
                <a:cs typeface="+mn-cs"/>
              </a:defRPr>
            </a:lvl4pPr>
            <a:lvl5pPr marL="1473163" indent="0" algn="l"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Arial"/>
                <a:ea typeface="+mn-ea"/>
                <a:cs typeface="Noto Sans"/>
              </a:rPr>
              <a:t>Primary endpoint: </a:t>
            </a:r>
          </a:p>
          <a:p>
            <a:pPr marL="233363" marR="0" lvl="0" indent="-233363"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Noto Sans"/>
              </a:rPr>
              <a:t>EFS up to 5 years </a:t>
            </a:r>
            <a:br>
              <a:rPr kumimoji="0" lang="en-US" sz="1400" b="0" i="0" u="none" strike="noStrike" kern="1200" cap="none" spc="0" normalizeH="0" baseline="0" noProof="0">
                <a:ln>
                  <a:noFill/>
                </a:ln>
                <a:solidFill>
                  <a:srgbClr val="000000"/>
                </a:solidFill>
                <a:effectLst/>
                <a:uLnTx/>
                <a:uFillTx/>
                <a:latin typeface="Arial"/>
                <a:ea typeface="+mn-ea"/>
                <a:cs typeface="Noto Sans"/>
              </a:rPr>
            </a:br>
            <a:r>
              <a:rPr kumimoji="0" lang="en-US" sz="1400" b="0" i="0" u="none" strike="noStrike" kern="1200" cap="none" spc="0" normalizeH="0" baseline="0" noProof="0">
                <a:ln>
                  <a:noFill/>
                </a:ln>
                <a:solidFill>
                  <a:srgbClr val="000000"/>
                </a:solidFill>
                <a:effectLst/>
                <a:uLnTx/>
                <a:uFillTx/>
                <a:latin typeface="Arial"/>
                <a:ea typeface="+mn-ea"/>
                <a:cs typeface="Noto Sans"/>
              </a:rPr>
              <a:t>(BICR) </a:t>
            </a:r>
          </a:p>
        </p:txBody>
      </p:sp>
      <p:sp>
        <p:nvSpPr>
          <p:cNvPr id="75" name="Text Placeholder 2">
            <a:extLst>
              <a:ext uri="{FF2B5EF4-FFF2-40B4-BE49-F238E27FC236}">
                <a16:creationId xmlns:a16="http://schemas.microsoft.com/office/drawing/2014/main" id="{B7F10745-9530-DD53-56F8-EAD45703B37D}"/>
              </a:ext>
            </a:extLst>
          </p:cNvPr>
          <p:cNvSpPr txBox="1">
            <a:spLocks/>
          </p:cNvSpPr>
          <p:nvPr/>
        </p:nvSpPr>
        <p:spPr>
          <a:xfrm>
            <a:off x="4010287" y="4755245"/>
            <a:ext cx="2956202"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Noto Sans"/>
              </a:rPr>
              <a:t>OS</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Noto Sans"/>
              </a:rPr>
              <a:t>Participants with </a:t>
            </a:r>
            <a:br>
              <a:rPr kumimoji="0" lang="en-US" sz="1400" b="0" i="0" u="none" strike="noStrike" kern="1200" cap="none" spc="0" normalizeH="0" baseline="0" noProof="0">
                <a:ln>
                  <a:noFill/>
                </a:ln>
                <a:solidFill>
                  <a:srgbClr val="000000"/>
                </a:solidFill>
                <a:effectLst/>
                <a:uLnTx/>
                <a:uFillTx/>
                <a:latin typeface="Arial"/>
                <a:ea typeface="+mn-ea"/>
                <a:cs typeface="Noto Sans"/>
              </a:rPr>
            </a:br>
            <a:r>
              <a:rPr kumimoji="0" lang="en-US" sz="1400" b="0" i="0" u="none" strike="noStrike" kern="1200" cap="none" spc="0" normalizeH="0" baseline="0" noProof="0">
                <a:ln>
                  <a:noFill/>
                </a:ln>
                <a:solidFill>
                  <a:srgbClr val="000000"/>
                </a:solidFill>
                <a:effectLst/>
                <a:uLnTx/>
                <a:uFillTx/>
                <a:latin typeface="Arial"/>
                <a:ea typeface="+mn-ea"/>
                <a:cs typeface="Noto Sans"/>
              </a:rPr>
              <a:t>pathological response</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Noto Sans"/>
              </a:rPr>
              <a:t>EFS (by LA)</a:t>
            </a:r>
          </a:p>
        </p:txBody>
      </p:sp>
      <p:sp>
        <p:nvSpPr>
          <p:cNvPr id="76" name="Text Placeholder 2">
            <a:extLst>
              <a:ext uri="{FF2B5EF4-FFF2-40B4-BE49-F238E27FC236}">
                <a16:creationId xmlns:a16="http://schemas.microsoft.com/office/drawing/2014/main" id="{5DBF593F-444F-A63A-6EF6-71A1D583891B}"/>
              </a:ext>
            </a:extLst>
          </p:cNvPr>
          <p:cNvSpPr txBox="1">
            <a:spLocks/>
          </p:cNvSpPr>
          <p:nvPr/>
        </p:nvSpPr>
        <p:spPr>
          <a:xfrm>
            <a:off x="6150604" y="4743801"/>
            <a:ext cx="2956202"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Participants with treatment-emergent AEs, SAEs, </a:t>
            </a:r>
            <a:r>
              <a:rPr kumimoji="0" lang="en-US" sz="1400" b="0" i="0" u="none" strike="noStrike" kern="1200" cap="none" spc="0" normalizeH="0" baseline="0" noProof="0" dirty="0" err="1">
                <a:ln>
                  <a:noFill/>
                </a:ln>
                <a:solidFill>
                  <a:srgbClr val="000000"/>
                </a:solidFill>
                <a:effectLst/>
                <a:uLnTx/>
                <a:uFillTx/>
                <a:latin typeface="Arial"/>
                <a:ea typeface="+mn-ea"/>
                <a:cs typeface="Noto Sans"/>
              </a:rPr>
              <a:t>imAEs</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AEs leading to death or discontinuation</a:t>
            </a:r>
          </a:p>
        </p:txBody>
      </p:sp>
      <p:sp>
        <p:nvSpPr>
          <p:cNvPr id="77" name="Text Placeholder 2">
            <a:extLst>
              <a:ext uri="{FF2B5EF4-FFF2-40B4-BE49-F238E27FC236}">
                <a16:creationId xmlns:a16="http://schemas.microsoft.com/office/drawing/2014/main" id="{0804CAD6-9456-82E7-ECA6-A67074A3DB0A}"/>
              </a:ext>
            </a:extLst>
          </p:cNvPr>
          <p:cNvSpPr txBox="1">
            <a:spLocks/>
          </p:cNvSpPr>
          <p:nvPr/>
        </p:nvSpPr>
        <p:spPr>
          <a:xfrm>
            <a:off x="9253755" y="4702432"/>
            <a:ext cx="2371311" cy="1231968"/>
          </a:xfrm>
          <a:prstGeom prst="rect">
            <a:avLst/>
          </a:prstGeom>
        </p:spPr>
        <p:txBody>
          <a:bodyPr vert="horz" wrap="square" lIns="0" tIns="72000" rIns="0" bIns="72000" rtlCol="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PK parameters</a:t>
            </a:r>
          </a:p>
          <a:p>
            <a:pPr marL="171450" marR="0" lvl="0" indent="-171450" algn="l" defTabSz="1020763" rtl="0" eaLnBrk="0" fontAlgn="base" latinLnBrk="0" hangingPunct="0">
              <a:lnSpc>
                <a:spcPct val="100000"/>
              </a:lnSpc>
              <a:spcBef>
                <a:spcPts val="0"/>
              </a:spcBef>
              <a:spcAft>
                <a:spcPct val="0"/>
              </a:spcAft>
              <a:buClr>
                <a:srgbClr val="F366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Participants with anti-drug antibodies</a:t>
            </a:r>
          </a:p>
          <a:p>
            <a:pPr marL="0" marR="0" lvl="0" indent="0" algn="l" defTabSz="1020763" rtl="0" eaLnBrk="0" fontAlgn="base" latinLnBrk="0" hangingPunct="0">
              <a:lnSpc>
                <a:spcPct val="100000"/>
              </a:lnSpc>
              <a:spcBef>
                <a:spcPts val="0"/>
              </a:spcBef>
              <a:spcAft>
                <a:spcPct val="0"/>
              </a:spcAft>
              <a:buClr>
                <a:srgbClr val="F36633"/>
              </a:buClr>
              <a:buSzTx/>
              <a:buFont typeface="Arial" pitchFamily="34" charset="0"/>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Noto Sans"/>
            </a:endParaRPr>
          </a:p>
        </p:txBody>
      </p:sp>
      <p:sp>
        <p:nvSpPr>
          <p:cNvPr id="2" name="Oval 1">
            <a:extLst>
              <a:ext uri="{FF2B5EF4-FFF2-40B4-BE49-F238E27FC236}">
                <a16:creationId xmlns:a16="http://schemas.microsoft.com/office/drawing/2014/main" id="{FAB9D716-686D-85D5-9410-5D957B18418D}"/>
              </a:ext>
            </a:extLst>
          </p:cNvPr>
          <p:cNvSpPr>
            <a:spLocks/>
          </p:cNvSpPr>
          <p:nvPr/>
        </p:nvSpPr>
        <p:spPr>
          <a:xfrm>
            <a:off x="4185230" y="2694278"/>
            <a:ext cx="506696" cy="430344"/>
          </a:xfrm>
          <a:prstGeom prst="ellipse">
            <a:avLst/>
          </a:prstGeom>
          <a:solidFill>
            <a:srgbClr val="544F40"/>
          </a:solidFill>
          <a:ln w="9525" cap="flat" cmpd="sng" algn="ctr">
            <a:noFill/>
            <a:prstDash val="solid"/>
          </a:ln>
          <a:effectLst/>
        </p:spPr>
        <p:txBody>
          <a:bodyPr lIns="9144" tIns="30614" rIns="9144" bIns="30614" rtlCol="0" anchor="ctr"/>
          <a:lstStyle/>
          <a:p>
            <a:pPr marL="0" marR="0" lvl="0" indent="0" algn="ctr" defTabSz="2572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R </a:t>
            </a:r>
            <a:br>
              <a:rPr kumimoji="0" lang="en-US"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br>
            <a:r>
              <a:rPr kumimoji="0" lang="en-US" sz="1000" b="1" i="0" u="none" strike="noStrike" kern="0" cap="none" spc="0" normalizeH="0" baseline="0" noProof="0">
                <a:ln>
                  <a:noFill/>
                </a:ln>
                <a:solidFill>
                  <a:srgbClr val="FFFFFF"/>
                </a:solidFill>
                <a:effectLst/>
                <a:uLnTx/>
                <a:uFillTx/>
                <a:latin typeface="Arial"/>
                <a:ea typeface="+mn-ea"/>
                <a:cs typeface="Arial" panose="020B0604020202020204" pitchFamily="34" charset="0"/>
              </a:rPr>
              <a:t>(2:1)</a:t>
            </a:r>
          </a:p>
        </p:txBody>
      </p:sp>
      <p:sp>
        <p:nvSpPr>
          <p:cNvPr id="4" name="Rounded Rectangle 5">
            <a:extLst>
              <a:ext uri="{FF2B5EF4-FFF2-40B4-BE49-F238E27FC236}">
                <a16:creationId xmlns:a16="http://schemas.microsoft.com/office/drawing/2014/main" id="{B350D7E6-D1C9-BC0B-6D92-7C7ABA884044}"/>
              </a:ext>
            </a:extLst>
          </p:cNvPr>
          <p:cNvSpPr/>
          <p:nvPr/>
        </p:nvSpPr>
        <p:spPr>
          <a:xfrm>
            <a:off x="4789624" y="3285950"/>
            <a:ext cx="1545345" cy="796218"/>
          </a:xfrm>
          <a:prstGeom prst="roundRect">
            <a:avLst/>
          </a:prstGeom>
          <a:solidFill>
            <a:schemeClr val="accent3">
              <a:lumMod val="40000"/>
              <a:lumOff val="6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Surgery</a:t>
            </a:r>
            <a:endParaRPr kumimoji="0" lang="en-US" altLang="en-US" sz="1400" b="0" i="0" u="none" strike="noStrike" kern="0" cap="none" spc="0" normalizeH="0" baseline="30000" noProof="0" dirty="0">
              <a:ln>
                <a:noFill/>
              </a:ln>
              <a:solidFill>
                <a:srgbClr val="000000"/>
              </a:solidFill>
              <a:effectLst/>
              <a:uLnTx/>
              <a:uFillTx/>
              <a:latin typeface="Arial"/>
              <a:ea typeface="+mn-ea"/>
              <a:cs typeface="Arial" panose="020B0604020202020204" pitchFamily="34" charset="0"/>
            </a:endParaRPr>
          </a:p>
        </p:txBody>
      </p:sp>
      <p:cxnSp>
        <p:nvCxnSpPr>
          <p:cNvPr id="8" name="Straight Arrow Connector 7">
            <a:extLst>
              <a:ext uri="{FF2B5EF4-FFF2-40B4-BE49-F238E27FC236}">
                <a16:creationId xmlns:a16="http://schemas.microsoft.com/office/drawing/2014/main" id="{EFEDBB9B-BC72-734F-7D79-E3FA31AC4DE9}"/>
              </a:ext>
            </a:extLst>
          </p:cNvPr>
          <p:cNvCxnSpPr>
            <a:cxnSpLocks/>
          </p:cNvCxnSpPr>
          <p:nvPr/>
        </p:nvCxnSpPr>
        <p:spPr>
          <a:xfrm>
            <a:off x="6360853" y="3695840"/>
            <a:ext cx="400833" cy="0"/>
          </a:xfrm>
          <a:prstGeom prst="straightConnector1">
            <a:avLst/>
          </a:prstGeom>
          <a:ln w="1905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ounded Rectangle 5">
            <a:extLst>
              <a:ext uri="{FF2B5EF4-FFF2-40B4-BE49-F238E27FC236}">
                <a16:creationId xmlns:a16="http://schemas.microsoft.com/office/drawing/2014/main" id="{548A2D5C-421F-BE73-1DE7-86E64FF59972}"/>
              </a:ext>
            </a:extLst>
          </p:cNvPr>
          <p:cNvSpPr/>
          <p:nvPr/>
        </p:nvSpPr>
        <p:spPr>
          <a:xfrm>
            <a:off x="6741488" y="3285950"/>
            <a:ext cx="2938913" cy="796218"/>
          </a:xfrm>
          <a:prstGeom prst="roundRect">
            <a:avLst/>
          </a:prstGeom>
          <a:solidFill>
            <a:schemeClr val="accent3">
              <a:lumMod val="40000"/>
              <a:lumOff val="6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SOC (adjuvant FOLFOX/CAPEOX for </a:t>
            </a:r>
            <a:b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br>
            <a:r>
              <a:rPr kumimoji="0" lang="en-US" alt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3–6 months or WW)</a:t>
            </a:r>
          </a:p>
        </p:txBody>
      </p:sp>
      <p:sp>
        <p:nvSpPr>
          <p:cNvPr id="10" name="Rounded Rectangle 5">
            <a:extLst>
              <a:ext uri="{FF2B5EF4-FFF2-40B4-BE49-F238E27FC236}">
                <a16:creationId xmlns:a16="http://schemas.microsoft.com/office/drawing/2014/main" id="{0163AE8C-3D0D-3EA4-BD5B-1A1F510B9C71}"/>
              </a:ext>
            </a:extLst>
          </p:cNvPr>
          <p:cNvSpPr/>
          <p:nvPr/>
        </p:nvSpPr>
        <p:spPr>
          <a:xfrm>
            <a:off x="6741489" y="1783672"/>
            <a:ext cx="997259" cy="796218"/>
          </a:xfrm>
          <a:prstGeom prst="roundRect">
            <a:avLst/>
          </a:prstGeom>
          <a:solidFill>
            <a:schemeClr val="accent3">
              <a:lumMod val="40000"/>
              <a:lumOff val="6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Surgery</a:t>
            </a:r>
          </a:p>
        </p:txBody>
      </p:sp>
      <p:sp>
        <p:nvSpPr>
          <p:cNvPr id="11" name="Rounded Rectangle 5">
            <a:extLst>
              <a:ext uri="{FF2B5EF4-FFF2-40B4-BE49-F238E27FC236}">
                <a16:creationId xmlns:a16="http://schemas.microsoft.com/office/drawing/2014/main" id="{D18A15BD-F604-AE90-033C-883AC363E559}"/>
              </a:ext>
            </a:extLst>
          </p:cNvPr>
          <p:cNvSpPr/>
          <p:nvPr/>
        </p:nvSpPr>
        <p:spPr>
          <a:xfrm>
            <a:off x="8155254" y="1783672"/>
            <a:ext cx="1525148" cy="796218"/>
          </a:xfrm>
          <a:prstGeom prst="roundRect">
            <a:avLst/>
          </a:prstGeom>
          <a:solidFill>
            <a:schemeClr val="tx2">
              <a:lumMod val="20000"/>
              <a:lumOff val="80000"/>
            </a:schemeClr>
          </a:solidFill>
          <a:ln w="9525" cap="flat" cmpd="sng" algn="ctr">
            <a:noFill/>
            <a:prstDash val="solid"/>
          </a:ln>
          <a:effectLst/>
        </p:spPr>
        <p:txBody>
          <a:bodyPr lIns="61228" tIns="30614" rIns="61228" bIns="30614" rtlCol="0" anchor="ctr"/>
          <a:lstStyle/>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err="1">
                <a:ln>
                  <a:noFill/>
                </a:ln>
                <a:solidFill>
                  <a:srgbClr val="000000"/>
                </a:solidFill>
                <a:effectLst/>
                <a:uLnTx/>
                <a:uFillTx/>
                <a:latin typeface="Arial"/>
                <a:ea typeface="+mn-ea"/>
                <a:cs typeface="Arial" panose="020B0604020202020204" pitchFamily="34" charset="0"/>
              </a:rPr>
              <a:t>Dostarlimab</a:t>
            </a: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 </a:t>
            </a:r>
          </a:p>
          <a:p>
            <a:pPr marL="0" marR="0" lvl="0" indent="0" algn="ctr" defTabSz="612280" rtl="0" eaLnBrk="1" fontAlgn="auto" latinLnBrk="0" hangingPunct="1">
              <a:lnSpc>
                <a:spcPct val="100000"/>
              </a:lnSpc>
              <a:spcBef>
                <a:spcPts val="45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a:ea typeface="+mn-ea"/>
                <a:cs typeface="Arial" panose="020B0604020202020204" pitchFamily="34" charset="0"/>
              </a:rPr>
              <a:t>(IV; Q6W x 6 cycles)</a:t>
            </a:r>
            <a:endParaRPr kumimoji="0" lang="en-US" altLang="en-US" sz="1400" b="0" i="0" u="none" strike="noStrike" kern="0" cap="none" spc="0" normalizeH="0" baseline="30000" noProof="0">
              <a:ln>
                <a:noFill/>
              </a:ln>
              <a:solidFill>
                <a:srgbClr val="000000"/>
              </a:solidFill>
              <a:effectLst/>
              <a:uLnTx/>
              <a:uFillTx/>
              <a:latin typeface="Arial"/>
              <a:ea typeface="+mn-ea"/>
              <a:cs typeface="Arial" panose="020B0604020202020204" pitchFamily="34" charset="0"/>
            </a:endParaRPr>
          </a:p>
        </p:txBody>
      </p:sp>
      <p:cxnSp>
        <p:nvCxnSpPr>
          <p:cNvPr id="12" name="Straight Arrow Connector 11">
            <a:extLst>
              <a:ext uri="{FF2B5EF4-FFF2-40B4-BE49-F238E27FC236}">
                <a16:creationId xmlns:a16="http://schemas.microsoft.com/office/drawing/2014/main" id="{3892619E-585E-2BC6-EC2E-10AAFB24B137}"/>
              </a:ext>
            </a:extLst>
          </p:cNvPr>
          <p:cNvCxnSpPr>
            <a:cxnSpLocks/>
          </p:cNvCxnSpPr>
          <p:nvPr/>
        </p:nvCxnSpPr>
        <p:spPr>
          <a:xfrm>
            <a:off x="6360853" y="2169731"/>
            <a:ext cx="400833" cy="0"/>
          </a:xfrm>
          <a:prstGeom prst="straightConnector1">
            <a:avLst/>
          </a:prstGeom>
          <a:ln w="1905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D6875E-30E6-1EB1-74D8-CD64B95B2A6F}"/>
              </a:ext>
            </a:extLst>
          </p:cNvPr>
          <p:cNvCxnSpPr>
            <a:cxnSpLocks/>
          </p:cNvCxnSpPr>
          <p:nvPr/>
        </p:nvCxnSpPr>
        <p:spPr>
          <a:xfrm>
            <a:off x="7751274" y="2166981"/>
            <a:ext cx="400833" cy="0"/>
          </a:xfrm>
          <a:prstGeom prst="straightConnector1">
            <a:avLst/>
          </a:prstGeom>
          <a:ln w="1905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71E109-0887-9C76-0C9C-6ADD20C0BF4D}"/>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Slides courtesy of Andrea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Cercek</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249458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FF0A-0172-14E1-AA88-C6E633F621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FE2141-0048-3039-62B7-BF0E651C6B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3567" t="30300" r="21552" b="36279"/>
          <a:stretch>
            <a:fillRect/>
          </a:stretch>
        </p:blipFill>
        <p:spPr>
          <a:xfrm>
            <a:off x="1307904" y="1104549"/>
            <a:ext cx="10553129" cy="5110567"/>
          </a:xfrm>
          <a:prstGeom prst="rect">
            <a:avLst/>
          </a:prstGeom>
        </p:spPr>
      </p:pic>
      <p:sp>
        <p:nvSpPr>
          <p:cNvPr id="3" name="TextBox 2">
            <a:extLst>
              <a:ext uri="{FF2B5EF4-FFF2-40B4-BE49-F238E27FC236}">
                <a16:creationId xmlns:a16="http://schemas.microsoft.com/office/drawing/2014/main" id="{7796E9E2-82F1-DDB4-B23B-494C7961BF11}"/>
              </a:ext>
            </a:extLst>
          </p:cNvPr>
          <p:cNvSpPr txBox="1"/>
          <p:nvPr/>
        </p:nvSpPr>
        <p:spPr>
          <a:xfrm>
            <a:off x="146310" y="180858"/>
            <a:ext cx="110192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ATOMIC: Randomized study of adjuvant FOLFOX +/- Atezolizumab for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MMRd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Stage III colon cancer </a:t>
            </a:r>
          </a:p>
        </p:txBody>
      </p:sp>
      <p:sp>
        <p:nvSpPr>
          <p:cNvPr id="4" name="TextBox 3">
            <a:extLst>
              <a:ext uri="{FF2B5EF4-FFF2-40B4-BE49-F238E27FC236}">
                <a16:creationId xmlns:a16="http://schemas.microsoft.com/office/drawing/2014/main" id="{0950ED6C-D48E-A813-FD40-2748A4518ECD}"/>
              </a:ext>
            </a:extLst>
          </p:cNvPr>
          <p:cNvSpPr txBox="1"/>
          <p:nvPr/>
        </p:nvSpPr>
        <p:spPr>
          <a:xfrm>
            <a:off x="8896027" y="6307810"/>
            <a:ext cx="2805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Sinicrope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sp>
        <p:nvSpPr>
          <p:cNvPr id="5" name="TextBox 4">
            <a:extLst>
              <a:ext uri="{FF2B5EF4-FFF2-40B4-BE49-F238E27FC236}">
                <a16:creationId xmlns:a16="http://schemas.microsoft.com/office/drawing/2014/main" id="{66C72996-35D1-1117-23ED-1C52D94BD6E9}"/>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7774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5DF8-C3ED-2F47-CE21-77519D3634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D34EE4-2C6E-C172-1F57-2D953AEFF3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9267" t="30248" r="18499" b="21419"/>
          <a:stretch>
            <a:fillRect/>
          </a:stretch>
        </p:blipFill>
        <p:spPr>
          <a:xfrm>
            <a:off x="990122" y="1063472"/>
            <a:ext cx="10383364" cy="5244338"/>
          </a:xfrm>
          <a:prstGeom prst="rect">
            <a:avLst/>
          </a:prstGeom>
        </p:spPr>
      </p:pic>
      <p:sp>
        <p:nvSpPr>
          <p:cNvPr id="3" name="TextBox 2">
            <a:extLst>
              <a:ext uri="{FF2B5EF4-FFF2-40B4-BE49-F238E27FC236}">
                <a16:creationId xmlns:a16="http://schemas.microsoft.com/office/drawing/2014/main" id="{01E87EA7-2B65-84D7-96A4-E089148F1D21}"/>
              </a:ext>
            </a:extLst>
          </p:cNvPr>
          <p:cNvSpPr txBox="1"/>
          <p:nvPr/>
        </p:nvSpPr>
        <p:spPr>
          <a:xfrm>
            <a:off x="170482" y="232475"/>
            <a:ext cx="108133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ATOMIC: Randomized study of adjuvant FOLFOX +/- Atezolizumab for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MMRd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Stage III colon cancer </a:t>
            </a:r>
          </a:p>
        </p:txBody>
      </p:sp>
      <p:sp>
        <p:nvSpPr>
          <p:cNvPr id="5" name="TextBox 4">
            <a:extLst>
              <a:ext uri="{FF2B5EF4-FFF2-40B4-BE49-F238E27FC236}">
                <a16:creationId xmlns:a16="http://schemas.microsoft.com/office/drawing/2014/main" id="{1AFDAACB-A440-4CC2-4340-D7A81E430D47}"/>
              </a:ext>
            </a:extLst>
          </p:cNvPr>
          <p:cNvSpPr txBox="1"/>
          <p:nvPr/>
        </p:nvSpPr>
        <p:spPr>
          <a:xfrm>
            <a:off x="8896027" y="6307810"/>
            <a:ext cx="2805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Sinicrope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sp>
        <p:nvSpPr>
          <p:cNvPr id="4" name="TextBox 3">
            <a:extLst>
              <a:ext uri="{FF2B5EF4-FFF2-40B4-BE49-F238E27FC236}">
                <a16:creationId xmlns:a16="http://schemas.microsoft.com/office/drawing/2014/main" id="{E74321FA-F146-6DF3-4821-1787CBF6D612}"/>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730565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49C7-7125-9926-A4CC-86605B597CF1}"/>
              </a:ext>
            </a:extLst>
          </p:cNvPr>
          <p:cNvSpPr>
            <a:spLocks noGrp="1"/>
          </p:cNvSpPr>
          <p:nvPr>
            <p:ph idx="1"/>
          </p:nvPr>
        </p:nvSpPr>
        <p:spPr>
          <a:xfrm>
            <a:off x="374073" y="1825625"/>
            <a:ext cx="11679381" cy="4351338"/>
          </a:xfrm>
        </p:spPr>
        <p:txBody>
          <a:bodyPr vert="horz" lIns="91440" tIns="45720" rIns="91440" bIns="45720" rtlCol="0" anchor="t">
            <a:normAutofit/>
          </a:bodyPr>
          <a:lstStyle/>
          <a:p>
            <a:pPr marL="0" indent="0">
              <a:buNone/>
            </a:pPr>
            <a:r>
              <a:rPr lang="en-US" sz="2400" dirty="0">
                <a:latin typeface="Arial" panose="020B0604020202020204" pitchFamily="34" charset="0"/>
                <a:cs typeface="Arial" panose="020B0604020202020204" pitchFamily="34" charset="0"/>
              </a:rPr>
              <a:t>Could non-operative management of </a:t>
            </a:r>
            <a:r>
              <a:rPr lang="en-US" sz="2400" dirty="0" err="1">
                <a:latin typeface="Arial" panose="020B0604020202020204" pitchFamily="34" charset="0"/>
                <a:cs typeface="Arial" panose="020B0604020202020204" pitchFamily="34" charset="0"/>
              </a:rPr>
              <a:t>MMRd</a:t>
            </a:r>
            <a:r>
              <a:rPr lang="en-US" sz="2400" dirty="0">
                <a:latin typeface="Arial" panose="020B0604020202020204" pitchFamily="34" charset="0"/>
                <a:cs typeface="Arial" panose="020B0604020202020204" pitchFamily="34" charset="0"/>
              </a:rPr>
              <a:t> tumors extend beyond rectal cancer?</a:t>
            </a:r>
          </a:p>
          <a:p>
            <a:pPr marL="0" indent="0">
              <a:buNone/>
            </a:pPr>
            <a:endParaRPr lang="en-US" dirty="0">
              <a:latin typeface="Aptos Display" panose="020B0004020202020204" pitchFamily="34" charset="0"/>
            </a:endParaRPr>
          </a:p>
        </p:txBody>
      </p:sp>
      <p:sp>
        <p:nvSpPr>
          <p:cNvPr id="4" name="Title 1">
            <a:extLst>
              <a:ext uri="{FF2B5EF4-FFF2-40B4-BE49-F238E27FC236}">
                <a16:creationId xmlns:a16="http://schemas.microsoft.com/office/drawing/2014/main" id="{AA0CFCE0-3D7C-7A16-E3C5-53024B49C662}"/>
              </a:ext>
            </a:extLst>
          </p:cNvPr>
          <p:cNvSpPr txBox="1">
            <a:spLocks/>
          </p:cNvSpPr>
          <p:nvPr/>
        </p:nvSpPr>
        <p:spPr>
          <a:xfrm>
            <a:off x="374073" y="176270"/>
            <a:ext cx="10515600" cy="882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MMRd</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Colon: Possibility of Nonoperative Management </a:t>
            </a:r>
          </a:p>
        </p:txBody>
      </p:sp>
      <p:sp>
        <p:nvSpPr>
          <p:cNvPr id="5" name="Title 1">
            <a:extLst>
              <a:ext uri="{FF2B5EF4-FFF2-40B4-BE49-F238E27FC236}">
                <a16:creationId xmlns:a16="http://schemas.microsoft.com/office/drawing/2014/main" id="{13D7CB27-2F55-38BA-6C6E-64A145D401EB}"/>
              </a:ext>
            </a:extLst>
          </p:cNvPr>
          <p:cNvSpPr txBox="1">
            <a:spLocks/>
          </p:cNvSpPr>
          <p:nvPr/>
        </p:nvSpPr>
        <p:spPr>
          <a:xfrm>
            <a:off x="374073" y="19861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Clinical complete response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Wingdings" pitchFamily="2" charset="2"/>
              </a:rPr>
              <a:t> Non operative management </a:t>
            </a:r>
          </a:p>
        </p:txBody>
      </p:sp>
      <p:sp>
        <p:nvSpPr>
          <p:cNvPr id="6" name="Title 1">
            <a:extLst>
              <a:ext uri="{FF2B5EF4-FFF2-40B4-BE49-F238E27FC236}">
                <a16:creationId xmlns:a16="http://schemas.microsoft.com/office/drawing/2014/main" id="{40F093DD-B47B-BA1A-E7B7-42ED208D01F5}"/>
              </a:ext>
            </a:extLst>
          </p:cNvPr>
          <p:cNvSpPr txBox="1">
            <a:spLocks/>
          </p:cNvSpPr>
          <p:nvPr/>
        </p:nvSpPr>
        <p:spPr>
          <a:xfrm>
            <a:off x="374073" y="29965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Durability of clinical complete response</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Wingdings" pitchFamily="2" charset="2"/>
            </a:endParaRPr>
          </a:p>
        </p:txBody>
      </p:sp>
      <p:sp>
        <p:nvSpPr>
          <p:cNvPr id="7" name="Title 1">
            <a:extLst>
              <a:ext uri="{FF2B5EF4-FFF2-40B4-BE49-F238E27FC236}">
                <a16:creationId xmlns:a16="http://schemas.microsoft.com/office/drawing/2014/main" id="{93BD64FB-FFCA-C5E0-3DB5-2B67FB3B6A79}"/>
              </a:ext>
            </a:extLst>
          </p:cNvPr>
          <p:cNvSpPr txBox="1">
            <a:spLocks/>
          </p:cNvSpPr>
          <p:nvPr/>
        </p:nvSpPr>
        <p:spPr>
          <a:xfrm>
            <a:off x="374073" y="39239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3. Understand incomplete responses and recurrences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Wingdings" pitchFamily="2" charset="2"/>
            </a:endParaRPr>
          </a:p>
        </p:txBody>
      </p:sp>
      <p:sp>
        <p:nvSpPr>
          <p:cNvPr id="2" name="TextBox 1">
            <a:extLst>
              <a:ext uri="{FF2B5EF4-FFF2-40B4-BE49-F238E27FC236}">
                <a16:creationId xmlns:a16="http://schemas.microsoft.com/office/drawing/2014/main" id="{76C5E1C2-A65C-A25F-7172-D6C52A7FB722}"/>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74963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F53BD1-6209-009F-9DA7-BF43C9B94B19}"/>
              </a:ext>
            </a:extLst>
          </p:cNvPr>
          <p:cNvSpPr txBox="1"/>
          <p:nvPr/>
        </p:nvSpPr>
        <p:spPr>
          <a:xfrm>
            <a:off x="38156" y="114887"/>
            <a:ext cx="11860646"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Neoadjuvant PD-1 blockade in locally advanced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MMRd</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solid tumors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NCT 04165772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FD5F66D-1290-3C54-6DB1-EC69C9AC1BF7}"/>
              </a:ext>
            </a:extLst>
          </p:cNvPr>
          <p:cNvGrpSpPr/>
          <p:nvPr/>
        </p:nvGrpSpPr>
        <p:grpSpPr>
          <a:xfrm>
            <a:off x="176969" y="1429627"/>
            <a:ext cx="11860646" cy="4235175"/>
            <a:chOff x="246748" y="707886"/>
            <a:chExt cx="11860646" cy="4235175"/>
          </a:xfrm>
        </p:grpSpPr>
        <p:pic>
          <p:nvPicPr>
            <p:cNvPr id="3" name="Picture 2">
              <a:extLst>
                <a:ext uri="{FF2B5EF4-FFF2-40B4-BE49-F238E27FC236}">
                  <a16:creationId xmlns:a16="http://schemas.microsoft.com/office/drawing/2014/main" id="{C3DE47BF-1CF1-949C-E5B8-253D9E74955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246748" y="707886"/>
              <a:ext cx="11860646" cy="4235175"/>
            </a:xfrm>
            <a:prstGeom prst="rect">
              <a:avLst/>
            </a:prstGeom>
          </p:spPr>
        </p:pic>
        <p:sp>
          <p:nvSpPr>
            <p:cNvPr id="2" name="TextBox 1">
              <a:extLst>
                <a:ext uri="{FF2B5EF4-FFF2-40B4-BE49-F238E27FC236}">
                  <a16:creationId xmlns:a16="http://schemas.microsoft.com/office/drawing/2014/main" id="{2F025F42-D8B5-657B-B6FE-A190E6946E4A}"/>
                </a:ext>
              </a:extLst>
            </p:cNvPr>
            <p:cNvSpPr txBox="1"/>
            <p:nvPr/>
          </p:nvSpPr>
          <p:spPr>
            <a:xfrm>
              <a:off x="1025953" y="4061550"/>
              <a:ext cx="13154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F61441F-BBD0-B778-0C48-1C0639C9C49C}"/>
                </a:ext>
              </a:extLst>
            </p:cNvPr>
            <p:cNvSpPr txBox="1"/>
            <p:nvPr/>
          </p:nvSpPr>
          <p:spPr>
            <a:xfrm>
              <a:off x="462412" y="3937927"/>
              <a:ext cx="1567844" cy="585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Assessments</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FA2DFF7-983F-267B-5999-D7F6323CFF4A}"/>
              </a:ext>
            </a:extLst>
          </p:cNvPr>
          <p:cNvSpPr txBox="1"/>
          <p:nvPr/>
        </p:nvSpPr>
        <p:spPr>
          <a:xfrm>
            <a:off x="445698" y="3429000"/>
            <a:ext cx="151477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Stage I-III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MMRd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IHC</a:t>
            </a:r>
          </a:p>
        </p:txBody>
      </p:sp>
      <p:sp>
        <p:nvSpPr>
          <p:cNvPr id="9" name="TextBox 8">
            <a:extLst>
              <a:ext uri="{FF2B5EF4-FFF2-40B4-BE49-F238E27FC236}">
                <a16:creationId xmlns:a16="http://schemas.microsoft.com/office/drawing/2014/main" id="{FD498ED9-B806-C975-1CB3-4AEDB8243BCF}"/>
              </a:ext>
            </a:extLst>
          </p:cNvPr>
          <p:cNvSpPr txBox="1"/>
          <p:nvPr/>
        </p:nvSpPr>
        <p:spPr>
          <a:xfrm>
            <a:off x="392633" y="4271112"/>
            <a:ext cx="15678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A0394E1-4C02-CA29-1880-234D70F7FC74}"/>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6" name="TextBox 5">
            <a:extLst>
              <a:ext uri="{FF2B5EF4-FFF2-40B4-BE49-F238E27FC236}">
                <a16:creationId xmlns:a16="http://schemas.microsoft.com/office/drawing/2014/main" id="{308108FE-F62C-8DD5-7E14-5FA3B940849F}"/>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195086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63B532-A129-D826-5635-2E468F555B69}"/>
              </a:ext>
            </a:extLst>
          </p:cNvPr>
          <p:cNvSpPr txBox="1">
            <a:spLocks/>
          </p:cNvSpPr>
          <p:nvPr/>
        </p:nvSpPr>
        <p:spPr>
          <a:xfrm>
            <a:off x="-3118470" y="-72711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Patient Characteristics</a:t>
            </a:r>
          </a:p>
        </p:txBody>
      </p:sp>
      <p:pic>
        <p:nvPicPr>
          <p:cNvPr id="12" name="Picture 11" descr="A diagram of cancer type&#10;&#10;Description automatically generated">
            <a:extLst>
              <a:ext uri="{FF2B5EF4-FFF2-40B4-BE49-F238E27FC236}">
                <a16:creationId xmlns:a16="http://schemas.microsoft.com/office/drawing/2014/main" id="{01D7DEE0-7E9E-F97D-3578-B5888A839B9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4256" y="598446"/>
            <a:ext cx="5083464" cy="6004194"/>
          </a:xfrm>
          <a:prstGeom prst="rect">
            <a:avLst/>
          </a:prstGeom>
        </p:spPr>
      </p:pic>
      <p:pic>
        <p:nvPicPr>
          <p:cNvPr id="14" name="Picture 13" descr="A red and blue rectangular chart&#10;&#10;Description automatically generated">
            <a:extLst>
              <a:ext uri="{FF2B5EF4-FFF2-40B4-BE49-F238E27FC236}">
                <a16:creationId xmlns:a16="http://schemas.microsoft.com/office/drawing/2014/main" id="{370CE0BE-3A14-CE11-9A76-2EF00C8DCE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97130" y="204337"/>
            <a:ext cx="2875606" cy="6653663"/>
          </a:xfrm>
          <a:prstGeom prst="rect">
            <a:avLst/>
          </a:prstGeom>
        </p:spPr>
      </p:pic>
      <p:sp>
        <p:nvSpPr>
          <p:cNvPr id="2" name="TextBox 1">
            <a:extLst>
              <a:ext uri="{FF2B5EF4-FFF2-40B4-BE49-F238E27FC236}">
                <a16:creationId xmlns:a16="http://schemas.microsoft.com/office/drawing/2014/main" id="{59F99BC6-DFE5-5B52-99D5-8862FFA1FEF9}"/>
              </a:ext>
            </a:extLst>
          </p:cNvPr>
          <p:cNvSpPr txBox="1"/>
          <p:nvPr/>
        </p:nvSpPr>
        <p:spPr>
          <a:xfrm>
            <a:off x="10260055" y="6515163"/>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3" name="TextBox 2">
            <a:extLst>
              <a:ext uri="{FF2B5EF4-FFF2-40B4-BE49-F238E27FC236}">
                <a16:creationId xmlns:a16="http://schemas.microsoft.com/office/drawing/2014/main" id="{8CA1388B-C732-5CEE-18FD-BC75F805BB2B}"/>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7386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753B37-A8FA-99E7-35FA-7B9B2642AA6B}"/>
              </a:ext>
            </a:extLst>
          </p:cNvPr>
          <p:cNvSpPr txBox="1"/>
          <p:nvPr/>
        </p:nvSpPr>
        <p:spPr>
          <a:xfrm>
            <a:off x="3891985" y="38901"/>
            <a:ext cx="5555848" cy="11458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2F938AE-0A1A-B2D1-68BE-E065692BA589}"/>
              </a:ext>
            </a:extLst>
          </p:cNvPr>
          <p:cNvSpPr txBox="1"/>
          <p:nvPr/>
        </p:nvSpPr>
        <p:spPr>
          <a:xfrm>
            <a:off x="2237773" y="1047618"/>
            <a:ext cx="3507128" cy="6336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79602-9EAC-C702-8A61-002CC50E2368}"/>
              </a:ext>
            </a:extLst>
          </p:cNvPr>
          <p:cNvSpPr>
            <a:spLocks noGrp="1"/>
          </p:cNvSpPr>
          <p:nvPr>
            <p:ph type="title"/>
          </p:nvPr>
        </p:nvSpPr>
        <p:spPr>
          <a:xfrm>
            <a:off x="136003" y="-388949"/>
            <a:ext cx="10515600" cy="1325563"/>
          </a:xfrm>
        </p:spPr>
        <p:txBody>
          <a:bodyPr>
            <a:normAutofit/>
          </a:bodyPr>
          <a:lstStyle/>
          <a:p>
            <a:r>
              <a:rPr lang="en-US" sz="2800" b="1" dirty="0">
                <a:latin typeface="Arial" panose="020B0604020202020204" pitchFamily="34" charset="0"/>
                <a:cs typeface="Arial" panose="020B0604020202020204" pitchFamily="34" charset="0"/>
              </a:rPr>
              <a:t>Study Flow Diagram </a:t>
            </a:r>
          </a:p>
        </p:txBody>
      </p:sp>
      <p:pic>
        <p:nvPicPr>
          <p:cNvPr id="9" name="Picture 8">
            <a:extLst>
              <a:ext uri="{FF2B5EF4-FFF2-40B4-BE49-F238E27FC236}">
                <a16:creationId xmlns:a16="http://schemas.microsoft.com/office/drawing/2014/main" id="{0EF9E9EB-5208-D8F8-AA29-04F598A9BEC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441202" y="414708"/>
            <a:ext cx="11433579" cy="6191909"/>
          </a:xfrm>
          <a:prstGeom prst="rect">
            <a:avLst/>
          </a:prstGeom>
        </p:spPr>
      </p:pic>
      <p:sp>
        <p:nvSpPr>
          <p:cNvPr id="3" name="TextBox 2">
            <a:extLst>
              <a:ext uri="{FF2B5EF4-FFF2-40B4-BE49-F238E27FC236}">
                <a16:creationId xmlns:a16="http://schemas.microsoft.com/office/drawing/2014/main" id="{B0D5EF28-B38F-F003-253B-D0F29353AEB0}"/>
              </a:ext>
            </a:extLst>
          </p:cNvPr>
          <p:cNvSpPr txBox="1"/>
          <p:nvPr/>
        </p:nvSpPr>
        <p:spPr>
          <a:xfrm>
            <a:off x="10320853" y="6607545"/>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5" name="TextBox 4">
            <a:extLst>
              <a:ext uri="{FF2B5EF4-FFF2-40B4-BE49-F238E27FC236}">
                <a16:creationId xmlns:a16="http://schemas.microsoft.com/office/drawing/2014/main" id="{A0DBC490-70C1-2A9E-1C8D-906E5E1A5241}"/>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65108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79602-9EAC-C702-8A61-002CC50E2368}"/>
              </a:ext>
            </a:extLst>
          </p:cNvPr>
          <p:cNvSpPr>
            <a:spLocks noGrp="1"/>
          </p:cNvSpPr>
          <p:nvPr>
            <p:ph type="title"/>
          </p:nvPr>
        </p:nvSpPr>
        <p:spPr>
          <a:xfrm>
            <a:off x="0" y="-236968"/>
            <a:ext cx="12192000" cy="1325563"/>
          </a:xfrm>
        </p:spPr>
        <p:txBody>
          <a:bodyPr>
            <a:normAutofit/>
          </a:bodyPr>
          <a:lstStyle/>
          <a:p>
            <a:r>
              <a:rPr lang="en-US" sz="2800" b="1" dirty="0">
                <a:latin typeface="Arial" panose="020B0604020202020204" pitchFamily="34" charset="0"/>
                <a:cs typeface="Arial" panose="020B0604020202020204" pitchFamily="34" charset="0"/>
              </a:rPr>
              <a:t>Cohort 2 – Non-rectal cancer – Responses and Surgical M</a:t>
            </a:r>
            <a:r>
              <a:rPr lang="en-US" sz="3200" b="1" dirty="0">
                <a:latin typeface="Aptos Display" panose="020B0004020202020204" pitchFamily="34" charset="0"/>
              </a:rPr>
              <a:t>anagement</a:t>
            </a:r>
          </a:p>
        </p:txBody>
      </p:sp>
      <p:sp>
        <p:nvSpPr>
          <p:cNvPr id="3" name="Rectangle 2">
            <a:extLst>
              <a:ext uri="{FF2B5EF4-FFF2-40B4-BE49-F238E27FC236}">
                <a16:creationId xmlns:a16="http://schemas.microsoft.com/office/drawing/2014/main" id="{C154B8A6-DC64-4F4B-C04F-D0FA01C0C142}"/>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B271FE-1A97-EBE9-5FA6-3EE7250B15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15799" y="1210578"/>
            <a:ext cx="10960402" cy="4915740"/>
          </a:xfrm>
          <a:prstGeom prst="rect">
            <a:avLst/>
          </a:prstGeom>
        </p:spPr>
      </p:pic>
      <p:sp>
        <p:nvSpPr>
          <p:cNvPr id="8" name="Rectangle 7">
            <a:extLst>
              <a:ext uri="{FF2B5EF4-FFF2-40B4-BE49-F238E27FC236}">
                <a16:creationId xmlns:a16="http://schemas.microsoft.com/office/drawing/2014/main" id="{C0F53A22-B5D9-1F95-43BA-E665C925D735}"/>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0C4FEDF-B50C-E6C5-5D36-050709D3E297}"/>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C714450-03DF-6217-1635-1864CCF1B382}"/>
              </a:ext>
            </a:extLst>
          </p:cNvPr>
          <p:cNvSpPr/>
          <p:nvPr/>
        </p:nvSpPr>
        <p:spPr>
          <a:xfrm>
            <a:off x="232475" y="3615412"/>
            <a:ext cx="11639227" cy="30333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136D409-CEFF-3D78-D58E-808095720218}"/>
              </a:ext>
            </a:extLst>
          </p:cNvPr>
          <p:cNvSpPr/>
          <p:nvPr/>
        </p:nvSpPr>
        <p:spPr>
          <a:xfrm>
            <a:off x="320298" y="2265884"/>
            <a:ext cx="11639227" cy="4339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31724D7-A39E-9083-99DA-08DC4C7BFEE0}"/>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7" name="TextBox 6">
            <a:extLst>
              <a:ext uri="{FF2B5EF4-FFF2-40B4-BE49-F238E27FC236}">
                <a16:creationId xmlns:a16="http://schemas.microsoft.com/office/drawing/2014/main" id="{382370D0-B3CE-3384-6FBD-17F49CCB5649}"/>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400337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154B8A6-DC64-4F4B-C04F-D0FA01C0C142}"/>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B271FE-1A97-EBE9-5FA6-3EE7250B15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15799" y="1210578"/>
            <a:ext cx="10960402" cy="4915740"/>
          </a:xfrm>
          <a:prstGeom prst="rect">
            <a:avLst/>
          </a:prstGeom>
        </p:spPr>
      </p:pic>
      <p:sp>
        <p:nvSpPr>
          <p:cNvPr id="8" name="Rectangle 7">
            <a:extLst>
              <a:ext uri="{FF2B5EF4-FFF2-40B4-BE49-F238E27FC236}">
                <a16:creationId xmlns:a16="http://schemas.microsoft.com/office/drawing/2014/main" id="{C0F53A22-B5D9-1F95-43BA-E665C925D735}"/>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0C4FEDF-B50C-E6C5-5D36-050709D3E297}"/>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C714450-03DF-6217-1635-1864CCF1B382}"/>
              </a:ext>
            </a:extLst>
          </p:cNvPr>
          <p:cNvSpPr/>
          <p:nvPr/>
        </p:nvSpPr>
        <p:spPr>
          <a:xfrm>
            <a:off x="268100" y="3623664"/>
            <a:ext cx="11639227" cy="30333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134C323-8B7F-4FC4-D3C9-B359D0E14AB1}"/>
              </a:ext>
            </a:extLst>
          </p:cNvPr>
          <p:cNvSpPr/>
          <p:nvPr/>
        </p:nvSpPr>
        <p:spPr>
          <a:xfrm>
            <a:off x="243048" y="3585146"/>
            <a:ext cx="5903718" cy="30333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AB9EB4-A37F-8AAD-878F-CF0B057BC7B4}"/>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3" name="Title 1">
            <a:extLst>
              <a:ext uri="{FF2B5EF4-FFF2-40B4-BE49-F238E27FC236}">
                <a16:creationId xmlns:a16="http://schemas.microsoft.com/office/drawing/2014/main" id="{34FC4170-DDD6-D515-9C4F-A35FDAE61ED1}"/>
              </a:ext>
            </a:extLst>
          </p:cNvPr>
          <p:cNvSpPr txBox="1">
            <a:spLocks/>
          </p:cNvSpPr>
          <p:nvPr/>
        </p:nvSpPr>
        <p:spPr>
          <a:xfrm>
            <a:off x="0" y="-23696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Cohort 2 – Non-rectal cancer – Responses and Surgical M</a:t>
            </a:r>
            <a:r>
              <a:rPr kumimoji="0" lang="en-US" sz="3200" b="1" i="0" u="none" strike="noStrike" kern="1200" cap="none" spc="0" normalizeH="0" baseline="0" noProof="0">
                <a:ln>
                  <a:noFill/>
                </a:ln>
                <a:solidFill>
                  <a:prstClr val="black"/>
                </a:solidFill>
                <a:effectLst/>
                <a:uLnTx/>
                <a:uFillTx/>
                <a:latin typeface="Aptos Display" panose="020B0004020202020204" pitchFamily="34" charset="0"/>
                <a:ea typeface="+mj-ea"/>
                <a:cs typeface="+mj-cs"/>
              </a:rPr>
              <a:t>anagement</a:t>
            </a:r>
            <a:endParaRPr kumimoji="0" lang="en-US" sz="3200" b="1"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2" name="TextBox 1">
            <a:extLst>
              <a:ext uri="{FF2B5EF4-FFF2-40B4-BE49-F238E27FC236}">
                <a16:creationId xmlns:a16="http://schemas.microsoft.com/office/drawing/2014/main" id="{2A11952A-F8EF-546E-57A7-708D3D6985F5}"/>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02589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154B8A6-DC64-4F4B-C04F-D0FA01C0C142}"/>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B271FE-1A97-EBE9-5FA6-3EE7250B15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15799" y="1210578"/>
            <a:ext cx="10960402" cy="4915740"/>
          </a:xfrm>
          <a:prstGeom prst="rect">
            <a:avLst/>
          </a:prstGeom>
        </p:spPr>
      </p:pic>
      <p:sp>
        <p:nvSpPr>
          <p:cNvPr id="8" name="Rectangle 7">
            <a:extLst>
              <a:ext uri="{FF2B5EF4-FFF2-40B4-BE49-F238E27FC236}">
                <a16:creationId xmlns:a16="http://schemas.microsoft.com/office/drawing/2014/main" id="{C0F53A22-B5D9-1F95-43BA-E665C925D735}"/>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0C4FEDF-B50C-E6C5-5D36-050709D3E297}"/>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C714450-03DF-6217-1635-1864CCF1B382}"/>
              </a:ext>
            </a:extLst>
          </p:cNvPr>
          <p:cNvSpPr/>
          <p:nvPr/>
        </p:nvSpPr>
        <p:spPr>
          <a:xfrm>
            <a:off x="5967984" y="3615412"/>
            <a:ext cx="5903718" cy="30333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DDF9D6-50D8-067E-11D4-F7735EA2E768}"/>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2" name="Title 1">
            <a:extLst>
              <a:ext uri="{FF2B5EF4-FFF2-40B4-BE49-F238E27FC236}">
                <a16:creationId xmlns:a16="http://schemas.microsoft.com/office/drawing/2014/main" id="{54319739-C12D-77EB-9311-BA186087000B}"/>
              </a:ext>
            </a:extLst>
          </p:cNvPr>
          <p:cNvSpPr txBox="1">
            <a:spLocks/>
          </p:cNvSpPr>
          <p:nvPr/>
        </p:nvSpPr>
        <p:spPr>
          <a:xfrm>
            <a:off x="0" y="-23696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Cohort 2 – Non-rectal cancer – Responses and Surgical M</a:t>
            </a:r>
            <a:r>
              <a:rPr kumimoji="0" lang="en-US" sz="3200" b="1" i="0" u="none" strike="noStrike" kern="1200" cap="none" spc="0" normalizeH="0" baseline="0" noProof="0">
                <a:ln>
                  <a:noFill/>
                </a:ln>
                <a:solidFill>
                  <a:prstClr val="black"/>
                </a:solidFill>
                <a:effectLst/>
                <a:uLnTx/>
                <a:uFillTx/>
                <a:latin typeface="Aptos Display" panose="020B0004020202020204" pitchFamily="34" charset="0"/>
                <a:ea typeface="+mj-ea"/>
                <a:cs typeface="+mj-cs"/>
              </a:rPr>
              <a:t>anagement</a:t>
            </a:r>
            <a:endParaRPr kumimoji="0" lang="en-US" sz="3200" b="1"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2" name="TextBox 1">
            <a:extLst>
              <a:ext uri="{FF2B5EF4-FFF2-40B4-BE49-F238E27FC236}">
                <a16:creationId xmlns:a16="http://schemas.microsoft.com/office/drawing/2014/main" id="{BB90A6CE-2E86-0694-7E13-1DA3113BC5B7}"/>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0100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Cohen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5459" y="1700808"/>
          <a:ext cx="9721080" cy="2520280"/>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188123">
                  <a:extLst>
                    <a:ext uri="{9D8B030D-6E8A-4147-A177-3AD203B41FA5}">
                      <a16:colId xmlns:a16="http://schemas.microsoft.com/office/drawing/2014/main" val="20001"/>
                    </a:ext>
                  </a:extLst>
                </a:gridCol>
              </a:tblGrid>
              <a:tr h="128830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Boston Scientific Corporation, Caris Life Sciences, </a:t>
                      </a:r>
                      <a:r>
                        <a:rPr lang="en-US" sz="1800" b="0" kern="1200" dirty="0" err="1">
                          <a:solidFill>
                            <a:schemeClr val="tx1"/>
                          </a:solidFill>
                          <a:effectLst/>
                          <a:latin typeface="+mn-lt"/>
                          <a:ea typeface="+mn-ea"/>
                          <a:cs typeface="+mn-cs"/>
                        </a:rPr>
                        <a:t>DoMore</a:t>
                      </a:r>
                      <a:r>
                        <a:rPr lang="en-US" sz="1800" b="0" kern="1200" dirty="0">
                          <a:solidFill>
                            <a:schemeClr val="tx1"/>
                          </a:solidFill>
                          <a:effectLst/>
                          <a:latin typeface="+mn-lt"/>
                          <a:ea typeface="+mn-ea"/>
                          <a:cs typeface="+mn-cs"/>
                        </a:rPr>
                        <a:t> Diagnostics, Exact Sciences Corporation, Incyte Corporation, Janssen Biotech Inc,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31973">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980473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154B8A6-DC64-4F4B-C04F-D0FA01C0C142}"/>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B271FE-1A97-EBE9-5FA6-3EE7250B15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15799" y="1210578"/>
            <a:ext cx="10960402" cy="4915740"/>
          </a:xfrm>
          <a:prstGeom prst="rect">
            <a:avLst/>
          </a:prstGeom>
        </p:spPr>
      </p:pic>
      <p:sp>
        <p:nvSpPr>
          <p:cNvPr id="8" name="Rectangle 7">
            <a:extLst>
              <a:ext uri="{FF2B5EF4-FFF2-40B4-BE49-F238E27FC236}">
                <a16:creationId xmlns:a16="http://schemas.microsoft.com/office/drawing/2014/main" id="{C0F53A22-B5D9-1F95-43BA-E665C925D735}"/>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0C4FEDF-B50C-E6C5-5D36-050709D3E297}"/>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B45503C-2611-1371-199D-740EF5DCC123}"/>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1" name="Title 1">
            <a:extLst>
              <a:ext uri="{FF2B5EF4-FFF2-40B4-BE49-F238E27FC236}">
                <a16:creationId xmlns:a16="http://schemas.microsoft.com/office/drawing/2014/main" id="{01B1EED2-4F65-C341-B19A-6CFEB53C9760}"/>
              </a:ext>
            </a:extLst>
          </p:cNvPr>
          <p:cNvSpPr txBox="1">
            <a:spLocks/>
          </p:cNvSpPr>
          <p:nvPr/>
        </p:nvSpPr>
        <p:spPr>
          <a:xfrm>
            <a:off x="0" y="-23696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Cohort 2 – Non-rectal cancer – Responses and Surgical M</a:t>
            </a:r>
            <a:r>
              <a:rPr kumimoji="0" lang="en-US" sz="3200" b="1" i="0" u="none" strike="noStrike" kern="1200" cap="none" spc="0" normalizeH="0" baseline="0" noProof="0">
                <a:ln>
                  <a:noFill/>
                </a:ln>
                <a:solidFill>
                  <a:prstClr val="black"/>
                </a:solidFill>
                <a:effectLst/>
                <a:uLnTx/>
                <a:uFillTx/>
                <a:latin typeface="Aptos Display" panose="020B0004020202020204" pitchFamily="34" charset="0"/>
                <a:ea typeface="+mj-ea"/>
                <a:cs typeface="+mj-cs"/>
              </a:rPr>
              <a:t>anagement</a:t>
            </a:r>
            <a:endParaRPr kumimoji="0" lang="en-US" sz="3200" b="1"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2" name="TextBox 1">
            <a:extLst>
              <a:ext uri="{FF2B5EF4-FFF2-40B4-BE49-F238E27FC236}">
                <a16:creationId xmlns:a16="http://schemas.microsoft.com/office/drawing/2014/main" id="{E4D1B3A9-342F-EDE1-FADB-179BDF8F16E5}"/>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230698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66B52-E500-53A0-4792-B99E5165105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177E8B-31A1-C63D-3EF3-E840B10F6DF8}"/>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20F12F-130F-8568-BB56-C52E1C8031EE}"/>
              </a:ext>
            </a:extLst>
          </p:cNvPr>
          <p:cNvSpPr>
            <a:spLocks noGrp="1"/>
          </p:cNvSpPr>
          <p:nvPr>
            <p:ph type="title"/>
          </p:nvPr>
        </p:nvSpPr>
        <p:spPr>
          <a:xfrm>
            <a:off x="0" y="-294759"/>
            <a:ext cx="12192000" cy="1325563"/>
          </a:xfrm>
        </p:spPr>
        <p:txBody>
          <a:bodyPr>
            <a:normAutofit/>
          </a:bodyPr>
          <a:lstStyle/>
          <a:p>
            <a:r>
              <a:rPr lang="en-US" sz="2800" b="1" dirty="0">
                <a:latin typeface="Arial" panose="020B0604020202020204" pitchFamily="34" charset="0"/>
                <a:cs typeface="Arial" panose="020B0604020202020204" pitchFamily="34" charset="0"/>
              </a:rPr>
              <a:t>Cohort 2 – Non-rectal cancer – Responses and Surgical Management</a:t>
            </a:r>
          </a:p>
        </p:txBody>
      </p:sp>
      <p:sp>
        <p:nvSpPr>
          <p:cNvPr id="3" name="Rectangle 2">
            <a:extLst>
              <a:ext uri="{FF2B5EF4-FFF2-40B4-BE49-F238E27FC236}">
                <a16:creationId xmlns:a16="http://schemas.microsoft.com/office/drawing/2014/main" id="{EA768A56-6FBA-F4B3-F2C8-D9987BECE40E}"/>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618417-C84F-EA14-6502-E7E8AB00DA43}"/>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12EA48F-852E-CC84-720E-DE46B65D88DC}"/>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EFF53F-35EF-6DD8-DF15-A7F07BFC32A1}"/>
              </a:ext>
            </a:extLst>
          </p:cNvPr>
          <p:cNvSpPr/>
          <p:nvPr/>
        </p:nvSpPr>
        <p:spPr>
          <a:xfrm>
            <a:off x="771215" y="1316177"/>
            <a:ext cx="526942"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diagram of different colored lines&#10;&#10;Description automatically generated">
            <a:extLst>
              <a:ext uri="{FF2B5EF4-FFF2-40B4-BE49-F238E27FC236}">
                <a16:creationId xmlns:a16="http://schemas.microsoft.com/office/drawing/2014/main" id="{A3F5EDDF-4877-E6F2-0130-2A5EDF7546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1207" y="1231918"/>
            <a:ext cx="9437610" cy="4461223"/>
          </a:xfrm>
          <a:prstGeom prst="rect">
            <a:avLst/>
          </a:prstGeom>
        </p:spPr>
      </p:pic>
      <p:pic>
        <p:nvPicPr>
          <p:cNvPr id="4" name="Picture 3" descr="A diagram of different colored lines&#10;&#10;Description automatically generated">
            <a:extLst>
              <a:ext uri="{FF2B5EF4-FFF2-40B4-BE49-F238E27FC236}">
                <a16:creationId xmlns:a16="http://schemas.microsoft.com/office/drawing/2014/main" id="{3049245B-1727-F25A-C1AD-20199F492A7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66350" y="1231918"/>
            <a:ext cx="794858" cy="4493412"/>
          </a:xfrm>
          <a:prstGeom prst="rect">
            <a:avLst/>
          </a:prstGeom>
        </p:spPr>
      </p:pic>
      <p:sp>
        <p:nvSpPr>
          <p:cNvPr id="7" name="TextBox 6">
            <a:extLst>
              <a:ext uri="{FF2B5EF4-FFF2-40B4-BE49-F238E27FC236}">
                <a16:creationId xmlns:a16="http://schemas.microsoft.com/office/drawing/2014/main" id="{5269A2E1-6920-2035-AF4C-C7E34EAE291A}"/>
              </a:ext>
            </a:extLst>
          </p:cNvPr>
          <p:cNvSpPr txBox="1"/>
          <p:nvPr/>
        </p:nvSpPr>
        <p:spPr>
          <a:xfrm>
            <a:off x="2202873" y="5902036"/>
            <a:ext cx="6822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Colon: 82% achieved a clinical complete response </a:t>
            </a:r>
          </a:p>
        </p:txBody>
      </p:sp>
      <p:sp>
        <p:nvSpPr>
          <p:cNvPr id="10" name="TextBox 9">
            <a:extLst>
              <a:ext uri="{FF2B5EF4-FFF2-40B4-BE49-F238E27FC236}">
                <a16:creationId xmlns:a16="http://schemas.microsoft.com/office/drawing/2014/main" id="{6F7251E4-9B8A-6825-F9BC-FB1864620663}"/>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3" name="Rectangle 12">
            <a:extLst>
              <a:ext uri="{FF2B5EF4-FFF2-40B4-BE49-F238E27FC236}">
                <a16:creationId xmlns:a16="http://schemas.microsoft.com/office/drawing/2014/main" id="{2212148F-DFA9-25D3-8EB3-BA0C98D49F4F}"/>
              </a:ext>
            </a:extLst>
          </p:cNvPr>
          <p:cNvSpPr/>
          <p:nvPr/>
        </p:nvSpPr>
        <p:spPr>
          <a:xfrm>
            <a:off x="3289464" y="1182937"/>
            <a:ext cx="2806535" cy="41847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3F42B9-378B-F80B-92FC-C9AB07934AF3}"/>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34163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D8DDC-F98B-5F7B-0B63-4F767759123A}"/>
              </a:ext>
            </a:extLst>
          </p:cNvPr>
          <p:cNvSpPr txBox="1"/>
          <p:nvPr/>
        </p:nvSpPr>
        <p:spPr>
          <a:xfrm>
            <a:off x="5393803" y="2013995"/>
            <a:ext cx="702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79602-9EAC-C702-8A61-002CC50E2368}"/>
              </a:ext>
            </a:extLst>
          </p:cNvPr>
          <p:cNvSpPr>
            <a:spLocks noGrp="1"/>
          </p:cNvSpPr>
          <p:nvPr>
            <p:ph type="title"/>
          </p:nvPr>
        </p:nvSpPr>
        <p:spPr>
          <a:xfrm>
            <a:off x="0" y="-147240"/>
            <a:ext cx="12192000" cy="1325563"/>
          </a:xfrm>
        </p:spPr>
        <p:txBody>
          <a:bodyPr>
            <a:normAutofit/>
          </a:bodyPr>
          <a:lstStyle/>
          <a:p>
            <a:r>
              <a:rPr lang="en-US" sz="2800" b="1" dirty="0">
                <a:latin typeface="Arial" panose="020B0604020202020204" pitchFamily="34" charset="0"/>
                <a:cs typeface="Arial" panose="020B0604020202020204" pitchFamily="34" charset="0"/>
              </a:rPr>
              <a:t>Cohort 2 – Non-rectal cancer – Durability of response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n=67</a:t>
            </a:r>
          </a:p>
        </p:txBody>
      </p:sp>
      <p:sp>
        <p:nvSpPr>
          <p:cNvPr id="3" name="Rectangle 2">
            <a:extLst>
              <a:ext uri="{FF2B5EF4-FFF2-40B4-BE49-F238E27FC236}">
                <a16:creationId xmlns:a16="http://schemas.microsoft.com/office/drawing/2014/main" id="{C154B8A6-DC64-4F4B-C04F-D0FA01C0C142}"/>
              </a:ext>
            </a:extLst>
          </p:cNvPr>
          <p:cNvSpPr/>
          <p:nvPr/>
        </p:nvSpPr>
        <p:spPr>
          <a:xfrm>
            <a:off x="4596913" y="1182937"/>
            <a:ext cx="2999837" cy="97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0F53A22-B5D9-1F95-43BA-E665C925D735}"/>
              </a:ext>
            </a:extLst>
          </p:cNvPr>
          <p:cNvSpPr/>
          <p:nvPr/>
        </p:nvSpPr>
        <p:spPr>
          <a:xfrm>
            <a:off x="2858521" y="1164859"/>
            <a:ext cx="299983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0C4FEDF-B50C-E6C5-5D36-050709D3E297}"/>
              </a:ext>
            </a:extLst>
          </p:cNvPr>
          <p:cNvSpPr/>
          <p:nvPr/>
        </p:nvSpPr>
        <p:spPr>
          <a:xfrm>
            <a:off x="5967984" y="1081515"/>
            <a:ext cx="128016"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00A602-EFC8-4DA6-49DD-5AF5D1A57BAD}"/>
              </a:ext>
            </a:extLst>
          </p:cNvPr>
          <p:cNvSpPr txBox="1"/>
          <p:nvPr/>
        </p:nvSpPr>
        <p:spPr>
          <a:xfrm>
            <a:off x="4435930" y="2198661"/>
            <a:ext cx="332014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Non - Rectal Swimmers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Median Follow-up for Recurrence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Recurrence-free at 2-years</a:t>
            </a:r>
          </a:p>
        </p:txBody>
      </p:sp>
      <p:pic>
        <p:nvPicPr>
          <p:cNvPr id="7" name="Picture 6" descr="A chart of cancer type&#10;&#10;Description automatically generated with medium confidence">
            <a:extLst>
              <a:ext uri="{FF2B5EF4-FFF2-40B4-BE49-F238E27FC236}">
                <a16:creationId xmlns:a16="http://schemas.microsoft.com/office/drawing/2014/main" id="{FFEB0BD1-5C0C-5CDD-49E4-0453FC5DBC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62603" y="561114"/>
            <a:ext cx="8564596" cy="6185291"/>
          </a:xfrm>
          <a:prstGeom prst="rect">
            <a:avLst/>
          </a:prstGeom>
        </p:spPr>
      </p:pic>
      <p:sp>
        <p:nvSpPr>
          <p:cNvPr id="10" name="TextBox 9">
            <a:extLst>
              <a:ext uri="{FF2B5EF4-FFF2-40B4-BE49-F238E27FC236}">
                <a16:creationId xmlns:a16="http://schemas.microsoft.com/office/drawing/2014/main" id="{71EE3AF3-9426-8151-CCA8-A823008C08C7}"/>
              </a:ext>
            </a:extLst>
          </p:cNvPr>
          <p:cNvSpPr txBox="1"/>
          <p:nvPr/>
        </p:nvSpPr>
        <p:spPr>
          <a:xfrm>
            <a:off x="4266858" y="4686846"/>
            <a:ext cx="3551229" cy="175432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Median Follow-up for Recurrence </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14.9 months (Range 0-32.7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a:cs typeface="Calibri"/>
              </a:rPr>
              <a:t> 85</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Recurrence-free at 2-years</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grpSp>
        <p:nvGrpSpPr>
          <p:cNvPr id="12" name="Group 11">
            <a:extLst>
              <a:ext uri="{FF2B5EF4-FFF2-40B4-BE49-F238E27FC236}">
                <a16:creationId xmlns:a16="http://schemas.microsoft.com/office/drawing/2014/main" id="{247EB7D4-0158-542B-526F-4442E17A7A89}"/>
              </a:ext>
            </a:extLst>
          </p:cNvPr>
          <p:cNvGrpSpPr/>
          <p:nvPr/>
        </p:nvGrpSpPr>
        <p:grpSpPr>
          <a:xfrm>
            <a:off x="135699" y="516147"/>
            <a:ext cx="8738060" cy="6321584"/>
            <a:chOff x="227883" y="724815"/>
            <a:chExt cx="8738060" cy="6321584"/>
          </a:xfrm>
        </p:grpSpPr>
        <p:pic>
          <p:nvPicPr>
            <p:cNvPr id="14" name="Picture 13" descr="A chart of cancer type&#10;&#10;Description automatically generated with medium confidence">
              <a:extLst>
                <a:ext uri="{FF2B5EF4-FFF2-40B4-BE49-F238E27FC236}">
                  <a16:creationId xmlns:a16="http://schemas.microsoft.com/office/drawing/2014/main" id="{FFEB0BD1-5C0C-5CDD-49E4-0453FC5DBC1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27883" y="724815"/>
              <a:ext cx="8738060" cy="6321584"/>
            </a:xfrm>
            <a:prstGeom prst="rect">
              <a:avLst/>
            </a:prstGeom>
            <a:ln>
              <a:solidFill>
                <a:schemeClr val="bg1"/>
              </a:solidFill>
            </a:ln>
          </p:spPr>
        </p:pic>
        <p:pic>
          <p:nvPicPr>
            <p:cNvPr id="15" name="Picture 14" descr="A chart of cancer type&#10;&#10;Description automatically generated with medium confidence">
              <a:extLst>
                <a:ext uri="{FF2B5EF4-FFF2-40B4-BE49-F238E27FC236}">
                  <a16:creationId xmlns:a16="http://schemas.microsoft.com/office/drawing/2014/main" id="{09C8FED9-49AA-9A49-8BFB-D73897217DC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96913" y="2927402"/>
              <a:ext cx="1665700" cy="3241283"/>
            </a:xfrm>
            <a:prstGeom prst="rect">
              <a:avLst/>
            </a:prstGeom>
            <a:ln>
              <a:solidFill>
                <a:schemeClr val="bg1"/>
              </a:solidFill>
            </a:ln>
          </p:spPr>
        </p:pic>
        <p:sp>
          <p:nvSpPr>
            <p:cNvPr id="11" name="Rectangle 10">
              <a:extLst>
                <a:ext uri="{FF2B5EF4-FFF2-40B4-BE49-F238E27FC236}">
                  <a16:creationId xmlns:a16="http://schemas.microsoft.com/office/drawing/2014/main" id="{9F69F0F1-09EE-6C1B-DCDA-EC372BAE4A29}"/>
                </a:ext>
              </a:extLst>
            </p:cNvPr>
            <p:cNvSpPr/>
            <p:nvPr/>
          </p:nvSpPr>
          <p:spPr>
            <a:xfrm>
              <a:off x="6683433" y="1645920"/>
              <a:ext cx="2282510" cy="4522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C693BA36-3602-103B-E133-B11E837F9403}"/>
              </a:ext>
            </a:extLst>
          </p:cNvPr>
          <p:cNvSpPr txBox="1"/>
          <p:nvPr/>
        </p:nvSpPr>
        <p:spPr>
          <a:xfrm>
            <a:off x="6858000" y="2013995"/>
            <a:ext cx="5198301" cy="26776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Median Follow-up for Recurrence 14.9 months (range 0-32.7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85% Recurrence-free at 2-years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p:txBody>
      </p:sp>
      <p:sp>
        <p:nvSpPr>
          <p:cNvPr id="13" name="TextBox 12">
            <a:extLst>
              <a:ext uri="{FF2B5EF4-FFF2-40B4-BE49-F238E27FC236}">
                <a16:creationId xmlns:a16="http://schemas.microsoft.com/office/drawing/2014/main" id="{11C82981-3E21-0690-9495-30EF074F09DD}"/>
              </a:ext>
            </a:extLst>
          </p:cNvPr>
          <p:cNvSpPr txBox="1"/>
          <p:nvPr/>
        </p:nvSpPr>
        <p:spPr>
          <a:xfrm>
            <a:off x="8710917" y="4643320"/>
            <a:ext cx="1316182" cy="5778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A53879B-6F50-64A4-50B9-BD5FD71659D4}"/>
              </a:ext>
            </a:extLst>
          </p:cNvPr>
          <p:cNvSpPr txBox="1"/>
          <p:nvPr/>
        </p:nvSpPr>
        <p:spPr>
          <a:xfrm>
            <a:off x="9891362" y="6466114"/>
            <a:ext cx="2505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Cercek, Diaz NEJM 2025</a:t>
            </a:r>
          </a:p>
        </p:txBody>
      </p:sp>
      <p:sp>
        <p:nvSpPr>
          <p:cNvPr id="17" name="TextBox 16">
            <a:extLst>
              <a:ext uri="{FF2B5EF4-FFF2-40B4-BE49-F238E27FC236}">
                <a16:creationId xmlns:a16="http://schemas.microsoft.com/office/drawing/2014/main" id="{8B9EF6BF-9BF2-D5CB-70F2-D059F8812358}"/>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47530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72B5-B57F-52B0-3E86-A42D9DD6A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C0943-ACAA-F17C-DEF3-544FB3C370D7}"/>
              </a:ext>
            </a:extLst>
          </p:cNvPr>
          <p:cNvSpPr>
            <a:spLocks noGrp="1"/>
          </p:cNvSpPr>
          <p:nvPr>
            <p:ph type="title"/>
          </p:nvPr>
        </p:nvSpPr>
        <p:spPr>
          <a:xfrm>
            <a:off x="392430" y="198304"/>
            <a:ext cx="10515600" cy="943744"/>
          </a:xfrm>
        </p:spPr>
        <p:txBody>
          <a:bodyPr>
            <a:normAutofit/>
          </a:bodyPr>
          <a:lstStyle/>
          <a:p>
            <a:r>
              <a:rPr lang="en-US" sz="3200" b="1" dirty="0">
                <a:latin typeface="Arial" panose="020B0604020202020204" pitchFamily="34" charset="0"/>
                <a:cs typeface="Arial" panose="020B0604020202020204" pitchFamily="34" charset="0"/>
              </a:rPr>
              <a:t>Neoadjuvant Immunotherapy in MSI-H Colon Cancer</a:t>
            </a:r>
          </a:p>
        </p:txBody>
      </p:sp>
      <p:sp>
        <p:nvSpPr>
          <p:cNvPr id="3" name="TextBox 2">
            <a:extLst>
              <a:ext uri="{FF2B5EF4-FFF2-40B4-BE49-F238E27FC236}">
                <a16:creationId xmlns:a16="http://schemas.microsoft.com/office/drawing/2014/main" id="{C2E261AC-C0FA-9522-E7DB-7758681AEC2E}"/>
              </a:ext>
            </a:extLst>
          </p:cNvPr>
          <p:cNvSpPr txBox="1"/>
          <p:nvPr/>
        </p:nvSpPr>
        <p:spPr>
          <a:xfrm>
            <a:off x="392430" y="1305342"/>
            <a:ext cx="10294620"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Significant tumor regression, 67-75% complete pathologic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Duration of immunotherapy was variable 1-6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F535600-93BD-7C17-C2C8-784CFE888F94}"/>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00541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0D34E-1DD2-62C1-C3AB-7923F2C19D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00AD47-259B-6AFE-CD5D-F80BDB86D4E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1199213" y="840357"/>
            <a:ext cx="8513941" cy="6017643"/>
          </a:xfrm>
          <a:prstGeom prst="rect">
            <a:avLst/>
          </a:prstGeom>
        </p:spPr>
      </p:pic>
      <p:sp>
        <p:nvSpPr>
          <p:cNvPr id="2" name="Title 1">
            <a:extLst>
              <a:ext uri="{FF2B5EF4-FFF2-40B4-BE49-F238E27FC236}">
                <a16:creationId xmlns:a16="http://schemas.microsoft.com/office/drawing/2014/main" id="{63E91B0F-B1F0-16F0-7FBA-9B6F980E67E6}"/>
              </a:ext>
            </a:extLst>
          </p:cNvPr>
          <p:cNvSpPr txBox="1">
            <a:spLocks/>
          </p:cNvSpPr>
          <p:nvPr/>
        </p:nvSpPr>
        <p:spPr>
          <a:xfrm>
            <a:off x="134911" y="81049"/>
            <a:ext cx="11340534" cy="7593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Duration of Neoadjuvant Immunotherapy and Incidence of Complete Response among Patients with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MMRd</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Colorectal Cancer</a:t>
            </a:r>
          </a:p>
        </p:txBody>
      </p:sp>
      <p:sp>
        <p:nvSpPr>
          <p:cNvPr id="3" name="TextBox 2">
            <a:extLst>
              <a:ext uri="{FF2B5EF4-FFF2-40B4-BE49-F238E27FC236}">
                <a16:creationId xmlns:a16="http://schemas.microsoft.com/office/drawing/2014/main" id="{205B08C4-0AB5-FEF6-6686-DA06E75BCA5A}"/>
              </a:ext>
            </a:extLst>
          </p:cNvPr>
          <p:cNvSpPr txBox="1"/>
          <p:nvPr/>
        </p:nvSpPr>
        <p:spPr>
          <a:xfrm>
            <a:off x="9208240" y="6499952"/>
            <a:ext cx="29304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Rousseau, White, Cercek, Diaz NEJM 2025</a:t>
            </a:r>
          </a:p>
        </p:txBody>
      </p:sp>
      <p:sp>
        <p:nvSpPr>
          <p:cNvPr id="5" name="TextBox 4">
            <a:extLst>
              <a:ext uri="{FF2B5EF4-FFF2-40B4-BE49-F238E27FC236}">
                <a16:creationId xmlns:a16="http://schemas.microsoft.com/office/drawing/2014/main" id="{7DF41BE2-4B71-518E-0CBB-041A8EE07C1D}"/>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44337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8DD9F-1D69-FB21-89F0-453DB1B40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E7F40-A504-D0FD-4C0F-C11DEBDAC4A2}"/>
              </a:ext>
            </a:extLst>
          </p:cNvPr>
          <p:cNvSpPr>
            <a:spLocks noGrp="1"/>
          </p:cNvSpPr>
          <p:nvPr>
            <p:ph type="title"/>
          </p:nvPr>
        </p:nvSpPr>
        <p:spPr>
          <a:xfrm>
            <a:off x="0" y="-345877"/>
            <a:ext cx="10515600" cy="1325563"/>
          </a:xfrm>
        </p:spPr>
        <p:txBody>
          <a:bodyPr>
            <a:normAutofit/>
          </a:bodyPr>
          <a:lstStyle/>
          <a:p>
            <a:r>
              <a:rPr lang="en-US" sz="2800" b="1" dirty="0">
                <a:latin typeface="Arial" panose="020B0604020202020204" pitchFamily="34" charset="0"/>
                <a:cs typeface="Arial" panose="020B0604020202020204" pitchFamily="34" charset="0"/>
              </a:rPr>
              <a:t>Assessment of clinical complete response </a:t>
            </a:r>
          </a:p>
        </p:txBody>
      </p:sp>
      <p:sp>
        <p:nvSpPr>
          <p:cNvPr id="3" name="Content Placeholder 2">
            <a:extLst>
              <a:ext uri="{FF2B5EF4-FFF2-40B4-BE49-F238E27FC236}">
                <a16:creationId xmlns:a16="http://schemas.microsoft.com/office/drawing/2014/main" id="{C17251B8-36D3-DBDA-3C42-0895928A7029}"/>
              </a:ext>
            </a:extLst>
          </p:cNvPr>
          <p:cNvSpPr>
            <a:spLocks noGrp="1"/>
          </p:cNvSpPr>
          <p:nvPr>
            <p:ph idx="1"/>
          </p:nvPr>
        </p:nvSpPr>
        <p:spPr>
          <a:xfrm>
            <a:off x="159327" y="1055053"/>
            <a:ext cx="6573982" cy="4351338"/>
          </a:xfrm>
        </p:spPr>
        <p:txBody>
          <a:bodyPr>
            <a:normAutofit/>
          </a:bodyPr>
          <a:lstStyle/>
          <a:p>
            <a:pPr marL="0" indent="0">
              <a:buNone/>
            </a:pPr>
            <a:r>
              <a:rPr lang="en-US" sz="2200" dirty="0"/>
              <a:t>The large majority of early stage locally advanced  solid </a:t>
            </a:r>
            <a:r>
              <a:rPr lang="en-US" sz="2200" dirty="0" err="1"/>
              <a:t>MMRd</a:t>
            </a:r>
            <a:r>
              <a:rPr lang="en-US" sz="2200" dirty="0"/>
              <a:t> tumors are very sensitive to ICB and response is rapid</a:t>
            </a:r>
          </a:p>
          <a:p>
            <a:pPr marL="0" indent="0">
              <a:buNone/>
            </a:pPr>
            <a:endParaRPr lang="en-US" sz="2200" dirty="0"/>
          </a:p>
          <a:p>
            <a:pPr marL="0" indent="0">
              <a:buNone/>
            </a:pPr>
            <a:r>
              <a:rPr lang="en-US" sz="2200" dirty="0"/>
              <a:t>Although protocol is 6 months… </a:t>
            </a:r>
          </a:p>
          <a:p>
            <a:pPr lvl="1"/>
            <a:r>
              <a:rPr lang="en-US" sz="2200" dirty="0"/>
              <a:t>IF the tumor is responding, patience and close follow up is key</a:t>
            </a:r>
          </a:p>
          <a:p>
            <a:pPr lvl="1"/>
            <a:r>
              <a:rPr lang="en-US" sz="2200" dirty="0"/>
              <a:t>Unknown if it is just </a:t>
            </a:r>
            <a:r>
              <a:rPr lang="en-US" sz="2200" i="1" u="sng" dirty="0"/>
              <a:t>time</a:t>
            </a:r>
            <a:r>
              <a:rPr lang="en-US" sz="2200" dirty="0"/>
              <a:t> or if </a:t>
            </a:r>
            <a:r>
              <a:rPr lang="en-US" sz="2200" i="1" u="sng" dirty="0"/>
              <a:t>ICB should be continued </a:t>
            </a:r>
          </a:p>
          <a:p>
            <a:pPr marL="457200" lvl="1" indent="0">
              <a:buNone/>
            </a:pPr>
            <a:endParaRPr lang="en-US" sz="2200" i="1" u="sng" dirty="0"/>
          </a:p>
          <a:p>
            <a:pPr marL="457200" lvl="1" indent="0">
              <a:buNone/>
            </a:pPr>
            <a:endParaRPr lang="en-US" sz="2200" dirty="0"/>
          </a:p>
          <a:p>
            <a:pPr marL="457200" lvl="1" indent="0">
              <a:buNone/>
            </a:pPr>
            <a:endParaRPr lang="en-US" sz="2200" dirty="0"/>
          </a:p>
          <a:p>
            <a:pPr marL="457200" lvl="1" indent="0">
              <a:buNone/>
            </a:pPr>
            <a:endParaRPr lang="en-US" sz="2200" dirty="0"/>
          </a:p>
          <a:p>
            <a:pPr marL="0" indent="0">
              <a:buNone/>
            </a:pPr>
            <a:endParaRPr lang="en-US" sz="2200" dirty="0"/>
          </a:p>
          <a:p>
            <a:pPr marL="0" indent="0">
              <a:buNone/>
            </a:pPr>
            <a:endParaRPr lang="en-US" sz="2200" dirty="0"/>
          </a:p>
          <a:p>
            <a:pPr lvl="1"/>
            <a:endParaRPr lang="en-US" dirty="0"/>
          </a:p>
          <a:p>
            <a:pPr lvl="1"/>
            <a:endParaRPr lang="en-US" dirty="0"/>
          </a:p>
          <a:p>
            <a:pPr marL="0" indent="0">
              <a:buNone/>
            </a:pPr>
            <a:endParaRPr lang="en-US" dirty="0"/>
          </a:p>
        </p:txBody>
      </p:sp>
      <p:sp>
        <p:nvSpPr>
          <p:cNvPr id="8" name="TextBox 7">
            <a:extLst>
              <a:ext uri="{FF2B5EF4-FFF2-40B4-BE49-F238E27FC236}">
                <a16:creationId xmlns:a16="http://schemas.microsoft.com/office/drawing/2014/main" id="{E1EED542-9F2A-4845-4811-1BA35814B9CE}"/>
              </a:ext>
            </a:extLst>
          </p:cNvPr>
          <p:cNvSpPr txBox="1"/>
          <p:nvPr/>
        </p:nvSpPr>
        <p:spPr>
          <a:xfrm>
            <a:off x="-252614" y="4653293"/>
            <a:ext cx="7152178" cy="1785104"/>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Endoscopic exams and biopsies to ensure tumor is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MMRd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residual disease can be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MMRp</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Assessment of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cCR</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outside the rectum is challenging </a:t>
            </a:r>
          </a:p>
        </p:txBody>
      </p:sp>
      <p:sp>
        <p:nvSpPr>
          <p:cNvPr id="4" name="TextBox 3">
            <a:extLst>
              <a:ext uri="{FF2B5EF4-FFF2-40B4-BE49-F238E27FC236}">
                <a16:creationId xmlns:a16="http://schemas.microsoft.com/office/drawing/2014/main" id="{F9D2186B-4D0A-1F99-A612-16B192FF9375}"/>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Cercek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3275711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4FB8F7-784D-2C30-537F-1E5C61A1B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37A34-D60D-27AF-7BE8-DC4D8E949178}"/>
              </a:ext>
            </a:extLst>
          </p:cNvPr>
          <p:cNvSpPr>
            <a:spLocks noGrp="1"/>
          </p:cNvSpPr>
          <p:nvPr>
            <p:ph type="title"/>
          </p:nvPr>
        </p:nvSpPr>
        <p:spPr>
          <a:xfrm>
            <a:off x="383115" y="119534"/>
            <a:ext cx="10972800" cy="784860"/>
          </a:xfrm>
        </p:spPr>
        <p:txBody>
          <a:bodyPr>
            <a:normAutofit/>
          </a:bodyPr>
          <a:lstStyle/>
          <a:p>
            <a:r>
              <a:rPr lang="en-US" sz="3200" dirty="0"/>
              <a:t>Conclusions and future directions </a:t>
            </a:r>
          </a:p>
        </p:txBody>
      </p:sp>
      <p:sp>
        <p:nvSpPr>
          <p:cNvPr id="3" name="Slide Number Placeholder 2">
            <a:extLst>
              <a:ext uri="{FF2B5EF4-FFF2-40B4-BE49-F238E27FC236}">
                <a16:creationId xmlns:a16="http://schemas.microsoft.com/office/drawing/2014/main" id="{FE403D4F-7C2F-1D2E-27A8-864ABA509C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9AE63A24-1503-BC70-239C-11F04B0F217E}"/>
              </a:ext>
            </a:extLst>
          </p:cNvPr>
          <p:cNvSpPr>
            <a:spLocks noGrp="1"/>
          </p:cNvSpPr>
          <p:nvPr>
            <p:ph type="body" sz="quarter" idx="15"/>
          </p:nvPr>
        </p:nvSpPr>
        <p:spPr/>
        <p:txBody>
          <a:bodyPr/>
          <a:lstStyle/>
          <a:p>
            <a:r>
              <a:rPr lang="en-US" dirty="0"/>
              <a:t>Andrea Cercek, MD</a:t>
            </a:r>
          </a:p>
        </p:txBody>
      </p:sp>
      <p:sp>
        <p:nvSpPr>
          <p:cNvPr id="8" name="Text Placeholder 5">
            <a:extLst>
              <a:ext uri="{FF2B5EF4-FFF2-40B4-BE49-F238E27FC236}">
                <a16:creationId xmlns:a16="http://schemas.microsoft.com/office/drawing/2014/main" id="{B369567A-0A93-F629-2F7B-D4C33E31B3EC}"/>
              </a:ext>
            </a:extLst>
          </p:cNvPr>
          <p:cNvSpPr txBox="1">
            <a:spLocks/>
          </p:cNvSpPr>
          <p:nvPr/>
        </p:nvSpPr>
        <p:spPr>
          <a:xfrm>
            <a:off x="383115" y="937931"/>
            <a:ext cx="11184422" cy="440474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Further work in markers of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cCR</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is warranted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Neoadjuvant PD-1 blockade in </a:t>
            </a:r>
            <a:r>
              <a:rPr kumimoji="0" lang="en-US" sz="2400" b="0" i="0" u="none" strike="noStrike" kern="1200" cap="none" spc="0" normalizeH="0" baseline="0" noProof="0" dirty="0" err="1">
                <a:ln>
                  <a:noFill/>
                </a:ln>
                <a:solidFill>
                  <a:prstClr val="black"/>
                </a:solidFill>
                <a:effectLst/>
                <a:uLnTx/>
                <a:uFillTx/>
                <a:latin typeface="Aptos Display" panose="020B0004020202020204" pitchFamily="34" charset="0"/>
                <a:ea typeface="+mn-ea"/>
                <a:cs typeface="+mn-cs"/>
              </a:rPr>
              <a:t>MMRd</a:t>
            </a:r>
            <a:r>
              <a:rPr kumimoji="0" lang="en-US"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 tumors could obliviate the need for standard of care chemotherapy, radiation and surgery in 2-3% of all early -stage cancer cases</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ctDNA appears to be a promising marker of complete response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Some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MMRd</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solid tumors may require longer duration or combination ICB to achieve a clinical complete response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Evaluation of response and resistance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C173AF2-A430-BA56-14CE-938939DF1092}"/>
              </a:ext>
            </a:extLst>
          </p:cNvPr>
          <p:cNvSpPr txBox="1"/>
          <p:nvPr/>
        </p:nvSpPr>
        <p:spPr>
          <a:xfrm>
            <a:off x="3324404" y="6390449"/>
            <a:ext cx="1157655" cy="4137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2F5C11B-D54D-D276-7B56-B94C429E401E}"/>
              </a:ext>
            </a:extLst>
          </p:cNvPr>
          <p:cNvSpPr txBox="1"/>
          <p:nvPr/>
        </p:nvSpPr>
        <p:spPr>
          <a:xfrm>
            <a:off x="0" y="6581001"/>
            <a:ext cx="25198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Slides courtesy of Andrea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Cercek</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78375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05EC-3067-E222-E682-66F8BCC00A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1367D6-D8F1-56F0-365A-3BF295D0365D}"/>
              </a:ext>
            </a:extLst>
          </p:cNvPr>
          <p:cNvSpPr>
            <a:spLocks noGrp="1"/>
          </p:cNvSpPr>
          <p:nvPr>
            <p:ph idx="47"/>
          </p:nvPr>
        </p:nvSpPr>
        <p:spPr/>
        <p:txBody>
          <a:bodyPr/>
          <a:lstStyle/>
          <a:p>
            <a:r>
              <a:rPr lang="en-US" dirty="0"/>
              <a:t>Tissue testing</a:t>
            </a:r>
          </a:p>
        </p:txBody>
      </p:sp>
      <p:sp>
        <p:nvSpPr>
          <p:cNvPr id="3" name="Content Placeholder 2">
            <a:extLst>
              <a:ext uri="{FF2B5EF4-FFF2-40B4-BE49-F238E27FC236}">
                <a16:creationId xmlns:a16="http://schemas.microsoft.com/office/drawing/2014/main" id="{63B155F3-5480-2D54-BA33-B1F05C45336F}"/>
              </a:ext>
            </a:extLst>
          </p:cNvPr>
          <p:cNvSpPr>
            <a:spLocks noGrp="1"/>
          </p:cNvSpPr>
          <p:nvPr>
            <p:ph idx="48"/>
          </p:nvPr>
        </p:nvSpPr>
        <p:spPr/>
        <p:txBody>
          <a:bodyPr/>
          <a:lstStyle/>
          <a:p>
            <a:r>
              <a:rPr lang="en-US" dirty="0"/>
              <a:t>Tissue testing</a:t>
            </a:r>
          </a:p>
        </p:txBody>
      </p:sp>
      <p:sp>
        <p:nvSpPr>
          <p:cNvPr id="4" name="Content Placeholder 3">
            <a:extLst>
              <a:ext uri="{FF2B5EF4-FFF2-40B4-BE49-F238E27FC236}">
                <a16:creationId xmlns:a16="http://schemas.microsoft.com/office/drawing/2014/main" id="{E78B2453-03B2-C327-87F5-136A0F85D4B3}"/>
              </a:ext>
            </a:extLst>
          </p:cNvPr>
          <p:cNvSpPr>
            <a:spLocks noGrp="1"/>
          </p:cNvSpPr>
          <p:nvPr>
            <p:ph idx="49"/>
          </p:nvPr>
        </p:nvSpPr>
        <p:spPr/>
        <p:txBody>
          <a:bodyPr/>
          <a:lstStyle/>
          <a:p>
            <a:r>
              <a:rPr lang="en-US" dirty="0"/>
              <a:t>Tissue testing</a:t>
            </a:r>
          </a:p>
        </p:txBody>
      </p:sp>
      <p:sp>
        <p:nvSpPr>
          <p:cNvPr id="5" name="Content Placeholder 4">
            <a:extLst>
              <a:ext uri="{FF2B5EF4-FFF2-40B4-BE49-F238E27FC236}">
                <a16:creationId xmlns:a16="http://schemas.microsoft.com/office/drawing/2014/main" id="{CB91906D-63D6-BC3D-E0B3-A2196EF264E2}"/>
              </a:ext>
            </a:extLst>
          </p:cNvPr>
          <p:cNvSpPr>
            <a:spLocks noGrp="1"/>
          </p:cNvSpPr>
          <p:nvPr>
            <p:ph idx="50"/>
          </p:nvPr>
        </p:nvSpPr>
        <p:spPr/>
        <p:txBody>
          <a:bodyPr/>
          <a:lstStyle/>
          <a:p>
            <a:r>
              <a:rPr lang="en-US" dirty="0"/>
              <a:t>Tissue testing</a:t>
            </a:r>
          </a:p>
        </p:txBody>
      </p:sp>
      <p:sp>
        <p:nvSpPr>
          <p:cNvPr id="6" name="Content Placeholder 5">
            <a:extLst>
              <a:ext uri="{FF2B5EF4-FFF2-40B4-BE49-F238E27FC236}">
                <a16:creationId xmlns:a16="http://schemas.microsoft.com/office/drawing/2014/main" id="{9D1D6419-2B27-B81B-1181-38087CDBEF5E}"/>
              </a:ext>
            </a:extLst>
          </p:cNvPr>
          <p:cNvSpPr>
            <a:spLocks noGrp="1"/>
          </p:cNvSpPr>
          <p:nvPr>
            <p:ph idx="51"/>
          </p:nvPr>
        </p:nvSpPr>
        <p:spPr/>
        <p:txBody>
          <a:bodyPr/>
          <a:lstStyle/>
          <a:p>
            <a:r>
              <a:rPr lang="en-US" dirty="0"/>
              <a:t>Tissue testing</a:t>
            </a:r>
          </a:p>
        </p:txBody>
      </p:sp>
      <p:sp>
        <p:nvSpPr>
          <p:cNvPr id="7" name="Title 6">
            <a:extLst>
              <a:ext uri="{FF2B5EF4-FFF2-40B4-BE49-F238E27FC236}">
                <a16:creationId xmlns:a16="http://schemas.microsoft.com/office/drawing/2014/main" id="{DBBD923B-A9AB-39A5-A726-7FDF4B42DE6E}"/>
              </a:ext>
            </a:extLst>
          </p:cNvPr>
          <p:cNvSpPr>
            <a:spLocks noGrp="1"/>
          </p:cNvSpPr>
          <p:nvPr>
            <p:ph type="title"/>
          </p:nvPr>
        </p:nvSpPr>
        <p:spPr/>
        <p:txBody>
          <a:bodyPr/>
          <a:lstStyle/>
          <a:p>
            <a:r>
              <a:rPr lang="en-US" dirty="0"/>
              <a:t>Which testing method do you generally use to assess MSI/MMR status in localized colorectal cancer (CRC)?</a:t>
            </a:r>
          </a:p>
        </p:txBody>
      </p:sp>
      <p:sp>
        <p:nvSpPr>
          <p:cNvPr id="8" name="Content Placeholder 7">
            <a:extLst>
              <a:ext uri="{FF2B5EF4-FFF2-40B4-BE49-F238E27FC236}">
                <a16:creationId xmlns:a16="http://schemas.microsoft.com/office/drawing/2014/main" id="{3E0F20E3-0E9F-4A2D-8C76-D0F5DF0F7081}"/>
              </a:ext>
            </a:extLst>
          </p:cNvPr>
          <p:cNvSpPr>
            <a:spLocks noGrp="1"/>
          </p:cNvSpPr>
          <p:nvPr>
            <p:ph idx="52"/>
          </p:nvPr>
        </p:nvSpPr>
        <p:spPr/>
        <p:txBody>
          <a:bodyPr/>
          <a:lstStyle/>
          <a:p>
            <a:r>
              <a:rPr lang="en-US" dirty="0"/>
              <a:t>Tissue testing</a:t>
            </a:r>
          </a:p>
        </p:txBody>
      </p:sp>
    </p:spTree>
    <p:extLst>
      <p:ext uri="{BB962C8B-B14F-4D97-AF65-F5344CB8AC3E}">
        <p14:creationId xmlns:p14="http://schemas.microsoft.com/office/powerpoint/2010/main" val="3641591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2724F-06BA-40E7-C3F9-3B07EDEBED1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60B13E-B365-9363-FE25-64CBDCCA1E16}"/>
              </a:ext>
            </a:extLst>
          </p:cNvPr>
          <p:cNvSpPr>
            <a:spLocks noGrp="1"/>
          </p:cNvSpPr>
          <p:nvPr>
            <p:ph idx="47"/>
          </p:nvPr>
        </p:nvSpPr>
        <p:spPr/>
        <p:txBody>
          <a:bodyPr/>
          <a:lstStyle/>
          <a:p>
            <a:r>
              <a:rPr lang="en-US" dirty="0"/>
              <a:t>Both IHC and NGS</a:t>
            </a:r>
          </a:p>
        </p:txBody>
      </p:sp>
      <p:sp>
        <p:nvSpPr>
          <p:cNvPr id="3" name="Content Placeholder 2">
            <a:extLst>
              <a:ext uri="{FF2B5EF4-FFF2-40B4-BE49-F238E27FC236}">
                <a16:creationId xmlns:a16="http://schemas.microsoft.com/office/drawing/2014/main" id="{A3F6A10F-F893-037C-ACBC-8B9543B3FD5A}"/>
              </a:ext>
            </a:extLst>
          </p:cNvPr>
          <p:cNvSpPr>
            <a:spLocks noGrp="1"/>
          </p:cNvSpPr>
          <p:nvPr>
            <p:ph idx="48"/>
          </p:nvPr>
        </p:nvSpPr>
        <p:spPr/>
        <p:txBody>
          <a:bodyPr/>
          <a:lstStyle/>
          <a:p>
            <a:r>
              <a:rPr lang="en-US" dirty="0"/>
              <a:t>Mainly NGS, ideally would like to do both IHC and NGS</a:t>
            </a:r>
          </a:p>
        </p:txBody>
      </p:sp>
      <p:sp>
        <p:nvSpPr>
          <p:cNvPr id="4" name="Content Placeholder 3">
            <a:extLst>
              <a:ext uri="{FF2B5EF4-FFF2-40B4-BE49-F238E27FC236}">
                <a16:creationId xmlns:a16="http://schemas.microsoft.com/office/drawing/2014/main" id="{D750AC28-8F1F-2C15-C727-10987EF3DD56}"/>
              </a:ext>
            </a:extLst>
          </p:cNvPr>
          <p:cNvSpPr>
            <a:spLocks noGrp="1"/>
          </p:cNvSpPr>
          <p:nvPr>
            <p:ph idx="49"/>
          </p:nvPr>
        </p:nvSpPr>
        <p:spPr/>
        <p:txBody>
          <a:bodyPr/>
          <a:lstStyle/>
          <a:p>
            <a:r>
              <a:rPr lang="en-US" dirty="0"/>
              <a:t>IHC</a:t>
            </a:r>
          </a:p>
        </p:txBody>
      </p:sp>
      <p:sp>
        <p:nvSpPr>
          <p:cNvPr id="6" name="Content Placeholder 5">
            <a:extLst>
              <a:ext uri="{FF2B5EF4-FFF2-40B4-BE49-F238E27FC236}">
                <a16:creationId xmlns:a16="http://schemas.microsoft.com/office/drawing/2014/main" id="{7FF61496-D5B8-7325-A02D-753217760B73}"/>
              </a:ext>
            </a:extLst>
          </p:cNvPr>
          <p:cNvSpPr>
            <a:spLocks noGrp="1"/>
          </p:cNvSpPr>
          <p:nvPr>
            <p:ph idx="51"/>
          </p:nvPr>
        </p:nvSpPr>
        <p:spPr/>
        <p:txBody>
          <a:bodyPr/>
          <a:lstStyle/>
          <a:p>
            <a:r>
              <a:rPr lang="en-US" kern="0" dirty="0"/>
              <a:t>Both IHC and NGS</a:t>
            </a:r>
          </a:p>
        </p:txBody>
      </p:sp>
      <p:sp>
        <p:nvSpPr>
          <p:cNvPr id="7" name="Title 6">
            <a:extLst>
              <a:ext uri="{FF2B5EF4-FFF2-40B4-BE49-F238E27FC236}">
                <a16:creationId xmlns:a16="http://schemas.microsoft.com/office/drawing/2014/main" id="{92DB061B-7E12-D76B-9997-CD259B0AEEFA}"/>
              </a:ext>
            </a:extLst>
          </p:cNvPr>
          <p:cNvSpPr>
            <a:spLocks noGrp="1"/>
          </p:cNvSpPr>
          <p:nvPr>
            <p:ph type="title"/>
          </p:nvPr>
        </p:nvSpPr>
        <p:spPr/>
        <p:txBody>
          <a:bodyPr/>
          <a:lstStyle/>
          <a:p>
            <a:r>
              <a:rPr lang="en-US" dirty="0"/>
              <a:t>In general, which assay(s) do you employ to assess MSI/MMR status in localized CRC?</a:t>
            </a:r>
          </a:p>
        </p:txBody>
      </p:sp>
      <p:sp>
        <p:nvSpPr>
          <p:cNvPr id="8" name="Content Placeholder 7">
            <a:extLst>
              <a:ext uri="{FF2B5EF4-FFF2-40B4-BE49-F238E27FC236}">
                <a16:creationId xmlns:a16="http://schemas.microsoft.com/office/drawing/2014/main" id="{575705EB-7686-A31A-FDEE-06FE93407700}"/>
              </a:ext>
            </a:extLst>
          </p:cNvPr>
          <p:cNvSpPr>
            <a:spLocks noGrp="1"/>
          </p:cNvSpPr>
          <p:nvPr>
            <p:ph idx="52"/>
          </p:nvPr>
        </p:nvSpPr>
        <p:spPr/>
        <p:txBody>
          <a:bodyPr/>
          <a:lstStyle/>
          <a:p>
            <a:r>
              <a:rPr lang="en-US" dirty="0"/>
              <a:t>IHC</a:t>
            </a:r>
          </a:p>
        </p:txBody>
      </p:sp>
      <p:sp>
        <p:nvSpPr>
          <p:cNvPr id="14" name="Content Placeholder 7">
            <a:extLst>
              <a:ext uri="{FF2B5EF4-FFF2-40B4-BE49-F238E27FC236}">
                <a16:creationId xmlns:a16="http://schemas.microsoft.com/office/drawing/2014/main" id="{3A346CF2-58F7-8431-8E7C-1D0B3FE76A52}"/>
              </a:ext>
            </a:extLst>
          </p:cNvPr>
          <p:cNvSpPr txBox="1">
            <a:spLocks/>
          </p:cNvSpPr>
          <p:nvPr/>
        </p:nvSpPr>
        <p:spPr bwMode="auto">
          <a:xfrm>
            <a:off x="2956104" y="3645024"/>
            <a:ext cx="8540496" cy="66751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0" indent="0" algn="ctr" defTabSz="412750" rtl="0" eaLnBrk="0" fontAlgn="base" hangingPunct="0">
              <a:lnSpc>
                <a:spcPts val="2300"/>
              </a:lnSpc>
              <a:spcBef>
                <a:spcPct val="30000"/>
              </a:spcBef>
              <a:spcAft>
                <a:spcPts val="800"/>
              </a:spcAft>
              <a:buClr>
                <a:srgbClr val="000000"/>
              </a:buClr>
              <a:buSzPct val="100000"/>
              <a:buFontTx/>
              <a:buNone/>
              <a:defRPr sz="2400" b="1">
                <a:solidFill>
                  <a:schemeClr val="bg1"/>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ctr" defTabSz="412750" rtl="0" eaLnBrk="0" fontAlgn="base" latinLnBrk="0" hangingPunct="0">
              <a:lnSpc>
                <a:spcPts val="230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Both IHC and NGS</a:t>
            </a:r>
          </a:p>
        </p:txBody>
      </p:sp>
      <p:sp>
        <p:nvSpPr>
          <p:cNvPr id="5" name="TextBox 4">
            <a:extLst>
              <a:ext uri="{FF2B5EF4-FFF2-40B4-BE49-F238E27FC236}">
                <a16:creationId xmlns:a16="http://schemas.microsoft.com/office/drawing/2014/main" id="{E5535702-8A04-6E92-24EE-753625C369D6}"/>
              </a:ext>
            </a:extLst>
          </p:cNvPr>
          <p:cNvSpPr txBox="1"/>
          <p:nvPr/>
        </p:nvSpPr>
        <p:spPr>
          <a:xfrm>
            <a:off x="407368" y="6137374"/>
            <a:ext cx="6763192"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IHC = immunohistochemistry; NGS = next-generation sequencing</a:t>
            </a:r>
          </a:p>
        </p:txBody>
      </p:sp>
    </p:spTree>
    <p:extLst>
      <p:ext uri="{BB962C8B-B14F-4D97-AF65-F5344CB8AC3E}">
        <p14:creationId xmlns:p14="http://schemas.microsoft.com/office/powerpoint/2010/main" val="1386836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1822-E001-A025-A8B3-52EC9AF94372}"/>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74A7443E-EBAE-CE24-9150-9AF573B55A30}"/>
              </a:ext>
            </a:extLst>
          </p:cNvPr>
          <p:cNvSpPr>
            <a:spLocks noGrp="1"/>
          </p:cNvSpPr>
          <p:nvPr>
            <p:ph idx="1"/>
          </p:nvPr>
        </p:nvSpPr>
        <p:spPr>
          <a:xfrm>
            <a:off x="912286" y="1295400"/>
            <a:ext cx="10358967" cy="4799013"/>
          </a:xfrm>
        </p:spPr>
        <p:txBody>
          <a:bodyPr/>
          <a:lstStyle/>
          <a:p>
            <a:r>
              <a:rPr lang="en-US" sz="2200" dirty="0"/>
              <a:t>Which testing method do you generally use to assess MSI/MMR status in localized colorectal cancer (CRC)?</a:t>
            </a:r>
          </a:p>
          <a:p>
            <a:r>
              <a:rPr lang="en-US" sz="2200" dirty="0"/>
              <a:t>In general, which assay(s) do you employ to assess MSI/MMR status in localized CRC?</a:t>
            </a:r>
          </a:p>
          <a:p>
            <a:endParaRPr lang="en-US" sz="2200" dirty="0"/>
          </a:p>
          <a:p>
            <a:endParaRPr lang="en-US" sz="2200" dirty="0"/>
          </a:p>
        </p:txBody>
      </p:sp>
    </p:spTree>
    <p:extLst>
      <p:ext uri="{BB962C8B-B14F-4D97-AF65-F5344CB8AC3E}">
        <p14:creationId xmlns:p14="http://schemas.microsoft.com/office/powerpoint/2010/main" val="178819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Dasari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196406859"/>
              </p:ext>
            </p:extLst>
          </p:nvPr>
        </p:nvGraphicFramePr>
        <p:xfrm>
          <a:off x="983432" y="1686500"/>
          <a:ext cx="10225136" cy="2462580"/>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13145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Agenus Inc, Bristol Myers Squibb, Exelixis Inc, Illumina,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Sanofi, Taiho Oncology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112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a:t>
                      </a:r>
                      <a:r>
                        <a:rPr lang="en-US" sz="1800" b="0" kern="1200" dirty="0" err="1">
                          <a:solidFill>
                            <a:schemeClr val="tx1"/>
                          </a:solidFill>
                          <a:effectLst/>
                          <a:latin typeface="+mn-lt"/>
                          <a:ea typeface="+mn-ea"/>
                          <a:cs typeface="+mn-cs"/>
                        </a:rPr>
                        <a:t>Crinetics</a:t>
                      </a:r>
                      <a:r>
                        <a:rPr lang="en-US" sz="1800" b="0" kern="1200" dirty="0">
                          <a:solidFill>
                            <a:schemeClr val="tx1"/>
                          </a:solidFill>
                          <a:effectLst/>
                          <a:latin typeface="+mn-lt"/>
                          <a:ea typeface="+mn-ea"/>
                          <a:cs typeface="+mn-cs"/>
                        </a:rPr>
                        <a:t> Pharmaceuticals, Eisai Inc, </a:t>
                      </a:r>
                      <a:r>
                        <a:rPr lang="en-US" sz="1800" b="0" kern="1200" dirty="0" err="1">
                          <a:solidFill>
                            <a:schemeClr val="tx1"/>
                          </a:solidFill>
                          <a:effectLst/>
                          <a:latin typeface="+mn-lt"/>
                          <a:ea typeface="+mn-ea"/>
                          <a:cs typeface="+mn-cs"/>
                        </a:rPr>
                        <a:t>Enterome</a:t>
                      </a:r>
                      <a:r>
                        <a:rPr lang="en-US" sz="1800" b="0" kern="1200" dirty="0">
                          <a:solidFill>
                            <a:schemeClr val="tx1"/>
                          </a:solidFill>
                          <a:effectLst/>
                          <a:latin typeface="+mn-lt"/>
                          <a:ea typeface="+mn-ea"/>
                          <a:cs typeface="+mn-cs"/>
                        </a:rPr>
                        <a:t>, Guardant Health, Hutchison </a:t>
                      </a:r>
                      <a:r>
                        <a:rPr lang="en-US" sz="1800" b="0" kern="1200" dirty="0" err="1">
                          <a:solidFill>
                            <a:schemeClr val="tx1"/>
                          </a:solidFill>
                          <a:effectLst/>
                          <a:latin typeface="+mn-lt"/>
                          <a:ea typeface="+mn-ea"/>
                          <a:cs typeface="+mn-cs"/>
                        </a:rPr>
                        <a:t>MediPharma</a:t>
                      </a:r>
                      <a:r>
                        <a:rPr lang="en-US" sz="1800" b="0" kern="1200" dirty="0">
                          <a:solidFill>
                            <a:schemeClr val="tx1"/>
                          </a:solidFill>
                          <a:effectLst/>
                          <a:latin typeface="+mn-lt"/>
                          <a:ea typeface="+mn-ea"/>
                          <a:cs typeface="+mn-cs"/>
                        </a:rPr>
                        <a:t>, Natera Inc, </a:t>
                      </a:r>
                      <a:r>
                        <a:rPr lang="en-US" sz="1800" b="0" kern="1200" dirty="0" err="1">
                          <a:solidFill>
                            <a:schemeClr val="tx1"/>
                          </a:solidFill>
                          <a:effectLst/>
                          <a:latin typeface="+mn-lt"/>
                          <a:ea typeface="+mn-ea"/>
                          <a:cs typeface="+mn-cs"/>
                        </a:rPr>
                        <a:t>NeoGenomics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Personalis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RayzeBio</a:t>
                      </a:r>
                      <a:r>
                        <a:rPr lang="en-US" sz="1800" b="0" kern="1200" dirty="0">
                          <a:solidFill>
                            <a:schemeClr val="tx1"/>
                          </a:solidFill>
                          <a:effectLst/>
                          <a:latin typeface="+mn-lt"/>
                          <a:ea typeface="+mn-ea"/>
                          <a:cs typeface="+mn-cs"/>
                        </a:rPr>
                        <a:t>, Taiho Oncology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370009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3A71C-3C24-DB1A-582C-4DAA44035E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029256-DD18-833B-F716-A567C127599C}"/>
              </a:ext>
            </a:extLst>
          </p:cNvPr>
          <p:cNvSpPr>
            <a:spLocks noGrp="1"/>
          </p:cNvSpPr>
          <p:nvPr>
            <p:ph idx="47"/>
          </p:nvPr>
        </p:nvSpPr>
        <p:spPr/>
        <p:txBody>
          <a:bodyPr/>
          <a:lstStyle/>
          <a:p>
            <a:r>
              <a:rPr lang="en-US" dirty="0"/>
              <a:t>Dostarlimab or pembrolizumab</a:t>
            </a:r>
          </a:p>
        </p:txBody>
      </p:sp>
      <p:sp>
        <p:nvSpPr>
          <p:cNvPr id="3" name="Content Placeholder 2">
            <a:extLst>
              <a:ext uri="{FF2B5EF4-FFF2-40B4-BE49-F238E27FC236}">
                <a16:creationId xmlns:a16="http://schemas.microsoft.com/office/drawing/2014/main" id="{A12F810B-EEEA-37DC-FFB0-0C17CAB6D4C9}"/>
              </a:ext>
            </a:extLst>
          </p:cNvPr>
          <p:cNvSpPr>
            <a:spLocks noGrp="1"/>
          </p:cNvSpPr>
          <p:nvPr>
            <p:ph idx="48"/>
          </p:nvPr>
        </p:nvSpPr>
        <p:spPr/>
        <p:txBody>
          <a:bodyPr/>
          <a:lstStyle/>
          <a:p>
            <a:r>
              <a:rPr lang="en-US" dirty="0"/>
              <a:t>Dostarlimab</a:t>
            </a:r>
          </a:p>
        </p:txBody>
      </p:sp>
      <p:sp>
        <p:nvSpPr>
          <p:cNvPr id="4" name="Content Placeholder 3">
            <a:extLst>
              <a:ext uri="{FF2B5EF4-FFF2-40B4-BE49-F238E27FC236}">
                <a16:creationId xmlns:a16="http://schemas.microsoft.com/office/drawing/2014/main" id="{C7165141-394E-50CE-6903-E8D7B0D60DF0}"/>
              </a:ext>
            </a:extLst>
          </p:cNvPr>
          <p:cNvSpPr>
            <a:spLocks noGrp="1"/>
          </p:cNvSpPr>
          <p:nvPr>
            <p:ph idx="49"/>
          </p:nvPr>
        </p:nvSpPr>
        <p:spPr/>
        <p:txBody>
          <a:bodyPr/>
          <a:lstStyle/>
          <a:p>
            <a:r>
              <a:rPr lang="en-US" dirty="0"/>
              <a:t>Dostarlimab</a:t>
            </a:r>
          </a:p>
        </p:txBody>
      </p:sp>
      <p:sp>
        <p:nvSpPr>
          <p:cNvPr id="5" name="Content Placeholder 4">
            <a:extLst>
              <a:ext uri="{FF2B5EF4-FFF2-40B4-BE49-F238E27FC236}">
                <a16:creationId xmlns:a16="http://schemas.microsoft.com/office/drawing/2014/main" id="{35989C7F-87ED-3CAC-FF46-0AEBC2FFC954}"/>
              </a:ext>
            </a:extLst>
          </p:cNvPr>
          <p:cNvSpPr>
            <a:spLocks noGrp="1"/>
          </p:cNvSpPr>
          <p:nvPr>
            <p:ph idx="50"/>
          </p:nvPr>
        </p:nvSpPr>
        <p:spPr/>
        <p:txBody>
          <a:bodyPr/>
          <a:lstStyle/>
          <a:p>
            <a:r>
              <a:rPr lang="en-US" dirty="0"/>
              <a:t>Dostarlimab</a:t>
            </a:r>
          </a:p>
        </p:txBody>
      </p:sp>
      <p:sp>
        <p:nvSpPr>
          <p:cNvPr id="6" name="Content Placeholder 5">
            <a:extLst>
              <a:ext uri="{FF2B5EF4-FFF2-40B4-BE49-F238E27FC236}">
                <a16:creationId xmlns:a16="http://schemas.microsoft.com/office/drawing/2014/main" id="{B157CAB5-D01E-74C3-324B-5BAAF59C060F}"/>
              </a:ext>
            </a:extLst>
          </p:cNvPr>
          <p:cNvSpPr>
            <a:spLocks noGrp="1"/>
          </p:cNvSpPr>
          <p:nvPr>
            <p:ph idx="51"/>
          </p:nvPr>
        </p:nvSpPr>
        <p:spPr/>
        <p:txBody>
          <a:bodyPr/>
          <a:lstStyle/>
          <a:p>
            <a:r>
              <a:rPr lang="en-US" dirty="0"/>
              <a:t>Dostarlimab</a:t>
            </a:r>
          </a:p>
        </p:txBody>
      </p:sp>
      <p:sp>
        <p:nvSpPr>
          <p:cNvPr id="7" name="Title 6">
            <a:extLst>
              <a:ext uri="{FF2B5EF4-FFF2-40B4-BE49-F238E27FC236}">
                <a16:creationId xmlns:a16="http://schemas.microsoft.com/office/drawing/2014/main" id="{0AE8808B-FC9F-A6D5-A213-EEED154B97F9}"/>
              </a:ext>
            </a:extLst>
          </p:cNvPr>
          <p:cNvSpPr>
            <a:spLocks noGrp="1"/>
          </p:cNvSpPr>
          <p:nvPr>
            <p:ph type="title"/>
          </p:nvPr>
        </p:nvSpPr>
        <p:spPr>
          <a:xfrm>
            <a:off x="551384" y="29322"/>
            <a:ext cx="11155680" cy="1023414"/>
          </a:xfrm>
        </p:spPr>
        <p:txBody>
          <a:bodyPr/>
          <a:lstStyle/>
          <a:p>
            <a:pPr>
              <a:lnSpc>
                <a:spcPts val="2300"/>
              </a:lnSpc>
            </a:pPr>
            <a:r>
              <a:rPr lang="en-US" dirty="0"/>
              <a:t>Regulatory and reimbursement issues aside, what would you most likely recommend as neoadjuvant therapy for a 65-year-old patient with MSI-high (MSI-H)/MMR-deficient (</a:t>
            </a:r>
            <a:r>
              <a:rPr lang="en-US" dirty="0" err="1"/>
              <a:t>dMMR</a:t>
            </a:r>
            <a:r>
              <a:rPr lang="en-US" dirty="0"/>
              <a:t>) </a:t>
            </a:r>
            <a:r>
              <a:rPr lang="en-US" u="sng" dirty="0"/>
              <a:t>locally advanced rectal cancer</a:t>
            </a:r>
            <a:r>
              <a:rPr lang="en-US" dirty="0"/>
              <a:t>?</a:t>
            </a:r>
          </a:p>
        </p:txBody>
      </p:sp>
      <p:sp>
        <p:nvSpPr>
          <p:cNvPr id="8" name="Content Placeholder 7">
            <a:extLst>
              <a:ext uri="{FF2B5EF4-FFF2-40B4-BE49-F238E27FC236}">
                <a16:creationId xmlns:a16="http://schemas.microsoft.com/office/drawing/2014/main" id="{665DB8B6-4A79-E394-B9A5-0F7AFEF02C78}"/>
              </a:ext>
            </a:extLst>
          </p:cNvPr>
          <p:cNvSpPr>
            <a:spLocks noGrp="1"/>
          </p:cNvSpPr>
          <p:nvPr>
            <p:ph idx="52"/>
          </p:nvPr>
        </p:nvSpPr>
        <p:spPr/>
        <p:txBody>
          <a:bodyPr/>
          <a:lstStyle/>
          <a:p>
            <a:r>
              <a:rPr lang="en-US" dirty="0"/>
              <a:t>Pembrolizumab</a:t>
            </a:r>
          </a:p>
        </p:txBody>
      </p:sp>
    </p:spTree>
    <p:extLst>
      <p:ext uri="{BB962C8B-B14F-4D97-AF65-F5344CB8AC3E}">
        <p14:creationId xmlns:p14="http://schemas.microsoft.com/office/powerpoint/2010/main" val="312071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7189F-BBC8-6F85-140A-037DF8A69B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E473E6-8457-6E10-6ECA-419D493F605D}"/>
              </a:ext>
            </a:extLst>
          </p:cNvPr>
          <p:cNvSpPr>
            <a:spLocks noGrp="1"/>
          </p:cNvSpPr>
          <p:nvPr>
            <p:ph idx="47"/>
          </p:nvPr>
        </p:nvSpPr>
        <p:spPr/>
        <p:txBody>
          <a:bodyPr/>
          <a:lstStyle/>
          <a:p>
            <a:r>
              <a:rPr lang="en-US" dirty="0"/>
              <a:t>Pretty much everyone and more as a NOM strategy </a:t>
            </a:r>
          </a:p>
        </p:txBody>
      </p:sp>
      <p:sp>
        <p:nvSpPr>
          <p:cNvPr id="3" name="Content Placeholder 2">
            <a:extLst>
              <a:ext uri="{FF2B5EF4-FFF2-40B4-BE49-F238E27FC236}">
                <a16:creationId xmlns:a16="http://schemas.microsoft.com/office/drawing/2014/main" id="{5CD323D5-6EF3-5C89-67D0-F913EF84B883}"/>
              </a:ext>
            </a:extLst>
          </p:cNvPr>
          <p:cNvSpPr>
            <a:spLocks noGrp="1"/>
          </p:cNvSpPr>
          <p:nvPr>
            <p:ph idx="48"/>
          </p:nvPr>
        </p:nvSpPr>
        <p:spPr/>
        <p:txBody>
          <a:bodyPr/>
          <a:lstStyle/>
          <a:p>
            <a:r>
              <a:rPr lang="en-US" dirty="0"/>
              <a:t>Preferably for any patient with localized rectal cancer who does not have a contraindication to immunotherapy</a:t>
            </a:r>
          </a:p>
        </p:txBody>
      </p:sp>
      <p:sp>
        <p:nvSpPr>
          <p:cNvPr id="4" name="Content Placeholder 3">
            <a:extLst>
              <a:ext uri="{FF2B5EF4-FFF2-40B4-BE49-F238E27FC236}">
                <a16:creationId xmlns:a16="http://schemas.microsoft.com/office/drawing/2014/main" id="{9A3AEABE-9B19-7972-0C55-D81FD8672271}"/>
              </a:ext>
            </a:extLst>
          </p:cNvPr>
          <p:cNvSpPr>
            <a:spLocks noGrp="1"/>
          </p:cNvSpPr>
          <p:nvPr>
            <p:ph idx="49"/>
          </p:nvPr>
        </p:nvSpPr>
        <p:spPr/>
        <p:txBody>
          <a:bodyPr/>
          <a:lstStyle/>
          <a:p>
            <a:r>
              <a:rPr lang="en-US" dirty="0"/>
              <a:t>Any patient being considered for neoadjuvant therapy</a:t>
            </a:r>
          </a:p>
        </p:txBody>
      </p:sp>
      <p:sp>
        <p:nvSpPr>
          <p:cNvPr id="5" name="Content Placeholder 4">
            <a:extLst>
              <a:ext uri="{FF2B5EF4-FFF2-40B4-BE49-F238E27FC236}">
                <a16:creationId xmlns:a16="http://schemas.microsoft.com/office/drawing/2014/main" id="{D856B0FA-1D16-C6A3-3E05-53D4D8033B9B}"/>
              </a:ext>
            </a:extLst>
          </p:cNvPr>
          <p:cNvSpPr>
            <a:spLocks noGrp="1"/>
          </p:cNvSpPr>
          <p:nvPr>
            <p:ph idx="50"/>
          </p:nvPr>
        </p:nvSpPr>
        <p:spPr/>
        <p:txBody>
          <a:bodyPr/>
          <a:lstStyle/>
          <a:p>
            <a:r>
              <a:rPr lang="en-US" sz="2200" kern="100" dirty="0">
                <a:effectLst/>
                <a:latin typeface="Calibri" panose="020F0502020204030204" pitchFamily="34" charset="0"/>
                <a:ea typeface="Aptos" panose="020B0004020202020204" pitchFamily="34" charset="0"/>
                <a:cs typeface="Calibri" panose="020F0502020204030204" pitchFamily="34" charset="0"/>
              </a:rPr>
              <a:t>Al</a:t>
            </a:r>
            <a:r>
              <a:rPr lang="en-US" sz="2300" kern="100" dirty="0">
                <a:effectLst/>
                <a:latin typeface="Calibri" panose="020F0502020204030204" pitchFamily="34" charset="0"/>
                <a:ea typeface="Aptos" panose="020B0004020202020204" pitchFamily="34" charset="0"/>
                <a:cs typeface="Calibri" panose="020F0502020204030204" pitchFamily="34" charset="0"/>
              </a:rPr>
              <a:t>l cases unless the patient has an autoimmune disease </a:t>
            </a:r>
            <a:br>
              <a:rPr lang="en-US" sz="2300" kern="100" dirty="0">
                <a:effectLst/>
                <a:latin typeface="Calibri" panose="020F0502020204030204" pitchFamily="34" charset="0"/>
                <a:ea typeface="Aptos" panose="020B0004020202020204" pitchFamily="34" charset="0"/>
                <a:cs typeface="Calibri" panose="020F0502020204030204" pitchFamily="34" charset="0"/>
              </a:rPr>
            </a:br>
            <a:r>
              <a:rPr lang="en-US" sz="2300" kern="100" dirty="0">
                <a:effectLst/>
                <a:latin typeface="Calibri" panose="020F0502020204030204" pitchFamily="34" charset="0"/>
                <a:ea typeface="Aptos" panose="020B0004020202020204" pitchFamily="34" charset="0"/>
                <a:cs typeface="Calibri" panose="020F0502020204030204" pitchFamily="34" charset="0"/>
              </a:rPr>
              <a:t>that is prohibitive of IO therapy</a:t>
            </a:r>
          </a:p>
        </p:txBody>
      </p:sp>
      <p:sp>
        <p:nvSpPr>
          <p:cNvPr id="6" name="Content Placeholder 5">
            <a:extLst>
              <a:ext uri="{FF2B5EF4-FFF2-40B4-BE49-F238E27FC236}">
                <a16:creationId xmlns:a16="http://schemas.microsoft.com/office/drawing/2014/main" id="{84627DF4-0C45-7E6B-BCF2-B622CB927391}"/>
              </a:ext>
            </a:extLst>
          </p:cNvPr>
          <p:cNvSpPr>
            <a:spLocks noGrp="1"/>
          </p:cNvSpPr>
          <p:nvPr>
            <p:ph idx="51"/>
          </p:nvPr>
        </p:nvSpPr>
        <p:spPr/>
        <p:txBody>
          <a:bodyPr/>
          <a:lstStyle/>
          <a:p>
            <a:r>
              <a:rPr lang="en-US" dirty="0"/>
              <a:t>Stage II and III</a:t>
            </a:r>
          </a:p>
        </p:txBody>
      </p:sp>
      <p:sp>
        <p:nvSpPr>
          <p:cNvPr id="7" name="Title 6">
            <a:extLst>
              <a:ext uri="{FF2B5EF4-FFF2-40B4-BE49-F238E27FC236}">
                <a16:creationId xmlns:a16="http://schemas.microsoft.com/office/drawing/2014/main" id="{22ED52E6-282D-01D4-6B93-432E8F6FE8E4}"/>
              </a:ext>
            </a:extLst>
          </p:cNvPr>
          <p:cNvSpPr>
            <a:spLocks noGrp="1"/>
          </p:cNvSpPr>
          <p:nvPr>
            <p:ph type="title"/>
          </p:nvPr>
        </p:nvSpPr>
        <p:spPr>
          <a:xfrm>
            <a:off x="551384" y="44624"/>
            <a:ext cx="10729192" cy="1023414"/>
          </a:xfrm>
        </p:spPr>
        <p:txBody>
          <a:bodyPr/>
          <a:lstStyle/>
          <a:p>
            <a:pPr>
              <a:lnSpc>
                <a:spcPts val="2300"/>
              </a:lnSpc>
            </a:pPr>
            <a:r>
              <a:rPr lang="en-US" dirty="0"/>
              <a:t>In which clinical situations are you currently administering an immune checkpoint inhibitor as a component of neoadjuvant therapy for a patient with MSI-H/</a:t>
            </a:r>
            <a:r>
              <a:rPr lang="en-US" dirty="0" err="1"/>
              <a:t>dMMR</a:t>
            </a:r>
            <a:r>
              <a:rPr lang="en-US" dirty="0"/>
              <a:t> early-stage </a:t>
            </a:r>
            <a:r>
              <a:rPr lang="en-US" u="sng" dirty="0"/>
              <a:t>rectal cancer</a:t>
            </a:r>
            <a:r>
              <a:rPr lang="en-US" dirty="0"/>
              <a:t>? </a:t>
            </a:r>
          </a:p>
        </p:txBody>
      </p:sp>
      <p:sp>
        <p:nvSpPr>
          <p:cNvPr id="8" name="Content Placeholder 7">
            <a:extLst>
              <a:ext uri="{FF2B5EF4-FFF2-40B4-BE49-F238E27FC236}">
                <a16:creationId xmlns:a16="http://schemas.microsoft.com/office/drawing/2014/main" id="{6664D3E2-0AA5-3B16-DEE5-4070E375B236}"/>
              </a:ext>
            </a:extLst>
          </p:cNvPr>
          <p:cNvSpPr>
            <a:spLocks noGrp="1"/>
          </p:cNvSpPr>
          <p:nvPr>
            <p:ph idx="52"/>
          </p:nvPr>
        </p:nvSpPr>
        <p:spPr/>
        <p:txBody>
          <a:bodyPr/>
          <a:lstStyle/>
          <a:p>
            <a:r>
              <a:rPr lang="en-US" sz="2300" dirty="0"/>
              <a:t>For any patient eligible for neoadjuvant therapy without contraindications to immune-checkpoint therapy</a:t>
            </a:r>
          </a:p>
        </p:txBody>
      </p:sp>
      <p:sp>
        <p:nvSpPr>
          <p:cNvPr id="9" name="TextBox 8">
            <a:extLst>
              <a:ext uri="{FF2B5EF4-FFF2-40B4-BE49-F238E27FC236}">
                <a16:creationId xmlns:a16="http://schemas.microsoft.com/office/drawing/2014/main" id="{1CD371B7-EA6B-82DC-173D-F1AB43DED678}"/>
              </a:ext>
            </a:extLst>
          </p:cNvPr>
          <p:cNvSpPr txBox="1"/>
          <p:nvPr/>
        </p:nvSpPr>
        <p:spPr>
          <a:xfrm>
            <a:off x="407368" y="6137374"/>
            <a:ext cx="6763192"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NOM = nonoperative management</a:t>
            </a:r>
          </a:p>
        </p:txBody>
      </p:sp>
    </p:spTree>
    <p:extLst>
      <p:ext uri="{BB962C8B-B14F-4D97-AF65-F5344CB8AC3E}">
        <p14:creationId xmlns:p14="http://schemas.microsoft.com/office/powerpoint/2010/main" val="302202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111C-195C-5062-5B9E-C77DDCA43D6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E00C5-FAD5-6A8C-7D12-4D5E84287B9E}"/>
              </a:ext>
            </a:extLst>
          </p:cNvPr>
          <p:cNvSpPr>
            <a:spLocks noGrp="1"/>
          </p:cNvSpPr>
          <p:nvPr>
            <p:ph idx="47"/>
          </p:nvPr>
        </p:nvSpPr>
        <p:spPr/>
        <p:txBody>
          <a:bodyPr/>
          <a:lstStyle/>
          <a:p>
            <a:r>
              <a:rPr lang="en-US" dirty="0"/>
              <a:t>None</a:t>
            </a:r>
          </a:p>
        </p:txBody>
      </p:sp>
      <p:sp>
        <p:nvSpPr>
          <p:cNvPr id="3" name="Content Placeholder 2">
            <a:extLst>
              <a:ext uri="{FF2B5EF4-FFF2-40B4-BE49-F238E27FC236}">
                <a16:creationId xmlns:a16="http://schemas.microsoft.com/office/drawing/2014/main" id="{F2346BBA-BCFA-3B2C-8E63-0B30FC862A06}"/>
              </a:ext>
            </a:extLst>
          </p:cNvPr>
          <p:cNvSpPr>
            <a:spLocks noGrp="1"/>
          </p:cNvSpPr>
          <p:nvPr>
            <p:ph idx="48"/>
          </p:nvPr>
        </p:nvSpPr>
        <p:spPr/>
        <p:txBody>
          <a:bodyPr/>
          <a:lstStyle/>
          <a:p>
            <a:r>
              <a:rPr lang="en-US" dirty="0"/>
              <a:t>Nivolumab/ipilimumab </a:t>
            </a:r>
          </a:p>
        </p:txBody>
      </p:sp>
      <p:sp>
        <p:nvSpPr>
          <p:cNvPr id="4" name="Content Placeholder 3">
            <a:extLst>
              <a:ext uri="{FF2B5EF4-FFF2-40B4-BE49-F238E27FC236}">
                <a16:creationId xmlns:a16="http://schemas.microsoft.com/office/drawing/2014/main" id="{CE08B144-8A86-79DD-02CA-8E798F69C807}"/>
              </a:ext>
            </a:extLst>
          </p:cNvPr>
          <p:cNvSpPr>
            <a:spLocks noGrp="1"/>
          </p:cNvSpPr>
          <p:nvPr>
            <p:ph idx="49"/>
          </p:nvPr>
        </p:nvSpPr>
        <p:spPr/>
        <p:txBody>
          <a:bodyPr/>
          <a:lstStyle/>
          <a:p>
            <a:r>
              <a:rPr lang="en-US" dirty="0"/>
              <a:t>None</a:t>
            </a:r>
          </a:p>
        </p:txBody>
      </p:sp>
      <p:sp>
        <p:nvSpPr>
          <p:cNvPr id="5" name="Content Placeholder 4">
            <a:extLst>
              <a:ext uri="{FF2B5EF4-FFF2-40B4-BE49-F238E27FC236}">
                <a16:creationId xmlns:a16="http://schemas.microsoft.com/office/drawing/2014/main" id="{9352B6F0-6AB5-7030-85C0-096AC25EE14C}"/>
              </a:ext>
            </a:extLst>
          </p:cNvPr>
          <p:cNvSpPr>
            <a:spLocks noGrp="1"/>
          </p:cNvSpPr>
          <p:nvPr>
            <p:ph idx="50"/>
          </p:nvPr>
        </p:nvSpPr>
        <p:spPr/>
        <p:txBody>
          <a:bodyPr/>
          <a:lstStyle/>
          <a:p>
            <a:r>
              <a:rPr lang="en-US" dirty="0"/>
              <a:t>Nivolumab/ipilimumab </a:t>
            </a:r>
          </a:p>
        </p:txBody>
      </p:sp>
      <p:sp>
        <p:nvSpPr>
          <p:cNvPr id="6" name="Content Placeholder 5">
            <a:extLst>
              <a:ext uri="{FF2B5EF4-FFF2-40B4-BE49-F238E27FC236}">
                <a16:creationId xmlns:a16="http://schemas.microsoft.com/office/drawing/2014/main" id="{8FA0F19E-C960-3A8A-334D-9947C1692A3E}"/>
              </a:ext>
            </a:extLst>
          </p:cNvPr>
          <p:cNvSpPr>
            <a:spLocks noGrp="1"/>
          </p:cNvSpPr>
          <p:nvPr>
            <p:ph idx="51"/>
          </p:nvPr>
        </p:nvSpPr>
        <p:spPr/>
        <p:txBody>
          <a:bodyPr/>
          <a:lstStyle/>
          <a:p>
            <a:r>
              <a:rPr lang="en-US" dirty="0"/>
              <a:t>Nivolumab/ipilimumab </a:t>
            </a:r>
          </a:p>
        </p:txBody>
      </p:sp>
      <p:sp>
        <p:nvSpPr>
          <p:cNvPr id="7" name="Title 6">
            <a:extLst>
              <a:ext uri="{FF2B5EF4-FFF2-40B4-BE49-F238E27FC236}">
                <a16:creationId xmlns:a16="http://schemas.microsoft.com/office/drawing/2014/main" id="{FBE63481-D14C-97CA-39F3-9CDED1E5B59A}"/>
              </a:ext>
            </a:extLst>
          </p:cNvPr>
          <p:cNvSpPr>
            <a:spLocks noGrp="1"/>
          </p:cNvSpPr>
          <p:nvPr>
            <p:ph type="title"/>
          </p:nvPr>
        </p:nvSpPr>
        <p:spPr>
          <a:xfrm>
            <a:off x="551384" y="29322"/>
            <a:ext cx="11155680" cy="1023414"/>
          </a:xfrm>
        </p:spPr>
        <p:txBody>
          <a:bodyPr/>
          <a:lstStyle/>
          <a:p>
            <a:pPr>
              <a:lnSpc>
                <a:spcPts val="2300"/>
              </a:lnSpc>
            </a:pPr>
            <a:r>
              <a:rPr lang="en-US" dirty="0"/>
              <a:t>Regulatory and reimbursement issues aside, what would you most likely recommend as neoadjuvant therapy for a 65-year-old patient with MSI-H/</a:t>
            </a:r>
            <a:r>
              <a:rPr lang="en-US" dirty="0" err="1"/>
              <a:t>dMMR</a:t>
            </a:r>
            <a:r>
              <a:rPr lang="en-US" dirty="0"/>
              <a:t> </a:t>
            </a:r>
            <a:r>
              <a:rPr lang="en-US" u="sng" dirty="0"/>
              <a:t>locally advanced colon cancer</a:t>
            </a:r>
            <a:r>
              <a:rPr lang="en-US" dirty="0"/>
              <a:t>?</a:t>
            </a:r>
          </a:p>
        </p:txBody>
      </p:sp>
      <p:sp>
        <p:nvSpPr>
          <p:cNvPr id="8" name="Content Placeholder 7">
            <a:extLst>
              <a:ext uri="{FF2B5EF4-FFF2-40B4-BE49-F238E27FC236}">
                <a16:creationId xmlns:a16="http://schemas.microsoft.com/office/drawing/2014/main" id="{0499DEA6-63AF-172E-AAEE-74ED52CCB9BF}"/>
              </a:ext>
            </a:extLst>
          </p:cNvPr>
          <p:cNvSpPr>
            <a:spLocks noGrp="1"/>
          </p:cNvSpPr>
          <p:nvPr>
            <p:ph idx="52"/>
          </p:nvPr>
        </p:nvSpPr>
        <p:spPr/>
        <p:txBody>
          <a:bodyPr/>
          <a:lstStyle/>
          <a:p>
            <a:r>
              <a:rPr lang="en-US" dirty="0"/>
              <a:t>Pembrolizumab</a:t>
            </a:r>
          </a:p>
        </p:txBody>
      </p:sp>
    </p:spTree>
    <p:extLst>
      <p:ext uri="{BB962C8B-B14F-4D97-AF65-F5344CB8AC3E}">
        <p14:creationId xmlns:p14="http://schemas.microsoft.com/office/powerpoint/2010/main" val="2908315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81A8E-8D8D-E248-C6BA-9A1AA1A8B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A3988-65B0-3B6F-BAF8-CAEDDBF6609F}"/>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6739D4ED-9849-9851-FC34-4525FB25BB1A}"/>
              </a:ext>
            </a:extLst>
          </p:cNvPr>
          <p:cNvSpPr>
            <a:spLocks noGrp="1"/>
          </p:cNvSpPr>
          <p:nvPr>
            <p:ph idx="1"/>
          </p:nvPr>
        </p:nvSpPr>
        <p:spPr>
          <a:xfrm>
            <a:off x="912286" y="1295400"/>
            <a:ext cx="10358967" cy="4799013"/>
          </a:xfrm>
        </p:spPr>
        <p:txBody>
          <a:bodyPr/>
          <a:lstStyle/>
          <a:p>
            <a:r>
              <a:rPr lang="en-US" sz="2200" dirty="0"/>
              <a:t>Regulatory and reimbursement issues aside, what would you most likely recommend as neoadjuvant therapy for a 65-year-old patient with MSI-H/</a:t>
            </a:r>
            <a:r>
              <a:rPr lang="en-US" sz="2200" dirty="0" err="1"/>
              <a:t>dMMR</a:t>
            </a:r>
            <a:r>
              <a:rPr lang="en-US" sz="2200" dirty="0"/>
              <a:t> </a:t>
            </a:r>
            <a:r>
              <a:rPr lang="en-US" sz="2200" u="sng" dirty="0"/>
              <a:t>locally advanced rectal cancer</a:t>
            </a:r>
            <a:r>
              <a:rPr lang="en-US" sz="2200" dirty="0"/>
              <a:t>?</a:t>
            </a:r>
          </a:p>
          <a:p>
            <a:r>
              <a:rPr lang="en-US" sz="2200" dirty="0"/>
              <a:t>In which clinical situations are you currently administering an immune checkpoint inhibitor as a component of neoadjuvant therapy for a patient with MSI-H/dMMR early-stage </a:t>
            </a:r>
            <a:r>
              <a:rPr lang="en-US" sz="2200" u="sng" dirty="0"/>
              <a:t>rectal cancer</a:t>
            </a:r>
            <a:r>
              <a:rPr lang="en-US" sz="2200" dirty="0"/>
              <a:t>? </a:t>
            </a:r>
          </a:p>
          <a:p>
            <a:r>
              <a:rPr lang="en-US" sz="2200" dirty="0"/>
              <a:t>Regulatory and reimbursement issues aside, what would you most likely recommend as neoadjuvant therapy for a 65-year-old patient with MSI-H/dMMR </a:t>
            </a:r>
            <a:r>
              <a:rPr lang="en-US" sz="2200" u="sng" dirty="0"/>
              <a:t>locally advanced colon cancer</a:t>
            </a:r>
            <a:r>
              <a:rPr lang="en-US" sz="2200" dirty="0"/>
              <a:t>?</a:t>
            </a:r>
          </a:p>
          <a:p>
            <a:endParaRPr lang="en-US" sz="2200" dirty="0"/>
          </a:p>
        </p:txBody>
      </p:sp>
    </p:spTree>
    <p:extLst>
      <p:ext uri="{BB962C8B-B14F-4D97-AF65-F5344CB8AC3E}">
        <p14:creationId xmlns:p14="http://schemas.microsoft.com/office/powerpoint/2010/main" val="2459817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12382-4D3C-8339-B7A5-AA46835913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F9B0E-4E82-39AA-0BE8-0672A4389B88}"/>
              </a:ext>
            </a:extLst>
          </p:cNvPr>
          <p:cNvSpPr>
            <a:spLocks noGrp="1"/>
          </p:cNvSpPr>
          <p:nvPr>
            <p:ph idx="47"/>
          </p:nvPr>
        </p:nvSpPr>
        <p:spPr/>
        <p:txBody>
          <a:bodyPr/>
          <a:lstStyle/>
          <a:p>
            <a:r>
              <a:rPr lang="en-US" dirty="0"/>
              <a:t>Observation</a:t>
            </a:r>
          </a:p>
        </p:txBody>
      </p:sp>
      <p:sp>
        <p:nvSpPr>
          <p:cNvPr id="3" name="Content Placeholder 2">
            <a:extLst>
              <a:ext uri="{FF2B5EF4-FFF2-40B4-BE49-F238E27FC236}">
                <a16:creationId xmlns:a16="http://schemas.microsoft.com/office/drawing/2014/main" id="{B7E3EEEC-4AC8-90E6-2F29-40BF47838F7C}"/>
              </a:ext>
            </a:extLst>
          </p:cNvPr>
          <p:cNvSpPr>
            <a:spLocks noGrp="1"/>
          </p:cNvSpPr>
          <p:nvPr>
            <p:ph idx="48"/>
          </p:nvPr>
        </p:nvSpPr>
        <p:spPr/>
        <p:txBody>
          <a:bodyPr/>
          <a:lstStyle/>
          <a:p>
            <a:r>
              <a:rPr lang="en-US" dirty="0"/>
              <a:t>Surgical resection followed by observation </a:t>
            </a:r>
          </a:p>
        </p:txBody>
      </p:sp>
      <p:sp>
        <p:nvSpPr>
          <p:cNvPr id="4" name="Content Placeholder 3">
            <a:extLst>
              <a:ext uri="{FF2B5EF4-FFF2-40B4-BE49-F238E27FC236}">
                <a16:creationId xmlns:a16="http://schemas.microsoft.com/office/drawing/2014/main" id="{046F0A14-EB43-82DE-DDEB-0B9FA5466BD8}"/>
              </a:ext>
            </a:extLst>
          </p:cNvPr>
          <p:cNvSpPr>
            <a:spLocks noGrp="1"/>
          </p:cNvSpPr>
          <p:nvPr>
            <p:ph idx="49"/>
          </p:nvPr>
        </p:nvSpPr>
        <p:spPr/>
        <p:txBody>
          <a:bodyPr/>
          <a:lstStyle/>
          <a:p>
            <a:r>
              <a:rPr lang="en-US" dirty="0"/>
              <a:t>Observation</a:t>
            </a:r>
          </a:p>
        </p:txBody>
      </p:sp>
      <p:sp>
        <p:nvSpPr>
          <p:cNvPr id="5" name="Content Placeholder 4">
            <a:extLst>
              <a:ext uri="{FF2B5EF4-FFF2-40B4-BE49-F238E27FC236}">
                <a16:creationId xmlns:a16="http://schemas.microsoft.com/office/drawing/2014/main" id="{4844AF80-C1EB-13D0-B4FA-26A3D4B848A2}"/>
              </a:ext>
            </a:extLst>
          </p:cNvPr>
          <p:cNvSpPr>
            <a:spLocks noGrp="1"/>
          </p:cNvSpPr>
          <p:nvPr>
            <p:ph idx="50"/>
          </p:nvPr>
        </p:nvSpPr>
        <p:spPr/>
        <p:txBody>
          <a:bodyPr/>
          <a:lstStyle/>
          <a:p>
            <a:r>
              <a:rPr lang="en-US" dirty="0"/>
              <a:t>Observation</a:t>
            </a:r>
          </a:p>
        </p:txBody>
      </p:sp>
      <p:sp>
        <p:nvSpPr>
          <p:cNvPr id="6" name="Content Placeholder 5">
            <a:extLst>
              <a:ext uri="{FF2B5EF4-FFF2-40B4-BE49-F238E27FC236}">
                <a16:creationId xmlns:a16="http://schemas.microsoft.com/office/drawing/2014/main" id="{21109369-DB99-2FED-F126-3A949BA4CC00}"/>
              </a:ext>
            </a:extLst>
          </p:cNvPr>
          <p:cNvSpPr>
            <a:spLocks noGrp="1"/>
          </p:cNvSpPr>
          <p:nvPr>
            <p:ph idx="51"/>
          </p:nvPr>
        </p:nvSpPr>
        <p:spPr/>
        <p:txBody>
          <a:bodyPr/>
          <a:lstStyle/>
          <a:p>
            <a:r>
              <a:rPr lang="en-US" dirty="0"/>
              <a:t>Surgical resection followed by observation </a:t>
            </a:r>
          </a:p>
        </p:txBody>
      </p:sp>
      <p:sp>
        <p:nvSpPr>
          <p:cNvPr id="7" name="Title 6">
            <a:extLst>
              <a:ext uri="{FF2B5EF4-FFF2-40B4-BE49-F238E27FC236}">
                <a16:creationId xmlns:a16="http://schemas.microsoft.com/office/drawing/2014/main" id="{007EECDB-C7F9-5340-0262-35B4C3DC3E7E}"/>
              </a:ext>
            </a:extLst>
          </p:cNvPr>
          <p:cNvSpPr>
            <a:spLocks noGrp="1"/>
          </p:cNvSpPr>
          <p:nvPr>
            <p:ph type="title"/>
          </p:nvPr>
        </p:nvSpPr>
        <p:spPr>
          <a:xfrm>
            <a:off x="551384" y="29322"/>
            <a:ext cx="11155680" cy="1023414"/>
          </a:xfrm>
        </p:spPr>
        <p:txBody>
          <a:bodyPr/>
          <a:lstStyle/>
          <a:p>
            <a:pPr>
              <a:lnSpc>
                <a:spcPts val="2300"/>
              </a:lnSpc>
            </a:pPr>
            <a:r>
              <a:rPr lang="en-US" dirty="0"/>
              <a:t>Regulatory and reimbursement issues aside, what would you most likely recommend for a 65-year-old patient with MSI-H/</a:t>
            </a:r>
            <a:r>
              <a:rPr lang="en-US" dirty="0" err="1"/>
              <a:t>dMMR</a:t>
            </a:r>
            <a:r>
              <a:rPr lang="en-US" dirty="0"/>
              <a:t> </a:t>
            </a:r>
            <a:r>
              <a:rPr lang="en-US" u="sng" dirty="0"/>
              <a:t>Stage III rectal cancer</a:t>
            </a:r>
            <a:r>
              <a:rPr lang="en-US" dirty="0"/>
              <a:t> who receives 6 months of neoadjuvant dostarlimab and </a:t>
            </a:r>
            <a:r>
              <a:rPr lang="en-US" u="sng" dirty="0"/>
              <a:t>achieves a complete clinical response</a:t>
            </a:r>
            <a:r>
              <a:rPr lang="en-US" dirty="0"/>
              <a:t>? </a:t>
            </a:r>
          </a:p>
        </p:txBody>
      </p:sp>
      <p:sp>
        <p:nvSpPr>
          <p:cNvPr id="8" name="Content Placeholder 7">
            <a:extLst>
              <a:ext uri="{FF2B5EF4-FFF2-40B4-BE49-F238E27FC236}">
                <a16:creationId xmlns:a16="http://schemas.microsoft.com/office/drawing/2014/main" id="{25FFB16A-D5CD-2C5C-0071-F960CEE74836}"/>
              </a:ext>
            </a:extLst>
          </p:cNvPr>
          <p:cNvSpPr>
            <a:spLocks noGrp="1"/>
          </p:cNvSpPr>
          <p:nvPr>
            <p:ph idx="52"/>
          </p:nvPr>
        </p:nvSpPr>
        <p:spPr/>
        <p:txBody>
          <a:bodyPr/>
          <a:lstStyle/>
          <a:p>
            <a:r>
              <a:rPr lang="en-US" dirty="0"/>
              <a:t>Observation</a:t>
            </a:r>
          </a:p>
        </p:txBody>
      </p:sp>
    </p:spTree>
    <p:extLst>
      <p:ext uri="{BB962C8B-B14F-4D97-AF65-F5344CB8AC3E}">
        <p14:creationId xmlns:p14="http://schemas.microsoft.com/office/powerpoint/2010/main" val="512367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A3103-160B-BB73-923C-68024341540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EDF0C-1EA6-5B10-1018-3DFA898423AD}"/>
              </a:ext>
            </a:extLst>
          </p:cNvPr>
          <p:cNvSpPr>
            <a:spLocks noGrp="1"/>
          </p:cNvSpPr>
          <p:nvPr>
            <p:ph idx="47"/>
          </p:nvPr>
        </p:nvSpPr>
        <p:spPr/>
        <p:txBody>
          <a:bodyPr/>
          <a:lstStyle/>
          <a:p>
            <a:r>
              <a:rPr lang="en-US" dirty="0"/>
              <a:t>Surgical resection followed by adjuvant chemotherapy</a:t>
            </a:r>
          </a:p>
        </p:txBody>
      </p:sp>
      <p:sp>
        <p:nvSpPr>
          <p:cNvPr id="3" name="Content Placeholder 2">
            <a:extLst>
              <a:ext uri="{FF2B5EF4-FFF2-40B4-BE49-F238E27FC236}">
                <a16:creationId xmlns:a16="http://schemas.microsoft.com/office/drawing/2014/main" id="{7B0B82FA-CC6E-47A7-934D-0B8CBC86E708}"/>
              </a:ext>
            </a:extLst>
          </p:cNvPr>
          <p:cNvSpPr>
            <a:spLocks noGrp="1"/>
          </p:cNvSpPr>
          <p:nvPr>
            <p:ph idx="48"/>
          </p:nvPr>
        </p:nvSpPr>
        <p:spPr/>
        <p:txBody>
          <a:bodyPr/>
          <a:lstStyle/>
          <a:p>
            <a:r>
              <a:rPr lang="en-US" dirty="0"/>
              <a:t>Continue immunotherapy as long as there is some response even if not a full </a:t>
            </a:r>
            <a:r>
              <a:rPr lang="en-US" dirty="0" err="1"/>
              <a:t>cCR</a:t>
            </a:r>
            <a:r>
              <a:rPr lang="en-US" dirty="0"/>
              <a:t>; If no response or progression, then surgery</a:t>
            </a:r>
          </a:p>
        </p:txBody>
      </p:sp>
      <p:sp>
        <p:nvSpPr>
          <p:cNvPr id="4" name="Content Placeholder 3">
            <a:extLst>
              <a:ext uri="{FF2B5EF4-FFF2-40B4-BE49-F238E27FC236}">
                <a16:creationId xmlns:a16="http://schemas.microsoft.com/office/drawing/2014/main" id="{59A64AE0-FB06-7636-D799-07A87B14623F}"/>
              </a:ext>
            </a:extLst>
          </p:cNvPr>
          <p:cNvSpPr>
            <a:spLocks noGrp="1"/>
          </p:cNvSpPr>
          <p:nvPr>
            <p:ph idx="49"/>
          </p:nvPr>
        </p:nvSpPr>
        <p:spPr/>
        <p:txBody>
          <a:bodyPr/>
          <a:lstStyle/>
          <a:p>
            <a:r>
              <a:rPr lang="en-US" dirty="0"/>
              <a:t>Discussion on chemoradiation followed by surgery</a:t>
            </a:r>
          </a:p>
        </p:txBody>
      </p:sp>
      <p:sp>
        <p:nvSpPr>
          <p:cNvPr id="5" name="Content Placeholder 4">
            <a:extLst>
              <a:ext uri="{FF2B5EF4-FFF2-40B4-BE49-F238E27FC236}">
                <a16:creationId xmlns:a16="http://schemas.microsoft.com/office/drawing/2014/main" id="{E8A6FAA7-0315-7CD4-7669-D2C77BF37D7B}"/>
              </a:ext>
            </a:extLst>
          </p:cNvPr>
          <p:cNvSpPr>
            <a:spLocks noGrp="1"/>
          </p:cNvSpPr>
          <p:nvPr>
            <p:ph idx="50"/>
          </p:nvPr>
        </p:nvSpPr>
        <p:spPr/>
        <p:txBody>
          <a:bodyPr/>
          <a:lstStyle/>
          <a:p>
            <a:r>
              <a:rPr lang="en-US" dirty="0"/>
              <a:t>Surgical resection followed by observation </a:t>
            </a:r>
          </a:p>
        </p:txBody>
      </p:sp>
      <p:sp>
        <p:nvSpPr>
          <p:cNvPr id="6" name="Content Placeholder 5">
            <a:extLst>
              <a:ext uri="{FF2B5EF4-FFF2-40B4-BE49-F238E27FC236}">
                <a16:creationId xmlns:a16="http://schemas.microsoft.com/office/drawing/2014/main" id="{61F7436F-A2EC-B03D-0734-142CA3475B53}"/>
              </a:ext>
            </a:extLst>
          </p:cNvPr>
          <p:cNvSpPr>
            <a:spLocks noGrp="1"/>
          </p:cNvSpPr>
          <p:nvPr>
            <p:ph idx="51"/>
          </p:nvPr>
        </p:nvSpPr>
        <p:spPr/>
        <p:txBody>
          <a:bodyPr/>
          <a:lstStyle/>
          <a:p>
            <a:r>
              <a:rPr lang="en-US" dirty="0"/>
              <a:t>Surgical resection followed by observation </a:t>
            </a:r>
          </a:p>
        </p:txBody>
      </p:sp>
      <p:sp>
        <p:nvSpPr>
          <p:cNvPr id="7" name="Title 6">
            <a:extLst>
              <a:ext uri="{FF2B5EF4-FFF2-40B4-BE49-F238E27FC236}">
                <a16:creationId xmlns:a16="http://schemas.microsoft.com/office/drawing/2014/main" id="{7E1F30EB-2AA2-01C5-BF61-B26F96A865FF}"/>
              </a:ext>
            </a:extLst>
          </p:cNvPr>
          <p:cNvSpPr>
            <a:spLocks noGrp="1"/>
          </p:cNvSpPr>
          <p:nvPr>
            <p:ph type="title"/>
          </p:nvPr>
        </p:nvSpPr>
        <p:spPr>
          <a:xfrm>
            <a:off x="551384" y="44624"/>
            <a:ext cx="10441160" cy="1023414"/>
          </a:xfrm>
        </p:spPr>
        <p:txBody>
          <a:bodyPr/>
          <a:lstStyle/>
          <a:p>
            <a:pPr>
              <a:lnSpc>
                <a:spcPts val="2300"/>
              </a:lnSpc>
            </a:pPr>
            <a:r>
              <a:rPr lang="en-US" sz="2200" dirty="0"/>
              <a:t>Regulatory and reimbursement issues aside, what would you most likely recommend for a 65-year-old patient with MSI-H/</a:t>
            </a:r>
            <a:r>
              <a:rPr lang="en-US" sz="2200" dirty="0" err="1"/>
              <a:t>dMMR</a:t>
            </a:r>
            <a:r>
              <a:rPr lang="en-US" sz="2200" dirty="0"/>
              <a:t> </a:t>
            </a:r>
            <a:r>
              <a:rPr lang="en-US" sz="2200" u="sng" dirty="0"/>
              <a:t>Stage III rectal cancer</a:t>
            </a:r>
            <a:r>
              <a:rPr lang="en-US" sz="2200" dirty="0"/>
              <a:t> who receives 6 months of neoadjuvant dostarlimab and </a:t>
            </a:r>
            <a:r>
              <a:rPr lang="en-US" sz="2200" u="sng" dirty="0"/>
              <a:t>does not achieve a complete clinical response</a:t>
            </a:r>
            <a:r>
              <a:rPr lang="en-US" sz="2200" dirty="0"/>
              <a:t>? </a:t>
            </a:r>
          </a:p>
        </p:txBody>
      </p:sp>
      <p:sp>
        <p:nvSpPr>
          <p:cNvPr id="8" name="Content Placeholder 7">
            <a:extLst>
              <a:ext uri="{FF2B5EF4-FFF2-40B4-BE49-F238E27FC236}">
                <a16:creationId xmlns:a16="http://schemas.microsoft.com/office/drawing/2014/main" id="{C015B829-41A7-D8D2-26B5-45C53753BE68}"/>
              </a:ext>
            </a:extLst>
          </p:cNvPr>
          <p:cNvSpPr>
            <a:spLocks noGrp="1"/>
          </p:cNvSpPr>
          <p:nvPr>
            <p:ph idx="52"/>
          </p:nvPr>
        </p:nvSpPr>
        <p:spPr/>
        <p:txBody>
          <a:bodyPr/>
          <a:lstStyle/>
          <a:p>
            <a:r>
              <a:rPr lang="en-US" dirty="0"/>
              <a:t>Surgical resection followed by observation </a:t>
            </a:r>
          </a:p>
        </p:txBody>
      </p:sp>
      <p:sp>
        <p:nvSpPr>
          <p:cNvPr id="10" name="TextBox 9">
            <a:extLst>
              <a:ext uri="{FF2B5EF4-FFF2-40B4-BE49-F238E27FC236}">
                <a16:creationId xmlns:a16="http://schemas.microsoft.com/office/drawing/2014/main" id="{80A1C874-7C1D-B05F-E486-0B1C62354208}"/>
              </a:ext>
            </a:extLst>
          </p:cNvPr>
          <p:cNvSpPr txBox="1"/>
          <p:nvPr/>
        </p:nvSpPr>
        <p:spPr>
          <a:xfrm>
            <a:off x="479376" y="6137374"/>
            <a:ext cx="6099858"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cCR</a:t>
            </a:r>
            <a:r>
              <a:rPr lang="en-US" sz="1500" b="0" dirty="0">
                <a:solidFill>
                  <a:schemeClr val="tx1"/>
                </a:solidFill>
                <a:latin typeface="Calibri" panose="020F0502020204030204" pitchFamily="34" charset="0"/>
                <a:cs typeface="Calibri" panose="020F0502020204030204" pitchFamily="34" charset="0"/>
              </a:rPr>
              <a:t> = complete clinical response</a:t>
            </a:r>
          </a:p>
        </p:txBody>
      </p:sp>
    </p:spTree>
    <p:extLst>
      <p:ext uri="{BB962C8B-B14F-4D97-AF65-F5344CB8AC3E}">
        <p14:creationId xmlns:p14="http://schemas.microsoft.com/office/powerpoint/2010/main" val="255219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3B6DC-12FB-E9FB-F305-135049CD2D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75EF95-BF01-C028-F4AF-04C1B916AF68}"/>
              </a:ext>
            </a:extLst>
          </p:cNvPr>
          <p:cNvSpPr>
            <a:spLocks noGrp="1"/>
          </p:cNvSpPr>
          <p:nvPr>
            <p:ph idx="47"/>
          </p:nvPr>
        </p:nvSpPr>
        <p:spPr/>
        <p:txBody>
          <a:bodyPr/>
          <a:lstStyle/>
          <a:p>
            <a:r>
              <a:rPr lang="en-US" dirty="0"/>
              <a:t>Atezolizumab +/- CAPOX (3 months) </a:t>
            </a:r>
          </a:p>
        </p:txBody>
      </p:sp>
      <p:sp>
        <p:nvSpPr>
          <p:cNvPr id="3" name="Content Placeholder 2">
            <a:extLst>
              <a:ext uri="{FF2B5EF4-FFF2-40B4-BE49-F238E27FC236}">
                <a16:creationId xmlns:a16="http://schemas.microsoft.com/office/drawing/2014/main" id="{73B6D8CA-072E-4FB2-9F1D-3AEB974F5C0E}"/>
              </a:ext>
            </a:extLst>
          </p:cNvPr>
          <p:cNvSpPr>
            <a:spLocks noGrp="1"/>
          </p:cNvSpPr>
          <p:nvPr>
            <p:ph idx="48"/>
          </p:nvPr>
        </p:nvSpPr>
        <p:spPr/>
        <p:txBody>
          <a:bodyPr/>
          <a:lstStyle/>
          <a:p>
            <a:r>
              <a:rPr lang="en-US" dirty="0"/>
              <a:t>For many, would observe; for those with T4, would discuss option FOLFOX/CAPOX + atezolizumab </a:t>
            </a:r>
          </a:p>
        </p:txBody>
      </p:sp>
      <p:sp>
        <p:nvSpPr>
          <p:cNvPr id="4" name="Content Placeholder 3">
            <a:extLst>
              <a:ext uri="{FF2B5EF4-FFF2-40B4-BE49-F238E27FC236}">
                <a16:creationId xmlns:a16="http://schemas.microsoft.com/office/drawing/2014/main" id="{BA766119-0D23-DA48-B72C-AD5B31080F71}"/>
              </a:ext>
            </a:extLst>
          </p:cNvPr>
          <p:cNvSpPr>
            <a:spLocks noGrp="1"/>
          </p:cNvSpPr>
          <p:nvPr>
            <p:ph idx="49"/>
          </p:nvPr>
        </p:nvSpPr>
        <p:spPr/>
        <p:txBody>
          <a:bodyPr/>
          <a:lstStyle/>
          <a:p>
            <a:r>
              <a:rPr lang="en-US" dirty="0"/>
              <a:t>Observation unless MRD+ and/or T4b tumor </a:t>
            </a:r>
          </a:p>
        </p:txBody>
      </p:sp>
      <p:sp>
        <p:nvSpPr>
          <p:cNvPr id="5" name="Content Placeholder 4">
            <a:extLst>
              <a:ext uri="{FF2B5EF4-FFF2-40B4-BE49-F238E27FC236}">
                <a16:creationId xmlns:a16="http://schemas.microsoft.com/office/drawing/2014/main" id="{BF3A5050-9D28-0E9E-6BEB-6EA6741BA5C4}"/>
              </a:ext>
            </a:extLst>
          </p:cNvPr>
          <p:cNvSpPr>
            <a:spLocks noGrp="1"/>
          </p:cNvSpPr>
          <p:nvPr>
            <p:ph idx="50"/>
          </p:nvPr>
        </p:nvSpPr>
        <p:spPr/>
        <p:txBody>
          <a:bodyPr/>
          <a:lstStyle/>
          <a:p>
            <a:r>
              <a:rPr lang="en-US" dirty="0"/>
              <a:t>Observation</a:t>
            </a:r>
          </a:p>
        </p:txBody>
      </p:sp>
      <p:sp>
        <p:nvSpPr>
          <p:cNvPr id="6" name="Content Placeholder 5">
            <a:extLst>
              <a:ext uri="{FF2B5EF4-FFF2-40B4-BE49-F238E27FC236}">
                <a16:creationId xmlns:a16="http://schemas.microsoft.com/office/drawing/2014/main" id="{BC1336F6-038C-6432-50AC-68317706A857}"/>
              </a:ext>
            </a:extLst>
          </p:cNvPr>
          <p:cNvSpPr>
            <a:spLocks noGrp="1"/>
          </p:cNvSpPr>
          <p:nvPr>
            <p:ph idx="51"/>
          </p:nvPr>
        </p:nvSpPr>
        <p:spPr/>
        <p:txBody>
          <a:bodyPr/>
          <a:lstStyle/>
          <a:p>
            <a:r>
              <a:rPr lang="en-US" dirty="0"/>
              <a:t>FOLFOX/CAPOX + atezolizumab</a:t>
            </a:r>
          </a:p>
        </p:txBody>
      </p:sp>
      <p:sp>
        <p:nvSpPr>
          <p:cNvPr id="7" name="Title 6">
            <a:extLst>
              <a:ext uri="{FF2B5EF4-FFF2-40B4-BE49-F238E27FC236}">
                <a16:creationId xmlns:a16="http://schemas.microsoft.com/office/drawing/2014/main" id="{8BECC531-F878-10BD-A03F-193F158CCA1B}"/>
              </a:ext>
            </a:extLst>
          </p:cNvPr>
          <p:cNvSpPr>
            <a:spLocks noGrp="1"/>
          </p:cNvSpPr>
          <p:nvPr>
            <p:ph type="title"/>
          </p:nvPr>
        </p:nvSpPr>
        <p:spPr>
          <a:xfrm>
            <a:off x="551384" y="44624"/>
            <a:ext cx="10297144" cy="1023414"/>
          </a:xfrm>
        </p:spPr>
        <p:txBody>
          <a:bodyPr/>
          <a:lstStyle/>
          <a:p>
            <a:pPr>
              <a:lnSpc>
                <a:spcPts val="2300"/>
              </a:lnSpc>
            </a:pPr>
            <a:r>
              <a:rPr lang="en-US" dirty="0"/>
              <a:t>A 65-year-old patient presents with </a:t>
            </a:r>
            <a:r>
              <a:rPr lang="en-US" u="sng" dirty="0"/>
              <a:t>high-risk Stage II MSI-H/</a:t>
            </a:r>
            <a:r>
              <a:rPr lang="en-US" u="sng" dirty="0" err="1"/>
              <a:t>dMMR</a:t>
            </a:r>
            <a:r>
              <a:rPr lang="en-US" u="sng" dirty="0"/>
              <a:t> colon cancer</a:t>
            </a:r>
            <a:r>
              <a:rPr lang="en-US" dirty="0"/>
              <a:t> and undergoes R0 resection. Regulatory and reimbursement issues aside, what would be your preferred approach to adjuvant therapy? </a:t>
            </a:r>
          </a:p>
        </p:txBody>
      </p:sp>
      <p:sp>
        <p:nvSpPr>
          <p:cNvPr id="8" name="Content Placeholder 7">
            <a:extLst>
              <a:ext uri="{FF2B5EF4-FFF2-40B4-BE49-F238E27FC236}">
                <a16:creationId xmlns:a16="http://schemas.microsoft.com/office/drawing/2014/main" id="{BD41146E-62E9-4A6A-2707-F6DFD4949BC4}"/>
              </a:ext>
            </a:extLst>
          </p:cNvPr>
          <p:cNvSpPr>
            <a:spLocks noGrp="1"/>
          </p:cNvSpPr>
          <p:nvPr>
            <p:ph idx="52"/>
          </p:nvPr>
        </p:nvSpPr>
        <p:spPr/>
        <p:txBody>
          <a:bodyPr/>
          <a:lstStyle/>
          <a:p>
            <a:r>
              <a:rPr lang="en-US" dirty="0"/>
              <a:t>FOLFOX/CAPOX + atezolizumab</a:t>
            </a:r>
          </a:p>
        </p:txBody>
      </p:sp>
      <p:sp>
        <p:nvSpPr>
          <p:cNvPr id="9" name="TextBox 8">
            <a:extLst>
              <a:ext uri="{FF2B5EF4-FFF2-40B4-BE49-F238E27FC236}">
                <a16:creationId xmlns:a16="http://schemas.microsoft.com/office/drawing/2014/main" id="{D749B187-200D-B786-8CE6-719E1C32D0DF}"/>
              </a:ext>
            </a:extLst>
          </p:cNvPr>
          <p:cNvSpPr txBox="1"/>
          <p:nvPr/>
        </p:nvSpPr>
        <p:spPr>
          <a:xfrm>
            <a:off x="391959" y="6137374"/>
            <a:ext cx="28238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MRD = molecular residual disease</a:t>
            </a:r>
          </a:p>
        </p:txBody>
      </p:sp>
    </p:spTree>
    <p:extLst>
      <p:ext uri="{BB962C8B-B14F-4D97-AF65-F5344CB8AC3E}">
        <p14:creationId xmlns:p14="http://schemas.microsoft.com/office/powerpoint/2010/main" val="2246874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A5535-2EB5-CAD9-67E7-137B345F60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99B17-768B-622E-DCA3-91026547FCA3}"/>
              </a:ext>
            </a:extLst>
          </p:cNvPr>
          <p:cNvSpPr>
            <a:spLocks noGrp="1"/>
          </p:cNvSpPr>
          <p:nvPr>
            <p:ph idx="47"/>
          </p:nvPr>
        </p:nvSpPr>
        <p:spPr/>
        <p:txBody>
          <a:bodyPr/>
          <a:lstStyle/>
          <a:p>
            <a:r>
              <a:rPr lang="en-US" dirty="0"/>
              <a:t>Atezolizumab +/- CAPOX (3 months) </a:t>
            </a:r>
          </a:p>
        </p:txBody>
      </p:sp>
      <p:sp>
        <p:nvSpPr>
          <p:cNvPr id="3" name="Content Placeholder 2">
            <a:extLst>
              <a:ext uri="{FF2B5EF4-FFF2-40B4-BE49-F238E27FC236}">
                <a16:creationId xmlns:a16="http://schemas.microsoft.com/office/drawing/2014/main" id="{C217DBEA-F2B0-9A89-8F6C-3301A865A171}"/>
              </a:ext>
            </a:extLst>
          </p:cNvPr>
          <p:cNvSpPr>
            <a:spLocks noGrp="1"/>
          </p:cNvSpPr>
          <p:nvPr>
            <p:ph idx="48"/>
          </p:nvPr>
        </p:nvSpPr>
        <p:spPr/>
        <p:txBody>
          <a:bodyPr/>
          <a:lstStyle/>
          <a:p>
            <a:r>
              <a:rPr lang="en-US" dirty="0"/>
              <a:t>FOLFOX/CAPOX + atezolizumab </a:t>
            </a:r>
          </a:p>
        </p:txBody>
      </p:sp>
      <p:sp>
        <p:nvSpPr>
          <p:cNvPr id="4" name="Content Placeholder 3">
            <a:extLst>
              <a:ext uri="{FF2B5EF4-FFF2-40B4-BE49-F238E27FC236}">
                <a16:creationId xmlns:a16="http://schemas.microsoft.com/office/drawing/2014/main" id="{6A5036A1-F983-A92A-AFC3-BE75862282A3}"/>
              </a:ext>
            </a:extLst>
          </p:cNvPr>
          <p:cNvSpPr>
            <a:spLocks noGrp="1"/>
          </p:cNvSpPr>
          <p:nvPr>
            <p:ph idx="49"/>
          </p:nvPr>
        </p:nvSpPr>
        <p:spPr/>
        <p:txBody>
          <a:bodyPr/>
          <a:lstStyle/>
          <a:p>
            <a:r>
              <a:rPr lang="en-US" dirty="0"/>
              <a:t>FOLFOX/CAPOX + atezolizumab</a:t>
            </a:r>
          </a:p>
        </p:txBody>
      </p:sp>
      <p:sp>
        <p:nvSpPr>
          <p:cNvPr id="5" name="Content Placeholder 4">
            <a:extLst>
              <a:ext uri="{FF2B5EF4-FFF2-40B4-BE49-F238E27FC236}">
                <a16:creationId xmlns:a16="http://schemas.microsoft.com/office/drawing/2014/main" id="{9171570A-51F5-FC34-876B-3C62D5A315DB}"/>
              </a:ext>
            </a:extLst>
          </p:cNvPr>
          <p:cNvSpPr>
            <a:spLocks noGrp="1"/>
          </p:cNvSpPr>
          <p:nvPr>
            <p:ph idx="50"/>
          </p:nvPr>
        </p:nvSpPr>
        <p:spPr/>
        <p:txBody>
          <a:bodyPr/>
          <a:lstStyle/>
          <a:p>
            <a:r>
              <a:rPr lang="en-US" dirty="0"/>
              <a:t>FOLFOX/CAPOX + atezolizumab or pembrolizumab monotherapy</a:t>
            </a:r>
          </a:p>
        </p:txBody>
      </p:sp>
      <p:sp>
        <p:nvSpPr>
          <p:cNvPr id="6" name="Content Placeholder 5">
            <a:extLst>
              <a:ext uri="{FF2B5EF4-FFF2-40B4-BE49-F238E27FC236}">
                <a16:creationId xmlns:a16="http://schemas.microsoft.com/office/drawing/2014/main" id="{59ECE89A-9FD2-E520-0C9D-B98EBDB58EE8}"/>
              </a:ext>
            </a:extLst>
          </p:cNvPr>
          <p:cNvSpPr>
            <a:spLocks noGrp="1"/>
          </p:cNvSpPr>
          <p:nvPr>
            <p:ph idx="51"/>
          </p:nvPr>
        </p:nvSpPr>
        <p:spPr/>
        <p:txBody>
          <a:bodyPr/>
          <a:lstStyle/>
          <a:p>
            <a:r>
              <a:rPr lang="en-US" dirty="0"/>
              <a:t>FOLFOX/CAPOX + atezolizumab </a:t>
            </a:r>
          </a:p>
        </p:txBody>
      </p:sp>
      <p:sp>
        <p:nvSpPr>
          <p:cNvPr id="7" name="Title 6">
            <a:extLst>
              <a:ext uri="{FF2B5EF4-FFF2-40B4-BE49-F238E27FC236}">
                <a16:creationId xmlns:a16="http://schemas.microsoft.com/office/drawing/2014/main" id="{85F761DF-AF58-D9B8-7853-12F6270C52FD}"/>
              </a:ext>
            </a:extLst>
          </p:cNvPr>
          <p:cNvSpPr>
            <a:spLocks noGrp="1"/>
          </p:cNvSpPr>
          <p:nvPr>
            <p:ph type="title"/>
          </p:nvPr>
        </p:nvSpPr>
        <p:spPr>
          <a:xfrm>
            <a:off x="551384" y="44624"/>
            <a:ext cx="10153128" cy="1023414"/>
          </a:xfrm>
        </p:spPr>
        <p:txBody>
          <a:bodyPr/>
          <a:lstStyle/>
          <a:p>
            <a:pPr>
              <a:lnSpc>
                <a:spcPts val="2300"/>
              </a:lnSpc>
            </a:pPr>
            <a:r>
              <a:rPr lang="en-US" dirty="0"/>
              <a:t>A 65-year-old patient presents with </a:t>
            </a:r>
            <a:r>
              <a:rPr lang="en-US" u="sng" dirty="0"/>
              <a:t>Stage III MSI-H/</a:t>
            </a:r>
            <a:r>
              <a:rPr lang="en-US" u="sng" dirty="0" err="1"/>
              <a:t>dMMR</a:t>
            </a:r>
            <a:r>
              <a:rPr lang="en-US" u="sng" dirty="0"/>
              <a:t> colon cancer</a:t>
            </a:r>
            <a:r>
              <a:rPr lang="en-US" dirty="0"/>
              <a:t> and undergoes R0 resection. Regulatory and reimbursement issues aside, what would be your preferred approach to adjuvant therapy? </a:t>
            </a:r>
          </a:p>
        </p:txBody>
      </p:sp>
      <p:sp>
        <p:nvSpPr>
          <p:cNvPr id="8" name="Content Placeholder 7">
            <a:extLst>
              <a:ext uri="{FF2B5EF4-FFF2-40B4-BE49-F238E27FC236}">
                <a16:creationId xmlns:a16="http://schemas.microsoft.com/office/drawing/2014/main" id="{91B8F252-0638-87D1-5D63-4BCD1B48BB54}"/>
              </a:ext>
            </a:extLst>
          </p:cNvPr>
          <p:cNvSpPr>
            <a:spLocks noGrp="1"/>
          </p:cNvSpPr>
          <p:nvPr>
            <p:ph idx="52"/>
          </p:nvPr>
        </p:nvSpPr>
        <p:spPr/>
        <p:txBody>
          <a:bodyPr/>
          <a:lstStyle/>
          <a:p>
            <a:r>
              <a:rPr lang="en-US" dirty="0"/>
              <a:t>FOLFOX/CAPOX + atezolizumab </a:t>
            </a:r>
          </a:p>
        </p:txBody>
      </p:sp>
    </p:spTree>
    <p:extLst>
      <p:ext uri="{BB962C8B-B14F-4D97-AF65-F5344CB8AC3E}">
        <p14:creationId xmlns:p14="http://schemas.microsoft.com/office/powerpoint/2010/main" val="1358070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B16C-59B9-A81B-C421-97C8AD793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013CA-95AB-E509-A7A0-1256E1585DDB}"/>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F7F3D27B-854F-AF7D-860A-413E5420FF1D}"/>
              </a:ext>
            </a:extLst>
          </p:cNvPr>
          <p:cNvSpPr>
            <a:spLocks noGrp="1"/>
          </p:cNvSpPr>
          <p:nvPr>
            <p:ph idx="1"/>
          </p:nvPr>
        </p:nvSpPr>
        <p:spPr>
          <a:xfrm>
            <a:off x="912286" y="1052736"/>
            <a:ext cx="10358967" cy="4799013"/>
          </a:xfrm>
        </p:spPr>
        <p:txBody>
          <a:bodyPr/>
          <a:lstStyle/>
          <a:p>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Regulatory and reimbursement issues aside, what would you most likely recommend for a 65-year-old patient with MSI-H/dMMR </a:t>
            </a:r>
            <a:r>
              <a:rPr kumimoji="0" lang="en-US" sz="2200" b="1" i="0" u="sng" strike="noStrike" kern="0" cap="none" spc="0" normalizeH="0" baseline="0" noProof="0" dirty="0">
                <a:ln>
                  <a:noFill/>
                </a:ln>
                <a:solidFill>
                  <a:schemeClr val="tx1"/>
                </a:solidFill>
                <a:effectLst/>
                <a:uLnTx/>
                <a:uFillTx/>
                <a:latin typeface="Calibri"/>
                <a:ea typeface="MS PGothic" pitchFamily="34" charset="-128"/>
                <a:cs typeface="Calibri"/>
              </a:rPr>
              <a:t>Stage III rectal cancer</a:t>
            </a:r>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 who receives 6 months of neoadjuvant dostarlimab and </a:t>
            </a:r>
            <a:r>
              <a:rPr kumimoji="0" lang="en-US" sz="2200" b="1" i="0" u="sng" strike="noStrike" kern="0" cap="none" spc="0" normalizeH="0" baseline="0" noProof="0" dirty="0">
                <a:ln>
                  <a:noFill/>
                </a:ln>
                <a:solidFill>
                  <a:schemeClr val="tx1"/>
                </a:solidFill>
                <a:effectLst/>
                <a:uLnTx/>
                <a:uFillTx/>
                <a:latin typeface="Calibri"/>
                <a:ea typeface="MS PGothic" pitchFamily="34" charset="-128"/>
                <a:cs typeface="Calibri"/>
              </a:rPr>
              <a:t>achieves a complete clinical response</a:t>
            </a:r>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 </a:t>
            </a:r>
            <a:endParaRPr lang="en-US" sz="2200" dirty="0"/>
          </a:p>
          <a:p>
            <a:r>
              <a:rPr lang="en-US" sz="2200" dirty="0"/>
              <a:t>Regulatory and reimbursement issues aside, what would you most likely recommend for a 65-year-old patient with MSI-H/dMMR </a:t>
            </a:r>
            <a:r>
              <a:rPr lang="en-US" sz="2200" u="sng" dirty="0"/>
              <a:t>Stage III rectal cancer</a:t>
            </a:r>
            <a:r>
              <a:rPr lang="en-US" sz="2200" dirty="0"/>
              <a:t> who receives 6 months of neoadjuvant dostarlimab and </a:t>
            </a:r>
            <a:r>
              <a:rPr lang="en-US" sz="2200" u="sng" dirty="0"/>
              <a:t>does not achieve a complete clinical response</a:t>
            </a:r>
            <a:r>
              <a:rPr lang="en-US" sz="2200" dirty="0"/>
              <a:t>? </a:t>
            </a:r>
          </a:p>
          <a:p>
            <a:r>
              <a:rPr lang="en-US" sz="2200" dirty="0"/>
              <a:t>A 65-year-old patient presents with </a:t>
            </a:r>
            <a:r>
              <a:rPr lang="en-US" sz="2200" u="sng" dirty="0"/>
              <a:t>high-risk Stage II MSI-H/dMMR colon cancer</a:t>
            </a:r>
            <a:r>
              <a:rPr lang="en-US" sz="2200" dirty="0"/>
              <a:t> and undergoes R0 resection. Regulatory and reimbursement issues aside, what would be your preferred approach to adjuvant therapy? </a:t>
            </a:r>
          </a:p>
          <a:p>
            <a:r>
              <a:rPr lang="en-US" sz="2200" dirty="0"/>
              <a:t>A 65-year-old patient presents with </a:t>
            </a:r>
            <a:r>
              <a:rPr lang="en-US" sz="2200" u="sng" dirty="0"/>
              <a:t>Stage III MSI-H/dMMR colon cancer</a:t>
            </a:r>
            <a:r>
              <a:rPr lang="en-US" sz="2200" dirty="0"/>
              <a:t> and undergoes R0 resection. Regulatory and reimbursement issues aside, what would be your preferred approach to adjuvant therapy? </a:t>
            </a:r>
          </a:p>
          <a:p>
            <a:endParaRPr lang="en-US" sz="2200" dirty="0"/>
          </a:p>
        </p:txBody>
      </p:sp>
    </p:spTree>
    <p:extLst>
      <p:ext uri="{BB962C8B-B14F-4D97-AF65-F5344CB8AC3E}">
        <p14:creationId xmlns:p14="http://schemas.microsoft.com/office/powerpoint/2010/main" val="4088168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29F4-6E89-486B-0448-57983B7CEC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56D98F8-3166-5119-4425-1C9A27A5874C}"/>
              </a:ext>
            </a:extLst>
          </p:cNvPr>
          <p:cNvSpPr/>
          <p:nvPr/>
        </p:nvSpPr>
        <p:spPr bwMode="auto">
          <a:xfrm>
            <a:off x="740128" y="3068960"/>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99FE652-662C-B3ED-F19C-940403F334DC}"/>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D0D006A-E719-56CD-D97D-F64FA64073B8}"/>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and Future Role of Immune Checkpoint Inhibition in the Management of Microsatellite Instability-High (MSI-H)/Mismatch Repair Deficient (dMMR) Localized and Locally Advanced Colorectal Cancer (CRC) — Dr Cohen</a:t>
            </a:r>
          </a:p>
          <a:p>
            <a:pPr marL="98425" indent="0">
              <a:lnSpc>
                <a:spcPct val="100000"/>
              </a:lnSpc>
              <a:spcBef>
                <a:spcPts val="1600"/>
              </a:spcBef>
              <a:spcAft>
                <a:spcPts val="0"/>
              </a:spcAft>
              <a:buNone/>
            </a:pPr>
            <a:r>
              <a:rPr lang="en-US" sz="2500" dirty="0">
                <a:solidFill>
                  <a:schemeClr val="bg1"/>
                </a:solidFill>
              </a:rPr>
              <a:t>Module 2: Clinical Relevance and Practical Utilization of Molecular Residual Disease (MRD) Analysis in CRC — Dr </a:t>
            </a:r>
            <a:r>
              <a:rPr lang="en-US" sz="2500" dirty="0" err="1">
                <a:solidFill>
                  <a:schemeClr val="bg1"/>
                </a:solidFill>
              </a:rPr>
              <a:t>Dasari</a:t>
            </a:r>
            <a:endParaRPr lang="en-US" sz="2500" dirty="0">
              <a:solidFill>
                <a:schemeClr val="bg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Recent Advances in Metastatic CRC (mCRC): Optimizing Immunotherapy and Other Approaches — Dr </a:t>
            </a:r>
            <a:r>
              <a:rPr lang="en-US" sz="2500" dirty="0" err="1">
                <a:solidFill>
                  <a:schemeClr val="tx1"/>
                </a:solidFill>
              </a:rPr>
              <a:t>Bekaii</a:t>
            </a:r>
            <a:r>
              <a:rPr lang="en-US" sz="2500" dirty="0">
                <a:solidFill>
                  <a:schemeClr val="tx1"/>
                </a:solidFill>
              </a:rPr>
              <a:t>-Saab</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81444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Bekaii</a:t>
            </a:r>
            <a:r>
              <a:rPr lang="en-US" sz="3200" dirty="0">
                <a:solidFill>
                  <a:srgbClr val="0432FF"/>
                </a:solidFill>
              </a:rPr>
              <a:t>-Saab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11352057"/>
              </p:ext>
            </p:extLst>
          </p:nvPr>
        </p:nvGraphicFramePr>
        <p:xfrm>
          <a:off x="263352" y="1196753"/>
          <a:ext cx="10873208" cy="5453965"/>
        </p:xfrm>
        <a:graphic>
          <a:graphicData uri="http://schemas.openxmlformats.org/drawingml/2006/table">
            <a:tbl>
              <a:tblPr firstRow="1" bandRow="1">
                <a:tableStyleId>{F2DE63D5-997A-4646-A377-4702673A728D}</a:tableStyleId>
              </a:tblPr>
              <a:tblGrid>
                <a:gridCol w="2466250">
                  <a:extLst>
                    <a:ext uri="{9D8B030D-6E8A-4147-A177-3AD203B41FA5}">
                      <a16:colId xmlns:a16="http://schemas.microsoft.com/office/drawing/2014/main" val="20000"/>
                    </a:ext>
                  </a:extLst>
                </a:gridCol>
                <a:gridCol w="8406958">
                  <a:extLst>
                    <a:ext uri="{9D8B030D-6E8A-4147-A177-3AD203B41FA5}">
                      <a16:colId xmlns:a16="http://schemas.microsoft.com/office/drawing/2014/main" val="20001"/>
                    </a:ext>
                  </a:extLst>
                </a:gridCol>
              </a:tblGrid>
              <a:tr h="504569">
                <a:tc>
                  <a:txBody>
                    <a:bodyPr/>
                    <a:lstStyle/>
                    <a:p>
                      <a:r>
                        <a:rPr lang="en-US" sz="1500" b="1" kern="1200" dirty="0">
                          <a:solidFill>
                            <a:schemeClr val="tx1"/>
                          </a:solidFill>
                          <a:effectLst/>
                          <a:latin typeface="+mn-lt"/>
                          <a:ea typeface="+mn-ea"/>
                          <a:cs typeface="+mn-cs"/>
                        </a:rPr>
                        <a:t>Consulting Agreements </a:t>
                      </a:r>
                      <a:br>
                        <a:rPr lang="en-US" sz="1500" b="1" kern="1200" dirty="0">
                          <a:solidFill>
                            <a:schemeClr val="tx1"/>
                          </a:solidFill>
                          <a:effectLst/>
                          <a:latin typeface="+mn-lt"/>
                          <a:ea typeface="+mn-ea"/>
                          <a:cs typeface="+mn-cs"/>
                        </a:rPr>
                      </a:br>
                      <a:r>
                        <a:rPr lang="en-US" sz="15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Arcus Biosciences, Bayer HealthCare Pharmaceuticals, Eisai Inc, Genentech, a member of the Roche Group, Incyte Corporation, Ipsen Biopharmaceuticals Inc, Merck, Merck KGaA, Merus, Pfizer Inc, Revolution Medicines Inc, </a:t>
                      </a:r>
                      <a:r>
                        <a:rPr lang="en-US" sz="1500" b="0" kern="1200" dirty="0" err="1">
                          <a:solidFill>
                            <a:schemeClr val="tx1"/>
                          </a:solidFill>
                          <a:effectLst/>
                          <a:latin typeface="+mn-lt"/>
                          <a:ea typeface="+mn-ea"/>
                          <a:cs typeface="+mn-cs"/>
                        </a:rPr>
                        <a:t>Seagen</a:t>
                      </a:r>
                      <a:r>
                        <a:rPr lang="en-US" sz="1500" b="0" kern="1200" dirty="0">
                          <a:solidFill>
                            <a:schemeClr val="tx1"/>
                          </a:solidFill>
                          <a:effectLst/>
                          <a:latin typeface="+mn-lt"/>
                          <a:ea typeface="+mn-ea"/>
                          <a:cs typeface="+mn-cs"/>
                        </a:rPr>
                        <a:t> Inc,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10369">
                <a:tc>
                  <a:txBody>
                    <a:bodyPr/>
                    <a:lstStyle/>
                    <a:p>
                      <a:r>
                        <a:rPr lang="en-US" sz="1500" b="1" kern="1200" dirty="0">
                          <a:solidFill>
                            <a:schemeClr val="tx1"/>
                          </a:solidFill>
                          <a:effectLst/>
                          <a:latin typeface="+mn-lt"/>
                          <a:ea typeface="+mn-ea"/>
                          <a:cs typeface="+mn-cs"/>
                        </a:rPr>
                        <a:t>Consulting Agreements </a:t>
                      </a:r>
                      <a:br>
                        <a:rPr lang="en-US" sz="1500" b="1" kern="1200" dirty="0">
                          <a:solidFill>
                            <a:schemeClr val="tx1"/>
                          </a:solidFill>
                          <a:effectLst/>
                          <a:latin typeface="+mn-lt"/>
                          <a:ea typeface="+mn-ea"/>
                          <a:cs typeface="+mn-cs"/>
                        </a:rPr>
                      </a:br>
                      <a:r>
                        <a:rPr lang="en-US" sz="1500" b="1" kern="1200" dirty="0">
                          <a:solidFill>
                            <a:schemeClr val="tx1"/>
                          </a:solidFill>
                          <a:effectLst/>
                          <a:latin typeface="+mn-lt"/>
                          <a:ea typeface="+mn-ea"/>
                          <a:cs typeface="+mn-cs"/>
                        </a:rPr>
                        <a:t>(to Self)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AbbVie Inc, Aptitude Health, Arsenal Biosciences Inc, AstraZeneca Pharmaceuticals LP, </a:t>
                      </a:r>
                      <a:r>
                        <a:rPr lang="en-US" sz="1500" b="0" kern="1200" dirty="0" err="1">
                          <a:solidFill>
                            <a:schemeClr val="tx1"/>
                          </a:solidFill>
                          <a:effectLst/>
                          <a:latin typeface="+mn-lt"/>
                          <a:ea typeface="+mn-ea"/>
                          <a:cs typeface="+mn-cs"/>
                        </a:rPr>
                        <a:t>BeOne</a:t>
                      </a:r>
                      <a:r>
                        <a:rPr lang="en-US" sz="1500" b="0" kern="1200" dirty="0">
                          <a:solidFill>
                            <a:schemeClr val="tx1"/>
                          </a:solidFill>
                          <a:effectLst/>
                          <a:latin typeface="+mn-lt"/>
                          <a:ea typeface="+mn-ea"/>
                          <a:cs typeface="+mn-cs"/>
                        </a:rPr>
                        <a:t>, Blueprint Medicines, Boehringer Ingelheim Pharmaceuticals Inc, </a:t>
                      </a:r>
                      <a:r>
                        <a:rPr lang="en-US" sz="1500" b="0" kern="1200" dirty="0" err="1">
                          <a:solidFill>
                            <a:schemeClr val="tx1"/>
                          </a:solidFill>
                          <a:effectLst/>
                          <a:latin typeface="+mn-lt"/>
                          <a:ea typeface="+mn-ea"/>
                          <a:cs typeface="+mn-cs"/>
                        </a:rPr>
                        <a:t>Celularity</a:t>
                      </a:r>
                      <a:r>
                        <a:rPr lang="en-US" sz="1500" b="0" kern="1200" dirty="0">
                          <a:solidFill>
                            <a:schemeClr val="tx1"/>
                          </a:solidFill>
                          <a:effectLst/>
                          <a:latin typeface="+mn-lt"/>
                          <a:ea typeface="+mn-ea"/>
                          <a:cs typeface="+mn-cs"/>
                        </a:rPr>
                        <a:t>, Daiichi Sankyo Inc, </a:t>
                      </a:r>
                      <a:r>
                        <a:rPr lang="en-US" sz="1500" b="0" kern="1200" dirty="0" err="1">
                          <a:solidFill>
                            <a:schemeClr val="tx1"/>
                          </a:solidFill>
                          <a:effectLst/>
                          <a:latin typeface="+mn-lt"/>
                          <a:ea typeface="+mn-ea"/>
                          <a:cs typeface="+mn-cs"/>
                        </a:rPr>
                        <a:t>Deciphera</a:t>
                      </a:r>
                      <a:r>
                        <a:rPr lang="en-US" sz="1500" b="0" kern="1200" dirty="0">
                          <a:solidFill>
                            <a:schemeClr val="tx1"/>
                          </a:solidFill>
                          <a:effectLst/>
                          <a:latin typeface="+mn-lt"/>
                          <a:ea typeface="+mn-ea"/>
                          <a:cs typeface="+mn-cs"/>
                        </a:rPr>
                        <a:t> Pharmaceuticals Inc, Exact Sciences Corporation, Exelixis Inc, Foundation Medicine, GSK, Illumina, Janssen Biotech Inc, </a:t>
                      </a:r>
                      <a:r>
                        <a:rPr lang="en-US" sz="1500" b="0" kern="1200" dirty="0" err="1">
                          <a:solidFill>
                            <a:schemeClr val="tx1"/>
                          </a:solidFill>
                          <a:effectLst/>
                          <a:latin typeface="+mn-lt"/>
                          <a:ea typeface="+mn-ea"/>
                          <a:cs typeface="+mn-cs"/>
                        </a:rPr>
                        <a:t>Kanaph</a:t>
                      </a:r>
                      <a:r>
                        <a:rPr lang="en-US" sz="1500" b="0" kern="1200" dirty="0">
                          <a:solidFill>
                            <a:schemeClr val="tx1"/>
                          </a:solidFill>
                          <a:effectLst/>
                          <a:latin typeface="+mn-lt"/>
                          <a:ea typeface="+mn-ea"/>
                          <a:cs typeface="+mn-cs"/>
                        </a:rPr>
                        <a:t> Therapeutics, </a:t>
                      </a:r>
                      <a:r>
                        <a:rPr lang="en-US" sz="1500" b="0" kern="1200" dirty="0" err="1">
                          <a:solidFill>
                            <a:schemeClr val="tx1"/>
                          </a:solidFill>
                          <a:effectLst/>
                          <a:latin typeface="+mn-lt"/>
                          <a:ea typeface="+mn-ea"/>
                          <a:cs typeface="+mn-cs"/>
                        </a:rPr>
                        <a:t>Lisata</a:t>
                      </a:r>
                      <a:r>
                        <a:rPr lang="en-US" sz="1500" b="0" kern="1200" dirty="0">
                          <a:solidFill>
                            <a:schemeClr val="tx1"/>
                          </a:solidFill>
                          <a:effectLst/>
                          <a:latin typeface="+mn-lt"/>
                          <a:ea typeface="+mn-ea"/>
                          <a:cs typeface="+mn-cs"/>
                        </a:rPr>
                        <a:t> Therapeutics, Natera Inc, Ryght AI, Sanofi, Sobi, </a:t>
                      </a:r>
                      <a:r>
                        <a:rPr lang="en-US" sz="1500" b="0" kern="1200" dirty="0" err="1">
                          <a:solidFill>
                            <a:schemeClr val="tx1"/>
                          </a:solidFill>
                          <a:effectLst/>
                          <a:latin typeface="+mn-lt"/>
                          <a:ea typeface="+mn-ea"/>
                          <a:cs typeface="+mn-cs"/>
                        </a:rPr>
                        <a:t>Stemline</a:t>
                      </a:r>
                      <a:r>
                        <a:rPr lang="en-US" sz="1500" b="0" kern="1200" dirty="0">
                          <a:solidFill>
                            <a:schemeClr val="tx1"/>
                          </a:solidFill>
                          <a:effectLst/>
                          <a:latin typeface="+mn-lt"/>
                          <a:ea typeface="+mn-ea"/>
                          <a:cs typeface="+mn-cs"/>
                        </a:rPr>
                        <a:t> Therapeutics Inc, Takeda Pharmaceuticals USA Inc, </a:t>
                      </a:r>
                      <a:r>
                        <a:rPr lang="en-US" sz="1500" b="0" kern="1200" dirty="0" err="1">
                          <a:solidFill>
                            <a:schemeClr val="tx1"/>
                          </a:solidFill>
                          <a:effectLst/>
                          <a:latin typeface="+mn-lt"/>
                          <a:ea typeface="+mn-ea"/>
                          <a:cs typeface="+mn-cs"/>
                        </a:rPr>
                        <a:t>Treos</a:t>
                      </a:r>
                      <a:r>
                        <a:rPr lang="en-US" sz="1500" b="0" kern="1200" dirty="0">
                          <a:solidFill>
                            <a:schemeClr val="tx1"/>
                          </a:solidFill>
                          <a:effectLst/>
                          <a:latin typeface="+mn-lt"/>
                          <a:ea typeface="+mn-ea"/>
                          <a:cs typeface="+mn-cs"/>
                        </a:rPr>
                        <a:t> Bio, </a:t>
                      </a:r>
                      <a:r>
                        <a:rPr lang="en-US" sz="1500" b="0" kern="1200" dirty="0" err="1">
                          <a:solidFill>
                            <a:schemeClr val="tx1"/>
                          </a:solidFill>
                          <a:effectLst/>
                          <a:latin typeface="+mn-lt"/>
                          <a:ea typeface="+mn-ea"/>
                          <a:cs typeface="+mn-cs"/>
                        </a:rPr>
                        <a:t>Xilio</a:t>
                      </a:r>
                      <a:r>
                        <a:rPr lang="en-US" sz="1500" b="0" kern="1200" dirty="0">
                          <a:solidFill>
                            <a:schemeClr val="tx1"/>
                          </a:solidFill>
                          <a:effectLst/>
                          <a:latin typeface="+mn-lt"/>
                          <a:ea typeface="+mn-ea"/>
                          <a:cs typeface="+mn-cs"/>
                        </a:rPr>
                        <a:t> Therapeutics,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r h="351670">
                <a:tc>
                  <a:txBody>
                    <a:bodyPr/>
                    <a:lstStyle/>
                    <a:p>
                      <a:r>
                        <a:rPr lang="en-US" sz="15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1Globe Health Institute, AstraZeneca Pharmaceuticals LP, Eisai Inc, Exelixis Inc, </a:t>
                      </a:r>
                      <a:r>
                        <a:rPr lang="en-US" sz="1500" b="0" kern="1200" dirty="0" err="1">
                          <a:solidFill>
                            <a:schemeClr val="tx1"/>
                          </a:solidFill>
                          <a:effectLst/>
                          <a:latin typeface="+mn-lt"/>
                          <a:ea typeface="+mn-ea"/>
                          <a:cs typeface="+mn-cs"/>
                        </a:rPr>
                        <a:t>FibroGen</a:t>
                      </a:r>
                      <a:r>
                        <a:rPr lang="en-US" sz="1500" b="0" kern="1200" dirty="0">
                          <a:solidFill>
                            <a:schemeClr val="tx1"/>
                          </a:solidFill>
                          <a:effectLst/>
                          <a:latin typeface="+mn-lt"/>
                          <a:ea typeface="+mn-ea"/>
                          <a:cs typeface="+mn-cs"/>
                        </a:rPr>
                        <a:t> Inc, Merck, Suzhou </a:t>
                      </a:r>
                      <a:r>
                        <a:rPr lang="en-US" sz="1500" b="0" kern="1200" dirty="0" err="1">
                          <a:solidFill>
                            <a:schemeClr val="tx1"/>
                          </a:solidFill>
                          <a:effectLst/>
                          <a:latin typeface="+mn-lt"/>
                          <a:ea typeface="+mn-ea"/>
                          <a:cs typeface="+mn-cs"/>
                        </a:rPr>
                        <a:t>Kintor</a:t>
                      </a:r>
                      <a:endParaRPr lang="en-US" sz="15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2148992"/>
                  </a:ext>
                </a:extLst>
              </a:tr>
              <a:tr h="470485">
                <a:tc>
                  <a:txBody>
                    <a:bodyPr/>
                    <a:lstStyle/>
                    <a:p>
                      <a:r>
                        <a:rPr lang="en-US" sz="1500" b="1" kern="1200" dirty="0">
                          <a:solidFill>
                            <a:schemeClr val="tx1"/>
                          </a:solidFill>
                          <a:effectLst/>
                          <a:latin typeface="+mn-lt"/>
                          <a:ea typeface="+mn-ea"/>
                          <a:cs typeface="+mn-cs"/>
                        </a:rPr>
                        <a:t>Inventions/Patents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WO/2018/183488 — Human PD-1 peptide vaccines and uses thereof, licensed to </a:t>
                      </a:r>
                      <a:r>
                        <a:rPr lang="en-US" sz="1500" b="0" kern="1200" dirty="0" err="1">
                          <a:solidFill>
                            <a:schemeClr val="tx1"/>
                          </a:solidFill>
                          <a:effectLst/>
                          <a:latin typeface="+mn-lt"/>
                          <a:ea typeface="+mn-ea"/>
                          <a:cs typeface="+mn-cs"/>
                        </a:rPr>
                        <a:t>Imugene</a:t>
                      </a:r>
                      <a:r>
                        <a:rPr lang="en-US" sz="1500" b="0" kern="1200" dirty="0">
                          <a:solidFill>
                            <a:schemeClr val="tx1"/>
                          </a:solidFill>
                          <a:effectLst/>
                          <a:latin typeface="+mn-lt"/>
                          <a:ea typeface="+mn-ea"/>
                          <a:cs typeface="+mn-cs"/>
                        </a:rPr>
                        <a:t>, WO/2019/055687 — Methods and compositions for the treatment of cancer cachexia, licensed to Recursion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8414025"/>
                  </a:ext>
                </a:extLst>
              </a:tr>
              <a:tr h="810369">
                <a:tc>
                  <a:txBody>
                    <a:bodyPr/>
                    <a:lstStyle/>
                    <a:p>
                      <a:r>
                        <a:rPr lang="en-US" sz="1500" b="1" kern="1200" dirty="0">
                          <a:solidFill>
                            <a:schemeClr val="tx1"/>
                          </a:solidFill>
                          <a:effectLst/>
                          <a:latin typeface="+mn-lt"/>
                          <a:ea typeface="+mn-ea"/>
                          <a:cs typeface="+mn-cs"/>
                        </a:rPr>
                        <a:t>Research Funding </a:t>
                      </a:r>
                      <a:br>
                        <a:rPr lang="en-US" sz="1500" b="1" kern="1200" dirty="0">
                          <a:solidFill>
                            <a:schemeClr val="tx1"/>
                          </a:solidFill>
                          <a:effectLst/>
                          <a:latin typeface="+mn-lt"/>
                          <a:ea typeface="+mn-ea"/>
                          <a:cs typeface="+mn-cs"/>
                        </a:rPr>
                      </a:br>
                      <a:r>
                        <a:rPr lang="en-US" sz="15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Agios Pharmaceuticals Inc, </a:t>
                      </a:r>
                      <a:r>
                        <a:rPr lang="en-US" sz="1500" b="0" kern="1200" dirty="0" err="1">
                          <a:solidFill>
                            <a:schemeClr val="tx1"/>
                          </a:solidFill>
                          <a:effectLst/>
                          <a:latin typeface="+mn-lt"/>
                          <a:ea typeface="+mn-ea"/>
                          <a:cs typeface="+mn-cs"/>
                        </a:rPr>
                        <a:t>AltruBio</a:t>
                      </a:r>
                      <a:r>
                        <a:rPr lang="en-US" sz="1500" b="0" kern="1200" dirty="0">
                          <a:solidFill>
                            <a:schemeClr val="tx1"/>
                          </a:solidFill>
                          <a:effectLst/>
                          <a:latin typeface="+mn-lt"/>
                          <a:ea typeface="+mn-ea"/>
                          <a:cs typeface="+mn-cs"/>
                        </a:rPr>
                        <a:t>, Arcus Biosciences, </a:t>
                      </a:r>
                      <a:r>
                        <a:rPr lang="en-US" sz="1500" b="0" kern="1200" dirty="0" err="1">
                          <a:solidFill>
                            <a:schemeClr val="tx1"/>
                          </a:solidFill>
                          <a:effectLst/>
                          <a:latin typeface="+mn-lt"/>
                          <a:ea typeface="+mn-ea"/>
                          <a:cs typeface="+mn-cs"/>
                        </a:rPr>
                        <a:t>Arrys</a:t>
                      </a:r>
                      <a:r>
                        <a:rPr lang="en-US" sz="1500" b="0" kern="1200" dirty="0">
                          <a:solidFill>
                            <a:schemeClr val="tx1"/>
                          </a:solidFill>
                          <a:effectLst/>
                          <a:latin typeface="+mn-lt"/>
                          <a:ea typeface="+mn-ea"/>
                          <a:cs typeface="+mn-cs"/>
                        </a:rPr>
                        <a:t> Therapeutics, a wholly owned subsidiary of Kyn Therapeutics, </a:t>
                      </a:r>
                      <a:r>
                        <a:rPr lang="en-US" sz="1500" b="0" kern="1200" dirty="0" err="1">
                          <a:solidFill>
                            <a:schemeClr val="tx1"/>
                          </a:solidFill>
                          <a:effectLst/>
                          <a:latin typeface="+mn-lt"/>
                          <a:ea typeface="+mn-ea"/>
                          <a:cs typeface="+mn-cs"/>
                        </a:rPr>
                        <a:t>Atreca</a:t>
                      </a:r>
                      <a:r>
                        <a:rPr lang="en-US" sz="1500" b="0" kern="1200" dirty="0">
                          <a:solidFill>
                            <a:schemeClr val="tx1"/>
                          </a:solidFill>
                          <a:effectLst/>
                          <a:latin typeface="+mn-lt"/>
                          <a:ea typeface="+mn-ea"/>
                          <a:cs typeface="+mn-cs"/>
                        </a:rPr>
                        <a:t>, Bayer HealthCare Pharmaceuticals, Bristol Myers Squibb, Celgene Corporation, Eisai Inc, Genentech, a member of the Roche Group, Incyte Corporation, Ipsen Biopharmaceuticals Inc, Lilly, Merus, Mirati Therapeutics Inc, Novartis, Pfizer Inc, </a:t>
                      </a:r>
                      <a:r>
                        <a:rPr lang="en-US" sz="1500" b="0" kern="1200" dirty="0" err="1">
                          <a:solidFill>
                            <a:schemeClr val="tx1"/>
                          </a:solidFill>
                          <a:effectLst/>
                          <a:latin typeface="+mn-lt"/>
                          <a:ea typeface="+mn-ea"/>
                          <a:cs typeface="+mn-cs"/>
                        </a:rPr>
                        <a:t>pharmaand</a:t>
                      </a:r>
                      <a:r>
                        <a:rPr lang="en-US" sz="1500" b="0" kern="1200" dirty="0">
                          <a:solidFill>
                            <a:schemeClr val="tx1"/>
                          </a:solidFill>
                          <a:effectLst/>
                          <a:latin typeface="+mn-lt"/>
                          <a:ea typeface="+mn-ea"/>
                          <a:cs typeface="+mn-cs"/>
                        </a:rPr>
                        <a:t> GmbH, Revolution Medicines Inc, </a:t>
                      </a:r>
                      <a:r>
                        <a:rPr lang="en-US" sz="1500" b="0" kern="1200" dirty="0" err="1">
                          <a:solidFill>
                            <a:schemeClr val="tx1"/>
                          </a:solidFill>
                          <a:effectLst/>
                          <a:latin typeface="+mn-lt"/>
                          <a:ea typeface="+mn-ea"/>
                          <a:cs typeface="+mn-cs"/>
                        </a:rPr>
                        <a:t>Seagen</a:t>
                      </a:r>
                      <a:r>
                        <a:rPr lang="en-US" sz="1500" b="0" kern="1200" dirty="0">
                          <a:solidFill>
                            <a:schemeClr val="tx1"/>
                          </a:solidFill>
                          <a:effectLst/>
                          <a:latin typeface="+mn-lt"/>
                          <a:ea typeface="+mn-ea"/>
                          <a:cs typeface="+mn-cs"/>
                        </a:rPr>
                        <a:t> Inc, 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3039842"/>
                  </a:ext>
                </a:extLst>
              </a:tr>
              <a:tr h="470485">
                <a:tc>
                  <a:txBody>
                    <a:bodyPr/>
                    <a:lstStyle/>
                    <a:p>
                      <a:r>
                        <a:rPr lang="en-US" sz="1500" b="1" kern="1200" dirty="0">
                          <a:solidFill>
                            <a:schemeClr val="tx1"/>
                          </a:solidFill>
                          <a:effectLst/>
                          <a:latin typeface="+mn-lt"/>
                          <a:ea typeface="+mn-ea"/>
                          <a:cs typeface="+mn-cs"/>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500" b="0" kern="1200" dirty="0">
                          <a:solidFill>
                            <a:schemeClr val="tx1"/>
                          </a:solidFill>
                          <a:effectLst/>
                          <a:latin typeface="+mn-lt"/>
                          <a:ea typeface="+mn-ea"/>
                          <a:cs typeface="+mn-cs"/>
                        </a:rPr>
                        <a:t>Artiva Biotherapeutics Inc, </a:t>
                      </a:r>
                      <a:r>
                        <a:rPr lang="en-US" sz="1500" b="0" kern="1200" dirty="0" err="1">
                          <a:solidFill>
                            <a:schemeClr val="tx1"/>
                          </a:solidFill>
                          <a:effectLst/>
                          <a:latin typeface="+mn-lt"/>
                          <a:ea typeface="+mn-ea"/>
                          <a:cs typeface="+mn-cs"/>
                        </a:rPr>
                        <a:t>Immuneering</a:t>
                      </a:r>
                      <a:r>
                        <a:rPr lang="en-US" sz="1500" b="0" kern="1200" dirty="0">
                          <a:solidFill>
                            <a:schemeClr val="tx1"/>
                          </a:solidFill>
                          <a:effectLst/>
                          <a:latin typeface="+mn-lt"/>
                          <a:ea typeface="+mn-ea"/>
                          <a:cs typeface="+mn-cs"/>
                        </a:rPr>
                        <a:t> Corporation, </a:t>
                      </a:r>
                      <a:r>
                        <a:rPr lang="en-US" sz="1500" b="0" kern="1200" dirty="0" err="1">
                          <a:solidFill>
                            <a:schemeClr val="tx1"/>
                          </a:solidFill>
                          <a:effectLst/>
                          <a:latin typeface="+mn-lt"/>
                          <a:ea typeface="+mn-ea"/>
                          <a:cs typeface="+mn-cs"/>
                        </a:rPr>
                        <a:t>Imugene</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Replimune</a:t>
                      </a:r>
                      <a:r>
                        <a:rPr lang="en-US" sz="1500" b="0" kern="1200" dirty="0">
                          <a:solidFill>
                            <a:schemeClr val="tx1"/>
                          </a:solidFill>
                          <a:effectLst/>
                          <a:latin typeface="+mn-lt"/>
                          <a:ea typeface="+mn-ea"/>
                          <a:cs typeface="+mn-cs"/>
                        </a:rPr>
                        <a:t>, Sun Biopharma, </a:t>
                      </a:r>
                      <a:r>
                        <a:rPr lang="en-US" sz="1500" b="0" kern="1200" dirty="0" err="1">
                          <a:solidFill>
                            <a:schemeClr val="tx1"/>
                          </a:solidFill>
                          <a:effectLst/>
                          <a:latin typeface="+mn-lt"/>
                          <a:ea typeface="+mn-ea"/>
                          <a:cs typeface="+mn-cs"/>
                        </a:rPr>
                        <a:t>Xilis</a:t>
                      </a:r>
                      <a:endParaRPr lang="en-US" sz="15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0981388"/>
                  </a:ext>
                </a:extLst>
              </a:tr>
              <a:tr h="470485">
                <a:tc>
                  <a:txBody>
                    <a:bodyPr/>
                    <a:lstStyle/>
                    <a:p>
                      <a:r>
                        <a:rPr lang="en-US" sz="15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500" b="0" kern="1200" dirty="0">
                          <a:solidFill>
                            <a:schemeClr val="tx1"/>
                          </a:solidFill>
                          <a:effectLst/>
                          <a:latin typeface="+mn-lt"/>
                          <a:ea typeface="+mn-ea"/>
                          <a:cs typeface="+mn-cs"/>
                        </a:rPr>
                        <a:t>MJH Life Sciences, Pancreatic Cancer Action Network, The Valley Hospital, 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116"/>
                  </a:ext>
                </a:extLst>
              </a:tr>
            </a:tbl>
          </a:graphicData>
        </a:graphic>
      </p:graphicFrame>
    </p:spTree>
    <p:custDataLst>
      <p:tags r:id="rId1"/>
    </p:custDataLst>
    <p:extLst>
      <p:ext uri="{BB962C8B-B14F-4D97-AF65-F5344CB8AC3E}">
        <p14:creationId xmlns:p14="http://schemas.microsoft.com/office/powerpoint/2010/main" val="249953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25211A-5A5B-5A17-C551-8E0084107B8F}"/>
              </a:ext>
            </a:extLst>
          </p:cNvPr>
          <p:cNvSpPr>
            <a:spLocks noGrp="1"/>
          </p:cNvSpPr>
          <p:nvPr>
            <p:ph type="ctrTitle"/>
          </p:nvPr>
        </p:nvSpPr>
        <p:spPr/>
        <p:txBody>
          <a:bodyPr>
            <a:normAutofit fontScale="90000"/>
          </a:bodyPr>
          <a:lstStyle/>
          <a:p>
            <a:r>
              <a:rPr lang="en-US" b="1" dirty="0"/>
              <a:t>Clinical Relevance and Practical Utilization of Molecular Residual Disease (MRD) Analysis in CRC</a:t>
            </a:r>
            <a:endParaRPr lang="en-US" dirty="0"/>
          </a:p>
        </p:txBody>
      </p:sp>
      <p:sp>
        <p:nvSpPr>
          <p:cNvPr id="6" name="Subtitle 5">
            <a:extLst>
              <a:ext uri="{FF2B5EF4-FFF2-40B4-BE49-F238E27FC236}">
                <a16:creationId xmlns:a16="http://schemas.microsoft.com/office/drawing/2014/main" id="{F98529D0-BBDB-CE66-9252-47266133AA96}"/>
              </a:ext>
            </a:extLst>
          </p:cNvPr>
          <p:cNvSpPr>
            <a:spLocks noGrp="1"/>
          </p:cNvSpPr>
          <p:nvPr>
            <p:ph type="subTitle" idx="1"/>
          </p:nvPr>
        </p:nvSpPr>
        <p:spPr>
          <a:xfrm>
            <a:off x="1524000" y="4079875"/>
            <a:ext cx="9144000" cy="1655762"/>
          </a:xfrm>
        </p:spPr>
        <p:txBody>
          <a:bodyPr>
            <a:normAutofit fontScale="77500" lnSpcReduction="20000"/>
          </a:bodyPr>
          <a:lstStyle/>
          <a:p>
            <a:r>
              <a:rPr lang="en-US" b="1" dirty="0"/>
              <a:t>Arvind Dasari, MD, MS</a:t>
            </a:r>
          </a:p>
          <a:p>
            <a:r>
              <a:rPr lang="en-US" dirty="0"/>
              <a:t>Professor</a:t>
            </a:r>
          </a:p>
          <a:p>
            <a:r>
              <a:rPr lang="en-US" dirty="0"/>
              <a:t>Department of Gastrointestinal Medical Oncology</a:t>
            </a:r>
          </a:p>
          <a:p>
            <a:r>
              <a:rPr lang="en-US" dirty="0"/>
              <a:t>The University of Texas MD Anderson Cancer Center</a:t>
            </a:r>
          </a:p>
          <a:p>
            <a:r>
              <a:rPr lang="en-US" dirty="0"/>
              <a:t>Houston, Texas</a:t>
            </a:r>
          </a:p>
        </p:txBody>
      </p:sp>
    </p:spTree>
    <p:extLst>
      <p:ext uri="{BB962C8B-B14F-4D97-AF65-F5344CB8AC3E}">
        <p14:creationId xmlns:p14="http://schemas.microsoft.com/office/powerpoint/2010/main" val="227294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52A0-4D5B-ACEC-F3FD-7D21290D6F0E}"/>
              </a:ext>
            </a:extLst>
          </p:cNvPr>
          <p:cNvSpPr>
            <a:spLocks noGrp="1"/>
          </p:cNvSpPr>
          <p:nvPr>
            <p:ph type="title"/>
          </p:nvPr>
        </p:nvSpPr>
        <p:spPr>
          <a:xfrm>
            <a:off x="487622" y="353743"/>
            <a:ext cx="5608378" cy="784860"/>
          </a:xfrm>
        </p:spPr>
        <p:txBody>
          <a:bodyPr>
            <a:normAutofit fontScale="90000"/>
          </a:bodyPr>
          <a:lstStyle/>
          <a:p>
            <a:r>
              <a:rPr lang="en-US" b="1" dirty="0">
                <a:latin typeface="Arial" panose="020B0604020202020204" pitchFamily="34" charset="0"/>
                <a:cs typeface="Arial" panose="020B0604020202020204" pitchFamily="34" charset="0"/>
              </a:rPr>
              <a:t>Key Takeaway Points</a:t>
            </a:r>
          </a:p>
        </p:txBody>
      </p:sp>
      <p:sp>
        <p:nvSpPr>
          <p:cNvPr id="3" name="Slide Number Placeholder 2">
            <a:extLst>
              <a:ext uri="{FF2B5EF4-FFF2-40B4-BE49-F238E27FC236}">
                <a16:creationId xmlns:a16="http://schemas.microsoft.com/office/drawing/2014/main" id="{82072196-AA65-5060-7905-911F5E719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3BFB1F9-5C76-AAAA-9157-75976757BA7E}"/>
              </a:ext>
            </a:extLst>
          </p:cNvPr>
          <p:cNvSpPr>
            <a:spLocks noGrp="1"/>
          </p:cNvSpPr>
          <p:nvPr>
            <p:ph sz="quarter" idx="13"/>
          </p:nvPr>
        </p:nvSpPr>
        <p:spPr>
          <a:xfrm>
            <a:off x="609600" y="1647513"/>
            <a:ext cx="10972800" cy="4023360"/>
          </a:xfrm>
        </p:spPr>
        <p:txBody>
          <a:bodyPr>
            <a:normAutofit/>
          </a:bodyPr>
          <a:lstStyle/>
          <a:p>
            <a:pPr marL="514350" indent="-514350">
              <a:buFont typeface="Arial" panose="020B0604020202020204" pitchFamily="34" charset="0"/>
              <a:buAutoNum type="arabicPeriod"/>
            </a:pPr>
            <a:r>
              <a:rPr lang="en-US" sz="2600" b="1" i="1" dirty="0">
                <a:latin typeface="Arial" panose="020B0604020202020204" pitchFamily="34" charset="0"/>
                <a:cs typeface="Arial" panose="020B0604020202020204" pitchFamily="34" charset="0"/>
              </a:rPr>
              <a:t>MRD assays available for clinical use in the United States and approved by CMS</a:t>
            </a:r>
          </a:p>
          <a:p>
            <a:pPr marL="514350" indent="-514350">
              <a:buAutoNum type="arabicPeriod"/>
            </a:pPr>
            <a:endParaRPr lang="en-US" sz="2600" b="1" i="1" dirty="0">
              <a:latin typeface="Arial" panose="020B0604020202020204" pitchFamily="34" charset="0"/>
              <a:cs typeface="Arial" panose="020B0604020202020204" pitchFamily="34" charset="0"/>
            </a:endParaRPr>
          </a:p>
          <a:p>
            <a:pPr marL="514350" indent="-514350">
              <a:buAutoNum type="arabicPeriod"/>
            </a:pPr>
            <a:r>
              <a:rPr lang="en-US" sz="2600" b="1" i="1" dirty="0">
                <a:latin typeface="Arial" panose="020B0604020202020204" pitchFamily="34" charset="0"/>
                <a:cs typeface="Arial" panose="020B0604020202020204" pitchFamily="34" charset="0"/>
              </a:rPr>
              <a:t>Clinical validity established by observational studies; prospective clinical utility studies are ongoing</a:t>
            </a:r>
          </a:p>
          <a:p>
            <a:pPr marL="514350" indent="-514350">
              <a:buAutoNum type="arabicPeriod"/>
            </a:pPr>
            <a:endParaRPr lang="en-US" sz="2600" b="1" i="1" dirty="0">
              <a:latin typeface="Arial" panose="020B0604020202020204" pitchFamily="34" charset="0"/>
              <a:cs typeface="Arial" panose="020B0604020202020204" pitchFamily="34" charset="0"/>
            </a:endParaRPr>
          </a:p>
          <a:p>
            <a:pPr marL="457200" indent="-457200">
              <a:buAutoNum type="arabicPeriod"/>
            </a:pPr>
            <a:r>
              <a:rPr lang="en-US" sz="2600" b="1" i="1" dirty="0">
                <a:latin typeface="Arial" panose="020B0604020202020204" pitchFamily="34" charset="0"/>
                <a:cs typeface="Arial" panose="020B0604020202020204" pitchFamily="34" charset="0"/>
              </a:rPr>
              <a:t>Unique opportunity to integrate research &amp; clinical practice for efficient and rapid generation of missing data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30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AE0C-265E-81B9-523E-62006559201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523A76-3D27-54A7-3230-16242BBF9A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240" t="14320" r="1460" b="22678"/>
          <a:stretch>
            <a:fillRect/>
          </a:stretch>
        </p:blipFill>
        <p:spPr>
          <a:xfrm>
            <a:off x="0" y="1093923"/>
            <a:ext cx="12190952" cy="5262427"/>
          </a:xfrm>
          <a:prstGeom prst="rect">
            <a:avLst/>
          </a:prstGeom>
        </p:spPr>
      </p:pic>
      <p:sp>
        <p:nvSpPr>
          <p:cNvPr id="9" name="Title 1">
            <a:extLst>
              <a:ext uri="{FF2B5EF4-FFF2-40B4-BE49-F238E27FC236}">
                <a16:creationId xmlns:a16="http://schemas.microsoft.com/office/drawing/2014/main" id="{84599E95-9A0E-D49D-5288-39241C99F3D4}"/>
              </a:ext>
            </a:extLst>
          </p:cNvPr>
          <p:cNvSpPr>
            <a:spLocks noGrp="1"/>
          </p:cNvSpPr>
          <p:nvPr>
            <p:ph type="title"/>
          </p:nvPr>
        </p:nvSpPr>
        <p:spPr>
          <a:xfrm>
            <a:off x="1525411" y="221745"/>
            <a:ext cx="11094720" cy="853440"/>
          </a:xfrm>
        </p:spPr>
        <p:txBody>
          <a:bodyPr>
            <a:normAutofit/>
          </a:bodyPr>
          <a:lstStyle/>
          <a:p>
            <a:r>
              <a:rPr lang="en-US" sz="3600" b="1" dirty="0">
                <a:latin typeface="Arial" panose="020B0604020202020204" pitchFamily="34" charset="0"/>
                <a:cs typeface="Arial" panose="020B0604020202020204" pitchFamily="34" charset="0"/>
              </a:rPr>
              <a:t>Adjuvant Therapy for Colon Cancer </a:t>
            </a:r>
          </a:p>
        </p:txBody>
      </p:sp>
    </p:spTree>
    <p:extLst>
      <p:ext uri="{BB962C8B-B14F-4D97-AF65-F5344CB8AC3E}">
        <p14:creationId xmlns:p14="http://schemas.microsoft.com/office/powerpoint/2010/main" val="2029702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FE43C-E083-0DB5-99A5-EA281F763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2118C-DB97-EB28-C7B1-F3B05AF45F2D}"/>
              </a:ext>
            </a:extLst>
          </p:cNvPr>
          <p:cNvSpPr>
            <a:spLocks noGrp="1"/>
          </p:cNvSpPr>
          <p:nvPr>
            <p:ph type="title"/>
          </p:nvPr>
        </p:nvSpPr>
        <p:spPr>
          <a:xfrm>
            <a:off x="838200" y="136525"/>
            <a:ext cx="10515600" cy="828615"/>
          </a:xfrm>
        </p:spPr>
        <p:txBody>
          <a:bodyPr>
            <a:normAutofit/>
          </a:bodyPr>
          <a:lstStyle/>
          <a:p>
            <a:r>
              <a:rPr lang="en-US" sz="3600" b="1" dirty="0">
                <a:latin typeface="Arial" panose="020B0604020202020204" pitchFamily="34" charset="0"/>
                <a:cs typeface="Arial" panose="020B0604020202020204" pitchFamily="34" charset="0"/>
              </a:rPr>
              <a:t>MRD For Adjuvant Therapy Decisions</a:t>
            </a:r>
          </a:p>
        </p:txBody>
      </p:sp>
      <p:pic>
        <p:nvPicPr>
          <p:cNvPr id="7" name="Picture 6">
            <a:extLst>
              <a:ext uri="{FF2B5EF4-FFF2-40B4-BE49-F238E27FC236}">
                <a16:creationId xmlns:a16="http://schemas.microsoft.com/office/drawing/2014/main" id="{0B66892D-EF78-FD16-8B66-6695236136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9620" y="1161175"/>
            <a:ext cx="6829338" cy="5195175"/>
          </a:xfrm>
          <a:prstGeom prst="rect">
            <a:avLst/>
          </a:prstGeom>
        </p:spPr>
      </p:pic>
      <p:sp>
        <p:nvSpPr>
          <p:cNvPr id="8" name="TextBox 7">
            <a:extLst>
              <a:ext uri="{FF2B5EF4-FFF2-40B4-BE49-F238E27FC236}">
                <a16:creationId xmlns:a16="http://schemas.microsoft.com/office/drawing/2014/main" id="{F26C9BB7-D33F-0BF4-1222-BD817BDCCAE8}"/>
              </a:ext>
            </a:extLst>
          </p:cNvPr>
          <p:cNvSpPr txBox="1"/>
          <p:nvPr/>
        </p:nvSpPr>
        <p:spPr>
          <a:xfrm>
            <a:off x="8082098" y="6564714"/>
            <a:ext cx="37427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13C38"/>
                </a:solidFill>
                <a:effectLst/>
                <a:uLnTx/>
                <a:uFillTx/>
                <a:latin typeface="Arial"/>
                <a:ea typeface="+mn-ea"/>
                <a:cs typeface="+mn-cs"/>
              </a:rPr>
              <a:t>Dasari et al, Nat Rev Clin Oncol. 2020</a:t>
            </a:r>
          </a:p>
        </p:txBody>
      </p:sp>
    </p:spTree>
    <p:extLst>
      <p:ext uri="{BB962C8B-B14F-4D97-AF65-F5344CB8AC3E}">
        <p14:creationId xmlns:p14="http://schemas.microsoft.com/office/powerpoint/2010/main" val="46488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Observational Studies &amp; What We Know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494"/>
          <a:stretch/>
        </p:blipFill>
        <p:spPr bwMode="auto">
          <a:xfrm>
            <a:off x="389117" y="389106"/>
            <a:ext cx="11413764" cy="581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6DB0CAA-E8A7-5A4B-723E-36BB5B96ED79}"/>
              </a:ext>
            </a:extLst>
          </p:cNvPr>
          <p:cNvSpPr txBox="1"/>
          <p:nvPr/>
        </p:nvSpPr>
        <p:spPr>
          <a:xfrm>
            <a:off x="183572" y="6386946"/>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Dasari A et al. ASCO GI 2025</a:t>
            </a:r>
          </a:p>
        </p:txBody>
      </p:sp>
      <p:sp>
        <p:nvSpPr>
          <p:cNvPr id="4" name="Rectangle 3">
            <a:extLst>
              <a:ext uri="{FF2B5EF4-FFF2-40B4-BE49-F238E27FC236}">
                <a16:creationId xmlns:a16="http://schemas.microsoft.com/office/drawing/2014/main" id="{5BE7B068-6EA8-D645-D18D-4BD527D0ECA8}"/>
              </a:ext>
            </a:extLst>
          </p:cNvPr>
          <p:cNvSpPr/>
          <p:nvPr/>
        </p:nvSpPr>
        <p:spPr>
          <a:xfrm>
            <a:off x="11346873" y="550718"/>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Observational Studies &amp; What We Know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999"/>
          <a:stretch/>
        </p:blipFill>
        <p:spPr bwMode="auto">
          <a:xfrm>
            <a:off x="389118" y="473412"/>
            <a:ext cx="11413764" cy="577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E30A62E1-B262-DA86-CE69-B5F1EEE90107}"/>
              </a:ext>
            </a:extLst>
          </p:cNvPr>
          <p:cNvSpPr txBox="1"/>
          <p:nvPr/>
        </p:nvSpPr>
        <p:spPr>
          <a:xfrm>
            <a:off x="142008" y="6488668"/>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Dasari A et al. ASCO GI 2025</a:t>
            </a:r>
          </a:p>
        </p:txBody>
      </p:sp>
      <p:sp>
        <p:nvSpPr>
          <p:cNvPr id="5" name="Rectangle 4">
            <a:extLst>
              <a:ext uri="{FF2B5EF4-FFF2-40B4-BE49-F238E27FC236}">
                <a16:creationId xmlns:a16="http://schemas.microsoft.com/office/drawing/2014/main" id="{815BDA75-DC15-8389-CA20-6B15E05DFDDD}"/>
              </a:ext>
            </a:extLst>
          </p:cNvPr>
          <p:cNvSpPr/>
          <p:nvPr/>
        </p:nvSpPr>
        <p:spPr>
          <a:xfrm>
            <a:off x="11346873" y="550718"/>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Observational Studies &amp; What We Know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94"/>
          <a:stretch/>
        </p:blipFill>
        <p:spPr bwMode="auto">
          <a:xfrm>
            <a:off x="539019" y="382621"/>
            <a:ext cx="11413764" cy="58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B6C4DA0-63AC-E3D6-B588-24F84DBACFD4}"/>
              </a:ext>
            </a:extLst>
          </p:cNvPr>
          <p:cNvSpPr txBox="1"/>
          <p:nvPr/>
        </p:nvSpPr>
        <p:spPr>
          <a:xfrm>
            <a:off x="142008" y="6475379"/>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Dasari A et al. ASCO GI 2025</a:t>
            </a:r>
          </a:p>
        </p:txBody>
      </p:sp>
      <p:sp>
        <p:nvSpPr>
          <p:cNvPr id="5" name="Rectangle 4">
            <a:extLst>
              <a:ext uri="{FF2B5EF4-FFF2-40B4-BE49-F238E27FC236}">
                <a16:creationId xmlns:a16="http://schemas.microsoft.com/office/drawing/2014/main" id="{E6EC65EF-FF8F-F5EB-BA29-D53AF59E5095}"/>
              </a:ext>
            </a:extLst>
          </p:cNvPr>
          <p:cNvSpPr/>
          <p:nvPr/>
        </p:nvSpPr>
        <p:spPr>
          <a:xfrm>
            <a:off x="11398828" y="550718"/>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52A0-4D5B-ACEC-F3FD-7D21290D6F0E}"/>
              </a:ext>
            </a:extLst>
          </p:cNvPr>
          <p:cNvSpPr>
            <a:spLocks noGrp="1"/>
          </p:cNvSpPr>
          <p:nvPr>
            <p:ph type="title"/>
          </p:nvPr>
        </p:nvSpPr>
        <p:spPr>
          <a:xfrm>
            <a:off x="527964" y="255140"/>
            <a:ext cx="11258384" cy="784860"/>
          </a:xfrm>
        </p:spPr>
        <p:txBody>
          <a:bodyPr>
            <a:normAutofit/>
          </a:bodyPr>
          <a:lstStyle/>
          <a:p>
            <a:r>
              <a:rPr lang="en-US" dirty="0"/>
              <a:t>Where Are We Today ?</a:t>
            </a:r>
          </a:p>
        </p:txBody>
      </p:sp>
      <p:sp>
        <p:nvSpPr>
          <p:cNvPr id="3" name="Slide Number Placeholder 2">
            <a:extLst>
              <a:ext uri="{FF2B5EF4-FFF2-40B4-BE49-F238E27FC236}">
                <a16:creationId xmlns:a16="http://schemas.microsoft.com/office/drawing/2014/main" id="{82072196-AA65-5060-7905-911F5E719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EA73B19-D7A1-5BB8-808A-A908EC822EE2}"/>
              </a:ext>
            </a:extLst>
          </p:cNvPr>
          <p:cNvSpPr>
            <a:spLocks noGrp="1"/>
          </p:cNvSpPr>
          <p:nvPr>
            <p:ph type="body" sz="quarter" idx="15"/>
          </p:nvPr>
        </p:nvSpPr>
        <p:spPr/>
        <p:txBody>
          <a:bodyPr/>
          <a:lstStyle/>
          <a:p>
            <a:r>
              <a:rPr lang="en-US"/>
              <a:t>Arvind Dasari, MD, MS</a:t>
            </a:r>
          </a:p>
        </p:txBody>
      </p:sp>
      <p:pic>
        <p:nvPicPr>
          <p:cNvPr id="8" name="Picture 7">
            <a:extLst>
              <a:ext uri="{FF2B5EF4-FFF2-40B4-BE49-F238E27FC236}">
                <a16:creationId xmlns:a16="http://schemas.microsoft.com/office/drawing/2014/main" id="{C4DE1E4D-FDDE-5263-F0DE-EE7B347AEE53}"/>
              </a:ext>
            </a:extLst>
          </p:cNvPr>
          <p:cNvPicPr>
            <a:picLocks noChangeAspect="1"/>
          </p:cNvPicPr>
          <p:nvPr/>
        </p:nvPicPr>
        <p:blipFill>
          <a:blip r:embed="rId3"/>
          <a:stretch>
            <a:fillRect/>
          </a:stretch>
        </p:blipFill>
        <p:spPr>
          <a:xfrm>
            <a:off x="381771" y="1230035"/>
            <a:ext cx="10286291" cy="4464794"/>
          </a:xfrm>
          <a:prstGeom prst="rect">
            <a:avLst/>
          </a:prstGeom>
        </p:spPr>
      </p:pic>
      <p:grpSp>
        <p:nvGrpSpPr>
          <p:cNvPr id="11" name="Group 10">
            <a:extLst>
              <a:ext uri="{FF2B5EF4-FFF2-40B4-BE49-F238E27FC236}">
                <a16:creationId xmlns:a16="http://schemas.microsoft.com/office/drawing/2014/main" id="{2C02B5B6-7A50-C0F3-5540-A86C0615C83B}"/>
              </a:ext>
            </a:extLst>
          </p:cNvPr>
          <p:cNvGrpSpPr/>
          <p:nvPr/>
        </p:nvGrpSpPr>
        <p:grpSpPr>
          <a:xfrm>
            <a:off x="8200924" y="3512254"/>
            <a:ext cx="2983040" cy="951378"/>
            <a:chOff x="8460444" y="3571227"/>
            <a:chExt cx="3388648" cy="1121620"/>
          </a:xfrm>
        </p:grpSpPr>
        <p:pic>
          <p:nvPicPr>
            <p:cNvPr id="6" name="Picture 5">
              <a:extLst>
                <a:ext uri="{FF2B5EF4-FFF2-40B4-BE49-F238E27FC236}">
                  <a16:creationId xmlns:a16="http://schemas.microsoft.com/office/drawing/2014/main" id="{E2FE22FC-C687-91C7-039B-487D77474C6C}"/>
                </a:ext>
              </a:extLst>
            </p:cNvPr>
            <p:cNvPicPr>
              <a:picLocks noChangeAspect="1"/>
            </p:cNvPicPr>
            <p:nvPr/>
          </p:nvPicPr>
          <p:blipFill>
            <a:blip r:embed="rId4"/>
            <a:stretch>
              <a:fillRect/>
            </a:stretch>
          </p:blipFill>
          <p:spPr>
            <a:xfrm>
              <a:off x="10727472" y="3571227"/>
              <a:ext cx="1121620" cy="1121620"/>
            </a:xfrm>
            <a:prstGeom prst="rect">
              <a:avLst/>
            </a:prstGeom>
          </p:spPr>
        </p:pic>
        <p:sp>
          <p:nvSpPr>
            <p:cNvPr id="10" name="Arrow: Left 9">
              <a:extLst>
                <a:ext uri="{FF2B5EF4-FFF2-40B4-BE49-F238E27FC236}">
                  <a16:creationId xmlns:a16="http://schemas.microsoft.com/office/drawing/2014/main" id="{D006DF99-4EDD-3E7F-6116-0D67E899B2CC}"/>
                </a:ext>
              </a:extLst>
            </p:cNvPr>
            <p:cNvSpPr/>
            <p:nvPr/>
          </p:nvSpPr>
          <p:spPr>
            <a:xfrm>
              <a:off x="8460444" y="3698769"/>
              <a:ext cx="2235655" cy="86653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E991677-F1A5-B534-DCC9-E58E5CE88852}"/>
                </a:ext>
              </a:extLst>
            </p:cNvPr>
            <p:cNvSpPr txBox="1"/>
            <p:nvPr/>
          </p:nvSpPr>
          <p:spPr>
            <a:xfrm>
              <a:off x="8955741" y="3943005"/>
              <a:ext cx="1893278" cy="369332"/>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a:ea typeface="+mn-ea"/>
                  <a:cs typeface="+mn-cs"/>
                </a:rPr>
                <a:t>MRD in CRC</a:t>
              </a:r>
            </a:p>
          </p:txBody>
        </p:sp>
      </p:grpSp>
      <p:sp>
        <p:nvSpPr>
          <p:cNvPr id="7" name="Rectangle 6">
            <a:extLst>
              <a:ext uri="{FF2B5EF4-FFF2-40B4-BE49-F238E27FC236}">
                <a16:creationId xmlns:a16="http://schemas.microsoft.com/office/drawing/2014/main" id="{99F69721-3B6C-764F-EECB-0C6FF9D8CE3B}"/>
              </a:ext>
            </a:extLst>
          </p:cNvPr>
          <p:cNvSpPr/>
          <p:nvPr/>
        </p:nvSpPr>
        <p:spPr>
          <a:xfrm>
            <a:off x="3232484" y="663341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7C652B6-0F00-2B87-0D74-D2C726956F24}"/>
              </a:ext>
            </a:extLst>
          </p:cNvPr>
          <p:cNvSpPr/>
          <p:nvPr/>
        </p:nvSpPr>
        <p:spPr>
          <a:xfrm>
            <a:off x="11817773" y="187572"/>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526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52A0-4D5B-ACEC-F3FD-7D21290D6F0E}"/>
              </a:ext>
            </a:extLst>
          </p:cNvPr>
          <p:cNvSpPr>
            <a:spLocks noGrp="1"/>
          </p:cNvSpPr>
          <p:nvPr>
            <p:ph type="title"/>
          </p:nvPr>
        </p:nvSpPr>
        <p:spPr>
          <a:xfrm>
            <a:off x="487621" y="136683"/>
            <a:ext cx="11534050" cy="784860"/>
          </a:xfrm>
        </p:spPr>
        <p:txBody>
          <a:bodyPr>
            <a:normAutofit/>
          </a:bodyPr>
          <a:lstStyle/>
          <a:p>
            <a:r>
              <a:rPr lang="en-US" dirty="0"/>
              <a:t>Completed Randomized Trials: DYNAMIC II</a:t>
            </a:r>
          </a:p>
        </p:txBody>
      </p:sp>
      <p:sp>
        <p:nvSpPr>
          <p:cNvPr id="3" name="Slide Number Placeholder 2">
            <a:extLst>
              <a:ext uri="{FF2B5EF4-FFF2-40B4-BE49-F238E27FC236}">
                <a16:creationId xmlns:a16="http://schemas.microsoft.com/office/drawing/2014/main" id="{82072196-AA65-5060-7905-911F5E719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EA73B19-D7A1-5BB8-808A-A908EC822EE2}"/>
              </a:ext>
            </a:extLst>
          </p:cNvPr>
          <p:cNvSpPr>
            <a:spLocks noGrp="1"/>
          </p:cNvSpPr>
          <p:nvPr>
            <p:ph type="body" sz="quarter" idx="15"/>
          </p:nvPr>
        </p:nvSpPr>
        <p:spPr/>
        <p:txBody>
          <a:bodyPr/>
          <a:lstStyle/>
          <a:p>
            <a:r>
              <a:rPr lang="en-US"/>
              <a:t>Arvind Dasari, MD, MS</a:t>
            </a:r>
          </a:p>
        </p:txBody>
      </p:sp>
      <p:pic>
        <p:nvPicPr>
          <p:cNvPr id="11" name="Picture 10">
            <a:extLst>
              <a:ext uri="{FF2B5EF4-FFF2-40B4-BE49-F238E27FC236}">
                <a16:creationId xmlns:a16="http://schemas.microsoft.com/office/drawing/2014/main" id="{070BF38E-1BEF-9D60-C919-17FE0080906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3800" y="1008527"/>
            <a:ext cx="3056365" cy="5076265"/>
          </a:xfrm>
          <a:prstGeom prst="rect">
            <a:avLst/>
          </a:prstGeom>
        </p:spPr>
      </p:pic>
      <p:pic>
        <p:nvPicPr>
          <p:cNvPr id="13" name="Picture 12">
            <a:extLst>
              <a:ext uri="{FF2B5EF4-FFF2-40B4-BE49-F238E27FC236}">
                <a16:creationId xmlns:a16="http://schemas.microsoft.com/office/drawing/2014/main" id="{F37F90E3-8367-92D7-2BBF-419081EC88E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043743" y="1297640"/>
            <a:ext cx="7977928" cy="4498041"/>
          </a:xfrm>
          <a:prstGeom prst="rect">
            <a:avLst/>
          </a:prstGeom>
        </p:spPr>
      </p:pic>
      <p:sp>
        <p:nvSpPr>
          <p:cNvPr id="4" name="TextBox 3">
            <a:extLst>
              <a:ext uri="{FF2B5EF4-FFF2-40B4-BE49-F238E27FC236}">
                <a16:creationId xmlns:a16="http://schemas.microsoft.com/office/drawing/2014/main" id="{B7348842-C10A-A16E-98FE-18A709F07ADC}"/>
              </a:ext>
            </a:extLst>
          </p:cNvPr>
          <p:cNvSpPr txBox="1"/>
          <p:nvPr/>
        </p:nvSpPr>
        <p:spPr>
          <a:xfrm>
            <a:off x="8289059" y="5906806"/>
            <a:ext cx="434755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a:ea typeface="+mn-ea"/>
                <a:cs typeface="+mn-cs"/>
              </a:rPr>
              <a:t>Tie et al, </a:t>
            </a: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N Engl J Med. 2022 Jun 16;386(24):2261-2272</a:t>
            </a:r>
            <a:endParaRPr kumimoji="0" lang="en-US" sz="105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C18BC18-B97F-553D-0687-CACAA01407EB}"/>
              </a:ext>
            </a:extLst>
          </p:cNvPr>
          <p:cNvSpPr/>
          <p:nvPr/>
        </p:nvSpPr>
        <p:spPr>
          <a:xfrm>
            <a:off x="3232484" y="663341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B7165D4-F2B1-D9DE-7A64-04BAFB85F655}"/>
              </a:ext>
            </a:extLst>
          </p:cNvPr>
          <p:cNvSpPr/>
          <p:nvPr/>
        </p:nvSpPr>
        <p:spPr>
          <a:xfrm>
            <a:off x="5686649" y="5556297"/>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B24D6E19-D7AC-9A7E-ABAB-85F645B7B0B1}"/>
              </a:ext>
            </a:extLst>
          </p:cNvPr>
          <p:cNvSpPr/>
          <p:nvPr/>
        </p:nvSpPr>
        <p:spPr>
          <a:xfrm>
            <a:off x="11772928" y="217034"/>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327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61B16-BF6D-B83F-C76F-AC57691193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74A74A-B671-CF10-124C-95E6964A88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5731" y="1120362"/>
            <a:ext cx="11944350" cy="4593471"/>
          </a:xfrm>
          <a:prstGeom prst="rect">
            <a:avLst/>
          </a:prstGeom>
        </p:spPr>
      </p:pic>
      <p:sp>
        <p:nvSpPr>
          <p:cNvPr id="2" name="Rectangle 1">
            <a:extLst>
              <a:ext uri="{FF2B5EF4-FFF2-40B4-BE49-F238E27FC236}">
                <a16:creationId xmlns:a16="http://schemas.microsoft.com/office/drawing/2014/main" id="{1C9BD420-F30D-6A1F-0E0E-7C5A5E53865B}"/>
              </a:ext>
            </a:extLst>
          </p:cNvPr>
          <p:cNvSpPr/>
          <p:nvPr/>
        </p:nvSpPr>
        <p:spPr>
          <a:xfrm>
            <a:off x="3232484" y="663341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D819137-F49C-8DD5-922F-D84D72138D4A}"/>
              </a:ext>
            </a:extLst>
          </p:cNvPr>
          <p:cNvSpPr txBox="1"/>
          <p:nvPr/>
        </p:nvSpPr>
        <p:spPr>
          <a:xfrm>
            <a:off x="3832698" y="6379495"/>
            <a:ext cx="389823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Jeanne Tie, MBChB FRACP 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655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1761-40BE-36ED-0873-0ECE925F1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C305E-81C7-3CE5-B0FD-D26A2A7AFBF0}"/>
              </a:ext>
            </a:extLst>
          </p:cNvPr>
          <p:cNvSpPr>
            <a:spLocks noGrp="1"/>
          </p:cNvSpPr>
          <p:nvPr>
            <p:ph type="title"/>
          </p:nvPr>
        </p:nvSpPr>
        <p:spPr>
          <a:xfrm>
            <a:off x="916516" y="29760"/>
            <a:ext cx="10358967" cy="1383015"/>
          </a:xfrm>
        </p:spPr>
        <p:txBody>
          <a:bodyPr/>
          <a:lstStyle/>
          <a:p>
            <a:r>
              <a:rPr lang="en-US" sz="3200" dirty="0">
                <a:solidFill>
                  <a:srgbClr val="0432FF"/>
                </a:solidFill>
              </a:rPr>
              <a:t>Dr Fakih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5FCB7423-377B-805A-C218-0E1D1A1EFCE7}"/>
              </a:ext>
            </a:extLst>
          </p:cNvPr>
          <p:cNvGraphicFramePr>
            <a:graphicFrameLocks/>
          </p:cNvGraphicFramePr>
          <p:nvPr>
            <p:extLst>
              <p:ext uri="{D42A27DB-BD31-4B8C-83A1-F6EECF244321}">
                <p14:modId xmlns:p14="http://schemas.microsoft.com/office/powerpoint/2010/main" val="295662442"/>
              </p:ext>
            </p:extLst>
          </p:nvPr>
        </p:nvGraphicFramePr>
        <p:xfrm>
          <a:off x="983432" y="1686501"/>
          <a:ext cx="10225136" cy="2822619"/>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00924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Janssen Research and Development, Merus, Mirati Therapeutics Inc, Tempus, </a:t>
                      </a:r>
                      <a:r>
                        <a:rPr lang="en-US" sz="1800" b="0" kern="1200" dirty="0" err="1">
                          <a:solidFill>
                            <a:schemeClr val="tx1"/>
                          </a:solidFill>
                          <a:effectLst/>
                          <a:latin typeface="+mn-lt"/>
                          <a:ea typeface="+mn-ea"/>
                          <a:cs typeface="+mn-cs"/>
                        </a:rPr>
                        <a:t>Xilio</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735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Adagene</a:t>
                      </a:r>
                      <a:r>
                        <a:rPr lang="en-US" sz="1800" b="0" kern="1200" dirty="0">
                          <a:solidFill>
                            <a:schemeClr val="tx1"/>
                          </a:solidFill>
                          <a:effectLst/>
                          <a:latin typeface="+mn-lt"/>
                          <a:ea typeface="+mn-ea"/>
                          <a:cs typeface="+mn-cs"/>
                        </a:rPr>
                        <a:t>, Bristol Myers Squibb, </a:t>
                      </a:r>
                      <a:r>
                        <a:rPr lang="en-US" sz="1800" b="0" kern="1200" dirty="0" err="1">
                          <a:solidFill>
                            <a:schemeClr val="tx1"/>
                          </a:solidFill>
                          <a:effectLst/>
                          <a:latin typeface="+mn-lt"/>
                          <a:ea typeface="+mn-ea"/>
                          <a:cs typeface="+mn-cs"/>
                        </a:rPr>
                        <a:t>Delcath</a:t>
                      </a:r>
                      <a:r>
                        <a:rPr lang="en-US" sz="1800" b="0" kern="1200" dirty="0">
                          <a:solidFill>
                            <a:schemeClr val="tx1"/>
                          </a:solidFill>
                          <a:effectLst/>
                          <a:latin typeface="+mn-lt"/>
                          <a:ea typeface="+mn-ea"/>
                          <a:cs typeface="+mn-cs"/>
                        </a:rPr>
                        <a:t> Systems Inc, </a:t>
                      </a:r>
                      <a:r>
                        <a:rPr lang="en-US" sz="1800" b="0" kern="1200" dirty="0" err="1">
                          <a:solidFill>
                            <a:schemeClr val="tx1"/>
                          </a:solidFill>
                          <a:effectLst/>
                          <a:latin typeface="+mn-lt"/>
                          <a:ea typeface="+mn-ea"/>
                          <a:cs typeface="+mn-cs"/>
                        </a:rPr>
                        <a:t>Iterion</a:t>
                      </a:r>
                      <a:r>
                        <a:rPr lang="en-US" sz="1800" b="0" kern="1200" dirty="0">
                          <a:solidFill>
                            <a:schemeClr val="tx1"/>
                          </a:solidFill>
                          <a:effectLst/>
                          <a:latin typeface="+mn-lt"/>
                          <a:ea typeface="+mn-ea"/>
                          <a:cs typeface="+mn-cs"/>
                        </a:rPr>
                        <a:t> Therapeutics, Merck, Microbial Machines, Mirati Therapeutics Inc, Revolution Medicines, Summit Therapeutics, Taiho Oncology Inc, Totus Medicines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62601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Agenus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0608525"/>
                  </a:ext>
                </a:extLst>
              </a:tr>
            </a:tbl>
          </a:graphicData>
        </a:graphic>
      </p:graphicFrame>
    </p:spTree>
    <p:custDataLst>
      <p:tags r:id="rId1"/>
    </p:custDataLst>
    <p:extLst>
      <p:ext uri="{BB962C8B-B14F-4D97-AF65-F5344CB8AC3E}">
        <p14:creationId xmlns:p14="http://schemas.microsoft.com/office/powerpoint/2010/main" val="436914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F5AB00D6-4798-DA9F-16E4-8EF2B5CF9C4B}"/>
              </a:ext>
            </a:extLst>
          </p:cNvPr>
          <p:cNvSpPr/>
          <p:nvPr/>
        </p:nvSpPr>
        <p:spPr>
          <a:xfrm>
            <a:off x="2527634" y="657626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E9F2B56-B537-C59E-F402-AC8266465E49}"/>
              </a:ext>
            </a:extLst>
          </p:cNvPr>
          <p:cNvSpPr txBox="1"/>
          <p:nvPr/>
        </p:nvSpPr>
        <p:spPr>
          <a:xfrm>
            <a:off x="6788195" y="6391595"/>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Tie J et al. Nat Med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ADC9-8C07-1357-5235-5D5ECD654496}"/>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C1F2BC-50A1-D4FC-0329-357D38830B5D}"/>
              </a:ext>
            </a:extLst>
          </p:cNvPr>
          <p:cNvSpPr>
            <a:spLocks noGrp="1"/>
          </p:cNvSpPr>
          <p:nvPr>
            <p:ph type="body" sz="quarter" idx="10"/>
          </p:nvPr>
        </p:nvSpPr>
        <p:spPr>
          <a:xfrm>
            <a:off x="952501" y="427826"/>
            <a:ext cx="10268655" cy="670052"/>
          </a:xfrm>
        </p:spPr>
        <p:txBody>
          <a:bodyPr/>
          <a:lstStyle/>
          <a:p>
            <a:r>
              <a:rPr lang="en-US" dirty="0">
                <a:solidFill>
                  <a:srgbClr val="17AD86"/>
                </a:solidFill>
              </a:rPr>
              <a:t>DYNAMIC-III</a:t>
            </a:r>
            <a:r>
              <a:rPr lang="en-US" dirty="0"/>
              <a:t> Study Design </a:t>
            </a:r>
            <a:r>
              <a:rPr lang="en-US" sz="2133" b="0" dirty="0"/>
              <a:t>Randomised Phase II/III (ACTRN12617001566325)</a:t>
            </a:r>
            <a:endParaRPr lang="fr-FR" b="0" dirty="0"/>
          </a:p>
        </p:txBody>
      </p:sp>
      <p:sp>
        <p:nvSpPr>
          <p:cNvPr id="3" name="Espace réservé du texte 2">
            <a:extLst>
              <a:ext uri="{FF2B5EF4-FFF2-40B4-BE49-F238E27FC236}">
                <a16:creationId xmlns:a16="http://schemas.microsoft.com/office/drawing/2014/main" id="{B94ACCB7-2AFC-81E3-67AD-7ECEEE3262BE}"/>
              </a:ext>
            </a:extLst>
          </p:cNvPr>
          <p:cNvSpPr>
            <a:spLocks noGrp="1"/>
          </p:cNvSpPr>
          <p:nvPr>
            <p:ph type="body" sz="quarter" idx="12"/>
          </p:nvPr>
        </p:nvSpPr>
        <p:spPr/>
        <p:txBody>
          <a:bodyPr/>
          <a:lstStyle/>
          <a:p>
            <a:r>
              <a:rPr lang="fr-FR" dirty="0"/>
              <a:t>Jeanne Tie</a:t>
            </a:r>
          </a:p>
        </p:txBody>
      </p:sp>
      <p:sp>
        <p:nvSpPr>
          <p:cNvPr id="6" name="Rectangle 5">
            <a:extLst>
              <a:ext uri="{FF2B5EF4-FFF2-40B4-BE49-F238E27FC236}">
                <a16:creationId xmlns:a16="http://schemas.microsoft.com/office/drawing/2014/main" id="{62818D3B-CF90-14CF-4529-34F05203C33D}"/>
              </a:ext>
            </a:extLst>
          </p:cNvPr>
          <p:cNvSpPr/>
          <p:nvPr/>
        </p:nvSpPr>
        <p:spPr>
          <a:xfrm>
            <a:off x="349470" y="2101456"/>
            <a:ext cx="2289446" cy="2796021"/>
          </a:xfrm>
          <a:prstGeom prst="rect">
            <a:avLst/>
          </a:prstGeom>
          <a:solidFill>
            <a:schemeClr val="bg1">
              <a:lumMod val="9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R0 resection</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ECOG 0 – 2</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Fit for at least </a:t>
            </a:r>
            <a:r>
              <a:rPr kumimoji="0" lang="en-US" sz="1500" b="0"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a fluoropyrimidine (FP)</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Staging CT within 12 weeks</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Provision of adequate tumor tissue </a:t>
            </a:r>
            <a:r>
              <a:rPr kumimoji="0" lang="en-US" sz="1500" b="0"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&lt; 6 weeks post-operation</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No synchronous colorectal cancer</a:t>
            </a:r>
          </a:p>
        </p:txBody>
      </p:sp>
      <p:sp>
        <p:nvSpPr>
          <p:cNvPr id="7" name="Rectangle 6">
            <a:extLst>
              <a:ext uri="{FF2B5EF4-FFF2-40B4-BE49-F238E27FC236}">
                <a16:creationId xmlns:a16="http://schemas.microsoft.com/office/drawing/2014/main" id="{F2CB6941-3020-672D-BF05-9C7FF3A75A97}"/>
              </a:ext>
            </a:extLst>
          </p:cNvPr>
          <p:cNvSpPr/>
          <p:nvPr/>
        </p:nvSpPr>
        <p:spPr>
          <a:xfrm>
            <a:off x="357406" y="1371654"/>
            <a:ext cx="2281510" cy="710236"/>
          </a:xfrm>
          <a:prstGeom prst="rect">
            <a:avLst/>
          </a:prstGeom>
          <a:solidFill>
            <a:srgbClr val="00305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Stage III</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Colon Cancer</a:t>
            </a:r>
          </a:p>
        </p:txBody>
      </p:sp>
      <p:pic>
        <p:nvPicPr>
          <p:cNvPr id="8" name="Picture 7" descr="A picture containing photo, food, bottle, phone&#10;&#10;Description automatically generated">
            <a:extLst>
              <a:ext uri="{FF2B5EF4-FFF2-40B4-BE49-F238E27FC236}">
                <a16:creationId xmlns:a16="http://schemas.microsoft.com/office/drawing/2014/main" id="{711662E8-51C3-FB1B-AC61-28A48112B1A5}"/>
              </a:ext>
            </a:extLst>
          </p:cNvPr>
          <p:cNvPicPr>
            <a:picLocks noChangeAspect="1"/>
          </p:cNvPicPr>
          <p:nvPr/>
        </p:nvPicPr>
        <p:blipFill>
          <a:blip r:embed="rId3"/>
          <a:stretch>
            <a:fillRect/>
          </a:stretch>
        </p:blipFill>
        <p:spPr>
          <a:xfrm rot="1795331">
            <a:off x="3169114" y="2183480"/>
            <a:ext cx="238726" cy="896400"/>
          </a:xfrm>
          <a:prstGeom prst="rect">
            <a:avLst/>
          </a:prstGeom>
          <a:ln>
            <a:noFill/>
          </a:ln>
        </p:spPr>
      </p:pic>
      <p:cxnSp>
        <p:nvCxnSpPr>
          <p:cNvPr id="9" name="Straight Connector 8">
            <a:extLst>
              <a:ext uri="{FF2B5EF4-FFF2-40B4-BE49-F238E27FC236}">
                <a16:creationId xmlns:a16="http://schemas.microsoft.com/office/drawing/2014/main" id="{F11432AC-985A-4575-C207-9F833FABF107}"/>
              </a:ext>
            </a:extLst>
          </p:cNvPr>
          <p:cNvCxnSpPr>
            <a:cxnSpLocks/>
          </p:cNvCxnSpPr>
          <p:nvPr/>
        </p:nvCxnSpPr>
        <p:spPr>
          <a:xfrm>
            <a:off x="2655614" y="3119981"/>
            <a:ext cx="1944000" cy="0"/>
          </a:xfrm>
          <a:prstGeom prst="line">
            <a:avLst/>
          </a:prstGeom>
          <a:ln w="28575">
            <a:solidFill>
              <a:srgbClr val="002557"/>
            </a:solidFill>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41250BC3-38C2-7AAA-8ED4-ACBE0974E431}"/>
              </a:ext>
            </a:extLst>
          </p:cNvPr>
          <p:cNvSpPr/>
          <p:nvPr/>
        </p:nvSpPr>
        <p:spPr>
          <a:xfrm>
            <a:off x="3649740" y="2735972"/>
            <a:ext cx="808500" cy="768017"/>
          </a:xfrm>
          <a:prstGeom prst="ellipse">
            <a:avLst/>
          </a:prstGeom>
          <a:solidFill>
            <a:srgbClr val="17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R</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p>
        </p:txBody>
      </p:sp>
      <p:grpSp>
        <p:nvGrpSpPr>
          <p:cNvPr id="11" name="Group 10">
            <a:extLst>
              <a:ext uri="{FF2B5EF4-FFF2-40B4-BE49-F238E27FC236}">
                <a16:creationId xmlns:a16="http://schemas.microsoft.com/office/drawing/2014/main" id="{463F7A08-726A-7F13-D28D-EE44AD39F179}"/>
              </a:ext>
            </a:extLst>
          </p:cNvPr>
          <p:cNvGrpSpPr/>
          <p:nvPr/>
        </p:nvGrpSpPr>
        <p:grpSpPr>
          <a:xfrm>
            <a:off x="4596875" y="2115579"/>
            <a:ext cx="286544" cy="2022713"/>
            <a:chOff x="5171175" y="2332450"/>
            <a:chExt cx="252287" cy="2204352"/>
          </a:xfrm>
        </p:grpSpPr>
        <p:cxnSp>
          <p:nvCxnSpPr>
            <p:cNvPr id="12" name="Straight Arrow Connector 11">
              <a:extLst>
                <a:ext uri="{FF2B5EF4-FFF2-40B4-BE49-F238E27FC236}">
                  <a16:creationId xmlns:a16="http://schemas.microsoft.com/office/drawing/2014/main" id="{080B3F88-D4F9-A0AC-5F0D-3AD0BC2B6C01}"/>
                </a:ext>
              </a:extLst>
            </p:cNvPr>
            <p:cNvCxnSpPr>
              <a:cxnSpLocks/>
            </p:cNvCxnSpPr>
            <p:nvPr/>
          </p:nvCxnSpPr>
          <p:spPr>
            <a:xfrm>
              <a:off x="5171175" y="2332451"/>
              <a:ext cx="252000" cy="0"/>
            </a:xfrm>
            <a:prstGeom prst="straightConnector1">
              <a:avLst/>
            </a:prstGeom>
            <a:ln w="285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0753B3-31C7-C494-8F09-14E19ACF950D}"/>
                </a:ext>
              </a:extLst>
            </p:cNvPr>
            <p:cNvCxnSpPr>
              <a:cxnSpLocks/>
            </p:cNvCxnSpPr>
            <p:nvPr/>
          </p:nvCxnSpPr>
          <p:spPr>
            <a:xfrm>
              <a:off x="5171462" y="4536802"/>
              <a:ext cx="252000" cy="0"/>
            </a:xfrm>
            <a:prstGeom prst="straightConnector1">
              <a:avLst/>
            </a:prstGeom>
            <a:ln w="285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5E2522-76D2-E471-E1F3-2A7FFA362978}"/>
                </a:ext>
              </a:extLst>
            </p:cNvPr>
            <p:cNvCxnSpPr>
              <a:cxnSpLocks/>
            </p:cNvCxnSpPr>
            <p:nvPr/>
          </p:nvCxnSpPr>
          <p:spPr>
            <a:xfrm flipV="1">
              <a:off x="5179258" y="2332450"/>
              <a:ext cx="0" cy="2199570"/>
            </a:xfrm>
            <a:prstGeom prst="line">
              <a:avLst/>
            </a:prstGeom>
            <a:ln w="28575">
              <a:solidFill>
                <a:srgbClr val="002557"/>
              </a:solidFill>
            </a:ln>
          </p:spPr>
          <p:style>
            <a:lnRef idx="1">
              <a:schemeClr val="dk1"/>
            </a:lnRef>
            <a:fillRef idx="0">
              <a:schemeClr val="dk1"/>
            </a:fillRef>
            <a:effectRef idx="0">
              <a:schemeClr val="dk1"/>
            </a:effectRef>
            <a:fontRef idx="minor">
              <a:schemeClr val="tx1"/>
            </a:fontRef>
          </p:style>
        </p:cxnSp>
      </p:grpSp>
      <p:sp>
        <p:nvSpPr>
          <p:cNvPr id="15" name="TextBox 14">
            <a:extLst>
              <a:ext uri="{FF2B5EF4-FFF2-40B4-BE49-F238E27FC236}">
                <a16:creationId xmlns:a16="http://schemas.microsoft.com/office/drawing/2014/main" id="{9D76A77A-B322-F4B5-C54D-0DF11DD652B9}"/>
              </a:ext>
            </a:extLst>
          </p:cNvPr>
          <p:cNvSpPr txBox="1"/>
          <p:nvPr/>
        </p:nvSpPr>
        <p:spPr>
          <a:xfrm>
            <a:off x="2778640" y="1326652"/>
            <a:ext cx="1550053" cy="892552"/>
          </a:xfrm>
          <a:prstGeom prst="rect">
            <a:avLst/>
          </a:prstGeom>
          <a:noFill/>
          <a:ln w="28575">
            <a:solidFill>
              <a:srgbClr val="009BD9"/>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9BD9"/>
                </a:solidFill>
                <a:effectLst/>
                <a:uLnTx/>
                <a:uFillTx/>
                <a:latin typeface="Arial Narrow" panose="020B0604020202020204" pitchFamily="34" charset="0"/>
                <a:ea typeface="+mn-ea"/>
                <a:cs typeface="Arial Narrow" panose="020B0604020202020204" pitchFamily="34" charset="0"/>
              </a:rPr>
              <a:t>Tumour</a:t>
            </a:r>
            <a:r>
              <a:rPr kumimoji="0" lang="en-US" sz="1400" b="1" i="0" u="none" strike="noStrike" kern="1200" cap="none" spc="0" normalizeH="0" baseline="0" noProof="0" dirty="0">
                <a:ln>
                  <a:noFill/>
                </a:ln>
                <a:solidFill>
                  <a:srgbClr val="009BD9"/>
                </a:solidFill>
                <a:effectLst/>
                <a:uLnTx/>
                <a:uFillTx/>
                <a:latin typeface="Arial Narrow" panose="020B0604020202020204" pitchFamily="34" charset="0"/>
                <a:ea typeface="+mn-ea"/>
                <a:cs typeface="Arial Narrow" panose="020B0604020202020204" pitchFamily="34" charset="0"/>
              </a:rPr>
              <a:t>-Informed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BD9"/>
                </a:solidFill>
                <a:effectLst/>
                <a:uLnTx/>
                <a:uFillTx/>
                <a:latin typeface="Arial Narrow" panose="020B0604020202020204" pitchFamily="34" charset="0"/>
                <a:ea typeface="+mn-ea"/>
                <a:cs typeface="Arial Narrow" panose="020B0604020202020204" pitchFamily="34" charset="0"/>
              </a:rPr>
              <a:t>ctDNA Analysis</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(Safe</a:t>
            </a:r>
            <a:r>
              <a:rPr kumimoji="0" lang="en-US" sz="1200" b="0" i="0" u="sng"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r</a:t>
            </a:r>
            <a:r>
              <a:rPr kumimoji="0" lang="en-US" sz="1200" b="0"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SeqS</a:t>
            </a:r>
            <a:r>
              <a:rPr kumimoji="0" lang="en-US" sz="1200" b="0" i="0" u="none" strike="noStrike" kern="1200" cap="none" spc="0" normalizeH="0" baseline="30000" noProof="0" dirty="0">
                <a:ln>
                  <a:noFill/>
                </a:ln>
                <a:solidFill>
                  <a:srgbClr val="002060"/>
                </a:solidFill>
                <a:effectLst/>
                <a:uLnTx/>
                <a:uFillTx/>
                <a:latin typeface="Arial Narrow" panose="020B0604020202020204" pitchFamily="34" charset="0"/>
                <a:ea typeface="+mn-ea"/>
                <a:cs typeface="Arial Narrow" panose="020B0604020202020204" pitchFamily="34" charset="0"/>
              </a:rPr>
              <a:t>1</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targeted CRC panel)</a:t>
            </a:r>
          </a:p>
        </p:txBody>
      </p:sp>
      <p:sp>
        <p:nvSpPr>
          <p:cNvPr id="16" name="Rectangle 15">
            <a:extLst>
              <a:ext uri="{FF2B5EF4-FFF2-40B4-BE49-F238E27FC236}">
                <a16:creationId xmlns:a16="http://schemas.microsoft.com/office/drawing/2014/main" id="{2D768930-0F4D-7921-946E-B246F7FDC25B}"/>
              </a:ext>
            </a:extLst>
          </p:cNvPr>
          <p:cNvSpPr/>
          <p:nvPr/>
        </p:nvSpPr>
        <p:spPr>
          <a:xfrm>
            <a:off x="4937636" y="3924097"/>
            <a:ext cx="3510060" cy="701676"/>
          </a:xfrm>
          <a:prstGeom prst="rect">
            <a:avLst/>
          </a:prstGeom>
          <a:solidFill>
            <a:schemeClr val="bg1">
              <a:lumMod val="9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Treatment per clinician’s choice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(blinded to ctDNA result)</a:t>
            </a:r>
          </a:p>
        </p:txBody>
      </p:sp>
      <p:sp>
        <p:nvSpPr>
          <p:cNvPr id="17" name="Rectangle 16">
            <a:extLst>
              <a:ext uri="{FF2B5EF4-FFF2-40B4-BE49-F238E27FC236}">
                <a16:creationId xmlns:a16="http://schemas.microsoft.com/office/drawing/2014/main" id="{62E67FD5-89B1-DAF1-8ADE-22887847638A}"/>
              </a:ext>
            </a:extLst>
          </p:cNvPr>
          <p:cNvSpPr/>
          <p:nvPr/>
        </p:nvSpPr>
        <p:spPr>
          <a:xfrm>
            <a:off x="4941105" y="3449212"/>
            <a:ext cx="3510052" cy="459913"/>
          </a:xfrm>
          <a:prstGeom prst="rect">
            <a:avLst/>
          </a:prstGeom>
          <a:solidFill>
            <a:srgbClr val="17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Standard</a:t>
            </a:r>
            <a:r>
              <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 Management</a:t>
            </a:r>
          </a:p>
        </p:txBody>
      </p:sp>
      <p:sp>
        <p:nvSpPr>
          <p:cNvPr id="18" name="Rectangle 17">
            <a:extLst>
              <a:ext uri="{FF2B5EF4-FFF2-40B4-BE49-F238E27FC236}">
                <a16:creationId xmlns:a16="http://schemas.microsoft.com/office/drawing/2014/main" id="{2AC76A27-072B-71D8-191B-2251DCFB465D}"/>
              </a:ext>
            </a:extLst>
          </p:cNvPr>
          <p:cNvSpPr/>
          <p:nvPr/>
        </p:nvSpPr>
        <p:spPr>
          <a:xfrm>
            <a:off x="4942980" y="1849676"/>
            <a:ext cx="3515214" cy="822454"/>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64" marR="0" lvl="0" indent="-285764" algn="l" defTabSz="609630" rtl="0" eaLnBrk="1" fontAlgn="auto" latinLnBrk="0" hangingPunct="1">
              <a:lnSpc>
                <a:spcPct val="100000"/>
              </a:lnSpc>
              <a:spcBef>
                <a:spcPts val="0"/>
              </a:spcBef>
              <a:spcAft>
                <a:spcPts val="0"/>
              </a:spcAft>
              <a:buClrTx/>
              <a:buSzTx/>
              <a:buFont typeface="Wingdings" pitchFamily="2" charset="2"/>
              <a:buChar char="Ø"/>
              <a:tabLst/>
              <a:defRPr/>
            </a:pPr>
            <a:r>
              <a:rPr kumimoji="0" lang="en-US" sz="1733" b="1"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rPr>
              <a:t>ctDNA-Negative </a:t>
            </a:r>
            <a:r>
              <a:rPr kumimoji="0" lang="en-US" sz="1733" b="1"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sym typeface="Wingdings" pitchFamily="2" charset="2"/>
              </a:rPr>
              <a:t> De-escalate</a:t>
            </a:r>
          </a:p>
          <a:p>
            <a:pPr marL="285764" marR="0" lvl="0" indent="-285764" algn="l" defTabSz="609630" rtl="0" eaLnBrk="1" fontAlgn="auto" latinLnBrk="0" hangingPunct="1">
              <a:lnSpc>
                <a:spcPct val="10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sym typeface="Wingdings" pitchFamily="2" charset="2"/>
            </a:endParaRPr>
          </a:p>
          <a:p>
            <a:pPr marL="285764" marR="0" lvl="0" indent="-285764" algn="l" defTabSz="609630" rtl="0" eaLnBrk="1" fontAlgn="auto" latinLnBrk="0" hangingPunct="1">
              <a:lnSpc>
                <a:spcPct val="100000"/>
              </a:lnSpc>
              <a:spcBef>
                <a:spcPts val="0"/>
              </a:spcBef>
              <a:spcAft>
                <a:spcPts val="0"/>
              </a:spcAft>
              <a:buClrTx/>
              <a:buSzTx/>
              <a:buFont typeface="Wingdings" pitchFamily="2" charset="2"/>
              <a:buChar char="Ø"/>
              <a:tabLst/>
              <a:defRPr/>
            </a:pPr>
            <a:r>
              <a:rPr kumimoji="0" lang="en-US" sz="1733" b="1" i="0" u="none" strike="noStrike" kern="1200" cap="none" spc="0" normalizeH="0" baseline="0" noProof="0" dirty="0">
                <a:ln>
                  <a:noFill/>
                </a:ln>
                <a:solidFill>
                  <a:srgbClr val="E55818"/>
                </a:solidFill>
                <a:effectLst/>
                <a:uLnTx/>
                <a:uFillTx/>
                <a:latin typeface="Arial Narrow" panose="020B0604020202020204" pitchFamily="34" charset="0"/>
                <a:ea typeface="+mn-ea"/>
                <a:cs typeface="Arial Narrow" panose="020B0604020202020204" pitchFamily="34" charset="0"/>
              </a:rPr>
              <a:t>ctDNA-Positive </a:t>
            </a:r>
            <a:r>
              <a:rPr kumimoji="0" lang="en-US" sz="1733" b="1" i="0" u="none" strike="noStrike" kern="1200" cap="none" spc="0" normalizeH="0" baseline="0" noProof="0" dirty="0">
                <a:ln>
                  <a:noFill/>
                </a:ln>
                <a:solidFill>
                  <a:srgbClr val="E55818"/>
                </a:solidFill>
                <a:effectLst/>
                <a:uLnTx/>
                <a:uFillTx/>
                <a:latin typeface="Arial Narrow" panose="020B0604020202020204" pitchFamily="34" charset="0"/>
                <a:ea typeface="+mn-ea"/>
                <a:cs typeface="Arial Narrow" panose="020B0604020202020204" pitchFamily="34" charset="0"/>
                <a:sym typeface="Wingdings" pitchFamily="2" charset="2"/>
              </a:rPr>
              <a:t> Escalate</a:t>
            </a:r>
          </a:p>
        </p:txBody>
      </p:sp>
      <p:sp>
        <p:nvSpPr>
          <p:cNvPr id="19" name="Rectangle 18">
            <a:extLst>
              <a:ext uri="{FF2B5EF4-FFF2-40B4-BE49-F238E27FC236}">
                <a16:creationId xmlns:a16="http://schemas.microsoft.com/office/drawing/2014/main" id="{C788417C-6837-5A95-1D67-82EFE7254093}"/>
              </a:ext>
            </a:extLst>
          </p:cNvPr>
          <p:cNvSpPr/>
          <p:nvPr/>
        </p:nvSpPr>
        <p:spPr>
          <a:xfrm>
            <a:off x="4937840" y="1371652"/>
            <a:ext cx="3515206" cy="467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ctDNA-Informed</a:t>
            </a:r>
            <a:r>
              <a:rPr kumimoji="0" lang="en-US" sz="18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 Management</a:t>
            </a:r>
          </a:p>
        </p:txBody>
      </p:sp>
      <p:sp>
        <p:nvSpPr>
          <p:cNvPr id="20" name="TextBox 19">
            <a:extLst>
              <a:ext uri="{FF2B5EF4-FFF2-40B4-BE49-F238E27FC236}">
                <a16:creationId xmlns:a16="http://schemas.microsoft.com/office/drawing/2014/main" id="{8115BBE8-B42C-2B4E-3789-8D6F79F66156}"/>
              </a:ext>
            </a:extLst>
          </p:cNvPr>
          <p:cNvSpPr txBox="1"/>
          <p:nvPr/>
        </p:nvSpPr>
        <p:spPr>
          <a:xfrm>
            <a:off x="2751039" y="3181927"/>
            <a:ext cx="562975" cy="32316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W5-6</a:t>
            </a:r>
          </a:p>
        </p:txBody>
      </p:sp>
      <p:grpSp>
        <p:nvGrpSpPr>
          <p:cNvPr id="21" name="Group 20">
            <a:extLst>
              <a:ext uri="{FF2B5EF4-FFF2-40B4-BE49-F238E27FC236}">
                <a16:creationId xmlns:a16="http://schemas.microsoft.com/office/drawing/2014/main" id="{502B37C1-D403-0016-4D44-F78758781E97}"/>
              </a:ext>
            </a:extLst>
          </p:cNvPr>
          <p:cNvGrpSpPr/>
          <p:nvPr/>
        </p:nvGrpSpPr>
        <p:grpSpPr>
          <a:xfrm>
            <a:off x="2776040" y="3181928"/>
            <a:ext cx="1552655" cy="1329845"/>
            <a:chOff x="2776039" y="3132190"/>
            <a:chExt cx="1552655" cy="1329845"/>
          </a:xfrm>
        </p:grpSpPr>
        <p:sp>
          <p:nvSpPr>
            <p:cNvPr id="22" name="TextBox 21">
              <a:extLst>
                <a:ext uri="{FF2B5EF4-FFF2-40B4-BE49-F238E27FC236}">
                  <a16:creationId xmlns:a16="http://schemas.microsoft.com/office/drawing/2014/main" id="{E93B92D7-637B-B1C4-89EE-B4DE3CBE2BD8}"/>
                </a:ext>
              </a:extLst>
            </p:cNvPr>
            <p:cNvSpPr txBox="1"/>
            <p:nvPr/>
          </p:nvSpPr>
          <p:spPr>
            <a:xfrm>
              <a:off x="2776039" y="3677205"/>
              <a:ext cx="1552655" cy="784830"/>
            </a:xfrm>
            <a:prstGeom prst="rect">
              <a:avLst/>
            </a:prstGeom>
            <a:noFill/>
            <a:ln w="28575">
              <a:solidFill>
                <a:srgbClr val="009BD9"/>
              </a:solidFill>
            </a:ln>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9BD9"/>
                  </a:solidFill>
                  <a:effectLst/>
                  <a:uLnTx/>
                  <a:uFillTx/>
                  <a:latin typeface="Arial Narrow" panose="020B0604020202020204" pitchFamily="34" charset="0"/>
                  <a:ea typeface="+mn-ea"/>
                  <a:cs typeface="Arial Narrow" panose="020B0604020202020204" pitchFamily="34" charset="0"/>
                </a:rPr>
                <a:t>Clinicians nominate</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9BD9"/>
                  </a:solidFill>
                  <a:effectLst/>
                  <a:uLnTx/>
                  <a:uFillTx/>
                  <a:latin typeface="Arial Narrow" panose="020B0604020202020204" pitchFamily="34" charset="0"/>
                  <a:ea typeface="+mn-ea"/>
                  <a:cs typeface="Arial Narrow" panose="020B0604020202020204" pitchFamily="34" charset="0"/>
                </a:rPr>
                <a:t>SoC Chemo</a:t>
              </a:r>
            </a:p>
          </p:txBody>
        </p:sp>
        <p:cxnSp>
          <p:nvCxnSpPr>
            <p:cNvPr id="23" name="Straight Arrow Connector 22">
              <a:extLst>
                <a:ext uri="{FF2B5EF4-FFF2-40B4-BE49-F238E27FC236}">
                  <a16:creationId xmlns:a16="http://schemas.microsoft.com/office/drawing/2014/main" id="{8E6F5B9D-980F-9CEC-28AF-30E842654D4C}"/>
                </a:ext>
              </a:extLst>
            </p:cNvPr>
            <p:cNvCxnSpPr>
              <a:cxnSpLocks/>
              <a:stCxn id="22" idx="0"/>
            </p:cNvCxnSpPr>
            <p:nvPr/>
          </p:nvCxnSpPr>
          <p:spPr>
            <a:xfrm flipV="1">
              <a:off x="3552367" y="3132190"/>
              <a:ext cx="2066" cy="545015"/>
            </a:xfrm>
            <a:prstGeom prst="straightConnector1">
              <a:avLst/>
            </a:prstGeom>
            <a:ln w="38100">
              <a:solidFill>
                <a:srgbClr val="009BD9"/>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F695A3A8-6D59-E542-AD48-583B2D7440AD}"/>
              </a:ext>
            </a:extLst>
          </p:cNvPr>
          <p:cNvSpPr txBox="1"/>
          <p:nvPr/>
        </p:nvSpPr>
        <p:spPr>
          <a:xfrm>
            <a:off x="4946752" y="2698394"/>
            <a:ext cx="3500946" cy="461665"/>
          </a:xfrm>
          <a:prstGeom prst="rect">
            <a:avLst/>
          </a:prstGeom>
          <a:noFill/>
        </p:spPr>
        <p:txBody>
          <a:bodyPr wrap="square" lIns="91440" tIns="45720" rIns="91440" bIns="4572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Arial Narrow" panose="020B0604020202020204" pitchFamily="34" charset="0"/>
                <a:ea typeface="+mn-ea"/>
                <a:cs typeface="Arial Narrow" panose="020B0604020202020204" pitchFamily="34" charset="0"/>
              </a:rPr>
              <a:t>1 cycle of pre-planned</a:t>
            </a:r>
            <a:r>
              <a:rPr kumimoji="0" lang="en-US" sz="1200" b="0" i="1"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 </a:t>
            </a:r>
            <a:r>
              <a:rPr kumimoji="0" lang="en-US" sz="1200" b="0" i="1" u="none" strike="noStrike" kern="1200" cap="none" spc="0" normalizeH="0" baseline="0" noProof="0" dirty="0">
                <a:ln>
                  <a:noFill/>
                </a:ln>
                <a:solidFill>
                  <a:prstClr val="black">
                    <a:lumMod val="65000"/>
                    <a:lumOff val="35000"/>
                  </a:prstClr>
                </a:solidFill>
                <a:effectLst/>
                <a:uLnTx/>
                <a:uFillTx/>
                <a:latin typeface="Arial Narrow" panose="020B0604020202020204" pitchFamily="34" charset="0"/>
                <a:ea typeface="+mn-ea"/>
                <a:cs typeface="Arial Narrow" panose="020B0604020202020204" pitchFamily="34" charset="0"/>
              </a:rPr>
              <a:t>chemotherapy</a:t>
            </a:r>
            <a:r>
              <a:rPr kumimoji="0" lang="en-US" sz="1200" b="0" i="1"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 </a:t>
            </a:r>
            <a:r>
              <a:rPr kumimoji="0" lang="en-US" sz="1200" b="0" i="1" u="none" strike="noStrike" kern="1200" cap="none" spc="0" normalizeH="0" baseline="0" noProof="0" dirty="0">
                <a:ln>
                  <a:noFill/>
                </a:ln>
                <a:solidFill>
                  <a:prstClr val="black">
                    <a:lumMod val="65000"/>
                    <a:lumOff val="35000"/>
                  </a:prstClr>
                </a:solidFill>
                <a:effectLst/>
                <a:uLnTx/>
                <a:uFillTx/>
                <a:latin typeface="Arial Narrow" panose="020B0604020202020204" pitchFamily="34" charset="0"/>
                <a:ea typeface="+mn-ea"/>
                <a:cs typeface="Arial Narrow" panose="020B0604020202020204" pitchFamily="34" charset="0"/>
              </a:rPr>
              <a:t>allowed prior to ctDNA-informed regimen </a:t>
            </a:r>
          </a:p>
        </p:txBody>
      </p:sp>
      <p:graphicFrame>
        <p:nvGraphicFramePr>
          <p:cNvPr id="25" name="Table 24">
            <a:extLst>
              <a:ext uri="{FF2B5EF4-FFF2-40B4-BE49-F238E27FC236}">
                <a16:creationId xmlns:a16="http://schemas.microsoft.com/office/drawing/2014/main" id="{F9254101-F7B8-4F86-BFC8-5853052024F4}"/>
              </a:ext>
            </a:extLst>
          </p:cNvPr>
          <p:cNvGraphicFramePr>
            <a:graphicFrameLocks noGrp="1"/>
          </p:cNvGraphicFramePr>
          <p:nvPr/>
        </p:nvGraphicFramePr>
        <p:xfrm>
          <a:off x="8592770" y="1377965"/>
          <a:ext cx="3364945" cy="1802660"/>
        </p:xfrm>
        <a:graphic>
          <a:graphicData uri="http://schemas.openxmlformats.org/drawingml/2006/table">
            <a:tbl>
              <a:tblPr firstRow="1" bandRow="1">
                <a:tableStyleId>{2A488322-F2BA-4B5B-9748-0D474271808F}</a:tableStyleId>
              </a:tblPr>
              <a:tblGrid>
                <a:gridCol w="3364945">
                  <a:extLst>
                    <a:ext uri="{9D8B030D-6E8A-4147-A177-3AD203B41FA5}">
                      <a16:colId xmlns:a16="http://schemas.microsoft.com/office/drawing/2014/main" val="1188320218"/>
                    </a:ext>
                  </a:extLst>
                </a:gridCol>
              </a:tblGrid>
              <a:tr h="395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i="0" dirty="0">
                          <a:solidFill>
                            <a:schemeClr val="bg1"/>
                          </a:solidFill>
                          <a:latin typeface="Arial Narrow" panose="020B0604020202020204" pitchFamily="34" charset="0"/>
                          <a:cs typeface="Arial Narrow" panose="020B0604020202020204" pitchFamily="34" charset="0"/>
                        </a:rPr>
                        <a:t>Pre-Planned SoC </a:t>
                      </a:r>
                      <a:r>
                        <a:rPr lang="en-US" sz="1700" b="1" i="0" dirty="0">
                          <a:solidFill>
                            <a:schemeClr val="bg1"/>
                          </a:solidFill>
                          <a:latin typeface="Arial Narrow" panose="020B0604020202020204" pitchFamily="34" charset="0"/>
                          <a:cs typeface="Arial Narrow" panose="020B0604020202020204" pitchFamily="34" charset="0"/>
                          <a:sym typeface="Wingdings" pitchFamily="2" charset="2"/>
                        </a:rPr>
                        <a:t> De-escalation</a:t>
                      </a:r>
                      <a:endParaRPr lang="en-US" sz="1700" b="1" i="0" dirty="0">
                        <a:solidFill>
                          <a:schemeClr val="bg1"/>
                        </a:solidFill>
                        <a:latin typeface="Arial Narrow" panose="020B0604020202020204" pitchFamily="34" charset="0"/>
                        <a:cs typeface="Arial Narrow"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85994772"/>
                  </a:ext>
                </a:extLst>
              </a:tr>
              <a:tr h="395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dirty="0">
                          <a:solidFill>
                            <a:srgbClr val="002060"/>
                          </a:solidFill>
                          <a:latin typeface="Arial Narrow" panose="020B0604020202020204" pitchFamily="34" charset="0"/>
                          <a:cs typeface="Arial Narrow" panose="020B0604020202020204" pitchFamily="34" charset="0"/>
                        </a:rPr>
                        <a:t>6M </a:t>
                      </a:r>
                      <a:r>
                        <a:rPr lang="en-US" sz="1500" b="0" i="0" dirty="0">
                          <a:solidFill>
                            <a:srgbClr val="002060"/>
                          </a:solidFill>
                          <a:latin typeface="Arial Narrow" panose="020B0604020202020204" pitchFamily="34" charset="0"/>
                          <a:cs typeface="Arial Narrow" panose="020B0604020202020204" pitchFamily="34" charset="0"/>
                          <a:sym typeface="Wingdings" pitchFamily="2" charset="2"/>
                        </a:rPr>
                        <a:t>FP  No chemo or 3M FP</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F2F2F2"/>
                    </a:solidFill>
                  </a:tcPr>
                </a:tc>
                <a:extLst>
                  <a:ext uri="{0D108BD9-81ED-4DB2-BD59-A6C34878D82A}">
                    <a16:rowId xmlns:a16="http://schemas.microsoft.com/office/drawing/2014/main" val="3004596591"/>
                  </a:ext>
                </a:extLst>
              </a:tr>
              <a:tr h="395178">
                <a:tc>
                  <a:txBody>
                    <a:bodyPr/>
                    <a:lstStyle/>
                    <a:p>
                      <a:r>
                        <a:rPr lang="en-US" sz="1500" b="0" i="0" dirty="0">
                          <a:solidFill>
                            <a:srgbClr val="002060"/>
                          </a:solidFill>
                          <a:latin typeface="Arial Narrow" panose="020B0604020202020204" pitchFamily="34" charset="0"/>
                          <a:cs typeface="Arial Narrow" panose="020B0604020202020204" pitchFamily="34" charset="0"/>
                        </a:rPr>
                        <a:t>3M Oxaliplatin + FP </a:t>
                      </a:r>
                      <a:r>
                        <a:rPr lang="en-US" sz="1500" b="0" i="0" dirty="0">
                          <a:solidFill>
                            <a:srgbClr val="002060"/>
                          </a:solidFill>
                          <a:latin typeface="Arial Narrow" panose="020B0604020202020204" pitchFamily="34" charset="0"/>
                          <a:cs typeface="Arial Narrow" panose="020B0604020202020204" pitchFamily="34" charset="0"/>
                          <a:sym typeface="Wingdings" pitchFamily="2" charset="2"/>
                        </a:rPr>
                        <a:t> 3-6M FP</a:t>
                      </a:r>
                      <a:endParaRPr lang="en-US" sz="1500" b="0" i="0" dirty="0">
                        <a:solidFill>
                          <a:srgbClr val="002060"/>
                        </a:solidFill>
                        <a:latin typeface="Arial Narrow" panose="020B0604020202020204" pitchFamily="34" charset="0"/>
                        <a:cs typeface="Arial Narrow"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8500352"/>
                  </a:ext>
                </a:extLst>
              </a:tr>
              <a:tr h="617126">
                <a:tc>
                  <a:txBody>
                    <a:bodyPr/>
                    <a:lstStyle/>
                    <a:p>
                      <a:r>
                        <a:rPr lang="en-US" sz="1500" b="0" i="0" dirty="0">
                          <a:solidFill>
                            <a:srgbClr val="002060"/>
                          </a:solidFill>
                          <a:latin typeface="Arial Narrow" panose="020B0604020202020204" pitchFamily="34" charset="0"/>
                          <a:cs typeface="Arial Narrow" panose="020B0604020202020204" pitchFamily="34" charset="0"/>
                        </a:rPr>
                        <a:t>6M Oxaliplatin + FP </a:t>
                      </a:r>
                      <a:r>
                        <a:rPr lang="en-US" sz="1500" b="0" i="0" dirty="0">
                          <a:solidFill>
                            <a:srgbClr val="002060"/>
                          </a:solidFill>
                          <a:latin typeface="Arial Narrow" panose="020B0604020202020204" pitchFamily="34" charset="0"/>
                          <a:cs typeface="Arial Narrow" panose="020B0604020202020204" pitchFamily="34" charset="0"/>
                          <a:sym typeface="Wingdings" pitchFamily="2" charset="2"/>
                        </a:rPr>
                        <a:t></a:t>
                      </a:r>
                      <a:r>
                        <a:rPr lang="en-US" sz="1500" b="0" i="0" dirty="0">
                          <a:solidFill>
                            <a:srgbClr val="002060"/>
                          </a:solidFill>
                          <a:latin typeface="Arial Narrow" panose="020B0604020202020204" pitchFamily="34" charset="0"/>
                          <a:cs typeface="Arial Narrow" panose="020B0604020202020204" pitchFamily="34" charset="0"/>
                        </a:rPr>
                        <a:t> 3M Oxaliplatin + FP </a:t>
                      </a:r>
                    </a:p>
                    <a:p>
                      <a:r>
                        <a:rPr lang="en-US" sz="1500" b="0" i="0" dirty="0">
                          <a:solidFill>
                            <a:srgbClr val="002060"/>
                          </a:solidFill>
                          <a:latin typeface="Arial Narrow" panose="020B0604020202020204" pitchFamily="34" charset="0"/>
                          <a:cs typeface="Arial Narrow" panose="020B0604020202020204" pitchFamily="34" charset="0"/>
                        </a:rPr>
                        <a:t>or </a:t>
                      </a:r>
                      <a:r>
                        <a:rPr lang="en-US" sz="1600" b="0" i="0" u="none" strike="noStrike" noProof="0" dirty="0">
                          <a:solidFill>
                            <a:srgbClr val="002060"/>
                          </a:solidFill>
                          <a:latin typeface="Arial Narrow" panose="020B0604020202020204" pitchFamily="34" charset="0"/>
                          <a:cs typeface="Arial Narrow" panose="020B0604020202020204" pitchFamily="34" charset="0"/>
                        </a:rPr>
                        <a:t>6M FP</a:t>
                      </a:r>
                      <a:endParaRPr lang="en-US" sz="1500" b="0" i="0" dirty="0">
                        <a:solidFill>
                          <a:srgbClr val="002060"/>
                        </a:solidFill>
                        <a:latin typeface="Arial Narrow" panose="020B0604020202020204" pitchFamily="34" charset="0"/>
                        <a:cs typeface="Arial Narrow"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rgbClr val="F2F2F2"/>
                    </a:solidFill>
                  </a:tcPr>
                </a:tc>
                <a:extLst>
                  <a:ext uri="{0D108BD9-81ED-4DB2-BD59-A6C34878D82A}">
                    <a16:rowId xmlns:a16="http://schemas.microsoft.com/office/drawing/2014/main" val="3603602664"/>
                  </a:ext>
                </a:extLst>
              </a:tr>
            </a:tbl>
          </a:graphicData>
        </a:graphic>
      </p:graphicFrame>
      <p:cxnSp>
        <p:nvCxnSpPr>
          <p:cNvPr id="26" name="Straight Connector 25">
            <a:extLst>
              <a:ext uri="{FF2B5EF4-FFF2-40B4-BE49-F238E27FC236}">
                <a16:creationId xmlns:a16="http://schemas.microsoft.com/office/drawing/2014/main" id="{9B79489B-0CB4-85C0-E2A2-71BFE13C7E42}"/>
              </a:ext>
            </a:extLst>
          </p:cNvPr>
          <p:cNvCxnSpPr>
            <a:cxnSpLocks/>
            <a:endCxn id="25" idx="1"/>
          </p:cNvCxnSpPr>
          <p:nvPr/>
        </p:nvCxnSpPr>
        <p:spPr>
          <a:xfrm>
            <a:off x="8116712" y="2118749"/>
            <a:ext cx="476058" cy="160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D23536AA-D9FF-1A4E-2D75-08F13C8A970F}"/>
              </a:ext>
            </a:extLst>
          </p:cNvPr>
          <p:cNvGraphicFramePr>
            <a:graphicFrameLocks noGrp="1"/>
          </p:cNvGraphicFramePr>
          <p:nvPr/>
        </p:nvGraphicFramePr>
        <p:xfrm>
          <a:off x="357412" y="5161585"/>
          <a:ext cx="11477176" cy="845373"/>
        </p:xfrm>
        <a:graphic>
          <a:graphicData uri="http://schemas.openxmlformats.org/drawingml/2006/table">
            <a:tbl>
              <a:tblPr firstRow="1" bandRow="1">
                <a:tableStyleId>{7E9639D4-E3E2-4D34-9284-5A2195B3D0D7}</a:tableStyleId>
              </a:tblPr>
              <a:tblGrid>
                <a:gridCol w="5712501">
                  <a:extLst>
                    <a:ext uri="{9D8B030D-6E8A-4147-A177-3AD203B41FA5}">
                      <a16:colId xmlns:a16="http://schemas.microsoft.com/office/drawing/2014/main" val="1059141687"/>
                    </a:ext>
                  </a:extLst>
                </a:gridCol>
                <a:gridCol w="5764675">
                  <a:extLst>
                    <a:ext uri="{9D8B030D-6E8A-4147-A177-3AD203B41FA5}">
                      <a16:colId xmlns:a16="http://schemas.microsoft.com/office/drawing/2014/main" val="1325654860"/>
                    </a:ext>
                  </a:extLst>
                </a:gridCol>
              </a:tblGrid>
              <a:tr h="426710">
                <a:tc gridSpan="2">
                  <a:txBody>
                    <a:bodyPr/>
                    <a:lstStyle/>
                    <a:p>
                      <a:pPr algn="l"/>
                      <a:r>
                        <a:rPr lang="en-US" sz="1800" b="1" i="0" dirty="0">
                          <a:solidFill>
                            <a:schemeClr val="bg1"/>
                          </a:solidFill>
                          <a:latin typeface="Arial Narrow" panose="020B0604020202020204" pitchFamily="34" charset="0"/>
                          <a:cs typeface="Arial Narrow" panose="020B0604020202020204" pitchFamily="34" charset="0"/>
                        </a:rPr>
                        <a:t>Primary Analysis of ctDNA-Negative Cohort: Endpoints to be Presented Here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305D"/>
                    </a:solidFill>
                  </a:tcPr>
                </a:tc>
                <a:tc hMerge="1">
                  <a:txBody>
                    <a:bodyPr/>
                    <a:lstStyle/>
                    <a:p>
                      <a:endParaRPr lang="en-US" dirty="0"/>
                    </a:p>
                  </a:txBody>
                  <a:tcPr/>
                </a:tc>
                <a:extLst>
                  <a:ext uri="{0D108BD9-81ED-4DB2-BD59-A6C34878D82A}">
                    <a16:rowId xmlns:a16="http://schemas.microsoft.com/office/drawing/2014/main" val="1659911426"/>
                  </a:ext>
                </a:extLst>
              </a:tr>
              <a:tr h="418663">
                <a:tc>
                  <a:txBody>
                    <a:bodyPr/>
                    <a:lstStyle/>
                    <a:p>
                      <a:r>
                        <a:rPr lang="en-US" sz="1700" b="0" i="0" dirty="0">
                          <a:solidFill>
                            <a:srgbClr val="002557"/>
                          </a:solidFill>
                          <a:latin typeface="Arial Narrow" panose="020B0604020202020204" pitchFamily="34" charset="0"/>
                          <a:cs typeface="Arial Narrow" panose="020B0604020202020204" pitchFamily="34" charset="0"/>
                        </a:rPr>
                        <a:t>Primary: 3-year recurrence-free survival (RFS)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700" b="0" i="0" dirty="0">
                          <a:solidFill>
                            <a:srgbClr val="002557"/>
                          </a:solidFill>
                          <a:latin typeface="Arial Narrow" panose="020B0604020202020204" pitchFamily="34" charset="0"/>
                          <a:cs typeface="Arial Narrow" panose="020B0604020202020204" pitchFamily="34" charset="0"/>
                        </a:rPr>
                        <a:t>Secondary: treatment adherence, safety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907900"/>
                  </a:ext>
                </a:extLst>
              </a:tr>
            </a:tbl>
          </a:graphicData>
        </a:graphic>
      </p:graphicFrame>
      <p:sp>
        <p:nvSpPr>
          <p:cNvPr id="28" name="TextBox 27">
            <a:extLst>
              <a:ext uri="{FF2B5EF4-FFF2-40B4-BE49-F238E27FC236}">
                <a16:creationId xmlns:a16="http://schemas.microsoft.com/office/drawing/2014/main" id="{978C117D-4A27-1C56-33FE-07035395DF82}"/>
              </a:ext>
            </a:extLst>
          </p:cNvPr>
          <p:cNvSpPr txBox="1"/>
          <p:nvPr/>
        </p:nvSpPr>
        <p:spPr>
          <a:xfrm>
            <a:off x="4883093" y="4631766"/>
            <a:ext cx="3575100" cy="2769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Arial Narrow" panose="020B0604020202020204" pitchFamily="34" charset="0"/>
                <a:ea typeface="+mn-ea"/>
                <a:cs typeface="Arial Narrow" panose="020B0604020202020204" pitchFamily="34" charset="0"/>
              </a:rPr>
              <a:t>Stratified by clinical risk (low vs high) and sites  </a:t>
            </a:r>
          </a:p>
        </p:txBody>
      </p:sp>
      <p:sp>
        <p:nvSpPr>
          <p:cNvPr id="29" name="TextBox 28">
            <a:extLst>
              <a:ext uri="{FF2B5EF4-FFF2-40B4-BE49-F238E27FC236}">
                <a16:creationId xmlns:a16="http://schemas.microsoft.com/office/drawing/2014/main" id="{9B3B9720-3430-3B5A-806F-45DC3F36E856}"/>
              </a:ext>
            </a:extLst>
          </p:cNvPr>
          <p:cNvSpPr txBox="1"/>
          <p:nvPr/>
        </p:nvSpPr>
        <p:spPr>
          <a:xfrm>
            <a:off x="7278478" y="6312870"/>
            <a:ext cx="306686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AU" sz="1067" b="0" i="0" u="none" strike="noStrike" kern="1200" cap="none" spc="0" normalizeH="0" baseline="0" noProof="0" dirty="0">
                <a:ln>
                  <a:noFill/>
                </a:ln>
                <a:solidFill>
                  <a:srgbClr val="222222"/>
                </a:solidFill>
                <a:effectLst/>
                <a:uLnTx/>
                <a:uFillTx/>
                <a:latin typeface="Arial Narrow" panose="020B0604020202020204" pitchFamily="34" charset="0"/>
                <a:ea typeface="+mn-ea"/>
                <a:cs typeface="Arial Narrow" panose="020B0604020202020204" pitchFamily="34" charset="0"/>
              </a:rPr>
              <a:t>1. Cohen, J.D. et al. Nat </a:t>
            </a:r>
            <a:r>
              <a:rPr kumimoji="0" lang="en-AU" sz="1067" b="0" i="0" u="none" strike="noStrike" kern="1200" cap="none" spc="0" normalizeH="0" baseline="0" noProof="0" dirty="0" err="1">
                <a:ln>
                  <a:noFill/>
                </a:ln>
                <a:solidFill>
                  <a:srgbClr val="222222"/>
                </a:solidFill>
                <a:effectLst/>
                <a:uLnTx/>
                <a:uFillTx/>
                <a:latin typeface="Arial Narrow" panose="020B0604020202020204" pitchFamily="34" charset="0"/>
                <a:ea typeface="+mn-ea"/>
                <a:cs typeface="Arial Narrow" panose="020B0604020202020204" pitchFamily="34" charset="0"/>
              </a:rPr>
              <a:t>Biotechnol</a:t>
            </a:r>
            <a:r>
              <a:rPr kumimoji="0" lang="en-AU" sz="1067" b="0" i="0" u="none" strike="noStrike" kern="1200" cap="none" spc="0" normalizeH="0" baseline="0" noProof="0" dirty="0">
                <a:ln>
                  <a:noFill/>
                </a:ln>
                <a:solidFill>
                  <a:srgbClr val="222222"/>
                </a:solidFill>
                <a:effectLst/>
                <a:uLnTx/>
                <a:uFillTx/>
                <a:latin typeface="Arial Narrow" panose="020B0604020202020204" pitchFamily="34" charset="0"/>
                <a:ea typeface="+mn-ea"/>
                <a:cs typeface="Arial Narrow" panose="020B0604020202020204" pitchFamily="34" charset="0"/>
              </a:rPr>
              <a:t> 39, 1220–1227 (2021)</a:t>
            </a:r>
            <a:endParaRPr kumimoji="0" lang="en-US" sz="1067"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40" name="TextBox 39">
            <a:extLst>
              <a:ext uri="{FF2B5EF4-FFF2-40B4-BE49-F238E27FC236}">
                <a16:creationId xmlns:a16="http://schemas.microsoft.com/office/drawing/2014/main" id="{2EB2965E-8CAC-C549-8F16-F207FC9E9908}"/>
              </a:ext>
            </a:extLst>
          </p:cNvPr>
          <p:cNvSpPr txBox="1"/>
          <p:nvPr/>
        </p:nvSpPr>
        <p:spPr>
          <a:xfrm>
            <a:off x="8592769" y="3186646"/>
            <a:ext cx="3364939"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Arial Narrow" panose="020B0604020202020204" pitchFamily="34" charset="0"/>
                <a:ea typeface="+mn-ea"/>
                <a:cs typeface="Arial Narrow" panose="020B0604020202020204" pitchFamily="34" charset="0"/>
              </a:rPr>
              <a:t>FP = fluoropyrimidine</a:t>
            </a:r>
          </a:p>
        </p:txBody>
      </p:sp>
      <p:sp>
        <p:nvSpPr>
          <p:cNvPr id="4" name="Rectangle 3">
            <a:extLst>
              <a:ext uri="{FF2B5EF4-FFF2-40B4-BE49-F238E27FC236}">
                <a16:creationId xmlns:a16="http://schemas.microsoft.com/office/drawing/2014/main" id="{3910D7BC-07B1-D9BB-3489-4B326055149B}"/>
              </a:ext>
            </a:extLst>
          </p:cNvPr>
          <p:cNvSpPr/>
          <p:nvPr/>
        </p:nvSpPr>
        <p:spPr>
          <a:xfrm>
            <a:off x="976505" y="6431283"/>
            <a:ext cx="4919470" cy="19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35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79CD1-39F0-51E6-650E-BB7DD5E957C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C0370E0-7F67-BBD9-5D7B-7330DD60B67E}"/>
              </a:ext>
            </a:extLst>
          </p:cNvPr>
          <p:cNvSpPr>
            <a:spLocks noGrp="1"/>
          </p:cNvSpPr>
          <p:nvPr>
            <p:ph type="body" sz="quarter" idx="10"/>
          </p:nvPr>
        </p:nvSpPr>
        <p:spPr/>
        <p:txBody>
          <a:bodyPr/>
          <a:lstStyle/>
          <a:p>
            <a:r>
              <a:rPr lang="fr-FR" dirty="0"/>
              <a:t>Recurrence-Free Survival</a:t>
            </a:r>
          </a:p>
        </p:txBody>
      </p:sp>
      <p:sp>
        <p:nvSpPr>
          <p:cNvPr id="3" name="Espace réservé du texte 2">
            <a:extLst>
              <a:ext uri="{FF2B5EF4-FFF2-40B4-BE49-F238E27FC236}">
                <a16:creationId xmlns:a16="http://schemas.microsoft.com/office/drawing/2014/main" id="{D23A81C8-232C-3769-0970-7B512462329F}"/>
              </a:ext>
            </a:extLst>
          </p:cNvPr>
          <p:cNvSpPr>
            <a:spLocks noGrp="1"/>
          </p:cNvSpPr>
          <p:nvPr>
            <p:ph type="body" sz="quarter" idx="12"/>
          </p:nvPr>
        </p:nvSpPr>
        <p:spPr/>
        <p:txBody>
          <a:bodyPr/>
          <a:lstStyle/>
          <a:p>
            <a:r>
              <a:rPr lang="fr-FR" dirty="0"/>
              <a:t>Jeanne Tie</a:t>
            </a:r>
          </a:p>
        </p:txBody>
      </p:sp>
      <p:graphicFrame>
        <p:nvGraphicFramePr>
          <p:cNvPr id="14" name="Table 13">
            <a:extLst>
              <a:ext uri="{FF2B5EF4-FFF2-40B4-BE49-F238E27FC236}">
                <a16:creationId xmlns:a16="http://schemas.microsoft.com/office/drawing/2014/main" id="{7DF767DE-AA82-FA25-ECB7-C0AB32C430B5}"/>
              </a:ext>
            </a:extLst>
          </p:cNvPr>
          <p:cNvGraphicFramePr>
            <a:graphicFrameLocks noGrp="1"/>
          </p:cNvGraphicFramePr>
          <p:nvPr/>
        </p:nvGraphicFramePr>
        <p:xfrm>
          <a:off x="7107733" y="1645555"/>
          <a:ext cx="4147254" cy="1359666"/>
        </p:xfrm>
        <a:graphic>
          <a:graphicData uri="http://schemas.openxmlformats.org/drawingml/2006/table">
            <a:tbl>
              <a:tblPr/>
              <a:tblGrid>
                <a:gridCol w="758463">
                  <a:extLst>
                    <a:ext uri="{9D8B030D-6E8A-4147-A177-3AD203B41FA5}">
                      <a16:colId xmlns:a16="http://schemas.microsoft.com/office/drawing/2014/main" val="1478441939"/>
                    </a:ext>
                  </a:extLst>
                </a:gridCol>
                <a:gridCol w="754046">
                  <a:extLst>
                    <a:ext uri="{9D8B030D-6E8A-4147-A177-3AD203B41FA5}">
                      <a16:colId xmlns:a16="http://schemas.microsoft.com/office/drawing/2014/main" val="3838692902"/>
                    </a:ext>
                  </a:extLst>
                </a:gridCol>
                <a:gridCol w="754046">
                  <a:extLst>
                    <a:ext uri="{9D8B030D-6E8A-4147-A177-3AD203B41FA5}">
                      <a16:colId xmlns:a16="http://schemas.microsoft.com/office/drawing/2014/main" val="3681994574"/>
                    </a:ext>
                  </a:extLst>
                </a:gridCol>
                <a:gridCol w="1880699">
                  <a:extLst>
                    <a:ext uri="{9D8B030D-6E8A-4147-A177-3AD203B41FA5}">
                      <a16:colId xmlns:a16="http://schemas.microsoft.com/office/drawing/2014/main" val="536164186"/>
                    </a:ext>
                  </a:extLst>
                </a:gridCol>
              </a:tblGrid>
              <a:tr h="47921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spcBef>
                          <a:spcPts val="100"/>
                        </a:spcBef>
                        <a:spcAft>
                          <a:spcPts val="100"/>
                        </a:spcAft>
                        <a:buNone/>
                      </a:pPr>
                      <a:r>
                        <a:rPr lang="en-AU" sz="16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rPr>
                        <a:t> Arm</a:t>
                      </a: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1" i="0" dirty="0">
                          <a:solidFill>
                            <a:schemeClr val="bg1"/>
                          </a:solidFill>
                          <a:effectLst/>
                          <a:latin typeface="Arial Narrow" panose="020B0604020202020204" pitchFamily="34" charset="0"/>
                          <a:cs typeface="Arial Narrow" panose="020B0604020202020204" pitchFamily="34" charset="0"/>
                        </a:rPr>
                        <a:t>Total</a:t>
                      </a:r>
                      <a:endParaRPr lang="en-AU" sz="16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1" i="0" dirty="0">
                          <a:solidFill>
                            <a:schemeClr val="bg1"/>
                          </a:solidFill>
                          <a:effectLst/>
                          <a:latin typeface="Arial Narrow" panose="020B0604020202020204" pitchFamily="34" charset="0"/>
                          <a:cs typeface="Arial Narrow" panose="020B0604020202020204" pitchFamily="34" charset="0"/>
                        </a:rPr>
                        <a:t>Events</a:t>
                      </a:r>
                      <a:endParaRPr lang="en-AU" sz="16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305D"/>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1" i="0" dirty="0">
                          <a:solidFill>
                            <a:schemeClr val="bg1"/>
                          </a:solidFill>
                          <a:effectLst/>
                          <a:latin typeface="Arial Narrow" panose="020B0604020202020204" pitchFamily="34" charset="0"/>
                          <a:cs typeface="Arial Narrow" panose="020B0604020202020204" pitchFamily="34" charset="0"/>
                        </a:rPr>
                        <a:t>3-year RFS (95% CI)</a:t>
                      </a:r>
                      <a:endParaRPr lang="en-AU" sz="1600" b="1" i="0" dirty="0">
                        <a:solidFill>
                          <a:schemeClr val="bg1"/>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305D"/>
                    </a:solidFill>
                  </a:tcPr>
                </a:tc>
                <a:extLst>
                  <a:ext uri="{0D108BD9-81ED-4DB2-BD59-A6C34878D82A}">
                    <a16:rowId xmlns:a16="http://schemas.microsoft.com/office/drawing/2014/main" val="3874964316"/>
                  </a:ext>
                </a:extLst>
              </a:tr>
              <a:tr h="44022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spcBef>
                          <a:spcPts val="100"/>
                        </a:spcBef>
                        <a:spcAft>
                          <a:spcPts val="100"/>
                        </a:spcAft>
                        <a:buNone/>
                      </a:pPr>
                      <a:r>
                        <a:rPr lang="en-AU" sz="1600" b="0" i="0" dirty="0">
                          <a:solidFill>
                            <a:srgbClr val="E55818"/>
                          </a:solidFill>
                          <a:effectLst/>
                          <a:latin typeface="Arial Narrow" panose="020B0604020202020204" pitchFamily="34" charset="0"/>
                          <a:cs typeface="Arial Narrow" panose="020B0604020202020204" pitchFamily="34" charset="0"/>
                        </a:rPr>
                        <a:t> ctDNA</a:t>
                      </a:r>
                      <a:endParaRPr lang="en-AU" sz="1600" b="0" i="0" dirty="0">
                        <a:solidFill>
                          <a:srgbClr val="E55818"/>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E55818"/>
                          </a:solidFill>
                          <a:effectLst/>
                          <a:latin typeface="Arial Narrow" panose="020B0604020202020204" pitchFamily="34" charset="0"/>
                          <a:cs typeface="Arial Narrow" panose="020B0604020202020204" pitchFamily="34" charset="0"/>
                        </a:rPr>
                        <a:t>353</a:t>
                      </a:r>
                      <a:endParaRPr lang="en-AU" sz="1600" b="0" i="0" dirty="0">
                        <a:solidFill>
                          <a:srgbClr val="E55818"/>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E55818"/>
                          </a:solidFill>
                          <a:effectLst/>
                          <a:latin typeface="Arial Narrow" panose="020B0604020202020204" pitchFamily="34" charset="0"/>
                          <a:cs typeface="Arial Narrow" panose="020B0604020202020204" pitchFamily="34" charset="0"/>
                        </a:rPr>
                        <a:t>63</a:t>
                      </a:r>
                      <a:endParaRPr lang="en-AU" sz="1600" b="0" i="0" dirty="0">
                        <a:solidFill>
                          <a:srgbClr val="E55818"/>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E55818"/>
                          </a:solidFill>
                          <a:effectLst/>
                          <a:latin typeface="Arial Narrow" panose="020B0604020202020204" pitchFamily="34" charset="0"/>
                          <a:cs typeface="Arial Narrow" panose="020B0604020202020204" pitchFamily="34" charset="0"/>
                        </a:rPr>
                        <a:t>85.3% (81, 89)</a:t>
                      </a:r>
                      <a:endParaRPr lang="en-AU" sz="1600" b="0" i="0" dirty="0">
                        <a:solidFill>
                          <a:srgbClr val="E55818"/>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712013"/>
                  </a:ext>
                </a:extLst>
              </a:tr>
              <a:tr h="44022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spcBef>
                          <a:spcPts val="100"/>
                        </a:spcBef>
                        <a:spcAft>
                          <a:spcPts val="100"/>
                        </a:spcAft>
                        <a:buNone/>
                      </a:pPr>
                      <a:r>
                        <a:rPr lang="en-AU" sz="1600" b="0" i="0" dirty="0">
                          <a:solidFill>
                            <a:srgbClr val="17AD86"/>
                          </a:solidFill>
                          <a:effectLst/>
                          <a:latin typeface="Arial Narrow" panose="020B0604020202020204" pitchFamily="34" charset="0"/>
                          <a:cs typeface="Arial Narrow" panose="020B0604020202020204" pitchFamily="34" charset="0"/>
                        </a:rPr>
                        <a:t> Standard</a:t>
                      </a:r>
                      <a:endParaRPr lang="en-AU" sz="1600" b="0" i="0" dirty="0">
                        <a:solidFill>
                          <a:srgbClr val="17AD86"/>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17AD86"/>
                          </a:solidFill>
                          <a:effectLst/>
                          <a:latin typeface="Arial Narrow" panose="020B0604020202020204" pitchFamily="34" charset="0"/>
                          <a:cs typeface="Arial Narrow" panose="020B0604020202020204" pitchFamily="34" charset="0"/>
                        </a:rPr>
                        <a:t>349</a:t>
                      </a:r>
                      <a:endParaRPr lang="en-AU" sz="1600" b="0" i="0" dirty="0">
                        <a:solidFill>
                          <a:srgbClr val="17AD86"/>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17AD86"/>
                          </a:solidFill>
                          <a:effectLst/>
                          <a:latin typeface="Arial Narrow" panose="020B0604020202020204" pitchFamily="34" charset="0"/>
                          <a:cs typeface="Arial Narrow" panose="020B0604020202020204" pitchFamily="34" charset="0"/>
                        </a:rPr>
                        <a:t>45</a:t>
                      </a:r>
                      <a:endParaRPr lang="en-AU" sz="1600" b="0" i="0" dirty="0">
                        <a:solidFill>
                          <a:srgbClr val="17AD86"/>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Bef>
                          <a:spcPts val="100"/>
                        </a:spcBef>
                        <a:spcAft>
                          <a:spcPts val="100"/>
                        </a:spcAft>
                        <a:buNone/>
                      </a:pPr>
                      <a:r>
                        <a:rPr lang="en-AU" sz="1600" b="0" i="0" dirty="0">
                          <a:solidFill>
                            <a:srgbClr val="17AD86"/>
                          </a:solidFill>
                          <a:effectLst/>
                          <a:latin typeface="Arial Narrow" panose="020B0604020202020204" pitchFamily="34" charset="0"/>
                          <a:cs typeface="Arial Narrow" panose="020B0604020202020204" pitchFamily="34" charset="0"/>
                        </a:rPr>
                        <a:t>88.1% (84, 91)</a:t>
                      </a:r>
                      <a:endParaRPr lang="en-AU" sz="1600" b="0" i="0" dirty="0">
                        <a:solidFill>
                          <a:srgbClr val="17AD86"/>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8467" marR="8467"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810174"/>
                  </a:ext>
                </a:extLst>
              </a:tr>
            </a:tbl>
          </a:graphicData>
        </a:graphic>
      </p:graphicFrame>
      <p:sp>
        <p:nvSpPr>
          <p:cNvPr id="15" name="TextBox 14">
            <a:extLst>
              <a:ext uri="{FF2B5EF4-FFF2-40B4-BE49-F238E27FC236}">
                <a16:creationId xmlns:a16="http://schemas.microsoft.com/office/drawing/2014/main" id="{8C14FEBE-6D56-7CF1-8C2B-8B56C83C2396}"/>
              </a:ext>
            </a:extLst>
          </p:cNvPr>
          <p:cNvSpPr txBox="1"/>
          <p:nvPr/>
        </p:nvSpPr>
        <p:spPr>
          <a:xfrm>
            <a:off x="7107733" y="1241113"/>
            <a:ext cx="4147255" cy="37965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2557"/>
                </a:solidFill>
                <a:effectLst/>
                <a:uLnTx/>
                <a:uFillTx/>
                <a:latin typeface="Arial Narrow" panose="020B0604020202020204" pitchFamily="34" charset="0"/>
                <a:ea typeface="+mn-ea"/>
                <a:cs typeface="Arial Narrow" panose="020B0604020202020204" pitchFamily="34" charset="0"/>
              </a:rPr>
              <a:t>Median follow-up 47 months (0.68 - 67.0) </a:t>
            </a:r>
          </a:p>
        </p:txBody>
      </p:sp>
      <p:grpSp>
        <p:nvGrpSpPr>
          <p:cNvPr id="12" name="Group 11">
            <a:extLst>
              <a:ext uri="{FF2B5EF4-FFF2-40B4-BE49-F238E27FC236}">
                <a16:creationId xmlns:a16="http://schemas.microsoft.com/office/drawing/2014/main" id="{AF984F3F-9145-E5A4-52CB-C6100FEAAE85}"/>
              </a:ext>
            </a:extLst>
          </p:cNvPr>
          <p:cNvGrpSpPr/>
          <p:nvPr/>
        </p:nvGrpSpPr>
        <p:grpSpPr>
          <a:xfrm>
            <a:off x="7155298" y="3330201"/>
            <a:ext cx="4177747" cy="2707221"/>
            <a:chOff x="10828197" y="4995302"/>
            <a:chExt cx="6266620" cy="4060832"/>
          </a:xfrm>
        </p:grpSpPr>
        <p:pic>
          <p:nvPicPr>
            <p:cNvPr id="17" name="Picture 16" descr="A graph of a function&#10;&#10;AI-generated content may be incorrect.">
              <a:extLst>
                <a:ext uri="{FF2B5EF4-FFF2-40B4-BE49-F238E27FC236}">
                  <a16:creationId xmlns:a16="http://schemas.microsoft.com/office/drawing/2014/main" id="{32DCEFD6-68F1-2EE5-614A-12A16DFA7693}"/>
                </a:ext>
              </a:extLst>
            </p:cNvPr>
            <p:cNvPicPr>
              <a:picLocks noChangeAspect="1"/>
            </p:cNvPicPr>
            <p:nvPr/>
          </p:nvPicPr>
          <p:blipFill>
            <a:blip r:embed="rId2"/>
            <a:srcRect t="3033" r="24643" b="17795"/>
            <a:stretch>
              <a:fillRect/>
            </a:stretch>
          </p:blipFill>
          <p:spPr>
            <a:xfrm>
              <a:off x="11461599" y="5792685"/>
              <a:ext cx="4466163" cy="2410626"/>
            </a:xfrm>
            <a:prstGeom prst="rect">
              <a:avLst/>
            </a:prstGeom>
          </p:spPr>
        </p:pic>
        <p:sp>
          <p:nvSpPr>
            <p:cNvPr id="18" name="TextBox 17">
              <a:extLst>
                <a:ext uri="{FF2B5EF4-FFF2-40B4-BE49-F238E27FC236}">
                  <a16:creationId xmlns:a16="http://schemas.microsoft.com/office/drawing/2014/main" id="{8D662A59-72BF-D1D6-0086-B252838EF2F2}"/>
                </a:ext>
              </a:extLst>
            </p:cNvPr>
            <p:cNvSpPr txBox="1"/>
            <p:nvPr/>
          </p:nvSpPr>
          <p:spPr>
            <a:xfrm>
              <a:off x="10828197" y="4995302"/>
              <a:ext cx="6266620" cy="569484"/>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Absolute Difference in 3-year RFS (95% CI)</a:t>
              </a:r>
            </a:p>
          </p:txBody>
        </p:sp>
        <p:sp>
          <p:nvSpPr>
            <p:cNvPr id="22" name="TextBox 21">
              <a:extLst>
                <a:ext uri="{FF2B5EF4-FFF2-40B4-BE49-F238E27FC236}">
                  <a16:creationId xmlns:a16="http://schemas.microsoft.com/office/drawing/2014/main" id="{83FF5047-CA03-0482-FDC1-9968539EEEC7}"/>
                </a:ext>
              </a:extLst>
            </p:cNvPr>
            <p:cNvSpPr txBox="1"/>
            <p:nvPr/>
          </p:nvSpPr>
          <p:spPr>
            <a:xfrm>
              <a:off x="11233087" y="8127610"/>
              <a:ext cx="4864794" cy="4154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-10.0       -7.5        -5.0       -2.5         0         2.5            </a:t>
              </a:r>
            </a:p>
          </p:txBody>
        </p:sp>
        <p:sp>
          <p:nvSpPr>
            <p:cNvPr id="23" name="Right Arrow 22">
              <a:extLst>
                <a:ext uri="{FF2B5EF4-FFF2-40B4-BE49-F238E27FC236}">
                  <a16:creationId xmlns:a16="http://schemas.microsoft.com/office/drawing/2014/main" id="{7CDC82C7-1B96-3B7F-073B-90E555DB45F0}"/>
                </a:ext>
              </a:extLst>
            </p:cNvPr>
            <p:cNvSpPr/>
            <p:nvPr/>
          </p:nvSpPr>
          <p:spPr>
            <a:xfrm>
              <a:off x="14762462" y="8476614"/>
              <a:ext cx="1008000" cy="184666"/>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FF538E1-9420-8404-8A1D-B262D7989277}"/>
                </a:ext>
              </a:extLst>
            </p:cNvPr>
            <p:cNvSpPr txBox="1"/>
            <p:nvPr/>
          </p:nvSpPr>
          <p:spPr>
            <a:xfrm>
              <a:off x="14691739" y="8640635"/>
              <a:ext cx="2195793" cy="4154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55818"/>
                  </a:solidFill>
                  <a:effectLst/>
                  <a:uLnTx/>
                  <a:uFillTx/>
                  <a:latin typeface="Arial Narrow" panose="020B0604020202020204" pitchFamily="34" charset="0"/>
                  <a:ea typeface="+mn-ea"/>
                  <a:cs typeface="Arial Narrow" panose="020B0604020202020204" pitchFamily="34" charset="0"/>
                </a:rPr>
                <a:t>ctDNA-guidance better</a:t>
              </a:r>
            </a:p>
          </p:txBody>
        </p:sp>
        <p:sp>
          <p:nvSpPr>
            <p:cNvPr id="25" name="Right Arrow 24">
              <a:extLst>
                <a:ext uri="{FF2B5EF4-FFF2-40B4-BE49-F238E27FC236}">
                  <a16:creationId xmlns:a16="http://schemas.microsoft.com/office/drawing/2014/main" id="{6BDBCAFB-98F9-E241-8A31-1DDE93C8A496}"/>
                </a:ext>
              </a:extLst>
            </p:cNvPr>
            <p:cNvSpPr/>
            <p:nvPr/>
          </p:nvSpPr>
          <p:spPr>
            <a:xfrm rot="10800000">
              <a:off x="13084804" y="8476614"/>
              <a:ext cx="1008000" cy="184666"/>
            </a:xfrm>
            <a:prstGeom prst="rightArrow">
              <a:avLst/>
            </a:prstGeom>
            <a:solidFill>
              <a:srgbClr val="17A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71EF7C7-39EB-467E-F430-DA6E6BF4D19F}"/>
                </a:ext>
              </a:extLst>
            </p:cNvPr>
            <p:cNvSpPr txBox="1"/>
            <p:nvPr/>
          </p:nvSpPr>
          <p:spPr>
            <a:xfrm>
              <a:off x="12704650" y="8640635"/>
              <a:ext cx="1580241" cy="4154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rPr>
                <a:t>Standard</a:t>
              </a:r>
              <a:r>
                <a:rPr kumimoji="0" lang="en-US" sz="1067" b="0"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rPr>
                <a:t> </a:t>
              </a:r>
              <a:r>
                <a:rPr kumimoji="0" lang="en-US" sz="1200" b="0"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rPr>
                <a:t>better</a:t>
              </a:r>
              <a:endParaRPr kumimoji="0" lang="en-US" sz="1067" b="0" i="0" u="none" strike="noStrike" kern="1200" cap="none" spc="0" normalizeH="0" baseline="0" noProof="0" dirty="0">
                <a:ln>
                  <a:noFill/>
                </a:ln>
                <a:solidFill>
                  <a:srgbClr val="17AD86"/>
                </a:solidFill>
                <a:effectLst/>
                <a:uLnTx/>
                <a:uFillTx/>
                <a:latin typeface="Arial Narrow" panose="020B0604020202020204" pitchFamily="34" charset="0"/>
                <a:ea typeface="+mn-ea"/>
                <a:cs typeface="Arial Narrow" panose="020B0604020202020204" pitchFamily="34" charset="0"/>
              </a:endParaRPr>
            </a:p>
          </p:txBody>
        </p:sp>
        <p:cxnSp>
          <p:nvCxnSpPr>
            <p:cNvPr id="29" name="Straight Connector 28">
              <a:extLst>
                <a:ext uri="{FF2B5EF4-FFF2-40B4-BE49-F238E27FC236}">
                  <a16:creationId xmlns:a16="http://schemas.microsoft.com/office/drawing/2014/main" id="{57838C92-E9C7-FFA9-7B11-DCC95C69824D}"/>
                </a:ext>
              </a:extLst>
            </p:cNvPr>
            <p:cNvCxnSpPr>
              <a:cxnSpLocks/>
            </p:cNvCxnSpPr>
            <p:nvPr/>
          </p:nvCxnSpPr>
          <p:spPr>
            <a:xfrm>
              <a:off x="13089295" y="8042891"/>
              <a:ext cx="0" cy="100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CAE3CD-43F6-0F7C-9D8C-EA1440548102}"/>
                </a:ext>
              </a:extLst>
            </p:cNvPr>
            <p:cNvCxnSpPr>
              <a:cxnSpLocks/>
            </p:cNvCxnSpPr>
            <p:nvPr/>
          </p:nvCxnSpPr>
          <p:spPr>
            <a:xfrm>
              <a:off x="13803165" y="8050913"/>
              <a:ext cx="0" cy="100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15646F-3F66-F17B-585D-06EDA63FFDF7}"/>
                </a:ext>
              </a:extLst>
            </p:cNvPr>
            <p:cNvCxnSpPr>
              <a:cxnSpLocks/>
            </p:cNvCxnSpPr>
            <p:nvPr/>
          </p:nvCxnSpPr>
          <p:spPr>
            <a:xfrm>
              <a:off x="15094553" y="8042893"/>
              <a:ext cx="0" cy="100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81066F4-3283-9476-E4CA-818FA3FA333B}"/>
                </a:ext>
              </a:extLst>
            </p:cNvPr>
            <p:cNvSpPr txBox="1"/>
            <p:nvPr/>
          </p:nvSpPr>
          <p:spPr>
            <a:xfrm>
              <a:off x="11508385" y="6693304"/>
              <a:ext cx="827631" cy="446181"/>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E55818"/>
                  </a:solidFill>
                  <a:effectLst/>
                  <a:uLnTx/>
                  <a:uFillTx/>
                  <a:latin typeface="Arial Narrow" panose="020B0604020202020204" pitchFamily="34" charset="0"/>
                  <a:ea typeface="+mn-ea"/>
                  <a:cs typeface="Arial Narrow" panose="020B0604020202020204" pitchFamily="34" charset="0"/>
                </a:rPr>
                <a:t>-8.0%</a:t>
              </a:r>
            </a:p>
          </p:txBody>
        </p:sp>
      </p:grpSp>
      <p:pic>
        <p:nvPicPr>
          <p:cNvPr id="10" name="Picture 9" descr="A graph on a black background&#10;&#10;AI-generated content may be incorrect.">
            <a:extLst>
              <a:ext uri="{FF2B5EF4-FFF2-40B4-BE49-F238E27FC236}">
                <a16:creationId xmlns:a16="http://schemas.microsoft.com/office/drawing/2014/main" id="{9639324D-B5AB-C860-CD61-075F6F764E9F}"/>
              </a:ext>
            </a:extLst>
          </p:cNvPr>
          <p:cNvPicPr>
            <a:picLocks noChangeAspect="1"/>
          </p:cNvPicPr>
          <p:nvPr/>
        </p:nvPicPr>
        <p:blipFill>
          <a:blip r:embed="rId3"/>
          <a:stretch>
            <a:fillRect/>
          </a:stretch>
        </p:blipFill>
        <p:spPr>
          <a:xfrm>
            <a:off x="621792" y="1627576"/>
            <a:ext cx="6079160" cy="4364090"/>
          </a:xfrm>
          <a:prstGeom prst="rect">
            <a:avLst/>
          </a:prstGeom>
        </p:spPr>
      </p:pic>
      <p:sp>
        <p:nvSpPr>
          <p:cNvPr id="11" name="TextBox 10">
            <a:extLst>
              <a:ext uri="{FF2B5EF4-FFF2-40B4-BE49-F238E27FC236}">
                <a16:creationId xmlns:a16="http://schemas.microsoft.com/office/drawing/2014/main" id="{A2FA8141-4E7C-32BE-59D8-003E49AB3C27}"/>
              </a:ext>
            </a:extLst>
          </p:cNvPr>
          <p:cNvSpPr txBox="1"/>
          <p:nvPr/>
        </p:nvSpPr>
        <p:spPr>
          <a:xfrm>
            <a:off x="4888992" y="6116540"/>
            <a:ext cx="1771639" cy="2769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Database lock July 29, 2025</a:t>
            </a:r>
          </a:p>
        </p:txBody>
      </p:sp>
      <p:sp>
        <p:nvSpPr>
          <p:cNvPr id="4" name="Rectangle 3">
            <a:extLst>
              <a:ext uri="{FF2B5EF4-FFF2-40B4-BE49-F238E27FC236}">
                <a16:creationId xmlns:a16="http://schemas.microsoft.com/office/drawing/2014/main" id="{C5560BC4-A799-EB01-0B41-C17B49F2F0C5}"/>
              </a:ext>
            </a:extLst>
          </p:cNvPr>
          <p:cNvSpPr/>
          <p:nvPr/>
        </p:nvSpPr>
        <p:spPr>
          <a:xfrm>
            <a:off x="990760" y="6442213"/>
            <a:ext cx="5105240" cy="2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268929C-8E39-06C6-8660-6EFE2CA82861}"/>
              </a:ext>
            </a:extLst>
          </p:cNvPr>
          <p:cNvSpPr txBox="1"/>
          <p:nvPr/>
        </p:nvSpPr>
        <p:spPr>
          <a:xfrm>
            <a:off x="6788195" y="6391595"/>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Tie J et al. Nat Med 2025</a:t>
            </a:r>
          </a:p>
        </p:txBody>
      </p:sp>
    </p:spTree>
    <p:extLst>
      <p:ext uri="{BB962C8B-B14F-4D97-AF65-F5344CB8AC3E}">
        <p14:creationId xmlns:p14="http://schemas.microsoft.com/office/powerpoint/2010/main" val="250416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072196-AA65-5060-7905-911F5E719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EA73B19-D7A1-5BB8-808A-A908EC822EE2}"/>
              </a:ext>
            </a:extLst>
          </p:cNvPr>
          <p:cNvSpPr>
            <a:spLocks noGrp="1"/>
          </p:cNvSpPr>
          <p:nvPr>
            <p:ph type="body" sz="quarter" idx="15"/>
          </p:nvPr>
        </p:nvSpPr>
        <p:spPr/>
        <p:txBody>
          <a:bodyPr/>
          <a:lstStyle/>
          <a:p>
            <a:r>
              <a:rPr lang="en-US"/>
              <a:t>Arvind Dasari, MD, MS</a:t>
            </a:r>
          </a:p>
        </p:txBody>
      </p:sp>
      <p:sp>
        <p:nvSpPr>
          <p:cNvPr id="9" name="Title 8">
            <a:extLst>
              <a:ext uri="{FF2B5EF4-FFF2-40B4-BE49-F238E27FC236}">
                <a16:creationId xmlns:a16="http://schemas.microsoft.com/office/drawing/2014/main" id="{9933D107-2824-4CE5-0483-3888877A525F}"/>
              </a:ext>
            </a:extLst>
          </p:cNvPr>
          <p:cNvSpPr>
            <a:spLocks noGrp="1"/>
          </p:cNvSpPr>
          <p:nvPr>
            <p:ph type="title"/>
          </p:nvPr>
        </p:nvSpPr>
        <p:spPr>
          <a:xfrm>
            <a:off x="693869" y="0"/>
            <a:ext cx="10972800" cy="1371600"/>
          </a:xfrm>
        </p:spPr>
        <p:txBody>
          <a:bodyPr/>
          <a:lstStyle/>
          <a:p>
            <a:r>
              <a:rPr lang="en-US" dirty="0"/>
              <a:t>CIRCULATE – North America (NRG-GI008): </a:t>
            </a:r>
            <a:br>
              <a:rPr lang="en-US" dirty="0"/>
            </a:br>
            <a:r>
              <a:rPr lang="en-US" dirty="0"/>
              <a:t>Case Study in Research to Practice</a:t>
            </a:r>
          </a:p>
        </p:txBody>
      </p:sp>
      <p:pic>
        <p:nvPicPr>
          <p:cNvPr id="11" name="Picture 10">
            <a:extLst>
              <a:ext uri="{FF2B5EF4-FFF2-40B4-BE49-F238E27FC236}">
                <a16:creationId xmlns:a16="http://schemas.microsoft.com/office/drawing/2014/main" id="{B9DC977F-B328-2386-BEC5-51FCF0C2F98A}"/>
              </a:ext>
            </a:extLst>
          </p:cNvPr>
          <p:cNvPicPr>
            <a:picLocks noChangeAspect="1"/>
          </p:cNvPicPr>
          <p:nvPr/>
        </p:nvPicPr>
        <p:blipFill>
          <a:blip r:embed="rId3"/>
          <a:stretch>
            <a:fillRect/>
          </a:stretch>
        </p:blipFill>
        <p:spPr>
          <a:xfrm>
            <a:off x="1156447" y="1739797"/>
            <a:ext cx="6826174" cy="3839724"/>
          </a:xfrm>
          <a:prstGeom prst="rect">
            <a:avLst/>
          </a:prstGeom>
        </p:spPr>
      </p:pic>
      <p:sp>
        <p:nvSpPr>
          <p:cNvPr id="2" name="TextBox 1">
            <a:extLst>
              <a:ext uri="{FF2B5EF4-FFF2-40B4-BE49-F238E27FC236}">
                <a16:creationId xmlns:a16="http://schemas.microsoft.com/office/drawing/2014/main" id="{6D34D2FC-CC58-1DFB-D296-D3FBDC3915F4}"/>
              </a:ext>
            </a:extLst>
          </p:cNvPr>
          <p:cNvSpPr txBox="1"/>
          <p:nvPr/>
        </p:nvSpPr>
        <p:spPr>
          <a:xfrm>
            <a:off x="8356294" y="5906806"/>
            <a:ext cx="434755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panose="020B0604020202020204"/>
                <a:ea typeface="+mn-ea"/>
                <a:cs typeface="+mn-cs"/>
              </a:rPr>
              <a:t>NCT05174169</a:t>
            </a:r>
          </a:p>
        </p:txBody>
      </p:sp>
      <p:sp>
        <p:nvSpPr>
          <p:cNvPr id="4" name="TextBox 3">
            <a:extLst>
              <a:ext uri="{FF2B5EF4-FFF2-40B4-BE49-F238E27FC236}">
                <a16:creationId xmlns:a16="http://schemas.microsoft.com/office/drawing/2014/main" id="{BF650933-62EC-167C-A144-A6772B1499CB}"/>
              </a:ext>
            </a:extLst>
          </p:cNvPr>
          <p:cNvSpPr txBox="1"/>
          <p:nvPr/>
        </p:nvSpPr>
        <p:spPr>
          <a:xfrm>
            <a:off x="8580568" y="1951903"/>
            <a:ext cx="337748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Since initiation, eligibility criteria expanded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Ongoing discussions to: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Link on &amp; off study testing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AF0897D-9925-B453-955F-751FF0A93EFD}"/>
              </a:ext>
            </a:extLst>
          </p:cNvPr>
          <p:cNvSpPr/>
          <p:nvPr/>
        </p:nvSpPr>
        <p:spPr>
          <a:xfrm>
            <a:off x="3232484" y="663341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50C22326-E6EB-69DC-D596-AC4747B2F1CF}"/>
              </a:ext>
            </a:extLst>
          </p:cNvPr>
          <p:cNvSpPr/>
          <p:nvPr/>
        </p:nvSpPr>
        <p:spPr>
          <a:xfrm>
            <a:off x="11677495" y="165348"/>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4898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52A0-4D5B-ACEC-F3FD-7D21290D6F0E}"/>
              </a:ext>
            </a:extLst>
          </p:cNvPr>
          <p:cNvSpPr>
            <a:spLocks noGrp="1"/>
          </p:cNvSpPr>
          <p:nvPr>
            <p:ph type="title"/>
          </p:nvPr>
        </p:nvSpPr>
        <p:spPr>
          <a:xfrm>
            <a:off x="487622" y="353743"/>
            <a:ext cx="9967466" cy="784860"/>
          </a:xfrm>
        </p:spPr>
        <p:txBody>
          <a:bodyPr>
            <a:normAutofit/>
          </a:bodyPr>
          <a:lstStyle/>
          <a:p>
            <a:r>
              <a:rPr lang="en-US"/>
              <a:t>Clinical Validity : Timepoints &amp; Applications</a:t>
            </a:r>
          </a:p>
        </p:txBody>
      </p:sp>
      <p:sp>
        <p:nvSpPr>
          <p:cNvPr id="3" name="Slide Number Placeholder 2">
            <a:extLst>
              <a:ext uri="{FF2B5EF4-FFF2-40B4-BE49-F238E27FC236}">
                <a16:creationId xmlns:a16="http://schemas.microsoft.com/office/drawing/2014/main" id="{82072196-AA65-5060-7905-911F5E719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EA73B19-D7A1-5BB8-808A-A908EC822EE2}"/>
              </a:ext>
            </a:extLst>
          </p:cNvPr>
          <p:cNvSpPr>
            <a:spLocks noGrp="1"/>
          </p:cNvSpPr>
          <p:nvPr>
            <p:ph type="body" sz="quarter" idx="15"/>
          </p:nvPr>
        </p:nvSpPr>
        <p:spPr/>
        <p:txBody>
          <a:bodyPr/>
          <a:lstStyle/>
          <a:p>
            <a:r>
              <a:rPr lang="en-US"/>
              <a:t>Arvind Dasari, MD, MS</a:t>
            </a:r>
          </a:p>
        </p:txBody>
      </p:sp>
      <p:pic>
        <p:nvPicPr>
          <p:cNvPr id="7" name="Picture 6">
            <a:extLst>
              <a:ext uri="{FF2B5EF4-FFF2-40B4-BE49-F238E27FC236}">
                <a16:creationId xmlns:a16="http://schemas.microsoft.com/office/drawing/2014/main" id="{4D3AC9CB-48E6-90C6-9977-8874F0298235}"/>
              </a:ext>
            </a:extLst>
          </p:cNvPr>
          <p:cNvPicPr>
            <a:picLocks noChangeAspect="1"/>
          </p:cNvPicPr>
          <p:nvPr/>
        </p:nvPicPr>
        <p:blipFill>
          <a:blip r:embed="rId3"/>
          <a:stretch>
            <a:fillRect/>
          </a:stretch>
        </p:blipFill>
        <p:spPr>
          <a:xfrm>
            <a:off x="428064" y="1554567"/>
            <a:ext cx="6319552" cy="3392916"/>
          </a:xfrm>
          <a:prstGeom prst="rect">
            <a:avLst/>
          </a:prstGeom>
        </p:spPr>
      </p:pic>
      <p:sp>
        <p:nvSpPr>
          <p:cNvPr id="8" name="TextBox 7">
            <a:extLst>
              <a:ext uri="{FF2B5EF4-FFF2-40B4-BE49-F238E27FC236}">
                <a16:creationId xmlns:a16="http://schemas.microsoft.com/office/drawing/2014/main" id="{ACB7BA0D-AC8F-D801-9A25-0652BC535A03}"/>
              </a:ext>
            </a:extLst>
          </p:cNvPr>
          <p:cNvSpPr txBox="1"/>
          <p:nvPr/>
        </p:nvSpPr>
        <p:spPr>
          <a:xfrm>
            <a:off x="7409329" y="5127727"/>
            <a:ext cx="478267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a:ea typeface="+mn-ea"/>
                <a:cs typeface="+mn-cs"/>
              </a:rPr>
              <a:t>Phan et al, Nat Rev Cancer. 2020 Jul;20(7):398-411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a:ea typeface="+mn-ea"/>
                <a:cs typeface="+mn-cs"/>
              </a:rPr>
              <a:t>Reinert et al, JAMA Oncology. </a:t>
            </a: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JAMA Oncol. 2019 Aug 1;5(8):1124-1131</a:t>
            </a:r>
            <a:endParaRPr kumimoji="0" lang="en-US" sz="1050" b="1"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75D8531E-6182-4155-9093-EF135E8F1A53}"/>
              </a:ext>
            </a:extLst>
          </p:cNvPr>
          <p:cNvPicPr>
            <a:picLocks noChangeAspect="1"/>
          </p:cNvPicPr>
          <p:nvPr/>
        </p:nvPicPr>
        <p:blipFill>
          <a:blip r:embed="rId4"/>
          <a:stretch>
            <a:fillRect/>
          </a:stretch>
        </p:blipFill>
        <p:spPr>
          <a:xfrm>
            <a:off x="7193203" y="1641763"/>
            <a:ext cx="4364544" cy="3242034"/>
          </a:xfrm>
          <a:prstGeom prst="rect">
            <a:avLst/>
          </a:prstGeom>
        </p:spPr>
      </p:pic>
      <p:sp>
        <p:nvSpPr>
          <p:cNvPr id="9" name="TextBox 8">
            <a:extLst>
              <a:ext uri="{FF2B5EF4-FFF2-40B4-BE49-F238E27FC236}">
                <a16:creationId xmlns:a16="http://schemas.microsoft.com/office/drawing/2014/main" id="{39AE410A-CB88-BB0C-C082-905FA151C973}"/>
              </a:ext>
            </a:extLst>
          </p:cNvPr>
          <p:cNvSpPr txBox="1"/>
          <p:nvPr/>
        </p:nvSpPr>
        <p:spPr>
          <a:xfrm>
            <a:off x="7883339" y="2785569"/>
            <a:ext cx="332310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13C38"/>
                </a:solidFill>
                <a:effectLst/>
                <a:uLnTx/>
                <a:uFillTx/>
                <a:latin typeface="Arial"/>
                <a:ea typeface="+mn-ea"/>
                <a:cs typeface="+mn-cs"/>
              </a:rPr>
              <a:t>Lead time prior to recurrence: 9 mos</a:t>
            </a:r>
          </a:p>
        </p:txBody>
      </p:sp>
      <p:sp>
        <p:nvSpPr>
          <p:cNvPr id="6" name="Rectangle 5">
            <a:extLst>
              <a:ext uri="{FF2B5EF4-FFF2-40B4-BE49-F238E27FC236}">
                <a16:creationId xmlns:a16="http://schemas.microsoft.com/office/drawing/2014/main" id="{EFC635C3-C07E-2D14-30C9-1C5F41C38855}"/>
              </a:ext>
            </a:extLst>
          </p:cNvPr>
          <p:cNvSpPr/>
          <p:nvPr/>
        </p:nvSpPr>
        <p:spPr>
          <a:xfrm>
            <a:off x="3232484" y="6633411"/>
            <a:ext cx="3898232"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F7F7B6B-AC09-68B9-8E51-229642B46116}"/>
              </a:ext>
            </a:extLst>
          </p:cNvPr>
          <p:cNvSpPr/>
          <p:nvPr/>
        </p:nvSpPr>
        <p:spPr>
          <a:xfrm>
            <a:off x="11704378" y="46305"/>
            <a:ext cx="280554" cy="353291"/>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1506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057B-7132-4F75-8D08-B6F4C26C6852}"/>
              </a:ext>
            </a:extLst>
          </p:cNvPr>
          <p:cNvSpPr>
            <a:spLocks noGrp="1"/>
          </p:cNvSpPr>
          <p:nvPr>
            <p:ph type="title"/>
          </p:nvPr>
        </p:nvSpPr>
        <p:spPr>
          <a:xfrm>
            <a:off x="717430" y="246170"/>
            <a:ext cx="10515600" cy="828615"/>
          </a:xfrm>
        </p:spPr>
        <p:txBody>
          <a:bodyPr>
            <a:normAutofit fontScale="90000"/>
          </a:bodyPr>
          <a:lstStyle/>
          <a:p>
            <a:r>
              <a:rPr lang="en-US" sz="3600" b="1" dirty="0">
                <a:latin typeface="Arial" panose="020B0604020202020204" pitchFamily="34" charset="0"/>
              </a:rPr>
              <a:t>CALGB 80702 Trial: Effect of Celecoxib Added to Adjuvant Therapy : Initial Analysis (All Patients) </a:t>
            </a:r>
            <a:endParaRPr lang="en-US"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2CE2ACE-0945-403C-8C7F-4B5CCA506566}"/>
              </a:ext>
            </a:extLst>
          </p:cNvPr>
          <p:cNvSpPr txBox="1"/>
          <p:nvPr/>
        </p:nvSpPr>
        <p:spPr>
          <a:xfrm>
            <a:off x="7534089" y="6521808"/>
            <a:ext cx="434755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13C38"/>
                </a:solidFill>
                <a:effectLst/>
                <a:uLnTx/>
                <a:uFillTx/>
                <a:latin typeface="Arial"/>
                <a:ea typeface="ＭＳ Ｐゴシック" charset="0"/>
                <a:cs typeface="+mn-cs"/>
              </a:rPr>
              <a:t>Meyerhardt et al, JAMA 2021</a:t>
            </a:r>
          </a:p>
        </p:txBody>
      </p:sp>
      <p:sp>
        <p:nvSpPr>
          <p:cNvPr id="6" name="Slide Number Placeholder 5">
            <a:extLst>
              <a:ext uri="{FF2B5EF4-FFF2-40B4-BE49-F238E27FC236}">
                <a16:creationId xmlns:a16="http://schemas.microsoft.com/office/drawing/2014/main" id="{755BDAB0-D2A1-4988-A700-0C1C8C3C8941}"/>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0684911-3DDB-4AA4-9C19-D965D047C1DC}" type="slidenum">
              <a:rPr kumimoji="0" lang="en-US" sz="1867" b="1" i="0" u="none" strike="noStrike" kern="1200" cap="none" spc="0" normalizeH="0" baseline="0" noProof="0" smtClean="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85</a:t>
            </a:fld>
            <a:endParaRPr kumimoji="0" lang="en-US" sz="1867"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11" name="Picture 10">
            <a:extLst>
              <a:ext uri="{FF2B5EF4-FFF2-40B4-BE49-F238E27FC236}">
                <a16:creationId xmlns:a16="http://schemas.microsoft.com/office/drawing/2014/main" id="{8ADD41B7-0B9A-C96A-804E-1BD091DE6C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37855" y="1375596"/>
            <a:ext cx="6564235" cy="4845401"/>
          </a:xfrm>
          <a:prstGeom prst="rect">
            <a:avLst/>
          </a:prstGeom>
        </p:spPr>
      </p:pic>
      <p:sp>
        <p:nvSpPr>
          <p:cNvPr id="15" name="TextBox 14">
            <a:extLst>
              <a:ext uri="{FF2B5EF4-FFF2-40B4-BE49-F238E27FC236}">
                <a16:creationId xmlns:a16="http://schemas.microsoft.com/office/drawing/2014/main" id="{B78D767F-84D5-330E-96EE-11CBB11DB783}"/>
              </a:ext>
            </a:extLst>
          </p:cNvPr>
          <p:cNvSpPr txBox="1"/>
          <p:nvPr/>
        </p:nvSpPr>
        <p:spPr>
          <a:xfrm>
            <a:off x="8102090" y="3658401"/>
            <a:ext cx="3830129" cy="369332"/>
          </a:xfrm>
          <a:prstGeom prst="rect">
            <a:avLst/>
          </a:prstGeom>
          <a:noFill/>
          <a:ln>
            <a:noFill/>
          </a:ln>
        </p:spPr>
        <p:txBody>
          <a:bodyPr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HR = 0.89 (95% CI, 0.76 – 1.03)</a:t>
            </a:r>
          </a:p>
        </p:txBody>
      </p:sp>
    </p:spTree>
    <p:extLst>
      <p:ext uri="{BB962C8B-B14F-4D97-AF65-F5344CB8AC3E}">
        <p14:creationId xmlns:p14="http://schemas.microsoft.com/office/powerpoint/2010/main" val="267020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14</a:t>
            </a:r>
          </a:p>
        </p:txBody>
      </p:sp>
      <p:pic>
        <p:nvPicPr>
          <p:cNvPr id="3" name="Picture 2">
            <a:extLst>
              <a:ext uri="{FF2B5EF4-FFF2-40B4-BE49-F238E27FC236}">
                <a16:creationId xmlns:a16="http://schemas.microsoft.com/office/drawing/2014/main" id="{9CB8A2DF-7201-E2E5-528C-064FE4393AF2}"/>
              </a:ext>
            </a:extLst>
          </p:cNvPr>
          <p:cNvPicPr>
            <a:picLocks noChangeAspect="1"/>
          </p:cNvPicPr>
          <p:nvPr/>
        </p:nvPicPr>
        <p:blipFill>
          <a:blip r:embed="rId3"/>
          <a:stretch>
            <a:fillRect/>
          </a:stretch>
        </p:blipFill>
        <p:spPr>
          <a:xfrm>
            <a:off x="1337277" y="1163337"/>
            <a:ext cx="9365359" cy="5619215"/>
          </a:xfrm>
          <a:prstGeom prst="rect">
            <a:avLst/>
          </a:prstGeom>
        </p:spPr>
      </p:pic>
      <p:sp>
        <p:nvSpPr>
          <p:cNvPr id="4" name="Title 1">
            <a:extLst>
              <a:ext uri="{FF2B5EF4-FFF2-40B4-BE49-F238E27FC236}">
                <a16:creationId xmlns:a16="http://schemas.microsoft.com/office/drawing/2014/main" id="{69A0A81C-6070-E98D-B7E2-4B4200EC8089}"/>
              </a:ext>
            </a:extLst>
          </p:cNvPr>
          <p:cNvSpPr txBox="1">
            <a:spLocks/>
          </p:cNvSpPr>
          <p:nvPr/>
        </p:nvSpPr>
        <p:spPr>
          <a:xfrm>
            <a:off x="259307" y="318805"/>
            <a:ext cx="11752583" cy="828615"/>
          </a:xfrm>
          <a:prstGeom prst="rect">
            <a:avLst/>
          </a:prstGeom>
        </p:spPr>
        <p:txBody>
          <a:bodyPr vert="horz" lIns="0" tIns="0" rIns="0" bIns="0" rtlCol="0" anchor="t" anchorCtr="0">
            <a:normAutofit fontScale="92500" lnSpcReduction="20000"/>
          </a:bodyPr>
          <a:lst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A4D9D"/>
                </a:solidFill>
                <a:effectLst/>
                <a:uLnTx/>
                <a:uFillTx/>
                <a:latin typeface="Arial" panose="020B0604020202020204" pitchFamily="34" charset="0"/>
                <a:ea typeface="+mj-ea"/>
                <a:cs typeface="Arial" pitchFamily="34" charset="0"/>
              </a:rPr>
              <a:t>CALGB 80702 Study Re-Analysis According to ctDNA Status</a:t>
            </a:r>
          </a:p>
        </p:txBody>
      </p:sp>
      <p:sp>
        <p:nvSpPr>
          <p:cNvPr id="5" name="Rectangle 4">
            <a:extLst>
              <a:ext uri="{FF2B5EF4-FFF2-40B4-BE49-F238E27FC236}">
                <a16:creationId xmlns:a16="http://schemas.microsoft.com/office/drawing/2014/main" id="{3E2CE00F-B4B6-6834-BB27-20EA1B70E028}"/>
              </a:ext>
            </a:extLst>
          </p:cNvPr>
          <p:cNvSpPr/>
          <p:nvPr/>
        </p:nvSpPr>
        <p:spPr>
          <a:xfrm>
            <a:off x="3705085" y="6216238"/>
            <a:ext cx="5159041" cy="3229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2925ACDE-3450-902C-2CE6-E549322D5B85}"/>
              </a:ext>
            </a:extLst>
          </p:cNvPr>
          <p:cNvSpPr/>
          <p:nvPr/>
        </p:nvSpPr>
        <p:spPr>
          <a:xfrm>
            <a:off x="3203301" y="6559896"/>
            <a:ext cx="5502954" cy="2226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3A7C4DEC-651A-F57B-5F0F-6FC004A9BA55}"/>
              </a:ext>
            </a:extLst>
          </p:cNvPr>
          <p:cNvSpPr txBox="1"/>
          <p:nvPr/>
        </p:nvSpPr>
        <p:spPr>
          <a:xfrm>
            <a:off x="6788195" y="6391595"/>
            <a:ext cx="380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Zhang GQ et al. JAMA Oncol. 2025</a:t>
            </a:r>
          </a:p>
        </p:txBody>
      </p:sp>
    </p:spTree>
    <p:extLst>
      <p:ext uri="{BB962C8B-B14F-4D97-AF65-F5344CB8AC3E}">
        <p14:creationId xmlns:p14="http://schemas.microsoft.com/office/powerpoint/2010/main" val="3662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D757A21A-1B6E-C997-667E-6D84AF13D45D}"/>
              </a:ext>
            </a:extLst>
          </p:cNvPr>
          <p:cNvSpPr/>
          <p:nvPr/>
        </p:nvSpPr>
        <p:spPr>
          <a:xfrm>
            <a:off x="3184858" y="6535043"/>
            <a:ext cx="5159041" cy="322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8528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057B-7132-4F75-8D08-B6F4C26C6852}"/>
              </a:ext>
            </a:extLst>
          </p:cNvPr>
          <p:cNvSpPr>
            <a:spLocks noGrp="1"/>
          </p:cNvSpPr>
          <p:nvPr>
            <p:ph type="title"/>
          </p:nvPr>
        </p:nvSpPr>
        <p:spPr>
          <a:xfrm>
            <a:off x="838200" y="198921"/>
            <a:ext cx="10515600" cy="828615"/>
          </a:xfrm>
        </p:spPr>
        <p:txBody>
          <a:bodyPr>
            <a:normAutofit/>
          </a:bodyPr>
          <a:lstStyle/>
          <a:p>
            <a:r>
              <a:rPr lang="en-US" sz="3600" b="1" dirty="0">
                <a:latin typeface="Arial" panose="020B0604020202020204" pitchFamily="34" charset="0"/>
                <a:cs typeface="Arial" panose="020B0604020202020204" pitchFamily="34" charset="0"/>
              </a:rPr>
              <a:t>ALTAIR Study Results</a:t>
            </a:r>
          </a:p>
        </p:txBody>
      </p:sp>
      <p:sp>
        <p:nvSpPr>
          <p:cNvPr id="7" name="TextBox 6">
            <a:extLst>
              <a:ext uri="{FF2B5EF4-FFF2-40B4-BE49-F238E27FC236}">
                <a16:creationId xmlns:a16="http://schemas.microsoft.com/office/drawing/2014/main" id="{82CE2ACE-0945-403C-8C7F-4B5CCA506566}"/>
              </a:ext>
            </a:extLst>
          </p:cNvPr>
          <p:cNvSpPr txBox="1"/>
          <p:nvPr/>
        </p:nvSpPr>
        <p:spPr>
          <a:xfrm>
            <a:off x="8473920" y="6521808"/>
            <a:ext cx="3382107" cy="263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13C38"/>
                </a:solidFill>
                <a:effectLst/>
                <a:uLnTx/>
                <a:uFillTx/>
                <a:latin typeface="Arial"/>
                <a:ea typeface="ＭＳ Ｐゴシック" charset="0"/>
                <a:cs typeface="+mn-cs"/>
              </a:rPr>
              <a:t>Bando et al GI ASCO 2025</a:t>
            </a:r>
          </a:p>
        </p:txBody>
      </p:sp>
      <p:sp>
        <p:nvSpPr>
          <p:cNvPr id="6" name="Slide Number Placeholder 5">
            <a:extLst>
              <a:ext uri="{FF2B5EF4-FFF2-40B4-BE49-F238E27FC236}">
                <a16:creationId xmlns:a16="http://schemas.microsoft.com/office/drawing/2014/main" id="{755BDAB0-D2A1-4988-A700-0C1C8C3C8941}"/>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0684911-3DDB-4AA4-9C19-D965D047C1DC}" type="slidenum">
              <a:rPr kumimoji="0" lang="en-US" sz="1867" b="1" i="0" u="none" strike="noStrike" kern="1200" cap="none" spc="0" normalizeH="0" baseline="0" noProof="0" smtClean="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88</a:t>
            </a:fld>
            <a:endParaRPr kumimoji="0" lang="en-US" sz="1867"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10" name="Picture 9">
            <a:extLst>
              <a:ext uri="{FF2B5EF4-FFF2-40B4-BE49-F238E27FC236}">
                <a16:creationId xmlns:a16="http://schemas.microsoft.com/office/drawing/2014/main" id="{367B5A61-16E5-3A8D-2761-42E3A44E6E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8549" y="925830"/>
            <a:ext cx="9385460" cy="5446848"/>
          </a:xfrm>
          <a:prstGeom prst="rect">
            <a:avLst/>
          </a:prstGeom>
        </p:spPr>
      </p:pic>
    </p:spTree>
    <p:extLst>
      <p:ext uri="{BB962C8B-B14F-4D97-AF65-F5344CB8AC3E}">
        <p14:creationId xmlns:p14="http://schemas.microsoft.com/office/powerpoint/2010/main" val="19015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0123EE-A33B-3DD3-BF50-2867ABEC6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578C6-AA83-3BAB-592D-2266D27B9A27}"/>
              </a:ext>
            </a:extLst>
          </p:cNvPr>
          <p:cNvSpPr>
            <a:spLocks noGrp="1"/>
          </p:cNvSpPr>
          <p:nvPr>
            <p:ph type="title"/>
          </p:nvPr>
        </p:nvSpPr>
        <p:spPr>
          <a:xfrm>
            <a:off x="838200" y="687294"/>
            <a:ext cx="10515600" cy="828615"/>
          </a:xfrm>
        </p:spPr>
        <p:txBody>
          <a:bodyPr>
            <a:normAutofit/>
          </a:bodyPr>
          <a:lstStyle/>
          <a:p>
            <a:r>
              <a:rPr lang="en-US" sz="3600" b="1" dirty="0">
                <a:latin typeface="Arial" panose="020B0604020202020204" pitchFamily="34" charset="0"/>
                <a:cs typeface="Arial" panose="020B0604020202020204" pitchFamily="34" charset="0"/>
              </a:rPr>
              <a:t>Ongoing ctDNA Trials </a:t>
            </a:r>
          </a:p>
        </p:txBody>
      </p:sp>
      <p:sp>
        <p:nvSpPr>
          <p:cNvPr id="7" name="TextBox 6">
            <a:extLst>
              <a:ext uri="{FF2B5EF4-FFF2-40B4-BE49-F238E27FC236}">
                <a16:creationId xmlns:a16="http://schemas.microsoft.com/office/drawing/2014/main" id="{802FD7BC-9C75-0056-964C-33D693F034B0}"/>
              </a:ext>
            </a:extLst>
          </p:cNvPr>
          <p:cNvSpPr txBox="1"/>
          <p:nvPr/>
        </p:nvSpPr>
        <p:spPr>
          <a:xfrm>
            <a:off x="7629698" y="6442502"/>
            <a:ext cx="434755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13C38"/>
                </a:solidFill>
                <a:effectLst/>
                <a:uLnTx/>
                <a:uFillTx/>
                <a:latin typeface="Arial"/>
                <a:ea typeface="ＭＳ Ｐゴシック" charset="0"/>
                <a:cs typeface="+mn-cs"/>
              </a:rPr>
              <a:t>Raghav et al, GI ASCO 2026; Exelixis Press Release, 5/19/26</a:t>
            </a:r>
          </a:p>
        </p:txBody>
      </p:sp>
      <p:sp>
        <p:nvSpPr>
          <p:cNvPr id="6" name="Slide Number Placeholder 5">
            <a:extLst>
              <a:ext uri="{FF2B5EF4-FFF2-40B4-BE49-F238E27FC236}">
                <a16:creationId xmlns:a16="http://schemas.microsoft.com/office/drawing/2014/main" id="{AFBD4B95-A627-04AF-369B-9C38118E33A7}"/>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0684911-3DDB-4AA4-9C19-D965D047C1DC}" type="slidenum">
              <a:rPr kumimoji="0" lang="en-US" sz="1867" b="1" i="0" u="none" strike="noStrike" kern="1200" cap="none" spc="0" normalizeH="0" baseline="0" noProof="0" smtClean="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89</a:t>
            </a:fld>
            <a:endParaRPr kumimoji="0" lang="en-US" sz="1867"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8" name="Picture 7">
            <a:extLst>
              <a:ext uri="{FF2B5EF4-FFF2-40B4-BE49-F238E27FC236}">
                <a16:creationId xmlns:a16="http://schemas.microsoft.com/office/drawing/2014/main" id="{C5CF45EF-B93D-8B33-0F04-1744283431C3}"/>
              </a:ext>
            </a:extLst>
          </p:cNvPr>
          <p:cNvPicPr>
            <a:picLocks noChangeAspect="1"/>
          </p:cNvPicPr>
          <p:nvPr/>
        </p:nvPicPr>
        <p:blipFill>
          <a:blip r:embed="rId2"/>
          <a:srcRect l="1748" t="10478"/>
          <a:stretch>
            <a:fillRect/>
          </a:stretch>
        </p:blipFill>
        <p:spPr>
          <a:xfrm>
            <a:off x="214746" y="1515909"/>
            <a:ext cx="5269917" cy="3063018"/>
          </a:xfrm>
          <a:prstGeom prst="rect">
            <a:avLst/>
          </a:prstGeom>
        </p:spPr>
      </p:pic>
      <p:sp>
        <p:nvSpPr>
          <p:cNvPr id="11" name="TextBox 10">
            <a:extLst>
              <a:ext uri="{FF2B5EF4-FFF2-40B4-BE49-F238E27FC236}">
                <a16:creationId xmlns:a16="http://schemas.microsoft.com/office/drawing/2014/main" id="{99FC25FF-CBCE-ECA0-1FC4-FD98D7469DF5}"/>
              </a:ext>
            </a:extLst>
          </p:cNvPr>
          <p:cNvSpPr txBox="1"/>
          <p:nvPr/>
        </p:nvSpPr>
        <p:spPr>
          <a:xfrm>
            <a:off x="117764" y="4788093"/>
            <a:ext cx="5825836" cy="110799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 phase 2 randomized study comparing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telisotuzumab</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adizutecan</a:t>
            </a:r>
            <a:r>
              <a:rPr kumimoji="0" lang="en-US" sz="1600" b="0" i="0" u="none" strike="noStrike" kern="1200" cap="none" spc="0" normalizeH="0" baseline="0" noProof="0" dirty="0">
                <a:ln>
                  <a:noFill/>
                </a:ln>
                <a:solidFill>
                  <a:srgbClr val="000000"/>
                </a:solidFill>
                <a:effectLst/>
                <a:uLnTx/>
                <a:uFillTx/>
                <a:latin typeface="Arial"/>
                <a:ea typeface="+mn-ea"/>
                <a:cs typeface="+mn-cs"/>
              </a:rPr>
              <a:t> monotherapy with standard of care in patients with post-adjuvant circulating tumor DNA-positive colorectal cancer (NCT07023289</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
        <p:nvSpPr>
          <p:cNvPr id="15" name="TextBox 14">
            <a:extLst>
              <a:ext uri="{FF2B5EF4-FFF2-40B4-BE49-F238E27FC236}">
                <a16:creationId xmlns:a16="http://schemas.microsoft.com/office/drawing/2014/main" id="{674A5E75-7857-8FAB-55C6-BF55C94014B4}"/>
              </a:ext>
            </a:extLst>
          </p:cNvPr>
          <p:cNvSpPr txBox="1"/>
          <p:nvPr/>
        </p:nvSpPr>
        <p:spPr>
          <a:xfrm>
            <a:off x="5943600" y="3563264"/>
            <a:ext cx="6033654" cy="132343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Zanzalintinib</a:t>
            </a:r>
            <a:r>
              <a:rPr kumimoji="0" lang="en-US" sz="1600" b="0" i="0" u="none" strike="noStrike" kern="1200" cap="none" spc="0" normalizeH="0" baseline="0" noProof="0" dirty="0">
                <a:ln>
                  <a:noFill/>
                </a:ln>
                <a:solidFill>
                  <a:srgbClr val="000000"/>
                </a:solidFill>
                <a:effectLst/>
                <a:uLnTx/>
                <a:uFillTx/>
                <a:latin typeface="Arial"/>
                <a:ea typeface="+mn-ea"/>
                <a:cs typeface="+mn-cs"/>
              </a:rPr>
              <a:t> with and without pembrolizumab </a:t>
            </a:r>
            <a:r>
              <a:rPr kumimoji="0" lang="en-US" sz="1600" b="0" i="0" u="none" strike="noStrike" kern="1200" cap="none" spc="0" normalizeH="0" baseline="0" noProof="0" dirty="0" err="1">
                <a:ln>
                  <a:noFill/>
                </a:ln>
                <a:solidFill>
                  <a:srgbClr val="000000"/>
                </a:solidFill>
                <a:effectLst/>
                <a:uLnTx/>
                <a:uFillTx/>
                <a:latin typeface="Arial"/>
                <a:ea typeface="+mn-ea"/>
                <a:cs typeface="+mn-cs"/>
              </a:rPr>
              <a:t>sc</a:t>
            </a:r>
            <a:r>
              <a:rPr kumimoji="0" lang="en-US" sz="1600" b="0" i="0" u="none" strike="noStrike" kern="1200" cap="none" spc="0" normalizeH="0" baseline="0" noProof="0" dirty="0">
                <a:ln>
                  <a:noFill/>
                </a:ln>
                <a:solidFill>
                  <a:srgbClr val="000000"/>
                </a:solidFill>
                <a:effectLst/>
                <a:uLnTx/>
                <a:uFillTx/>
                <a:latin typeface="Arial"/>
                <a:ea typeface="+mn-ea"/>
                <a:cs typeface="+mn-cs"/>
              </a:rPr>
              <a:t> in patients with resected stage II/IIICRC who, following definitive therapy, have tested positive for molecular residual disease (MRD+). The primary endpoint of the trial will be disease-free survival, with key secondary endpoints including circulating tumor DNA clearance.</a:t>
            </a:r>
          </a:p>
        </p:txBody>
      </p:sp>
      <p:sp>
        <p:nvSpPr>
          <p:cNvPr id="3" name="TextBox 2">
            <a:extLst>
              <a:ext uri="{FF2B5EF4-FFF2-40B4-BE49-F238E27FC236}">
                <a16:creationId xmlns:a16="http://schemas.microsoft.com/office/drawing/2014/main" id="{A5212A6A-BA31-7015-48FB-36C222E0186C}"/>
              </a:ext>
            </a:extLst>
          </p:cNvPr>
          <p:cNvSpPr txBox="1"/>
          <p:nvPr/>
        </p:nvSpPr>
        <p:spPr>
          <a:xfrm>
            <a:off x="5943600" y="1262757"/>
            <a:ext cx="5755824" cy="2062103"/>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58FE9"/>
                </a:solidFill>
                <a:effectLst/>
                <a:uLnTx/>
                <a:uFillTx/>
                <a:latin typeface="Arial"/>
                <a:ea typeface="+mn-ea"/>
                <a:cs typeface="+mn-cs"/>
              </a:rPr>
              <a:t>Phase 3 STELLAR-316 Pivotal Trial Planned for Patients with Colorectal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58FE9"/>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58FE9"/>
                </a:solidFill>
                <a:effectLst/>
                <a:uLnTx/>
                <a:uFillTx/>
                <a:latin typeface="Arial"/>
                <a:ea typeface="+mn-ea"/>
                <a:cs typeface="+mn-cs"/>
              </a:rPr>
              <a:t>Press Release: May 19, 2026</a:t>
            </a:r>
          </a:p>
        </p:txBody>
      </p:sp>
    </p:spTree>
    <p:extLst>
      <p:ext uri="{BB962C8B-B14F-4D97-AF65-F5344CB8AC3E}">
        <p14:creationId xmlns:p14="http://schemas.microsoft.com/office/powerpoint/2010/main" val="3800827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1761-40BE-36ED-0873-0ECE925F1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C305E-81C7-3CE5-B0FD-D26A2A7AFBF0}"/>
              </a:ext>
            </a:extLst>
          </p:cNvPr>
          <p:cNvSpPr>
            <a:spLocks noGrp="1"/>
          </p:cNvSpPr>
          <p:nvPr>
            <p:ph type="title"/>
          </p:nvPr>
        </p:nvSpPr>
        <p:spPr>
          <a:xfrm>
            <a:off x="916516" y="29760"/>
            <a:ext cx="10358967" cy="1383015"/>
          </a:xfrm>
        </p:spPr>
        <p:txBody>
          <a:bodyPr/>
          <a:lstStyle/>
          <a:p>
            <a:r>
              <a:rPr lang="en-US" sz="3200" dirty="0">
                <a:solidFill>
                  <a:srgbClr val="0432FF"/>
                </a:solidFill>
              </a:rPr>
              <a:t>Dr Lieu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5FCB7423-377B-805A-C218-0E1D1A1EFCE7}"/>
              </a:ext>
            </a:extLst>
          </p:cNvPr>
          <p:cNvGraphicFramePr>
            <a:graphicFrameLocks/>
          </p:cNvGraphicFramePr>
          <p:nvPr>
            <p:extLst>
              <p:ext uri="{D42A27DB-BD31-4B8C-83A1-F6EECF244321}">
                <p14:modId xmlns:p14="http://schemas.microsoft.com/office/powerpoint/2010/main" val="1009108188"/>
              </p:ext>
            </p:extLst>
          </p:nvPr>
        </p:nvGraphicFramePr>
        <p:xfrm>
          <a:off x="983432" y="1686501"/>
          <a:ext cx="10225136" cy="2196602"/>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00924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7355">
                <a:tc>
                  <a:txBody>
                    <a:bodyPr/>
                    <a:lstStyle/>
                    <a:p>
                      <a:r>
                        <a:rPr lang="en-US" sz="1800" b="1" kern="1200" dirty="0">
                          <a:solidFill>
                            <a:schemeClr val="tx1"/>
                          </a:solidFill>
                          <a:effectLst/>
                          <a:latin typeface="+mn-lt"/>
                          <a:ea typeface="+mn-ea"/>
                          <a:cs typeface="+mn-cs"/>
                        </a:rPr>
                        <a:t>Contracted </a:t>
                      </a:r>
                      <a:r>
                        <a:rPr lang="en-US" sz="1800" b="1" kern="1200">
                          <a:solidFill>
                            <a:schemeClr val="tx1"/>
                          </a:solidFill>
                          <a:effectLst/>
                          <a:latin typeface="+mn-lt"/>
                          <a:ea typeface="+mn-ea"/>
                          <a:cs typeface="+mn-cs"/>
                        </a:rPr>
                        <a:t>Research </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330047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3D92-A9BB-3625-DC63-23D2EB7F1C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1788E9-5CC7-AAF4-FCBD-1C441556C080}"/>
              </a:ext>
            </a:extLst>
          </p:cNvPr>
          <p:cNvSpPr txBox="1"/>
          <p:nvPr/>
        </p:nvSpPr>
        <p:spPr>
          <a:xfrm>
            <a:off x="896039" y="1526970"/>
            <a:ext cx="10430329"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Benefit of Adjuvant Chemotherapy in Resected Stage I-IV CRC Patients Based on ctDNA Dynamics Across Two Timepoints: Results </a:t>
            </a:r>
            <a:r>
              <a:rPr kumimoji="0" lang="en-US" sz="40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fro</a:t>
            </a: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m GALAXY Study</a:t>
            </a:r>
          </a:p>
        </p:txBody>
      </p:sp>
      <p:sp>
        <p:nvSpPr>
          <p:cNvPr id="2" name="TextBox 1">
            <a:extLst>
              <a:ext uri="{FF2B5EF4-FFF2-40B4-BE49-F238E27FC236}">
                <a16:creationId xmlns:a16="http://schemas.microsoft.com/office/drawing/2014/main" id="{C3DC9BAB-DF4C-3E01-6F24-FC4588BE6FDE}"/>
              </a:ext>
            </a:extLst>
          </p:cNvPr>
          <p:cNvSpPr txBox="1"/>
          <p:nvPr/>
        </p:nvSpPr>
        <p:spPr>
          <a:xfrm>
            <a:off x="958467" y="3287585"/>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Yokota M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ASCO </a:t>
            </a:r>
            <a:r>
              <a:rPr kumimoji="0" lang="en-US" sz="2400" b="0" i="0" u="none" strike="noStrike" kern="1200" cap="none" spc="0" normalizeH="0" baseline="0" noProof="0">
                <a:ln>
                  <a:noFill/>
                </a:ln>
                <a:solidFill>
                  <a:srgbClr val="000000"/>
                </a:solidFill>
                <a:effectLst/>
                <a:uLnTx/>
                <a:uFillTx/>
                <a:latin typeface="Calibri"/>
                <a:ea typeface="MS PGothic" charset="0"/>
                <a:cs typeface="+mn-cs"/>
              </a:rPr>
              <a:t>2026; Abstract </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102. </a:t>
            </a:r>
          </a:p>
        </p:txBody>
      </p:sp>
      <p:sp>
        <p:nvSpPr>
          <p:cNvPr id="3" name="TextBox 2">
            <a:extLst>
              <a:ext uri="{FF2B5EF4-FFF2-40B4-BE49-F238E27FC236}">
                <a16:creationId xmlns:a16="http://schemas.microsoft.com/office/drawing/2014/main" id="{4BBC737F-7401-93D4-FE3C-354399CD3F6C}"/>
              </a:ext>
            </a:extLst>
          </p:cNvPr>
          <p:cNvSpPr txBox="1"/>
          <p:nvPr/>
        </p:nvSpPr>
        <p:spPr>
          <a:xfrm>
            <a:off x="958467" y="4562574"/>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ctDNA in Clinical Practice: From Early Detection to Clinical Decision-Making</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Clinical Science Symposium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SATURDAY, MAY 30,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8:00 – 9:30 AM CDT</a:t>
            </a:r>
          </a:p>
        </p:txBody>
      </p:sp>
    </p:spTree>
    <p:custDataLst>
      <p:tags r:id="rId1"/>
    </p:custDataLst>
    <p:extLst>
      <p:ext uri="{BB962C8B-B14F-4D97-AF65-F5344CB8AC3E}">
        <p14:creationId xmlns:p14="http://schemas.microsoft.com/office/powerpoint/2010/main" val="181899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8D36E-EA7D-07E5-D4BF-AF530D586B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0925D2-A481-7E6A-2234-A35E46CE4D02}"/>
              </a:ext>
            </a:extLst>
          </p:cNvPr>
          <p:cNvSpPr txBox="1"/>
          <p:nvPr/>
        </p:nvSpPr>
        <p:spPr>
          <a:xfrm>
            <a:off x="896039" y="1526970"/>
            <a:ext cx="10430329"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Disease-Free Survival (DFS) and Time to Recurrence (TTR) with Circulating Tumor (</a:t>
            </a:r>
            <a:r>
              <a:rPr kumimoji="0" lang="en-US" sz="40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ct</a:t>
            </a: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a:t>
            </a:r>
            <a:r>
              <a:rPr kumimoji="0" lang="en-US" sz="4000" b="1" i="0" u="none" strike="noStrike" kern="1200" cap="none" spc="0" normalizeH="0" baseline="0" noProof="0">
                <a:ln>
                  <a:noFill/>
                </a:ln>
                <a:solidFill>
                  <a:srgbClr val="0432FF"/>
                </a:solidFill>
                <a:effectLst/>
                <a:uLnTx/>
                <a:uFillTx/>
                <a:latin typeface="Calibri" panose="020F0502020204030204" pitchFamily="34" charset="0"/>
                <a:ea typeface="MS PGothic" charset="0"/>
                <a:cs typeface="Calibri" panose="020F0502020204030204" pitchFamily="34" charset="0"/>
              </a:rPr>
              <a:t>DNA–Based </a:t>
            </a: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Decision for Adjuvant Treatment in Colon Cancer Stage II (CIRCULATE): An </a:t>
            </a:r>
            <a:r>
              <a:rPr kumimoji="0" lang="en-US" sz="4000" b="1" i="0" u="none" strike="noStrike" kern="1200" cap="none" spc="0" normalizeH="0" baseline="0" noProof="0">
                <a:ln>
                  <a:noFill/>
                </a:ln>
                <a:solidFill>
                  <a:srgbClr val="0432FF"/>
                </a:solidFill>
                <a:effectLst/>
                <a:uLnTx/>
                <a:uFillTx/>
                <a:latin typeface="Calibri" panose="020F0502020204030204" pitchFamily="34" charset="0"/>
                <a:ea typeface="MS PGothic" charset="0"/>
                <a:cs typeface="Calibri" panose="020F0502020204030204" pitchFamily="34" charset="0"/>
              </a:rPr>
              <a:t>AIO </a:t>
            </a:r>
            <a:br>
              <a:rPr kumimoji="0" lang="en-US" sz="4000" b="1" i="0" u="none" strike="noStrike" kern="1200" cap="none" spc="0" normalizeH="0" baseline="0" noProof="0">
                <a:ln>
                  <a:noFill/>
                </a:ln>
                <a:solidFill>
                  <a:srgbClr val="0432FF"/>
                </a:solidFill>
                <a:effectLst/>
                <a:uLnTx/>
                <a:uFillTx/>
                <a:latin typeface="Calibri" panose="020F0502020204030204" pitchFamily="34" charset="0"/>
                <a:ea typeface="MS PGothic" charset="0"/>
                <a:cs typeface="Calibri" panose="020F0502020204030204" pitchFamily="34" charset="0"/>
              </a:rPr>
            </a:br>
            <a:r>
              <a:rPr kumimoji="0" lang="en-US" sz="4000" b="1" i="0" u="none" strike="noStrike" kern="1200" cap="none" spc="0" normalizeH="0" baseline="0" noProof="0">
                <a:ln>
                  <a:noFill/>
                </a:ln>
                <a:solidFill>
                  <a:srgbClr val="0432FF"/>
                </a:solidFill>
                <a:effectLst/>
                <a:uLnTx/>
                <a:uFillTx/>
                <a:latin typeface="Calibri" panose="020F0502020204030204" pitchFamily="34" charset="0"/>
                <a:ea typeface="MS PGothic" charset="0"/>
                <a:cs typeface="Calibri" panose="020F0502020204030204" pitchFamily="34" charset="0"/>
              </a:rPr>
              <a:t>(</a:t>
            </a:r>
            <a:r>
              <a:rPr kumimoji="0" lang="en-US" sz="4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KRK-0217)/ABCSG Trial</a:t>
            </a:r>
          </a:p>
        </p:txBody>
      </p:sp>
      <p:sp>
        <p:nvSpPr>
          <p:cNvPr id="2" name="TextBox 1">
            <a:extLst>
              <a:ext uri="{FF2B5EF4-FFF2-40B4-BE49-F238E27FC236}">
                <a16:creationId xmlns:a16="http://schemas.microsoft.com/office/drawing/2014/main" id="{2AA78A7C-F4D0-2CA1-4A7B-759B732B5338}"/>
              </a:ext>
            </a:extLst>
          </p:cNvPr>
          <p:cNvSpPr txBox="1"/>
          <p:nvPr/>
        </p:nvSpPr>
        <p:spPr>
          <a:xfrm>
            <a:off x="958467" y="3641915"/>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S PGothic" charset="0"/>
                <a:cs typeface="+mn-cs"/>
              </a:rPr>
              <a:t>Folprecht</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G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ASCO 2026; Abstract LBA3500. </a:t>
            </a:r>
          </a:p>
        </p:txBody>
      </p:sp>
      <p:sp>
        <p:nvSpPr>
          <p:cNvPr id="3" name="TextBox 2">
            <a:extLst>
              <a:ext uri="{FF2B5EF4-FFF2-40B4-BE49-F238E27FC236}">
                <a16:creationId xmlns:a16="http://schemas.microsoft.com/office/drawing/2014/main" id="{10B13FFD-293B-5AE0-3CC0-D58275678F78}"/>
              </a:ext>
            </a:extLst>
          </p:cNvPr>
          <p:cNvSpPr txBox="1"/>
          <p:nvPr/>
        </p:nvSpPr>
        <p:spPr>
          <a:xfrm>
            <a:off x="958467" y="4916904"/>
            <a:ext cx="10830762"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Gastrointestinal Cancer—Colorectal and Anal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SUNDAY, MAY 31,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8:00 – 8:12 AM CDT</a:t>
            </a:r>
          </a:p>
        </p:txBody>
      </p:sp>
    </p:spTree>
    <p:custDataLst>
      <p:tags r:id="rId1"/>
    </p:custDataLst>
    <p:extLst>
      <p:ext uri="{BB962C8B-B14F-4D97-AF65-F5344CB8AC3E}">
        <p14:creationId xmlns:p14="http://schemas.microsoft.com/office/powerpoint/2010/main" val="363144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531A-BC84-7C14-79F7-B729BAB47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6843B-88D9-AD06-40AF-177FD7BAD816}"/>
              </a:ext>
            </a:extLst>
          </p:cNvPr>
          <p:cNvSpPr>
            <a:spLocks noGrp="1"/>
          </p:cNvSpPr>
          <p:nvPr>
            <p:ph type="title"/>
          </p:nvPr>
        </p:nvSpPr>
        <p:spPr>
          <a:xfrm>
            <a:off x="487622" y="353743"/>
            <a:ext cx="5608378" cy="784860"/>
          </a:xfrm>
        </p:spPr>
        <p:txBody>
          <a:bodyPr>
            <a:normAutofit fontScale="90000"/>
          </a:bodyPr>
          <a:lstStyle/>
          <a:p>
            <a:r>
              <a:rPr lang="en-US" b="1" dirty="0">
                <a:latin typeface="Arial" panose="020B0604020202020204" pitchFamily="34" charset="0"/>
                <a:cs typeface="Arial" panose="020B0604020202020204" pitchFamily="34" charset="0"/>
              </a:rPr>
              <a:t>Key Takeaway Points</a:t>
            </a:r>
          </a:p>
        </p:txBody>
      </p:sp>
      <p:sp>
        <p:nvSpPr>
          <p:cNvPr id="3" name="Slide Number Placeholder 2">
            <a:extLst>
              <a:ext uri="{FF2B5EF4-FFF2-40B4-BE49-F238E27FC236}">
                <a16:creationId xmlns:a16="http://schemas.microsoft.com/office/drawing/2014/main" id="{83AB273D-6E75-DA77-CA8D-448F9F8E7B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26D8AA83-BCA6-7EFB-AA13-C03D697AA915}"/>
              </a:ext>
            </a:extLst>
          </p:cNvPr>
          <p:cNvSpPr>
            <a:spLocks noGrp="1"/>
          </p:cNvSpPr>
          <p:nvPr>
            <p:ph sz="quarter" idx="13"/>
          </p:nvPr>
        </p:nvSpPr>
        <p:spPr>
          <a:xfrm>
            <a:off x="609600" y="1647513"/>
            <a:ext cx="10972800" cy="4023360"/>
          </a:xfrm>
        </p:spPr>
        <p:txBody>
          <a:bodyPr>
            <a:normAutofit/>
          </a:bodyPr>
          <a:lstStyle/>
          <a:p>
            <a:pPr marL="514350" indent="-514350">
              <a:buFont typeface="Arial" panose="020B0604020202020204" pitchFamily="34" charset="0"/>
              <a:buAutoNum type="arabicPeriod"/>
            </a:pPr>
            <a:r>
              <a:rPr lang="en-US" sz="2600" b="1" i="1" dirty="0">
                <a:latin typeface="Arial" panose="020B0604020202020204" pitchFamily="34" charset="0"/>
                <a:cs typeface="Arial" panose="020B0604020202020204" pitchFamily="34" charset="0"/>
              </a:rPr>
              <a:t>MRD assays available for clinical use in the United States and approved by CMS</a:t>
            </a:r>
          </a:p>
          <a:p>
            <a:pPr marL="514350" indent="-514350">
              <a:buAutoNum type="arabicPeriod"/>
            </a:pPr>
            <a:endParaRPr lang="en-US" sz="2600" b="1" i="1" dirty="0">
              <a:latin typeface="Arial" panose="020B0604020202020204" pitchFamily="34" charset="0"/>
              <a:cs typeface="Arial" panose="020B0604020202020204" pitchFamily="34" charset="0"/>
            </a:endParaRPr>
          </a:p>
          <a:p>
            <a:pPr marL="514350" indent="-514350">
              <a:buAutoNum type="arabicPeriod"/>
            </a:pPr>
            <a:r>
              <a:rPr lang="en-US" sz="2600" b="1" i="1" dirty="0">
                <a:latin typeface="Arial" panose="020B0604020202020204" pitchFamily="34" charset="0"/>
                <a:cs typeface="Arial" panose="020B0604020202020204" pitchFamily="34" charset="0"/>
              </a:rPr>
              <a:t>Clinical validity established by observational studies; prospective clinical utility studies are ongoing</a:t>
            </a:r>
          </a:p>
          <a:p>
            <a:pPr marL="514350" indent="-514350">
              <a:buAutoNum type="arabicPeriod"/>
            </a:pPr>
            <a:endParaRPr lang="en-US" sz="2600" b="1" i="1" dirty="0">
              <a:latin typeface="Arial" panose="020B0604020202020204" pitchFamily="34" charset="0"/>
              <a:cs typeface="Arial" panose="020B0604020202020204" pitchFamily="34" charset="0"/>
            </a:endParaRPr>
          </a:p>
          <a:p>
            <a:pPr marL="457200" indent="-457200">
              <a:buAutoNum type="arabicPeriod"/>
            </a:pPr>
            <a:r>
              <a:rPr lang="en-US" sz="2600" b="1" i="1" dirty="0">
                <a:latin typeface="Arial" panose="020B0604020202020204" pitchFamily="34" charset="0"/>
                <a:cs typeface="Arial" panose="020B0604020202020204" pitchFamily="34" charset="0"/>
              </a:rPr>
              <a:t>Unique opportunity to integrate research &amp; clinical practice for efficient and rapid generation of missing data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024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97CB-5F98-1125-E5E2-153513C4AE1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AD5B034-AFA1-BA16-7675-01B1E3EB820C}"/>
              </a:ext>
            </a:extLst>
          </p:cNvPr>
          <p:cNvSpPr>
            <a:spLocks noGrp="1"/>
          </p:cNvSpPr>
          <p:nvPr>
            <p:ph idx="47"/>
          </p:nvPr>
        </p:nvSpPr>
        <p:spPr/>
        <p:txBody>
          <a:bodyPr/>
          <a:lstStyle/>
          <a:p>
            <a:r>
              <a:rPr lang="en-US" dirty="0"/>
              <a:t>Occasionally</a:t>
            </a:r>
          </a:p>
        </p:txBody>
      </p:sp>
      <p:sp>
        <p:nvSpPr>
          <p:cNvPr id="11" name="Content Placeholder 10">
            <a:extLst>
              <a:ext uri="{FF2B5EF4-FFF2-40B4-BE49-F238E27FC236}">
                <a16:creationId xmlns:a16="http://schemas.microsoft.com/office/drawing/2014/main" id="{656F378B-9B75-F4D8-6437-78AC04148F28}"/>
              </a:ext>
            </a:extLst>
          </p:cNvPr>
          <p:cNvSpPr>
            <a:spLocks noGrp="1"/>
          </p:cNvSpPr>
          <p:nvPr>
            <p:ph idx="48"/>
          </p:nvPr>
        </p:nvSpPr>
        <p:spPr/>
        <p:txBody>
          <a:bodyPr/>
          <a:lstStyle/>
          <a:p>
            <a:r>
              <a:rPr lang="en-US" dirty="0"/>
              <a:t>Usually or always</a:t>
            </a:r>
          </a:p>
        </p:txBody>
      </p:sp>
      <p:sp>
        <p:nvSpPr>
          <p:cNvPr id="12" name="Content Placeholder 11">
            <a:extLst>
              <a:ext uri="{FF2B5EF4-FFF2-40B4-BE49-F238E27FC236}">
                <a16:creationId xmlns:a16="http://schemas.microsoft.com/office/drawing/2014/main" id="{BD7096FD-67A6-EBA9-3DD7-E2458ABAA690}"/>
              </a:ext>
            </a:extLst>
          </p:cNvPr>
          <p:cNvSpPr>
            <a:spLocks noGrp="1"/>
          </p:cNvSpPr>
          <p:nvPr>
            <p:ph idx="49"/>
          </p:nvPr>
        </p:nvSpPr>
        <p:spPr/>
        <p:txBody>
          <a:bodyPr/>
          <a:lstStyle/>
          <a:p>
            <a:r>
              <a:rPr lang="en-US" dirty="0"/>
              <a:t>Usually or always</a:t>
            </a:r>
          </a:p>
        </p:txBody>
      </p:sp>
      <p:sp>
        <p:nvSpPr>
          <p:cNvPr id="13" name="Content Placeholder 12">
            <a:extLst>
              <a:ext uri="{FF2B5EF4-FFF2-40B4-BE49-F238E27FC236}">
                <a16:creationId xmlns:a16="http://schemas.microsoft.com/office/drawing/2014/main" id="{DC666E52-728B-3CCA-283E-6FB9BC51C1F6}"/>
              </a:ext>
            </a:extLst>
          </p:cNvPr>
          <p:cNvSpPr>
            <a:spLocks noGrp="1"/>
          </p:cNvSpPr>
          <p:nvPr>
            <p:ph idx="50"/>
          </p:nvPr>
        </p:nvSpPr>
        <p:spPr/>
        <p:txBody>
          <a:bodyPr/>
          <a:lstStyle/>
          <a:p>
            <a:r>
              <a:rPr lang="en-US" dirty="0"/>
              <a:t>Usually or always</a:t>
            </a:r>
          </a:p>
        </p:txBody>
      </p:sp>
      <p:sp>
        <p:nvSpPr>
          <p:cNvPr id="14" name="Content Placeholder 13">
            <a:extLst>
              <a:ext uri="{FF2B5EF4-FFF2-40B4-BE49-F238E27FC236}">
                <a16:creationId xmlns:a16="http://schemas.microsoft.com/office/drawing/2014/main" id="{F36E2100-961F-556F-A850-40E951972279}"/>
              </a:ext>
            </a:extLst>
          </p:cNvPr>
          <p:cNvSpPr>
            <a:spLocks noGrp="1"/>
          </p:cNvSpPr>
          <p:nvPr>
            <p:ph idx="58"/>
          </p:nvPr>
        </p:nvSpPr>
        <p:spPr/>
        <p:txBody>
          <a:bodyPr/>
          <a:lstStyle/>
          <a:p>
            <a:r>
              <a:rPr lang="en-US" dirty="0"/>
              <a:t>Resected Stage II colon cancer </a:t>
            </a:r>
            <a:br>
              <a:rPr lang="en-US" dirty="0"/>
            </a:br>
            <a:r>
              <a:rPr lang="en-US" dirty="0"/>
              <a:t>with </a:t>
            </a:r>
            <a:r>
              <a:rPr lang="en-US" u="sng" dirty="0"/>
              <a:t>no high-risk features</a:t>
            </a:r>
            <a:r>
              <a:rPr lang="en-US" dirty="0"/>
              <a:t> </a:t>
            </a:r>
          </a:p>
        </p:txBody>
      </p:sp>
      <p:sp>
        <p:nvSpPr>
          <p:cNvPr id="15" name="Content Placeholder 14">
            <a:extLst>
              <a:ext uri="{FF2B5EF4-FFF2-40B4-BE49-F238E27FC236}">
                <a16:creationId xmlns:a16="http://schemas.microsoft.com/office/drawing/2014/main" id="{54DD875D-B482-5AFB-AFB5-ED8B42028FF5}"/>
              </a:ext>
            </a:extLst>
          </p:cNvPr>
          <p:cNvSpPr>
            <a:spLocks noGrp="1"/>
          </p:cNvSpPr>
          <p:nvPr>
            <p:ph idx="71"/>
          </p:nvPr>
        </p:nvSpPr>
        <p:spPr/>
        <p:txBody>
          <a:bodyPr/>
          <a:lstStyle/>
          <a:p>
            <a:r>
              <a:rPr lang="en-US" dirty="0"/>
              <a:t>Occasionally</a:t>
            </a:r>
          </a:p>
        </p:txBody>
      </p:sp>
      <p:sp>
        <p:nvSpPr>
          <p:cNvPr id="9" name="Title 8">
            <a:extLst>
              <a:ext uri="{FF2B5EF4-FFF2-40B4-BE49-F238E27FC236}">
                <a16:creationId xmlns:a16="http://schemas.microsoft.com/office/drawing/2014/main" id="{4A9CAC66-9C5D-BB90-1C3E-37E1338F0F99}"/>
              </a:ext>
            </a:extLst>
          </p:cNvPr>
          <p:cNvSpPr>
            <a:spLocks noGrp="1"/>
          </p:cNvSpPr>
          <p:nvPr>
            <p:ph type="title"/>
          </p:nvPr>
        </p:nvSpPr>
        <p:spPr>
          <a:xfrm>
            <a:off x="551384" y="0"/>
            <a:ext cx="11089232" cy="1196752"/>
          </a:xfrm>
        </p:spPr>
        <p:txBody>
          <a:bodyPr/>
          <a:lstStyle/>
          <a:p>
            <a:r>
              <a:rPr lang="en-US" dirty="0"/>
              <a:t>Outside of a clinical trial setting, to what extent do you use ctDNA-based MRD testing in the following scenarios?</a:t>
            </a:r>
          </a:p>
        </p:txBody>
      </p:sp>
      <p:sp>
        <p:nvSpPr>
          <p:cNvPr id="16" name="Content Placeholder 15">
            <a:extLst>
              <a:ext uri="{FF2B5EF4-FFF2-40B4-BE49-F238E27FC236}">
                <a16:creationId xmlns:a16="http://schemas.microsoft.com/office/drawing/2014/main" id="{C147578E-5D74-AD0E-CE30-B45BABD848CA}"/>
              </a:ext>
            </a:extLst>
          </p:cNvPr>
          <p:cNvSpPr>
            <a:spLocks noGrp="1"/>
          </p:cNvSpPr>
          <p:nvPr>
            <p:ph idx="74"/>
          </p:nvPr>
        </p:nvSpPr>
        <p:spPr/>
        <p:txBody>
          <a:bodyPr/>
          <a:lstStyle/>
          <a:p>
            <a:r>
              <a:rPr lang="en-US" dirty="0"/>
              <a:t>Commonly</a:t>
            </a:r>
          </a:p>
        </p:txBody>
      </p:sp>
      <p:sp>
        <p:nvSpPr>
          <p:cNvPr id="17" name="Content Placeholder 16">
            <a:extLst>
              <a:ext uri="{FF2B5EF4-FFF2-40B4-BE49-F238E27FC236}">
                <a16:creationId xmlns:a16="http://schemas.microsoft.com/office/drawing/2014/main" id="{D8C59FE4-94C4-8FA9-A9F3-5298AF3D5A59}"/>
              </a:ext>
            </a:extLst>
          </p:cNvPr>
          <p:cNvSpPr>
            <a:spLocks noGrp="1"/>
          </p:cNvSpPr>
          <p:nvPr>
            <p:ph idx="75"/>
          </p:nvPr>
        </p:nvSpPr>
        <p:spPr/>
        <p:txBody>
          <a:bodyPr/>
          <a:lstStyle/>
          <a:p>
            <a:r>
              <a:rPr lang="en-US" dirty="0"/>
              <a:t>Usually or always</a:t>
            </a:r>
          </a:p>
        </p:txBody>
      </p:sp>
      <p:sp>
        <p:nvSpPr>
          <p:cNvPr id="18" name="Content Placeholder 17">
            <a:extLst>
              <a:ext uri="{FF2B5EF4-FFF2-40B4-BE49-F238E27FC236}">
                <a16:creationId xmlns:a16="http://schemas.microsoft.com/office/drawing/2014/main" id="{9C83165A-F30F-47B8-F3FE-29F1A9EDEB11}"/>
              </a:ext>
            </a:extLst>
          </p:cNvPr>
          <p:cNvSpPr>
            <a:spLocks noGrp="1"/>
          </p:cNvSpPr>
          <p:nvPr>
            <p:ph idx="76"/>
          </p:nvPr>
        </p:nvSpPr>
        <p:spPr/>
        <p:txBody>
          <a:bodyPr/>
          <a:lstStyle/>
          <a:p>
            <a:r>
              <a:rPr lang="en-US" dirty="0"/>
              <a:t>Usually or always</a:t>
            </a:r>
          </a:p>
        </p:txBody>
      </p:sp>
      <p:sp>
        <p:nvSpPr>
          <p:cNvPr id="19" name="Content Placeholder 18">
            <a:extLst>
              <a:ext uri="{FF2B5EF4-FFF2-40B4-BE49-F238E27FC236}">
                <a16:creationId xmlns:a16="http://schemas.microsoft.com/office/drawing/2014/main" id="{D3F7599A-CFCF-EFA6-55F3-89ECEF2012E6}"/>
              </a:ext>
            </a:extLst>
          </p:cNvPr>
          <p:cNvSpPr>
            <a:spLocks noGrp="1"/>
          </p:cNvSpPr>
          <p:nvPr>
            <p:ph idx="77"/>
          </p:nvPr>
        </p:nvSpPr>
        <p:spPr/>
        <p:txBody>
          <a:bodyPr/>
          <a:lstStyle/>
          <a:p>
            <a:r>
              <a:rPr lang="en-US" dirty="0"/>
              <a:t>Usually or always</a:t>
            </a:r>
          </a:p>
        </p:txBody>
      </p:sp>
      <p:sp>
        <p:nvSpPr>
          <p:cNvPr id="20" name="Content Placeholder 19">
            <a:extLst>
              <a:ext uri="{FF2B5EF4-FFF2-40B4-BE49-F238E27FC236}">
                <a16:creationId xmlns:a16="http://schemas.microsoft.com/office/drawing/2014/main" id="{BB183554-0518-9FE9-3BD4-FB9086A07D47}"/>
              </a:ext>
            </a:extLst>
          </p:cNvPr>
          <p:cNvSpPr>
            <a:spLocks noGrp="1"/>
          </p:cNvSpPr>
          <p:nvPr>
            <p:ph idx="78"/>
          </p:nvPr>
        </p:nvSpPr>
        <p:spPr/>
        <p:txBody>
          <a:bodyPr/>
          <a:lstStyle/>
          <a:p>
            <a:r>
              <a:rPr lang="en-US" dirty="0"/>
              <a:t>Resected Stage II colon cancer </a:t>
            </a:r>
            <a:br>
              <a:rPr lang="en-US" dirty="0"/>
            </a:br>
            <a:r>
              <a:rPr lang="en-US" dirty="0"/>
              <a:t>with </a:t>
            </a:r>
            <a:r>
              <a:rPr lang="en-US" u="sng" dirty="0"/>
              <a:t>high-risk features</a:t>
            </a:r>
            <a:r>
              <a:rPr lang="en-US" dirty="0"/>
              <a:t> </a:t>
            </a:r>
          </a:p>
        </p:txBody>
      </p:sp>
      <p:sp>
        <p:nvSpPr>
          <p:cNvPr id="21" name="Content Placeholder 20">
            <a:extLst>
              <a:ext uri="{FF2B5EF4-FFF2-40B4-BE49-F238E27FC236}">
                <a16:creationId xmlns:a16="http://schemas.microsoft.com/office/drawing/2014/main" id="{586F6256-6310-5804-7324-271A1061BDE7}"/>
              </a:ext>
            </a:extLst>
          </p:cNvPr>
          <p:cNvSpPr>
            <a:spLocks noGrp="1"/>
          </p:cNvSpPr>
          <p:nvPr>
            <p:ph idx="79"/>
          </p:nvPr>
        </p:nvSpPr>
        <p:spPr/>
        <p:txBody>
          <a:bodyPr/>
          <a:lstStyle/>
          <a:p>
            <a:r>
              <a:rPr lang="en-US" dirty="0"/>
              <a:t>Commonly</a:t>
            </a:r>
          </a:p>
        </p:txBody>
      </p:sp>
      <p:sp>
        <p:nvSpPr>
          <p:cNvPr id="22" name="Content Placeholder 21">
            <a:extLst>
              <a:ext uri="{FF2B5EF4-FFF2-40B4-BE49-F238E27FC236}">
                <a16:creationId xmlns:a16="http://schemas.microsoft.com/office/drawing/2014/main" id="{45A88E63-56CE-D37A-3EEA-5762DD84CFCC}"/>
              </a:ext>
            </a:extLst>
          </p:cNvPr>
          <p:cNvSpPr>
            <a:spLocks noGrp="1"/>
          </p:cNvSpPr>
          <p:nvPr>
            <p:ph idx="80"/>
          </p:nvPr>
        </p:nvSpPr>
        <p:spPr/>
        <p:txBody>
          <a:bodyPr/>
          <a:lstStyle/>
          <a:p>
            <a:r>
              <a:rPr lang="en-US" dirty="0"/>
              <a:t>Commonly</a:t>
            </a:r>
          </a:p>
        </p:txBody>
      </p:sp>
      <p:sp>
        <p:nvSpPr>
          <p:cNvPr id="23" name="Content Placeholder 22">
            <a:extLst>
              <a:ext uri="{FF2B5EF4-FFF2-40B4-BE49-F238E27FC236}">
                <a16:creationId xmlns:a16="http://schemas.microsoft.com/office/drawing/2014/main" id="{34DE3823-DCB9-30D8-83C8-67167A301383}"/>
              </a:ext>
            </a:extLst>
          </p:cNvPr>
          <p:cNvSpPr>
            <a:spLocks noGrp="1"/>
          </p:cNvSpPr>
          <p:nvPr>
            <p:ph idx="81"/>
          </p:nvPr>
        </p:nvSpPr>
        <p:spPr/>
        <p:txBody>
          <a:bodyPr/>
          <a:lstStyle/>
          <a:p>
            <a:r>
              <a:rPr lang="en-US" dirty="0"/>
              <a:t>Commonly</a:t>
            </a:r>
          </a:p>
        </p:txBody>
      </p:sp>
    </p:spTree>
    <p:extLst>
      <p:ext uri="{BB962C8B-B14F-4D97-AF65-F5344CB8AC3E}">
        <p14:creationId xmlns:p14="http://schemas.microsoft.com/office/powerpoint/2010/main" val="3535207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9297-A261-5A78-1DE7-2ED5FB5A39E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661461D-A2CE-5D65-A048-515D4BC65EF7}"/>
              </a:ext>
            </a:extLst>
          </p:cNvPr>
          <p:cNvSpPr>
            <a:spLocks noGrp="1"/>
          </p:cNvSpPr>
          <p:nvPr>
            <p:ph idx="47"/>
          </p:nvPr>
        </p:nvSpPr>
        <p:spPr/>
        <p:txBody>
          <a:bodyPr/>
          <a:lstStyle/>
          <a:p>
            <a:r>
              <a:rPr lang="en-US" dirty="0"/>
              <a:t>Commonly</a:t>
            </a:r>
          </a:p>
        </p:txBody>
      </p:sp>
      <p:sp>
        <p:nvSpPr>
          <p:cNvPr id="11" name="Content Placeholder 10">
            <a:extLst>
              <a:ext uri="{FF2B5EF4-FFF2-40B4-BE49-F238E27FC236}">
                <a16:creationId xmlns:a16="http://schemas.microsoft.com/office/drawing/2014/main" id="{EF35D69B-DE2A-3204-658D-D7CF6B9A73C0}"/>
              </a:ext>
            </a:extLst>
          </p:cNvPr>
          <p:cNvSpPr>
            <a:spLocks noGrp="1"/>
          </p:cNvSpPr>
          <p:nvPr>
            <p:ph idx="48"/>
          </p:nvPr>
        </p:nvSpPr>
        <p:spPr/>
        <p:txBody>
          <a:bodyPr/>
          <a:lstStyle/>
          <a:p>
            <a:r>
              <a:rPr lang="en-US" dirty="0"/>
              <a:t>Usually or always</a:t>
            </a:r>
          </a:p>
        </p:txBody>
      </p:sp>
      <p:sp>
        <p:nvSpPr>
          <p:cNvPr id="12" name="Content Placeholder 11">
            <a:extLst>
              <a:ext uri="{FF2B5EF4-FFF2-40B4-BE49-F238E27FC236}">
                <a16:creationId xmlns:a16="http://schemas.microsoft.com/office/drawing/2014/main" id="{49909933-8DA5-B3ED-E2F6-017E8F901AD1}"/>
              </a:ext>
            </a:extLst>
          </p:cNvPr>
          <p:cNvSpPr>
            <a:spLocks noGrp="1"/>
          </p:cNvSpPr>
          <p:nvPr>
            <p:ph idx="49"/>
          </p:nvPr>
        </p:nvSpPr>
        <p:spPr/>
        <p:txBody>
          <a:bodyPr/>
          <a:lstStyle/>
          <a:p>
            <a:r>
              <a:rPr lang="en-US" dirty="0"/>
              <a:t>Usually or always</a:t>
            </a:r>
          </a:p>
        </p:txBody>
      </p:sp>
      <p:sp>
        <p:nvSpPr>
          <p:cNvPr id="13" name="Content Placeholder 12">
            <a:extLst>
              <a:ext uri="{FF2B5EF4-FFF2-40B4-BE49-F238E27FC236}">
                <a16:creationId xmlns:a16="http://schemas.microsoft.com/office/drawing/2014/main" id="{8E80F992-5915-155F-C9C8-904E7FB5092E}"/>
              </a:ext>
            </a:extLst>
          </p:cNvPr>
          <p:cNvSpPr>
            <a:spLocks noGrp="1"/>
          </p:cNvSpPr>
          <p:nvPr>
            <p:ph idx="50"/>
          </p:nvPr>
        </p:nvSpPr>
        <p:spPr/>
        <p:txBody>
          <a:bodyPr/>
          <a:lstStyle/>
          <a:p>
            <a:r>
              <a:rPr lang="en-US" dirty="0"/>
              <a:t>Usually or always</a:t>
            </a:r>
          </a:p>
        </p:txBody>
      </p:sp>
      <p:sp>
        <p:nvSpPr>
          <p:cNvPr id="14" name="Content Placeholder 13">
            <a:extLst>
              <a:ext uri="{FF2B5EF4-FFF2-40B4-BE49-F238E27FC236}">
                <a16:creationId xmlns:a16="http://schemas.microsoft.com/office/drawing/2014/main" id="{F23C3597-7CB1-72E8-0C86-28C416A2DC63}"/>
              </a:ext>
            </a:extLst>
          </p:cNvPr>
          <p:cNvSpPr>
            <a:spLocks noGrp="1"/>
          </p:cNvSpPr>
          <p:nvPr>
            <p:ph idx="58"/>
          </p:nvPr>
        </p:nvSpPr>
        <p:spPr/>
        <p:txBody>
          <a:bodyPr/>
          <a:lstStyle/>
          <a:p>
            <a:r>
              <a:rPr lang="en-US" dirty="0"/>
              <a:t>Resected Stage III colon cancer with           </a:t>
            </a:r>
            <a:r>
              <a:rPr lang="en-US" u="sng" dirty="0"/>
              <a:t>low-risk features</a:t>
            </a:r>
            <a:endParaRPr lang="en-US" dirty="0"/>
          </a:p>
        </p:txBody>
      </p:sp>
      <p:sp>
        <p:nvSpPr>
          <p:cNvPr id="15" name="Content Placeholder 14">
            <a:extLst>
              <a:ext uri="{FF2B5EF4-FFF2-40B4-BE49-F238E27FC236}">
                <a16:creationId xmlns:a16="http://schemas.microsoft.com/office/drawing/2014/main" id="{ADD24F77-ADF8-27C9-C7D4-FFC8D20FF2B0}"/>
              </a:ext>
            </a:extLst>
          </p:cNvPr>
          <p:cNvSpPr>
            <a:spLocks noGrp="1"/>
          </p:cNvSpPr>
          <p:nvPr>
            <p:ph idx="71"/>
          </p:nvPr>
        </p:nvSpPr>
        <p:spPr/>
        <p:txBody>
          <a:bodyPr/>
          <a:lstStyle/>
          <a:p>
            <a:r>
              <a:rPr lang="en-US" dirty="0"/>
              <a:t>Commonly</a:t>
            </a:r>
          </a:p>
        </p:txBody>
      </p:sp>
      <p:sp>
        <p:nvSpPr>
          <p:cNvPr id="9" name="Title 8">
            <a:extLst>
              <a:ext uri="{FF2B5EF4-FFF2-40B4-BE49-F238E27FC236}">
                <a16:creationId xmlns:a16="http://schemas.microsoft.com/office/drawing/2014/main" id="{3A1B9703-766D-2B21-E4B9-76A984AA67CC}"/>
              </a:ext>
            </a:extLst>
          </p:cNvPr>
          <p:cNvSpPr>
            <a:spLocks noGrp="1"/>
          </p:cNvSpPr>
          <p:nvPr>
            <p:ph type="title"/>
          </p:nvPr>
        </p:nvSpPr>
        <p:spPr>
          <a:xfrm>
            <a:off x="551384" y="0"/>
            <a:ext cx="11017224" cy="1196752"/>
          </a:xfrm>
        </p:spPr>
        <p:txBody>
          <a:bodyPr/>
          <a:lstStyle/>
          <a:p>
            <a:r>
              <a:rPr lang="en-US" dirty="0"/>
              <a:t>Outside of a clinical trial setting, to what extent do you use ctDNA-based MRD testing in the following scenarios?</a:t>
            </a:r>
          </a:p>
        </p:txBody>
      </p:sp>
      <p:sp>
        <p:nvSpPr>
          <p:cNvPr id="16" name="Content Placeholder 15">
            <a:extLst>
              <a:ext uri="{FF2B5EF4-FFF2-40B4-BE49-F238E27FC236}">
                <a16:creationId xmlns:a16="http://schemas.microsoft.com/office/drawing/2014/main" id="{3EDF1809-7CF6-F646-85B2-AF9BCE34211C}"/>
              </a:ext>
            </a:extLst>
          </p:cNvPr>
          <p:cNvSpPr>
            <a:spLocks noGrp="1"/>
          </p:cNvSpPr>
          <p:nvPr>
            <p:ph idx="74"/>
          </p:nvPr>
        </p:nvSpPr>
        <p:spPr/>
        <p:txBody>
          <a:bodyPr/>
          <a:lstStyle/>
          <a:p>
            <a:r>
              <a:rPr lang="en-US" dirty="0"/>
              <a:t>Commonly</a:t>
            </a:r>
          </a:p>
        </p:txBody>
      </p:sp>
      <p:sp>
        <p:nvSpPr>
          <p:cNvPr id="17" name="Content Placeholder 16">
            <a:extLst>
              <a:ext uri="{FF2B5EF4-FFF2-40B4-BE49-F238E27FC236}">
                <a16:creationId xmlns:a16="http://schemas.microsoft.com/office/drawing/2014/main" id="{5D61DCE3-7FCA-8500-7E32-0C1415090F8D}"/>
              </a:ext>
            </a:extLst>
          </p:cNvPr>
          <p:cNvSpPr>
            <a:spLocks noGrp="1"/>
          </p:cNvSpPr>
          <p:nvPr>
            <p:ph idx="75"/>
          </p:nvPr>
        </p:nvSpPr>
        <p:spPr/>
        <p:txBody>
          <a:bodyPr/>
          <a:lstStyle/>
          <a:p>
            <a:r>
              <a:rPr lang="en-US" dirty="0"/>
              <a:t>Usually or always</a:t>
            </a:r>
          </a:p>
        </p:txBody>
      </p:sp>
      <p:sp>
        <p:nvSpPr>
          <p:cNvPr id="18" name="Content Placeholder 17">
            <a:extLst>
              <a:ext uri="{FF2B5EF4-FFF2-40B4-BE49-F238E27FC236}">
                <a16:creationId xmlns:a16="http://schemas.microsoft.com/office/drawing/2014/main" id="{D8FB69D6-548C-E9B6-BE6E-F6B09330EB46}"/>
              </a:ext>
            </a:extLst>
          </p:cNvPr>
          <p:cNvSpPr>
            <a:spLocks noGrp="1"/>
          </p:cNvSpPr>
          <p:nvPr>
            <p:ph idx="76"/>
          </p:nvPr>
        </p:nvSpPr>
        <p:spPr/>
        <p:txBody>
          <a:bodyPr/>
          <a:lstStyle/>
          <a:p>
            <a:r>
              <a:rPr lang="en-US" dirty="0"/>
              <a:t>Usually or always</a:t>
            </a:r>
          </a:p>
        </p:txBody>
      </p:sp>
      <p:sp>
        <p:nvSpPr>
          <p:cNvPr id="19" name="Content Placeholder 18">
            <a:extLst>
              <a:ext uri="{FF2B5EF4-FFF2-40B4-BE49-F238E27FC236}">
                <a16:creationId xmlns:a16="http://schemas.microsoft.com/office/drawing/2014/main" id="{41EED1D9-B3A8-10B9-3DD1-0E4B827068B8}"/>
              </a:ext>
            </a:extLst>
          </p:cNvPr>
          <p:cNvSpPr>
            <a:spLocks noGrp="1"/>
          </p:cNvSpPr>
          <p:nvPr>
            <p:ph idx="77"/>
          </p:nvPr>
        </p:nvSpPr>
        <p:spPr/>
        <p:txBody>
          <a:bodyPr/>
          <a:lstStyle/>
          <a:p>
            <a:r>
              <a:rPr lang="en-US" dirty="0"/>
              <a:t>Usually or always</a:t>
            </a:r>
          </a:p>
        </p:txBody>
      </p:sp>
      <p:sp>
        <p:nvSpPr>
          <p:cNvPr id="20" name="Content Placeholder 19">
            <a:extLst>
              <a:ext uri="{FF2B5EF4-FFF2-40B4-BE49-F238E27FC236}">
                <a16:creationId xmlns:a16="http://schemas.microsoft.com/office/drawing/2014/main" id="{C0C759E9-E80D-1AF8-D1B5-46E103A74CE4}"/>
              </a:ext>
            </a:extLst>
          </p:cNvPr>
          <p:cNvSpPr>
            <a:spLocks noGrp="1"/>
          </p:cNvSpPr>
          <p:nvPr>
            <p:ph idx="78"/>
          </p:nvPr>
        </p:nvSpPr>
        <p:spPr/>
        <p:txBody>
          <a:bodyPr/>
          <a:lstStyle/>
          <a:p>
            <a:r>
              <a:rPr lang="en-US" dirty="0"/>
              <a:t>Resected Stage III colon cancer with          </a:t>
            </a:r>
            <a:r>
              <a:rPr lang="en-US" u="sng" dirty="0"/>
              <a:t>high-risk features</a:t>
            </a:r>
            <a:endParaRPr lang="en-US" dirty="0"/>
          </a:p>
        </p:txBody>
      </p:sp>
      <p:sp>
        <p:nvSpPr>
          <p:cNvPr id="21" name="Content Placeholder 20">
            <a:extLst>
              <a:ext uri="{FF2B5EF4-FFF2-40B4-BE49-F238E27FC236}">
                <a16:creationId xmlns:a16="http://schemas.microsoft.com/office/drawing/2014/main" id="{327BB210-E59F-17EE-0AEA-0DCA29A2CC79}"/>
              </a:ext>
            </a:extLst>
          </p:cNvPr>
          <p:cNvSpPr>
            <a:spLocks noGrp="1"/>
          </p:cNvSpPr>
          <p:nvPr>
            <p:ph idx="79"/>
          </p:nvPr>
        </p:nvSpPr>
        <p:spPr/>
        <p:txBody>
          <a:bodyPr/>
          <a:lstStyle/>
          <a:p>
            <a:r>
              <a:rPr lang="en-US" dirty="0"/>
              <a:t>Commonly</a:t>
            </a:r>
          </a:p>
        </p:txBody>
      </p:sp>
      <p:sp>
        <p:nvSpPr>
          <p:cNvPr id="22" name="Content Placeholder 21">
            <a:extLst>
              <a:ext uri="{FF2B5EF4-FFF2-40B4-BE49-F238E27FC236}">
                <a16:creationId xmlns:a16="http://schemas.microsoft.com/office/drawing/2014/main" id="{28966A36-B2A5-6B00-39C9-1E73B0B01EA2}"/>
              </a:ext>
            </a:extLst>
          </p:cNvPr>
          <p:cNvSpPr>
            <a:spLocks noGrp="1"/>
          </p:cNvSpPr>
          <p:nvPr>
            <p:ph idx="80"/>
          </p:nvPr>
        </p:nvSpPr>
        <p:spPr/>
        <p:txBody>
          <a:bodyPr/>
          <a:lstStyle/>
          <a:p>
            <a:r>
              <a:rPr lang="en-US" dirty="0"/>
              <a:t>Commonly</a:t>
            </a:r>
          </a:p>
        </p:txBody>
      </p:sp>
      <p:sp>
        <p:nvSpPr>
          <p:cNvPr id="23" name="Content Placeholder 22">
            <a:extLst>
              <a:ext uri="{FF2B5EF4-FFF2-40B4-BE49-F238E27FC236}">
                <a16:creationId xmlns:a16="http://schemas.microsoft.com/office/drawing/2014/main" id="{F569A32D-2D24-0E7D-2339-D741E11C6650}"/>
              </a:ext>
            </a:extLst>
          </p:cNvPr>
          <p:cNvSpPr>
            <a:spLocks noGrp="1"/>
          </p:cNvSpPr>
          <p:nvPr>
            <p:ph idx="81"/>
          </p:nvPr>
        </p:nvSpPr>
        <p:spPr/>
        <p:txBody>
          <a:bodyPr/>
          <a:lstStyle/>
          <a:p>
            <a:r>
              <a:rPr lang="en-US" dirty="0"/>
              <a:t>Commonly</a:t>
            </a:r>
          </a:p>
        </p:txBody>
      </p:sp>
    </p:spTree>
    <p:extLst>
      <p:ext uri="{BB962C8B-B14F-4D97-AF65-F5344CB8AC3E}">
        <p14:creationId xmlns:p14="http://schemas.microsoft.com/office/powerpoint/2010/main" val="314870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566B-49D3-86C8-28BC-FD6040D6047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B561BB1-8BA1-04A4-73FE-DC2ADC8D4B06}"/>
              </a:ext>
            </a:extLst>
          </p:cNvPr>
          <p:cNvSpPr>
            <a:spLocks noGrp="1"/>
          </p:cNvSpPr>
          <p:nvPr>
            <p:ph idx="47"/>
          </p:nvPr>
        </p:nvSpPr>
        <p:spPr/>
        <p:txBody>
          <a:bodyPr/>
          <a:lstStyle/>
          <a:p>
            <a:r>
              <a:rPr lang="en-US" dirty="0"/>
              <a:t>Usually or always</a:t>
            </a:r>
          </a:p>
        </p:txBody>
      </p:sp>
      <p:sp>
        <p:nvSpPr>
          <p:cNvPr id="11" name="Content Placeholder 10">
            <a:extLst>
              <a:ext uri="{FF2B5EF4-FFF2-40B4-BE49-F238E27FC236}">
                <a16:creationId xmlns:a16="http://schemas.microsoft.com/office/drawing/2014/main" id="{88DEBAE9-829A-564B-A7E4-E0CBEEB39173}"/>
              </a:ext>
            </a:extLst>
          </p:cNvPr>
          <p:cNvSpPr>
            <a:spLocks noGrp="1"/>
          </p:cNvSpPr>
          <p:nvPr>
            <p:ph idx="48"/>
          </p:nvPr>
        </p:nvSpPr>
        <p:spPr/>
        <p:txBody>
          <a:bodyPr/>
          <a:lstStyle/>
          <a:p>
            <a:r>
              <a:rPr lang="en-US" dirty="0"/>
              <a:t>Usually or always</a:t>
            </a:r>
          </a:p>
        </p:txBody>
      </p:sp>
      <p:sp>
        <p:nvSpPr>
          <p:cNvPr id="12" name="Content Placeholder 11">
            <a:extLst>
              <a:ext uri="{FF2B5EF4-FFF2-40B4-BE49-F238E27FC236}">
                <a16:creationId xmlns:a16="http://schemas.microsoft.com/office/drawing/2014/main" id="{BD2C3D6A-EE4E-F49C-8CF9-69C7F73D2D63}"/>
              </a:ext>
            </a:extLst>
          </p:cNvPr>
          <p:cNvSpPr>
            <a:spLocks noGrp="1"/>
          </p:cNvSpPr>
          <p:nvPr>
            <p:ph idx="49"/>
          </p:nvPr>
        </p:nvSpPr>
        <p:spPr/>
        <p:txBody>
          <a:bodyPr/>
          <a:lstStyle/>
          <a:p>
            <a:r>
              <a:rPr lang="en-US" dirty="0"/>
              <a:t>Usually or always</a:t>
            </a:r>
          </a:p>
        </p:txBody>
      </p:sp>
      <p:sp>
        <p:nvSpPr>
          <p:cNvPr id="13" name="Content Placeholder 12">
            <a:extLst>
              <a:ext uri="{FF2B5EF4-FFF2-40B4-BE49-F238E27FC236}">
                <a16:creationId xmlns:a16="http://schemas.microsoft.com/office/drawing/2014/main" id="{B794501B-A0C4-0E6A-254B-454B4691EBA4}"/>
              </a:ext>
            </a:extLst>
          </p:cNvPr>
          <p:cNvSpPr>
            <a:spLocks noGrp="1"/>
          </p:cNvSpPr>
          <p:nvPr>
            <p:ph idx="50"/>
          </p:nvPr>
        </p:nvSpPr>
        <p:spPr/>
        <p:txBody>
          <a:bodyPr/>
          <a:lstStyle/>
          <a:p>
            <a:r>
              <a:rPr lang="en-US" dirty="0"/>
              <a:t>Usually or always</a:t>
            </a:r>
          </a:p>
        </p:txBody>
      </p:sp>
      <p:sp>
        <p:nvSpPr>
          <p:cNvPr id="14" name="Content Placeholder 13">
            <a:extLst>
              <a:ext uri="{FF2B5EF4-FFF2-40B4-BE49-F238E27FC236}">
                <a16:creationId xmlns:a16="http://schemas.microsoft.com/office/drawing/2014/main" id="{695E680A-D6B1-FC3B-F7E5-70CE40B4CADE}"/>
              </a:ext>
            </a:extLst>
          </p:cNvPr>
          <p:cNvSpPr>
            <a:spLocks noGrp="1"/>
          </p:cNvSpPr>
          <p:nvPr>
            <p:ph idx="58"/>
          </p:nvPr>
        </p:nvSpPr>
        <p:spPr/>
        <p:txBody>
          <a:bodyPr/>
          <a:lstStyle/>
          <a:p>
            <a:r>
              <a:rPr lang="en-US" dirty="0"/>
              <a:t>Resected oligometastatic disease</a:t>
            </a:r>
          </a:p>
        </p:txBody>
      </p:sp>
      <p:sp>
        <p:nvSpPr>
          <p:cNvPr id="15" name="Content Placeholder 14">
            <a:extLst>
              <a:ext uri="{FF2B5EF4-FFF2-40B4-BE49-F238E27FC236}">
                <a16:creationId xmlns:a16="http://schemas.microsoft.com/office/drawing/2014/main" id="{477D3ACE-7D6A-A847-FC06-BF8F8D5C8361}"/>
              </a:ext>
            </a:extLst>
          </p:cNvPr>
          <p:cNvSpPr>
            <a:spLocks noGrp="1"/>
          </p:cNvSpPr>
          <p:nvPr>
            <p:ph idx="71"/>
          </p:nvPr>
        </p:nvSpPr>
        <p:spPr/>
        <p:txBody>
          <a:bodyPr/>
          <a:lstStyle/>
          <a:p>
            <a:r>
              <a:rPr lang="en-US" dirty="0"/>
              <a:t>Commonly</a:t>
            </a:r>
          </a:p>
        </p:txBody>
      </p:sp>
      <p:sp>
        <p:nvSpPr>
          <p:cNvPr id="9" name="Title 8">
            <a:extLst>
              <a:ext uri="{FF2B5EF4-FFF2-40B4-BE49-F238E27FC236}">
                <a16:creationId xmlns:a16="http://schemas.microsoft.com/office/drawing/2014/main" id="{A61C3683-AB6F-EEC5-93F9-3A61D2E5D369}"/>
              </a:ext>
            </a:extLst>
          </p:cNvPr>
          <p:cNvSpPr>
            <a:spLocks noGrp="1"/>
          </p:cNvSpPr>
          <p:nvPr>
            <p:ph type="title"/>
          </p:nvPr>
        </p:nvSpPr>
        <p:spPr>
          <a:xfrm>
            <a:off x="551384" y="0"/>
            <a:ext cx="11017224" cy="1196752"/>
          </a:xfrm>
        </p:spPr>
        <p:txBody>
          <a:bodyPr/>
          <a:lstStyle/>
          <a:p>
            <a:r>
              <a:rPr lang="en-US" dirty="0"/>
              <a:t>Outside of a clinical trial setting, to what extent do you use ctDNA-based MRD testing in the following scenarios?</a:t>
            </a:r>
          </a:p>
        </p:txBody>
      </p:sp>
      <p:sp>
        <p:nvSpPr>
          <p:cNvPr id="16" name="Content Placeholder 15">
            <a:extLst>
              <a:ext uri="{FF2B5EF4-FFF2-40B4-BE49-F238E27FC236}">
                <a16:creationId xmlns:a16="http://schemas.microsoft.com/office/drawing/2014/main" id="{973200A3-F4D5-FD8A-ECA2-3376CDCA3FD5}"/>
              </a:ext>
            </a:extLst>
          </p:cNvPr>
          <p:cNvSpPr>
            <a:spLocks noGrp="1"/>
          </p:cNvSpPr>
          <p:nvPr>
            <p:ph idx="74"/>
          </p:nvPr>
        </p:nvSpPr>
        <p:spPr/>
        <p:txBody>
          <a:bodyPr/>
          <a:lstStyle/>
          <a:p>
            <a:r>
              <a:rPr lang="en-US" dirty="0"/>
              <a:t>Commonly</a:t>
            </a:r>
          </a:p>
        </p:txBody>
      </p:sp>
      <p:sp>
        <p:nvSpPr>
          <p:cNvPr id="17" name="Content Placeholder 16">
            <a:extLst>
              <a:ext uri="{FF2B5EF4-FFF2-40B4-BE49-F238E27FC236}">
                <a16:creationId xmlns:a16="http://schemas.microsoft.com/office/drawing/2014/main" id="{64B8180C-054E-41E7-23C3-96CC55A54B50}"/>
              </a:ext>
            </a:extLst>
          </p:cNvPr>
          <p:cNvSpPr>
            <a:spLocks noGrp="1"/>
          </p:cNvSpPr>
          <p:nvPr>
            <p:ph idx="75"/>
          </p:nvPr>
        </p:nvSpPr>
        <p:spPr/>
        <p:txBody>
          <a:bodyPr/>
          <a:lstStyle/>
          <a:p>
            <a:r>
              <a:rPr lang="en-US" dirty="0"/>
              <a:t>Commonly</a:t>
            </a:r>
          </a:p>
        </p:txBody>
      </p:sp>
      <p:sp>
        <p:nvSpPr>
          <p:cNvPr id="18" name="Content Placeholder 17">
            <a:extLst>
              <a:ext uri="{FF2B5EF4-FFF2-40B4-BE49-F238E27FC236}">
                <a16:creationId xmlns:a16="http://schemas.microsoft.com/office/drawing/2014/main" id="{6CE5F442-A6D9-CAF5-14E4-D8EAE2C0CABC}"/>
              </a:ext>
            </a:extLst>
          </p:cNvPr>
          <p:cNvSpPr>
            <a:spLocks noGrp="1"/>
          </p:cNvSpPr>
          <p:nvPr>
            <p:ph idx="76"/>
          </p:nvPr>
        </p:nvSpPr>
        <p:spPr/>
        <p:txBody>
          <a:bodyPr/>
          <a:lstStyle/>
          <a:p>
            <a:r>
              <a:rPr lang="en-US" dirty="0"/>
              <a:t>Usually or always</a:t>
            </a:r>
          </a:p>
        </p:txBody>
      </p:sp>
      <p:sp>
        <p:nvSpPr>
          <p:cNvPr id="19" name="Content Placeholder 18">
            <a:extLst>
              <a:ext uri="{FF2B5EF4-FFF2-40B4-BE49-F238E27FC236}">
                <a16:creationId xmlns:a16="http://schemas.microsoft.com/office/drawing/2014/main" id="{7B455DFE-E68B-7B95-D38A-41A64E6AB0B4}"/>
              </a:ext>
            </a:extLst>
          </p:cNvPr>
          <p:cNvSpPr>
            <a:spLocks noGrp="1"/>
          </p:cNvSpPr>
          <p:nvPr>
            <p:ph idx="77"/>
          </p:nvPr>
        </p:nvSpPr>
        <p:spPr/>
        <p:txBody>
          <a:bodyPr/>
          <a:lstStyle/>
          <a:p>
            <a:r>
              <a:rPr lang="en-US" dirty="0"/>
              <a:t>Usually or always</a:t>
            </a:r>
          </a:p>
        </p:txBody>
      </p:sp>
      <p:sp>
        <p:nvSpPr>
          <p:cNvPr id="20" name="Content Placeholder 19">
            <a:extLst>
              <a:ext uri="{FF2B5EF4-FFF2-40B4-BE49-F238E27FC236}">
                <a16:creationId xmlns:a16="http://schemas.microsoft.com/office/drawing/2014/main" id="{3C295027-DCEF-A691-A3CC-B106F53E481D}"/>
              </a:ext>
            </a:extLst>
          </p:cNvPr>
          <p:cNvSpPr>
            <a:spLocks noGrp="1"/>
          </p:cNvSpPr>
          <p:nvPr>
            <p:ph idx="78"/>
          </p:nvPr>
        </p:nvSpPr>
        <p:spPr/>
        <p:txBody>
          <a:bodyPr/>
          <a:lstStyle/>
          <a:p>
            <a:r>
              <a:rPr lang="en-US" dirty="0"/>
              <a:t>Localized rectal cancer</a:t>
            </a:r>
          </a:p>
        </p:txBody>
      </p:sp>
      <p:sp>
        <p:nvSpPr>
          <p:cNvPr id="21" name="Content Placeholder 20">
            <a:extLst>
              <a:ext uri="{FF2B5EF4-FFF2-40B4-BE49-F238E27FC236}">
                <a16:creationId xmlns:a16="http://schemas.microsoft.com/office/drawing/2014/main" id="{6F2EA395-6F8A-286A-0463-6805793C5D55}"/>
              </a:ext>
            </a:extLst>
          </p:cNvPr>
          <p:cNvSpPr>
            <a:spLocks noGrp="1"/>
          </p:cNvSpPr>
          <p:nvPr>
            <p:ph idx="79"/>
          </p:nvPr>
        </p:nvSpPr>
        <p:spPr/>
        <p:txBody>
          <a:bodyPr/>
          <a:lstStyle/>
          <a:p>
            <a:r>
              <a:rPr lang="en-US" dirty="0"/>
              <a:t>Commonly</a:t>
            </a:r>
          </a:p>
        </p:txBody>
      </p:sp>
      <p:sp>
        <p:nvSpPr>
          <p:cNvPr id="22" name="Content Placeholder 21">
            <a:extLst>
              <a:ext uri="{FF2B5EF4-FFF2-40B4-BE49-F238E27FC236}">
                <a16:creationId xmlns:a16="http://schemas.microsoft.com/office/drawing/2014/main" id="{E151D60F-8C11-2459-F110-98B898EA1C9A}"/>
              </a:ext>
            </a:extLst>
          </p:cNvPr>
          <p:cNvSpPr>
            <a:spLocks noGrp="1"/>
          </p:cNvSpPr>
          <p:nvPr>
            <p:ph idx="80"/>
          </p:nvPr>
        </p:nvSpPr>
        <p:spPr/>
        <p:txBody>
          <a:bodyPr/>
          <a:lstStyle/>
          <a:p>
            <a:r>
              <a:rPr lang="en-US" dirty="0"/>
              <a:t>Usually or always</a:t>
            </a:r>
          </a:p>
        </p:txBody>
      </p:sp>
      <p:sp>
        <p:nvSpPr>
          <p:cNvPr id="23" name="Content Placeholder 22">
            <a:extLst>
              <a:ext uri="{FF2B5EF4-FFF2-40B4-BE49-F238E27FC236}">
                <a16:creationId xmlns:a16="http://schemas.microsoft.com/office/drawing/2014/main" id="{C848BB1B-AE94-25A5-37C3-47753BA9001A}"/>
              </a:ext>
            </a:extLst>
          </p:cNvPr>
          <p:cNvSpPr>
            <a:spLocks noGrp="1"/>
          </p:cNvSpPr>
          <p:nvPr>
            <p:ph idx="81"/>
          </p:nvPr>
        </p:nvSpPr>
        <p:spPr/>
        <p:txBody>
          <a:bodyPr/>
          <a:lstStyle/>
          <a:p>
            <a:r>
              <a:rPr lang="en-US" dirty="0"/>
              <a:t>Occasionally</a:t>
            </a:r>
          </a:p>
        </p:txBody>
      </p:sp>
    </p:spTree>
    <p:extLst>
      <p:ext uri="{BB962C8B-B14F-4D97-AF65-F5344CB8AC3E}">
        <p14:creationId xmlns:p14="http://schemas.microsoft.com/office/powerpoint/2010/main" val="1298686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1AF30-2B13-A17E-E5D1-ED5FB251A3F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3856320-0217-6EBF-19BB-320FF397ACF1}"/>
              </a:ext>
            </a:extLst>
          </p:cNvPr>
          <p:cNvSpPr>
            <a:spLocks noGrp="1"/>
          </p:cNvSpPr>
          <p:nvPr>
            <p:ph idx="47"/>
          </p:nvPr>
        </p:nvSpPr>
        <p:spPr/>
        <p:txBody>
          <a:bodyPr/>
          <a:lstStyle/>
          <a:p>
            <a:r>
              <a:rPr lang="en-US" dirty="0"/>
              <a:t>No</a:t>
            </a:r>
          </a:p>
        </p:txBody>
      </p:sp>
      <p:sp>
        <p:nvSpPr>
          <p:cNvPr id="11" name="Content Placeholder 10">
            <a:extLst>
              <a:ext uri="{FF2B5EF4-FFF2-40B4-BE49-F238E27FC236}">
                <a16:creationId xmlns:a16="http://schemas.microsoft.com/office/drawing/2014/main" id="{195875B7-060E-B3AB-9AA1-8DEBABBD2037}"/>
              </a:ext>
            </a:extLst>
          </p:cNvPr>
          <p:cNvSpPr>
            <a:spLocks noGrp="1"/>
          </p:cNvSpPr>
          <p:nvPr>
            <p:ph idx="48"/>
          </p:nvPr>
        </p:nvSpPr>
        <p:spPr/>
        <p:txBody>
          <a:bodyPr/>
          <a:lstStyle/>
          <a:p>
            <a:r>
              <a:rPr lang="en-US" dirty="0"/>
              <a:t>No</a:t>
            </a:r>
          </a:p>
        </p:txBody>
      </p:sp>
      <p:sp>
        <p:nvSpPr>
          <p:cNvPr id="12" name="Content Placeholder 11">
            <a:extLst>
              <a:ext uri="{FF2B5EF4-FFF2-40B4-BE49-F238E27FC236}">
                <a16:creationId xmlns:a16="http://schemas.microsoft.com/office/drawing/2014/main" id="{179215A6-A7D8-C57B-820C-35A1FAEB18E6}"/>
              </a:ext>
            </a:extLst>
          </p:cNvPr>
          <p:cNvSpPr>
            <a:spLocks noGrp="1"/>
          </p:cNvSpPr>
          <p:nvPr>
            <p:ph idx="49"/>
          </p:nvPr>
        </p:nvSpPr>
        <p:spPr/>
        <p:txBody>
          <a:bodyPr/>
          <a:lstStyle/>
          <a:p>
            <a:r>
              <a:rPr lang="en-US" dirty="0"/>
              <a:t>No</a:t>
            </a:r>
          </a:p>
        </p:txBody>
      </p:sp>
      <p:sp>
        <p:nvSpPr>
          <p:cNvPr id="13" name="Content Placeholder 12">
            <a:extLst>
              <a:ext uri="{FF2B5EF4-FFF2-40B4-BE49-F238E27FC236}">
                <a16:creationId xmlns:a16="http://schemas.microsoft.com/office/drawing/2014/main" id="{BE130E2E-4AFE-BF19-A819-C2E27CACDECD}"/>
              </a:ext>
            </a:extLst>
          </p:cNvPr>
          <p:cNvSpPr>
            <a:spLocks noGrp="1"/>
          </p:cNvSpPr>
          <p:nvPr>
            <p:ph idx="50"/>
          </p:nvPr>
        </p:nvSpPr>
        <p:spPr/>
        <p:txBody>
          <a:bodyPr/>
          <a:lstStyle/>
          <a:p>
            <a:r>
              <a:rPr lang="en-US" dirty="0"/>
              <a:t>Yes</a:t>
            </a:r>
          </a:p>
        </p:txBody>
      </p:sp>
      <p:sp>
        <p:nvSpPr>
          <p:cNvPr id="14" name="Content Placeholder 13">
            <a:extLst>
              <a:ext uri="{FF2B5EF4-FFF2-40B4-BE49-F238E27FC236}">
                <a16:creationId xmlns:a16="http://schemas.microsoft.com/office/drawing/2014/main" id="{72D9D5CA-F9D4-4999-6B50-73F9DB27D8CC}"/>
              </a:ext>
            </a:extLst>
          </p:cNvPr>
          <p:cNvSpPr>
            <a:spLocks noGrp="1"/>
          </p:cNvSpPr>
          <p:nvPr>
            <p:ph idx="58"/>
          </p:nvPr>
        </p:nvSpPr>
        <p:spPr/>
        <p:txBody>
          <a:bodyPr/>
          <a:lstStyle/>
          <a:p>
            <a:r>
              <a:rPr lang="en-US" dirty="0"/>
              <a:t>Younger patient (</a:t>
            </a:r>
            <a:r>
              <a:rPr lang="en-US" dirty="0" err="1"/>
              <a:t>eg</a:t>
            </a:r>
            <a:r>
              <a:rPr lang="en-US" dirty="0"/>
              <a:t>, 65 years old)</a:t>
            </a:r>
          </a:p>
        </p:txBody>
      </p:sp>
      <p:sp>
        <p:nvSpPr>
          <p:cNvPr id="15" name="Content Placeholder 14">
            <a:extLst>
              <a:ext uri="{FF2B5EF4-FFF2-40B4-BE49-F238E27FC236}">
                <a16:creationId xmlns:a16="http://schemas.microsoft.com/office/drawing/2014/main" id="{ECEF7BFD-EE0A-520A-58B0-68F57B2F71F6}"/>
              </a:ext>
            </a:extLst>
          </p:cNvPr>
          <p:cNvSpPr>
            <a:spLocks noGrp="1"/>
          </p:cNvSpPr>
          <p:nvPr>
            <p:ph idx="71"/>
          </p:nvPr>
        </p:nvSpPr>
        <p:spPr/>
        <p:txBody>
          <a:bodyPr/>
          <a:lstStyle/>
          <a:p>
            <a:r>
              <a:rPr lang="en-US" dirty="0"/>
              <a:t>No</a:t>
            </a:r>
          </a:p>
        </p:txBody>
      </p:sp>
      <p:sp>
        <p:nvSpPr>
          <p:cNvPr id="9" name="Title 8">
            <a:extLst>
              <a:ext uri="{FF2B5EF4-FFF2-40B4-BE49-F238E27FC236}">
                <a16:creationId xmlns:a16="http://schemas.microsoft.com/office/drawing/2014/main" id="{4F413114-ACDD-1B3F-9153-585FA432391E}"/>
              </a:ext>
            </a:extLst>
          </p:cNvPr>
          <p:cNvSpPr>
            <a:spLocks noGrp="1"/>
          </p:cNvSpPr>
          <p:nvPr>
            <p:ph type="title"/>
          </p:nvPr>
        </p:nvSpPr>
        <p:spPr/>
        <p:txBody>
          <a:bodyPr/>
          <a:lstStyle/>
          <a:p>
            <a:r>
              <a:rPr lang="en-US" dirty="0"/>
              <a:t>Outside of a clinical trial, would you be comfortable omitting or de-escalating adjuvant systemic therapy on the basis of negative ctDNA results alone for a </a:t>
            </a:r>
            <a:r>
              <a:rPr lang="en-US" u="sng" dirty="0"/>
              <a:t>_____________  </a:t>
            </a:r>
            <a:r>
              <a:rPr lang="en-US" dirty="0"/>
              <a:t>with </a:t>
            </a:r>
            <a:r>
              <a:rPr lang="en-US" u="sng" dirty="0"/>
              <a:t>Stage II CRC and high-risk features</a:t>
            </a:r>
            <a:r>
              <a:rPr lang="en-US" dirty="0"/>
              <a:t>?</a:t>
            </a:r>
          </a:p>
        </p:txBody>
      </p:sp>
      <p:sp>
        <p:nvSpPr>
          <p:cNvPr id="16" name="Content Placeholder 15">
            <a:extLst>
              <a:ext uri="{FF2B5EF4-FFF2-40B4-BE49-F238E27FC236}">
                <a16:creationId xmlns:a16="http://schemas.microsoft.com/office/drawing/2014/main" id="{08E8353C-E7BF-9869-79DD-C91B8183EF8B}"/>
              </a:ext>
            </a:extLst>
          </p:cNvPr>
          <p:cNvSpPr>
            <a:spLocks noGrp="1"/>
          </p:cNvSpPr>
          <p:nvPr>
            <p:ph idx="74"/>
          </p:nvPr>
        </p:nvSpPr>
        <p:spPr/>
        <p:txBody>
          <a:bodyPr/>
          <a:lstStyle/>
          <a:p>
            <a:r>
              <a:rPr lang="en-US" dirty="0"/>
              <a:t>Yes</a:t>
            </a:r>
          </a:p>
        </p:txBody>
      </p:sp>
      <p:sp>
        <p:nvSpPr>
          <p:cNvPr id="17" name="Content Placeholder 16">
            <a:extLst>
              <a:ext uri="{FF2B5EF4-FFF2-40B4-BE49-F238E27FC236}">
                <a16:creationId xmlns:a16="http://schemas.microsoft.com/office/drawing/2014/main" id="{0DFE8479-E99D-ADAA-0049-337F6CFEDE4A}"/>
              </a:ext>
            </a:extLst>
          </p:cNvPr>
          <p:cNvSpPr>
            <a:spLocks noGrp="1"/>
          </p:cNvSpPr>
          <p:nvPr>
            <p:ph idx="75"/>
          </p:nvPr>
        </p:nvSpPr>
        <p:spPr/>
        <p:txBody>
          <a:bodyPr/>
          <a:lstStyle/>
          <a:p>
            <a:r>
              <a:rPr lang="en-US" dirty="0"/>
              <a:t>Yes</a:t>
            </a:r>
          </a:p>
        </p:txBody>
      </p:sp>
      <p:sp>
        <p:nvSpPr>
          <p:cNvPr id="18" name="Content Placeholder 17">
            <a:extLst>
              <a:ext uri="{FF2B5EF4-FFF2-40B4-BE49-F238E27FC236}">
                <a16:creationId xmlns:a16="http://schemas.microsoft.com/office/drawing/2014/main" id="{1BF10D12-60B6-98C7-0278-F970DF54723D}"/>
              </a:ext>
            </a:extLst>
          </p:cNvPr>
          <p:cNvSpPr>
            <a:spLocks noGrp="1"/>
          </p:cNvSpPr>
          <p:nvPr>
            <p:ph idx="76"/>
          </p:nvPr>
        </p:nvSpPr>
        <p:spPr/>
        <p:txBody>
          <a:bodyPr/>
          <a:lstStyle/>
          <a:p>
            <a:r>
              <a:rPr lang="en-US" dirty="0"/>
              <a:t>Yes</a:t>
            </a:r>
          </a:p>
        </p:txBody>
      </p:sp>
      <p:sp>
        <p:nvSpPr>
          <p:cNvPr id="19" name="Content Placeholder 18">
            <a:extLst>
              <a:ext uri="{FF2B5EF4-FFF2-40B4-BE49-F238E27FC236}">
                <a16:creationId xmlns:a16="http://schemas.microsoft.com/office/drawing/2014/main" id="{384AE7F1-9676-7183-A4AD-905F28FE6B49}"/>
              </a:ext>
            </a:extLst>
          </p:cNvPr>
          <p:cNvSpPr>
            <a:spLocks noGrp="1"/>
          </p:cNvSpPr>
          <p:nvPr>
            <p:ph idx="77"/>
          </p:nvPr>
        </p:nvSpPr>
        <p:spPr/>
        <p:txBody>
          <a:bodyPr/>
          <a:lstStyle/>
          <a:p>
            <a:r>
              <a:rPr lang="en-US" dirty="0"/>
              <a:t>Yes</a:t>
            </a:r>
          </a:p>
        </p:txBody>
      </p:sp>
      <p:sp>
        <p:nvSpPr>
          <p:cNvPr id="20" name="Content Placeholder 19">
            <a:extLst>
              <a:ext uri="{FF2B5EF4-FFF2-40B4-BE49-F238E27FC236}">
                <a16:creationId xmlns:a16="http://schemas.microsoft.com/office/drawing/2014/main" id="{5B1FC193-1490-7744-FF8C-D692DB6DD6BD}"/>
              </a:ext>
            </a:extLst>
          </p:cNvPr>
          <p:cNvSpPr>
            <a:spLocks noGrp="1"/>
          </p:cNvSpPr>
          <p:nvPr>
            <p:ph idx="78"/>
          </p:nvPr>
        </p:nvSpPr>
        <p:spPr/>
        <p:txBody>
          <a:bodyPr/>
          <a:lstStyle/>
          <a:p>
            <a:r>
              <a:rPr lang="en-US" dirty="0"/>
              <a:t>Older patient (</a:t>
            </a:r>
            <a:r>
              <a:rPr lang="en-US" dirty="0" err="1"/>
              <a:t>eg</a:t>
            </a:r>
            <a:r>
              <a:rPr lang="en-US" dirty="0"/>
              <a:t>, 85 years old </a:t>
            </a:r>
            <a:br>
              <a:rPr lang="en-US" dirty="0"/>
            </a:br>
            <a:r>
              <a:rPr lang="en-US" dirty="0"/>
              <a:t>and somewhat frail)</a:t>
            </a:r>
          </a:p>
        </p:txBody>
      </p:sp>
      <p:sp>
        <p:nvSpPr>
          <p:cNvPr id="21" name="Content Placeholder 20">
            <a:extLst>
              <a:ext uri="{FF2B5EF4-FFF2-40B4-BE49-F238E27FC236}">
                <a16:creationId xmlns:a16="http://schemas.microsoft.com/office/drawing/2014/main" id="{6B8656F1-E393-7FBE-17BB-0AC5C538F159}"/>
              </a:ext>
            </a:extLst>
          </p:cNvPr>
          <p:cNvSpPr>
            <a:spLocks noGrp="1"/>
          </p:cNvSpPr>
          <p:nvPr>
            <p:ph idx="79"/>
          </p:nvPr>
        </p:nvSpPr>
        <p:spPr/>
        <p:txBody>
          <a:bodyPr/>
          <a:lstStyle/>
          <a:p>
            <a:r>
              <a:rPr lang="en-US" dirty="0"/>
              <a:t>Yes</a:t>
            </a:r>
          </a:p>
        </p:txBody>
      </p:sp>
      <p:sp>
        <p:nvSpPr>
          <p:cNvPr id="22" name="Content Placeholder 21">
            <a:extLst>
              <a:ext uri="{FF2B5EF4-FFF2-40B4-BE49-F238E27FC236}">
                <a16:creationId xmlns:a16="http://schemas.microsoft.com/office/drawing/2014/main" id="{031D77A0-CD43-076A-83D9-E9DB7E285D1A}"/>
              </a:ext>
            </a:extLst>
          </p:cNvPr>
          <p:cNvSpPr>
            <a:spLocks noGrp="1"/>
          </p:cNvSpPr>
          <p:nvPr>
            <p:ph idx="80"/>
          </p:nvPr>
        </p:nvSpPr>
        <p:spPr/>
        <p:txBody>
          <a:bodyPr/>
          <a:lstStyle/>
          <a:p>
            <a:r>
              <a:rPr lang="en-US" dirty="0"/>
              <a:t>No</a:t>
            </a:r>
          </a:p>
        </p:txBody>
      </p:sp>
      <p:sp>
        <p:nvSpPr>
          <p:cNvPr id="23" name="Content Placeholder 22">
            <a:extLst>
              <a:ext uri="{FF2B5EF4-FFF2-40B4-BE49-F238E27FC236}">
                <a16:creationId xmlns:a16="http://schemas.microsoft.com/office/drawing/2014/main" id="{E60D2C69-126B-24EB-2EE7-9CCCD0B75668}"/>
              </a:ext>
            </a:extLst>
          </p:cNvPr>
          <p:cNvSpPr>
            <a:spLocks noGrp="1"/>
          </p:cNvSpPr>
          <p:nvPr>
            <p:ph idx="81"/>
          </p:nvPr>
        </p:nvSpPr>
        <p:spPr/>
        <p:txBody>
          <a:bodyPr/>
          <a:lstStyle/>
          <a:p>
            <a:r>
              <a:rPr lang="en-US" dirty="0"/>
              <a:t>Yes</a:t>
            </a:r>
          </a:p>
        </p:txBody>
      </p:sp>
    </p:spTree>
    <p:extLst>
      <p:ext uri="{BB962C8B-B14F-4D97-AF65-F5344CB8AC3E}">
        <p14:creationId xmlns:p14="http://schemas.microsoft.com/office/powerpoint/2010/main" val="221996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1C46-C182-36C9-6D15-89A4CBB8A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A709F-C3EA-1CB2-FE70-34AC6393B91D}"/>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49AA1015-6D1C-3528-4524-9E4CA3C398DD}"/>
              </a:ext>
            </a:extLst>
          </p:cNvPr>
          <p:cNvSpPr>
            <a:spLocks noGrp="1"/>
          </p:cNvSpPr>
          <p:nvPr>
            <p:ph idx="1"/>
          </p:nvPr>
        </p:nvSpPr>
        <p:spPr>
          <a:xfrm>
            <a:off x="912286" y="1052736"/>
            <a:ext cx="10358967" cy="4799013"/>
          </a:xfrm>
        </p:spPr>
        <p:txBody>
          <a:bodyPr/>
          <a:lstStyle/>
          <a:p>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Outside of a clinical trial setting, to what extent do you use ctDNA-based MRD testing in the following scenarios?</a:t>
            </a:r>
          </a:p>
          <a:p>
            <a:pPr lvl="1"/>
            <a:r>
              <a:rPr lang="en-US" sz="2200" dirty="0">
                <a:solidFill>
                  <a:schemeClr val="tx1"/>
                </a:solidFill>
                <a:latin typeface="Calibri"/>
                <a:cs typeface="Calibri"/>
              </a:rPr>
              <a:t>Stage II colon cancer with no high-risk features</a:t>
            </a:r>
          </a:p>
          <a:p>
            <a:pPr lvl="1"/>
            <a:r>
              <a:rPr lang="en-US" sz="2200" dirty="0">
                <a:solidFill>
                  <a:schemeClr val="tx1"/>
                </a:solidFill>
                <a:latin typeface="Calibri"/>
                <a:cs typeface="Calibri"/>
              </a:rPr>
              <a:t>Stage II colon cancer with high-risk features</a:t>
            </a:r>
          </a:p>
          <a:p>
            <a:pPr lvl="1"/>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Stage III colon cancer with low-risk features</a:t>
            </a:r>
          </a:p>
          <a:p>
            <a:pPr lvl="1"/>
            <a:r>
              <a:rPr lang="en-US" sz="2200" dirty="0">
                <a:solidFill>
                  <a:schemeClr val="tx1"/>
                </a:solidFill>
                <a:latin typeface="Calibri"/>
                <a:cs typeface="Calibri"/>
              </a:rPr>
              <a:t>Stage III colon cancer with high-risk features</a:t>
            </a:r>
          </a:p>
          <a:p>
            <a:pPr lvl="1"/>
            <a:r>
              <a:rPr lang="en-US" sz="2200" dirty="0">
                <a:solidFill>
                  <a:schemeClr val="tx1"/>
                </a:solidFill>
                <a:latin typeface="Calibri"/>
                <a:cs typeface="Calibri"/>
              </a:rPr>
              <a:t>Colorectal cancer and fully resected oligometastatic disease</a:t>
            </a:r>
          </a:p>
          <a:p>
            <a:pPr lvl="1"/>
            <a:r>
              <a:rPr kumimoji="0" lang="en-US" sz="2200" b="1" i="0" u="none" strike="noStrike" kern="0" cap="none" spc="0" normalizeH="0" baseline="0" noProof="0" dirty="0">
                <a:ln>
                  <a:noFill/>
                </a:ln>
                <a:solidFill>
                  <a:schemeClr val="tx1"/>
                </a:solidFill>
                <a:effectLst/>
                <a:uLnTx/>
                <a:uFillTx/>
                <a:latin typeface="Calibri"/>
                <a:ea typeface="MS PGothic" pitchFamily="34" charset="-128"/>
                <a:cs typeface="Calibri"/>
              </a:rPr>
              <a:t>Localized rectal cancer</a:t>
            </a:r>
          </a:p>
          <a:p>
            <a:pPr marL="522288" lvl="1" indent="0">
              <a:buNone/>
            </a:pPr>
            <a:endParaRPr lang="en-US" sz="1900" u="sng" dirty="0"/>
          </a:p>
          <a:p>
            <a:r>
              <a:rPr lang="en-US" sz="2200" dirty="0"/>
              <a:t>Outside of a clinical trial, would you be comfortable omitting or de-escalating adjuvant systemic therapy on the basis of negative </a:t>
            </a:r>
            <a:r>
              <a:rPr lang="en-US" sz="2200" dirty="0" err="1"/>
              <a:t>ctDNA</a:t>
            </a:r>
            <a:r>
              <a:rPr lang="en-US" sz="2200" dirty="0"/>
              <a:t> results alone for a younger patient (</a:t>
            </a:r>
            <a:r>
              <a:rPr lang="en-US" sz="2200" dirty="0" err="1"/>
              <a:t>eg</a:t>
            </a:r>
            <a:r>
              <a:rPr lang="en-US" sz="2200" dirty="0"/>
              <a:t>, age 65)  with Stage II CRC and high-risk features? Older patient (</a:t>
            </a:r>
            <a:r>
              <a:rPr lang="en-US" sz="2200" dirty="0" err="1"/>
              <a:t>eg</a:t>
            </a:r>
            <a:r>
              <a:rPr lang="en-US" sz="2200" dirty="0"/>
              <a:t>, 85 years old and somewhat frail)?</a:t>
            </a:r>
          </a:p>
          <a:p>
            <a:endParaRPr lang="en-US" sz="2200" dirty="0"/>
          </a:p>
          <a:p>
            <a:endParaRPr lang="en-US" sz="2200" dirty="0"/>
          </a:p>
        </p:txBody>
      </p:sp>
    </p:spTree>
    <p:extLst>
      <p:ext uri="{BB962C8B-B14F-4D97-AF65-F5344CB8AC3E}">
        <p14:creationId xmlns:p14="http://schemas.microsoft.com/office/powerpoint/2010/main" val="3395790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78EAD-63D9-F3F5-9467-1FF5B29D1D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A08E27-852A-677A-A63C-33D55D8AAFBD}"/>
              </a:ext>
            </a:extLst>
          </p:cNvPr>
          <p:cNvSpPr>
            <a:spLocks noGrp="1"/>
          </p:cNvSpPr>
          <p:nvPr>
            <p:ph idx="47"/>
          </p:nvPr>
        </p:nvSpPr>
        <p:spPr/>
        <p:txBody>
          <a:bodyPr/>
          <a:lstStyle/>
          <a:p>
            <a:r>
              <a:rPr lang="en-US" dirty="0"/>
              <a:t>Every 3 months for 2-3 years</a:t>
            </a:r>
          </a:p>
        </p:txBody>
      </p:sp>
      <p:sp>
        <p:nvSpPr>
          <p:cNvPr id="3" name="Content Placeholder 2">
            <a:extLst>
              <a:ext uri="{FF2B5EF4-FFF2-40B4-BE49-F238E27FC236}">
                <a16:creationId xmlns:a16="http://schemas.microsoft.com/office/drawing/2014/main" id="{B0F2BCFE-F001-8819-7203-7A586A70C044}"/>
              </a:ext>
            </a:extLst>
          </p:cNvPr>
          <p:cNvSpPr>
            <a:spLocks noGrp="1"/>
          </p:cNvSpPr>
          <p:nvPr>
            <p:ph idx="48"/>
          </p:nvPr>
        </p:nvSpPr>
        <p:spPr/>
        <p:txBody>
          <a:bodyPr/>
          <a:lstStyle/>
          <a:p>
            <a:r>
              <a:rPr lang="en-US" dirty="0"/>
              <a:t>Post-surgery/pre-chemo, after 3 months of chemo, </a:t>
            </a:r>
            <a:br>
              <a:rPr lang="en-US"/>
            </a:br>
            <a:r>
              <a:rPr lang="en-US"/>
              <a:t>q3m </a:t>
            </a:r>
            <a:r>
              <a:rPr lang="en-US" dirty="0"/>
              <a:t>x 2 years total</a:t>
            </a:r>
          </a:p>
        </p:txBody>
      </p:sp>
      <p:sp>
        <p:nvSpPr>
          <p:cNvPr id="4" name="Content Placeholder 3">
            <a:extLst>
              <a:ext uri="{FF2B5EF4-FFF2-40B4-BE49-F238E27FC236}">
                <a16:creationId xmlns:a16="http://schemas.microsoft.com/office/drawing/2014/main" id="{B5F05255-A5B1-827A-8610-ADFAF388266A}"/>
              </a:ext>
            </a:extLst>
          </p:cNvPr>
          <p:cNvSpPr>
            <a:spLocks noGrp="1"/>
          </p:cNvSpPr>
          <p:nvPr>
            <p:ph idx="49"/>
          </p:nvPr>
        </p:nvSpPr>
        <p:spPr/>
        <p:txBody>
          <a:bodyPr/>
          <a:lstStyle/>
          <a:p>
            <a:r>
              <a:rPr lang="en-US" dirty="0"/>
              <a:t>Every 3-6 months along with CEA </a:t>
            </a:r>
          </a:p>
        </p:txBody>
      </p:sp>
      <p:sp>
        <p:nvSpPr>
          <p:cNvPr id="5" name="Content Placeholder 4">
            <a:extLst>
              <a:ext uri="{FF2B5EF4-FFF2-40B4-BE49-F238E27FC236}">
                <a16:creationId xmlns:a16="http://schemas.microsoft.com/office/drawing/2014/main" id="{583240E2-606F-267E-8365-4F6A27F8BD23}"/>
              </a:ext>
            </a:extLst>
          </p:cNvPr>
          <p:cNvSpPr>
            <a:spLocks noGrp="1"/>
          </p:cNvSpPr>
          <p:nvPr>
            <p:ph idx="50"/>
          </p:nvPr>
        </p:nvSpPr>
        <p:spPr/>
        <p:txBody>
          <a:bodyPr/>
          <a:lstStyle/>
          <a:p>
            <a:r>
              <a:rPr lang="en-US" dirty="0"/>
              <a:t>Every 3 months for 2 years, then every 6 months for 3 years</a:t>
            </a:r>
          </a:p>
        </p:txBody>
      </p:sp>
      <p:sp>
        <p:nvSpPr>
          <p:cNvPr id="6" name="Content Placeholder 5">
            <a:extLst>
              <a:ext uri="{FF2B5EF4-FFF2-40B4-BE49-F238E27FC236}">
                <a16:creationId xmlns:a16="http://schemas.microsoft.com/office/drawing/2014/main" id="{B75E9B60-F195-0CB1-E499-FCB73BE286FB}"/>
              </a:ext>
            </a:extLst>
          </p:cNvPr>
          <p:cNvSpPr>
            <a:spLocks noGrp="1"/>
          </p:cNvSpPr>
          <p:nvPr>
            <p:ph idx="51"/>
          </p:nvPr>
        </p:nvSpPr>
        <p:spPr/>
        <p:txBody>
          <a:bodyPr/>
          <a:lstStyle/>
          <a:p>
            <a:r>
              <a:rPr lang="en-US" dirty="0"/>
              <a:t>Every 3 months</a:t>
            </a:r>
          </a:p>
        </p:txBody>
      </p:sp>
      <p:sp>
        <p:nvSpPr>
          <p:cNvPr id="7" name="Title 6">
            <a:extLst>
              <a:ext uri="{FF2B5EF4-FFF2-40B4-BE49-F238E27FC236}">
                <a16:creationId xmlns:a16="http://schemas.microsoft.com/office/drawing/2014/main" id="{B763C30C-3550-92AF-AB21-CDF9928B120A}"/>
              </a:ext>
            </a:extLst>
          </p:cNvPr>
          <p:cNvSpPr>
            <a:spLocks noGrp="1"/>
          </p:cNvSpPr>
          <p:nvPr>
            <p:ph type="title"/>
          </p:nvPr>
        </p:nvSpPr>
        <p:spPr>
          <a:xfrm>
            <a:off x="551384" y="29322"/>
            <a:ext cx="11155680" cy="1023414"/>
          </a:xfrm>
        </p:spPr>
        <p:txBody>
          <a:bodyPr/>
          <a:lstStyle/>
          <a:p>
            <a:pPr>
              <a:lnSpc>
                <a:spcPts val="2300"/>
              </a:lnSpc>
            </a:pPr>
            <a:r>
              <a:rPr lang="en-US" dirty="0"/>
              <a:t>If you were to use serial ctDNA testing for a patient with localized CRC who had undergone surgical resection with or without adjuvant systemic therapy, at what intervals would you do so? </a:t>
            </a:r>
          </a:p>
        </p:txBody>
      </p:sp>
      <p:sp>
        <p:nvSpPr>
          <p:cNvPr id="8" name="Content Placeholder 7">
            <a:extLst>
              <a:ext uri="{FF2B5EF4-FFF2-40B4-BE49-F238E27FC236}">
                <a16:creationId xmlns:a16="http://schemas.microsoft.com/office/drawing/2014/main" id="{233584A1-2F44-461A-9F3B-CE45EDA7E156}"/>
              </a:ext>
            </a:extLst>
          </p:cNvPr>
          <p:cNvSpPr>
            <a:spLocks noGrp="1"/>
          </p:cNvSpPr>
          <p:nvPr>
            <p:ph idx="52"/>
          </p:nvPr>
        </p:nvSpPr>
        <p:spPr/>
        <p:txBody>
          <a:bodyPr/>
          <a:lstStyle/>
          <a:p>
            <a:r>
              <a:rPr lang="en-US" dirty="0"/>
              <a:t>Every 3 months for 2 years</a:t>
            </a:r>
          </a:p>
        </p:txBody>
      </p:sp>
      <p:sp>
        <p:nvSpPr>
          <p:cNvPr id="10" name="TextBox 9">
            <a:extLst>
              <a:ext uri="{FF2B5EF4-FFF2-40B4-BE49-F238E27FC236}">
                <a16:creationId xmlns:a16="http://schemas.microsoft.com/office/drawing/2014/main" id="{16EB999D-212D-BC18-D1AA-9772BAA491BF}"/>
              </a:ext>
            </a:extLst>
          </p:cNvPr>
          <p:cNvSpPr txBox="1"/>
          <p:nvPr/>
        </p:nvSpPr>
        <p:spPr>
          <a:xfrm>
            <a:off x="479376" y="6137374"/>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CEA = carcinoembryonic antigen</a:t>
            </a:r>
          </a:p>
        </p:txBody>
      </p:sp>
    </p:spTree>
    <p:extLst>
      <p:ext uri="{BB962C8B-B14F-4D97-AF65-F5344CB8AC3E}">
        <p14:creationId xmlns:p14="http://schemas.microsoft.com/office/powerpoint/2010/main" val="296890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5CB1-6B26-C777-6399-8524330CB04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FDC6F6-2D7B-38EE-323A-B99BA19FEC1D}"/>
              </a:ext>
            </a:extLst>
          </p:cNvPr>
          <p:cNvSpPr>
            <a:spLocks noGrp="1"/>
          </p:cNvSpPr>
          <p:nvPr>
            <p:ph idx="47"/>
          </p:nvPr>
        </p:nvSpPr>
        <p:spPr/>
        <p:txBody>
          <a:bodyPr/>
          <a:lstStyle/>
          <a:p>
            <a:r>
              <a:rPr lang="en-US" dirty="0"/>
              <a:t>I have not and would not</a:t>
            </a:r>
          </a:p>
        </p:txBody>
      </p:sp>
      <p:sp>
        <p:nvSpPr>
          <p:cNvPr id="3" name="Content Placeholder 2">
            <a:extLst>
              <a:ext uri="{FF2B5EF4-FFF2-40B4-BE49-F238E27FC236}">
                <a16:creationId xmlns:a16="http://schemas.microsoft.com/office/drawing/2014/main" id="{69F58F64-8E4E-BA83-0461-7EABD59D07FF}"/>
              </a:ext>
            </a:extLst>
          </p:cNvPr>
          <p:cNvSpPr>
            <a:spLocks noGrp="1"/>
          </p:cNvSpPr>
          <p:nvPr>
            <p:ph idx="48"/>
          </p:nvPr>
        </p:nvSpPr>
        <p:spPr/>
        <p:txBody>
          <a:bodyPr/>
          <a:lstStyle/>
          <a:p>
            <a:r>
              <a:rPr lang="en-US" dirty="0"/>
              <a:t>I have</a:t>
            </a:r>
          </a:p>
        </p:txBody>
      </p:sp>
      <p:sp>
        <p:nvSpPr>
          <p:cNvPr id="4" name="Content Placeholder 3">
            <a:extLst>
              <a:ext uri="{FF2B5EF4-FFF2-40B4-BE49-F238E27FC236}">
                <a16:creationId xmlns:a16="http://schemas.microsoft.com/office/drawing/2014/main" id="{7FF7575B-54EC-D39D-2821-61E13129191D}"/>
              </a:ext>
            </a:extLst>
          </p:cNvPr>
          <p:cNvSpPr>
            <a:spLocks noGrp="1"/>
          </p:cNvSpPr>
          <p:nvPr>
            <p:ph idx="49"/>
          </p:nvPr>
        </p:nvSpPr>
        <p:spPr/>
        <p:txBody>
          <a:bodyPr/>
          <a:lstStyle/>
          <a:p>
            <a:r>
              <a:rPr lang="en-US" dirty="0"/>
              <a:t>I have</a:t>
            </a:r>
          </a:p>
        </p:txBody>
      </p:sp>
      <p:sp>
        <p:nvSpPr>
          <p:cNvPr id="5" name="Content Placeholder 4">
            <a:extLst>
              <a:ext uri="{FF2B5EF4-FFF2-40B4-BE49-F238E27FC236}">
                <a16:creationId xmlns:a16="http://schemas.microsoft.com/office/drawing/2014/main" id="{374E8DD5-811F-9960-EE30-C1CD6827EE1F}"/>
              </a:ext>
            </a:extLst>
          </p:cNvPr>
          <p:cNvSpPr>
            <a:spLocks noGrp="1"/>
          </p:cNvSpPr>
          <p:nvPr>
            <p:ph idx="50"/>
          </p:nvPr>
        </p:nvSpPr>
        <p:spPr/>
        <p:txBody>
          <a:bodyPr/>
          <a:lstStyle/>
          <a:p>
            <a:r>
              <a:rPr lang="en-US" dirty="0"/>
              <a:t>I have not but would for the right patient</a:t>
            </a:r>
          </a:p>
        </p:txBody>
      </p:sp>
      <p:sp>
        <p:nvSpPr>
          <p:cNvPr id="6" name="Content Placeholder 5">
            <a:extLst>
              <a:ext uri="{FF2B5EF4-FFF2-40B4-BE49-F238E27FC236}">
                <a16:creationId xmlns:a16="http://schemas.microsoft.com/office/drawing/2014/main" id="{9F592994-93C2-6968-7729-E166CAC02BDD}"/>
              </a:ext>
            </a:extLst>
          </p:cNvPr>
          <p:cNvSpPr>
            <a:spLocks noGrp="1"/>
          </p:cNvSpPr>
          <p:nvPr>
            <p:ph idx="51"/>
          </p:nvPr>
        </p:nvSpPr>
        <p:spPr/>
        <p:txBody>
          <a:bodyPr/>
          <a:lstStyle/>
          <a:p>
            <a:r>
              <a:rPr lang="en-US" dirty="0"/>
              <a:t>I have</a:t>
            </a:r>
          </a:p>
        </p:txBody>
      </p:sp>
      <p:sp>
        <p:nvSpPr>
          <p:cNvPr id="7" name="Title 6">
            <a:extLst>
              <a:ext uri="{FF2B5EF4-FFF2-40B4-BE49-F238E27FC236}">
                <a16:creationId xmlns:a16="http://schemas.microsoft.com/office/drawing/2014/main" id="{0AAB3044-25DE-6898-E067-8EAD9B648DCC}"/>
              </a:ext>
            </a:extLst>
          </p:cNvPr>
          <p:cNvSpPr>
            <a:spLocks noGrp="1"/>
          </p:cNvSpPr>
          <p:nvPr>
            <p:ph type="title"/>
          </p:nvPr>
        </p:nvSpPr>
        <p:spPr/>
        <p:txBody>
          <a:bodyPr/>
          <a:lstStyle/>
          <a:p>
            <a:r>
              <a:rPr lang="en-US" dirty="0"/>
              <a:t>Have you employed or would you employ ctDNA testing to monitor for response to adjuvant therapy in patients with localized CRC? </a:t>
            </a:r>
          </a:p>
        </p:txBody>
      </p:sp>
      <p:sp>
        <p:nvSpPr>
          <p:cNvPr id="8" name="Content Placeholder 7">
            <a:extLst>
              <a:ext uri="{FF2B5EF4-FFF2-40B4-BE49-F238E27FC236}">
                <a16:creationId xmlns:a16="http://schemas.microsoft.com/office/drawing/2014/main" id="{4CA067A6-10A7-CF32-0971-F781E6C2C900}"/>
              </a:ext>
            </a:extLst>
          </p:cNvPr>
          <p:cNvSpPr>
            <a:spLocks noGrp="1"/>
          </p:cNvSpPr>
          <p:nvPr>
            <p:ph idx="52"/>
          </p:nvPr>
        </p:nvSpPr>
        <p:spPr/>
        <p:txBody>
          <a:bodyPr/>
          <a:lstStyle/>
          <a:p>
            <a:r>
              <a:rPr lang="en-US" dirty="0"/>
              <a:t>I have </a:t>
            </a:r>
          </a:p>
        </p:txBody>
      </p:sp>
    </p:spTree>
    <p:extLst>
      <p:ext uri="{BB962C8B-B14F-4D97-AF65-F5344CB8AC3E}">
        <p14:creationId xmlns:p14="http://schemas.microsoft.com/office/powerpoint/2010/main" val="2371124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66.xml><?xml version="1.0" encoding="utf-8"?>
<p:tagLst xmlns:a="http://schemas.openxmlformats.org/drawingml/2006/main" xmlns:r="http://schemas.openxmlformats.org/officeDocument/2006/relationships" xmlns:p="http://schemas.openxmlformats.org/presentationml/2006/main">
  <p:tag name="KPI_HAS_CHART" val="false"/>
</p:tagLst>
</file>

<file path=ppt/tags/tag67.xml><?xml version="1.0" encoding="utf-8"?>
<p:tagLst xmlns:a="http://schemas.openxmlformats.org/drawingml/2006/main" xmlns:r="http://schemas.openxmlformats.org/officeDocument/2006/relationships" xmlns:p="http://schemas.openxmlformats.org/presentationml/2006/main">
  <p:tag name="KPI_HAS_CHART" val="false"/>
</p:tagLst>
</file>

<file path=ppt/tags/tag68.xml><?xml version="1.0" encoding="utf-8"?>
<p:tagLst xmlns:a="http://schemas.openxmlformats.org/drawingml/2006/main" xmlns:r="http://schemas.openxmlformats.org/officeDocument/2006/relationships" xmlns:p="http://schemas.openxmlformats.org/presentationml/2006/main">
  <p:tag name="KPI_HAS_CHART" val="false"/>
</p:tagLst>
</file>

<file path=ppt/tags/tag69.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KPI_HAS_CHART" val="false"/>
</p:tagLst>
</file>

<file path=ppt/tags/tag71.xml><?xml version="1.0" encoding="utf-8"?>
<p:tagLst xmlns:a="http://schemas.openxmlformats.org/drawingml/2006/main" xmlns:r="http://schemas.openxmlformats.org/officeDocument/2006/relationships" xmlns:p="http://schemas.openxmlformats.org/presentationml/2006/main">
  <p:tag name="KPI_HAS_CHART" val="false"/>
</p:tagLst>
</file>

<file path=ppt/tags/tag72.xml><?xml version="1.0" encoding="utf-8"?>
<p:tagLst xmlns:a="http://schemas.openxmlformats.org/drawingml/2006/main" xmlns:r="http://schemas.openxmlformats.org/officeDocument/2006/relationships" xmlns:p="http://schemas.openxmlformats.org/presentationml/2006/main">
  <p:tag name="KPI_HAS_CHART" val="false"/>
</p:tagLst>
</file>

<file path=ppt/tags/tag73.xml><?xml version="1.0" encoding="utf-8"?>
<p:tagLst xmlns:a="http://schemas.openxmlformats.org/drawingml/2006/main" xmlns:r="http://schemas.openxmlformats.org/officeDocument/2006/relationships" xmlns:p="http://schemas.openxmlformats.org/presentationml/2006/main">
  <p:tag name="KPI_HAS_CHART" val="false"/>
</p:tagLst>
</file>

<file path=ppt/tags/tag74.xml><?xml version="1.0" encoding="utf-8"?>
<p:tagLst xmlns:a="http://schemas.openxmlformats.org/drawingml/2006/main" xmlns:r="http://schemas.openxmlformats.org/officeDocument/2006/relationships" xmlns:p="http://schemas.openxmlformats.org/presentationml/2006/main">
  <p:tag name="KPI_HAS_CHART" val="false"/>
</p:tagLst>
</file>

<file path=ppt/tags/tag75.xml><?xml version="1.0" encoding="utf-8"?>
<p:tagLst xmlns:a="http://schemas.openxmlformats.org/drawingml/2006/main" xmlns:r="http://schemas.openxmlformats.org/officeDocument/2006/relationships" xmlns:p="http://schemas.openxmlformats.org/presentationml/2006/main">
  <p:tag name="KPI_HAS_CHART" val="false"/>
</p:tagLst>
</file>

<file path=ppt/tags/tag76.xml><?xml version="1.0" encoding="utf-8"?>
<p:tagLst xmlns:a="http://schemas.openxmlformats.org/drawingml/2006/main" xmlns:r="http://schemas.openxmlformats.org/officeDocument/2006/relationships" xmlns:p="http://schemas.openxmlformats.org/presentationml/2006/main">
  <p:tag name="KPI_HAS_CHART" val="false"/>
</p:tagLst>
</file>

<file path=ppt/tags/tag77.xml><?xml version="1.0" encoding="utf-8"?>
<p:tagLst xmlns:a="http://schemas.openxmlformats.org/drawingml/2006/main" xmlns:r="http://schemas.openxmlformats.org/officeDocument/2006/relationships" xmlns:p="http://schemas.openxmlformats.org/presentationml/2006/main">
  <p:tag name="KPI_HAS_CHART" val="false"/>
</p:tagLst>
</file>

<file path=ppt/tags/tag78.xml><?xml version="1.0" encoding="utf-8"?>
<p:tagLst xmlns:a="http://schemas.openxmlformats.org/drawingml/2006/main" xmlns:r="http://schemas.openxmlformats.org/officeDocument/2006/relationships" xmlns:p="http://schemas.openxmlformats.org/presentationml/2006/main">
  <p:tag name="KPI_HAS_CHART" val="false"/>
</p:tagLst>
</file>

<file path=ppt/tags/tag79.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SK">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18D91"/>
      </a:accent4>
      <a:accent5>
        <a:srgbClr val="00D5C4"/>
      </a:accent5>
      <a:accent6>
        <a:srgbClr val="99EEE7"/>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Warm Gray">
      <a:srgbClr val="272524"/>
    </a:custClr>
    <a:custClr name="Blue">
      <a:srgbClr val="0073E0"/>
    </a:custClr>
    <a:custClr name="Teal">
      <a:srgbClr val="018D91"/>
    </a:custClr>
    <a:custClr name="Green">
      <a:srgbClr val="398D26"/>
    </a:custClr>
    <a:custClr name="Orange">
      <a:srgbClr val="E65722"/>
    </a:custClr>
    <a:custClr name="Gold">
      <a:srgbClr val="CC8100"/>
    </a:custClr>
    <a:custClr name="Pink">
      <a:srgbClr val="D40061"/>
    </a:custClr>
    <a:custClr name="Purple">
      <a:srgbClr val="863ECC"/>
    </a:custClr>
    <a:custClr name="Red">
      <a:srgbClr val="F52215"/>
    </a:custClr>
    <a:custClr name="White 1">
      <a:srgbClr val="FFFFFF"/>
    </a:custClr>
    <a:custClr name="Medium Warm Gray">
      <a:srgbClr val="B5B2AD"/>
    </a:custClr>
    <a:custClr name="Medium Blue">
      <a:srgbClr val="70BCFF"/>
    </a:custClr>
    <a:custClr name="Medium Teal">
      <a:srgbClr val="00D5C4"/>
    </a:custClr>
    <a:custClr name="Medium Green">
      <a:srgbClr val="89D11C"/>
    </a:custClr>
    <a:custClr name="Medium Orange">
      <a:srgbClr val="F6802C"/>
    </a:custClr>
    <a:custClr name="Medium Gold">
      <a:srgbClr val="FFBE02"/>
    </a:custClr>
    <a:custClr name="Medium Pink">
      <a:srgbClr val="FF56A6"/>
    </a:custClr>
    <a:custClr name="Medium Purple">
      <a:srgbClr val="DA5EF2"/>
    </a:custClr>
    <a:custClr name="Pale Red">
      <a:srgbClr val="FCE2DC"/>
    </a:custClr>
    <a:custClr name="White 2">
      <a:srgbClr val="FFFFFF"/>
    </a:custClr>
    <a:custClr name="Light Warm Gray">
      <a:srgbClr val="F2EDE6"/>
    </a:custClr>
    <a:custClr name="Light Blue">
      <a:srgbClr val="C3DEFF"/>
    </a:custClr>
    <a:custClr name="Light Teal">
      <a:srgbClr val="99EEE7"/>
    </a:custClr>
    <a:custClr name="Light Green">
      <a:srgbClr val="CFEDA4"/>
    </a:custClr>
    <a:custClr name="Light Orange">
      <a:srgbClr val="FCD2B4"/>
    </a:custClr>
    <a:custClr name="Light Gold">
      <a:srgbClr val="FFE599"/>
    </a:custClr>
    <a:custClr name="Light Pink">
      <a:srgbClr val="FFBBDB"/>
    </a:custClr>
    <a:custClr name="Light Purple">
      <a:srgbClr val="F4BDFF"/>
    </a:custClr>
    <a:custClr name="White 3">
      <a:srgbClr val="FFFFFF"/>
    </a:custClr>
    <a:custClr name="White 4">
      <a:srgbClr val="FFFFFF"/>
    </a:custClr>
    <a:custClr name="Pale Warm Gray">
      <a:srgbClr val="FBF9F7"/>
    </a:custClr>
    <a:custClr name="Pale Blue">
      <a:srgbClr val="F0F7FF"/>
    </a:custClr>
    <a:custClr name="White 5">
      <a:srgbClr val="FFFFFF"/>
    </a:custClr>
    <a:custClr name="Pale Green">
      <a:srgbClr val="EAF9D4"/>
    </a:custClr>
    <a:custClr name="White 6">
      <a:srgbClr val="FFFFFF"/>
    </a:custClr>
    <a:custClr name="Pale Gold">
      <a:srgbClr val="FAF0CD"/>
    </a:custClr>
    <a:custClr name="White 7">
      <a:srgbClr val="FFFFFF"/>
    </a:custClr>
    <a:custClr name="White 8">
      <a:srgbClr val="FFFFFF"/>
    </a:custClr>
    <a:custClr name="White 9">
      <a:srgbClr val="FFFFFF"/>
    </a:custClr>
    <a:custClr name="White 10">
      <a:srgbClr val="FFFFFF"/>
    </a:custClr>
  </a:custClrLst>
  <a:extLst>
    <a:ext uri="{05A4C25C-085E-4340-85A3-A5531E510DB2}">
      <thm15:themeFamily xmlns:thm15="http://schemas.microsoft.com/office/thememl/2012/main" name="BoardRetreat22-Template" id="{C87FDEC0-A755-7947-B378-C34483BF1CB5}" vid="{74F77074-49B1-E94F-A2D6-3DAA1C838F61}"/>
    </a:ext>
  </a:extLst>
</a:theme>
</file>

<file path=ppt/theme/theme14.xml><?xml version="1.0" encoding="utf-8"?>
<a:theme xmlns:a="http://schemas.openxmlformats.org/drawingml/2006/main" name="1_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1FC64C42-FD31-4645-8EA4-F7F1E0B32C5A}" vid="{75B4F402-4C66-47F2-964F-78688538E0BA}"/>
    </a:ext>
  </a:extLst>
</a:theme>
</file>

<file path=ppt/theme/theme15.xml><?xml version="1.0" encoding="utf-8"?>
<a:theme xmlns:a="http://schemas.openxmlformats.org/drawingml/2006/main" name="3_MSK">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18D91"/>
      </a:accent4>
      <a:accent5>
        <a:srgbClr val="00D5C4"/>
      </a:accent5>
      <a:accent6>
        <a:srgbClr val="99EEE7"/>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Warm Gray">
      <a:srgbClr val="272524"/>
    </a:custClr>
    <a:custClr name="Blue">
      <a:srgbClr val="0073E0"/>
    </a:custClr>
    <a:custClr name="Teal">
      <a:srgbClr val="018D91"/>
    </a:custClr>
    <a:custClr name="Green">
      <a:srgbClr val="398D26"/>
    </a:custClr>
    <a:custClr name="Orange">
      <a:srgbClr val="E65722"/>
    </a:custClr>
    <a:custClr name="Gold">
      <a:srgbClr val="CC8100"/>
    </a:custClr>
    <a:custClr name="Pink">
      <a:srgbClr val="D40061"/>
    </a:custClr>
    <a:custClr name="Purple">
      <a:srgbClr val="863ECC"/>
    </a:custClr>
    <a:custClr name="Red">
      <a:srgbClr val="F52215"/>
    </a:custClr>
    <a:custClr name="White 1">
      <a:srgbClr val="FFFFFF"/>
    </a:custClr>
    <a:custClr name="Medium Warm Gray">
      <a:srgbClr val="B5B2AD"/>
    </a:custClr>
    <a:custClr name="Medium Blue">
      <a:srgbClr val="70BCFF"/>
    </a:custClr>
    <a:custClr name="Medium Teal">
      <a:srgbClr val="00D5C4"/>
    </a:custClr>
    <a:custClr name="Medium Green">
      <a:srgbClr val="89D11C"/>
    </a:custClr>
    <a:custClr name="Medium Orange">
      <a:srgbClr val="F6802C"/>
    </a:custClr>
    <a:custClr name="Medium Gold">
      <a:srgbClr val="FFBE02"/>
    </a:custClr>
    <a:custClr name="Medium Pink">
      <a:srgbClr val="FF56A6"/>
    </a:custClr>
    <a:custClr name="Medium Purple">
      <a:srgbClr val="DA5EF2"/>
    </a:custClr>
    <a:custClr name="Pale Red">
      <a:srgbClr val="FCE2DC"/>
    </a:custClr>
    <a:custClr name="White 2">
      <a:srgbClr val="FFFFFF"/>
    </a:custClr>
    <a:custClr name="Light Warm Gray">
      <a:srgbClr val="F2EDE6"/>
    </a:custClr>
    <a:custClr name="Light Blue">
      <a:srgbClr val="C3DEFF"/>
    </a:custClr>
    <a:custClr name="Light Teal">
      <a:srgbClr val="99EEE7"/>
    </a:custClr>
    <a:custClr name="Light Green">
      <a:srgbClr val="CFEDA4"/>
    </a:custClr>
    <a:custClr name="Light Orange">
      <a:srgbClr val="FCD2B4"/>
    </a:custClr>
    <a:custClr name="Light Gold">
      <a:srgbClr val="FFE599"/>
    </a:custClr>
    <a:custClr name="Light Pink">
      <a:srgbClr val="FFBBDB"/>
    </a:custClr>
    <a:custClr name="Light Purple">
      <a:srgbClr val="F4BDFF"/>
    </a:custClr>
    <a:custClr name="White 3">
      <a:srgbClr val="FFFFFF"/>
    </a:custClr>
    <a:custClr name="White 4">
      <a:srgbClr val="FFFFFF"/>
    </a:custClr>
    <a:custClr name="Pale Warm Gray">
      <a:srgbClr val="FBF9F7"/>
    </a:custClr>
    <a:custClr name="Pale Blue">
      <a:srgbClr val="F0F7FF"/>
    </a:custClr>
    <a:custClr name="White 5">
      <a:srgbClr val="FFFFFF"/>
    </a:custClr>
    <a:custClr name="Pale Green">
      <a:srgbClr val="EAF9D4"/>
    </a:custClr>
    <a:custClr name="White 6">
      <a:srgbClr val="FFFFFF"/>
    </a:custClr>
    <a:custClr name="Pale Gold">
      <a:srgbClr val="FAF0CD"/>
    </a:custClr>
    <a:custClr name="White 7">
      <a:srgbClr val="FFFFFF"/>
    </a:custClr>
    <a:custClr name="White 8">
      <a:srgbClr val="FFFFFF"/>
    </a:custClr>
    <a:custClr name="White 9">
      <a:srgbClr val="FFFFFF"/>
    </a:custClr>
    <a:custClr name="White 10">
      <a:srgbClr val="FFFFFF"/>
    </a:custClr>
  </a:custClrLst>
  <a:extLst>
    <a:ext uri="{05A4C25C-085E-4340-85A3-A5531E510DB2}">
      <thm15:themeFamily xmlns:thm15="http://schemas.microsoft.com/office/thememl/2012/main" name="BoardRetreat22-Template" id="{C87FDEC0-A755-7947-B378-C34483BF1CB5}" vid="{74F77074-49B1-E94F-A2D6-3DAA1C838F61}"/>
    </a:ext>
  </a:ext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1FC64C42-FD31-4645-8EA4-F7F1E0B32C5A}" vid="{75B4F402-4C66-47F2-964F-78688538E0BA}"/>
    </a:ext>
  </a:extLst>
</a:theme>
</file>

<file path=ppt/theme/theme21.xml><?xml version="1.0" encoding="utf-8"?>
<a:theme xmlns:a="http://schemas.openxmlformats.org/drawingml/2006/main" name="3_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1FC64C42-FD31-4645-8EA4-F7F1E0B32C5A}" vid="{75B4F402-4C66-47F2-964F-78688538E0BA}"/>
    </a:ext>
  </a:ext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Default Theme">
  <a:themeElements>
    <a:clrScheme name="Custom 27">
      <a:dk1>
        <a:srgbClr val="8A4D9D"/>
      </a:dk1>
      <a:lt1>
        <a:srgbClr val="FFFFFF"/>
      </a:lt1>
      <a:dk2>
        <a:srgbClr val="000000"/>
      </a:dk2>
      <a:lt2>
        <a:srgbClr val="87C3E9"/>
      </a:lt2>
      <a:accent1>
        <a:srgbClr val="8D97D3"/>
      </a:accent1>
      <a:accent2>
        <a:srgbClr val="587E96"/>
      </a:accent2>
      <a:accent3>
        <a:srgbClr val="D677F4"/>
      </a:accent3>
      <a:accent4>
        <a:srgbClr val="458FE9"/>
      </a:accent4>
      <a:accent5>
        <a:srgbClr val="E03B30"/>
      </a:accent5>
      <a:accent6>
        <a:srgbClr val="46C896"/>
      </a:accent6>
      <a:hlink>
        <a:srgbClr val="005392"/>
      </a:hlink>
      <a:folHlink>
        <a:srgbClr val="A9A9A9"/>
      </a:folHlink>
    </a:clrScheme>
    <a:fontScheme name="style 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38100">
          <a:noFill/>
          <a:round/>
          <a:headEnd/>
          <a:tailEnd/>
        </a:ln>
        <a:effectLst/>
        <a:extLst>
          <a:ext uri="{909E8E84-426E-40dd-AFC4-6F175D3DCCD1}">
            <a14:hiddenFill xmlns="" xmlns:a14="http://schemas.microsoft.com/office/drawing/2010/main" xmlns:p="http://schemas.openxmlformats.org/presentationml/2006/main">
              <a:solidFill>
                <a:srgbClr val="18605A"/>
              </a:solidFill>
            </a14:hiddenFill>
          </a:ext>
          <a:ext uri="{AF507438-7753-43e0-B8FC-AC1667EBCBE1}">
            <a14:hiddenEffects xmlns="" xmlns:a14="http://schemas.microsoft.com/office/drawing/2010/main" xmlns:p="http://schemas.openxmlformats.org/presentationml/2006/main">
              <a:effectLst>
                <a:outerShdw blurRad="63500" dist="38099" dir="2700000" algn="ctr" rotWithShape="0">
                  <a:srgbClr val="000000">
                    <a:alpha val="74997"/>
                  </a:srgbClr>
                </a:outerShdw>
              </a:effectLst>
            </a14:hiddenEffects>
          </a:ext>
        </a:extLst>
      </a:spPr>
      <a:bodyPr rtlCol="0" anchor="ctr">
        <a:noAutofit/>
      </a:bodyPr>
      <a:lstStyle>
        <a:defPPr algn="ctr" eaLnBrk="0" hangingPunct="0">
          <a:spcBef>
            <a:spcPct val="50000"/>
          </a:spcBef>
          <a:defRPr/>
        </a:defPPr>
      </a:lstStyle>
    </a:spDef>
    <a:lnDef>
      <a:spPr>
        <a:noFill/>
        <a:ln w="19050" cap="flat" cmpd="sng" algn="ctr">
          <a:solidFill>
            <a:schemeClr val="bg1"/>
          </a:solidFill>
          <a:prstDash val="solid"/>
          <a:headEnd type="none" w="sm" len="sm"/>
          <a:tailEnd type="none" w="sm" len="sm"/>
        </a:ln>
        <a:effectLst/>
      </a:spPr>
      <a:bodyPr/>
      <a:lstStyle/>
    </a:lnDef>
    <a:txDef>
      <a:spPr>
        <a:noFill/>
        <a:ln>
          <a:noFill/>
        </a:ln>
      </a:spPr>
      <a:bodyPr wrap="none" rtlCol="0" anchor="ctr" anchorCtr="0">
        <a:spAutoFit/>
      </a:bodyPr>
      <a:lstStyle>
        <a:defPPr algn="ctr">
          <a:defRPr sz="1800" b="0" dirty="0" smtClean="0">
            <a:solidFill>
              <a:schemeClr val="bg1"/>
            </a:solidFill>
          </a:defRPr>
        </a:defPPr>
      </a:lstStyle>
    </a:txDef>
  </a:objectDefaults>
  <a:extraClrSchemeLst>
    <a:extraClrScheme>
      <a:clrScheme name="style 54 1">
        <a:dk1>
          <a:srgbClr val="FFEFCA"/>
        </a:dk1>
        <a:lt1>
          <a:srgbClr val="FFFFFF"/>
        </a:lt1>
        <a:dk2>
          <a:srgbClr val="3036B1"/>
        </a:dk2>
        <a:lt2>
          <a:srgbClr val="C6B794"/>
        </a:lt2>
        <a:accent1>
          <a:srgbClr val="677CA7"/>
        </a:accent1>
        <a:accent2>
          <a:srgbClr val="E7001B"/>
        </a:accent2>
        <a:accent3>
          <a:srgbClr val="ADAED5"/>
        </a:accent3>
        <a:accent4>
          <a:srgbClr val="DADADA"/>
        </a:accent4>
        <a:accent5>
          <a:srgbClr val="B8BFD0"/>
        </a:accent5>
        <a:accent6>
          <a:srgbClr val="D10017"/>
        </a:accent6>
        <a:hlink>
          <a:srgbClr val="E7545C"/>
        </a:hlink>
        <a:folHlink>
          <a:srgbClr val="F0B7B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APP Oncology Summit Slide Deck Template_Rev 12 (final).potx" id="{1467F647-0772-DB4B-9FCC-6F19E9BC9B30}" vid="{D353CEC6-D846-7742-A43F-AAA948EAF169}"/>
    </a:ext>
  </a:ext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TemplateConfiguration><![CDATA[{"slideVersion":1,"isValidatorEnabled":false,"isLocked":false,"elementsMetadata":[],"slideId":"861026044834480145","enableDocumentContentUpdater":false,"version":"2.0"}]]></TemplafySlideTemplate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31","enableDocumentContentUpdater":false,"version":"2.0"}]]></TemplafySlideTemplateConfiguration>
</file>

<file path=customXml/item15.xml><?xml version="1.0" encoding="utf-8"?>
<TemplafySlideTemplateConfiguration><![CDATA[{"slideVersion":1,"isValidatorEnabled":false,"isLocked":false,"elementsMetadata":[],"slideId":"861026044834480131","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TemplateConfiguration><![CDATA[{"slideVersion":1,"isValidatorEnabled":false,"isLocked":false,"elementsMetadata":[],"slideId":"861026044834480145","enableDocumentContentUpdater":false,"version":"2.0"}]]></TemplafySlideTemplateConfiguration>
</file>

<file path=customXml/item19.xml><?xml version="1.0" encoding="utf-8"?>
<TemplafySlideTemplateConfiguration><![CDATA[{"slideVersion":1,"isValidatorEnabled":false,"isLocked":false,"elementsMetadata":[],"slideId":"861026044834480145","enableDocumentContentUpdater":false,"version":"2.0"}]]></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TemplateConfiguration><![CDATA[{"slideVersion":1,"isValidatorEnabled":false,"isLocked":false,"elementsMetadata":[],"slideId":"861026044834480131","enableDocumentContentUpdater":false,"version":"2.0"}]]></TemplafySlideTemplateConfiguration>
</file>

<file path=customXml/item27.xml><?xml version="1.0" encoding="utf-8"?>
<TemplafySlideTemplateConfiguration><![CDATA[{"slideVersion":1,"isValidatorEnabled":false,"isLocked":false,"elementsMetadata":[],"slideId":"861026044834480145","enableDocumentContentUpdater":false,"version":"2.0"}]]></TemplafySlideTemplateConfiguration>
</file>

<file path=customXml/item28.xml><?xml version="1.0" encoding="utf-8"?>
<TemplafySlideTemplateConfiguration><![CDATA[{"slideVersion":1,"isValidatorEnabled":false,"isLocked":false,"elementsMetadata":[],"slideId":"861026044834480145","enableDocumentContentUpdater":false,"version":"2.0"}]]></TemplafySlideTemplate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44834480145","enableDocumentContentUpdater":false,"version":"2.0"}]]></TemplafySlideTemplate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TemplateConfiguration><![CDATA[{"slideVersion":1,"isValidatorEnabled":false,"isLocked":false,"elementsMetadata":[],"slideId":"861026044834480145","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TemplateConfiguration><![CDATA[{"slideVersion":1,"isValidatorEnabled":false,"isLocked":false,"elementsMetadata":[],"slideId":"861026044834480145","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TemplateConfiguration><![CDATA[{"slideVersion":1,"isValidatorEnabled":false,"isLocked":false,"elementsMetadata":[],"slideId":"861026044834480145","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44834480145","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8AB05DC5-A2FB-413B-BF81-4A492435DFF6}">
  <ds:schemaRefs/>
</ds:datastoreItem>
</file>

<file path=customXml/itemProps10.xml><?xml version="1.0" encoding="utf-8"?>
<ds:datastoreItem xmlns:ds="http://schemas.openxmlformats.org/officeDocument/2006/customXml" ds:itemID="{F0AE8F0D-D1F1-1448-A537-9B082C12756D}">
  <ds:schemaRefs/>
</ds:datastoreItem>
</file>

<file path=customXml/itemProps11.xml><?xml version="1.0" encoding="utf-8"?>
<ds:datastoreItem xmlns:ds="http://schemas.openxmlformats.org/officeDocument/2006/customXml" ds:itemID="{3BE2E47F-223C-1841-A27C-CD8DD2E48872}">
  <ds:schemaRefs/>
</ds:datastoreItem>
</file>

<file path=customXml/itemProps12.xml><?xml version="1.0" encoding="utf-8"?>
<ds:datastoreItem xmlns:ds="http://schemas.openxmlformats.org/officeDocument/2006/customXml" ds:itemID="{399F6C81-97B2-A54A-ACA6-770F49008620}">
  <ds:schemaRefs/>
</ds:datastoreItem>
</file>

<file path=customXml/itemProps13.xml><?xml version="1.0" encoding="utf-8"?>
<ds:datastoreItem xmlns:ds="http://schemas.openxmlformats.org/officeDocument/2006/customXml" ds:itemID="{B6821A71-BB34-49F9-9D3C-781E729ED55C}">
  <ds:schemaRefs/>
</ds:datastoreItem>
</file>

<file path=customXml/itemProps14.xml><?xml version="1.0" encoding="utf-8"?>
<ds:datastoreItem xmlns:ds="http://schemas.openxmlformats.org/officeDocument/2006/customXml" ds:itemID="{C2AF2A88-D063-104D-87C1-8CB0DB1FB91D}">
  <ds:schemaRefs/>
</ds:datastoreItem>
</file>

<file path=customXml/itemProps15.xml><?xml version="1.0" encoding="utf-8"?>
<ds:datastoreItem xmlns:ds="http://schemas.openxmlformats.org/officeDocument/2006/customXml" ds:itemID="{0B62F6F5-86F5-4C54-8F11-30A091AE1E7D}">
  <ds:schemaRefs/>
</ds:datastoreItem>
</file>

<file path=customXml/itemProps16.xml><?xml version="1.0" encoding="utf-8"?>
<ds:datastoreItem xmlns:ds="http://schemas.openxmlformats.org/officeDocument/2006/customXml" ds:itemID="{CAF4F425-F83F-4742-9475-682B84859685}">
  <ds:schemaRefs/>
</ds:datastoreItem>
</file>

<file path=customXml/itemProps17.xml><?xml version="1.0" encoding="utf-8"?>
<ds:datastoreItem xmlns:ds="http://schemas.openxmlformats.org/officeDocument/2006/customXml" ds:itemID="{03943999-C31A-4969-AA09-605AF997E2D4}">
  <ds:schemaRefs/>
</ds:datastoreItem>
</file>

<file path=customXml/itemProps18.xml><?xml version="1.0" encoding="utf-8"?>
<ds:datastoreItem xmlns:ds="http://schemas.openxmlformats.org/officeDocument/2006/customXml" ds:itemID="{44D1F2D1-80F3-49A3-9370-F13D5D4FBA05}">
  <ds:schemaRefs/>
</ds:datastoreItem>
</file>

<file path=customXml/itemProps19.xml><?xml version="1.0" encoding="utf-8"?>
<ds:datastoreItem xmlns:ds="http://schemas.openxmlformats.org/officeDocument/2006/customXml" ds:itemID="{BACC0C63-2015-4E4B-B8F7-4019EF12B8F4}">
  <ds:schemaRefs/>
</ds:datastoreItem>
</file>

<file path=customXml/itemProps2.xml><?xml version="1.0" encoding="utf-8"?>
<ds:datastoreItem xmlns:ds="http://schemas.openxmlformats.org/officeDocument/2006/customXml" ds:itemID="{90BA93D9-89D3-6A46-A91C-AAD391575865}">
  <ds:schemaRefs/>
</ds:datastoreItem>
</file>

<file path=customXml/itemProps20.xml><?xml version="1.0" encoding="utf-8"?>
<ds:datastoreItem xmlns:ds="http://schemas.openxmlformats.org/officeDocument/2006/customXml" ds:itemID="{7B5AE8EE-72FE-4114-8EDB-67272A8ED33C}">
  <ds:schemaRefs/>
</ds:datastoreItem>
</file>

<file path=customXml/itemProps21.xml><?xml version="1.0" encoding="utf-8"?>
<ds:datastoreItem xmlns:ds="http://schemas.openxmlformats.org/officeDocument/2006/customXml" ds:itemID="{BF4A8EDE-9340-0644-A3CB-2EF166E43D75}">
  <ds:schemaRefs/>
</ds:datastoreItem>
</file>

<file path=customXml/itemProps22.xml><?xml version="1.0" encoding="utf-8"?>
<ds:datastoreItem xmlns:ds="http://schemas.openxmlformats.org/officeDocument/2006/customXml" ds:itemID="{51C0BB3F-CB9D-EA4A-BD04-FB854D09060F}">
  <ds:schemaRefs/>
</ds:datastoreItem>
</file>

<file path=customXml/itemProps23.xml><?xml version="1.0" encoding="utf-8"?>
<ds:datastoreItem xmlns:ds="http://schemas.openxmlformats.org/officeDocument/2006/customXml" ds:itemID="{17A2F4F6-B3E9-0348-82BC-F4968A20F718}">
  <ds:schemaRefs/>
</ds:datastoreItem>
</file>

<file path=customXml/itemProps24.xml><?xml version="1.0" encoding="utf-8"?>
<ds:datastoreItem xmlns:ds="http://schemas.openxmlformats.org/officeDocument/2006/customXml" ds:itemID="{478AAE51-A4A8-9C4A-ADDF-22A567E4568E}">
  <ds:schemaRefs/>
</ds:datastoreItem>
</file>

<file path=customXml/itemProps25.xml><?xml version="1.0" encoding="utf-8"?>
<ds:datastoreItem xmlns:ds="http://schemas.openxmlformats.org/officeDocument/2006/customXml" ds:itemID="{2CD4B79E-7FD8-5C41-9CB5-A3CC99E09BD6}">
  <ds:schemaRefs/>
</ds:datastoreItem>
</file>

<file path=customXml/itemProps26.xml><?xml version="1.0" encoding="utf-8"?>
<ds:datastoreItem xmlns:ds="http://schemas.openxmlformats.org/officeDocument/2006/customXml" ds:itemID="{45F2D5DA-4278-3C42-B86E-A54AA84C5CF5}">
  <ds:schemaRefs/>
</ds:datastoreItem>
</file>

<file path=customXml/itemProps27.xml><?xml version="1.0" encoding="utf-8"?>
<ds:datastoreItem xmlns:ds="http://schemas.openxmlformats.org/officeDocument/2006/customXml" ds:itemID="{77EA953E-6E95-1C4C-AABE-C8E10F91BBC3}">
  <ds:schemaRefs/>
</ds:datastoreItem>
</file>

<file path=customXml/itemProps28.xml><?xml version="1.0" encoding="utf-8"?>
<ds:datastoreItem xmlns:ds="http://schemas.openxmlformats.org/officeDocument/2006/customXml" ds:itemID="{353FDB43-B4CA-994C-A834-5E1B7663B0B0}">
  <ds:schemaRefs/>
</ds:datastoreItem>
</file>

<file path=customXml/itemProps29.xml><?xml version="1.0" encoding="utf-8"?>
<ds:datastoreItem xmlns:ds="http://schemas.openxmlformats.org/officeDocument/2006/customXml" ds:itemID="{54CDAC76-8F08-DE41-AD66-23234A9490AA}">
  <ds:schemaRefs/>
</ds:datastoreItem>
</file>

<file path=customXml/itemProps3.xml><?xml version="1.0" encoding="utf-8"?>
<ds:datastoreItem xmlns:ds="http://schemas.openxmlformats.org/officeDocument/2006/customXml" ds:itemID="{98CF1A37-0881-4BEF-B932-9FFE67EF2321}">
  <ds:schemaRefs/>
</ds:datastoreItem>
</file>

<file path=customXml/itemProps30.xml><?xml version="1.0" encoding="utf-8"?>
<ds:datastoreItem xmlns:ds="http://schemas.openxmlformats.org/officeDocument/2006/customXml" ds:itemID="{41B1A156-CEB3-FE49-AC31-498ABBC7C1D5}">
  <ds:schemaRefs/>
</ds:datastoreItem>
</file>

<file path=customXml/itemProps31.xml><?xml version="1.0" encoding="utf-8"?>
<ds:datastoreItem xmlns:ds="http://schemas.openxmlformats.org/officeDocument/2006/customXml" ds:itemID="{4750859D-9F1E-7846-88C7-EE2BE3381C8E}">
  <ds:schemaRefs/>
</ds:datastoreItem>
</file>

<file path=customXml/itemProps32.xml><?xml version="1.0" encoding="utf-8"?>
<ds:datastoreItem xmlns:ds="http://schemas.openxmlformats.org/officeDocument/2006/customXml" ds:itemID="{BF640F7A-31D0-054F-AAA0-FC93BE1362E8}">
  <ds:schemaRefs/>
</ds:datastoreItem>
</file>

<file path=customXml/itemProps33.xml><?xml version="1.0" encoding="utf-8"?>
<ds:datastoreItem xmlns:ds="http://schemas.openxmlformats.org/officeDocument/2006/customXml" ds:itemID="{88757649-5ABE-AE4D-A538-493995100D13}">
  <ds:schemaRefs/>
</ds:datastoreItem>
</file>

<file path=customXml/itemProps34.xml><?xml version="1.0" encoding="utf-8"?>
<ds:datastoreItem xmlns:ds="http://schemas.openxmlformats.org/officeDocument/2006/customXml" ds:itemID="{B99D7169-1C77-A340-8B49-47ECBEDA10E5}">
  <ds:schemaRefs/>
</ds:datastoreItem>
</file>

<file path=customXml/itemProps35.xml><?xml version="1.0" encoding="utf-8"?>
<ds:datastoreItem xmlns:ds="http://schemas.openxmlformats.org/officeDocument/2006/customXml" ds:itemID="{24627B57-84FA-4F42-BA53-7762864E0A4F}">
  <ds:schemaRefs/>
</ds:datastoreItem>
</file>

<file path=customXml/itemProps36.xml><?xml version="1.0" encoding="utf-8"?>
<ds:datastoreItem xmlns:ds="http://schemas.openxmlformats.org/officeDocument/2006/customXml" ds:itemID="{0A1B9901-DBC7-400F-AF8B-8F7C9D4ECA35}">
  <ds:schemaRefs/>
</ds:datastoreItem>
</file>

<file path=customXml/itemProps37.xml><?xml version="1.0" encoding="utf-8"?>
<ds:datastoreItem xmlns:ds="http://schemas.openxmlformats.org/officeDocument/2006/customXml" ds:itemID="{EAAB4981-6F6E-4299-8A4B-9168DADC05C9}">
  <ds:schemaRefs/>
</ds:datastoreItem>
</file>

<file path=customXml/itemProps38.xml><?xml version="1.0" encoding="utf-8"?>
<ds:datastoreItem xmlns:ds="http://schemas.openxmlformats.org/officeDocument/2006/customXml" ds:itemID="{78C99C86-6993-3349-A50A-B56498BB0D04}">
  <ds:schemaRefs/>
</ds:datastoreItem>
</file>

<file path=customXml/itemProps39.xml><?xml version="1.0" encoding="utf-8"?>
<ds:datastoreItem xmlns:ds="http://schemas.openxmlformats.org/officeDocument/2006/customXml" ds:itemID="{C0E532B1-97EE-44D6-A22D-A6C377FE7062}">
  <ds:schemaRefs/>
</ds:datastoreItem>
</file>

<file path=customXml/itemProps4.xml><?xml version="1.0" encoding="utf-8"?>
<ds:datastoreItem xmlns:ds="http://schemas.openxmlformats.org/officeDocument/2006/customXml" ds:itemID="{269D72A9-6768-D94E-8CE8-093D961F31C9}">
  <ds:schemaRefs/>
</ds:datastoreItem>
</file>

<file path=customXml/itemProps40.xml><?xml version="1.0" encoding="utf-8"?>
<ds:datastoreItem xmlns:ds="http://schemas.openxmlformats.org/officeDocument/2006/customXml" ds:itemID="{424FF6BB-46BD-1449-921F-F727F2FE3034}">
  <ds:schemaRefs/>
</ds:datastoreItem>
</file>

<file path=customXml/itemProps41.xml><?xml version="1.0" encoding="utf-8"?>
<ds:datastoreItem xmlns:ds="http://schemas.openxmlformats.org/officeDocument/2006/customXml" ds:itemID="{70B1A138-9901-2A49-AF39-20AAF6274654}">
  <ds:schemaRefs/>
</ds:datastoreItem>
</file>

<file path=customXml/itemProps42.xml><?xml version="1.0" encoding="utf-8"?>
<ds:datastoreItem xmlns:ds="http://schemas.openxmlformats.org/officeDocument/2006/customXml" ds:itemID="{5FEE098F-75A0-A14A-9369-0B72EA5EDEE3}">
  <ds:schemaRefs/>
</ds:datastoreItem>
</file>

<file path=customXml/itemProps43.xml><?xml version="1.0" encoding="utf-8"?>
<ds:datastoreItem xmlns:ds="http://schemas.openxmlformats.org/officeDocument/2006/customXml" ds:itemID="{B99892F9-6E46-4DF0-84CC-CA21034E9BEE}">
  <ds:schemaRefs/>
</ds:datastoreItem>
</file>

<file path=customXml/itemProps44.xml><?xml version="1.0" encoding="utf-8"?>
<ds:datastoreItem xmlns:ds="http://schemas.openxmlformats.org/officeDocument/2006/customXml" ds:itemID="{F6590919-D77C-42BE-886C-B3B4AFF04C5A}">
  <ds:schemaRefs/>
</ds:datastoreItem>
</file>

<file path=customXml/itemProps45.xml><?xml version="1.0" encoding="utf-8"?>
<ds:datastoreItem xmlns:ds="http://schemas.openxmlformats.org/officeDocument/2006/customXml" ds:itemID="{5B70FD89-483C-4E90-9182-617DB2BF9803}">
  <ds:schemaRefs/>
</ds:datastoreItem>
</file>

<file path=customXml/itemProps46.xml><?xml version="1.0" encoding="utf-8"?>
<ds:datastoreItem xmlns:ds="http://schemas.openxmlformats.org/officeDocument/2006/customXml" ds:itemID="{F3C250B6-9D9F-424E-A428-99556B9A60C8}">
  <ds:schemaRefs/>
</ds:datastoreItem>
</file>

<file path=customXml/itemProps47.xml><?xml version="1.0" encoding="utf-8"?>
<ds:datastoreItem xmlns:ds="http://schemas.openxmlformats.org/officeDocument/2006/customXml" ds:itemID="{CC00BF0B-C77C-134B-BE32-91F36AE609F9}">
  <ds:schemaRefs/>
</ds:datastoreItem>
</file>

<file path=customXml/itemProps48.xml><?xml version="1.0" encoding="utf-8"?>
<ds:datastoreItem xmlns:ds="http://schemas.openxmlformats.org/officeDocument/2006/customXml" ds:itemID="{D004DB6C-D2CA-7341-810A-39F890619D4F}">
  <ds:schemaRefs/>
</ds:datastoreItem>
</file>

<file path=customXml/itemProps5.xml><?xml version="1.0" encoding="utf-8"?>
<ds:datastoreItem xmlns:ds="http://schemas.openxmlformats.org/officeDocument/2006/customXml" ds:itemID="{D3A1427A-1820-5A47-94B8-1D65CB519971}">
  <ds:schemaRefs/>
</ds:datastoreItem>
</file>

<file path=customXml/itemProps6.xml><?xml version="1.0" encoding="utf-8"?>
<ds:datastoreItem xmlns:ds="http://schemas.openxmlformats.org/officeDocument/2006/customXml" ds:itemID="{E4CB62F3-32FD-844F-B75C-E54935F4F9DC}">
  <ds:schemaRefs/>
</ds:datastoreItem>
</file>

<file path=customXml/itemProps7.xml><?xml version="1.0" encoding="utf-8"?>
<ds:datastoreItem xmlns:ds="http://schemas.openxmlformats.org/officeDocument/2006/customXml" ds:itemID="{69DD41A1-5C4D-5E44-815A-0E275170300B}">
  <ds:schemaRefs/>
</ds:datastoreItem>
</file>

<file path=customXml/itemProps8.xml><?xml version="1.0" encoding="utf-8"?>
<ds:datastoreItem xmlns:ds="http://schemas.openxmlformats.org/officeDocument/2006/customXml" ds:itemID="{4086026B-D8BC-C04B-BD34-4BE688C7E736}">
  <ds:schemaRefs/>
</ds:datastoreItem>
</file>

<file path=customXml/itemProps9.xml><?xml version="1.0" encoding="utf-8"?>
<ds:datastoreItem xmlns:ds="http://schemas.openxmlformats.org/officeDocument/2006/customXml" ds:itemID="{77B8231C-D0AE-7141-81A0-2F2DD1BE8506}">
  <ds:schemaRefs/>
</ds:datastoreItem>
</file>

<file path=docProps/app.xml><?xml version="1.0" encoding="utf-8"?>
<Properties xmlns="http://schemas.openxmlformats.org/officeDocument/2006/extended-properties" xmlns:vt="http://schemas.openxmlformats.org/officeDocument/2006/docPropsVTypes">
  <Template/>
  <TotalTime>66172</TotalTime>
  <Words>11439</Words>
  <Application>Microsoft Macintosh PowerPoint</Application>
  <PresentationFormat>Widescreen</PresentationFormat>
  <Paragraphs>1587</Paragraphs>
  <Slides>142</Slides>
  <Notes>51</Notes>
  <HiddenSlides>0</HiddenSlides>
  <MMClips>0</MMClips>
  <ScaleCrop>false</ScaleCrop>
  <HeadingPairs>
    <vt:vector size="8" baseType="variant">
      <vt:variant>
        <vt:lpstr>Fonts Used</vt:lpstr>
      </vt:variant>
      <vt:variant>
        <vt:i4>26</vt:i4>
      </vt:variant>
      <vt:variant>
        <vt:lpstr>Theme</vt:lpstr>
      </vt:variant>
      <vt:variant>
        <vt:i4>28</vt:i4>
      </vt:variant>
      <vt:variant>
        <vt:lpstr>Embedded OLE Servers</vt:lpstr>
      </vt:variant>
      <vt:variant>
        <vt:i4>1</vt:i4>
      </vt:variant>
      <vt:variant>
        <vt:lpstr>Slide Titles</vt:lpstr>
      </vt:variant>
      <vt:variant>
        <vt:i4>142</vt:i4>
      </vt:variant>
    </vt:vector>
  </HeadingPairs>
  <TitlesOfParts>
    <vt:vector size="197" baseType="lpstr">
      <vt:lpstr>ＭＳ Ｐゴシック</vt:lpstr>
      <vt:lpstr>Aptos</vt:lpstr>
      <vt:lpstr>Aptos Display</vt:lpstr>
      <vt:lpstr>Arial</vt:lpstr>
      <vt:lpstr>Arial Narrow</vt:lpstr>
      <vt:lpstr>Arial Narrow Bold</vt:lpstr>
      <vt:lpstr>Arial Narrow Regular</vt:lpstr>
      <vt:lpstr>Arial Nova</vt:lpstr>
      <vt:lpstr>Avenir Black</vt:lpstr>
      <vt:lpstr>Avenir Book</vt:lpstr>
      <vt:lpstr>Calibri</vt:lpstr>
      <vt:lpstr>Calibri Light</vt:lpstr>
      <vt:lpstr>Century Gothic</vt:lpstr>
      <vt:lpstr>Courier New</vt:lpstr>
      <vt:lpstr>Helvetica</vt:lpstr>
      <vt:lpstr>Krub</vt:lpstr>
      <vt:lpstr>NexusSerif</vt:lpstr>
      <vt:lpstr>Poppins Medium</vt:lpstr>
      <vt:lpstr>StarSymbol</vt:lpstr>
      <vt:lpstr>Symbol</vt:lpstr>
      <vt:lpstr>System Font Regular</vt:lpstr>
      <vt:lpstr>Times</vt:lpstr>
      <vt:lpstr>Times New Roman</vt:lpstr>
      <vt:lpstr>Wingdings</vt:lpstr>
      <vt:lpstr>WordVisiCarriageReturn_MSFontService</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3_Default Design</vt:lpstr>
      <vt:lpstr>1_MSK</vt:lpstr>
      <vt:lpstr>1_GSK </vt:lpstr>
      <vt:lpstr>3_MSK</vt:lpstr>
      <vt:lpstr>3_Office Theme</vt:lpstr>
      <vt:lpstr>Office Theme</vt:lpstr>
      <vt:lpstr>8_Default Design</vt:lpstr>
      <vt:lpstr>Simple Light</vt:lpstr>
      <vt:lpstr>2_GSK </vt:lpstr>
      <vt:lpstr>3_GSK </vt:lpstr>
      <vt:lpstr>1_Office Theme</vt:lpstr>
      <vt:lpstr>2_Office Theme</vt:lpstr>
      <vt:lpstr>4_Office Theme</vt:lpstr>
      <vt:lpstr>5_Office Theme</vt:lpstr>
      <vt:lpstr>Default Theme</vt:lpstr>
      <vt:lpstr>6_Office Theme</vt:lpstr>
      <vt:lpstr>4_Default Design</vt:lpstr>
      <vt:lpstr>think-cell Slide</vt:lpstr>
      <vt:lpstr>Consensus or Controversy?  Documenting and Discussing Investigators’  Approaches to the Management of Colorectal Cancer</vt:lpstr>
      <vt:lpstr>Faculty</vt:lpstr>
      <vt:lpstr>Contributing Clinical Investigators</vt:lpstr>
      <vt:lpstr>Andrea Cercek, MD — Disclosures PowerPoint Slides</vt:lpstr>
      <vt:lpstr>Dr Cohen — Disclosures Faculty</vt:lpstr>
      <vt:lpstr>Dr Dasari — Disclosures Faculty</vt:lpstr>
      <vt:lpstr>Dr Bekaii-Saab — Disclosures Moderator</vt:lpstr>
      <vt:lpstr>Dr Fakih — Disclosures Contributing Clinical Investigators</vt:lpstr>
      <vt:lpstr>Dr Lieu — Disclosures Contributing Clinical Investigators</vt:lpstr>
      <vt:lpstr>Dr Saeed — Disclosures Contributing Clinical Investigators</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PowerPoint Presentation</vt:lpstr>
      <vt:lpstr>Consensus or Controversy?  Documenting and Discussing Investigators’  Approaches to the Management of Colorectal Cancer</vt:lpstr>
      <vt:lpstr>Agenda</vt:lpstr>
      <vt:lpstr>Agenda</vt:lpstr>
      <vt:lpstr>PowerPoint Presentation</vt:lpstr>
      <vt:lpstr>PowerPoint Presentation</vt:lpstr>
      <vt:lpstr>Hypothesis  In mismatch repair deficient rectal cancer, PD-1 blockade may be able to either:   a) replace chemotherapy    b) replace chemo and radiation therapy   c) replace chemo and radiation, and surgery</vt:lpstr>
      <vt:lpstr>Neoadjuvant PD1 blockade in MMRd locally advanced rectal cancer </vt:lpstr>
      <vt:lpstr>PowerPoint Presentation</vt:lpstr>
      <vt:lpstr>PowerPoint Presentation</vt:lpstr>
      <vt:lpstr>Cohort 1 – Rectal Cancers – Response and Surgical Management</vt:lpstr>
      <vt:lpstr>Cohort 1 – Rectal Cancers – Response and Surgical Management</vt:lpstr>
      <vt:lpstr>Cohort 1 – Rectal Cancers – Response and Surgical Management</vt:lpstr>
      <vt:lpstr>Cohort 1 – Rectal Cancers – Response and Surgical Management</vt:lpstr>
      <vt:lpstr>Cohort 1 – Rectal Cancers – Durability of Response n=50</vt:lpstr>
      <vt:lpstr>AZUR-1: A Phase 2 Study of Dostarlimab in Patients With Untreated dMMR/​MSI-H Locally Advanced Rectal Cancer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AZUR-2: A Phase 3 Study of Perioperative Dostarlimab in Patients With Untreated T4N0 or Stage III dMMR/​MSI-H Resectable Colon Cancer</vt:lpstr>
      <vt:lpstr>PowerPoint Presentation</vt:lpstr>
      <vt:lpstr>PowerPoint Presentation</vt:lpstr>
      <vt:lpstr>PowerPoint Presentation</vt:lpstr>
      <vt:lpstr>PowerPoint Presentation</vt:lpstr>
      <vt:lpstr>PowerPoint Presentation</vt:lpstr>
      <vt:lpstr>Study Flow Diagram </vt:lpstr>
      <vt:lpstr>Cohort 2 – Non-rectal cancer – Responses and Surgical Management</vt:lpstr>
      <vt:lpstr>PowerPoint Presentation</vt:lpstr>
      <vt:lpstr>PowerPoint Presentation</vt:lpstr>
      <vt:lpstr>PowerPoint Presentation</vt:lpstr>
      <vt:lpstr>Cohort 2 – Non-rectal cancer – Responses and Surgical Management</vt:lpstr>
      <vt:lpstr>Cohort 2 – Non-rectal cancer – Durability of response  n=67</vt:lpstr>
      <vt:lpstr>Neoadjuvant Immunotherapy in MSI-H Colon Cancer</vt:lpstr>
      <vt:lpstr>PowerPoint Presentation</vt:lpstr>
      <vt:lpstr>Assessment of clinical complete response </vt:lpstr>
      <vt:lpstr>Conclusions and future directions </vt:lpstr>
      <vt:lpstr>Which testing method do you generally use to assess MSI/MMR status in localized colorectal cancer (CRC)?</vt:lpstr>
      <vt:lpstr>In general, which assay(s) do you employ to assess MSI/MMR status in localized CRC?</vt:lpstr>
      <vt:lpstr>Faculty Discussion</vt:lpstr>
      <vt:lpstr>Regulatory and reimbursement issues aside, what would you most likely recommend as neoadjuvant therapy for a 65-year-old patient with MSI-high (MSI-H)/MMR-deficient (dMMR) locally advanced rectal cancer?</vt:lpstr>
      <vt:lpstr>In which clinical situations are you currently administering an immune checkpoint inhibitor as a component of neoadjuvant therapy for a patient with MSI-H/dMMR early-stage rectal cancer? </vt:lpstr>
      <vt:lpstr>Regulatory and reimbursement issues aside, what would you most likely recommend as neoadjuvant therapy for a 65-year-old patient with MSI-H/dMMR locally advanced colon cancer?</vt:lpstr>
      <vt:lpstr>Faculty Discussion</vt:lpstr>
      <vt:lpstr>Regulatory and reimbursement issues aside, what would you most likely recommend for a 65-year-old patient with MSI-H/dMMR Stage III rectal cancer who receives 6 months of neoadjuvant dostarlimab and achieves a complete clinical response? </vt:lpstr>
      <vt:lpstr>Regulatory and reimbursement issues aside, what would you most likely recommend for a 65-year-old patient with MSI-H/dMMR Stage III rectal cancer who receives 6 months of neoadjuvant dostarlimab and does not achieve a complete clinical response? </vt:lpstr>
      <vt:lpstr>A 65-year-old patient presents with high-risk Stage II MSI-H/dMMR colon cancer and undergoes R0 resection. Regulatory and reimbursement issues aside, what would be your preferred approach to adjuvant therapy? </vt:lpstr>
      <vt:lpstr>A 65-year-old patient presents with Stage III MSI-H/dMMR colon cancer and undergoes R0 resection. Regulatory and reimbursement issues aside, what would be your preferred approach to adjuvant therapy? </vt:lpstr>
      <vt:lpstr>Faculty Discussion</vt:lpstr>
      <vt:lpstr>Agenda</vt:lpstr>
      <vt:lpstr>Clinical Relevance and Practical Utilization of Molecular Residual Disease (MRD) Analysis in CRC</vt:lpstr>
      <vt:lpstr>Key Takeaway Points</vt:lpstr>
      <vt:lpstr>Adjuvant Therapy for Colon Cancer </vt:lpstr>
      <vt:lpstr>MRD For Adjuvant Therapy Decisions</vt:lpstr>
      <vt:lpstr>Observational Studies &amp; What We Know </vt:lpstr>
      <vt:lpstr>Observational Studies &amp; What We Know </vt:lpstr>
      <vt:lpstr>Observational Studies &amp; What We Know </vt:lpstr>
      <vt:lpstr>Where Are We Today ?</vt:lpstr>
      <vt:lpstr>Completed Randomized Trials: DYNAMIC II</vt:lpstr>
      <vt:lpstr>PowerPoint Presentation</vt:lpstr>
      <vt:lpstr>PowerPoint Presentation</vt:lpstr>
      <vt:lpstr>PowerPoint Presentation</vt:lpstr>
      <vt:lpstr>PowerPoint Presentation</vt:lpstr>
      <vt:lpstr>CIRCULATE – North America (NRG-GI008):  Case Study in Research to Practice</vt:lpstr>
      <vt:lpstr>Clinical Validity : Timepoints &amp; Applications</vt:lpstr>
      <vt:lpstr>CALGB 80702 Trial: Effect of Celecoxib Added to Adjuvant Therapy : Initial Analysis (All Patients) </vt:lpstr>
      <vt:lpstr>Slide 14</vt:lpstr>
      <vt:lpstr>PowerPoint Presentation</vt:lpstr>
      <vt:lpstr>ALTAIR Study Results</vt:lpstr>
      <vt:lpstr>Ongoing ctDNA Trials </vt:lpstr>
      <vt:lpstr>PowerPoint Presentation</vt:lpstr>
      <vt:lpstr>PowerPoint Presentation</vt:lpstr>
      <vt:lpstr>Key Takeaway Points</vt:lpstr>
      <vt:lpstr>Outside of a clinical trial setting, to what extent do you use ctDNA-based MRD testing in the following scenarios?</vt:lpstr>
      <vt:lpstr>Outside of a clinical trial setting, to what extent do you use ctDNA-based MRD testing in the following scenarios?</vt:lpstr>
      <vt:lpstr>Outside of a clinical trial setting, to what extent do you use ctDNA-based MRD testing in the following scenarios?</vt:lpstr>
      <vt:lpstr>Outside of a clinical trial, would you be comfortable omitting or de-escalating adjuvant systemic therapy on the basis of negative ctDNA results alone for a _____________  with Stage II CRC and high-risk features?</vt:lpstr>
      <vt:lpstr>Faculty Discussion</vt:lpstr>
      <vt:lpstr>If you were to use serial ctDNA testing for a patient with localized CRC who had undergone surgical resection with or without adjuvant systemic therapy, at what intervals would you do so? </vt:lpstr>
      <vt:lpstr>Have you employed or would you employ ctDNA testing to monitor for response to adjuvant therapy in patients with localized CRC? </vt:lpstr>
      <vt:lpstr>A 65-year-old patient presents with microsatellite-stable (MSS) Stage II CRC with no high-risk features and undergoes R0 resection. What would be your approach to adjuvant therapy?  </vt:lpstr>
      <vt:lpstr>A 65-year-old patient presents with MSS Stage II CRC with no high-risk features and undergoes R0 resection. If a ctDNA assay were ordered, what would be your approach to treatment if the results were positive? </vt:lpstr>
      <vt:lpstr>Faculty Discussion</vt:lpstr>
      <vt:lpstr>Agenda</vt:lpstr>
      <vt:lpstr>PowerPoint Presentation</vt:lpstr>
      <vt:lpstr>Actionable colorectal cancer targets in 2026</vt:lpstr>
      <vt:lpstr>KEYNOTE-177: 1L Pembrolizumab vs. Chemo in MSI-H mCRC</vt:lpstr>
      <vt:lpstr>CheckMate 8HW study design</vt:lpstr>
      <vt:lpstr>mPFS: Nivo + Ipi vs. Chemo all Lines </vt:lpstr>
      <vt:lpstr>mPFS: Nivo + Ipi vs. Nivo 1L MSI-H mCRC</vt:lpstr>
      <vt:lpstr>PowerPoint Presentation</vt:lpstr>
      <vt:lpstr>SEAMARK Phase 2 Study: Immunotherapy +/-  Encorafenib/Cetuximab in BRAFV600E, MSI-H</vt:lpstr>
      <vt:lpstr>Conclusions</vt:lpstr>
      <vt:lpstr>PowerPoint Presentation</vt:lpstr>
      <vt:lpstr>Randomized PII/III studies with IO+ for MSS mCRC: From Negative to Borderline Positive </vt:lpstr>
      <vt:lpstr>S2107 Study Schema: Encorafenib/Cetuximab +/- Nivolumab</vt:lpstr>
      <vt:lpstr>Zanzalintinib + atezolizumab: MOA</vt:lpstr>
      <vt:lpstr>STELLAR-303 (NCT05425940) Study Design</vt:lpstr>
      <vt:lpstr>STELLAR-303: Efficacy</vt:lpstr>
      <vt:lpstr>STELLAR-303: Efficacy</vt:lpstr>
      <vt:lpstr>STELLAR-303: Safety</vt:lpstr>
      <vt:lpstr>FDA Accepts the New Drug Application for Zanzalintinib in Combination with Atezolizumab for mCRC</vt:lpstr>
      <vt:lpstr>PowerPoint Presentation</vt:lpstr>
      <vt:lpstr>Progression Free Survival </vt:lpstr>
      <vt:lpstr>PowerPoint Presentation</vt:lpstr>
      <vt:lpstr>PowerPoint Presentation</vt:lpstr>
      <vt:lpstr>PowerPoint Presentation</vt:lpstr>
      <vt:lpstr>KRAS G12C MT and mCRC</vt:lpstr>
      <vt:lpstr>PowerPoint Presentation</vt:lpstr>
      <vt:lpstr>PowerPoint Presentation</vt:lpstr>
      <vt:lpstr>What first-line treatment would you most likely recommend for a 60-year-old patient who presents with left-sided, pan-RAS wild-type, BRAF wild-type, HER2-negative, MSI-H mCRC? </vt:lpstr>
      <vt:lpstr>What first-line treatment would you most likely recommend for a clinically stable 60-year-old patient who presents with left-sided, pan-RAS wild-type, BRAF-mutant, HER2-negative, MSI-H mCRC? </vt:lpstr>
      <vt:lpstr>Have you used or would you use a ctDNA assay to determine whether to discontinue immunotherapy for a patient with mCRC who is faring well? </vt:lpstr>
      <vt:lpstr>Faculty Discussion</vt:lpstr>
      <vt:lpstr>Do you believe there is therapeutic synergy between immune checkpoint inhibitors and multikinase inhibitors? </vt:lpstr>
      <vt:lpstr>Do you believe that zanzalintinib/atezolizumab will be endorsed by the FDA for previously treated mCRC? </vt:lpstr>
      <vt:lpstr>Would you like to be able to access zanzalintinib/atezolizumab today for your patients with previously treated mCRC?</vt:lpstr>
      <vt:lpstr>In what line of therapy do you envision zanzalintinib/atezolizumab will be employed for patients with mCRC? </vt:lpstr>
      <vt:lpstr>Faculty Discussion</vt:lpstr>
      <vt:lpstr>Consensus or Controversy? Documenting  and Discussing Investigators’ Approaches  to the Management of Ovarian Cancer</vt:lpstr>
      <vt:lpstr>What Clinicians Want to Know:  Addressing Community Oncologists’ Questions  About the Care of Patients with Prostate Cancer</vt:lpstr>
      <vt:lpstr>Second Opinion: Investigators Provide  Perspectives on the Current and Future  Management of Small Cell Lung Cancer</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8096</cp:revision>
  <cp:lastPrinted>2020-08-04T16:05:31Z</cp:lastPrinted>
  <dcterms:created xsi:type="dcterms:W3CDTF">2013-03-19T19:50:02Z</dcterms:created>
  <dcterms:modified xsi:type="dcterms:W3CDTF">2026-05-29T21:52:37Z</dcterms:modified>
  <cp:category/>
</cp:coreProperties>
</file>