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8.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9.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0.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1.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2.xml" ContentType="application/vnd.openxmlformats-officedocument.theme+xml"/>
  <Override PartName="/ppt/tags/tag10.xml" ContentType="application/vnd.openxmlformats-officedocument.presentationml.tags+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3.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14.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15.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16.xml" ContentType="application/vnd.openxmlformats-officedocument.theme+xml"/>
  <Override PartName="/ppt/tags/tag11.xml" ContentType="application/vnd.openxmlformats-officedocument.presentationml.tags+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17.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18.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19.xml" ContentType="application/vnd.openxmlformats-officedocument.theme+xml"/>
  <Override PartName="/ppt/theme/theme20.xml" ContentType="application/vnd.openxmlformats-officedocument.theme+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2.xml" ContentType="application/vnd.openxmlformats-officedocument.presentationml.tags+xml"/>
  <Override PartName="/ppt/notesSlides/notesSlide9.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33.xml" ContentType="application/vnd.openxmlformats-officedocument.presentationml.notesSlide+xml"/>
  <Override PartName="/ppt/tags/tag36.xml" ContentType="application/vnd.openxmlformats-officedocument.presentationml.tags+xml"/>
  <Override PartName="/ppt/notesSlides/notesSlide34.xml" ContentType="application/vnd.openxmlformats-officedocument.presentationml.notesSlide+xml"/>
  <Override PartName="/ppt/tags/tag37.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49"/>
    <p:sldMasterId id="2147484591" r:id="rId50"/>
    <p:sldMasterId id="2147484617" r:id="rId51"/>
    <p:sldMasterId id="2147484734" r:id="rId52"/>
    <p:sldMasterId id="2147484778" r:id="rId53"/>
    <p:sldMasterId id="2147484804" r:id="rId54"/>
    <p:sldMasterId id="2147484836" r:id="rId55"/>
    <p:sldMasterId id="2147485032" r:id="rId56"/>
    <p:sldMasterId id="2147485058" r:id="rId57"/>
    <p:sldMasterId id="2147485183" r:id="rId58"/>
    <p:sldMasterId id="2147485197" r:id="rId59"/>
    <p:sldMasterId id="2147485264" r:id="rId60"/>
    <p:sldMasterId id="2147485289" r:id="rId61"/>
    <p:sldMasterId id="2147485385" r:id="rId62"/>
    <p:sldMasterId id="2147485411" r:id="rId63"/>
    <p:sldMasterId id="2147485438" r:id="rId64"/>
    <p:sldMasterId id="2147485457" r:id="rId65"/>
    <p:sldMasterId id="2147485476" r:id="rId66"/>
  </p:sldMasterIdLst>
  <p:notesMasterIdLst>
    <p:notesMasterId r:id="rId225"/>
  </p:notesMasterIdLst>
  <p:handoutMasterIdLst>
    <p:handoutMasterId r:id="rId226"/>
  </p:handoutMasterIdLst>
  <p:sldIdLst>
    <p:sldId id="264" r:id="rId67"/>
    <p:sldId id="2147480008" r:id="rId68"/>
    <p:sldId id="2147483573" r:id="rId69"/>
    <p:sldId id="261" r:id="rId70"/>
    <p:sldId id="2147483572" r:id="rId71"/>
    <p:sldId id="260" r:id="rId72"/>
    <p:sldId id="283" r:id="rId73"/>
    <p:sldId id="2147471659" r:id="rId74"/>
    <p:sldId id="13407" r:id="rId75"/>
    <p:sldId id="2147483567" r:id="rId76"/>
    <p:sldId id="2147472720" r:id="rId77"/>
    <p:sldId id="2147483539" r:id="rId78"/>
    <p:sldId id="2147483594" r:id="rId79"/>
    <p:sldId id="2147480097" r:id="rId80"/>
    <p:sldId id="2147483647" r:id="rId81"/>
    <p:sldId id="2147483587" r:id="rId82"/>
    <p:sldId id="2147483642" r:id="rId83"/>
    <p:sldId id="256" r:id="rId84"/>
    <p:sldId id="299" r:id="rId85"/>
    <p:sldId id="300" r:id="rId86"/>
    <p:sldId id="301" r:id="rId87"/>
    <p:sldId id="306" r:id="rId88"/>
    <p:sldId id="307" r:id="rId89"/>
    <p:sldId id="308" r:id="rId90"/>
    <p:sldId id="309" r:id="rId91"/>
    <p:sldId id="310" r:id="rId92"/>
    <p:sldId id="311" r:id="rId93"/>
    <p:sldId id="312" r:id="rId94"/>
    <p:sldId id="313" r:id="rId95"/>
    <p:sldId id="314" r:id="rId96"/>
    <p:sldId id="315" r:id="rId97"/>
    <p:sldId id="316" r:id="rId98"/>
    <p:sldId id="317" r:id="rId99"/>
    <p:sldId id="318" r:id="rId100"/>
    <p:sldId id="319" r:id="rId101"/>
    <p:sldId id="321" r:id="rId102"/>
    <p:sldId id="322" r:id="rId103"/>
    <p:sldId id="323" r:id="rId104"/>
    <p:sldId id="324" r:id="rId105"/>
    <p:sldId id="326" r:id="rId106"/>
    <p:sldId id="327" r:id="rId107"/>
    <p:sldId id="328" r:id="rId108"/>
    <p:sldId id="329" r:id="rId109"/>
    <p:sldId id="330" r:id="rId110"/>
    <p:sldId id="331" r:id="rId111"/>
    <p:sldId id="2147483589" r:id="rId112"/>
    <p:sldId id="325" r:id="rId113"/>
    <p:sldId id="257" r:id="rId114"/>
    <p:sldId id="416" r:id="rId115"/>
    <p:sldId id="438" r:id="rId116"/>
    <p:sldId id="2147480501" r:id="rId117"/>
    <p:sldId id="456" r:id="rId118"/>
    <p:sldId id="2147483577" r:id="rId119"/>
    <p:sldId id="2147480508" r:id="rId120"/>
    <p:sldId id="2147480510" r:id="rId121"/>
    <p:sldId id="2147480511" r:id="rId122"/>
    <p:sldId id="2147480512" r:id="rId123"/>
    <p:sldId id="2147480513" r:id="rId124"/>
    <p:sldId id="2147480456" r:id="rId125"/>
    <p:sldId id="2147480459" r:id="rId126"/>
    <p:sldId id="2147480460" r:id="rId127"/>
    <p:sldId id="2147480492" r:id="rId128"/>
    <p:sldId id="285" r:id="rId129"/>
    <p:sldId id="2147483578" r:id="rId130"/>
    <p:sldId id="2147480493" r:id="rId131"/>
    <p:sldId id="2147480494" r:id="rId132"/>
    <p:sldId id="2147480495" r:id="rId133"/>
    <p:sldId id="2147480496" r:id="rId134"/>
    <p:sldId id="2147483579" r:id="rId135"/>
    <p:sldId id="2147480504" r:id="rId136"/>
    <p:sldId id="2147483590" r:id="rId137"/>
    <p:sldId id="267" r:id="rId138"/>
    <p:sldId id="2147483553" r:id="rId139"/>
    <p:sldId id="2147483555" r:id="rId140"/>
    <p:sldId id="258" r:id="rId141"/>
    <p:sldId id="2147483592" r:id="rId142"/>
    <p:sldId id="2147483593" r:id="rId143"/>
    <p:sldId id="284" r:id="rId144"/>
    <p:sldId id="286" r:id="rId145"/>
    <p:sldId id="2146847137" r:id="rId146"/>
    <p:sldId id="2147480477" r:id="rId147"/>
    <p:sldId id="2147480597" r:id="rId148"/>
    <p:sldId id="2147480598" r:id="rId149"/>
    <p:sldId id="2147480575" r:id="rId150"/>
    <p:sldId id="2147480600" r:id="rId151"/>
    <p:sldId id="2147480599" r:id="rId152"/>
    <p:sldId id="2147482549" r:id="rId153"/>
    <p:sldId id="2147482550" r:id="rId154"/>
    <p:sldId id="2147483595" r:id="rId155"/>
    <p:sldId id="290" r:id="rId156"/>
    <p:sldId id="302" r:id="rId157"/>
    <p:sldId id="303" r:id="rId158"/>
    <p:sldId id="2147480775" r:id="rId159"/>
    <p:sldId id="2147483596" r:id="rId160"/>
    <p:sldId id="2147483588" r:id="rId161"/>
    <p:sldId id="304" r:id="rId162"/>
    <p:sldId id="2147483598" r:id="rId163"/>
    <p:sldId id="2147480506" r:id="rId164"/>
    <p:sldId id="1149" r:id="rId165"/>
    <p:sldId id="2147471356" r:id="rId166"/>
    <p:sldId id="2147483586" r:id="rId167"/>
    <p:sldId id="305" r:id="rId168"/>
    <p:sldId id="2147483585" r:id="rId169"/>
    <p:sldId id="2147483599" r:id="rId170"/>
    <p:sldId id="2147483556" r:id="rId171"/>
    <p:sldId id="263" r:id="rId172"/>
    <p:sldId id="268" r:id="rId173"/>
    <p:sldId id="2147471720" r:id="rId174"/>
    <p:sldId id="269" r:id="rId175"/>
    <p:sldId id="2147471710" r:id="rId176"/>
    <p:sldId id="273" r:id="rId177"/>
    <p:sldId id="288" r:id="rId178"/>
    <p:sldId id="278" r:id="rId179"/>
    <p:sldId id="2147471719" r:id="rId180"/>
    <p:sldId id="270" r:id="rId181"/>
    <p:sldId id="276" r:id="rId182"/>
    <p:sldId id="271" r:id="rId183"/>
    <p:sldId id="2147471708" r:id="rId184"/>
    <p:sldId id="2147471709" r:id="rId185"/>
    <p:sldId id="2147471712" r:id="rId186"/>
    <p:sldId id="2147471711" r:id="rId187"/>
    <p:sldId id="272" r:id="rId188"/>
    <p:sldId id="275" r:id="rId189"/>
    <p:sldId id="277" r:id="rId190"/>
    <p:sldId id="279" r:id="rId191"/>
    <p:sldId id="280" r:id="rId192"/>
    <p:sldId id="2147471706" r:id="rId193"/>
    <p:sldId id="2147471707" r:id="rId194"/>
    <p:sldId id="2147471705" r:id="rId195"/>
    <p:sldId id="2147483552" r:id="rId196"/>
    <p:sldId id="2147471714" r:id="rId197"/>
    <p:sldId id="281" r:id="rId198"/>
    <p:sldId id="2147471721" r:id="rId199"/>
    <p:sldId id="2147471716" r:id="rId200"/>
    <p:sldId id="2147483597" r:id="rId201"/>
    <p:sldId id="2147483557" r:id="rId202"/>
    <p:sldId id="266" r:id="rId203"/>
    <p:sldId id="2147483627" r:id="rId204"/>
    <p:sldId id="282" r:id="rId205"/>
    <p:sldId id="1344525644" r:id="rId206"/>
    <p:sldId id="2147483633" r:id="rId207"/>
    <p:sldId id="2147483634" r:id="rId208"/>
    <p:sldId id="2147483635" r:id="rId209"/>
    <p:sldId id="2147482150" r:id="rId210"/>
    <p:sldId id="2147483631" r:id="rId211"/>
    <p:sldId id="2147483630" r:id="rId212"/>
    <p:sldId id="2147483636" r:id="rId213"/>
    <p:sldId id="2147483612" r:id="rId214"/>
    <p:sldId id="2147483629" r:id="rId215"/>
    <p:sldId id="2147483637" r:id="rId216"/>
    <p:sldId id="2147483639" r:id="rId217"/>
    <p:sldId id="2147483600" r:id="rId218"/>
    <p:sldId id="2147483560" r:id="rId219"/>
    <p:sldId id="287" r:id="rId220"/>
    <p:sldId id="259" r:id="rId221"/>
    <p:sldId id="262" r:id="rId222"/>
    <p:sldId id="265" r:id="rId223"/>
    <p:sldId id="2147483646" r:id="rId224"/>
  </p:sldIdLst>
  <p:sldSz cx="12192000" cy="6858000"/>
  <p:notesSz cx="7772400" cy="10058400"/>
  <p:custDataLst>
    <p:tags r:id="rId227"/>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02AFA"/>
    <a:srgbClr val="0432FF"/>
    <a:srgbClr val="2D2DB2"/>
    <a:srgbClr val="000000"/>
    <a:srgbClr val="002B4E"/>
    <a:srgbClr val="002B50"/>
    <a:srgbClr val="E2ECF1"/>
    <a:srgbClr val="E0E9F2"/>
    <a:srgbClr val="ECF4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2" autoAdjust="0"/>
    <p:restoredTop sz="96246" autoAdjust="0"/>
  </p:normalViewPr>
  <p:slideViewPr>
    <p:cSldViewPr>
      <p:cViewPr varScale="1">
        <p:scale>
          <a:sx n="172" d="100"/>
          <a:sy n="172" d="100"/>
        </p:scale>
        <p:origin x="232" y="216"/>
      </p:cViewPr>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50" d="100"/>
        <a:sy n="150" d="100"/>
      </p:scale>
      <p:origin x="0" y="0"/>
    </p:cViewPr>
  </p:sorterViewPr>
  <p:notesViewPr>
    <p:cSldViewPr>
      <p:cViewPr varScale="1">
        <p:scale>
          <a:sx n="129" d="100"/>
          <a:sy n="129" d="100"/>
        </p:scale>
        <p:origin x="5096" y="2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1.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slideMaster" Target="slideMasters/slideMaster15.xml"/><Relationship Id="rId84" Type="http://schemas.openxmlformats.org/officeDocument/2006/relationships/slide" Target="slides/slide18.xml"/><Relationship Id="rId138" Type="http://schemas.openxmlformats.org/officeDocument/2006/relationships/slide" Target="slides/slide72.xml"/><Relationship Id="rId159" Type="http://schemas.openxmlformats.org/officeDocument/2006/relationships/slide" Target="slides/slide93.xml"/><Relationship Id="rId170" Type="http://schemas.openxmlformats.org/officeDocument/2006/relationships/slide" Target="slides/slide104.xml"/><Relationship Id="rId191" Type="http://schemas.openxmlformats.org/officeDocument/2006/relationships/slide" Target="slides/slide125.xml"/><Relationship Id="rId205" Type="http://schemas.openxmlformats.org/officeDocument/2006/relationships/slide" Target="slides/slide139.xml"/><Relationship Id="rId226" Type="http://schemas.openxmlformats.org/officeDocument/2006/relationships/handoutMaster" Target="handoutMasters/handoutMaster1.xml"/><Relationship Id="rId107" Type="http://schemas.openxmlformats.org/officeDocument/2006/relationships/slide" Target="slides/slide41.xml"/><Relationship Id="rId11" Type="http://schemas.openxmlformats.org/officeDocument/2006/relationships/customXml" Target="../customXml/item11.xml"/><Relationship Id="rId32" Type="http://schemas.openxmlformats.org/officeDocument/2006/relationships/customXml" Target="../customXml/item32.xml"/><Relationship Id="rId53" Type="http://schemas.openxmlformats.org/officeDocument/2006/relationships/slideMaster" Target="slideMasters/slideMaster5.xml"/><Relationship Id="rId74" Type="http://schemas.openxmlformats.org/officeDocument/2006/relationships/slide" Target="slides/slide8.xml"/><Relationship Id="rId128" Type="http://schemas.openxmlformats.org/officeDocument/2006/relationships/slide" Target="slides/slide62.xml"/><Relationship Id="rId149" Type="http://schemas.openxmlformats.org/officeDocument/2006/relationships/slide" Target="slides/slide83.xml"/><Relationship Id="rId5" Type="http://schemas.openxmlformats.org/officeDocument/2006/relationships/customXml" Target="../customXml/item5.xml"/><Relationship Id="rId95" Type="http://schemas.openxmlformats.org/officeDocument/2006/relationships/slide" Target="slides/slide29.xml"/><Relationship Id="rId160" Type="http://schemas.openxmlformats.org/officeDocument/2006/relationships/slide" Target="slides/slide94.xml"/><Relationship Id="rId181" Type="http://schemas.openxmlformats.org/officeDocument/2006/relationships/slide" Target="slides/slide115.xml"/><Relationship Id="rId216" Type="http://schemas.openxmlformats.org/officeDocument/2006/relationships/slide" Target="slides/slide150.xml"/><Relationship Id="rId22" Type="http://schemas.openxmlformats.org/officeDocument/2006/relationships/customXml" Target="../customXml/item22.xml"/><Relationship Id="rId43" Type="http://schemas.openxmlformats.org/officeDocument/2006/relationships/customXml" Target="../customXml/item43.xml"/><Relationship Id="rId64" Type="http://schemas.openxmlformats.org/officeDocument/2006/relationships/slideMaster" Target="slideMasters/slideMaster16.xml"/><Relationship Id="rId118" Type="http://schemas.openxmlformats.org/officeDocument/2006/relationships/slide" Target="slides/slide52.xml"/><Relationship Id="rId139" Type="http://schemas.openxmlformats.org/officeDocument/2006/relationships/slide" Target="slides/slide73.xml"/><Relationship Id="rId85" Type="http://schemas.openxmlformats.org/officeDocument/2006/relationships/slide" Target="slides/slide19.xml"/><Relationship Id="rId150" Type="http://schemas.openxmlformats.org/officeDocument/2006/relationships/slide" Target="slides/slide84.xml"/><Relationship Id="rId171" Type="http://schemas.openxmlformats.org/officeDocument/2006/relationships/slide" Target="slides/slide105.xml"/><Relationship Id="rId192" Type="http://schemas.openxmlformats.org/officeDocument/2006/relationships/slide" Target="slides/slide126.xml"/><Relationship Id="rId206" Type="http://schemas.openxmlformats.org/officeDocument/2006/relationships/slide" Target="slides/slide140.xml"/><Relationship Id="rId227" Type="http://schemas.openxmlformats.org/officeDocument/2006/relationships/tags" Target="tags/tag1.xml"/><Relationship Id="rId12" Type="http://schemas.openxmlformats.org/officeDocument/2006/relationships/customXml" Target="../customXml/item12.xml"/><Relationship Id="rId33" Type="http://schemas.openxmlformats.org/officeDocument/2006/relationships/customXml" Target="../customXml/item33.xml"/><Relationship Id="rId108" Type="http://schemas.openxmlformats.org/officeDocument/2006/relationships/slide" Target="slides/slide42.xml"/><Relationship Id="rId129" Type="http://schemas.openxmlformats.org/officeDocument/2006/relationships/slide" Target="slides/slide63.xml"/><Relationship Id="rId54" Type="http://schemas.openxmlformats.org/officeDocument/2006/relationships/slideMaster" Target="slideMasters/slideMaster6.xml"/><Relationship Id="rId75" Type="http://schemas.openxmlformats.org/officeDocument/2006/relationships/slide" Target="slides/slide9.xml"/><Relationship Id="rId96" Type="http://schemas.openxmlformats.org/officeDocument/2006/relationships/slide" Target="slides/slide30.xml"/><Relationship Id="rId140" Type="http://schemas.openxmlformats.org/officeDocument/2006/relationships/slide" Target="slides/slide74.xml"/><Relationship Id="rId161" Type="http://schemas.openxmlformats.org/officeDocument/2006/relationships/slide" Target="slides/slide95.xml"/><Relationship Id="rId182" Type="http://schemas.openxmlformats.org/officeDocument/2006/relationships/slide" Target="slides/slide116.xml"/><Relationship Id="rId217" Type="http://schemas.openxmlformats.org/officeDocument/2006/relationships/slide" Target="slides/slide151.xml"/><Relationship Id="rId6" Type="http://schemas.openxmlformats.org/officeDocument/2006/relationships/customXml" Target="../customXml/item6.xml"/><Relationship Id="rId23" Type="http://schemas.openxmlformats.org/officeDocument/2006/relationships/customXml" Target="../customXml/item23.xml"/><Relationship Id="rId119" Type="http://schemas.openxmlformats.org/officeDocument/2006/relationships/slide" Target="slides/slide53.xml"/><Relationship Id="rId44" Type="http://schemas.openxmlformats.org/officeDocument/2006/relationships/customXml" Target="../customXml/item44.xml"/><Relationship Id="rId65" Type="http://schemas.openxmlformats.org/officeDocument/2006/relationships/slideMaster" Target="slideMasters/slideMaster17.xml"/><Relationship Id="rId86" Type="http://schemas.openxmlformats.org/officeDocument/2006/relationships/slide" Target="slides/slide20.xml"/><Relationship Id="rId130" Type="http://schemas.openxmlformats.org/officeDocument/2006/relationships/slide" Target="slides/slide64.xml"/><Relationship Id="rId151" Type="http://schemas.openxmlformats.org/officeDocument/2006/relationships/slide" Target="slides/slide85.xml"/><Relationship Id="rId172" Type="http://schemas.openxmlformats.org/officeDocument/2006/relationships/slide" Target="slides/slide106.xml"/><Relationship Id="rId193" Type="http://schemas.openxmlformats.org/officeDocument/2006/relationships/slide" Target="slides/slide127.xml"/><Relationship Id="rId207" Type="http://schemas.openxmlformats.org/officeDocument/2006/relationships/slide" Target="slides/slide141.xml"/><Relationship Id="rId228" Type="http://schemas.openxmlformats.org/officeDocument/2006/relationships/commentAuthors" Target="commentAuthors.xml"/><Relationship Id="rId13" Type="http://schemas.openxmlformats.org/officeDocument/2006/relationships/customXml" Target="../customXml/item13.xml"/><Relationship Id="rId109" Type="http://schemas.openxmlformats.org/officeDocument/2006/relationships/slide" Target="slides/slide43.xml"/><Relationship Id="rId34" Type="http://schemas.openxmlformats.org/officeDocument/2006/relationships/customXml" Target="../customXml/item34.xml"/><Relationship Id="rId55" Type="http://schemas.openxmlformats.org/officeDocument/2006/relationships/slideMaster" Target="slideMasters/slideMaster7.xml"/><Relationship Id="rId76" Type="http://schemas.openxmlformats.org/officeDocument/2006/relationships/slide" Target="slides/slide10.xml"/><Relationship Id="rId97" Type="http://schemas.openxmlformats.org/officeDocument/2006/relationships/slide" Target="slides/slide31.xml"/><Relationship Id="rId120" Type="http://schemas.openxmlformats.org/officeDocument/2006/relationships/slide" Target="slides/slide54.xml"/><Relationship Id="rId141" Type="http://schemas.openxmlformats.org/officeDocument/2006/relationships/slide" Target="slides/slide75.xml"/><Relationship Id="rId7" Type="http://schemas.openxmlformats.org/officeDocument/2006/relationships/customXml" Target="../customXml/item7.xml"/><Relationship Id="rId162" Type="http://schemas.openxmlformats.org/officeDocument/2006/relationships/slide" Target="slides/slide96.xml"/><Relationship Id="rId183" Type="http://schemas.openxmlformats.org/officeDocument/2006/relationships/slide" Target="slides/slide117.xml"/><Relationship Id="rId218" Type="http://schemas.openxmlformats.org/officeDocument/2006/relationships/slide" Target="slides/slide152.xml"/><Relationship Id="rId24" Type="http://schemas.openxmlformats.org/officeDocument/2006/relationships/customXml" Target="../customXml/item24.xml"/><Relationship Id="rId45" Type="http://schemas.openxmlformats.org/officeDocument/2006/relationships/customXml" Target="../customXml/item45.xml"/><Relationship Id="rId66" Type="http://schemas.openxmlformats.org/officeDocument/2006/relationships/slideMaster" Target="slideMasters/slideMaster18.xml"/><Relationship Id="rId87" Type="http://schemas.openxmlformats.org/officeDocument/2006/relationships/slide" Target="slides/slide21.xml"/><Relationship Id="rId110" Type="http://schemas.openxmlformats.org/officeDocument/2006/relationships/slide" Target="slides/slide44.xml"/><Relationship Id="rId131" Type="http://schemas.openxmlformats.org/officeDocument/2006/relationships/slide" Target="slides/slide65.xml"/><Relationship Id="rId152" Type="http://schemas.openxmlformats.org/officeDocument/2006/relationships/slide" Target="slides/slide86.xml"/><Relationship Id="rId173" Type="http://schemas.openxmlformats.org/officeDocument/2006/relationships/slide" Target="slides/slide107.xml"/><Relationship Id="rId194" Type="http://schemas.openxmlformats.org/officeDocument/2006/relationships/slide" Target="slides/slide128.xml"/><Relationship Id="rId208" Type="http://schemas.openxmlformats.org/officeDocument/2006/relationships/slide" Target="slides/slide142.xml"/><Relationship Id="rId229" Type="http://schemas.openxmlformats.org/officeDocument/2006/relationships/presProps" Target="presProps.xml"/><Relationship Id="rId14" Type="http://schemas.openxmlformats.org/officeDocument/2006/relationships/customXml" Target="../customXml/item14.xml"/><Relationship Id="rId35" Type="http://schemas.openxmlformats.org/officeDocument/2006/relationships/customXml" Target="../customXml/item35.xml"/><Relationship Id="rId56" Type="http://schemas.openxmlformats.org/officeDocument/2006/relationships/slideMaster" Target="slideMasters/slideMaster8.xml"/><Relationship Id="rId77" Type="http://schemas.openxmlformats.org/officeDocument/2006/relationships/slide" Target="slides/slide11.xml"/><Relationship Id="rId100" Type="http://schemas.openxmlformats.org/officeDocument/2006/relationships/slide" Target="slides/slide34.xml"/><Relationship Id="rId8" Type="http://schemas.openxmlformats.org/officeDocument/2006/relationships/customXml" Target="../customXml/item8.xml"/><Relationship Id="rId98" Type="http://schemas.openxmlformats.org/officeDocument/2006/relationships/slide" Target="slides/slide32.xml"/><Relationship Id="rId121" Type="http://schemas.openxmlformats.org/officeDocument/2006/relationships/slide" Target="slides/slide55.xml"/><Relationship Id="rId142" Type="http://schemas.openxmlformats.org/officeDocument/2006/relationships/slide" Target="slides/slide76.xml"/><Relationship Id="rId163" Type="http://schemas.openxmlformats.org/officeDocument/2006/relationships/slide" Target="slides/slide97.xml"/><Relationship Id="rId184" Type="http://schemas.openxmlformats.org/officeDocument/2006/relationships/slide" Target="slides/slide118.xml"/><Relationship Id="rId219" Type="http://schemas.openxmlformats.org/officeDocument/2006/relationships/slide" Target="slides/slide153.xml"/><Relationship Id="rId230" Type="http://schemas.openxmlformats.org/officeDocument/2006/relationships/viewProps" Target="viewProps.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slide" Target="slides/slide1.xml"/><Relationship Id="rId116" Type="http://schemas.openxmlformats.org/officeDocument/2006/relationships/slide" Target="slides/slide50.xml"/><Relationship Id="rId137" Type="http://schemas.openxmlformats.org/officeDocument/2006/relationships/slide" Target="slides/slide71.xml"/><Relationship Id="rId158" Type="http://schemas.openxmlformats.org/officeDocument/2006/relationships/slide" Target="slides/slide92.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slideMaster" Target="slideMasters/slideMaster14.xml"/><Relationship Id="rId83" Type="http://schemas.openxmlformats.org/officeDocument/2006/relationships/slide" Target="slides/slide17.xml"/><Relationship Id="rId88" Type="http://schemas.openxmlformats.org/officeDocument/2006/relationships/slide" Target="slides/slide22.xml"/><Relationship Id="rId111" Type="http://schemas.openxmlformats.org/officeDocument/2006/relationships/slide" Target="slides/slide45.xml"/><Relationship Id="rId132" Type="http://schemas.openxmlformats.org/officeDocument/2006/relationships/slide" Target="slides/slide66.xml"/><Relationship Id="rId153" Type="http://schemas.openxmlformats.org/officeDocument/2006/relationships/slide" Target="slides/slide87.xml"/><Relationship Id="rId174" Type="http://schemas.openxmlformats.org/officeDocument/2006/relationships/slide" Target="slides/slide108.xml"/><Relationship Id="rId179" Type="http://schemas.openxmlformats.org/officeDocument/2006/relationships/slide" Target="slides/slide113.xml"/><Relationship Id="rId195" Type="http://schemas.openxmlformats.org/officeDocument/2006/relationships/slide" Target="slides/slide129.xml"/><Relationship Id="rId209" Type="http://schemas.openxmlformats.org/officeDocument/2006/relationships/slide" Target="slides/slide143.xml"/><Relationship Id="rId190" Type="http://schemas.openxmlformats.org/officeDocument/2006/relationships/slide" Target="slides/slide124.xml"/><Relationship Id="rId204" Type="http://schemas.openxmlformats.org/officeDocument/2006/relationships/slide" Target="slides/slide138.xml"/><Relationship Id="rId220" Type="http://schemas.openxmlformats.org/officeDocument/2006/relationships/slide" Target="slides/slide154.xml"/><Relationship Id="rId225" Type="http://schemas.openxmlformats.org/officeDocument/2006/relationships/notesMaster" Target="notesMasters/notesMaster1.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slideMaster" Target="slideMasters/slideMaster9.xml"/><Relationship Id="rId106" Type="http://schemas.openxmlformats.org/officeDocument/2006/relationships/slide" Target="slides/slide40.xml"/><Relationship Id="rId127" Type="http://schemas.openxmlformats.org/officeDocument/2006/relationships/slide" Target="slides/slide61.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slideMaster" Target="slideMasters/slideMaster4.xml"/><Relationship Id="rId73" Type="http://schemas.openxmlformats.org/officeDocument/2006/relationships/slide" Target="slides/slide7.xml"/><Relationship Id="rId78" Type="http://schemas.openxmlformats.org/officeDocument/2006/relationships/slide" Target="slides/slide12.xml"/><Relationship Id="rId94" Type="http://schemas.openxmlformats.org/officeDocument/2006/relationships/slide" Target="slides/slide28.xml"/><Relationship Id="rId99" Type="http://schemas.openxmlformats.org/officeDocument/2006/relationships/slide" Target="slides/slide33.xml"/><Relationship Id="rId101" Type="http://schemas.openxmlformats.org/officeDocument/2006/relationships/slide" Target="slides/slide35.xml"/><Relationship Id="rId122" Type="http://schemas.openxmlformats.org/officeDocument/2006/relationships/slide" Target="slides/slide56.xml"/><Relationship Id="rId143" Type="http://schemas.openxmlformats.org/officeDocument/2006/relationships/slide" Target="slides/slide77.xml"/><Relationship Id="rId148" Type="http://schemas.openxmlformats.org/officeDocument/2006/relationships/slide" Target="slides/slide82.xml"/><Relationship Id="rId164" Type="http://schemas.openxmlformats.org/officeDocument/2006/relationships/slide" Target="slides/slide98.xml"/><Relationship Id="rId169" Type="http://schemas.openxmlformats.org/officeDocument/2006/relationships/slide" Target="slides/slide103.xml"/><Relationship Id="rId185" Type="http://schemas.openxmlformats.org/officeDocument/2006/relationships/slide" Target="slides/slide119.xml"/><Relationship Id="rId4" Type="http://schemas.openxmlformats.org/officeDocument/2006/relationships/customXml" Target="../customXml/item4.xml"/><Relationship Id="rId9" Type="http://schemas.openxmlformats.org/officeDocument/2006/relationships/customXml" Target="../customXml/item9.xml"/><Relationship Id="rId180" Type="http://schemas.openxmlformats.org/officeDocument/2006/relationships/slide" Target="slides/slide114.xml"/><Relationship Id="rId210" Type="http://schemas.openxmlformats.org/officeDocument/2006/relationships/slide" Target="slides/slide144.xml"/><Relationship Id="rId215" Type="http://schemas.openxmlformats.org/officeDocument/2006/relationships/slide" Target="slides/slide149.xml"/><Relationship Id="rId26" Type="http://schemas.openxmlformats.org/officeDocument/2006/relationships/customXml" Target="../customXml/item26.xml"/><Relationship Id="rId231" Type="http://schemas.openxmlformats.org/officeDocument/2006/relationships/theme" Target="theme/theme1.xml"/><Relationship Id="rId47" Type="http://schemas.openxmlformats.org/officeDocument/2006/relationships/customXml" Target="../customXml/item47.xml"/><Relationship Id="rId68" Type="http://schemas.openxmlformats.org/officeDocument/2006/relationships/slide" Target="slides/slide2.xml"/><Relationship Id="rId89" Type="http://schemas.openxmlformats.org/officeDocument/2006/relationships/slide" Target="slides/slide23.xml"/><Relationship Id="rId112" Type="http://schemas.openxmlformats.org/officeDocument/2006/relationships/slide" Target="slides/slide46.xml"/><Relationship Id="rId133" Type="http://schemas.openxmlformats.org/officeDocument/2006/relationships/slide" Target="slides/slide67.xml"/><Relationship Id="rId154" Type="http://schemas.openxmlformats.org/officeDocument/2006/relationships/slide" Target="slides/slide88.xml"/><Relationship Id="rId175" Type="http://schemas.openxmlformats.org/officeDocument/2006/relationships/slide" Target="slides/slide109.xml"/><Relationship Id="rId196" Type="http://schemas.openxmlformats.org/officeDocument/2006/relationships/slide" Target="slides/slide130.xml"/><Relationship Id="rId200" Type="http://schemas.openxmlformats.org/officeDocument/2006/relationships/slide" Target="slides/slide134.xml"/><Relationship Id="rId16" Type="http://schemas.openxmlformats.org/officeDocument/2006/relationships/customXml" Target="../customXml/item16.xml"/><Relationship Id="rId221" Type="http://schemas.openxmlformats.org/officeDocument/2006/relationships/slide" Target="slides/slide155.xml"/><Relationship Id="rId37" Type="http://schemas.openxmlformats.org/officeDocument/2006/relationships/customXml" Target="../customXml/item37.xml"/><Relationship Id="rId58" Type="http://schemas.openxmlformats.org/officeDocument/2006/relationships/slideMaster" Target="slideMasters/slideMaster10.xml"/><Relationship Id="rId79" Type="http://schemas.openxmlformats.org/officeDocument/2006/relationships/slide" Target="slides/slide13.xml"/><Relationship Id="rId102" Type="http://schemas.openxmlformats.org/officeDocument/2006/relationships/slide" Target="slides/slide36.xml"/><Relationship Id="rId123" Type="http://schemas.openxmlformats.org/officeDocument/2006/relationships/slide" Target="slides/slide57.xml"/><Relationship Id="rId144" Type="http://schemas.openxmlformats.org/officeDocument/2006/relationships/slide" Target="slides/slide78.xml"/><Relationship Id="rId90" Type="http://schemas.openxmlformats.org/officeDocument/2006/relationships/slide" Target="slides/slide24.xml"/><Relationship Id="rId165" Type="http://schemas.openxmlformats.org/officeDocument/2006/relationships/slide" Target="slides/slide99.xml"/><Relationship Id="rId186" Type="http://schemas.openxmlformats.org/officeDocument/2006/relationships/slide" Target="slides/slide120.xml"/><Relationship Id="rId211" Type="http://schemas.openxmlformats.org/officeDocument/2006/relationships/slide" Target="slides/slide145.xml"/><Relationship Id="rId232" Type="http://schemas.openxmlformats.org/officeDocument/2006/relationships/tableStyles" Target="tableStyles.xml"/><Relationship Id="rId27" Type="http://schemas.openxmlformats.org/officeDocument/2006/relationships/customXml" Target="../customXml/item27.xml"/><Relationship Id="rId48" Type="http://schemas.openxmlformats.org/officeDocument/2006/relationships/customXml" Target="../customXml/item48.xml"/><Relationship Id="rId69" Type="http://schemas.openxmlformats.org/officeDocument/2006/relationships/slide" Target="slides/slide3.xml"/><Relationship Id="rId113" Type="http://schemas.openxmlformats.org/officeDocument/2006/relationships/slide" Target="slides/slide47.xml"/><Relationship Id="rId134" Type="http://schemas.openxmlformats.org/officeDocument/2006/relationships/slide" Target="slides/slide68.xml"/><Relationship Id="rId80" Type="http://schemas.openxmlformats.org/officeDocument/2006/relationships/slide" Target="slides/slide14.xml"/><Relationship Id="rId155" Type="http://schemas.openxmlformats.org/officeDocument/2006/relationships/slide" Target="slides/slide89.xml"/><Relationship Id="rId176" Type="http://schemas.openxmlformats.org/officeDocument/2006/relationships/slide" Target="slides/slide110.xml"/><Relationship Id="rId197" Type="http://schemas.openxmlformats.org/officeDocument/2006/relationships/slide" Target="slides/slide131.xml"/><Relationship Id="rId201" Type="http://schemas.openxmlformats.org/officeDocument/2006/relationships/slide" Target="slides/slide135.xml"/><Relationship Id="rId222" Type="http://schemas.openxmlformats.org/officeDocument/2006/relationships/slide" Target="slides/slide156.xml"/><Relationship Id="rId17" Type="http://schemas.openxmlformats.org/officeDocument/2006/relationships/customXml" Target="../customXml/item17.xml"/><Relationship Id="rId38" Type="http://schemas.openxmlformats.org/officeDocument/2006/relationships/customXml" Target="../customXml/item38.xml"/><Relationship Id="rId59" Type="http://schemas.openxmlformats.org/officeDocument/2006/relationships/slideMaster" Target="slideMasters/slideMaster11.xml"/><Relationship Id="rId103" Type="http://schemas.openxmlformats.org/officeDocument/2006/relationships/slide" Target="slides/slide37.xml"/><Relationship Id="rId124" Type="http://schemas.openxmlformats.org/officeDocument/2006/relationships/slide" Target="slides/slide58.xml"/><Relationship Id="rId70" Type="http://schemas.openxmlformats.org/officeDocument/2006/relationships/slide" Target="slides/slide4.xml"/><Relationship Id="rId91" Type="http://schemas.openxmlformats.org/officeDocument/2006/relationships/slide" Target="slides/slide25.xml"/><Relationship Id="rId145" Type="http://schemas.openxmlformats.org/officeDocument/2006/relationships/slide" Target="slides/slide79.xml"/><Relationship Id="rId166" Type="http://schemas.openxmlformats.org/officeDocument/2006/relationships/slide" Target="slides/slide100.xml"/><Relationship Id="rId187" Type="http://schemas.openxmlformats.org/officeDocument/2006/relationships/slide" Target="slides/slide121.xml"/><Relationship Id="rId1" Type="http://schemas.openxmlformats.org/officeDocument/2006/relationships/customXml" Target="../customXml/item1.xml"/><Relationship Id="rId212" Type="http://schemas.openxmlformats.org/officeDocument/2006/relationships/slide" Target="slides/slide146.xml"/><Relationship Id="rId28" Type="http://schemas.openxmlformats.org/officeDocument/2006/relationships/customXml" Target="../customXml/item28.xml"/><Relationship Id="rId49" Type="http://schemas.openxmlformats.org/officeDocument/2006/relationships/slideMaster" Target="slideMasters/slideMaster1.xml"/><Relationship Id="rId114" Type="http://schemas.openxmlformats.org/officeDocument/2006/relationships/slide" Target="slides/slide48.xml"/><Relationship Id="rId60" Type="http://schemas.openxmlformats.org/officeDocument/2006/relationships/slideMaster" Target="slideMasters/slideMaster12.xml"/><Relationship Id="rId81" Type="http://schemas.openxmlformats.org/officeDocument/2006/relationships/slide" Target="slides/slide15.xml"/><Relationship Id="rId135" Type="http://schemas.openxmlformats.org/officeDocument/2006/relationships/slide" Target="slides/slide69.xml"/><Relationship Id="rId156" Type="http://schemas.openxmlformats.org/officeDocument/2006/relationships/slide" Target="slides/slide90.xml"/><Relationship Id="rId177" Type="http://schemas.openxmlformats.org/officeDocument/2006/relationships/slide" Target="slides/slide111.xml"/><Relationship Id="rId198" Type="http://schemas.openxmlformats.org/officeDocument/2006/relationships/slide" Target="slides/slide132.xml"/><Relationship Id="rId202" Type="http://schemas.openxmlformats.org/officeDocument/2006/relationships/slide" Target="slides/slide136.xml"/><Relationship Id="rId223" Type="http://schemas.openxmlformats.org/officeDocument/2006/relationships/slide" Target="slides/slide157.xml"/><Relationship Id="rId18" Type="http://schemas.openxmlformats.org/officeDocument/2006/relationships/customXml" Target="../customXml/item18.xml"/><Relationship Id="rId39" Type="http://schemas.openxmlformats.org/officeDocument/2006/relationships/customXml" Target="../customXml/item39.xml"/><Relationship Id="rId50" Type="http://schemas.openxmlformats.org/officeDocument/2006/relationships/slideMaster" Target="slideMasters/slideMaster2.xml"/><Relationship Id="rId104" Type="http://schemas.openxmlformats.org/officeDocument/2006/relationships/slide" Target="slides/slide38.xml"/><Relationship Id="rId125" Type="http://schemas.openxmlformats.org/officeDocument/2006/relationships/slide" Target="slides/slide59.xml"/><Relationship Id="rId146" Type="http://schemas.openxmlformats.org/officeDocument/2006/relationships/slide" Target="slides/slide80.xml"/><Relationship Id="rId167" Type="http://schemas.openxmlformats.org/officeDocument/2006/relationships/slide" Target="slides/slide101.xml"/><Relationship Id="rId188" Type="http://schemas.openxmlformats.org/officeDocument/2006/relationships/slide" Target="slides/slide122.xml"/><Relationship Id="rId71" Type="http://schemas.openxmlformats.org/officeDocument/2006/relationships/slide" Target="slides/slide5.xml"/><Relationship Id="rId92" Type="http://schemas.openxmlformats.org/officeDocument/2006/relationships/slide" Target="slides/slide26.xml"/><Relationship Id="rId213" Type="http://schemas.openxmlformats.org/officeDocument/2006/relationships/slide" Target="slides/slide147.xml"/><Relationship Id="rId2" Type="http://schemas.openxmlformats.org/officeDocument/2006/relationships/customXml" Target="../customXml/item2.xml"/><Relationship Id="rId29" Type="http://schemas.openxmlformats.org/officeDocument/2006/relationships/customXml" Target="../customXml/item29.xml"/><Relationship Id="rId40" Type="http://schemas.openxmlformats.org/officeDocument/2006/relationships/customXml" Target="../customXml/item40.xml"/><Relationship Id="rId115" Type="http://schemas.openxmlformats.org/officeDocument/2006/relationships/slide" Target="slides/slide49.xml"/><Relationship Id="rId136" Type="http://schemas.openxmlformats.org/officeDocument/2006/relationships/slide" Target="slides/slide70.xml"/><Relationship Id="rId157" Type="http://schemas.openxmlformats.org/officeDocument/2006/relationships/slide" Target="slides/slide91.xml"/><Relationship Id="rId178" Type="http://schemas.openxmlformats.org/officeDocument/2006/relationships/slide" Target="slides/slide112.xml"/><Relationship Id="rId61" Type="http://schemas.openxmlformats.org/officeDocument/2006/relationships/slideMaster" Target="slideMasters/slideMaster13.xml"/><Relationship Id="rId82" Type="http://schemas.openxmlformats.org/officeDocument/2006/relationships/slide" Target="slides/slide16.xml"/><Relationship Id="rId199" Type="http://schemas.openxmlformats.org/officeDocument/2006/relationships/slide" Target="slides/slide133.xml"/><Relationship Id="rId203" Type="http://schemas.openxmlformats.org/officeDocument/2006/relationships/slide" Target="slides/slide137.xml"/><Relationship Id="rId19" Type="http://schemas.openxmlformats.org/officeDocument/2006/relationships/customXml" Target="../customXml/item19.xml"/><Relationship Id="rId224" Type="http://schemas.openxmlformats.org/officeDocument/2006/relationships/slide" Target="slides/slide158.xml"/><Relationship Id="rId30" Type="http://schemas.openxmlformats.org/officeDocument/2006/relationships/customXml" Target="../customXml/item30.xml"/><Relationship Id="rId105" Type="http://schemas.openxmlformats.org/officeDocument/2006/relationships/slide" Target="slides/slide39.xml"/><Relationship Id="rId126" Type="http://schemas.openxmlformats.org/officeDocument/2006/relationships/slide" Target="slides/slide60.xml"/><Relationship Id="rId147" Type="http://schemas.openxmlformats.org/officeDocument/2006/relationships/slide" Target="slides/slide81.xml"/><Relationship Id="rId168" Type="http://schemas.openxmlformats.org/officeDocument/2006/relationships/slide" Target="slides/slide102.xml"/><Relationship Id="rId51" Type="http://schemas.openxmlformats.org/officeDocument/2006/relationships/slideMaster" Target="slideMasters/slideMaster3.xml"/><Relationship Id="rId72" Type="http://schemas.openxmlformats.org/officeDocument/2006/relationships/slide" Target="slides/slide6.xml"/><Relationship Id="rId93" Type="http://schemas.openxmlformats.org/officeDocument/2006/relationships/slide" Target="slides/slide27.xml"/><Relationship Id="rId189" Type="http://schemas.openxmlformats.org/officeDocument/2006/relationships/slide" Target="slides/slide123.xml"/><Relationship Id="rId3" Type="http://schemas.openxmlformats.org/officeDocument/2006/relationships/customXml" Target="../customXml/item3.xml"/><Relationship Id="rId214" Type="http://schemas.openxmlformats.org/officeDocument/2006/relationships/slide" Target="slides/slide14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1"/>
        <c:ser>
          <c:idx val="0"/>
          <c:order val="0"/>
          <c:tx>
            <c:strRef>
              <c:f>Sheet1!$B$1</c:f>
              <c:strCache>
                <c:ptCount val="1"/>
                <c:pt idx="0">
                  <c:v>Patients</c:v>
                </c:pt>
              </c:strCache>
            </c:strRef>
          </c:tx>
          <c:invertIfNegative val="1"/>
          <c:dLbls>
            <c:dLbl>
              <c:idx val="0"/>
              <c:tx>
                <c:rich>
                  <a:bodyPr/>
                  <a:lstStyle/>
                  <a:p>
                    <a:r>
                      <a:rPr lang="en-US"/>
                      <a:t>44%</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59B-448E-B824-BB5FD038C871}"/>
                </c:ext>
              </c:extLst>
            </c:dLbl>
            <c:dLbl>
              <c:idx val="1"/>
              <c:tx>
                <c:rich>
                  <a:bodyPr/>
                  <a:lstStyle/>
                  <a:p>
                    <a:r>
                      <a:rPr lang="en-US"/>
                      <a:t>20%</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59B-448E-B824-BB5FD038C871}"/>
                </c:ext>
              </c:extLst>
            </c:dLbl>
            <c:dLbl>
              <c:idx val="2"/>
              <c:tx>
                <c:rich>
                  <a:bodyPr/>
                  <a:lstStyle/>
                  <a:p>
                    <a:r>
                      <a:rPr lang="en-US"/>
                      <a:t>24%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859B-448E-B824-BB5FD038C871}"/>
                </c:ext>
              </c:extLst>
            </c:dLbl>
            <c:dLbl>
              <c:idx val="3"/>
              <c:tx>
                <c:rich>
                  <a:bodyPr/>
                  <a:lstStyle/>
                  <a:p>
                    <a:r>
                      <a:rPr lang="en-US"/>
                      <a:t>24%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859B-448E-B824-BB5FD038C871}"/>
                </c:ext>
              </c:extLst>
            </c:dLbl>
            <c:dLbl>
              <c:idx val="4"/>
              <c:tx>
                <c:rich>
                  <a:bodyPr/>
                  <a:lstStyle/>
                  <a:p>
                    <a:r>
                      <a:rPr lang="en-US"/>
                      <a:t>20%</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859B-448E-B824-BB5FD038C871}"/>
                </c:ext>
              </c:extLst>
            </c:dLbl>
            <c:dLbl>
              <c:idx val="5"/>
              <c:tx>
                <c:rich>
                  <a:bodyPr/>
                  <a:lstStyle/>
                  <a:p>
                    <a:r>
                      <a:rPr lang="en-US" dirty="0"/>
                      <a:t>12%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859B-448E-B824-BB5FD038C871}"/>
                </c:ext>
              </c:extLst>
            </c:dLbl>
            <c:dLbl>
              <c:idx val="6"/>
              <c:tx>
                <c:rich>
                  <a:bodyPr/>
                  <a:lstStyle/>
                  <a:p>
                    <a:r>
                      <a:rPr lang="en-US" dirty="0"/>
                      <a:t>12%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859B-448E-B824-BB5FD038C871}"/>
                </c:ext>
              </c:extLst>
            </c:dLbl>
            <c:dLbl>
              <c:idx val="7"/>
              <c:tx>
                <c:rich>
                  <a:bodyPr/>
                  <a:lstStyle/>
                  <a:p>
                    <a:r>
                      <a:rPr lang="en-US" dirty="0"/>
                      <a:t>12%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859B-448E-B824-BB5FD038C871}"/>
                </c:ext>
              </c:extLst>
            </c:dLbl>
            <c:dLbl>
              <c:idx val="8"/>
              <c:tx>
                <c:rich>
                  <a:bodyPr/>
                  <a:lstStyle/>
                  <a:p>
                    <a:r>
                      <a:rPr lang="en-US" dirty="0"/>
                      <a:t>12%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859B-448E-B824-BB5FD038C871}"/>
                </c:ext>
              </c:extLst>
            </c:dLbl>
            <c:dLbl>
              <c:idx val="9"/>
              <c:tx>
                <c:rich>
                  <a:bodyPr/>
                  <a:lstStyle/>
                  <a:p>
                    <a:r>
                      <a:rPr lang="en-US" dirty="0"/>
                      <a:t>12%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859B-448E-B824-BB5FD038C87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Neutropenia</c:v>
                </c:pt>
                <c:pt idx="1">
                  <c:v>Diarrhoea</c:v>
                </c:pt>
                <c:pt idx="2">
                  <c:v>Nausea</c:v>
                </c:pt>
                <c:pt idx="3">
                  <c:v>Infusion Related Reaction</c:v>
                </c:pt>
                <c:pt idx="4">
                  <c:v>Anaemia</c:v>
                </c:pt>
                <c:pt idx="5">
                  <c:v>Constipation</c:v>
                </c:pt>
                <c:pt idx="6">
                  <c:v>Fatigue</c:v>
                </c:pt>
                <c:pt idx="7">
                  <c:v>COVID-19</c:v>
                </c:pt>
                <c:pt idx="8">
                  <c:v>Nasopharyngitis</c:v>
                </c:pt>
                <c:pt idx="9">
                  <c:v>WBC count decreased</c:v>
                </c:pt>
              </c:strCache>
            </c:strRef>
          </c:cat>
          <c:val>
            <c:numRef>
              <c:f>Sheet1!$B$2:$B$11</c:f>
              <c:numCache>
                <c:formatCode>General</c:formatCode>
                <c:ptCount val="10"/>
                <c:pt idx="0">
                  <c:v>11</c:v>
                </c:pt>
                <c:pt idx="1">
                  <c:v>7</c:v>
                </c:pt>
                <c:pt idx="2">
                  <c:v>6</c:v>
                </c:pt>
                <c:pt idx="3">
                  <c:v>6</c:v>
                </c:pt>
                <c:pt idx="4">
                  <c:v>5</c:v>
                </c:pt>
                <c:pt idx="5">
                  <c:v>3</c:v>
                </c:pt>
                <c:pt idx="6">
                  <c:v>3</c:v>
                </c:pt>
                <c:pt idx="7">
                  <c:v>3</c:v>
                </c:pt>
                <c:pt idx="8">
                  <c:v>3</c:v>
                </c:pt>
                <c:pt idx="9">
                  <c:v>3</c:v>
                </c:pt>
              </c:numCache>
            </c:numRef>
          </c:val>
          <c:extLst>
            <c:ext xmlns:c16="http://schemas.microsoft.com/office/drawing/2014/chart" uri="{C3380CC4-5D6E-409C-BE32-E72D297353CC}">
              <c16:uniqueId val="{0000000A-859B-448E-B824-BB5FD038C871}"/>
            </c:ext>
          </c:extLst>
        </c:ser>
        <c:dLbls>
          <c:showLegendKey val="0"/>
          <c:showVal val="0"/>
          <c:showCatName val="0"/>
          <c:showSerName val="0"/>
          <c:showPercent val="0"/>
          <c:showBubbleSize val="0"/>
        </c:dLbls>
        <c:gapWidth val="150"/>
        <c:axId val="-2068027336"/>
        <c:axId val="-2113994440"/>
      </c:barChart>
      <c:catAx>
        <c:axId val="-2068027336"/>
        <c:scaling>
          <c:orientation val="maxMin"/>
        </c:scaling>
        <c:delete val="0"/>
        <c:axPos val="l"/>
        <c:numFmt formatCode="General" sourceLinked="0"/>
        <c:majorTickMark val="out"/>
        <c:minorTickMark val="none"/>
        <c:tickLblPos val="nextTo"/>
        <c:txPr>
          <a:bodyPr/>
          <a:lstStyle/>
          <a:p>
            <a:pPr>
              <a:defRPr sz="1000"/>
            </a:pPr>
            <a:endParaRPr lang="en-US"/>
          </a:p>
        </c:txPr>
        <c:crossAx val="-2113994440"/>
        <c:crosses val="autoZero"/>
        <c:auto val="1"/>
        <c:lblAlgn val="ctr"/>
        <c:lblOffset val="100"/>
        <c:noMultiLvlLbl val="0"/>
      </c:catAx>
      <c:valAx>
        <c:axId val="-2113994440"/>
        <c:scaling>
          <c:orientation val="minMax"/>
          <c:max val="12"/>
          <c:min val="0"/>
        </c:scaling>
        <c:delete val="1"/>
        <c:axPos val="t"/>
        <c:numFmt formatCode="General" sourceLinked="1"/>
        <c:majorTickMark val="out"/>
        <c:minorTickMark val="none"/>
        <c:tickLblPos val="nextTo"/>
        <c:crossAx val="-2068027336"/>
        <c:crosses val="autoZero"/>
        <c:crossBetween val="between"/>
        <c:majorUnit val="2"/>
      </c:valAx>
    </c:plotArea>
    <c:plotVisOnly val="1"/>
    <c:dispBlanksAs val="gap"/>
    <c:showDLblsOverMax val="1"/>
  </c:chart>
  <c:spPr>
    <a:ln>
      <a:solidFill>
        <a:schemeClr val="tx1"/>
      </a:solidFill>
    </a:ln>
  </c:spPr>
  <c:txPr>
    <a:bodyPr/>
    <a:lstStyle/>
    <a:p>
      <a:pPr>
        <a:defRPr sz="11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1"/>
        <c:ser>
          <c:idx val="0"/>
          <c:order val="0"/>
          <c:tx>
            <c:strRef>
              <c:f>Sheet1!$B$1</c:f>
              <c:strCache>
                <c:ptCount val="1"/>
                <c:pt idx="0">
                  <c:v>Number of Patients</c:v>
                </c:pt>
              </c:strCache>
            </c:strRef>
          </c:tx>
          <c:invertIfNegative val="1"/>
          <c:dLbls>
            <c:dLbl>
              <c:idx val="0"/>
              <c:tx>
                <c:rich>
                  <a:bodyPr/>
                  <a:lstStyle/>
                  <a:p>
                    <a:pPr>
                      <a:defRPr/>
                    </a:pPr>
                    <a:r>
                      <a:rPr lang="en-US" dirty="0"/>
                      <a:t>20%</a:t>
                    </a:r>
                  </a:p>
                </c:rich>
              </c:tx>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7A5-4335-8D8E-CD5420FB21F2}"/>
                </c:ext>
              </c:extLst>
            </c:dLbl>
            <c:dLbl>
              <c:idx val="1"/>
              <c:tx>
                <c:rich>
                  <a:bodyPr/>
                  <a:lstStyle/>
                  <a:p>
                    <a:pPr>
                      <a:defRPr/>
                    </a:pPr>
                    <a:r>
                      <a:rPr lang="en-US" dirty="0"/>
                      <a:t>20%</a:t>
                    </a:r>
                  </a:p>
                </c:rich>
              </c:tx>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7A5-4335-8D8E-CD5420FB21F2}"/>
                </c:ext>
              </c:extLst>
            </c:dLbl>
            <c:dLbl>
              <c:idx val="2"/>
              <c:tx>
                <c:rich>
                  <a:bodyPr/>
                  <a:lstStyle/>
                  <a:p>
                    <a:pPr>
                      <a:defRPr/>
                    </a:pPr>
                    <a:r>
                      <a:rPr lang="en-US" dirty="0"/>
                      <a:t>12%</a:t>
                    </a:r>
                  </a:p>
                </c:rich>
              </c:tx>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87A5-4335-8D8E-CD5420FB21F2}"/>
                </c:ext>
              </c:extLst>
            </c:dLbl>
            <c:dLbl>
              <c:idx val="3"/>
              <c:tx>
                <c:rich>
                  <a:bodyPr/>
                  <a:lstStyle/>
                  <a:p>
                    <a:pPr>
                      <a:defRPr/>
                    </a:pPr>
                    <a:r>
                      <a:rPr lang="en-US" dirty="0"/>
                      <a:t>12%</a:t>
                    </a:r>
                  </a:p>
                </c:rich>
              </c:tx>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87A5-4335-8D8E-CD5420FB21F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Sheet1!$A$2:$A$5</c:f>
              <c:strCache>
                <c:ptCount val="4"/>
                <c:pt idx="0">
                  <c:v>Neutropenia</c:v>
                </c:pt>
                <c:pt idx="1">
                  <c:v>Infections and infestations (SOC)</c:v>
                </c:pt>
                <c:pt idx="2">
                  <c:v>White blood cell count decreased</c:v>
                </c:pt>
                <c:pt idx="3">
                  <c:v>Anaemia</c:v>
                </c:pt>
              </c:strCache>
            </c:strRef>
          </c:cat>
          <c:val>
            <c:numRef>
              <c:f>Sheet1!$B$2:$B$5</c:f>
              <c:numCache>
                <c:formatCode>General</c:formatCode>
                <c:ptCount val="4"/>
                <c:pt idx="0">
                  <c:v>7</c:v>
                </c:pt>
                <c:pt idx="1">
                  <c:v>7</c:v>
                </c:pt>
                <c:pt idx="2">
                  <c:v>3</c:v>
                </c:pt>
                <c:pt idx="3">
                  <c:v>3</c:v>
                </c:pt>
              </c:numCache>
            </c:numRef>
          </c:val>
          <c:extLst>
            <c:ext xmlns:c16="http://schemas.microsoft.com/office/drawing/2014/chart" uri="{C3380CC4-5D6E-409C-BE32-E72D297353CC}">
              <c16:uniqueId val="{00000010-87A5-4335-8D8E-CD5420FB21F2}"/>
            </c:ext>
          </c:extLst>
        </c:ser>
        <c:dLbls>
          <c:showLegendKey val="0"/>
          <c:showVal val="0"/>
          <c:showCatName val="0"/>
          <c:showSerName val="0"/>
          <c:showPercent val="0"/>
          <c:showBubbleSize val="0"/>
        </c:dLbls>
        <c:gapWidth val="150"/>
        <c:axId val="-2068027336"/>
        <c:axId val="-2113994440"/>
      </c:barChart>
      <c:catAx>
        <c:axId val="-2068027336"/>
        <c:scaling>
          <c:orientation val="maxMin"/>
        </c:scaling>
        <c:delete val="0"/>
        <c:axPos val="l"/>
        <c:numFmt formatCode="General" sourceLinked="0"/>
        <c:majorTickMark val="out"/>
        <c:minorTickMark val="none"/>
        <c:tickLblPos val="nextTo"/>
        <c:crossAx val="-2113994440"/>
        <c:crosses val="autoZero"/>
        <c:auto val="1"/>
        <c:lblAlgn val="ctr"/>
        <c:lblOffset val="100"/>
        <c:noMultiLvlLbl val="0"/>
      </c:catAx>
      <c:valAx>
        <c:axId val="-2113994440"/>
        <c:scaling>
          <c:orientation val="minMax"/>
          <c:max val="8"/>
          <c:min val="0"/>
        </c:scaling>
        <c:delete val="1"/>
        <c:axPos val="t"/>
        <c:numFmt formatCode="General" sourceLinked="1"/>
        <c:majorTickMark val="out"/>
        <c:minorTickMark val="none"/>
        <c:tickLblPos val="nextTo"/>
        <c:crossAx val="-2068027336"/>
        <c:crosses val="autoZero"/>
        <c:crossBetween val="between"/>
        <c:majorUnit val="2"/>
      </c:valAx>
    </c:plotArea>
    <c:plotVisOnly val="1"/>
    <c:dispBlanksAs val="gap"/>
    <c:showDLblsOverMax val="1"/>
  </c:chart>
  <c:spPr>
    <a:ln>
      <a:solidFill>
        <a:schemeClr val="tx1"/>
      </a:solidFill>
    </a:ln>
  </c:spPr>
  <c:txPr>
    <a:bodyPr/>
    <a:lstStyle/>
    <a:p>
      <a:pPr>
        <a:defRPr sz="11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9C98CE-CCE6-46A5-A934-F5FA1BF5726D}"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DD6C553C-914B-41C7-A936-92C22819073C}">
      <dgm:prSet custT="1"/>
      <dgm:spPr/>
      <dgm:t>
        <a:bodyPr/>
        <a:lstStyle/>
        <a:p>
          <a:pPr algn="ctr"/>
          <a:r>
            <a:rPr lang="en-US" sz="1200" b="1" dirty="0"/>
            <a:t>ASH 2025</a:t>
          </a:r>
          <a:r>
            <a:rPr lang="en-US" sz="1200" b="1" baseline="30000" dirty="0"/>
            <a:t>3</a:t>
          </a:r>
          <a:r>
            <a:rPr lang="en-US" sz="1200" b="1" dirty="0"/>
            <a:t>: 60 </a:t>
          </a:r>
          <a:r>
            <a:rPr lang="en-US" sz="1200" b="1" dirty="0" err="1"/>
            <a:t>mo</a:t>
          </a:r>
          <a:r>
            <a:rPr lang="en-US" sz="1200" b="1" dirty="0"/>
            <a:t> F/U</a:t>
          </a:r>
        </a:p>
        <a:p>
          <a:pPr algn="ctr"/>
          <a:r>
            <a:rPr lang="en-US" sz="1200" b="1" dirty="0" err="1"/>
            <a:t>Zanu</a:t>
          </a:r>
          <a:r>
            <a:rPr lang="en-US" sz="1200" dirty="0"/>
            <a:t> </a:t>
          </a:r>
          <a:r>
            <a:rPr lang="en-US" sz="1200" b="1" dirty="0"/>
            <a:t>PFS: </a:t>
          </a:r>
          <a:r>
            <a:rPr lang="en-US" sz="1200" dirty="0"/>
            <a:t>52.5 months</a:t>
          </a:r>
        </a:p>
      </dgm:t>
    </dgm:pt>
    <dgm:pt modelId="{835D0C9C-8E95-4E34-9393-0FDE945BE435}" type="parTrans" cxnId="{9653619B-EE38-43EE-AE20-94D535D416B1}">
      <dgm:prSet/>
      <dgm:spPr/>
      <dgm:t>
        <a:bodyPr/>
        <a:lstStyle/>
        <a:p>
          <a:endParaRPr lang="en-US" sz="1200"/>
        </a:p>
      </dgm:t>
    </dgm:pt>
    <dgm:pt modelId="{A65C07E4-7B1E-4AA3-AD05-BD96C1C320B9}" type="sibTrans" cxnId="{9653619B-EE38-43EE-AE20-94D535D416B1}">
      <dgm:prSet/>
      <dgm:spPr/>
      <dgm:t>
        <a:bodyPr/>
        <a:lstStyle/>
        <a:p>
          <a:endParaRPr lang="en-US" sz="1200"/>
        </a:p>
      </dgm:t>
    </dgm:pt>
    <dgm:pt modelId="{D5100B47-AF94-446D-AAB2-6FD525E82198}" type="pres">
      <dgm:prSet presAssocID="{709C98CE-CCE6-46A5-A934-F5FA1BF5726D}" presName="linear" presStyleCnt="0">
        <dgm:presLayoutVars>
          <dgm:animLvl val="lvl"/>
          <dgm:resizeHandles val="exact"/>
        </dgm:presLayoutVars>
      </dgm:prSet>
      <dgm:spPr/>
    </dgm:pt>
    <dgm:pt modelId="{57960462-47B6-4DAC-B3AE-7CA35DE193D8}" type="pres">
      <dgm:prSet presAssocID="{DD6C553C-914B-41C7-A936-92C22819073C}" presName="parentText" presStyleLbl="node1" presStyleIdx="0" presStyleCnt="1" custLinFactNeighborX="-1083" custLinFactNeighborY="-957">
        <dgm:presLayoutVars>
          <dgm:chMax val="0"/>
          <dgm:bulletEnabled val="1"/>
        </dgm:presLayoutVars>
      </dgm:prSet>
      <dgm:spPr/>
    </dgm:pt>
  </dgm:ptLst>
  <dgm:cxnLst>
    <dgm:cxn modelId="{DFCD9F74-2239-406C-8C16-4F1BB33E8E75}" type="presOf" srcId="{DD6C553C-914B-41C7-A936-92C22819073C}" destId="{57960462-47B6-4DAC-B3AE-7CA35DE193D8}" srcOrd="0" destOrd="0" presId="urn:microsoft.com/office/officeart/2005/8/layout/vList2"/>
    <dgm:cxn modelId="{FD046495-0FD6-4801-B96E-B97DB60B10D4}" type="presOf" srcId="{709C98CE-CCE6-46A5-A934-F5FA1BF5726D}" destId="{D5100B47-AF94-446D-AAB2-6FD525E82198}" srcOrd="0" destOrd="0" presId="urn:microsoft.com/office/officeart/2005/8/layout/vList2"/>
    <dgm:cxn modelId="{9653619B-EE38-43EE-AE20-94D535D416B1}" srcId="{709C98CE-CCE6-46A5-A934-F5FA1BF5726D}" destId="{DD6C553C-914B-41C7-A936-92C22819073C}" srcOrd="0" destOrd="0" parTransId="{835D0C9C-8E95-4E34-9393-0FDE945BE435}" sibTransId="{A65C07E4-7B1E-4AA3-AD05-BD96C1C320B9}"/>
    <dgm:cxn modelId="{1774973C-B402-4EE7-8116-FE26EFCF17E1}" type="presParOf" srcId="{D5100B47-AF94-446D-AAB2-6FD525E82198}" destId="{57960462-47B6-4DAC-B3AE-7CA35DE193D8}" srcOrd="0" destOrd="0" presId="urn:microsoft.com/office/officeart/2005/8/layout/vList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9C98CE-CCE6-46A5-A934-F5FA1BF5726D}"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DD6C553C-914B-41C7-A936-92C22819073C}">
      <dgm:prSet custT="1"/>
      <dgm:spPr/>
      <dgm:t>
        <a:bodyPr/>
        <a:lstStyle/>
        <a:p>
          <a:pPr algn="ctr"/>
          <a:r>
            <a:rPr lang="en-US" sz="1200" b="1" dirty="0"/>
            <a:t>ASH 2025</a:t>
          </a:r>
          <a:r>
            <a:rPr lang="en-US" sz="1200" b="1" baseline="30000" dirty="0"/>
            <a:t>3</a:t>
          </a:r>
          <a:r>
            <a:rPr lang="en-US" sz="1200" b="1" dirty="0"/>
            <a:t>: 60 </a:t>
          </a:r>
          <a:r>
            <a:rPr lang="en-US" sz="1200" b="1" dirty="0" err="1"/>
            <a:t>mo</a:t>
          </a:r>
          <a:r>
            <a:rPr lang="en-US" sz="1200" b="1" dirty="0"/>
            <a:t> F/U</a:t>
          </a:r>
        </a:p>
        <a:p>
          <a:pPr algn="ctr"/>
          <a:r>
            <a:rPr lang="en-US" sz="1200" b="1" dirty="0" err="1"/>
            <a:t>Zanu</a:t>
          </a:r>
          <a:r>
            <a:rPr lang="en-US" sz="1200" dirty="0"/>
            <a:t> </a:t>
          </a:r>
          <a:r>
            <a:rPr lang="en-US" sz="1200" b="1" dirty="0"/>
            <a:t>PFS: </a:t>
          </a:r>
          <a:r>
            <a:rPr lang="en-US" sz="1200" dirty="0"/>
            <a:t>49.9 months</a:t>
          </a:r>
        </a:p>
      </dgm:t>
    </dgm:pt>
    <dgm:pt modelId="{835D0C9C-8E95-4E34-9393-0FDE945BE435}" type="parTrans" cxnId="{9653619B-EE38-43EE-AE20-94D535D416B1}">
      <dgm:prSet/>
      <dgm:spPr/>
      <dgm:t>
        <a:bodyPr/>
        <a:lstStyle/>
        <a:p>
          <a:endParaRPr lang="en-US" sz="1600"/>
        </a:p>
      </dgm:t>
    </dgm:pt>
    <dgm:pt modelId="{A65C07E4-7B1E-4AA3-AD05-BD96C1C320B9}" type="sibTrans" cxnId="{9653619B-EE38-43EE-AE20-94D535D416B1}">
      <dgm:prSet/>
      <dgm:spPr/>
      <dgm:t>
        <a:bodyPr/>
        <a:lstStyle/>
        <a:p>
          <a:endParaRPr lang="en-US" sz="1600"/>
        </a:p>
      </dgm:t>
    </dgm:pt>
    <dgm:pt modelId="{D5100B47-AF94-446D-AAB2-6FD525E82198}" type="pres">
      <dgm:prSet presAssocID="{709C98CE-CCE6-46A5-A934-F5FA1BF5726D}" presName="linear" presStyleCnt="0">
        <dgm:presLayoutVars>
          <dgm:animLvl val="lvl"/>
          <dgm:resizeHandles val="exact"/>
        </dgm:presLayoutVars>
      </dgm:prSet>
      <dgm:spPr/>
    </dgm:pt>
    <dgm:pt modelId="{57960462-47B6-4DAC-B3AE-7CA35DE193D8}" type="pres">
      <dgm:prSet presAssocID="{DD6C553C-914B-41C7-A936-92C22819073C}" presName="parentText" presStyleLbl="node1" presStyleIdx="0" presStyleCnt="1" custLinFactX="47383" custLinFactY="-20796" custLinFactNeighborX="100000" custLinFactNeighborY="-100000">
        <dgm:presLayoutVars>
          <dgm:chMax val="0"/>
          <dgm:bulletEnabled val="1"/>
        </dgm:presLayoutVars>
      </dgm:prSet>
      <dgm:spPr/>
    </dgm:pt>
  </dgm:ptLst>
  <dgm:cxnLst>
    <dgm:cxn modelId="{DFCD9F74-2239-406C-8C16-4F1BB33E8E75}" type="presOf" srcId="{DD6C553C-914B-41C7-A936-92C22819073C}" destId="{57960462-47B6-4DAC-B3AE-7CA35DE193D8}" srcOrd="0" destOrd="0" presId="urn:microsoft.com/office/officeart/2005/8/layout/vList2"/>
    <dgm:cxn modelId="{FD046495-0FD6-4801-B96E-B97DB60B10D4}" type="presOf" srcId="{709C98CE-CCE6-46A5-A934-F5FA1BF5726D}" destId="{D5100B47-AF94-446D-AAB2-6FD525E82198}" srcOrd="0" destOrd="0" presId="urn:microsoft.com/office/officeart/2005/8/layout/vList2"/>
    <dgm:cxn modelId="{9653619B-EE38-43EE-AE20-94D535D416B1}" srcId="{709C98CE-CCE6-46A5-A934-F5FA1BF5726D}" destId="{DD6C553C-914B-41C7-A936-92C22819073C}" srcOrd="0" destOrd="0" parTransId="{835D0C9C-8E95-4E34-9393-0FDE945BE435}" sibTransId="{A65C07E4-7B1E-4AA3-AD05-BD96C1C320B9}"/>
    <dgm:cxn modelId="{1774973C-B402-4EE7-8116-FE26EFCF17E1}" type="presParOf" srcId="{D5100B47-AF94-446D-AAB2-6FD525E82198}" destId="{57960462-47B6-4DAC-B3AE-7CA35DE193D8}" srcOrd="0" destOrd="0" presId="urn:microsoft.com/office/officeart/2005/8/layout/vList2"/>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960462-47B6-4DAC-B3AE-7CA35DE193D8}">
      <dsp:nvSpPr>
        <dsp:cNvPr id="0" name=""/>
        <dsp:cNvSpPr/>
      </dsp:nvSpPr>
      <dsp:spPr>
        <a:xfrm>
          <a:off x="0" y="0"/>
          <a:ext cx="1922641" cy="5803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ASH 2025</a:t>
          </a:r>
          <a:r>
            <a:rPr lang="en-US" sz="1200" b="1" kern="1200" baseline="30000" dirty="0"/>
            <a:t>3</a:t>
          </a:r>
          <a:r>
            <a:rPr lang="en-US" sz="1200" b="1" kern="1200" dirty="0"/>
            <a:t>: 60 </a:t>
          </a:r>
          <a:r>
            <a:rPr lang="en-US" sz="1200" b="1" kern="1200" dirty="0" err="1"/>
            <a:t>mo</a:t>
          </a:r>
          <a:r>
            <a:rPr lang="en-US" sz="1200" b="1" kern="1200" dirty="0"/>
            <a:t> F/U</a:t>
          </a:r>
        </a:p>
        <a:p>
          <a:pPr marL="0" lvl="0" indent="0" algn="ctr" defTabSz="533400">
            <a:lnSpc>
              <a:spcPct val="90000"/>
            </a:lnSpc>
            <a:spcBef>
              <a:spcPct val="0"/>
            </a:spcBef>
            <a:spcAft>
              <a:spcPct val="35000"/>
            </a:spcAft>
            <a:buNone/>
          </a:pPr>
          <a:r>
            <a:rPr lang="en-US" sz="1200" b="1" kern="1200" dirty="0" err="1"/>
            <a:t>Zanu</a:t>
          </a:r>
          <a:r>
            <a:rPr lang="en-US" sz="1200" kern="1200" dirty="0"/>
            <a:t> </a:t>
          </a:r>
          <a:r>
            <a:rPr lang="en-US" sz="1200" b="1" kern="1200" dirty="0"/>
            <a:t>PFS: </a:t>
          </a:r>
          <a:r>
            <a:rPr lang="en-US" sz="1200" kern="1200" dirty="0"/>
            <a:t>52.5 months</a:t>
          </a:r>
        </a:p>
      </dsp:txBody>
      <dsp:txXfrm>
        <a:off x="28329" y="28329"/>
        <a:ext cx="1865983" cy="5236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960462-47B6-4DAC-B3AE-7CA35DE193D8}">
      <dsp:nvSpPr>
        <dsp:cNvPr id="0" name=""/>
        <dsp:cNvSpPr/>
      </dsp:nvSpPr>
      <dsp:spPr>
        <a:xfrm>
          <a:off x="0" y="0"/>
          <a:ext cx="2036449" cy="49136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ASH 2025</a:t>
          </a:r>
          <a:r>
            <a:rPr lang="en-US" sz="1200" b="1" kern="1200" baseline="30000" dirty="0"/>
            <a:t>3</a:t>
          </a:r>
          <a:r>
            <a:rPr lang="en-US" sz="1200" b="1" kern="1200" dirty="0"/>
            <a:t>: 60 </a:t>
          </a:r>
          <a:r>
            <a:rPr lang="en-US" sz="1200" b="1" kern="1200" dirty="0" err="1"/>
            <a:t>mo</a:t>
          </a:r>
          <a:r>
            <a:rPr lang="en-US" sz="1200" b="1" kern="1200" dirty="0"/>
            <a:t> F/U</a:t>
          </a:r>
        </a:p>
        <a:p>
          <a:pPr marL="0" lvl="0" indent="0" algn="ctr" defTabSz="533400">
            <a:lnSpc>
              <a:spcPct val="90000"/>
            </a:lnSpc>
            <a:spcBef>
              <a:spcPct val="0"/>
            </a:spcBef>
            <a:spcAft>
              <a:spcPct val="35000"/>
            </a:spcAft>
            <a:buNone/>
          </a:pPr>
          <a:r>
            <a:rPr lang="en-US" sz="1200" b="1" kern="1200" dirty="0" err="1"/>
            <a:t>Zanu</a:t>
          </a:r>
          <a:r>
            <a:rPr lang="en-US" sz="1200" kern="1200" dirty="0"/>
            <a:t> </a:t>
          </a:r>
          <a:r>
            <a:rPr lang="en-US" sz="1200" b="1" kern="1200" dirty="0"/>
            <a:t>PFS: </a:t>
          </a:r>
          <a:r>
            <a:rPr lang="en-US" sz="1200" kern="1200" dirty="0"/>
            <a:t>49.9 months</a:t>
          </a:r>
        </a:p>
      </dsp:txBody>
      <dsp:txXfrm>
        <a:off x="23986" y="23986"/>
        <a:ext cx="1988477" cy="44339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5/29/26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68" userDrawn="1">
          <p15:clr>
            <a:srgbClr val="F26B43"/>
          </p15:clr>
        </p15:guide>
        <p15:guide id="2" pos="244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slide" Target="../slides/slide113.xml"/><Relationship Id="rId4"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FC333-CB03-C170-DD87-BF496A5D817E}"/>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43B08A3-BAE8-A20A-2213-ACF0F543DED5}"/>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BDF232A-3250-7990-2DBF-955B94586BC5}"/>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F3771F0-EBB6-111A-42AF-13B8FFAAF87A}"/>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593630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F62C44D-C0AF-4B18-9826-1A20820ADF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1801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F62C44D-C0AF-4B18-9826-1A20820ADF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8377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F62C44D-C0AF-4B18-9826-1A20820ADF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7732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9BBA4-8EA4-7FD6-CBF2-14E5B93107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A5A2D3-6BD5-17D5-AE74-49A41D7338B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9598480-A779-6878-2C30-96B4DB346E8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C0B487B-D5C3-B609-F3AD-529596A170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EC0EB-E3F4-4735-8EBF-CE5052435C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820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F62C44D-C0AF-4B18-9826-1A20820ADF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5021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761426-87F3-48DF-84E0-7846B5949E0C}"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694489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555056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 new slide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D58590-F612-4DBB-92F4-BE562E440582}"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007472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2EC34-E1D0-046D-FB26-3E2F5BDF25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5F5B50-ED43-D1B4-1E6C-593BB734BA5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5AEE4E8-087F-6B4E-65AE-1CB48021A72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76642F-658D-0710-7E62-ED53196BAF3D}"/>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0D294A9-B991-426C-B057-17EF9F36466E}"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 name="Footer Placeholder 4">
            <a:extLst>
              <a:ext uri="{FF2B5EF4-FFF2-40B4-BE49-F238E27FC236}">
                <a16:creationId xmlns:a16="http://schemas.microsoft.com/office/drawing/2014/main" id="{8513EEC4-F459-D0E9-1C89-0BDD57C5F074}"/>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511188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53681" indent="-289877">
              <a:defRPr sz="2400">
                <a:solidFill>
                  <a:schemeClr val="tx1"/>
                </a:solidFill>
                <a:latin typeface="Times" charset="0"/>
                <a:ea typeface="ＭＳ Ｐゴシック" charset="0"/>
              </a:defRPr>
            </a:lvl2pPr>
            <a:lvl3pPr marL="1159510" indent="-231902">
              <a:defRPr sz="2400">
                <a:solidFill>
                  <a:schemeClr val="tx1"/>
                </a:solidFill>
                <a:latin typeface="Times" charset="0"/>
                <a:ea typeface="ＭＳ Ｐゴシック" charset="0"/>
              </a:defRPr>
            </a:lvl3pPr>
            <a:lvl4pPr marL="1623314" indent="-231902">
              <a:defRPr sz="2400">
                <a:solidFill>
                  <a:schemeClr val="tx1"/>
                </a:solidFill>
                <a:latin typeface="Times" charset="0"/>
                <a:ea typeface="ＭＳ Ｐゴシック" charset="0"/>
              </a:defRPr>
            </a:lvl4pPr>
            <a:lvl5pPr marL="2087118" indent="-231902">
              <a:defRPr sz="2400">
                <a:solidFill>
                  <a:schemeClr val="tx1"/>
                </a:solidFill>
                <a:latin typeface="Times" charset="0"/>
                <a:ea typeface="ＭＳ Ｐゴシック" charset="0"/>
              </a:defRPr>
            </a:lvl5pPr>
            <a:lvl6pPr marL="2550921" indent="-231902" eaLnBrk="0" fontAlgn="base" hangingPunct="0">
              <a:spcBef>
                <a:spcPct val="0"/>
              </a:spcBef>
              <a:spcAft>
                <a:spcPct val="0"/>
              </a:spcAft>
              <a:defRPr sz="2400">
                <a:solidFill>
                  <a:schemeClr val="tx1"/>
                </a:solidFill>
                <a:latin typeface="Times" charset="0"/>
                <a:ea typeface="ＭＳ Ｐゴシック" charset="0"/>
              </a:defRPr>
            </a:lvl6pPr>
            <a:lvl7pPr marL="3014724" indent="-231902" eaLnBrk="0" fontAlgn="base" hangingPunct="0">
              <a:spcBef>
                <a:spcPct val="0"/>
              </a:spcBef>
              <a:spcAft>
                <a:spcPct val="0"/>
              </a:spcAft>
              <a:defRPr sz="2400">
                <a:solidFill>
                  <a:schemeClr val="tx1"/>
                </a:solidFill>
                <a:latin typeface="Times" charset="0"/>
                <a:ea typeface="ＭＳ Ｐゴシック" charset="0"/>
              </a:defRPr>
            </a:lvl7pPr>
            <a:lvl8pPr marL="3478528" indent="-231902" eaLnBrk="0" fontAlgn="base" hangingPunct="0">
              <a:spcBef>
                <a:spcPct val="0"/>
              </a:spcBef>
              <a:spcAft>
                <a:spcPct val="0"/>
              </a:spcAft>
              <a:defRPr sz="2400">
                <a:solidFill>
                  <a:schemeClr val="tx1"/>
                </a:solidFill>
                <a:latin typeface="Times" charset="0"/>
                <a:ea typeface="ＭＳ Ｐゴシック" charset="0"/>
              </a:defRPr>
            </a:lvl8pPr>
            <a:lvl9pPr marL="3942332" indent="-231902"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24021" rtl="0" eaLnBrk="1" fontAlgn="base" latinLnBrk="0" hangingPunct="1">
              <a:lnSpc>
                <a:spcPct val="100000"/>
              </a:lnSpc>
              <a:spcBef>
                <a:spcPct val="0"/>
              </a:spcBef>
              <a:spcAft>
                <a:spcPct val="0"/>
              </a:spcAft>
              <a:buClrTx/>
              <a:buSzTx/>
              <a:buFontTx/>
              <a:buNone/>
              <a:tabLst/>
              <a:defRPr/>
            </a:pPr>
            <a:fld id="{56343F01-C6E9-5F41-B076-DC615F21F1BB}"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24021"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78850" name="Rectangle 2"/>
          <p:cNvSpPr>
            <a:spLocks noGrp="1" noRot="1" noChangeAspect="1" noChangeArrowheads="1" noTextEdit="1"/>
          </p:cNvSpPr>
          <p:nvPr>
            <p:ph type="sldImg"/>
          </p:nvPr>
        </p:nvSpPr>
        <p:spPr>
          <a:xfrm>
            <a:off x="390525" y="692150"/>
            <a:ext cx="6153150" cy="3462338"/>
          </a:xfrm>
          <a:ln/>
        </p:spPr>
      </p:sp>
      <p:sp>
        <p:nvSpPr>
          <p:cNvPr id="78851"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2633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E5E330AF-BC32-0AD7-71B1-9DC4F1E91D54}"/>
              </a:ext>
            </a:extLst>
          </p:cNvPr>
          <p:cNvSpPr>
            <a:spLocks noGrp="1" noRot="1" noChangeAspect="1" noChangeArrowheads="1" noTextEdit="1"/>
          </p:cNvSpPr>
          <p:nvPr>
            <p:ph type="sldImg"/>
            <p:custDataLst>
              <p:tags r:id="rId1"/>
            </p:custDataLst>
          </p:nvPr>
        </p:nvSpPr>
        <p:spPr>
          <a:ln cap="flat">
            <a:headEnd type="none" w="med" len="med"/>
            <a:tailEnd type="none" w="med" len="med"/>
          </a:ln>
        </p:spPr>
      </p:sp>
      <p:sp>
        <p:nvSpPr>
          <p:cNvPr id="6147" name="Notes Placeholder 2">
            <a:extLst>
              <a:ext uri="{FF2B5EF4-FFF2-40B4-BE49-F238E27FC236}">
                <a16:creationId xmlns:a16="http://schemas.microsoft.com/office/drawing/2014/main" id="{36055865-FB02-8EB6-4816-FDD477D4FABC}"/>
              </a:ext>
            </a:extLst>
          </p:cNvPr>
          <p:cNvSpPr>
            <a:spLocks noGrp="1" noChangeArrowheads="1"/>
          </p:cNvSpPr>
          <p:nvPr>
            <p:ph type="body" idx="1"/>
            <p:custDataLst>
              <p:tags r:id="rId2"/>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endParaRPr lang="en-US" altLang="en-US" dirty="0">
              <a:latin typeface="Helvetica" panose="020B0604020202020204" pitchFamily="34" charset="0"/>
              <a:cs typeface="Helvetica" panose="020B0604020202020204" pitchFamily="34" charset="0"/>
            </a:endParaRPr>
          </a:p>
        </p:txBody>
      </p:sp>
      <p:sp>
        <p:nvSpPr>
          <p:cNvPr id="6148" name="Slide Number Placeholder 3">
            <a:extLst>
              <a:ext uri="{FF2B5EF4-FFF2-40B4-BE49-F238E27FC236}">
                <a16:creationId xmlns:a16="http://schemas.microsoft.com/office/drawing/2014/main" id="{C9C7ECB9-F97D-BC46-3DE4-9DEB0F33F1F4}"/>
              </a:ext>
            </a:extLst>
          </p:cNvPr>
          <p:cNvSpPr>
            <a:spLocks noGrp="1" noChangeArrowheads="1"/>
          </p:cNvSpPr>
          <p:nvPr>
            <p:ph type="sldNum" sz="quarter" idx="5"/>
            <p:custDataLst>
              <p:tags r:id="rId3"/>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2172E84-ED3C-4EF7-9047-4D87CCFA931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221601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DD7B7B-4197-724B-BB4F-64A5052F95B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24000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2CE838-CA1D-45DC-9BD1-D9E9BCE1A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4230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5CE34-9EAC-E07E-2A1B-9115672F1B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AE6EEA-208D-197F-9C5C-36529B68657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7A1BC7A-955E-C09D-E1CD-62672C8E11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BECE21-1B96-B0F3-F33B-2A50A6859A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2CE838-CA1D-45DC-9BD1-D9E9BCE1A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5182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1F8FC-89C1-918A-EEDB-385D18856B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B2B3D2-650A-94E7-15CA-6F7F8A95047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5715887-8025-1D86-6196-D6E888F846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34579A-A2C8-66B1-1100-66F60E0396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2CE838-CA1D-45DC-9BD1-D9E9BCE1A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3955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38411755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25B00-A233-6A69-6B66-8A9BE1144C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ADAEC7-C075-A062-A40A-41982F4D4B5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00F24C0-C697-00E7-50E9-9387977E0AF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AB526D-6CC3-0D27-64A0-29F0210B43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2CE838-CA1D-45DC-9BD1-D9E9BCE1A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3973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859D2-805A-65A1-2AE9-3D37BEDFA3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4F0C5D-807D-D459-8381-14BF7A96E79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8AF05FB-0B65-4E29-E6F6-7A96A039F7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BAA458-0FFE-9772-3EE7-45CE6EF5CBE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2CE838-CA1D-45DC-9BD1-D9E9BCE1A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8429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25CA4-0EE2-DC4D-18D3-61E290E8EF69}"/>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77CD65EC-0138-D470-9739-B1799860126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1EFE77D4-4F56-A0BE-78DC-BFCB21605479}"/>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3250BEB4-F253-1C6E-4F8E-121E1BCD8F6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172910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AE103-FBD2-72F3-5F99-091397D1D62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AAA09DF-D117-E419-3402-92A4A5A1942C}"/>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66DBFAC6-5A74-27C7-F2B7-48C593074668}"/>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7D85AA9C-D779-2D5D-7853-1D5821574D6A}"/>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1251188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2D97B-747A-633C-5076-6E83051488CA}"/>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CEEAB71A-AE7E-F04E-B366-3EAEF469C38F}"/>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52E5FDAD-7432-59EB-2B16-7A9F0BC9313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813D0B6-FB2D-2828-B5B7-0F90B158CF0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67807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3914272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47754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fld id="{F8083F44-652A-8340-B985-A6316E606BB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l" defTabSz="455613"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12AA5DB0-B10D-C947-94BF-35AC4EBB75FA}"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26A25546-B503-9E4B-9435-4FFE16C82FF4}"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8" name="Rectangle 2"/>
          <p:cNvSpPr>
            <a:spLocks noGrp="1" noRot="1" noChangeAspect="1" noChangeArrowheads="1" noTextEdit="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ea typeface="ヒラギノ角ゴ Pro W3" charset="0"/>
              <a:cs typeface="ヒラギノ角ゴ Pro W3" charset="0"/>
            </a:endParaRPr>
          </a:p>
        </p:txBody>
      </p:sp>
    </p:spTree>
    <p:extLst>
      <p:ext uri="{BB962C8B-B14F-4D97-AF65-F5344CB8AC3E}">
        <p14:creationId xmlns:p14="http://schemas.microsoft.com/office/powerpoint/2010/main" val="2743188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F6CC57-9CAB-A740-BA1A-EEF972F71E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
        <p:nvSpPr>
          <p:cNvPr id="2" name="Footer Placeholder 1"/>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3" name="Header Placeholder 2"/>
          <p:cNvSpPr>
            <a:spLocks noGrp="1"/>
          </p:cNvSpPr>
          <p:nvPr>
            <p:ph type="hd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Tree>
    <p:extLst>
      <p:ext uri="{BB962C8B-B14F-4D97-AF65-F5344CB8AC3E}">
        <p14:creationId xmlns:p14="http://schemas.microsoft.com/office/powerpoint/2010/main" val="1239738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562E1-3188-33B3-8A98-606398D884FC}"/>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5C5E6EA8-C2C1-5FF4-8B86-2B7F6D91217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1D01572C-2C90-955C-B696-BF5A3B9052AC}"/>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6B81F6B0-B795-0378-65C9-D9E5CA784F1D}"/>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504836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1.jpg"/><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2.jpg"/><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3.jpg"/><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4.jpg"/><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5.jpg"/><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6.jpg"/><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7.jpg"/><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svg"/><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5.jpg"/><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6.png"/><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5.jpg"/><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6.png"/><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svg"/><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43.svg"/><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svg"/><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svg"/><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svg"/><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svg"/><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5.jpg"/><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6.png"/><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5.jpg"/><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6.png"/><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svg"/><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43.svg"/><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svg"/><Relationship Id="rId1" Type="http://schemas.openxmlformats.org/officeDocument/2006/relationships/slideMaster" Target="../slideMasters/slideMaster15.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svg"/><Relationship Id="rId1" Type="http://schemas.openxmlformats.org/officeDocument/2006/relationships/slideMaster" Target="../slideMasters/slideMaster15.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svg"/><Relationship Id="rId1" Type="http://schemas.openxmlformats.org/officeDocument/2006/relationships/slideMaster" Target="../slideMasters/slideMaster1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8.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1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slideMaster" Target="../slideMasters/slideMaster18.xml"/></Relationships>
</file>

<file path=ppt/slideLayouts/_rels/slideLayout30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8.xml"/><Relationship Id="rId1" Type="http://schemas.openxmlformats.org/officeDocument/2006/relationships/tags" Target="../tags/tag14.xml"/><Relationship Id="rId4" Type="http://schemas.openxmlformats.org/officeDocument/2006/relationships/image" Target="../media/image52.emf"/></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53.svg"/><Relationship Id="rId1" Type="http://schemas.openxmlformats.org/officeDocument/2006/relationships/slideMaster" Target="../slideMasters/slideMaster1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emf"/><Relationship Id="rId1" Type="http://schemas.openxmlformats.org/officeDocument/2006/relationships/slideMaster" Target="../slideMasters/slideMaster4.xml"/><Relationship Id="rId5" Type="http://schemas.openxmlformats.org/officeDocument/2006/relationships/image" Target="../media/image7.jpg"/><Relationship Id="rId4" Type="http://schemas.openxmlformats.org/officeDocument/2006/relationships/image" Target="../media/image6.jp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4.emf"/><Relationship Id="rId4" Type="http://schemas.microsoft.com/office/2007/relationships/hdphoto" Target="../media/hdphoto1.wdp"/></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Nabs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65B39-5A65-20DC-416D-D7106520AEB9}"/>
              </a:ext>
            </a:extLst>
          </p:cNvPr>
          <p:cNvSpPr/>
          <p:nvPr/>
        </p:nvSpPr>
        <p:spPr>
          <a:xfrm>
            <a:off x="0" y="1669775"/>
            <a:ext cx="12192000" cy="3766930"/>
          </a:xfrm>
          <a:prstGeom prst="rect">
            <a:avLst/>
          </a:prstGeom>
          <a:solidFill>
            <a:schemeClr val="bg1">
              <a:alpha val="8761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ight Triangle 1">
            <a:extLst>
              <a:ext uri="{FF2B5EF4-FFF2-40B4-BE49-F238E27FC236}">
                <a16:creationId xmlns:a16="http://schemas.microsoft.com/office/drawing/2014/main" id="{6181DB09-2547-7198-4AA8-746B7585D9AD}"/>
              </a:ext>
            </a:extLst>
          </p:cNvPr>
          <p:cNvSpPr/>
          <p:nvPr/>
        </p:nvSpPr>
        <p:spPr>
          <a:xfrm>
            <a:off x="-16909" y="-9111"/>
            <a:ext cx="5615608" cy="6906870"/>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 name="connsiteX0" fmla="*/ 0 w 8716618"/>
              <a:gd name="connsiteY0" fmla="*/ 6907696 h 6907696"/>
              <a:gd name="connsiteX1" fmla="*/ 1470992 w 8716618"/>
              <a:gd name="connsiteY1" fmla="*/ 168965 h 6907696"/>
              <a:gd name="connsiteX2" fmla="*/ 4472610 w 8716618"/>
              <a:gd name="connsiteY2" fmla="*/ 0 h 6907696"/>
              <a:gd name="connsiteX3" fmla="*/ 8716618 w 8716618"/>
              <a:gd name="connsiteY3" fmla="*/ 6858000 h 6907696"/>
              <a:gd name="connsiteX4" fmla="*/ 0 w 8716618"/>
              <a:gd name="connsiteY4" fmla="*/ 6907696 h 6907696"/>
              <a:gd name="connsiteX0" fmla="*/ 0 w 8716618"/>
              <a:gd name="connsiteY0" fmla="*/ 6907696 h 6907696"/>
              <a:gd name="connsiteX1" fmla="*/ 3110949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0 w 5724940"/>
              <a:gd name="connsiteY0" fmla="*/ 6907696 h 6907696"/>
              <a:gd name="connsiteX1" fmla="*/ 119271 w 5724940"/>
              <a:gd name="connsiteY1" fmla="*/ 9939 h 6907696"/>
              <a:gd name="connsiteX2" fmla="*/ 1480932 w 5724940"/>
              <a:gd name="connsiteY2" fmla="*/ 0 h 6907696"/>
              <a:gd name="connsiteX3" fmla="*/ 5724940 w 5724940"/>
              <a:gd name="connsiteY3" fmla="*/ 6858000 h 6907696"/>
              <a:gd name="connsiteX4" fmla="*/ 0 w 5724940"/>
              <a:gd name="connsiteY4" fmla="*/ 6907696 h 6907696"/>
              <a:gd name="connsiteX0" fmla="*/ 29816 w 5605669"/>
              <a:gd name="connsiteY0" fmla="*/ 6907696 h 6907696"/>
              <a:gd name="connsiteX1" fmla="*/ 0 w 5605669"/>
              <a:gd name="connsiteY1" fmla="*/ 9939 h 6907696"/>
              <a:gd name="connsiteX2" fmla="*/ 1361661 w 5605669"/>
              <a:gd name="connsiteY2" fmla="*/ 0 h 6907696"/>
              <a:gd name="connsiteX3" fmla="*/ 5605669 w 5605669"/>
              <a:gd name="connsiteY3" fmla="*/ 6858000 h 6907696"/>
              <a:gd name="connsiteX4" fmla="*/ 29816 w 5605669"/>
              <a:gd name="connsiteY4" fmla="*/ 6907696 h 6907696"/>
              <a:gd name="connsiteX0" fmla="*/ 69573 w 5605669"/>
              <a:gd name="connsiteY0" fmla="*/ 6937513 h 6937513"/>
              <a:gd name="connsiteX1" fmla="*/ 0 w 5605669"/>
              <a:gd name="connsiteY1" fmla="*/ 9939 h 6937513"/>
              <a:gd name="connsiteX2" fmla="*/ 1361661 w 5605669"/>
              <a:gd name="connsiteY2" fmla="*/ 0 h 6937513"/>
              <a:gd name="connsiteX3" fmla="*/ 5605669 w 5605669"/>
              <a:gd name="connsiteY3" fmla="*/ 6858000 h 6937513"/>
              <a:gd name="connsiteX4" fmla="*/ 69573 w 5605669"/>
              <a:gd name="connsiteY4" fmla="*/ 6937513 h 6937513"/>
              <a:gd name="connsiteX0" fmla="*/ 0 w 5605670"/>
              <a:gd name="connsiteY0" fmla="*/ 6897757 h 6897757"/>
              <a:gd name="connsiteX1" fmla="*/ 1 w 5605670"/>
              <a:gd name="connsiteY1" fmla="*/ 9939 h 6897757"/>
              <a:gd name="connsiteX2" fmla="*/ 1361662 w 5605670"/>
              <a:gd name="connsiteY2" fmla="*/ 0 h 6897757"/>
              <a:gd name="connsiteX3" fmla="*/ 5605670 w 5605670"/>
              <a:gd name="connsiteY3" fmla="*/ 6858000 h 6897757"/>
              <a:gd name="connsiteX4" fmla="*/ 0 w 5605670"/>
              <a:gd name="connsiteY4" fmla="*/ 6897757 h 6897757"/>
              <a:gd name="connsiteX0" fmla="*/ 9938 w 5615608"/>
              <a:gd name="connsiteY0" fmla="*/ 6897757 h 6897757"/>
              <a:gd name="connsiteX1" fmla="*/ 0 w 5615608"/>
              <a:gd name="connsiteY1" fmla="*/ 9939 h 6897757"/>
              <a:gd name="connsiteX2" fmla="*/ 1371600 w 5615608"/>
              <a:gd name="connsiteY2" fmla="*/ 0 h 6897757"/>
              <a:gd name="connsiteX3" fmla="*/ 5615608 w 5615608"/>
              <a:gd name="connsiteY3" fmla="*/ 6858000 h 6897757"/>
              <a:gd name="connsiteX4" fmla="*/ 9938 w 5615608"/>
              <a:gd name="connsiteY4" fmla="*/ 6897757 h 6897757"/>
              <a:gd name="connsiteX0" fmla="*/ 9938 w 5615608"/>
              <a:gd name="connsiteY0" fmla="*/ 6906868 h 6906868"/>
              <a:gd name="connsiteX1" fmla="*/ 0 w 5615608"/>
              <a:gd name="connsiteY1" fmla="*/ 0 h 6906868"/>
              <a:gd name="connsiteX2" fmla="*/ 1371600 w 5615608"/>
              <a:gd name="connsiteY2" fmla="*/ 9111 h 6906868"/>
              <a:gd name="connsiteX3" fmla="*/ 5615608 w 5615608"/>
              <a:gd name="connsiteY3" fmla="*/ 6867111 h 6906868"/>
              <a:gd name="connsiteX4" fmla="*/ 9938 w 5615608"/>
              <a:gd name="connsiteY4" fmla="*/ 6906868 h 6906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608" h="6906868">
                <a:moveTo>
                  <a:pt x="9938" y="6906868"/>
                </a:moveTo>
                <a:cubicBezTo>
                  <a:pt x="9938" y="4962111"/>
                  <a:pt x="14908" y="3438939"/>
                  <a:pt x="0" y="0"/>
                </a:cubicBezTo>
                <a:lnTo>
                  <a:pt x="1371600" y="9111"/>
                </a:lnTo>
                <a:lnTo>
                  <a:pt x="5615608" y="6867111"/>
                </a:lnTo>
                <a:lnTo>
                  <a:pt x="9938" y="6906868"/>
                </a:lnTo>
                <a:close/>
              </a:path>
            </a:pathLst>
          </a:custGeom>
          <a:solidFill>
            <a:schemeClr val="bg1"/>
          </a:solidFill>
          <a:ln w="12700" cap="flat">
            <a:noFill/>
            <a:miter lim="400000"/>
          </a:ln>
          <a:effectLst>
            <a:outerShdw blurRad="267942" dist="38100" algn="l" rotWithShape="0">
              <a:srgbClr val="063958">
                <a:alpha val="56121"/>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pic>
        <p:nvPicPr>
          <p:cNvPr id="7" name="Picture 6">
            <a:extLst>
              <a:ext uri="{FF2B5EF4-FFF2-40B4-BE49-F238E27FC236}">
                <a16:creationId xmlns:a16="http://schemas.microsoft.com/office/drawing/2014/main" id="{C911EF92-FB4D-FDCE-E79B-83AF9AF151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94" y="2690592"/>
            <a:ext cx="1737725" cy="1132108"/>
          </a:xfrm>
          <a:prstGeom prst="rect">
            <a:avLst/>
          </a:prstGeom>
        </p:spPr>
      </p:pic>
      <p:sp>
        <p:nvSpPr>
          <p:cNvPr id="3" name="Title 2">
            <a:extLst>
              <a:ext uri="{FF2B5EF4-FFF2-40B4-BE49-F238E27FC236}">
                <a16:creationId xmlns:a16="http://schemas.microsoft.com/office/drawing/2014/main" id="{2B2A4150-9DA6-42D1-284D-733A65D0B695}"/>
              </a:ext>
            </a:extLst>
          </p:cNvPr>
          <p:cNvSpPr>
            <a:spLocks noGrp="1"/>
          </p:cNvSpPr>
          <p:nvPr>
            <p:ph type="title"/>
          </p:nvPr>
        </p:nvSpPr>
        <p:spPr>
          <a:xfrm>
            <a:off x="4297680" y="3172968"/>
            <a:ext cx="7911229" cy="808138"/>
          </a:xfrm>
        </p:spPr>
        <p:txBody>
          <a:bodyPr/>
          <a:lstStyle>
            <a:lvl1pPr>
              <a:defRPr sz="3200">
                <a:solidFill>
                  <a:schemeClr val="accent4"/>
                </a:solidFill>
              </a:defRPr>
            </a:lvl1pPr>
          </a:lstStyle>
          <a:p>
            <a:r>
              <a:rPr lang="en-US"/>
              <a:t>Click to edit Master title style</a:t>
            </a:r>
          </a:p>
        </p:txBody>
      </p:sp>
    </p:spTree>
    <p:extLst>
      <p:ext uri="{BB962C8B-B14F-4D97-AF65-F5344CB8AC3E}">
        <p14:creationId xmlns:p14="http://schemas.microsoft.com/office/powerpoint/2010/main" val="293850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256">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2A693616-0248-8133-F288-F4E37CFA4D70}"/>
              </a:ext>
            </a:extLst>
          </p:cNvPr>
          <p:cNvSpPr>
            <a:spLocks noGrp="1"/>
          </p:cNvSpPr>
          <p:nvPr>
            <p:ph type="ftr" sz="quarter" idx="11"/>
          </p:nvPr>
        </p:nvSpPr>
        <p:spPr/>
        <p:txBody>
          <a:bodyPr/>
          <a:lstStyle/>
          <a:p>
            <a:r>
              <a:rPr lang="da-DK"/>
              <a:t>NET-202 SIV Slides Final v2.0 31-Aug-2023</a:t>
            </a:r>
            <a:endParaRPr lang="en-US"/>
          </a:p>
        </p:txBody>
      </p:sp>
      <p:pic>
        <p:nvPicPr>
          <p:cNvPr id="6" name="Graphic 5">
            <a:extLst>
              <a:ext uri="{FF2B5EF4-FFF2-40B4-BE49-F238E27FC236}">
                <a16:creationId xmlns:a16="http://schemas.microsoft.com/office/drawing/2014/main" id="{941C4976-5EEE-5BBB-1599-66DDC3F7810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753075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592024F-B541-0A44-89A0-3BEC1DFF4FE2}"/>
              </a:ext>
            </a:extLst>
          </p:cNvPr>
          <p:cNvSpPr/>
          <p:nvPr userDrawn="1"/>
        </p:nvSpPr>
        <p:spPr>
          <a:xfrm>
            <a:off x="0" y="111611"/>
            <a:ext cx="2936081" cy="907076"/>
          </a:xfrm>
          <a:custGeom>
            <a:avLst/>
            <a:gdLst>
              <a:gd name="connsiteX0" fmla="*/ 0 w 3083597"/>
              <a:gd name="connsiteY0" fmla="*/ 0 h 907076"/>
              <a:gd name="connsiteX1" fmla="*/ 3083597 w 3083597"/>
              <a:gd name="connsiteY1" fmla="*/ 0 h 907076"/>
              <a:gd name="connsiteX2" fmla="*/ 2856828 w 3083597"/>
              <a:gd name="connsiteY2" fmla="*/ 907076 h 907076"/>
              <a:gd name="connsiteX3" fmla="*/ 0 w 3083597"/>
              <a:gd name="connsiteY3" fmla="*/ 907076 h 907076"/>
            </a:gdLst>
            <a:ahLst/>
            <a:cxnLst>
              <a:cxn ang="0">
                <a:pos x="connsiteX0" y="connsiteY0"/>
              </a:cxn>
              <a:cxn ang="0">
                <a:pos x="connsiteX1" y="connsiteY1"/>
              </a:cxn>
              <a:cxn ang="0">
                <a:pos x="connsiteX2" y="connsiteY2"/>
              </a:cxn>
              <a:cxn ang="0">
                <a:pos x="connsiteX3" y="connsiteY3"/>
              </a:cxn>
            </a:cxnLst>
            <a:rect l="l" t="t" r="r" b="b"/>
            <a:pathLst>
              <a:path w="3083597" h="907076">
                <a:moveTo>
                  <a:pt x="0" y="0"/>
                </a:moveTo>
                <a:lnTo>
                  <a:pt x="3083597" y="0"/>
                </a:lnTo>
                <a:lnTo>
                  <a:pt x="2856828" y="907076"/>
                </a:lnTo>
                <a:lnTo>
                  <a:pt x="0" y="907076"/>
                </a:lnTo>
                <a:close/>
              </a:path>
            </a:pathLst>
          </a:custGeom>
          <a:gradFill>
            <a:gsLst>
              <a:gs pos="0">
                <a:schemeClr val="accent6">
                  <a:alpha val="69000"/>
                </a:schemeClr>
              </a:gs>
              <a:gs pos="95000">
                <a:schemeClr val="bg2"/>
              </a:gs>
            </a:gsLst>
            <a:lin ang="16200000" scaled="1"/>
          </a:gradFill>
          <a:ln w="12700" cap="flat">
            <a:noFill/>
            <a:miter lim="400000"/>
          </a:ln>
          <a:effectLst>
            <a:outerShdw blurRad="50800" dist="762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TextBox 19">
            <a:extLst>
              <a:ext uri="{FF2B5EF4-FFF2-40B4-BE49-F238E27FC236}">
                <a16:creationId xmlns:a16="http://schemas.microsoft.com/office/drawing/2014/main" id="{8562EA17-5103-1436-26DC-A25B566787C2}"/>
              </a:ext>
            </a:extLst>
          </p:cNvPr>
          <p:cNvSpPr txBox="1"/>
          <p:nvPr userDrawn="1"/>
        </p:nvSpPr>
        <p:spPr>
          <a:xfrm>
            <a:off x="618500" y="473266"/>
            <a:ext cx="2112464"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600" b="1" i="0" u="none" strike="noStrike" kern="0" cap="none" spc="0" normalizeH="0" baseline="0" noProof="0">
                <a:ln>
                  <a:noFill/>
                </a:ln>
                <a:solidFill>
                  <a:schemeClr val="bg1"/>
                </a:solidFill>
                <a:effectLst/>
                <a:uLnTx/>
                <a:uFillTx/>
                <a:latin typeface="Arial" panose="020B0604020202020204"/>
                <a:cs typeface="Arial" panose="020B0604020202020204" pitchFamily="34" charset="0"/>
                <a:sym typeface="Avenir Black"/>
              </a:rPr>
              <a:t>Discussion:</a:t>
            </a:r>
            <a:endParaRPr lang="en-US">
              <a:solidFill>
                <a:schemeClr val="bg1"/>
              </a:solidFill>
            </a:endParaRPr>
          </a:p>
        </p:txBody>
      </p:sp>
      <p:grpSp>
        <p:nvGrpSpPr>
          <p:cNvPr id="28" name="Group 27">
            <a:extLst>
              <a:ext uri="{FF2B5EF4-FFF2-40B4-BE49-F238E27FC236}">
                <a16:creationId xmlns:a16="http://schemas.microsoft.com/office/drawing/2014/main" id="{A415C8F3-D355-FD7E-C46F-F2ABCE9468D4}"/>
              </a:ext>
            </a:extLst>
          </p:cNvPr>
          <p:cNvGrpSpPr/>
          <p:nvPr userDrawn="1"/>
        </p:nvGrpSpPr>
        <p:grpSpPr>
          <a:xfrm>
            <a:off x="347472" y="176365"/>
            <a:ext cx="691477" cy="492443"/>
            <a:chOff x="156053" y="271462"/>
            <a:chExt cx="864815" cy="615888"/>
          </a:xfrm>
        </p:grpSpPr>
        <p:sp>
          <p:nvSpPr>
            <p:cNvPr id="26" name="Freeform: Shape 25">
              <a:extLst>
                <a:ext uri="{FF2B5EF4-FFF2-40B4-BE49-F238E27FC236}">
                  <a16:creationId xmlns:a16="http://schemas.microsoft.com/office/drawing/2014/main" id="{F495D400-CA0D-F7FD-9985-BA5E7B74E279}"/>
                </a:ext>
              </a:extLst>
            </p:cNvPr>
            <p:cNvSpPr/>
            <p:nvPr/>
          </p:nvSpPr>
          <p:spPr>
            <a:xfrm>
              <a:off x="584047" y="271462"/>
              <a:ext cx="436821" cy="487666"/>
            </a:xfrm>
            <a:custGeom>
              <a:avLst/>
              <a:gdLst>
                <a:gd name="connsiteX0" fmla="*/ 358681 w 436821"/>
                <a:gd name="connsiteY0" fmla="*/ 367516 h 487666"/>
                <a:gd name="connsiteX1" fmla="*/ 436822 w 436821"/>
                <a:gd name="connsiteY1" fmla="*/ 213719 h 487666"/>
                <a:gd name="connsiteX2" fmla="*/ 182519 w 436821"/>
                <a:gd name="connsiteY2" fmla="*/ 0 h 487666"/>
                <a:gd name="connsiteX3" fmla="*/ 0 w 436821"/>
                <a:gd name="connsiteY3" fmla="*/ 64892 h 487666"/>
                <a:gd name="connsiteX4" fmla="*/ 179752 w 436821"/>
                <a:gd name="connsiteY4" fmla="*/ 325552 h 487666"/>
                <a:gd name="connsiteX5" fmla="*/ 159598 w 436821"/>
                <a:gd name="connsiteY5" fmla="*/ 426333 h 487666"/>
                <a:gd name="connsiteX6" fmla="*/ 182512 w 436821"/>
                <a:gd name="connsiteY6" fmla="*/ 427163 h 487666"/>
                <a:gd name="connsiteX7" fmla="*/ 242983 w 436821"/>
                <a:gd name="connsiteY7" fmla="*/ 420814 h 487666"/>
                <a:gd name="connsiteX8" fmla="*/ 400095 w 436821"/>
                <a:gd name="connsiteY8" fmla="*/ 487635 h 487666"/>
                <a:gd name="connsiteX9" fmla="*/ 412246 w 436821"/>
                <a:gd name="connsiteY9" fmla="*/ 462785 h 487666"/>
                <a:gd name="connsiteX10" fmla="*/ 358681 w 436821"/>
                <a:gd name="connsiteY10" fmla="*/ 367523 h 4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21" h="487666">
                  <a:moveTo>
                    <a:pt x="358681" y="367516"/>
                  </a:moveTo>
                  <a:cubicBezTo>
                    <a:pt x="406727" y="328586"/>
                    <a:pt x="436822" y="274190"/>
                    <a:pt x="436822" y="213719"/>
                  </a:cubicBezTo>
                  <a:cubicBezTo>
                    <a:pt x="436829" y="95536"/>
                    <a:pt x="323067" y="0"/>
                    <a:pt x="182519" y="0"/>
                  </a:cubicBezTo>
                  <a:cubicBezTo>
                    <a:pt x="111002" y="0"/>
                    <a:pt x="46118" y="24850"/>
                    <a:pt x="0" y="64892"/>
                  </a:cubicBezTo>
                  <a:cubicBezTo>
                    <a:pt x="106856" y="114593"/>
                    <a:pt x="179752" y="212614"/>
                    <a:pt x="179752" y="325552"/>
                  </a:cubicBezTo>
                  <a:cubicBezTo>
                    <a:pt x="179752" y="360891"/>
                    <a:pt x="172572" y="394858"/>
                    <a:pt x="159598" y="426333"/>
                  </a:cubicBezTo>
                  <a:cubicBezTo>
                    <a:pt x="167053" y="426889"/>
                    <a:pt x="174782" y="427163"/>
                    <a:pt x="182512" y="427163"/>
                  </a:cubicBezTo>
                  <a:cubicBezTo>
                    <a:pt x="203497" y="427163"/>
                    <a:pt x="223652" y="424953"/>
                    <a:pt x="242983" y="420814"/>
                  </a:cubicBezTo>
                  <a:cubicBezTo>
                    <a:pt x="270044" y="446495"/>
                    <a:pt x="321955" y="483214"/>
                    <a:pt x="400095" y="487635"/>
                  </a:cubicBezTo>
                  <a:cubicBezTo>
                    <a:pt x="413351" y="488466"/>
                    <a:pt x="421355" y="472725"/>
                    <a:pt x="412246" y="462785"/>
                  </a:cubicBezTo>
                  <a:cubicBezTo>
                    <a:pt x="387945" y="435724"/>
                    <a:pt x="369444" y="395689"/>
                    <a:pt x="358681" y="367523"/>
                  </a:cubicBezTo>
                  <a:close/>
                </a:path>
              </a:pathLst>
            </a:custGeom>
            <a:solidFill>
              <a:schemeClr val="accent2"/>
            </a:solidFill>
            <a:ln w="7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5D4B08A-8E82-31E4-B33E-5946E6447062}"/>
                </a:ext>
              </a:extLst>
            </p:cNvPr>
            <p:cNvSpPr/>
            <p:nvPr/>
          </p:nvSpPr>
          <p:spPr>
            <a:xfrm>
              <a:off x="156053" y="370751"/>
              <a:ext cx="538663" cy="516599"/>
            </a:xfrm>
            <a:custGeom>
              <a:avLst/>
              <a:gdLst>
                <a:gd name="connsiteX0" fmla="*/ 269332 w 538663"/>
                <a:gd name="connsiteY0" fmla="*/ 7 h 516599"/>
                <a:gd name="connsiteX1" fmla="*/ 0 w 538663"/>
                <a:gd name="connsiteY1" fmla="*/ 226233 h 516599"/>
                <a:gd name="connsiteX2" fmla="*/ 82851 w 538663"/>
                <a:gd name="connsiteY2" fmla="*/ 389228 h 516599"/>
                <a:gd name="connsiteX3" fmla="*/ 26096 w 538663"/>
                <a:gd name="connsiteY3" fmla="*/ 490172 h 516599"/>
                <a:gd name="connsiteX4" fmla="*/ 38967 w 538663"/>
                <a:gd name="connsiteY4" fmla="*/ 516572 h 516599"/>
                <a:gd name="connsiteX5" fmla="*/ 205292 w 538663"/>
                <a:gd name="connsiteY5" fmla="*/ 445753 h 516599"/>
                <a:gd name="connsiteX6" fmla="*/ 269332 w 538663"/>
                <a:gd name="connsiteY6" fmla="*/ 452459 h 516599"/>
                <a:gd name="connsiteX7" fmla="*/ 538663 w 538663"/>
                <a:gd name="connsiteY7" fmla="*/ 226233 h 516599"/>
                <a:gd name="connsiteX8" fmla="*/ 269332 w 538663"/>
                <a:gd name="connsiteY8" fmla="*/ 0 h 516599"/>
                <a:gd name="connsiteX9" fmla="*/ 137596 w 538663"/>
                <a:gd name="connsiteY9" fmla="*/ 270585 h 516599"/>
                <a:gd name="connsiteX10" fmla="*/ 92910 w 538663"/>
                <a:gd name="connsiteY10" fmla="*/ 225907 h 516599"/>
                <a:gd name="connsiteX11" fmla="*/ 137596 w 538663"/>
                <a:gd name="connsiteY11" fmla="*/ 181221 h 516599"/>
                <a:gd name="connsiteX12" fmla="*/ 182274 w 538663"/>
                <a:gd name="connsiteY12" fmla="*/ 225907 h 516599"/>
                <a:gd name="connsiteX13" fmla="*/ 137596 w 538663"/>
                <a:gd name="connsiteY13" fmla="*/ 270585 h 516599"/>
                <a:gd name="connsiteX14" fmla="*/ 269332 w 538663"/>
                <a:gd name="connsiteY14" fmla="*/ 270585 h 516599"/>
                <a:gd name="connsiteX15" fmla="*/ 224646 w 538663"/>
                <a:gd name="connsiteY15" fmla="*/ 225907 h 516599"/>
                <a:gd name="connsiteX16" fmla="*/ 269332 w 538663"/>
                <a:gd name="connsiteY16" fmla="*/ 181221 h 516599"/>
                <a:gd name="connsiteX17" fmla="*/ 314010 w 538663"/>
                <a:gd name="connsiteY17" fmla="*/ 225907 h 516599"/>
                <a:gd name="connsiteX18" fmla="*/ 269332 w 538663"/>
                <a:gd name="connsiteY18" fmla="*/ 270585 h 516599"/>
                <a:gd name="connsiteX19" fmla="*/ 401067 w 538663"/>
                <a:gd name="connsiteY19" fmla="*/ 270585 h 516599"/>
                <a:gd name="connsiteX20" fmla="*/ 356389 w 538663"/>
                <a:gd name="connsiteY20" fmla="*/ 225907 h 516599"/>
                <a:gd name="connsiteX21" fmla="*/ 401067 w 538663"/>
                <a:gd name="connsiteY21" fmla="*/ 181221 h 516599"/>
                <a:gd name="connsiteX22" fmla="*/ 445753 w 538663"/>
                <a:gd name="connsiteY22" fmla="*/ 225907 h 516599"/>
                <a:gd name="connsiteX23" fmla="*/ 401067 w 538663"/>
                <a:gd name="connsiteY23" fmla="*/ 270585 h 5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663" h="516599">
                  <a:moveTo>
                    <a:pt x="269332" y="7"/>
                  </a:moveTo>
                  <a:cubicBezTo>
                    <a:pt x="120586" y="7"/>
                    <a:pt x="0" y="101292"/>
                    <a:pt x="0" y="226233"/>
                  </a:cubicBezTo>
                  <a:cubicBezTo>
                    <a:pt x="0" y="290324"/>
                    <a:pt x="31868" y="348066"/>
                    <a:pt x="82851" y="389228"/>
                  </a:cubicBezTo>
                  <a:cubicBezTo>
                    <a:pt x="71391" y="418952"/>
                    <a:pt x="52000" y="461538"/>
                    <a:pt x="26096" y="490172"/>
                  </a:cubicBezTo>
                  <a:cubicBezTo>
                    <a:pt x="16594" y="500675"/>
                    <a:pt x="24828" y="517373"/>
                    <a:pt x="38967" y="516572"/>
                  </a:cubicBezTo>
                  <a:cubicBezTo>
                    <a:pt x="121810" y="511891"/>
                    <a:pt x="176644" y="472947"/>
                    <a:pt x="205292" y="445753"/>
                  </a:cubicBezTo>
                  <a:cubicBezTo>
                    <a:pt x="225855" y="449974"/>
                    <a:pt x="247219" y="452459"/>
                    <a:pt x="269332" y="452459"/>
                  </a:cubicBezTo>
                  <a:cubicBezTo>
                    <a:pt x="418077" y="452459"/>
                    <a:pt x="538663" y="351174"/>
                    <a:pt x="538663" y="226233"/>
                  </a:cubicBezTo>
                  <a:cubicBezTo>
                    <a:pt x="538663" y="101292"/>
                    <a:pt x="418077" y="0"/>
                    <a:pt x="269332" y="0"/>
                  </a:cubicBezTo>
                  <a:close/>
                  <a:moveTo>
                    <a:pt x="137596" y="270585"/>
                  </a:moveTo>
                  <a:cubicBezTo>
                    <a:pt x="112916" y="270585"/>
                    <a:pt x="92910" y="250579"/>
                    <a:pt x="92910" y="225907"/>
                  </a:cubicBezTo>
                  <a:cubicBezTo>
                    <a:pt x="92910" y="201235"/>
                    <a:pt x="112916" y="181221"/>
                    <a:pt x="137596" y="181221"/>
                  </a:cubicBezTo>
                  <a:cubicBezTo>
                    <a:pt x="162275" y="181221"/>
                    <a:pt x="182274" y="201227"/>
                    <a:pt x="182274" y="225907"/>
                  </a:cubicBezTo>
                  <a:cubicBezTo>
                    <a:pt x="182274" y="250586"/>
                    <a:pt x="162268" y="270585"/>
                    <a:pt x="137596" y="270585"/>
                  </a:cubicBezTo>
                  <a:close/>
                  <a:moveTo>
                    <a:pt x="269332" y="270585"/>
                  </a:moveTo>
                  <a:cubicBezTo>
                    <a:pt x="244652" y="270585"/>
                    <a:pt x="224646" y="250579"/>
                    <a:pt x="224646" y="225907"/>
                  </a:cubicBezTo>
                  <a:cubicBezTo>
                    <a:pt x="224646" y="201235"/>
                    <a:pt x="244652" y="181221"/>
                    <a:pt x="269332" y="181221"/>
                  </a:cubicBezTo>
                  <a:cubicBezTo>
                    <a:pt x="294011" y="181221"/>
                    <a:pt x="314010" y="201227"/>
                    <a:pt x="314010" y="225907"/>
                  </a:cubicBezTo>
                  <a:cubicBezTo>
                    <a:pt x="314010" y="250586"/>
                    <a:pt x="294004" y="270585"/>
                    <a:pt x="269332" y="270585"/>
                  </a:cubicBezTo>
                  <a:close/>
                  <a:moveTo>
                    <a:pt x="401067" y="270585"/>
                  </a:moveTo>
                  <a:cubicBezTo>
                    <a:pt x="376388" y="270585"/>
                    <a:pt x="356389" y="250579"/>
                    <a:pt x="356389" y="225907"/>
                  </a:cubicBezTo>
                  <a:cubicBezTo>
                    <a:pt x="356389" y="201235"/>
                    <a:pt x="376395" y="181221"/>
                    <a:pt x="401067" y="181221"/>
                  </a:cubicBezTo>
                  <a:cubicBezTo>
                    <a:pt x="425739" y="181221"/>
                    <a:pt x="445753" y="201227"/>
                    <a:pt x="445753" y="225907"/>
                  </a:cubicBezTo>
                  <a:cubicBezTo>
                    <a:pt x="445753" y="250586"/>
                    <a:pt x="425747" y="270585"/>
                    <a:pt x="401067" y="270585"/>
                  </a:cubicBezTo>
                  <a:close/>
                </a:path>
              </a:pathLst>
            </a:custGeom>
            <a:solidFill>
              <a:schemeClr val="bg1"/>
            </a:solidFill>
            <a:ln w="73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990D8477-73C7-0834-474F-C35DBD40A0CD}"/>
              </a:ext>
            </a:extLst>
          </p:cNvPr>
          <p:cNvSpPr/>
          <p:nvPr userDrawn="1"/>
        </p:nvSpPr>
        <p:spPr>
          <a:xfrm>
            <a:off x="962025" y="588961"/>
            <a:ext cx="65891" cy="65891"/>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0" name="Oval 29">
            <a:extLst>
              <a:ext uri="{FF2B5EF4-FFF2-40B4-BE49-F238E27FC236}">
                <a16:creationId xmlns:a16="http://schemas.microsoft.com/office/drawing/2014/main" id="{40E5AEB1-4975-5026-ED5B-FB89D9F28386}"/>
              </a:ext>
            </a:extLst>
          </p:cNvPr>
          <p:cNvSpPr/>
          <p:nvPr userDrawn="1"/>
        </p:nvSpPr>
        <p:spPr>
          <a:xfrm>
            <a:off x="2497931" y="660399"/>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1" name="Oval 30">
            <a:extLst>
              <a:ext uri="{FF2B5EF4-FFF2-40B4-BE49-F238E27FC236}">
                <a16:creationId xmlns:a16="http://schemas.microsoft.com/office/drawing/2014/main" id="{3AE0633A-1834-6916-0831-8DB8D480A1C5}"/>
              </a:ext>
            </a:extLst>
          </p:cNvPr>
          <p:cNvSpPr/>
          <p:nvPr userDrawn="1"/>
        </p:nvSpPr>
        <p:spPr>
          <a:xfrm>
            <a:off x="2497931" y="786605"/>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pic>
        <p:nvPicPr>
          <p:cNvPr id="2" name="Graphic 1">
            <a:extLst>
              <a:ext uri="{FF2B5EF4-FFF2-40B4-BE49-F238E27FC236}">
                <a16:creationId xmlns:a16="http://schemas.microsoft.com/office/drawing/2014/main" id="{4BC41C69-C653-0D29-0773-B533BB76DB6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8853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mp; Content w/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522128" cy="435133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5">
            <a:extLst>
              <a:ext uri="{FF2B5EF4-FFF2-40B4-BE49-F238E27FC236}">
                <a16:creationId xmlns:a16="http://schemas.microsoft.com/office/drawing/2014/main" id="{4CB08785-6C13-4F42-AEB0-A7E31B949AD0}"/>
              </a:ext>
            </a:extLst>
          </p:cNvPr>
          <p:cNvSpPr>
            <a:spLocks noGrp="1"/>
          </p:cNvSpPr>
          <p:nvPr>
            <p:ph type="body" sz="quarter" idx="11" hasCustomPrompt="1"/>
          </p:nvPr>
        </p:nvSpPr>
        <p:spPr>
          <a:xfrm>
            <a:off x="272233" y="6036177"/>
            <a:ext cx="10070406" cy="365125"/>
          </a:xfrm>
        </p:spPr>
        <p:txBody>
          <a:bodyPr lIns="91440" anchor="b">
            <a:noAutofit/>
          </a:bodyPr>
          <a:lstStyle>
            <a:lvl1pPr marL="0" indent="0">
              <a:buNone/>
              <a:defRPr sz="900">
                <a:solidFill>
                  <a:schemeClr val="tx1">
                    <a:lumMod val="50000"/>
                    <a:lumOff val="50000"/>
                  </a:schemeClr>
                </a:solidFill>
              </a:defRPr>
            </a:lvl1pPr>
          </a:lstStyle>
          <a:p>
            <a:pPr lvl="0"/>
            <a:r>
              <a:rPr lang="en-US"/>
              <a:t>Footnotes</a:t>
            </a:r>
          </a:p>
        </p:txBody>
      </p:sp>
      <p:sp>
        <p:nvSpPr>
          <p:cNvPr id="6" name="Footer Placeholder 5">
            <a:extLst>
              <a:ext uri="{FF2B5EF4-FFF2-40B4-BE49-F238E27FC236}">
                <a16:creationId xmlns:a16="http://schemas.microsoft.com/office/drawing/2014/main" id="{A861A535-BA79-05B3-5AF6-6BE830EA6687}"/>
              </a:ext>
            </a:extLst>
          </p:cNvPr>
          <p:cNvSpPr>
            <a:spLocks noGrp="1"/>
          </p:cNvSpPr>
          <p:nvPr>
            <p:ph type="ftr" sz="quarter" idx="12"/>
          </p:nvPr>
        </p:nvSpPr>
        <p:spPr/>
        <p:txBody>
          <a:bodyPr/>
          <a:lstStyle/>
          <a:p>
            <a:r>
              <a:rPr lang="da-DK"/>
              <a:t>NET-202 SIV Slides Final v2.0 31-Aug-2023</a:t>
            </a:r>
            <a:endParaRPr lang="en-US"/>
          </a:p>
        </p:txBody>
      </p:sp>
      <p:sp>
        <p:nvSpPr>
          <p:cNvPr id="7" name="Slide Number Placeholder 6">
            <a:extLst>
              <a:ext uri="{FF2B5EF4-FFF2-40B4-BE49-F238E27FC236}">
                <a16:creationId xmlns:a16="http://schemas.microsoft.com/office/drawing/2014/main" id="{B3BC38D2-B36B-D29F-9AA7-994F07556DE1}"/>
              </a:ext>
            </a:extLst>
          </p:cNvPr>
          <p:cNvSpPr>
            <a:spLocks noGrp="1"/>
          </p:cNvSpPr>
          <p:nvPr>
            <p:ph type="sldNum" sz="quarter" idx="13"/>
          </p:nvPr>
        </p:nvSpPr>
        <p:spPr/>
        <p:txBody>
          <a:bodyPr/>
          <a:lstStyle/>
          <a:p>
            <a:fld id="{2B143D1D-9801-49CA-88C0-178C03B6937F}" type="slidenum">
              <a:rPr lang="en-US" smtClean="0"/>
              <a:t>‹#›</a:t>
            </a:fld>
            <a:endParaRPr lang="en-US"/>
          </a:p>
        </p:txBody>
      </p:sp>
      <p:pic>
        <p:nvPicPr>
          <p:cNvPr id="3" name="Graphic 2">
            <a:extLst>
              <a:ext uri="{FF2B5EF4-FFF2-40B4-BE49-F238E27FC236}">
                <a16:creationId xmlns:a16="http://schemas.microsoft.com/office/drawing/2014/main" id="{6877CDFC-DFB0-D0DE-01C5-7DE4B4FDADE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9939562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0" y="6492875"/>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3619580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2233934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Title Only Dark">
    <p:bg>
      <p:bgPr>
        <a:gradFill>
          <a:gsLst>
            <a:gs pos="1000">
              <a:schemeClr val="accent6"/>
            </a:gs>
            <a:gs pos="100000">
              <a:srgbClr val="000738"/>
            </a:gs>
            <a:gs pos="42000">
              <a:srgbClr val="063958"/>
            </a:gs>
          </a:gsLst>
          <a:path path="circle">
            <a:fillToRect l="100000" t="100000"/>
          </a:path>
        </a:gradFill>
        <a:effectLst/>
      </p:bgPr>
    </p:bg>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solidFill>
                  <a:schemeClr val="bg1"/>
                </a:solidFill>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lvl1pPr>
              <a:defRPr>
                <a:solidFill>
                  <a:schemeClr val="bg1"/>
                </a:solidFill>
              </a:defRPr>
            </a:lvl1pPr>
          </a:lstStyle>
          <a:p>
            <a:fld id="{2B143D1D-9801-49CA-88C0-178C03B6937F}" type="slidenum">
              <a:rPr lang="en-US" smtClean="0"/>
              <a:pPr/>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lvl1pPr>
              <a:defRPr>
                <a:solidFill>
                  <a:schemeClr val="bg1"/>
                </a:solidFill>
              </a:defRPr>
            </a:lvl1pPr>
          </a:lstStyle>
          <a:p>
            <a:r>
              <a:rPr lang="da-DK"/>
              <a:t>NET-202 SIV Slides Final v2.0 31-Aug-2023</a:t>
            </a:r>
            <a:endParaRPr lang="en-US"/>
          </a:p>
        </p:txBody>
      </p:sp>
      <p:pic>
        <p:nvPicPr>
          <p:cNvPr id="5" name="Graphic 4">
            <a:extLst>
              <a:ext uri="{FF2B5EF4-FFF2-40B4-BE49-F238E27FC236}">
                <a16:creationId xmlns:a16="http://schemas.microsoft.com/office/drawing/2014/main" id="{C1F8C85C-BFAA-DC82-25E9-742DA6EB15A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10806884" y="6082764"/>
            <a:ext cx="1082711" cy="721807"/>
          </a:xfrm>
          <a:prstGeom prst="rect">
            <a:avLst/>
          </a:prstGeom>
        </p:spPr>
      </p:pic>
    </p:spTree>
    <p:extLst>
      <p:ext uri="{BB962C8B-B14F-4D97-AF65-F5344CB8AC3E}">
        <p14:creationId xmlns:p14="http://schemas.microsoft.com/office/powerpoint/2010/main" val="2021670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Lef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a:blip r:embed="rId2">
            <a:extLst>
              <a:ext uri="{28A0092B-C50C-407E-A947-70E740481C1C}">
                <a14:useLocalDpi xmlns:a14="http://schemas.microsoft.com/office/drawing/2010/main" val="0"/>
              </a:ext>
            </a:extLst>
          </a:blip>
          <a:srcRect l="28718" r="28718"/>
          <a:stretch/>
        </p:blipFill>
        <p:spPr>
          <a:xfrm>
            <a:off x="-3810" y="0"/>
            <a:ext cx="5176311" cy="6858000"/>
          </a:xfrm>
          <a:prstGeom prst="rect">
            <a:avLst/>
          </a:prstGeom>
        </p:spPr>
      </p:pic>
      <p:sp>
        <p:nvSpPr>
          <p:cNvPr id="8" name="Rectangle 7">
            <a:extLst>
              <a:ext uri="{FF2B5EF4-FFF2-40B4-BE49-F238E27FC236}">
                <a16:creationId xmlns:a16="http://schemas.microsoft.com/office/drawing/2014/main" id="{945E0678-FA16-AB81-99E1-753A53DF58AD}"/>
              </a:ext>
            </a:extLst>
          </p:cNvPr>
          <p:cNvSpPr/>
          <p:nvPr userDrawn="1"/>
        </p:nvSpPr>
        <p:spPr>
          <a:xfrm>
            <a:off x="0" y="0"/>
            <a:ext cx="5176311" cy="5880539"/>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a:xfrm>
            <a:off x="272233" y="317212"/>
            <a:ext cx="4518131" cy="1892587"/>
          </a:xfrm>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lvl1pPr>
              <a:defRPr>
                <a:solidFill>
                  <a:schemeClr val="bg1"/>
                </a:solidFill>
              </a:defRPr>
            </a:lvl1p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5581933" y="560356"/>
            <a:ext cx="6398195" cy="551659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D1649BBA-C546-F173-EE3F-1CF65B3DB20A}"/>
              </a:ext>
            </a:extLst>
          </p:cNvPr>
          <p:cNvSpPr>
            <a:spLocks noGrp="1"/>
          </p:cNvSpPr>
          <p:nvPr>
            <p:ph type="ftr" sz="quarter" idx="11"/>
          </p:nvPr>
        </p:nvSpPr>
        <p:spPr/>
        <p:txBody>
          <a:bodyPr/>
          <a:lstStyle>
            <a:lvl1pPr>
              <a:defRPr>
                <a:solidFill>
                  <a:schemeClr val="bg1"/>
                </a:solidFill>
              </a:defRPr>
            </a:lvl1pPr>
          </a:lstStyle>
          <a:p>
            <a:r>
              <a:rPr lang="da-DK"/>
              <a:t>NET-202 SIV Slides Final v2.0 31-Aug-2023</a:t>
            </a:r>
            <a:endParaRPr lang="en-US"/>
          </a:p>
        </p:txBody>
      </p:sp>
    </p:spTree>
    <p:extLst>
      <p:ext uri="{BB962C8B-B14F-4D97-AF65-F5344CB8AC3E}">
        <p14:creationId xmlns:p14="http://schemas.microsoft.com/office/powerpoint/2010/main" val="303473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Righ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rotWithShape="1">
          <a:blip r:embed="rId2">
            <a:extLst>
              <a:ext uri="{28A0092B-C50C-407E-A947-70E740481C1C}">
                <a14:useLocalDpi xmlns:a14="http://schemas.microsoft.com/office/drawing/2010/main" val="0"/>
              </a:ext>
            </a:extLst>
          </a:blip>
          <a:srcRect l="26689" r="30747"/>
          <a:stretch/>
        </p:blipFill>
        <p:spPr>
          <a:xfrm flipH="1" flipV="1">
            <a:off x="7015689" y="0"/>
            <a:ext cx="5176311" cy="6858000"/>
          </a:xfrm>
          <a:prstGeom prst="rect">
            <a:avLst/>
          </a:prstGeom>
        </p:spPr>
      </p:pic>
      <p:sp>
        <p:nvSpPr>
          <p:cNvPr id="7" name="Rectangle 6">
            <a:extLst>
              <a:ext uri="{FF2B5EF4-FFF2-40B4-BE49-F238E27FC236}">
                <a16:creationId xmlns:a16="http://schemas.microsoft.com/office/drawing/2014/main" id="{F06027A1-0D62-16F7-30CE-41BFE8B26C7C}"/>
              </a:ext>
            </a:extLst>
          </p:cNvPr>
          <p:cNvSpPr/>
          <p:nvPr/>
        </p:nvSpPr>
        <p:spPr>
          <a:xfrm>
            <a:off x="7015689" y="-1"/>
            <a:ext cx="5176311" cy="6777874"/>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42203"/>
            <a:ext cx="6398195" cy="4968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Title 7">
            <a:extLst>
              <a:ext uri="{FF2B5EF4-FFF2-40B4-BE49-F238E27FC236}">
                <a16:creationId xmlns:a16="http://schemas.microsoft.com/office/drawing/2014/main" id="{0FB071E8-809B-6890-C6B9-812E8369D165}"/>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3B21BB59-32EF-F98A-2990-317BB5943E8A}"/>
              </a:ext>
            </a:extLst>
          </p:cNvPr>
          <p:cNvSpPr>
            <a:spLocks noGrp="1"/>
          </p:cNvSpPr>
          <p:nvPr>
            <p:ph type="ftr" sz="quarter" idx="10"/>
          </p:nvPr>
        </p:nvSpPr>
        <p:spPr/>
        <p:txBody>
          <a:bodyPr/>
          <a:lstStyle/>
          <a:p>
            <a:r>
              <a:rPr lang="da-DK"/>
              <a:t>NET-202 SIV Slides Final v2.0 31-Aug-2023</a:t>
            </a:r>
            <a:endParaRPr lang="en-US"/>
          </a:p>
        </p:txBody>
      </p:sp>
      <p:sp>
        <p:nvSpPr>
          <p:cNvPr id="10" name="Slide Number Placeholder 9">
            <a:extLst>
              <a:ext uri="{FF2B5EF4-FFF2-40B4-BE49-F238E27FC236}">
                <a16:creationId xmlns:a16="http://schemas.microsoft.com/office/drawing/2014/main" id="{5B7AFE7E-7CB0-FD25-F78E-7DA5692308E7}"/>
              </a:ext>
            </a:extLst>
          </p:cNvPr>
          <p:cNvSpPr>
            <a:spLocks noGrp="1"/>
          </p:cNvSpPr>
          <p:nvPr>
            <p:ph type="sldNum" sz="quarter" idx="11"/>
          </p:nvPr>
        </p:nvSpPr>
        <p:spPr/>
        <p:txBody>
          <a:bodyPr/>
          <a:lstStyle/>
          <a:p>
            <a:fld id="{2B143D1D-9801-49CA-88C0-178C03B6937F}" type="slidenum">
              <a:rPr lang="en-US" smtClean="0"/>
              <a:t>‹#›</a:t>
            </a:fld>
            <a:endParaRPr lang="en-US"/>
          </a:p>
        </p:txBody>
      </p:sp>
      <p:pic>
        <p:nvPicPr>
          <p:cNvPr id="3" name="Picture 2">
            <a:extLst>
              <a:ext uri="{FF2B5EF4-FFF2-40B4-BE49-F238E27FC236}">
                <a16:creationId xmlns:a16="http://schemas.microsoft.com/office/drawing/2014/main" id="{7424F124-A258-66DC-3AAE-6DDE6D9BAB5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86330" y="6126042"/>
            <a:ext cx="934494" cy="620833"/>
          </a:xfrm>
          <a:prstGeom prst="rect">
            <a:avLst/>
          </a:prstGeom>
          <a:effectLst/>
        </p:spPr>
      </p:pic>
    </p:spTree>
    <p:extLst>
      <p:ext uri="{BB962C8B-B14F-4D97-AF65-F5344CB8AC3E}">
        <p14:creationId xmlns:p14="http://schemas.microsoft.com/office/powerpoint/2010/main" val="777952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300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Cat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1" cy="548640"/>
          </a:xfrm>
        </p:spPr>
        <p:txBody>
          <a:bodyPr anchor="t">
            <a:normAutofit/>
          </a:bodyPr>
          <a:lstStyle>
            <a:lvl1pPr>
              <a:defRPr sz="27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815F094-B6C5-A142-A62A-559E55F0190F}"/>
              </a:ext>
            </a:extLst>
          </p:cNvPr>
          <p:cNvSpPr>
            <a:spLocks noGrp="1"/>
          </p:cNvSpPr>
          <p:nvPr>
            <p:ph type="sldNum" sz="quarter" idx="4"/>
          </p:nvPr>
        </p:nvSpPr>
        <p:spPr>
          <a:xfrm>
            <a:off x="0" y="6178548"/>
            <a:ext cx="12192000" cy="365125"/>
          </a:xfrm>
          <a:prstGeom prst="rect">
            <a:avLst/>
          </a:prstGeom>
        </p:spPr>
        <p:txBody>
          <a:bodyPr vert="horz" lIns="91440" tIns="45720" rIns="91440" bIns="45720" rtlCol="0" anchor="ctr"/>
          <a:lstStyle>
            <a:lvl1pPr algn="ctr">
              <a:defRPr sz="788">
                <a:solidFill>
                  <a:schemeClr val="accent3"/>
                </a:solidFill>
              </a:defRPr>
            </a:lvl1pPr>
          </a:lstStyle>
          <a:p>
            <a:fld id="{8085FCFD-660D-C14C-AAFF-D6EEBF7DDB9E}" type="slidenum">
              <a:rPr lang="en-US" smtClean="0"/>
              <a:pPr/>
              <a:t>‹#›</a:t>
            </a:fld>
            <a:endParaRPr lang="en-US"/>
          </a:p>
        </p:txBody>
      </p:sp>
    </p:spTree>
    <p:extLst>
      <p:ext uri="{BB962C8B-B14F-4D97-AF65-F5344CB8AC3E}">
        <p14:creationId xmlns:p14="http://schemas.microsoft.com/office/powerpoint/2010/main" val="1054837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Onc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0" cy="548640"/>
          </a:xfrm>
        </p:spPr>
        <p:txBody>
          <a:bodyPr anchor="t">
            <a:normAutofit/>
          </a:bodyPr>
          <a:lstStyle>
            <a:lvl1pPr>
              <a:defRPr sz="36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2194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85500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4435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092774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29349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3394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6124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192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01041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13136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9510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1427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1365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234117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915592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704114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769443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365862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5/29/26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537333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11347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379363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6431081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947596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222577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28252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508652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8186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12540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0193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2491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6817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269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32635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60577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3418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5699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0980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76927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36059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645071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467515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080560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5/29/26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524087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1023135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939422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089146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919035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60336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533364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605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Bullets">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429257" y="1608673"/>
            <a:ext cx="11352109" cy="4028153"/>
          </a:xfrm>
        </p:spPr>
        <p:txBody>
          <a:bodyPr lIns="0" tIns="0" rIns="0" bIns="0"/>
          <a:lstStyle>
            <a:lvl1pPr>
              <a:spcBef>
                <a:spcPts val="600"/>
              </a:spcBef>
              <a:spcAft>
                <a:spcPts val="800"/>
              </a:spcAft>
              <a:buClr>
                <a:srgbClr val="007DBA"/>
              </a:buClr>
              <a:defRPr sz="2000">
                <a:solidFill>
                  <a:srgbClr val="101D3A"/>
                </a:solidFill>
              </a:defRPr>
            </a:lvl1pPr>
            <a:lvl2pPr>
              <a:spcBef>
                <a:spcPts val="600"/>
              </a:spcBef>
              <a:spcAft>
                <a:spcPts val="800"/>
              </a:spcAft>
              <a:buClr>
                <a:srgbClr val="007DBA"/>
              </a:buClr>
              <a:defRPr sz="2000">
                <a:solidFill>
                  <a:srgbClr val="101D3A"/>
                </a:solidFill>
              </a:defRPr>
            </a:lvl2pPr>
            <a:lvl3pPr>
              <a:spcBef>
                <a:spcPts val="600"/>
              </a:spcBef>
              <a:spcAft>
                <a:spcPts val="800"/>
              </a:spcAft>
              <a:buClr>
                <a:srgbClr val="007DBA"/>
              </a:buClr>
              <a:defRPr sz="1800">
                <a:solidFill>
                  <a:srgbClr val="101D3A"/>
                </a:solidFill>
              </a:defRPr>
            </a:lvl3pPr>
            <a:lvl4pPr>
              <a:spcBef>
                <a:spcPts val="600"/>
              </a:spcBef>
              <a:spcAft>
                <a:spcPts val="800"/>
              </a:spcAft>
              <a:buClr>
                <a:srgbClr val="007DBA"/>
              </a:buClr>
              <a:defRPr sz="1600">
                <a:solidFill>
                  <a:srgbClr val="101D3A"/>
                </a:solidFill>
              </a:defRPr>
            </a:lvl4pPr>
            <a:lvl5pPr>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1"/>
          </p:nvPr>
        </p:nvSpPr>
        <p:spPr/>
        <p:txBody>
          <a:bodyPr/>
          <a:lstStyle>
            <a:lvl1pPr>
              <a:defRPr>
                <a:solidFill>
                  <a:srgbClr val="13294B"/>
                </a:solidFill>
              </a:defRPr>
            </a:lvl1pPr>
          </a:lstStyle>
          <a:p>
            <a:fld id="{23750D03-48AD-2741-AECD-41D901562598}" type="slidenum">
              <a:rPr lang="en-US" smtClean="0"/>
              <a:pPr/>
              <a:t>‹#›</a:t>
            </a:fld>
            <a:endParaRPr lang="en-US" dirty="0"/>
          </a:p>
        </p:txBody>
      </p:sp>
      <p:sp>
        <p:nvSpPr>
          <p:cNvPr id="7" name="Title 6"/>
          <p:cNvSpPr>
            <a:spLocks noGrp="1"/>
          </p:cNvSpPr>
          <p:nvPr>
            <p:ph type="title"/>
          </p:nvPr>
        </p:nvSpPr>
        <p:spPr/>
        <p:txBody>
          <a:body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1103119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Content+PhotoLeft">
    <p:spTree>
      <p:nvGrpSpPr>
        <p:cNvPr id="1" name=""/>
        <p:cNvGrpSpPr/>
        <p:nvPr/>
      </p:nvGrpSpPr>
      <p:grpSpPr>
        <a:xfrm>
          <a:off x="0" y="0"/>
          <a:ext cx="0" cy="0"/>
          <a:chOff x="0" y="0"/>
          <a:chExt cx="0" cy="0"/>
        </a:xfrm>
      </p:grpSpPr>
      <p:sp>
        <p:nvSpPr>
          <p:cNvPr id="6" name="Content Placeholder 2"/>
          <p:cNvSpPr>
            <a:spLocks noGrp="1"/>
          </p:cNvSpPr>
          <p:nvPr>
            <p:ph idx="1" hasCustomPrompt="1"/>
          </p:nvPr>
        </p:nvSpPr>
        <p:spPr>
          <a:xfrm>
            <a:off x="6972300" y="1608673"/>
            <a:ext cx="4809067" cy="4028153"/>
          </a:xfrm>
        </p:spPr>
        <p:txBody>
          <a:bodyPr lIns="0" tIns="0" rIns="0" bIns="0"/>
          <a:lstStyle>
            <a:lvl1pPr marL="287331" indent="-287331">
              <a:lnSpc>
                <a:spcPct val="90000"/>
              </a:lnSpc>
              <a:spcBef>
                <a:spcPts val="600"/>
              </a:spcBef>
              <a:spcAft>
                <a:spcPts val="800"/>
              </a:spcAft>
              <a:buClr>
                <a:srgbClr val="0C68AC"/>
              </a:buClr>
              <a:defRPr sz="2000">
                <a:solidFill>
                  <a:srgbClr val="101D3A"/>
                </a:solidFill>
              </a:defRPr>
            </a:lvl1pPr>
            <a:lvl2pPr>
              <a:lnSpc>
                <a:spcPct val="90000"/>
              </a:lnSpc>
              <a:spcBef>
                <a:spcPts val="600"/>
              </a:spcBef>
              <a:spcAft>
                <a:spcPts val="800"/>
              </a:spcAft>
              <a:buClr>
                <a:srgbClr val="0C68AC"/>
              </a:buClr>
              <a:defRPr sz="2000">
                <a:solidFill>
                  <a:srgbClr val="101D3A"/>
                </a:solidFill>
              </a:defRPr>
            </a:lvl2pPr>
            <a:lvl3pPr>
              <a:lnSpc>
                <a:spcPct val="90000"/>
              </a:lnSpc>
              <a:spcBef>
                <a:spcPts val="600"/>
              </a:spcBef>
              <a:spcAft>
                <a:spcPts val="800"/>
              </a:spcAft>
              <a:buClr>
                <a:srgbClr val="0C68AC"/>
              </a:buClr>
              <a:defRPr sz="1800">
                <a:solidFill>
                  <a:srgbClr val="101D3A"/>
                </a:solidFill>
              </a:defRPr>
            </a:lvl3pPr>
            <a:lvl4pPr>
              <a:lnSpc>
                <a:spcPct val="90000"/>
              </a:lnSpc>
              <a:spcBef>
                <a:spcPts val="600"/>
              </a:spcBef>
              <a:spcAft>
                <a:spcPts val="800"/>
              </a:spcAft>
              <a:buClr>
                <a:srgbClr val="0C68AC"/>
              </a:buClr>
              <a:defRPr sz="1600">
                <a:solidFill>
                  <a:srgbClr val="101D3A"/>
                </a:solidFill>
              </a:defRPr>
            </a:lvl4pPr>
            <a:lvl5pPr>
              <a:lnSpc>
                <a:spcPct val="90000"/>
              </a:lnSpc>
              <a:spcBef>
                <a:spcPts val="600"/>
              </a:spcBef>
              <a:spcAft>
                <a:spcPts val="800"/>
              </a:spcAft>
              <a:buClr>
                <a:srgbClr val="0C68AC"/>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2"/>
          <p:cNvSpPr>
            <a:spLocks noGrp="1"/>
          </p:cNvSpPr>
          <p:nvPr>
            <p:ph type="pic" idx="14" hasCustomPrompt="1"/>
          </p:nvPr>
        </p:nvSpPr>
        <p:spPr>
          <a:xfrm>
            <a:off x="423333" y="1624471"/>
            <a:ext cx="6267451" cy="4012353"/>
          </a:xfrm>
        </p:spPr>
        <p:txBody>
          <a:bodyPr anchor="ctr" anchorCtr="1"/>
          <a:lstStyle>
            <a:lvl1pPr marL="0" indent="0" algn="ctr">
              <a:buNone/>
              <a:defRPr sz="1400"/>
            </a:lvl1pPr>
            <a:lvl2pPr marL="511807" indent="0">
              <a:buNone/>
              <a:defRPr sz="3100"/>
            </a:lvl2pPr>
            <a:lvl3pPr marL="1023613" indent="0">
              <a:buNone/>
              <a:defRPr sz="2700"/>
            </a:lvl3pPr>
            <a:lvl4pPr marL="1535420" indent="0">
              <a:buNone/>
              <a:defRPr sz="2200"/>
            </a:lvl4pPr>
            <a:lvl5pPr marL="2047227" indent="0">
              <a:buNone/>
              <a:defRPr sz="2200"/>
            </a:lvl5pPr>
            <a:lvl6pPr marL="2559035" indent="0">
              <a:buNone/>
              <a:defRPr sz="2200"/>
            </a:lvl6pPr>
            <a:lvl7pPr marL="3070842" indent="0">
              <a:buNone/>
              <a:defRPr sz="2200"/>
            </a:lvl7pPr>
            <a:lvl8pPr marL="3582649" indent="0">
              <a:buNone/>
              <a:defRPr sz="2200"/>
            </a:lvl8pPr>
            <a:lvl9pPr marL="4094456" indent="0">
              <a:buNone/>
              <a:defRPr sz="2200"/>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5" name="Slide Number Placeholder 4"/>
          <p:cNvSpPr>
            <a:spLocks noGrp="1"/>
          </p:cNvSpPr>
          <p:nvPr>
            <p:ph type="sldNum" sz="quarter" idx="16"/>
          </p:nvPr>
        </p:nvSpPr>
        <p:spPr/>
        <p:txBody>
          <a:bodyPr/>
          <a:lstStyle/>
          <a:p>
            <a:fld id="{23750D03-48AD-2741-AECD-41D901562598}"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810331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2 Content">
    <p:spTree>
      <p:nvGrpSpPr>
        <p:cNvPr id="1" name=""/>
        <p:cNvGrpSpPr/>
        <p:nvPr/>
      </p:nvGrpSpPr>
      <p:grpSpPr>
        <a:xfrm>
          <a:off x="0" y="0"/>
          <a:ext cx="0" cy="0"/>
          <a:chOff x="0" y="0"/>
          <a:chExt cx="0" cy="0"/>
        </a:xfrm>
      </p:grpSpPr>
      <p:sp>
        <p:nvSpPr>
          <p:cNvPr id="8" name="Content Placeholder 2"/>
          <p:cNvSpPr>
            <a:spLocks noGrp="1"/>
          </p:cNvSpPr>
          <p:nvPr>
            <p:ph sz="half" idx="1" hasCustomPrompt="1"/>
          </p:nvPr>
        </p:nvSpPr>
        <p:spPr>
          <a:xfrm>
            <a:off x="429257" y="1608673"/>
            <a:ext cx="3846883" cy="4028153"/>
          </a:xfrm>
        </p:spPr>
        <p:txBody>
          <a:bodyPr lIns="0" tIns="0" rIns="0" bIns="0">
            <a:noAutofit/>
          </a:bodyPr>
          <a:lstStyle>
            <a:lvl1pPr marL="0" indent="0">
              <a:lnSpc>
                <a:spcPts val="2400"/>
              </a:lnSpc>
              <a:spcAft>
                <a:spcPts val="800"/>
              </a:spcAft>
              <a:buNone/>
              <a:defRPr sz="1600">
                <a:solidFill>
                  <a:srgbClr val="007DBA"/>
                </a:solidFill>
              </a:defRPr>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dirty="0"/>
              <a:t>Click to add text</a:t>
            </a:r>
          </a:p>
        </p:txBody>
      </p:sp>
      <p:sp>
        <p:nvSpPr>
          <p:cNvPr id="14" name="Content Placeholder 2"/>
          <p:cNvSpPr>
            <a:spLocks noGrp="1"/>
          </p:cNvSpPr>
          <p:nvPr>
            <p:ph idx="14" hasCustomPrompt="1"/>
          </p:nvPr>
        </p:nvSpPr>
        <p:spPr>
          <a:xfrm>
            <a:off x="4536030" y="1608673"/>
            <a:ext cx="7245343" cy="4028153"/>
          </a:xfrm>
        </p:spPr>
        <p:txBody>
          <a:bodyPr lIns="0" tIns="0" rIns="0" bIns="0">
            <a:noAutofit/>
          </a:bodyPr>
          <a:lstStyle>
            <a:lvl1pPr>
              <a:spcAft>
                <a:spcPts val="576"/>
              </a:spcAft>
              <a:buClr>
                <a:srgbClr val="007DBA"/>
              </a:buClr>
              <a:defRPr sz="2000">
                <a:solidFill>
                  <a:srgbClr val="101D3A"/>
                </a:solidFill>
              </a:defRPr>
            </a:lvl1pPr>
            <a:lvl2pPr>
              <a:spcAft>
                <a:spcPts val="576"/>
              </a:spcAft>
              <a:buClr>
                <a:srgbClr val="007DBA"/>
              </a:buClr>
              <a:defRPr sz="2000">
                <a:solidFill>
                  <a:srgbClr val="101D3A"/>
                </a:solidFill>
              </a:defRPr>
            </a:lvl2pPr>
            <a:lvl3pPr>
              <a:spcAft>
                <a:spcPts val="576"/>
              </a:spcAft>
              <a:buClr>
                <a:srgbClr val="007DBA"/>
              </a:buClr>
              <a:defRPr sz="1800">
                <a:solidFill>
                  <a:srgbClr val="101D3A"/>
                </a:solidFill>
              </a:defRPr>
            </a:lvl3pPr>
            <a:lvl4pPr>
              <a:spcAft>
                <a:spcPts val="576"/>
              </a:spcAft>
              <a:buClr>
                <a:srgbClr val="007DBA"/>
              </a:buClr>
              <a:defRPr sz="1600">
                <a:solidFill>
                  <a:srgbClr val="101D3A"/>
                </a:solidFill>
              </a:defRPr>
            </a:lvl4pPr>
            <a:lvl5pPr>
              <a:spcAft>
                <a:spcPts val="576"/>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6"/>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4208326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Content+Photo">
    <p:spTree>
      <p:nvGrpSpPr>
        <p:cNvPr id="1" name=""/>
        <p:cNvGrpSpPr/>
        <p:nvPr/>
      </p:nvGrpSpPr>
      <p:grpSpPr>
        <a:xfrm>
          <a:off x="0" y="0"/>
          <a:ext cx="0" cy="0"/>
          <a:chOff x="0" y="0"/>
          <a:chExt cx="0" cy="0"/>
        </a:xfrm>
      </p:grpSpPr>
      <p:sp>
        <p:nvSpPr>
          <p:cNvPr id="12" name="Content Placeholder 2"/>
          <p:cNvSpPr>
            <a:spLocks noGrp="1"/>
          </p:cNvSpPr>
          <p:nvPr>
            <p:ph idx="1" hasCustomPrompt="1"/>
          </p:nvPr>
        </p:nvSpPr>
        <p:spPr>
          <a:xfrm>
            <a:off x="429259" y="1608673"/>
            <a:ext cx="6272155" cy="4028153"/>
          </a:xfrm>
        </p:spPr>
        <p:txBody>
          <a:bodyPr lIns="0" tIns="0" rIns="0" bIns="0"/>
          <a:lstStyle>
            <a:lvl1pPr>
              <a:lnSpc>
                <a:spcPct val="90000"/>
              </a:lnSpc>
              <a:spcBef>
                <a:spcPts val="600"/>
              </a:spcBef>
              <a:spcAft>
                <a:spcPts val="800"/>
              </a:spcAft>
              <a:buClr>
                <a:srgbClr val="007DBA"/>
              </a:buClr>
              <a:defRPr sz="2000">
                <a:solidFill>
                  <a:srgbClr val="101D3A"/>
                </a:solidFill>
              </a:defRPr>
            </a:lvl1pPr>
            <a:lvl2pPr>
              <a:lnSpc>
                <a:spcPct val="90000"/>
              </a:lnSpc>
              <a:spcBef>
                <a:spcPts val="600"/>
              </a:spcBef>
              <a:spcAft>
                <a:spcPts val="800"/>
              </a:spcAft>
              <a:buClr>
                <a:srgbClr val="007DBA"/>
              </a:buClr>
              <a:defRPr sz="2000">
                <a:solidFill>
                  <a:srgbClr val="101D3A"/>
                </a:solidFill>
              </a:defRPr>
            </a:lvl2pPr>
            <a:lvl3pPr>
              <a:lnSpc>
                <a:spcPct val="90000"/>
              </a:lnSpc>
              <a:spcBef>
                <a:spcPts val="600"/>
              </a:spcBef>
              <a:spcAft>
                <a:spcPts val="800"/>
              </a:spcAft>
              <a:buClr>
                <a:srgbClr val="007DBA"/>
              </a:buClr>
              <a:defRPr sz="1800">
                <a:solidFill>
                  <a:srgbClr val="101D3A"/>
                </a:solidFill>
              </a:defRPr>
            </a:lvl3pPr>
            <a:lvl4pPr>
              <a:lnSpc>
                <a:spcPct val="90000"/>
              </a:lnSpc>
              <a:spcBef>
                <a:spcPts val="600"/>
              </a:spcBef>
              <a:spcAft>
                <a:spcPts val="800"/>
              </a:spcAft>
              <a:buClr>
                <a:srgbClr val="007DBA"/>
              </a:buClr>
              <a:defRPr sz="1600">
                <a:solidFill>
                  <a:srgbClr val="101D3A"/>
                </a:solidFill>
              </a:defRPr>
            </a:lvl4pPr>
            <a:lvl5pPr>
              <a:lnSpc>
                <a:spcPct val="90000"/>
              </a:lnSpc>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2"/>
          <p:cNvSpPr>
            <a:spLocks noGrp="1"/>
          </p:cNvSpPr>
          <p:nvPr>
            <p:ph type="pic" idx="14" hasCustomPrompt="1"/>
          </p:nvPr>
        </p:nvSpPr>
        <p:spPr>
          <a:xfrm>
            <a:off x="6980500" y="1624471"/>
            <a:ext cx="4800873" cy="4012353"/>
          </a:xfrm>
        </p:spPr>
        <p:txBody>
          <a:bodyPr anchor="ctr" anchorCtr="1"/>
          <a:lstStyle>
            <a:lvl1pPr marL="0" indent="0" algn="ctr">
              <a:buNone/>
              <a:defRPr sz="1400"/>
            </a:lvl1pPr>
            <a:lvl2pPr marL="511807" indent="0">
              <a:buNone/>
              <a:defRPr sz="3100"/>
            </a:lvl2pPr>
            <a:lvl3pPr marL="1023613" indent="0">
              <a:buNone/>
              <a:defRPr sz="2700"/>
            </a:lvl3pPr>
            <a:lvl4pPr marL="1535420" indent="0">
              <a:buNone/>
              <a:defRPr sz="2200"/>
            </a:lvl4pPr>
            <a:lvl5pPr marL="2047227" indent="0">
              <a:buNone/>
              <a:defRPr sz="2200"/>
            </a:lvl5pPr>
            <a:lvl6pPr marL="2559035" indent="0">
              <a:buNone/>
              <a:defRPr sz="2200"/>
            </a:lvl6pPr>
            <a:lvl7pPr marL="3070842" indent="0">
              <a:buNone/>
              <a:defRPr sz="2200"/>
            </a:lvl7pPr>
            <a:lvl8pPr marL="3582649" indent="0">
              <a:buNone/>
              <a:defRPr sz="2200"/>
            </a:lvl8pPr>
            <a:lvl9pPr marL="4094456" indent="0">
              <a:buNone/>
              <a:defRPr sz="2200"/>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3" name="Slide Number Placeholder 2"/>
          <p:cNvSpPr>
            <a:spLocks noGrp="1"/>
          </p:cNvSpPr>
          <p:nvPr>
            <p:ph type="sldNum" sz="quarter" idx="16"/>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30580995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Content+Graph">
    <p:spTree>
      <p:nvGrpSpPr>
        <p:cNvPr id="1" name=""/>
        <p:cNvGrpSpPr/>
        <p:nvPr/>
      </p:nvGrpSpPr>
      <p:grpSpPr>
        <a:xfrm>
          <a:off x="0" y="0"/>
          <a:ext cx="0" cy="0"/>
          <a:chOff x="0" y="0"/>
          <a:chExt cx="0" cy="0"/>
        </a:xfrm>
      </p:grpSpPr>
      <p:sp>
        <p:nvSpPr>
          <p:cNvPr id="13" name="Content Placeholder 2"/>
          <p:cNvSpPr>
            <a:spLocks noGrp="1"/>
          </p:cNvSpPr>
          <p:nvPr>
            <p:ph idx="13" hasCustomPrompt="1"/>
          </p:nvPr>
        </p:nvSpPr>
        <p:spPr>
          <a:xfrm>
            <a:off x="6980495" y="1608673"/>
            <a:ext cx="4894808" cy="4028153"/>
          </a:xfrm>
        </p:spPr>
        <p:txBody>
          <a:bodyPr/>
          <a:lstStyle>
            <a:lvl1pPr marL="0" indent="0">
              <a:spcAft>
                <a:spcPts val="800"/>
              </a:spcAft>
              <a:buNone/>
              <a:defRPr>
                <a:solidFill>
                  <a:srgbClr val="101D3A"/>
                </a:solidFill>
              </a:defRPr>
            </a:lvl1pPr>
            <a:lvl2pPr>
              <a:defRPr>
                <a:solidFill>
                  <a:srgbClr val="101D3A"/>
                </a:solidFill>
              </a:defRPr>
            </a:lvl2pPr>
            <a:lvl3pPr>
              <a:defRPr>
                <a:solidFill>
                  <a:srgbClr val="101D3A"/>
                </a:solidFill>
              </a:defRPr>
            </a:lvl3pPr>
            <a:lvl4pPr>
              <a:defRPr>
                <a:solidFill>
                  <a:srgbClr val="101D3A"/>
                </a:solidFill>
              </a:defRPr>
            </a:lvl4pPr>
            <a:lvl5pPr>
              <a:defRPr>
                <a:solidFill>
                  <a:srgbClr val="101D3A"/>
                </a:solidFill>
              </a:defRPr>
            </a:lvl5pPr>
          </a:lstStyle>
          <a:p>
            <a:pPr lvl="0"/>
            <a:r>
              <a:rPr lang="en-US" dirty="0"/>
              <a:t>Click to add text</a:t>
            </a:r>
          </a:p>
        </p:txBody>
      </p:sp>
      <p:sp>
        <p:nvSpPr>
          <p:cNvPr id="8" name="Content Placeholder 2"/>
          <p:cNvSpPr>
            <a:spLocks noGrp="1"/>
          </p:cNvSpPr>
          <p:nvPr>
            <p:ph idx="1" hasCustomPrompt="1"/>
          </p:nvPr>
        </p:nvSpPr>
        <p:spPr>
          <a:xfrm>
            <a:off x="429259" y="1608673"/>
            <a:ext cx="6272155" cy="4028153"/>
          </a:xfrm>
        </p:spPr>
        <p:txBody>
          <a:bodyPr lIns="0" tIns="0" rIns="0" bIns="0"/>
          <a:lstStyle>
            <a:lvl1pPr>
              <a:lnSpc>
                <a:spcPct val="90000"/>
              </a:lnSpc>
              <a:spcBef>
                <a:spcPts val="600"/>
              </a:spcBef>
              <a:spcAft>
                <a:spcPts val="800"/>
              </a:spcAft>
              <a:buClr>
                <a:srgbClr val="007DBA"/>
              </a:buClr>
              <a:defRPr sz="2000">
                <a:solidFill>
                  <a:srgbClr val="101D3A"/>
                </a:solidFill>
              </a:defRPr>
            </a:lvl1pPr>
            <a:lvl2pPr>
              <a:lnSpc>
                <a:spcPct val="90000"/>
              </a:lnSpc>
              <a:spcBef>
                <a:spcPts val="600"/>
              </a:spcBef>
              <a:spcAft>
                <a:spcPts val="800"/>
              </a:spcAft>
              <a:buClr>
                <a:srgbClr val="007DBA"/>
              </a:buClr>
              <a:defRPr sz="2000">
                <a:solidFill>
                  <a:srgbClr val="101D3A"/>
                </a:solidFill>
              </a:defRPr>
            </a:lvl2pPr>
            <a:lvl3pPr>
              <a:lnSpc>
                <a:spcPct val="90000"/>
              </a:lnSpc>
              <a:spcBef>
                <a:spcPts val="600"/>
              </a:spcBef>
              <a:spcAft>
                <a:spcPts val="800"/>
              </a:spcAft>
              <a:buClr>
                <a:srgbClr val="007DBA"/>
              </a:buClr>
              <a:defRPr sz="1800">
                <a:solidFill>
                  <a:srgbClr val="101D3A"/>
                </a:solidFill>
              </a:defRPr>
            </a:lvl3pPr>
            <a:lvl4pPr>
              <a:lnSpc>
                <a:spcPct val="90000"/>
              </a:lnSpc>
              <a:spcBef>
                <a:spcPts val="600"/>
              </a:spcBef>
              <a:spcAft>
                <a:spcPts val="800"/>
              </a:spcAft>
              <a:buClr>
                <a:srgbClr val="007DBA"/>
              </a:buClr>
              <a:defRPr sz="1600">
                <a:solidFill>
                  <a:srgbClr val="101D3A"/>
                </a:solidFill>
              </a:defRPr>
            </a:lvl4pPr>
            <a:lvl5pPr>
              <a:lnSpc>
                <a:spcPct val="90000"/>
              </a:lnSpc>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5"/>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115963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3 Content">
    <p:spTree>
      <p:nvGrpSpPr>
        <p:cNvPr id="1" name=""/>
        <p:cNvGrpSpPr/>
        <p:nvPr/>
      </p:nvGrpSpPr>
      <p:grpSpPr>
        <a:xfrm>
          <a:off x="0" y="0"/>
          <a:ext cx="0" cy="0"/>
          <a:chOff x="0" y="0"/>
          <a:chExt cx="0" cy="0"/>
        </a:xfrm>
      </p:grpSpPr>
      <p:sp>
        <p:nvSpPr>
          <p:cNvPr id="29" name="Content Placeholder 3"/>
          <p:cNvSpPr>
            <a:spLocks noGrp="1"/>
          </p:cNvSpPr>
          <p:nvPr>
            <p:ph sz="half" idx="2" hasCustomPrompt="1"/>
          </p:nvPr>
        </p:nvSpPr>
        <p:spPr>
          <a:xfrm>
            <a:off x="429257" y="1605796"/>
            <a:ext cx="11352109" cy="646544"/>
          </a:xfrm>
        </p:spPr>
        <p:txBody>
          <a:bodyPr>
            <a:normAutofit/>
          </a:bodyPr>
          <a:lstStyle>
            <a:lvl1pPr marL="0" indent="0">
              <a:buNone/>
              <a:defRPr sz="1800">
                <a:solidFill>
                  <a:schemeClr val="tx2"/>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0" name="Content Placeholder 3"/>
          <p:cNvSpPr>
            <a:spLocks noGrp="1"/>
          </p:cNvSpPr>
          <p:nvPr>
            <p:ph sz="half" idx="13" hasCustomPrompt="1"/>
          </p:nvPr>
        </p:nvSpPr>
        <p:spPr>
          <a:xfrm>
            <a:off x="429263" y="2290754"/>
            <a:ext cx="3540772"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3" name="Content Placeholder 3"/>
          <p:cNvSpPr>
            <a:spLocks noGrp="1"/>
          </p:cNvSpPr>
          <p:nvPr>
            <p:ph sz="half" idx="14" hasCustomPrompt="1"/>
          </p:nvPr>
        </p:nvSpPr>
        <p:spPr>
          <a:xfrm>
            <a:off x="4349757" y="2290754"/>
            <a:ext cx="3525948"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4" name="Content Placeholder 3"/>
          <p:cNvSpPr>
            <a:spLocks noGrp="1"/>
          </p:cNvSpPr>
          <p:nvPr>
            <p:ph sz="half" idx="15" hasCustomPrompt="1"/>
          </p:nvPr>
        </p:nvSpPr>
        <p:spPr>
          <a:xfrm>
            <a:off x="8255425" y="2290754"/>
            <a:ext cx="3525948"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 name="Slide Number Placeholder 2"/>
          <p:cNvSpPr>
            <a:spLocks noGrp="1"/>
          </p:cNvSpPr>
          <p:nvPr>
            <p:ph type="sldNum" sz="quarter" idx="17"/>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3746174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2765195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3750D03-48AD-2741-AECD-41D901562598}" type="slidenum">
              <a:rPr lang="en-US" smtClean="0"/>
              <a:pPr/>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4055064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3">
    <p:bg>
      <p:bgPr>
        <a:solidFill>
          <a:srgbClr val="13294B"/>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lvl1pPr>
              <a:defRPr>
                <a:solidFill>
                  <a:schemeClr val="bg1"/>
                </a:solidFill>
              </a:defRPr>
            </a:lvl1pPr>
          </a:lstStyle>
          <a:p>
            <a:fld id="{23750D03-48AD-2741-AECD-41D901562598}" type="slidenum">
              <a:rPr lang="en-US" smtClean="0"/>
              <a:pPr/>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199"/>
          </a:xfrm>
          <a:prstGeom prst="rect">
            <a:avLst/>
          </a:prstGeom>
        </p:spPr>
      </p:pic>
    </p:spTree>
    <p:extLst>
      <p:ext uri="{BB962C8B-B14F-4D97-AF65-F5344CB8AC3E}">
        <p14:creationId xmlns:p14="http://schemas.microsoft.com/office/powerpoint/2010/main" val="3887505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497840" y="451413"/>
            <a:ext cx="11226800" cy="1139881"/>
          </a:xfrm>
        </p:spPr>
        <p:txBody>
          <a:bodyPr/>
          <a:lstStyle>
            <a:lvl1pPr>
              <a:defRPr sz="26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497840" y="1816924"/>
            <a:ext cx="5477792" cy="4004755"/>
          </a:xfrm>
        </p:spPr>
        <p:txBody>
          <a:bodyPr>
            <a:noAutofit/>
          </a:bodyPr>
          <a:lstStyle>
            <a:lvl1pPr>
              <a:buFont typeface="+mj-lt"/>
              <a:buAutoNum type="arabicPeriod"/>
              <a:defRPr/>
            </a:lvl1pPr>
          </a:lstStyle>
          <a:p>
            <a:pPr lvl="0"/>
            <a:r>
              <a:rPr lang="en-US" dirty="0"/>
              <a:t>Edit Master text styles</a:t>
            </a:r>
          </a:p>
        </p:txBody>
      </p:sp>
      <p:sp>
        <p:nvSpPr>
          <p:cNvPr id="5" name="Slide Number Placeholder 3">
            <a:extLst>
              <a:ext uri="{FF2B5EF4-FFF2-40B4-BE49-F238E27FC236}">
                <a16:creationId xmlns:a16="http://schemas.microsoft.com/office/drawing/2014/main" id="{C5F94200-7FC0-9A4E-A413-F6E00934AD12}"/>
              </a:ext>
            </a:extLst>
          </p:cNvPr>
          <p:cNvSpPr>
            <a:spLocks noGrp="1"/>
          </p:cNvSpPr>
          <p:nvPr>
            <p:ph type="sldNum" sz="quarter" idx="4"/>
          </p:nvPr>
        </p:nvSpPr>
        <p:spPr>
          <a:xfrm>
            <a:off x="11715213" y="6568291"/>
            <a:ext cx="467360" cy="284997"/>
          </a:xfrm>
          <a:prstGeom prst="rect">
            <a:avLst/>
          </a:prstGeom>
        </p:spPr>
        <p:txBody>
          <a:bodyPr vert="horz" lIns="91440" tIns="45720" rIns="91440" bIns="45720" rtlCol="0" anchor="ctr"/>
          <a:lstStyle>
            <a:lvl1pPr algn="r">
              <a:defRPr sz="1100">
                <a:solidFill>
                  <a:schemeClr val="tx1">
                    <a:tint val="75000"/>
                  </a:schemeClr>
                </a:solidFill>
              </a:defRPr>
            </a:lvl1pPr>
          </a:lstStyle>
          <a:p>
            <a:fld id="{1904728E-9179-7340-B99F-8A5623059787}" type="slidenum">
              <a:rPr lang="en-US" smtClean="0"/>
              <a:pPr/>
              <a:t>‹#›</a:t>
            </a:fld>
            <a:endParaRPr lang="en-US" sz="1100" dirty="0"/>
          </a:p>
        </p:txBody>
      </p:sp>
      <p:sp>
        <p:nvSpPr>
          <p:cNvPr id="7" name="Text Placeholder 5">
            <a:extLst>
              <a:ext uri="{FF2B5EF4-FFF2-40B4-BE49-F238E27FC236}">
                <a16:creationId xmlns:a16="http://schemas.microsoft.com/office/drawing/2014/main" id="{957D897E-3A74-704A-9640-6EBF4A423268}"/>
              </a:ext>
            </a:extLst>
          </p:cNvPr>
          <p:cNvSpPr>
            <a:spLocks noGrp="1"/>
          </p:cNvSpPr>
          <p:nvPr>
            <p:ph type="body" sz="quarter" idx="11"/>
          </p:nvPr>
        </p:nvSpPr>
        <p:spPr>
          <a:xfrm>
            <a:off x="497840" y="6061724"/>
            <a:ext cx="6909435" cy="716147"/>
          </a:xfrm>
        </p:spPr>
        <p:txBody>
          <a:bodyPr anchor="b"/>
          <a:lstStyle>
            <a:lvl1pPr>
              <a:spcBef>
                <a:spcPts val="0"/>
              </a:spcBef>
              <a:spcAft>
                <a:spcPts val="0"/>
              </a:spcAft>
              <a:buNone/>
              <a:defRPr sz="1000"/>
            </a:lvl1pPr>
            <a:lvl2pPr>
              <a:buNone/>
              <a:defRPr sz="1000"/>
            </a:lvl2pPr>
            <a:lvl3pPr>
              <a:buNone/>
              <a:defRPr sz="1000"/>
            </a:lvl3pPr>
            <a:lvl4pPr>
              <a:buNone/>
              <a:defRPr sz="1000"/>
            </a:lvl4pPr>
            <a:lvl5pPr>
              <a:buNone/>
              <a:defRPr sz="1000"/>
            </a:lvl5pPr>
          </a:lstStyle>
          <a:p>
            <a:pPr lvl="0"/>
            <a:r>
              <a:rPr lang="en-US" dirty="0"/>
              <a:t>Click to edit Master text styles</a:t>
            </a:r>
          </a:p>
        </p:txBody>
      </p:sp>
    </p:spTree>
    <p:extLst>
      <p:ext uri="{BB962C8B-B14F-4D97-AF65-F5344CB8AC3E}">
        <p14:creationId xmlns:p14="http://schemas.microsoft.com/office/powerpoint/2010/main" val="134487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AA05E7F9-8454-DD4F-BDAC-3D5705533B91}"/>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rgbClr val="B34D59"/>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33CBFE31-F981-4B47-ABF8-4E35F06D07FB}"/>
              </a:ext>
            </a:extLst>
          </p:cNvPr>
          <p:cNvSpPr>
            <a:spLocks noGrp="1"/>
          </p:cNvSpPr>
          <p:nvPr>
            <p:ph type="body" sz="quarter" idx="10"/>
          </p:nvPr>
        </p:nvSpPr>
        <p:spPr>
          <a:xfrm>
            <a:off x="699911" y="6192455"/>
            <a:ext cx="6774777" cy="555473"/>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72038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8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7" y="6066550"/>
            <a:ext cx="1532662" cy="457200"/>
          </a:xfrm>
          <a:prstGeom prst="rect">
            <a:avLst/>
          </a:prstGeom>
        </p:spPr>
      </p:pic>
    </p:spTree>
    <p:extLst>
      <p:ext uri="{BB962C8B-B14F-4D97-AF65-F5344CB8AC3E}">
        <p14:creationId xmlns:p14="http://schemas.microsoft.com/office/powerpoint/2010/main" val="4123912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7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7" y="6066550"/>
            <a:ext cx="1532662" cy="457200"/>
          </a:xfrm>
          <a:prstGeom prst="rect">
            <a:avLst/>
          </a:prstGeom>
        </p:spPr>
      </p:pic>
    </p:spTree>
    <p:extLst>
      <p:ext uri="{BB962C8B-B14F-4D97-AF65-F5344CB8AC3E}">
        <p14:creationId xmlns:p14="http://schemas.microsoft.com/office/powerpoint/2010/main" val="33952094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4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7" y="6066550"/>
            <a:ext cx="1532662" cy="457200"/>
          </a:xfrm>
          <a:prstGeom prst="rect">
            <a:avLst/>
          </a:prstGeom>
        </p:spPr>
      </p:pic>
    </p:spTree>
    <p:extLst>
      <p:ext uri="{BB962C8B-B14F-4D97-AF65-F5344CB8AC3E}">
        <p14:creationId xmlns:p14="http://schemas.microsoft.com/office/powerpoint/2010/main" val="3020319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3504337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5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158361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6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7" y="6066550"/>
            <a:ext cx="1532662" cy="457200"/>
          </a:xfrm>
          <a:prstGeom prst="rect">
            <a:avLst/>
          </a:prstGeom>
        </p:spPr>
      </p:pic>
    </p:spTree>
    <p:extLst>
      <p:ext uri="{BB962C8B-B14F-4D97-AF65-F5344CB8AC3E}">
        <p14:creationId xmlns:p14="http://schemas.microsoft.com/office/powerpoint/2010/main" val="2012202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753941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7506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761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Title Slide 1">
    <p:bg>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4" hasCustomPrompt="1"/>
          </p:nvPr>
        </p:nvSpPr>
        <p:spPr>
          <a:xfrm>
            <a:off x="0" y="1671637"/>
            <a:ext cx="12192000" cy="2138363"/>
          </a:xfrm>
          <a:prstGeom prst="rect">
            <a:avLst/>
          </a:prstGeom>
          <a:solidFill>
            <a:srgbClr val="449AAC"/>
          </a:solidFill>
        </p:spPr>
        <p:txBody>
          <a:bodyPr anchor="ctr"/>
          <a:lstStyle>
            <a:lvl1pPr marL="0" indent="0" algn="ctr">
              <a:buNone/>
              <a:defRPr sz="4000">
                <a:solidFill>
                  <a:schemeClr val="accent6"/>
                </a:solidFill>
              </a:defRPr>
            </a:lvl1pPr>
          </a:lstStyle>
          <a:p>
            <a:r>
              <a:rPr lang="en-US" dirty="0"/>
              <a:t>Presentation Title Here</a:t>
            </a:r>
          </a:p>
        </p:txBody>
      </p:sp>
      <p:sp>
        <p:nvSpPr>
          <p:cNvPr id="7" name="Subtitle 3"/>
          <p:cNvSpPr>
            <a:spLocks noGrp="1"/>
          </p:cNvSpPr>
          <p:nvPr>
            <p:ph type="subTitle" idx="1" hasCustomPrompt="1"/>
          </p:nvPr>
        </p:nvSpPr>
        <p:spPr>
          <a:xfrm>
            <a:off x="609600" y="4189445"/>
            <a:ext cx="10972800" cy="431108"/>
          </a:xfrm>
          <a:prstGeom prst="rect">
            <a:avLst/>
          </a:prstGeom>
        </p:spPr>
        <p:txBody>
          <a:bodyPr anchor="ctr"/>
          <a:lstStyle>
            <a:lvl1pPr marL="0" indent="0">
              <a:buNone/>
              <a:defRPr b="1">
                <a:solidFill>
                  <a:srgbClr val="449AAC"/>
                </a:solidFill>
              </a:defRPr>
            </a:lvl1pPr>
          </a:lstStyle>
          <a:p>
            <a:r>
              <a:rPr lang="en-US" dirty="0"/>
              <a:t>Presenter’s Name Here</a:t>
            </a:r>
          </a:p>
        </p:txBody>
      </p:sp>
      <p:sp>
        <p:nvSpPr>
          <p:cNvPr id="8" name="Text Placeholder 4"/>
          <p:cNvSpPr>
            <a:spLocks noGrp="1"/>
          </p:cNvSpPr>
          <p:nvPr>
            <p:ph type="body" sz="quarter" idx="13" hasCustomPrompt="1"/>
          </p:nvPr>
        </p:nvSpPr>
        <p:spPr>
          <a:xfrm>
            <a:off x="609600" y="4620552"/>
            <a:ext cx="10972800" cy="1295400"/>
          </a:xfrm>
          <a:prstGeom prst="rect">
            <a:avLst/>
          </a:prstGeom>
        </p:spPr>
        <p:txBody>
          <a:bodyPr/>
          <a:lstStyle>
            <a:lvl1pPr marL="0" indent="0">
              <a:buNone/>
              <a:defRPr sz="2200" i="1">
                <a:solidFill>
                  <a:schemeClr val="tx1"/>
                </a:solidFill>
              </a:defRPr>
            </a:lvl1pPr>
          </a:lstStyle>
          <a:p>
            <a:r>
              <a:rPr lang="en-US" dirty="0"/>
              <a:t>Presenter’s Affiliation Here</a:t>
            </a:r>
          </a:p>
        </p:txBody>
      </p:sp>
      <p:pic>
        <p:nvPicPr>
          <p:cNvPr id="3" name="Picture 2" descr="A close up of a sign&#10;&#10;Description automatically generated">
            <a:extLst>
              <a:ext uri="{FF2B5EF4-FFF2-40B4-BE49-F238E27FC236}">
                <a16:creationId xmlns:a16="http://schemas.microsoft.com/office/drawing/2014/main" id="{19CDB3E9-C9E2-B84A-A04E-91A6B20A03D6}"/>
              </a:ext>
            </a:extLst>
          </p:cNvPr>
          <p:cNvPicPr>
            <a:picLocks noChangeAspect="1"/>
          </p:cNvPicPr>
          <p:nvPr userDrawn="1"/>
        </p:nvPicPr>
        <p:blipFill>
          <a:blip r:embed="rId2"/>
          <a:stretch>
            <a:fillRect/>
          </a:stretch>
        </p:blipFill>
        <p:spPr>
          <a:xfrm>
            <a:off x="8566727" y="376238"/>
            <a:ext cx="3096768" cy="778423"/>
          </a:xfrm>
          <a:prstGeom prst="rect">
            <a:avLst/>
          </a:prstGeom>
        </p:spPr>
      </p:pic>
    </p:spTree>
    <p:extLst>
      <p:ext uri="{BB962C8B-B14F-4D97-AF65-F5344CB8AC3E}">
        <p14:creationId xmlns:p14="http://schemas.microsoft.com/office/powerpoint/2010/main" val="3938053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9"/>
            <a:ext cx="12192000" cy="1069680"/>
          </a:xfrm>
          <a:prstGeom prst="rect">
            <a:avLst/>
          </a:prstGeom>
        </p:spPr>
        <p:txBody>
          <a:bodyPr anchor="ctr"/>
          <a:lstStyle>
            <a:lvl1pPr algn="ctr">
              <a:defRPr sz="4000">
                <a:solidFill>
                  <a:schemeClr val="bg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8" name="Content Placeholder 3"/>
          <p:cNvSpPr>
            <a:spLocks noGrp="1"/>
          </p:cNvSpPr>
          <p:nvPr>
            <p:ph sz="quarter" idx="14"/>
          </p:nvPr>
        </p:nvSpPr>
        <p:spPr>
          <a:xfrm>
            <a:off x="609600" y="1566751"/>
            <a:ext cx="10972800" cy="463984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82429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endParaRP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Tree>
    <p:extLst>
      <p:ext uri="{BB962C8B-B14F-4D97-AF65-F5344CB8AC3E}">
        <p14:creationId xmlns:p14="http://schemas.microsoft.com/office/powerpoint/2010/main" val="3607390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Title+Bullets">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429257" y="1608674"/>
            <a:ext cx="11352109" cy="4028153"/>
          </a:xfrm>
        </p:spPr>
        <p:txBody>
          <a:bodyPr lIns="0" tIns="0" rIns="0" bIns="0"/>
          <a:lstStyle>
            <a:lvl1pPr>
              <a:spcBef>
                <a:spcPts val="600"/>
              </a:spcBef>
              <a:spcAft>
                <a:spcPts val="800"/>
              </a:spcAft>
              <a:buClr>
                <a:srgbClr val="007DBA"/>
              </a:buClr>
              <a:defRPr sz="2000">
                <a:solidFill>
                  <a:srgbClr val="101D3A"/>
                </a:solidFill>
              </a:defRPr>
            </a:lvl1pPr>
            <a:lvl2pPr>
              <a:spcBef>
                <a:spcPts val="600"/>
              </a:spcBef>
              <a:spcAft>
                <a:spcPts val="800"/>
              </a:spcAft>
              <a:buClr>
                <a:srgbClr val="007DBA"/>
              </a:buClr>
              <a:defRPr sz="2000">
                <a:solidFill>
                  <a:srgbClr val="101D3A"/>
                </a:solidFill>
              </a:defRPr>
            </a:lvl2pPr>
            <a:lvl3pPr>
              <a:spcBef>
                <a:spcPts val="600"/>
              </a:spcBef>
              <a:spcAft>
                <a:spcPts val="800"/>
              </a:spcAft>
              <a:buClr>
                <a:srgbClr val="007DBA"/>
              </a:buClr>
              <a:defRPr sz="1800">
                <a:solidFill>
                  <a:srgbClr val="101D3A"/>
                </a:solidFill>
              </a:defRPr>
            </a:lvl3pPr>
            <a:lvl4pPr>
              <a:spcBef>
                <a:spcPts val="600"/>
              </a:spcBef>
              <a:spcAft>
                <a:spcPts val="800"/>
              </a:spcAft>
              <a:buClr>
                <a:srgbClr val="007DBA"/>
              </a:buClr>
              <a:defRPr sz="1600">
                <a:solidFill>
                  <a:srgbClr val="101D3A"/>
                </a:solidFill>
              </a:defRPr>
            </a:lvl4pPr>
            <a:lvl5pPr>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1"/>
          </p:nvPr>
        </p:nvSpPr>
        <p:spPr/>
        <p:txBody>
          <a:bodyPr/>
          <a:lstStyle>
            <a:lvl1pPr>
              <a:defRPr>
                <a:solidFill>
                  <a:srgbClr val="13294B"/>
                </a:solidFill>
              </a:defRPr>
            </a:lvl1pPr>
          </a:lstStyle>
          <a:p>
            <a:fld id="{23750D03-48AD-2741-AECD-41D901562598}" type="slidenum">
              <a:rPr lang="en-US" smtClean="0"/>
              <a:pPr/>
              <a:t>‹#›</a:t>
            </a:fld>
            <a:endParaRPr lang="en-US" dirty="0"/>
          </a:p>
        </p:txBody>
      </p:sp>
      <p:sp>
        <p:nvSpPr>
          <p:cNvPr id="7" name="Title 6"/>
          <p:cNvSpPr>
            <a:spLocks noGrp="1"/>
          </p:cNvSpPr>
          <p:nvPr>
            <p:ph type="title"/>
          </p:nvPr>
        </p:nvSpPr>
        <p:spPr/>
        <p:txBody>
          <a:body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9" y="6066551"/>
            <a:ext cx="1532659" cy="457200"/>
          </a:xfrm>
          <a:prstGeom prst="rect">
            <a:avLst/>
          </a:prstGeom>
        </p:spPr>
      </p:pic>
    </p:spTree>
    <p:extLst>
      <p:ext uri="{BB962C8B-B14F-4D97-AF65-F5344CB8AC3E}">
        <p14:creationId xmlns:p14="http://schemas.microsoft.com/office/powerpoint/2010/main" val="3593828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1518122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0291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754444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8312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4263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72351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07241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2418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341825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0224476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4296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83126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45835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68489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12535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80338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1522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31432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185461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889410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33630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8611640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694296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74229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994357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573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14181-E71B-B224-1B8D-2E5CBFCA3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B59D4E-CC8F-3CFE-8F39-A625CD0E8D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F934A5-4219-A643-F20C-9B5862585826}"/>
              </a:ext>
            </a:extLst>
          </p:cNvPr>
          <p:cNvSpPr>
            <a:spLocks noGrp="1"/>
          </p:cNvSpPr>
          <p:nvPr>
            <p:ph type="dt" sz="half" idx="10"/>
          </p:nvPr>
        </p:nvSpPr>
        <p:spPr/>
        <p:txBody>
          <a:bodyPr/>
          <a:lstStyle/>
          <a:p>
            <a:fld id="{1C61C300-A0D9-BB4E-A531-2AAFA4AE9316}" type="datetimeFigureOut">
              <a:rPr lang="en-US" smtClean="0"/>
              <a:t>5/29/26</a:t>
            </a:fld>
            <a:endParaRPr lang="en-US"/>
          </a:p>
        </p:txBody>
      </p:sp>
      <p:sp>
        <p:nvSpPr>
          <p:cNvPr id="5" name="Footer Placeholder 4">
            <a:extLst>
              <a:ext uri="{FF2B5EF4-FFF2-40B4-BE49-F238E27FC236}">
                <a16:creationId xmlns:a16="http://schemas.microsoft.com/office/drawing/2014/main" id="{2873D3C8-7BE8-9D8A-701E-B0CD6BDC0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68C3E7-1D03-4164-02A8-38A1F5100A22}"/>
              </a:ext>
            </a:extLst>
          </p:cNvPr>
          <p:cNvSpPr>
            <a:spLocks noGrp="1"/>
          </p:cNvSpPr>
          <p:nvPr>
            <p:ph type="sldNum" sz="quarter" idx="12"/>
          </p:nvPr>
        </p:nvSpPr>
        <p:spPr/>
        <p:txBody>
          <a:bodyPr/>
          <a:lstStyle/>
          <a:p>
            <a:fld id="{C0CB9A15-FB4F-464F-A933-7709FE0F3BC5}" type="slidenum">
              <a:rPr lang="en-US" smtClean="0"/>
              <a:t>‹#›</a:t>
            </a:fld>
            <a:endParaRPr lang="en-US"/>
          </a:p>
        </p:txBody>
      </p:sp>
    </p:spTree>
    <p:extLst>
      <p:ext uri="{BB962C8B-B14F-4D97-AF65-F5344CB8AC3E}">
        <p14:creationId xmlns:p14="http://schemas.microsoft.com/office/powerpoint/2010/main" val="39878512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376574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828FF-B66D-DB82-BAA8-93570A5EDF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96356E-A158-9CE7-7C9F-7BEE18F8AF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59645-8F2D-064E-D4DC-D6FEA8EFEF9D}"/>
              </a:ext>
            </a:extLst>
          </p:cNvPr>
          <p:cNvSpPr>
            <a:spLocks noGrp="1"/>
          </p:cNvSpPr>
          <p:nvPr>
            <p:ph type="dt" sz="half" idx="10"/>
          </p:nvPr>
        </p:nvSpPr>
        <p:spPr/>
        <p:txBody>
          <a:bodyPr/>
          <a:lstStyle/>
          <a:p>
            <a:fld id="{1C61C300-A0D9-BB4E-A531-2AAFA4AE9316}" type="datetimeFigureOut">
              <a:rPr lang="en-US" smtClean="0"/>
              <a:t>5/29/26</a:t>
            </a:fld>
            <a:endParaRPr lang="en-US"/>
          </a:p>
        </p:txBody>
      </p:sp>
      <p:sp>
        <p:nvSpPr>
          <p:cNvPr id="5" name="Footer Placeholder 4">
            <a:extLst>
              <a:ext uri="{FF2B5EF4-FFF2-40B4-BE49-F238E27FC236}">
                <a16:creationId xmlns:a16="http://schemas.microsoft.com/office/drawing/2014/main" id="{C17FE231-12D7-2FC3-0347-8723C7C195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5038E3-0130-5A52-0D3C-4A0076A06352}"/>
              </a:ext>
            </a:extLst>
          </p:cNvPr>
          <p:cNvSpPr>
            <a:spLocks noGrp="1"/>
          </p:cNvSpPr>
          <p:nvPr>
            <p:ph type="sldNum" sz="quarter" idx="12"/>
          </p:nvPr>
        </p:nvSpPr>
        <p:spPr/>
        <p:txBody>
          <a:bodyPr/>
          <a:lstStyle/>
          <a:p>
            <a:fld id="{C0CB9A15-FB4F-464F-A933-7709FE0F3BC5}" type="slidenum">
              <a:rPr lang="en-US" smtClean="0"/>
              <a:t>‹#›</a:t>
            </a:fld>
            <a:endParaRPr lang="en-US"/>
          </a:p>
        </p:txBody>
      </p:sp>
    </p:spTree>
    <p:extLst>
      <p:ext uri="{BB962C8B-B14F-4D97-AF65-F5344CB8AC3E}">
        <p14:creationId xmlns:p14="http://schemas.microsoft.com/office/powerpoint/2010/main" val="92019912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4C169-D6CC-CE86-B02F-C7C59F23CC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4EDABA-0514-BB31-4EDE-53C3AF0845A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E9CC37-15C4-CEAF-3EAF-D71D945D1068}"/>
              </a:ext>
            </a:extLst>
          </p:cNvPr>
          <p:cNvSpPr>
            <a:spLocks noGrp="1"/>
          </p:cNvSpPr>
          <p:nvPr>
            <p:ph type="dt" sz="half" idx="10"/>
          </p:nvPr>
        </p:nvSpPr>
        <p:spPr/>
        <p:txBody>
          <a:bodyPr/>
          <a:lstStyle/>
          <a:p>
            <a:fld id="{1C61C300-A0D9-BB4E-A531-2AAFA4AE9316}" type="datetimeFigureOut">
              <a:rPr lang="en-US" smtClean="0"/>
              <a:t>5/29/26</a:t>
            </a:fld>
            <a:endParaRPr lang="en-US"/>
          </a:p>
        </p:txBody>
      </p:sp>
      <p:sp>
        <p:nvSpPr>
          <p:cNvPr id="5" name="Footer Placeholder 4">
            <a:extLst>
              <a:ext uri="{FF2B5EF4-FFF2-40B4-BE49-F238E27FC236}">
                <a16:creationId xmlns:a16="http://schemas.microsoft.com/office/drawing/2014/main" id="{CFA81B97-5A14-DC4A-21A1-EE7BD27E17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9379B6-4D4E-5576-98C6-77166EFBA37C}"/>
              </a:ext>
            </a:extLst>
          </p:cNvPr>
          <p:cNvSpPr>
            <a:spLocks noGrp="1"/>
          </p:cNvSpPr>
          <p:nvPr>
            <p:ph type="sldNum" sz="quarter" idx="12"/>
          </p:nvPr>
        </p:nvSpPr>
        <p:spPr/>
        <p:txBody>
          <a:bodyPr/>
          <a:lstStyle/>
          <a:p>
            <a:fld id="{C0CB9A15-FB4F-464F-A933-7709FE0F3BC5}" type="slidenum">
              <a:rPr lang="en-US" smtClean="0"/>
              <a:t>‹#›</a:t>
            </a:fld>
            <a:endParaRPr lang="en-US"/>
          </a:p>
        </p:txBody>
      </p:sp>
    </p:spTree>
    <p:extLst>
      <p:ext uri="{BB962C8B-B14F-4D97-AF65-F5344CB8AC3E}">
        <p14:creationId xmlns:p14="http://schemas.microsoft.com/office/powerpoint/2010/main" val="418299263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04B85-4C8F-72CB-C697-83F5105667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0C045F-08BF-3BDD-75C1-33B761D07C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56655E-F585-505E-FA29-8E14B2E1BF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21D344-7355-8451-8DFB-943532012ED4}"/>
              </a:ext>
            </a:extLst>
          </p:cNvPr>
          <p:cNvSpPr>
            <a:spLocks noGrp="1"/>
          </p:cNvSpPr>
          <p:nvPr>
            <p:ph type="dt" sz="half" idx="10"/>
          </p:nvPr>
        </p:nvSpPr>
        <p:spPr/>
        <p:txBody>
          <a:bodyPr/>
          <a:lstStyle/>
          <a:p>
            <a:fld id="{1C61C300-A0D9-BB4E-A531-2AAFA4AE9316}" type="datetimeFigureOut">
              <a:rPr lang="en-US" smtClean="0"/>
              <a:t>5/29/26</a:t>
            </a:fld>
            <a:endParaRPr lang="en-US"/>
          </a:p>
        </p:txBody>
      </p:sp>
      <p:sp>
        <p:nvSpPr>
          <p:cNvPr id="6" name="Footer Placeholder 5">
            <a:extLst>
              <a:ext uri="{FF2B5EF4-FFF2-40B4-BE49-F238E27FC236}">
                <a16:creationId xmlns:a16="http://schemas.microsoft.com/office/drawing/2014/main" id="{27123037-4B78-9041-40C7-A222BCF06D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01C3C8-A774-B866-B766-1CC9A048D7AF}"/>
              </a:ext>
            </a:extLst>
          </p:cNvPr>
          <p:cNvSpPr>
            <a:spLocks noGrp="1"/>
          </p:cNvSpPr>
          <p:nvPr>
            <p:ph type="sldNum" sz="quarter" idx="12"/>
          </p:nvPr>
        </p:nvSpPr>
        <p:spPr/>
        <p:txBody>
          <a:bodyPr/>
          <a:lstStyle/>
          <a:p>
            <a:fld id="{C0CB9A15-FB4F-464F-A933-7709FE0F3BC5}" type="slidenum">
              <a:rPr lang="en-US" smtClean="0"/>
              <a:t>‹#›</a:t>
            </a:fld>
            <a:endParaRPr lang="en-US"/>
          </a:p>
        </p:txBody>
      </p:sp>
    </p:spTree>
    <p:extLst>
      <p:ext uri="{BB962C8B-B14F-4D97-AF65-F5344CB8AC3E}">
        <p14:creationId xmlns:p14="http://schemas.microsoft.com/office/powerpoint/2010/main" val="125838564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0B18-EEAA-2317-60CC-1DCF1AC0FA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4992C3-EE13-735E-8AFD-3203FA6992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C4110A-298F-039F-144E-63717494D1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6FEC49-608C-166D-A61C-E52A046F73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2EEAF7-4F3E-00EF-1CF1-E456ED68F1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0F42BF-D685-28AB-4F19-CD691151D783}"/>
              </a:ext>
            </a:extLst>
          </p:cNvPr>
          <p:cNvSpPr>
            <a:spLocks noGrp="1"/>
          </p:cNvSpPr>
          <p:nvPr>
            <p:ph type="dt" sz="half" idx="10"/>
          </p:nvPr>
        </p:nvSpPr>
        <p:spPr/>
        <p:txBody>
          <a:bodyPr/>
          <a:lstStyle/>
          <a:p>
            <a:fld id="{1C61C300-A0D9-BB4E-A531-2AAFA4AE9316}" type="datetimeFigureOut">
              <a:rPr lang="en-US" smtClean="0"/>
              <a:t>5/29/26</a:t>
            </a:fld>
            <a:endParaRPr lang="en-US"/>
          </a:p>
        </p:txBody>
      </p:sp>
      <p:sp>
        <p:nvSpPr>
          <p:cNvPr id="8" name="Footer Placeholder 7">
            <a:extLst>
              <a:ext uri="{FF2B5EF4-FFF2-40B4-BE49-F238E27FC236}">
                <a16:creationId xmlns:a16="http://schemas.microsoft.com/office/drawing/2014/main" id="{094FAEDD-1257-8CC4-448E-A11B01C0C0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4A9279-F023-D58A-6B50-09B803C997E3}"/>
              </a:ext>
            </a:extLst>
          </p:cNvPr>
          <p:cNvSpPr>
            <a:spLocks noGrp="1"/>
          </p:cNvSpPr>
          <p:nvPr>
            <p:ph type="sldNum" sz="quarter" idx="12"/>
          </p:nvPr>
        </p:nvSpPr>
        <p:spPr/>
        <p:txBody>
          <a:bodyPr/>
          <a:lstStyle/>
          <a:p>
            <a:fld id="{C0CB9A15-FB4F-464F-A933-7709FE0F3BC5}" type="slidenum">
              <a:rPr lang="en-US" smtClean="0"/>
              <a:t>‹#›</a:t>
            </a:fld>
            <a:endParaRPr lang="en-US"/>
          </a:p>
        </p:txBody>
      </p:sp>
    </p:spTree>
    <p:extLst>
      <p:ext uri="{BB962C8B-B14F-4D97-AF65-F5344CB8AC3E}">
        <p14:creationId xmlns:p14="http://schemas.microsoft.com/office/powerpoint/2010/main" val="295285587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75BC2-7EBF-2C5B-0310-2D7ABE9F09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C7BF44-19E6-66A6-3612-59BF32F58FEF}"/>
              </a:ext>
            </a:extLst>
          </p:cNvPr>
          <p:cNvSpPr>
            <a:spLocks noGrp="1"/>
          </p:cNvSpPr>
          <p:nvPr>
            <p:ph type="dt" sz="half" idx="10"/>
          </p:nvPr>
        </p:nvSpPr>
        <p:spPr/>
        <p:txBody>
          <a:bodyPr/>
          <a:lstStyle/>
          <a:p>
            <a:fld id="{1C61C300-A0D9-BB4E-A531-2AAFA4AE9316}" type="datetimeFigureOut">
              <a:rPr lang="en-US" smtClean="0"/>
              <a:t>5/29/26</a:t>
            </a:fld>
            <a:endParaRPr lang="en-US"/>
          </a:p>
        </p:txBody>
      </p:sp>
      <p:sp>
        <p:nvSpPr>
          <p:cNvPr id="4" name="Footer Placeholder 3">
            <a:extLst>
              <a:ext uri="{FF2B5EF4-FFF2-40B4-BE49-F238E27FC236}">
                <a16:creationId xmlns:a16="http://schemas.microsoft.com/office/drawing/2014/main" id="{7B5D0500-9248-A4E7-9F57-BBB68C7E5D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3CB87A-9B24-B50D-74CB-D655CDD01B72}"/>
              </a:ext>
            </a:extLst>
          </p:cNvPr>
          <p:cNvSpPr>
            <a:spLocks noGrp="1"/>
          </p:cNvSpPr>
          <p:nvPr>
            <p:ph type="sldNum" sz="quarter" idx="12"/>
          </p:nvPr>
        </p:nvSpPr>
        <p:spPr/>
        <p:txBody>
          <a:bodyPr/>
          <a:lstStyle/>
          <a:p>
            <a:fld id="{C0CB9A15-FB4F-464F-A933-7709FE0F3BC5}" type="slidenum">
              <a:rPr lang="en-US" smtClean="0"/>
              <a:t>‹#›</a:t>
            </a:fld>
            <a:endParaRPr lang="en-US"/>
          </a:p>
        </p:txBody>
      </p:sp>
    </p:spTree>
    <p:extLst>
      <p:ext uri="{BB962C8B-B14F-4D97-AF65-F5344CB8AC3E}">
        <p14:creationId xmlns:p14="http://schemas.microsoft.com/office/powerpoint/2010/main" val="204941156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94904A-D036-7332-53A1-AA724A791745}"/>
              </a:ext>
            </a:extLst>
          </p:cNvPr>
          <p:cNvSpPr>
            <a:spLocks noGrp="1"/>
          </p:cNvSpPr>
          <p:nvPr>
            <p:ph type="dt" sz="half" idx="10"/>
          </p:nvPr>
        </p:nvSpPr>
        <p:spPr/>
        <p:txBody>
          <a:bodyPr/>
          <a:lstStyle/>
          <a:p>
            <a:fld id="{1C61C300-A0D9-BB4E-A531-2AAFA4AE9316}" type="datetimeFigureOut">
              <a:rPr lang="en-US" smtClean="0"/>
              <a:t>5/29/26</a:t>
            </a:fld>
            <a:endParaRPr lang="en-US"/>
          </a:p>
        </p:txBody>
      </p:sp>
      <p:sp>
        <p:nvSpPr>
          <p:cNvPr id="3" name="Footer Placeholder 2">
            <a:extLst>
              <a:ext uri="{FF2B5EF4-FFF2-40B4-BE49-F238E27FC236}">
                <a16:creationId xmlns:a16="http://schemas.microsoft.com/office/drawing/2014/main" id="{AF59D8C2-7FC3-3F80-16D4-2CCE62C754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0C4B8C-5AA0-7F29-4D34-32A84F728EFD}"/>
              </a:ext>
            </a:extLst>
          </p:cNvPr>
          <p:cNvSpPr>
            <a:spLocks noGrp="1"/>
          </p:cNvSpPr>
          <p:nvPr>
            <p:ph type="sldNum" sz="quarter" idx="12"/>
          </p:nvPr>
        </p:nvSpPr>
        <p:spPr/>
        <p:txBody>
          <a:bodyPr/>
          <a:lstStyle/>
          <a:p>
            <a:fld id="{C0CB9A15-FB4F-464F-A933-7709FE0F3BC5}" type="slidenum">
              <a:rPr lang="en-US" smtClean="0"/>
              <a:t>‹#›</a:t>
            </a:fld>
            <a:endParaRPr lang="en-US"/>
          </a:p>
        </p:txBody>
      </p:sp>
    </p:spTree>
    <p:extLst>
      <p:ext uri="{BB962C8B-B14F-4D97-AF65-F5344CB8AC3E}">
        <p14:creationId xmlns:p14="http://schemas.microsoft.com/office/powerpoint/2010/main" val="389383709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992BE-2CC9-43FB-8F9D-6A000A9FF1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5B1B20-AC1C-F629-B0AD-AD2F691C2A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2F0D7B-E83C-5E9A-6822-921257B771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D22FC3-50AA-D19A-D6D2-0EE603B61156}"/>
              </a:ext>
            </a:extLst>
          </p:cNvPr>
          <p:cNvSpPr>
            <a:spLocks noGrp="1"/>
          </p:cNvSpPr>
          <p:nvPr>
            <p:ph type="dt" sz="half" idx="10"/>
          </p:nvPr>
        </p:nvSpPr>
        <p:spPr/>
        <p:txBody>
          <a:bodyPr/>
          <a:lstStyle/>
          <a:p>
            <a:fld id="{1C61C300-A0D9-BB4E-A531-2AAFA4AE9316}" type="datetimeFigureOut">
              <a:rPr lang="en-US" smtClean="0"/>
              <a:t>5/29/26</a:t>
            </a:fld>
            <a:endParaRPr lang="en-US"/>
          </a:p>
        </p:txBody>
      </p:sp>
      <p:sp>
        <p:nvSpPr>
          <p:cNvPr id="6" name="Footer Placeholder 5">
            <a:extLst>
              <a:ext uri="{FF2B5EF4-FFF2-40B4-BE49-F238E27FC236}">
                <a16:creationId xmlns:a16="http://schemas.microsoft.com/office/drawing/2014/main" id="{B82A212A-453E-8837-2211-9E28688438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16B8D9-3A7B-8B29-3A1C-F5AB6B99B19C}"/>
              </a:ext>
            </a:extLst>
          </p:cNvPr>
          <p:cNvSpPr>
            <a:spLocks noGrp="1"/>
          </p:cNvSpPr>
          <p:nvPr>
            <p:ph type="sldNum" sz="quarter" idx="12"/>
          </p:nvPr>
        </p:nvSpPr>
        <p:spPr/>
        <p:txBody>
          <a:bodyPr/>
          <a:lstStyle/>
          <a:p>
            <a:fld id="{C0CB9A15-FB4F-464F-A933-7709FE0F3BC5}" type="slidenum">
              <a:rPr lang="en-US" smtClean="0"/>
              <a:t>‹#›</a:t>
            </a:fld>
            <a:endParaRPr lang="en-US"/>
          </a:p>
        </p:txBody>
      </p:sp>
    </p:spTree>
    <p:extLst>
      <p:ext uri="{BB962C8B-B14F-4D97-AF65-F5344CB8AC3E}">
        <p14:creationId xmlns:p14="http://schemas.microsoft.com/office/powerpoint/2010/main" val="339073183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00CE7-8D8A-BBFB-7EF4-B576E3D24E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7FE8D9-E0AF-306D-9625-32333022F8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220C56-6096-F94F-446F-72BAAFEB6A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95C23B-AB84-A583-DC97-CC0950477207}"/>
              </a:ext>
            </a:extLst>
          </p:cNvPr>
          <p:cNvSpPr>
            <a:spLocks noGrp="1"/>
          </p:cNvSpPr>
          <p:nvPr>
            <p:ph type="dt" sz="half" idx="10"/>
          </p:nvPr>
        </p:nvSpPr>
        <p:spPr/>
        <p:txBody>
          <a:bodyPr/>
          <a:lstStyle/>
          <a:p>
            <a:fld id="{1C61C300-A0D9-BB4E-A531-2AAFA4AE9316}" type="datetimeFigureOut">
              <a:rPr lang="en-US" smtClean="0"/>
              <a:t>5/29/26</a:t>
            </a:fld>
            <a:endParaRPr lang="en-US"/>
          </a:p>
        </p:txBody>
      </p:sp>
      <p:sp>
        <p:nvSpPr>
          <p:cNvPr id="6" name="Footer Placeholder 5">
            <a:extLst>
              <a:ext uri="{FF2B5EF4-FFF2-40B4-BE49-F238E27FC236}">
                <a16:creationId xmlns:a16="http://schemas.microsoft.com/office/drawing/2014/main" id="{FBA17AB3-3F64-614F-316B-4B52B9D638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9CBEA2-B6AC-D65E-41A0-2571C0682C3B}"/>
              </a:ext>
            </a:extLst>
          </p:cNvPr>
          <p:cNvSpPr>
            <a:spLocks noGrp="1"/>
          </p:cNvSpPr>
          <p:nvPr>
            <p:ph type="sldNum" sz="quarter" idx="12"/>
          </p:nvPr>
        </p:nvSpPr>
        <p:spPr/>
        <p:txBody>
          <a:bodyPr/>
          <a:lstStyle/>
          <a:p>
            <a:fld id="{C0CB9A15-FB4F-464F-A933-7709FE0F3BC5}" type="slidenum">
              <a:rPr lang="en-US" smtClean="0"/>
              <a:t>‹#›</a:t>
            </a:fld>
            <a:endParaRPr lang="en-US"/>
          </a:p>
        </p:txBody>
      </p:sp>
    </p:spTree>
    <p:extLst>
      <p:ext uri="{BB962C8B-B14F-4D97-AF65-F5344CB8AC3E}">
        <p14:creationId xmlns:p14="http://schemas.microsoft.com/office/powerpoint/2010/main" val="307721257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80083-85C0-95CE-153A-F4A5E2BA84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844BE6-9BB3-DFD1-D3E0-1980A90075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4FB8E6-3D75-3DFB-04BE-00F496EC589D}"/>
              </a:ext>
            </a:extLst>
          </p:cNvPr>
          <p:cNvSpPr>
            <a:spLocks noGrp="1"/>
          </p:cNvSpPr>
          <p:nvPr>
            <p:ph type="dt" sz="half" idx="10"/>
          </p:nvPr>
        </p:nvSpPr>
        <p:spPr/>
        <p:txBody>
          <a:bodyPr/>
          <a:lstStyle/>
          <a:p>
            <a:fld id="{1C61C300-A0D9-BB4E-A531-2AAFA4AE9316}" type="datetimeFigureOut">
              <a:rPr lang="en-US" smtClean="0"/>
              <a:t>5/29/26</a:t>
            </a:fld>
            <a:endParaRPr lang="en-US"/>
          </a:p>
        </p:txBody>
      </p:sp>
      <p:sp>
        <p:nvSpPr>
          <p:cNvPr id="5" name="Footer Placeholder 4">
            <a:extLst>
              <a:ext uri="{FF2B5EF4-FFF2-40B4-BE49-F238E27FC236}">
                <a16:creationId xmlns:a16="http://schemas.microsoft.com/office/drawing/2014/main" id="{7E90285C-DBD3-44F7-CB0F-CC664F7754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10B3E-03E2-39EF-3C84-322CD345D962}"/>
              </a:ext>
            </a:extLst>
          </p:cNvPr>
          <p:cNvSpPr>
            <a:spLocks noGrp="1"/>
          </p:cNvSpPr>
          <p:nvPr>
            <p:ph type="sldNum" sz="quarter" idx="12"/>
          </p:nvPr>
        </p:nvSpPr>
        <p:spPr/>
        <p:txBody>
          <a:bodyPr/>
          <a:lstStyle/>
          <a:p>
            <a:fld id="{C0CB9A15-FB4F-464F-A933-7709FE0F3BC5}" type="slidenum">
              <a:rPr lang="en-US" smtClean="0"/>
              <a:t>‹#›</a:t>
            </a:fld>
            <a:endParaRPr lang="en-US"/>
          </a:p>
        </p:txBody>
      </p:sp>
    </p:spTree>
    <p:extLst>
      <p:ext uri="{BB962C8B-B14F-4D97-AF65-F5344CB8AC3E}">
        <p14:creationId xmlns:p14="http://schemas.microsoft.com/office/powerpoint/2010/main" val="144651312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303B9C-3307-F4E3-7635-BB292DCA23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F4A9E1-A05D-9767-753B-2A79093A36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A601AD-68A8-2CFE-642D-D646FFC85F2D}"/>
              </a:ext>
            </a:extLst>
          </p:cNvPr>
          <p:cNvSpPr>
            <a:spLocks noGrp="1"/>
          </p:cNvSpPr>
          <p:nvPr>
            <p:ph type="dt" sz="half" idx="10"/>
          </p:nvPr>
        </p:nvSpPr>
        <p:spPr/>
        <p:txBody>
          <a:bodyPr/>
          <a:lstStyle/>
          <a:p>
            <a:fld id="{1C61C300-A0D9-BB4E-A531-2AAFA4AE9316}" type="datetimeFigureOut">
              <a:rPr lang="en-US" smtClean="0"/>
              <a:t>5/29/26</a:t>
            </a:fld>
            <a:endParaRPr lang="en-US"/>
          </a:p>
        </p:txBody>
      </p:sp>
      <p:sp>
        <p:nvSpPr>
          <p:cNvPr id="5" name="Footer Placeholder 4">
            <a:extLst>
              <a:ext uri="{FF2B5EF4-FFF2-40B4-BE49-F238E27FC236}">
                <a16:creationId xmlns:a16="http://schemas.microsoft.com/office/drawing/2014/main" id="{80AA4EB5-73C9-B9FA-E2DD-2BBF10F866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9B2485-0500-2D69-0472-B401B96C552E}"/>
              </a:ext>
            </a:extLst>
          </p:cNvPr>
          <p:cNvSpPr>
            <a:spLocks noGrp="1"/>
          </p:cNvSpPr>
          <p:nvPr>
            <p:ph type="sldNum" sz="quarter" idx="12"/>
          </p:nvPr>
        </p:nvSpPr>
        <p:spPr/>
        <p:txBody>
          <a:bodyPr/>
          <a:lstStyle/>
          <a:p>
            <a:fld id="{C0CB9A15-FB4F-464F-A933-7709FE0F3BC5}" type="slidenum">
              <a:rPr lang="en-US" smtClean="0"/>
              <a:t>‹#›</a:t>
            </a:fld>
            <a:endParaRPr lang="en-US"/>
          </a:p>
        </p:txBody>
      </p:sp>
    </p:spTree>
    <p:extLst>
      <p:ext uri="{BB962C8B-B14F-4D97-AF65-F5344CB8AC3E}">
        <p14:creationId xmlns:p14="http://schemas.microsoft.com/office/powerpoint/2010/main" val="42317920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56376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384275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2067C6C0-DA07-9646-4D77-CD0814BC2497}"/>
              </a:ext>
            </a:extLst>
          </p:cNvPr>
          <p:cNvSpPr>
            <a:spLocks noGrp="1" noChangeArrowheads="1"/>
          </p:cNvSpPr>
          <p:nvPr>
            <p:ph type="ftr" sz="quarter" idx="10"/>
          </p:nvPr>
        </p:nvSpPr>
        <p:spPr>
          <a:xfrm>
            <a:off x="0" y="6480176"/>
            <a:ext cx="12192000" cy="377825"/>
          </a:xfrm>
        </p:spPr>
        <p:txBody>
          <a:bodyPr/>
          <a:lstStyle>
            <a:lvl1pPr eaLnBrk="0" hangingPunct="0">
              <a:defRPr sz="1000"/>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64887976"/>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08F8DD-10C1-9CE3-7F45-489DFFAD302E}"/>
              </a:ext>
            </a:extLst>
          </p:cNvPr>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3" name="Rectangle 2">
            <a:extLst>
              <a:ext uri="{FF2B5EF4-FFF2-40B4-BE49-F238E27FC236}">
                <a16:creationId xmlns:a16="http://schemas.microsoft.com/office/drawing/2014/main" id="{38D92239-97C5-DC53-FCF8-631C38E32D24}"/>
              </a:ext>
            </a:extLst>
          </p:cNvPr>
          <p:cNvSpPr/>
          <p:nvPr userDrawn="1"/>
        </p:nvSpPr>
        <p:spPr>
          <a:xfrm>
            <a:off x="0" y="1760525"/>
            <a:ext cx="12192000" cy="4483657"/>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0" name="Title 1"/>
          <p:cNvSpPr>
            <a:spLocks noGrp="1"/>
          </p:cNvSpPr>
          <p:nvPr>
            <p:ph type="ctrTitle" hasCustomPrompt="1"/>
          </p:nvPr>
        </p:nvSpPr>
        <p:spPr>
          <a:xfrm>
            <a:off x="528096" y="2138204"/>
            <a:ext cx="11135808" cy="1772793"/>
          </a:xfrm>
        </p:spPr>
        <p:txBody>
          <a:bodyPr lIns="0" bIns="0" anchor="b" anchorCtr="0">
            <a:spAutoFit/>
          </a:bodyPr>
          <a:lstStyle>
            <a:lvl1pPr algn="l">
              <a:lnSpc>
                <a:spcPct val="90000"/>
              </a:lnSpc>
              <a:defRPr sz="6400" b="1" baseline="0">
                <a:solidFill>
                  <a:schemeClr val="bg1"/>
                </a:solidFill>
                <a:latin typeface="Arial"/>
                <a:cs typeface="Arial"/>
              </a:defRPr>
            </a:lvl1pPr>
          </a:lstStyle>
          <a:p>
            <a:r>
              <a:rPr lang="en-US" dirty="0"/>
              <a:t>Masterbrand 1-liner</a:t>
            </a:r>
            <a:br>
              <a:rPr lang="en-US" dirty="0"/>
            </a:br>
            <a:r>
              <a:rPr lang="en-US" dirty="0"/>
              <a:t>Cover Slide</a:t>
            </a:r>
          </a:p>
        </p:txBody>
      </p:sp>
      <p:sp>
        <p:nvSpPr>
          <p:cNvPr id="12" name="Subtitle 2"/>
          <p:cNvSpPr>
            <a:spLocks noGrp="1"/>
          </p:cNvSpPr>
          <p:nvPr>
            <p:ph type="subTitle" idx="1" hasCustomPrompt="1"/>
          </p:nvPr>
        </p:nvSpPr>
        <p:spPr>
          <a:xfrm>
            <a:off x="528096" y="4027226"/>
            <a:ext cx="11135808" cy="387799"/>
          </a:xfrm>
          <a:prstGeom prst="rect">
            <a:avLst/>
          </a:prstGeom>
        </p:spPr>
        <p:txBody>
          <a:bodyPr lIns="0" tIns="0" rIns="0" bIns="0">
            <a:spAutoFit/>
          </a:bodyPr>
          <a:lstStyle>
            <a:lvl1pPr marL="0" indent="0" algn="l">
              <a:buNone/>
              <a:defRPr sz="2800" b="0">
                <a:solidFill>
                  <a:schemeClr val="bg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Title</a:t>
            </a:r>
          </a:p>
        </p:txBody>
      </p:sp>
      <p:sp>
        <p:nvSpPr>
          <p:cNvPr id="14" name="Content Placeholder 8"/>
          <p:cNvSpPr>
            <a:spLocks noGrp="1"/>
          </p:cNvSpPr>
          <p:nvPr>
            <p:ph sz="quarter" idx="12" hasCustomPrompt="1"/>
          </p:nvPr>
        </p:nvSpPr>
        <p:spPr>
          <a:xfrm>
            <a:off x="528096" y="5088512"/>
            <a:ext cx="7804149" cy="704637"/>
          </a:xfrm>
          <a:prstGeom prst="rect">
            <a:avLst/>
          </a:prstGeom>
        </p:spPr>
        <p:txBody>
          <a:bodyPr lIns="0" tIns="0" rIns="0" bIns="0">
            <a:spAutoFit/>
          </a:bodyPr>
          <a:lstStyle>
            <a:lvl1pPr marL="0" indent="0">
              <a:lnSpc>
                <a:spcPct val="120000"/>
              </a:lnSpc>
              <a:spcBef>
                <a:spcPts val="0"/>
              </a:spcBef>
              <a:buNone/>
              <a:tabLst/>
              <a:defRPr sz="20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Presenter’s Name</a:t>
            </a:r>
          </a:p>
          <a:p>
            <a:pPr lvl="0"/>
            <a:r>
              <a:rPr lang="en-US" dirty="0"/>
              <a:t>Presenter’s Title</a:t>
            </a:r>
          </a:p>
        </p:txBody>
      </p:sp>
      <p:sp>
        <p:nvSpPr>
          <p:cNvPr id="15" name="Content Placeholder 10"/>
          <p:cNvSpPr>
            <a:spLocks noGrp="1"/>
          </p:cNvSpPr>
          <p:nvPr>
            <p:ph sz="quarter" idx="13" hasCustomPrompt="1"/>
          </p:nvPr>
        </p:nvSpPr>
        <p:spPr>
          <a:xfrm>
            <a:off x="7789333" y="5088511"/>
            <a:ext cx="3874571" cy="704637"/>
          </a:xfrm>
          <a:prstGeom prst="rect">
            <a:avLst/>
          </a:prstGeom>
        </p:spPr>
        <p:txBody>
          <a:bodyPr lIns="0" tIns="0" rIns="0" bIns="0">
            <a:spAutoFit/>
          </a:bodyPr>
          <a:lstStyle>
            <a:lvl1pPr marL="0" indent="0" algn="r">
              <a:lnSpc>
                <a:spcPct val="120000"/>
              </a:lnSpc>
              <a:spcBef>
                <a:spcPts val="0"/>
              </a:spcBef>
              <a:buNone/>
              <a:defRPr sz="2000" b="0" baseline="0">
                <a:solidFill>
                  <a:schemeClr val="bg1"/>
                </a:solidFill>
              </a:defRPr>
            </a:lvl1pPr>
          </a:lstStyle>
          <a:p>
            <a:pPr lvl="0"/>
            <a:r>
              <a:rPr lang="en-US" dirty="0"/>
              <a:t>01.03.24</a:t>
            </a:r>
            <a:br>
              <a:rPr lang="en-US" dirty="0"/>
            </a:br>
            <a:r>
              <a:rPr lang="en-US" dirty="0"/>
              <a:t>Web address here</a:t>
            </a:r>
          </a:p>
        </p:txBody>
      </p:sp>
      <p:pic>
        <p:nvPicPr>
          <p:cNvPr id="4" name="Graphic 3">
            <a:extLst>
              <a:ext uri="{FF2B5EF4-FFF2-40B4-BE49-F238E27FC236}">
                <a16:creationId xmlns:a16="http://schemas.microsoft.com/office/drawing/2014/main" id="{E48684B0-CA31-A3A1-9A7B-E61331323C6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5583783"/>
            <a:ext cx="12192000" cy="660400"/>
          </a:xfrm>
          <a:prstGeom prst="rect">
            <a:avLst/>
          </a:prstGeom>
        </p:spPr>
      </p:pic>
      <p:pic>
        <p:nvPicPr>
          <p:cNvPr id="6" name="Graphic 5">
            <a:extLst>
              <a:ext uri="{FF2B5EF4-FFF2-40B4-BE49-F238E27FC236}">
                <a16:creationId xmlns:a16="http://schemas.microsoft.com/office/drawing/2014/main" id="{E86E9C3A-C2EA-8C12-137D-AD641CC3838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46204" y="533564"/>
            <a:ext cx="6067883" cy="593597"/>
          </a:xfrm>
          <a:prstGeom prst="rect">
            <a:avLst/>
          </a:prstGeom>
        </p:spPr>
      </p:pic>
    </p:spTree>
    <p:extLst>
      <p:ext uri="{BB962C8B-B14F-4D97-AF65-F5344CB8AC3E}">
        <p14:creationId xmlns:p14="http://schemas.microsoft.com/office/powerpoint/2010/main" val="249776287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2_Section Divider">
    <p:spTree>
      <p:nvGrpSpPr>
        <p:cNvPr id="1" name=""/>
        <p:cNvGrpSpPr/>
        <p:nvPr/>
      </p:nvGrpSpPr>
      <p:grpSpPr>
        <a:xfrm>
          <a:off x="0" y="0"/>
          <a:ext cx="0" cy="0"/>
          <a:chOff x="0" y="0"/>
          <a:chExt cx="0" cy="0"/>
        </a:xfrm>
      </p:grpSpPr>
      <p:pic>
        <p:nvPicPr>
          <p:cNvPr id="8" name="Picture 7" descr="A building surrounded by trees&#10;&#10;Description automatically generated">
            <a:extLst>
              <a:ext uri="{FF2B5EF4-FFF2-40B4-BE49-F238E27FC236}">
                <a16:creationId xmlns:a16="http://schemas.microsoft.com/office/drawing/2014/main" id="{715371B4-F594-6CD8-7C79-3CCA926347D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541" b="17333"/>
          <a:stretch/>
        </p:blipFill>
        <p:spPr>
          <a:xfrm>
            <a:off x="645" y="0"/>
            <a:ext cx="12191355" cy="6858000"/>
          </a:xfrm>
          <a:prstGeom prst="rect">
            <a:avLst/>
          </a:prstGeom>
        </p:spPr>
      </p:pic>
      <p:sp>
        <p:nvSpPr>
          <p:cNvPr id="10" name="Title 1"/>
          <p:cNvSpPr>
            <a:spLocks noGrp="1"/>
          </p:cNvSpPr>
          <p:nvPr>
            <p:ph type="ctrTitle" hasCustomPrompt="1"/>
          </p:nvPr>
        </p:nvSpPr>
        <p:spPr>
          <a:xfrm>
            <a:off x="627332" y="1879574"/>
            <a:ext cx="11135808" cy="886396"/>
          </a:xfrm>
        </p:spPr>
        <p:txBody>
          <a:bodyPr lIns="0" bIns="0" anchor="b" anchorCtr="0">
            <a:spAutoFit/>
          </a:bodyPr>
          <a:lstStyle>
            <a:lvl1pPr algn="l">
              <a:lnSpc>
                <a:spcPct val="90000"/>
              </a:lnSpc>
              <a:defRPr sz="6400" b="1" baseline="0">
                <a:solidFill>
                  <a:schemeClr val="accent1"/>
                </a:solidFill>
                <a:latin typeface="Arial"/>
                <a:cs typeface="Arial"/>
              </a:defRPr>
            </a:lvl1pPr>
          </a:lstStyle>
          <a:p>
            <a:r>
              <a:rPr lang="en-US" dirty="0"/>
              <a:t>Section Divider Title</a:t>
            </a:r>
          </a:p>
        </p:txBody>
      </p:sp>
      <p:sp>
        <p:nvSpPr>
          <p:cNvPr id="11" name="Subtitle 2"/>
          <p:cNvSpPr>
            <a:spLocks noGrp="1"/>
          </p:cNvSpPr>
          <p:nvPr>
            <p:ph type="subTitle" idx="1" hasCustomPrompt="1"/>
          </p:nvPr>
        </p:nvSpPr>
        <p:spPr>
          <a:xfrm>
            <a:off x="627332" y="2906334"/>
            <a:ext cx="11135808" cy="387799"/>
          </a:xfrm>
          <a:prstGeom prst="rect">
            <a:avLst/>
          </a:prstGeom>
        </p:spPr>
        <p:txBody>
          <a:bodyPr lIns="0" tIns="0" rIns="0" bIns="0">
            <a:spAutoFit/>
          </a:bodyPr>
          <a:lstStyle>
            <a:lvl1pPr marL="0" indent="0" algn="l">
              <a:buNone/>
              <a:defRPr sz="2800" b="0">
                <a:solidFill>
                  <a:schemeClr val="bg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Title</a:t>
            </a:r>
          </a:p>
        </p:txBody>
      </p:sp>
      <p:pic>
        <p:nvPicPr>
          <p:cNvPr id="2" name="Graphic 1">
            <a:extLst>
              <a:ext uri="{FF2B5EF4-FFF2-40B4-BE49-F238E27FC236}">
                <a16:creationId xmlns:a16="http://schemas.microsoft.com/office/drawing/2014/main" id="{AEC11A48-AF0B-1A3D-A25B-364E9710BF9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0" y="6197600"/>
            <a:ext cx="12192000" cy="660400"/>
          </a:xfrm>
          <a:prstGeom prst="rect">
            <a:avLst/>
          </a:prstGeom>
        </p:spPr>
      </p:pic>
    </p:spTree>
    <p:extLst>
      <p:ext uri="{BB962C8B-B14F-4D97-AF65-F5344CB8AC3E}">
        <p14:creationId xmlns:p14="http://schemas.microsoft.com/office/powerpoint/2010/main" val="2769142755"/>
      </p:ext>
    </p:extLst>
  </p:cSld>
  <p:clrMapOvr>
    <a:masterClrMapping/>
  </p:clrMapOvr>
  <p:extLst>
    <p:ext uri="{DCECCB84-F9BA-43D5-87BE-67443E8EF086}">
      <p15:sldGuideLst xmlns:p15="http://schemas.microsoft.com/office/powerpoint/2012/main"/>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1814BC-ED90-4C15-D282-1424524CBBEC}"/>
              </a:ext>
            </a:extLst>
          </p:cNvPr>
          <p:cNvPicPr>
            <a:picLocks noChangeAspect="1"/>
          </p:cNvPicPr>
          <p:nvPr userDrawn="1"/>
        </p:nvPicPr>
        <p:blipFill rotWithShape="1">
          <a:blip r:embed="rId2"/>
          <a:srcRect l="-2" r="3983" b="10200"/>
          <a:stretch/>
        </p:blipFill>
        <p:spPr>
          <a:xfrm>
            <a:off x="0" y="-2"/>
            <a:ext cx="12192000" cy="6858001"/>
          </a:xfrm>
          <a:prstGeom prst="rect">
            <a:avLst/>
          </a:prstGeom>
        </p:spPr>
      </p:pic>
      <p:sp>
        <p:nvSpPr>
          <p:cNvPr id="7" name="Rectangle 6">
            <a:extLst>
              <a:ext uri="{FF2B5EF4-FFF2-40B4-BE49-F238E27FC236}">
                <a16:creationId xmlns:a16="http://schemas.microsoft.com/office/drawing/2014/main" id="{879E7BC5-AEA3-F892-AA61-B52287EC6B00}"/>
              </a:ext>
            </a:extLst>
          </p:cNvPr>
          <p:cNvSpPr/>
          <p:nvPr userDrawn="1"/>
        </p:nvSpPr>
        <p:spPr>
          <a:xfrm>
            <a:off x="0" y="0"/>
            <a:ext cx="12192000" cy="6641171"/>
          </a:xfrm>
          <a:prstGeom prst="rect">
            <a:avLst/>
          </a:prstGeom>
          <a:gradFill>
            <a:gsLst>
              <a:gs pos="40000">
                <a:schemeClr val="accent1">
                  <a:lumMod val="5000"/>
                  <a:lumOff val="95000"/>
                  <a:alpha val="67104"/>
                </a:schemeClr>
              </a:gs>
              <a:gs pos="57000">
                <a:schemeClr val="bg1">
                  <a:alpha val="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0" name="Title 1"/>
          <p:cNvSpPr>
            <a:spLocks noGrp="1"/>
          </p:cNvSpPr>
          <p:nvPr>
            <p:ph type="ctrTitle" hasCustomPrompt="1"/>
          </p:nvPr>
        </p:nvSpPr>
        <p:spPr>
          <a:xfrm>
            <a:off x="627332" y="1879574"/>
            <a:ext cx="11135808" cy="886396"/>
          </a:xfrm>
        </p:spPr>
        <p:txBody>
          <a:bodyPr lIns="0" bIns="0" anchor="b" anchorCtr="0">
            <a:spAutoFit/>
          </a:bodyPr>
          <a:lstStyle>
            <a:lvl1pPr algn="l">
              <a:lnSpc>
                <a:spcPct val="90000"/>
              </a:lnSpc>
              <a:defRPr sz="6400" b="1" baseline="0">
                <a:solidFill>
                  <a:schemeClr val="accent1"/>
                </a:solidFill>
                <a:latin typeface="Arial"/>
                <a:cs typeface="Arial"/>
              </a:defRPr>
            </a:lvl1pPr>
          </a:lstStyle>
          <a:p>
            <a:r>
              <a:rPr lang="en-US" dirty="0"/>
              <a:t>Section Divider Title</a:t>
            </a:r>
          </a:p>
        </p:txBody>
      </p:sp>
      <p:sp>
        <p:nvSpPr>
          <p:cNvPr id="11" name="Subtitle 2"/>
          <p:cNvSpPr>
            <a:spLocks noGrp="1"/>
          </p:cNvSpPr>
          <p:nvPr>
            <p:ph type="subTitle" idx="1" hasCustomPrompt="1"/>
          </p:nvPr>
        </p:nvSpPr>
        <p:spPr>
          <a:xfrm>
            <a:off x="627332" y="2906334"/>
            <a:ext cx="11135808" cy="387799"/>
          </a:xfrm>
          <a:prstGeom prst="rect">
            <a:avLst/>
          </a:prstGeom>
        </p:spPr>
        <p:txBody>
          <a:bodyPr lIns="0" tIns="0" rIns="0" bIns="0">
            <a:spAutoFit/>
          </a:bodyPr>
          <a:lstStyle>
            <a:lvl1pPr marL="0" indent="0" algn="l">
              <a:buNone/>
              <a:defRPr sz="2800" b="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Title</a:t>
            </a:r>
          </a:p>
        </p:txBody>
      </p:sp>
      <p:pic>
        <p:nvPicPr>
          <p:cNvPr id="2" name="Graphic 1">
            <a:extLst>
              <a:ext uri="{FF2B5EF4-FFF2-40B4-BE49-F238E27FC236}">
                <a16:creationId xmlns:a16="http://schemas.microsoft.com/office/drawing/2014/main" id="{AEC11A48-AF0B-1A3D-A25B-364E9710BF9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0" y="6197600"/>
            <a:ext cx="12192000" cy="660400"/>
          </a:xfrm>
          <a:prstGeom prst="rect">
            <a:avLst/>
          </a:prstGeom>
        </p:spPr>
      </p:pic>
    </p:spTree>
    <p:extLst>
      <p:ext uri="{BB962C8B-B14F-4D97-AF65-F5344CB8AC3E}">
        <p14:creationId xmlns:p14="http://schemas.microsoft.com/office/powerpoint/2010/main" val="1086784953"/>
      </p:ext>
    </p:extLst>
  </p:cSld>
  <p:clrMapOvr>
    <a:masterClrMapping/>
  </p:clrMapOvr>
  <p:extLst>
    <p:ext uri="{DCECCB84-F9BA-43D5-87BE-67443E8EF086}">
      <p15:sldGuideLst xmlns:p15="http://schemas.microsoft.com/office/powerpoint/2012/main"/>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3_Section Divider">
    <p:spTree>
      <p:nvGrpSpPr>
        <p:cNvPr id="1" name=""/>
        <p:cNvGrpSpPr/>
        <p:nvPr/>
      </p:nvGrpSpPr>
      <p:grpSpPr>
        <a:xfrm>
          <a:off x="0" y="0"/>
          <a:ext cx="0" cy="0"/>
          <a:chOff x="0" y="0"/>
          <a:chExt cx="0" cy="0"/>
        </a:xfrm>
      </p:grpSpPr>
      <p:pic>
        <p:nvPicPr>
          <p:cNvPr id="5" name="Picture 4" descr="A building surrounded by trees&#10;&#10;Description automatically generated">
            <a:extLst>
              <a:ext uri="{FF2B5EF4-FFF2-40B4-BE49-F238E27FC236}">
                <a16:creationId xmlns:a16="http://schemas.microsoft.com/office/drawing/2014/main" id="{BF9DCDAA-17B1-BE96-72FC-3DB994FF053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31650" r="37081" b="5273"/>
          <a:stretch/>
        </p:blipFill>
        <p:spPr>
          <a:xfrm>
            <a:off x="0" y="1"/>
            <a:ext cx="12192000" cy="6858001"/>
          </a:xfrm>
          <a:prstGeom prst="rect">
            <a:avLst/>
          </a:prstGeom>
        </p:spPr>
      </p:pic>
      <p:sp>
        <p:nvSpPr>
          <p:cNvPr id="13" name="Rectangle 12">
            <a:extLst>
              <a:ext uri="{FF2B5EF4-FFF2-40B4-BE49-F238E27FC236}">
                <a16:creationId xmlns:a16="http://schemas.microsoft.com/office/drawing/2014/main" id="{75B37D1A-22AA-BAC2-AF09-FFAE114D5FBE}"/>
              </a:ext>
            </a:extLst>
          </p:cNvPr>
          <p:cNvSpPr/>
          <p:nvPr userDrawn="1"/>
        </p:nvSpPr>
        <p:spPr>
          <a:xfrm rot="16200000">
            <a:off x="1259685" y="479706"/>
            <a:ext cx="3898360" cy="6417735"/>
          </a:xfrm>
          <a:prstGeom prst="rect">
            <a:avLst/>
          </a:prstGeom>
          <a:gradFill>
            <a:gsLst>
              <a:gs pos="0">
                <a:schemeClr val="accent1">
                  <a:lumMod val="5000"/>
                  <a:lumOff val="95000"/>
                  <a:alpha val="79912"/>
                </a:schemeClr>
              </a:gs>
              <a:gs pos="100000">
                <a:schemeClr val="bg1"/>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0" name="Title 1"/>
          <p:cNvSpPr>
            <a:spLocks noGrp="1"/>
          </p:cNvSpPr>
          <p:nvPr>
            <p:ph type="ctrTitle" hasCustomPrompt="1"/>
          </p:nvPr>
        </p:nvSpPr>
        <p:spPr>
          <a:xfrm>
            <a:off x="626513" y="2574296"/>
            <a:ext cx="4855681" cy="1772793"/>
          </a:xfrm>
        </p:spPr>
        <p:txBody>
          <a:bodyPr wrap="square" lIns="0" bIns="0" anchor="b" anchorCtr="0">
            <a:spAutoFit/>
          </a:bodyPr>
          <a:lstStyle>
            <a:lvl1pPr algn="l">
              <a:lnSpc>
                <a:spcPct val="90000"/>
              </a:lnSpc>
              <a:defRPr sz="6400" b="1" baseline="0">
                <a:solidFill>
                  <a:schemeClr val="accent1"/>
                </a:solidFill>
                <a:latin typeface="Arial"/>
                <a:cs typeface="Arial"/>
              </a:defRPr>
            </a:lvl1pPr>
          </a:lstStyle>
          <a:p>
            <a:r>
              <a:rPr lang="en-US" dirty="0"/>
              <a:t>Section Divider Title</a:t>
            </a:r>
          </a:p>
        </p:txBody>
      </p:sp>
      <p:sp>
        <p:nvSpPr>
          <p:cNvPr id="11" name="Subtitle 2"/>
          <p:cNvSpPr>
            <a:spLocks noGrp="1"/>
          </p:cNvSpPr>
          <p:nvPr>
            <p:ph type="subTitle" idx="1" hasCustomPrompt="1"/>
          </p:nvPr>
        </p:nvSpPr>
        <p:spPr>
          <a:xfrm>
            <a:off x="626513" y="4449827"/>
            <a:ext cx="4855681" cy="332399"/>
          </a:xfrm>
          <a:prstGeom prst="rect">
            <a:avLst/>
          </a:prstGeom>
        </p:spPr>
        <p:txBody>
          <a:bodyPr wrap="square" lIns="0" tIns="0" rIns="0" bIns="0">
            <a:spAutoFit/>
          </a:bodyPr>
          <a:lstStyle>
            <a:lvl1pPr marL="0" indent="0" algn="l">
              <a:buNone/>
              <a:defRPr sz="2400" b="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Title</a:t>
            </a:r>
          </a:p>
        </p:txBody>
      </p:sp>
      <p:pic>
        <p:nvPicPr>
          <p:cNvPr id="2" name="Graphic 1">
            <a:extLst>
              <a:ext uri="{FF2B5EF4-FFF2-40B4-BE49-F238E27FC236}">
                <a16:creationId xmlns:a16="http://schemas.microsoft.com/office/drawing/2014/main" id="{AEC11A48-AF0B-1A3D-A25B-364E9710BF9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0" y="6197600"/>
            <a:ext cx="12192000" cy="660400"/>
          </a:xfrm>
          <a:prstGeom prst="rect">
            <a:avLst/>
          </a:prstGeom>
        </p:spPr>
      </p:pic>
    </p:spTree>
    <p:extLst>
      <p:ext uri="{BB962C8B-B14F-4D97-AF65-F5344CB8AC3E}">
        <p14:creationId xmlns:p14="http://schemas.microsoft.com/office/powerpoint/2010/main" val="2157200522"/>
      </p:ext>
    </p:extLst>
  </p:cSld>
  <p:clrMapOvr>
    <a:masterClrMapping/>
  </p:clrMapOvr>
  <p:extLst>
    <p:ext uri="{DCECCB84-F9BA-43D5-87BE-67443E8EF086}">
      <p15:sldGuideLst xmlns:p15="http://schemas.microsoft.com/office/powerpoint/2012/main"/>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4_Section Divi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197D59-9538-88A4-0D37-515FC3EDFAF0}"/>
              </a:ext>
            </a:extLst>
          </p:cNvPr>
          <p:cNvPicPr>
            <a:picLocks noChangeAspect="1"/>
          </p:cNvPicPr>
          <p:nvPr userDrawn="1"/>
        </p:nvPicPr>
        <p:blipFill rotWithShape="1">
          <a:blip r:embed="rId2"/>
          <a:srcRect l="-2" t="21629" r="19036" b="2651"/>
          <a:stretch/>
        </p:blipFill>
        <p:spPr>
          <a:xfrm>
            <a:off x="0" y="1"/>
            <a:ext cx="12192000" cy="6857999"/>
          </a:xfrm>
          <a:prstGeom prst="rect">
            <a:avLst/>
          </a:prstGeom>
        </p:spPr>
      </p:pic>
      <p:pic>
        <p:nvPicPr>
          <p:cNvPr id="2" name="Graphic 1">
            <a:extLst>
              <a:ext uri="{FF2B5EF4-FFF2-40B4-BE49-F238E27FC236}">
                <a16:creationId xmlns:a16="http://schemas.microsoft.com/office/drawing/2014/main" id="{AEC11A48-AF0B-1A3D-A25B-364E9710BF9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0" y="6197600"/>
            <a:ext cx="12192000" cy="660400"/>
          </a:xfrm>
          <a:prstGeom prst="rect">
            <a:avLst/>
          </a:prstGeom>
        </p:spPr>
      </p:pic>
      <p:sp>
        <p:nvSpPr>
          <p:cNvPr id="5" name="Rectangle 4">
            <a:extLst>
              <a:ext uri="{FF2B5EF4-FFF2-40B4-BE49-F238E27FC236}">
                <a16:creationId xmlns:a16="http://schemas.microsoft.com/office/drawing/2014/main" id="{CAB91155-BE25-4BCA-3531-F570AA3209EE}"/>
              </a:ext>
            </a:extLst>
          </p:cNvPr>
          <p:cNvSpPr/>
          <p:nvPr userDrawn="1"/>
        </p:nvSpPr>
        <p:spPr>
          <a:xfrm rot="16200000">
            <a:off x="1259685" y="474963"/>
            <a:ext cx="3898360" cy="6417735"/>
          </a:xfrm>
          <a:prstGeom prst="rect">
            <a:avLst/>
          </a:prstGeom>
          <a:gradFill>
            <a:gsLst>
              <a:gs pos="0">
                <a:schemeClr val="accent1">
                  <a:lumMod val="5000"/>
                  <a:lumOff val="95000"/>
                  <a:alpha val="79912"/>
                </a:schemeClr>
              </a:gs>
              <a:gs pos="100000">
                <a:schemeClr val="bg1"/>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6" name="Title 1">
            <a:extLst>
              <a:ext uri="{FF2B5EF4-FFF2-40B4-BE49-F238E27FC236}">
                <a16:creationId xmlns:a16="http://schemas.microsoft.com/office/drawing/2014/main" id="{C086CA6E-77D1-F0FC-CC8D-41B9EA98BDE7}"/>
              </a:ext>
            </a:extLst>
          </p:cNvPr>
          <p:cNvSpPr>
            <a:spLocks noGrp="1"/>
          </p:cNvSpPr>
          <p:nvPr>
            <p:ph type="ctrTitle" hasCustomPrompt="1"/>
          </p:nvPr>
        </p:nvSpPr>
        <p:spPr>
          <a:xfrm>
            <a:off x="634696" y="2569553"/>
            <a:ext cx="4855681" cy="1772793"/>
          </a:xfrm>
        </p:spPr>
        <p:txBody>
          <a:bodyPr wrap="square" lIns="0" bIns="0" anchor="b" anchorCtr="0">
            <a:spAutoFit/>
          </a:bodyPr>
          <a:lstStyle>
            <a:lvl1pPr algn="l">
              <a:lnSpc>
                <a:spcPct val="90000"/>
              </a:lnSpc>
              <a:defRPr sz="6400" b="1" baseline="0">
                <a:solidFill>
                  <a:schemeClr val="accent1"/>
                </a:solidFill>
                <a:latin typeface="Arial"/>
                <a:cs typeface="Arial"/>
              </a:defRPr>
            </a:lvl1pPr>
          </a:lstStyle>
          <a:p>
            <a:r>
              <a:rPr lang="en-US" dirty="0"/>
              <a:t>Section Divider Title</a:t>
            </a:r>
          </a:p>
        </p:txBody>
      </p:sp>
      <p:sp>
        <p:nvSpPr>
          <p:cNvPr id="14" name="Subtitle 2">
            <a:extLst>
              <a:ext uri="{FF2B5EF4-FFF2-40B4-BE49-F238E27FC236}">
                <a16:creationId xmlns:a16="http://schemas.microsoft.com/office/drawing/2014/main" id="{A915AB51-7DDB-61B6-EC1B-8F7C4B490D1B}"/>
              </a:ext>
            </a:extLst>
          </p:cNvPr>
          <p:cNvSpPr>
            <a:spLocks noGrp="1"/>
          </p:cNvSpPr>
          <p:nvPr>
            <p:ph type="subTitle" idx="1" hasCustomPrompt="1"/>
          </p:nvPr>
        </p:nvSpPr>
        <p:spPr>
          <a:xfrm>
            <a:off x="634696" y="4445085"/>
            <a:ext cx="4855681" cy="332399"/>
          </a:xfrm>
          <a:prstGeom prst="rect">
            <a:avLst/>
          </a:prstGeom>
        </p:spPr>
        <p:txBody>
          <a:bodyPr wrap="square" lIns="0" tIns="0" rIns="0" bIns="0">
            <a:spAutoFit/>
          </a:bodyPr>
          <a:lstStyle>
            <a:lvl1pPr marL="0" indent="0" algn="l">
              <a:buNone/>
              <a:defRPr sz="2400" b="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Title</a:t>
            </a:r>
          </a:p>
        </p:txBody>
      </p:sp>
    </p:spTree>
    <p:extLst>
      <p:ext uri="{BB962C8B-B14F-4D97-AF65-F5344CB8AC3E}">
        <p14:creationId xmlns:p14="http://schemas.microsoft.com/office/powerpoint/2010/main" val="2562949836"/>
      </p:ext>
    </p:extLst>
  </p:cSld>
  <p:clrMapOvr>
    <a:masterClrMapping/>
  </p:clrMapOvr>
  <p:extLst>
    <p:ext uri="{DCECCB84-F9BA-43D5-87BE-67443E8EF086}">
      <p15:sldGuideLst xmlns:p15="http://schemas.microsoft.com/office/powerpoint/2012/main"/>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003CB1E-B3BE-6C51-7CD4-2E07A6E8FAC8}"/>
              </a:ext>
            </a:extLst>
          </p:cNvPr>
          <p:cNvSpPr/>
          <p:nvPr userDrawn="1"/>
        </p:nvSpPr>
        <p:spPr>
          <a:xfrm>
            <a:off x="0" y="5727701"/>
            <a:ext cx="12192000" cy="11303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pic>
        <p:nvPicPr>
          <p:cNvPr id="2" name="Graphic 1">
            <a:extLst>
              <a:ext uri="{FF2B5EF4-FFF2-40B4-BE49-F238E27FC236}">
                <a16:creationId xmlns:a16="http://schemas.microsoft.com/office/drawing/2014/main" id="{AEC11A48-AF0B-1A3D-A25B-364E9710BF9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6197600"/>
            <a:ext cx="12192000" cy="660400"/>
          </a:xfrm>
          <a:prstGeom prst="rect">
            <a:avLst/>
          </a:prstGeom>
        </p:spPr>
      </p:pic>
      <p:sp>
        <p:nvSpPr>
          <p:cNvPr id="10" name="Title 1"/>
          <p:cNvSpPr>
            <a:spLocks noGrp="1"/>
          </p:cNvSpPr>
          <p:nvPr>
            <p:ph type="ctrTitle" hasCustomPrompt="1"/>
          </p:nvPr>
        </p:nvSpPr>
        <p:spPr>
          <a:xfrm>
            <a:off x="627332" y="3100337"/>
            <a:ext cx="11135808" cy="886396"/>
          </a:xfrm>
        </p:spPr>
        <p:txBody>
          <a:bodyPr lIns="0" bIns="0" anchor="b" anchorCtr="0">
            <a:spAutoFit/>
          </a:bodyPr>
          <a:lstStyle>
            <a:lvl1pPr algn="l">
              <a:lnSpc>
                <a:spcPct val="90000"/>
              </a:lnSpc>
              <a:defRPr sz="6400" b="1" baseline="0">
                <a:solidFill>
                  <a:schemeClr val="accent1"/>
                </a:solidFill>
                <a:latin typeface="Arial"/>
                <a:cs typeface="Arial"/>
              </a:defRPr>
            </a:lvl1pPr>
          </a:lstStyle>
          <a:p>
            <a:r>
              <a:rPr lang="en-US" dirty="0"/>
              <a:t>Section Divider Title</a:t>
            </a:r>
          </a:p>
        </p:txBody>
      </p:sp>
      <p:sp>
        <p:nvSpPr>
          <p:cNvPr id="11" name="Subtitle 2"/>
          <p:cNvSpPr>
            <a:spLocks noGrp="1"/>
          </p:cNvSpPr>
          <p:nvPr>
            <p:ph type="subTitle" idx="1" hasCustomPrompt="1"/>
          </p:nvPr>
        </p:nvSpPr>
        <p:spPr>
          <a:xfrm>
            <a:off x="627332" y="4127097"/>
            <a:ext cx="11135808" cy="387799"/>
          </a:xfrm>
          <a:prstGeom prst="rect">
            <a:avLst/>
          </a:prstGeom>
        </p:spPr>
        <p:txBody>
          <a:bodyPr lIns="0" tIns="0" rIns="0" bIns="0">
            <a:spAutoFit/>
          </a:bodyPr>
          <a:lstStyle>
            <a:lvl1pPr marL="0" indent="0" algn="l">
              <a:buNone/>
              <a:defRPr sz="2800" b="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Title</a:t>
            </a:r>
          </a:p>
        </p:txBody>
      </p:sp>
      <p:pic>
        <p:nvPicPr>
          <p:cNvPr id="3" name="Graphic 2">
            <a:extLst>
              <a:ext uri="{FF2B5EF4-FFF2-40B4-BE49-F238E27FC236}">
                <a16:creationId xmlns:a16="http://schemas.microsoft.com/office/drawing/2014/main" id="{60415BDD-4F94-EDB5-C8CD-9289012E7CB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46204" y="533564"/>
            <a:ext cx="6067883" cy="593597"/>
          </a:xfrm>
          <a:prstGeom prst="rect">
            <a:avLst/>
          </a:prstGeom>
        </p:spPr>
      </p:pic>
    </p:spTree>
    <p:extLst>
      <p:ext uri="{BB962C8B-B14F-4D97-AF65-F5344CB8AC3E}">
        <p14:creationId xmlns:p14="http://schemas.microsoft.com/office/powerpoint/2010/main" val="2333200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Copy Only">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31698C-A798-4B2C-D0CA-4C8C1BA396DB}"/>
              </a:ext>
            </a:extLst>
          </p:cNvPr>
          <p:cNvSpPr>
            <a:spLocks noGrp="1"/>
          </p:cNvSpPr>
          <p:nvPr>
            <p:ph type="title" hasCustomPrompt="1"/>
          </p:nvPr>
        </p:nvSpPr>
        <p:spPr>
          <a:xfrm>
            <a:off x="609599" y="164758"/>
            <a:ext cx="10960324" cy="553997"/>
          </a:xfrm>
          <a:prstGeom prst="rect">
            <a:avLst/>
          </a:prstGeom>
        </p:spPr>
        <p:txBody>
          <a:bodyPr vert="horz" lIns="0" tIns="0" rIns="91440" bIns="45720" rtlCol="0" anchor="t">
            <a:noAutofit/>
          </a:bodyPr>
          <a:lstStyle/>
          <a:p>
            <a:r>
              <a:rPr lang="en-US" dirty="0"/>
              <a:t>Insert Title Here Image &amp; Copy</a:t>
            </a:r>
          </a:p>
        </p:txBody>
      </p:sp>
      <p:sp>
        <p:nvSpPr>
          <p:cNvPr id="3" name="Text Placeholder 4">
            <a:extLst>
              <a:ext uri="{FF2B5EF4-FFF2-40B4-BE49-F238E27FC236}">
                <a16:creationId xmlns:a16="http://schemas.microsoft.com/office/drawing/2014/main" id="{FB8DA90B-19FD-3B68-2914-6B5EBF4DF2DF}"/>
              </a:ext>
            </a:extLst>
          </p:cNvPr>
          <p:cNvSpPr>
            <a:spLocks noGrp="1"/>
          </p:cNvSpPr>
          <p:nvPr>
            <p:ph idx="1"/>
          </p:nvPr>
        </p:nvSpPr>
        <p:spPr>
          <a:xfrm>
            <a:off x="609599" y="792079"/>
            <a:ext cx="10978292" cy="4871989"/>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82763686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_Copy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EFBACD-CF62-DDF8-2A2E-B218FDACF784}"/>
              </a:ext>
            </a:extLst>
          </p:cNvPr>
          <p:cNvSpPr/>
          <p:nvPr userDrawn="1"/>
        </p:nvSpPr>
        <p:spPr>
          <a:xfrm>
            <a:off x="360033" y="5768698"/>
            <a:ext cx="11300103" cy="7855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5" name="Title Placeholder 1">
            <a:extLst>
              <a:ext uri="{FF2B5EF4-FFF2-40B4-BE49-F238E27FC236}">
                <a16:creationId xmlns:a16="http://schemas.microsoft.com/office/drawing/2014/main" id="{7D8D0C12-CCB3-CD6F-526F-39993D773D58}"/>
              </a:ext>
            </a:extLst>
          </p:cNvPr>
          <p:cNvSpPr>
            <a:spLocks noGrp="1"/>
          </p:cNvSpPr>
          <p:nvPr>
            <p:ph type="title" hasCustomPrompt="1"/>
          </p:nvPr>
        </p:nvSpPr>
        <p:spPr>
          <a:xfrm>
            <a:off x="609599" y="164758"/>
            <a:ext cx="10960324" cy="553997"/>
          </a:xfrm>
          <a:prstGeom prst="rect">
            <a:avLst/>
          </a:prstGeom>
        </p:spPr>
        <p:txBody>
          <a:bodyPr vert="horz" lIns="0" tIns="0" rIns="91440" bIns="45720" rtlCol="0" anchor="t">
            <a:noAutofit/>
          </a:bodyPr>
          <a:lstStyle/>
          <a:p>
            <a:r>
              <a:rPr lang="en-US" dirty="0"/>
              <a:t>Insert Title Here Image &amp; Copy</a:t>
            </a:r>
          </a:p>
        </p:txBody>
      </p:sp>
      <p:sp>
        <p:nvSpPr>
          <p:cNvPr id="6" name="Text Placeholder 4">
            <a:extLst>
              <a:ext uri="{FF2B5EF4-FFF2-40B4-BE49-F238E27FC236}">
                <a16:creationId xmlns:a16="http://schemas.microsoft.com/office/drawing/2014/main" id="{A35CE1B5-6B72-80B1-06B7-767DB52862D4}"/>
              </a:ext>
            </a:extLst>
          </p:cNvPr>
          <p:cNvSpPr>
            <a:spLocks noGrp="1"/>
          </p:cNvSpPr>
          <p:nvPr>
            <p:ph idx="1"/>
          </p:nvPr>
        </p:nvSpPr>
        <p:spPr>
          <a:xfrm>
            <a:off x="609599" y="792079"/>
            <a:ext cx="10978292" cy="5714644"/>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89190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946683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Image &amp; Copy">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7452883" y="0"/>
            <a:ext cx="4739117" cy="387735"/>
          </a:xfrm>
          <a:prstGeom prst="rect">
            <a:avLst/>
          </a:prstGeom>
          <a:solidFill>
            <a:schemeClr val="bg1">
              <a:lumMod val="50000"/>
            </a:schemeClr>
          </a:solidFill>
        </p:spPr>
        <p:txBody>
          <a:bodyPr/>
          <a:lstStyle>
            <a:lvl1pPr marL="0" indent="0">
              <a:buNone/>
              <a:defRPr/>
            </a:lvl1pPr>
          </a:lstStyle>
          <a:p>
            <a:r>
              <a:rPr lang="en-US" dirty="0"/>
              <a:t>Click icon to add picture</a:t>
            </a:r>
          </a:p>
        </p:txBody>
      </p:sp>
      <p:pic>
        <p:nvPicPr>
          <p:cNvPr id="2" name="Graphic 1">
            <a:extLst>
              <a:ext uri="{FF2B5EF4-FFF2-40B4-BE49-F238E27FC236}">
                <a16:creationId xmlns:a16="http://schemas.microsoft.com/office/drawing/2014/main" id="{58FC1E26-3DFA-4729-D4CE-1DEFDCDE950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6197600"/>
            <a:ext cx="12192000" cy="660400"/>
          </a:xfrm>
          <a:prstGeom prst="rect">
            <a:avLst/>
          </a:prstGeom>
        </p:spPr>
      </p:pic>
      <p:sp>
        <p:nvSpPr>
          <p:cNvPr id="6" name="Title Placeholder 1">
            <a:extLst>
              <a:ext uri="{FF2B5EF4-FFF2-40B4-BE49-F238E27FC236}">
                <a16:creationId xmlns:a16="http://schemas.microsoft.com/office/drawing/2014/main" id="{80DA951E-2346-C651-F31E-6C0F8B0C0DEB}"/>
              </a:ext>
            </a:extLst>
          </p:cNvPr>
          <p:cNvSpPr>
            <a:spLocks noGrp="1"/>
          </p:cNvSpPr>
          <p:nvPr>
            <p:ph type="title" hasCustomPrompt="1"/>
          </p:nvPr>
        </p:nvSpPr>
        <p:spPr>
          <a:xfrm>
            <a:off x="609599" y="164758"/>
            <a:ext cx="6425356" cy="553997"/>
          </a:xfrm>
          <a:prstGeom prst="rect">
            <a:avLst/>
          </a:prstGeom>
        </p:spPr>
        <p:txBody>
          <a:bodyPr vert="horz" lIns="0" tIns="0" rIns="91440" bIns="45720" rtlCol="0" anchor="t">
            <a:noAutofit/>
          </a:bodyPr>
          <a:lstStyle/>
          <a:p>
            <a:r>
              <a:rPr lang="en-US" dirty="0"/>
              <a:t>Insert Title Here Image &amp; Copy</a:t>
            </a:r>
          </a:p>
        </p:txBody>
      </p:sp>
      <p:sp>
        <p:nvSpPr>
          <p:cNvPr id="8" name="Text Placeholder 4">
            <a:extLst>
              <a:ext uri="{FF2B5EF4-FFF2-40B4-BE49-F238E27FC236}">
                <a16:creationId xmlns:a16="http://schemas.microsoft.com/office/drawing/2014/main" id="{A4665A5E-23A2-B700-AB86-18613EA1BAA0}"/>
              </a:ext>
            </a:extLst>
          </p:cNvPr>
          <p:cNvSpPr>
            <a:spLocks noGrp="1"/>
          </p:cNvSpPr>
          <p:nvPr>
            <p:ph idx="1"/>
          </p:nvPr>
        </p:nvSpPr>
        <p:spPr>
          <a:xfrm>
            <a:off x="609600" y="792079"/>
            <a:ext cx="6435889" cy="4871989"/>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6746142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Double Column">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3DF5B6-8C3D-11C4-7615-44F0C6870409}"/>
              </a:ext>
            </a:extLst>
          </p:cNvPr>
          <p:cNvSpPr>
            <a:spLocks noGrp="1"/>
          </p:cNvSpPr>
          <p:nvPr>
            <p:ph type="title" hasCustomPrompt="1"/>
          </p:nvPr>
        </p:nvSpPr>
        <p:spPr>
          <a:xfrm>
            <a:off x="609599" y="164758"/>
            <a:ext cx="10960324" cy="553997"/>
          </a:xfrm>
          <a:prstGeom prst="rect">
            <a:avLst/>
          </a:prstGeom>
        </p:spPr>
        <p:txBody>
          <a:bodyPr vert="horz" lIns="0" tIns="0" rIns="91440" bIns="45720" rtlCol="0" anchor="t">
            <a:noAutofit/>
          </a:bodyPr>
          <a:lstStyle/>
          <a:p>
            <a:r>
              <a:rPr lang="en-US" dirty="0"/>
              <a:t>Insert Title Here Image &amp; Copy</a:t>
            </a:r>
          </a:p>
        </p:txBody>
      </p:sp>
      <p:sp>
        <p:nvSpPr>
          <p:cNvPr id="6" name="Text Placeholder 4">
            <a:extLst>
              <a:ext uri="{FF2B5EF4-FFF2-40B4-BE49-F238E27FC236}">
                <a16:creationId xmlns:a16="http://schemas.microsoft.com/office/drawing/2014/main" id="{F751674C-E917-6EC7-BD46-04395286ABDA}"/>
              </a:ext>
            </a:extLst>
          </p:cNvPr>
          <p:cNvSpPr>
            <a:spLocks noGrp="1"/>
          </p:cNvSpPr>
          <p:nvPr>
            <p:ph idx="1"/>
          </p:nvPr>
        </p:nvSpPr>
        <p:spPr>
          <a:xfrm>
            <a:off x="609600" y="792079"/>
            <a:ext cx="5387547" cy="4871989"/>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FFE2ACCC-DD45-B3AA-3F38-BFC90B1F6C1E}"/>
              </a:ext>
            </a:extLst>
          </p:cNvPr>
          <p:cNvSpPr>
            <a:spLocks noGrp="1"/>
          </p:cNvSpPr>
          <p:nvPr>
            <p:ph idx="10"/>
          </p:nvPr>
        </p:nvSpPr>
        <p:spPr>
          <a:xfrm>
            <a:off x="6182376" y="792079"/>
            <a:ext cx="5387547" cy="4871989"/>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1400198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able Only">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4871BFAE-FE4F-F5FD-6080-11E1045FEACB}"/>
              </a:ext>
            </a:extLst>
          </p:cNvPr>
          <p:cNvSpPr>
            <a:spLocks noGrp="1"/>
          </p:cNvSpPr>
          <p:nvPr>
            <p:ph type="pic" sz="quarter" idx="13"/>
          </p:nvPr>
        </p:nvSpPr>
        <p:spPr>
          <a:xfrm>
            <a:off x="7258493" y="0"/>
            <a:ext cx="4933507" cy="6858000"/>
          </a:xfrm>
          <a:prstGeom prst="rect">
            <a:avLst/>
          </a:prstGeom>
          <a:solidFill>
            <a:schemeClr val="bg1">
              <a:lumMod val="50000"/>
            </a:schemeClr>
          </a:solidFill>
        </p:spPr>
        <p:txBody>
          <a:bodyPr anchor="ctr">
            <a:noAutofit/>
          </a:bodyPr>
          <a:lstStyle>
            <a:lvl1pPr marL="0" indent="0" algn="ctr">
              <a:buNone/>
              <a:defRPr>
                <a:solidFill>
                  <a:schemeClr val="bg1">
                    <a:lumMod val="85000"/>
                  </a:schemeClr>
                </a:solidFill>
              </a:defRPr>
            </a:lvl1pPr>
          </a:lstStyle>
          <a:p>
            <a:r>
              <a:rPr lang="en-US" dirty="0"/>
              <a:t>Click icon to add picture</a:t>
            </a:r>
          </a:p>
        </p:txBody>
      </p:sp>
      <p:sp>
        <p:nvSpPr>
          <p:cNvPr id="2" name="Title Placeholder 1">
            <a:extLst>
              <a:ext uri="{FF2B5EF4-FFF2-40B4-BE49-F238E27FC236}">
                <a16:creationId xmlns:a16="http://schemas.microsoft.com/office/drawing/2014/main" id="{07B544A2-6FDF-57C2-B14B-E4ADDDAA268A}"/>
              </a:ext>
            </a:extLst>
          </p:cNvPr>
          <p:cNvSpPr>
            <a:spLocks noGrp="1"/>
          </p:cNvSpPr>
          <p:nvPr>
            <p:ph type="title" hasCustomPrompt="1"/>
          </p:nvPr>
        </p:nvSpPr>
        <p:spPr>
          <a:xfrm>
            <a:off x="609599" y="164758"/>
            <a:ext cx="6231284" cy="553997"/>
          </a:xfrm>
          <a:prstGeom prst="rect">
            <a:avLst/>
          </a:prstGeom>
        </p:spPr>
        <p:txBody>
          <a:bodyPr vert="horz" lIns="0" tIns="0" rIns="91440" bIns="45720" rtlCol="0" anchor="t">
            <a:noAutofit/>
          </a:bodyPr>
          <a:lstStyle/>
          <a:p>
            <a:r>
              <a:rPr lang="en-US" dirty="0"/>
              <a:t>Insert Title Here Image &amp; Copy</a:t>
            </a:r>
          </a:p>
        </p:txBody>
      </p:sp>
      <p:sp>
        <p:nvSpPr>
          <p:cNvPr id="3" name="Text Placeholder 4">
            <a:extLst>
              <a:ext uri="{FF2B5EF4-FFF2-40B4-BE49-F238E27FC236}">
                <a16:creationId xmlns:a16="http://schemas.microsoft.com/office/drawing/2014/main" id="{83CDE917-A7C9-1F9B-C858-56510DB656AF}"/>
              </a:ext>
            </a:extLst>
          </p:cNvPr>
          <p:cNvSpPr>
            <a:spLocks noGrp="1"/>
          </p:cNvSpPr>
          <p:nvPr>
            <p:ph idx="1"/>
          </p:nvPr>
        </p:nvSpPr>
        <p:spPr>
          <a:xfrm>
            <a:off x="609599" y="792079"/>
            <a:ext cx="6241500" cy="4871989"/>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9969970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Images &amp; Copy 3 Column">
    <p:spTree>
      <p:nvGrpSpPr>
        <p:cNvPr id="1" name=""/>
        <p:cNvGrpSpPr/>
        <p:nvPr/>
      </p:nvGrpSpPr>
      <p:grpSpPr>
        <a:xfrm>
          <a:off x="0" y="0"/>
          <a:ext cx="0" cy="0"/>
          <a:chOff x="0" y="0"/>
          <a:chExt cx="0" cy="0"/>
        </a:xfrm>
      </p:grpSpPr>
      <p:sp>
        <p:nvSpPr>
          <p:cNvPr id="7" name="Picture Placeholder 9"/>
          <p:cNvSpPr>
            <a:spLocks noGrp="1"/>
          </p:cNvSpPr>
          <p:nvPr>
            <p:ph type="pic" sz="quarter" idx="16"/>
          </p:nvPr>
        </p:nvSpPr>
        <p:spPr>
          <a:xfrm>
            <a:off x="609601" y="883343"/>
            <a:ext cx="3425380" cy="2276724"/>
          </a:xfrm>
          <a:prstGeom prst="rect">
            <a:avLst/>
          </a:prstGeom>
          <a:solidFill>
            <a:schemeClr val="tx1">
              <a:lumMod val="50000"/>
              <a:lumOff val="50000"/>
            </a:schemeClr>
          </a:solidFill>
        </p:spPr>
        <p:txBody>
          <a:bodyPr>
            <a:normAutofit/>
          </a:bodyPr>
          <a:lstStyle>
            <a:lvl1pPr marL="0" indent="0">
              <a:buNone/>
              <a:defRPr sz="2400">
                <a:solidFill>
                  <a:schemeClr val="tx1"/>
                </a:solidFill>
              </a:defRPr>
            </a:lvl1pPr>
          </a:lstStyle>
          <a:p>
            <a:r>
              <a:rPr lang="en-US" dirty="0"/>
              <a:t>Click icon to add picture</a:t>
            </a:r>
          </a:p>
        </p:txBody>
      </p:sp>
      <p:sp>
        <p:nvSpPr>
          <p:cNvPr id="9" name="Picture Placeholder 9"/>
          <p:cNvSpPr>
            <a:spLocks noGrp="1"/>
          </p:cNvSpPr>
          <p:nvPr>
            <p:ph type="pic" sz="quarter" idx="18"/>
          </p:nvPr>
        </p:nvSpPr>
        <p:spPr>
          <a:xfrm>
            <a:off x="4383311" y="883343"/>
            <a:ext cx="3425380" cy="2276724"/>
          </a:xfrm>
          <a:prstGeom prst="rect">
            <a:avLst/>
          </a:prstGeom>
          <a:solidFill>
            <a:schemeClr val="tx1">
              <a:lumMod val="50000"/>
              <a:lumOff val="50000"/>
            </a:schemeClr>
          </a:solidFill>
        </p:spPr>
        <p:txBody>
          <a:bodyPr>
            <a:normAutofit/>
          </a:bodyPr>
          <a:lstStyle>
            <a:lvl1pPr marL="0" indent="0">
              <a:buNone/>
              <a:defRPr sz="2400">
                <a:solidFill>
                  <a:schemeClr val="tx1"/>
                </a:solidFill>
              </a:defRPr>
            </a:lvl1pPr>
          </a:lstStyle>
          <a:p>
            <a:r>
              <a:rPr lang="en-US" dirty="0"/>
              <a:t>Click icon to add picture</a:t>
            </a:r>
          </a:p>
        </p:txBody>
      </p:sp>
      <p:sp>
        <p:nvSpPr>
          <p:cNvPr id="10" name="Picture Placeholder 9"/>
          <p:cNvSpPr>
            <a:spLocks noGrp="1"/>
          </p:cNvSpPr>
          <p:nvPr>
            <p:ph type="pic" sz="quarter" idx="20"/>
          </p:nvPr>
        </p:nvSpPr>
        <p:spPr>
          <a:xfrm>
            <a:off x="8157021" y="883343"/>
            <a:ext cx="3425380" cy="2276724"/>
          </a:xfrm>
          <a:prstGeom prst="rect">
            <a:avLst/>
          </a:prstGeom>
          <a:solidFill>
            <a:schemeClr val="tx1">
              <a:lumMod val="50000"/>
              <a:lumOff val="50000"/>
            </a:schemeClr>
          </a:solidFill>
        </p:spPr>
        <p:txBody>
          <a:bodyPr>
            <a:normAutofit/>
          </a:bodyPr>
          <a:lstStyle>
            <a:lvl1pPr marL="0" indent="0">
              <a:buNone/>
              <a:defRPr sz="2400">
                <a:solidFill>
                  <a:schemeClr val="tx1"/>
                </a:solidFill>
              </a:defRPr>
            </a:lvl1pPr>
          </a:lstStyle>
          <a:p>
            <a:r>
              <a:rPr lang="en-US" dirty="0"/>
              <a:t>Click icon to add picture</a:t>
            </a:r>
          </a:p>
        </p:txBody>
      </p:sp>
      <p:sp>
        <p:nvSpPr>
          <p:cNvPr id="6" name="Title Placeholder 1">
            <a:extLst>
              <a:ext uri="{FF2B5EF4-FFF2-40B4-BE49-F238E27FC236}">
                <a16:creationId xmlns:a16="http://schemas.microsoft.com/office/drawing/2014/main" id="{404F15ED-E47A-A121-FEA2-D5A985DFA0FA}"/>
              </a:ext>
            </a:extLst>
          </p:cNvPr>
          <p:cNvSpPr>
            <a:spLocks noGrp="1"/>
          </p:cNvSpPr>
          <p:nvPr>
            <p:ph type="title" hasCustomPrompt="1"/>
          </p:nvPr>
        </p:nvSpPr>
        <p:spPr>
          <a:xfrm>
            <a:off x="609599" y="164758"/>
            <a:ext cx="10960324" cy="553997"/>
          </a:xfrm>
          <a:prstGeom prst="rect">
            <a:avLst/>
          </a:prstGeom>
        </p:spPr>
        <p:txBody>
          <a:bodyPr vert="horz" lIns="0" tIns="0" rIns="91440" bIns="45720" rtlCol="0" anchor="t">
            <a:noAutofit/>
          </a:bodyPr>
          <a:lstStyle/>
          <a:p>
            <a:r>
              <a:rPr lang="en-US" dirty="0"/>
              <a:t>Insert Title Here Image &amp; Copy</a:t>
            </a:r>
          </a:p>
        </p:txBody>
      </p:sp>
      <p:sp>
        <p:nvSpPr>
          <p:cNvPr id="8" name="Text Placeholder 4">
            <a:extLst>
              <a:ext uri="{FF2B5EF4-FFF2-40B4-BE49-F238E27FC236}">
                <a16:creationId xmlns:a16="http://schemas.microsoft.com/office/drawing/2014/main" id="{5BD5B9CC-B9CE-BC16-0D2C-B79666938531}"/>
              </a:ext>
            </a:extLst>
          </p:cNvPr>
          <p:cNvSpPr>
            <a:spLocks noGrp="1"/>
          </p:cNvSpPr>
          <p:nvPr>
            <p:ph idx="1"/>
          </p:nvPr>
        </p:nvSpPr>
        <p:spPr>
          <a:xfrm>
            <a:off x="609600" y="3239233"/>
            <a:ext cx="3425381"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11" name="Text Placeholder 4">
            <a:extLst>
              <a:ext uri="{FF2B5EF4-FFF2-40B4-BE49-F238E27FC236}">
                <a16:creationId xmlns:a16="http://schemas.microsoft.com/office/drawing/2014/main" id="{9CBB301A-5DB9-1A2D-435E-047CEEB39A1C}"/>
              </a:ext>
            </a:extLst>
          </p:cNvPr>
          <p:cNvSpPr>
            <a:spLocks noGrp="1"/>
          </p:cNvSpPr>
          <p:nvPr>
            <p:ph idx="21"/>
          </p:nvPr>
        </p:nvSpPr>
        <p:spPr>
          <a:xfrm>
            <a:off x="4377039" y="3239233"/>
            <a:ext cx="3425381"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12" name="Text Placeholder 4">
            <a:extLst>
              <a:ext uri="{FF2B5EF4-FFF2-40B4-BE49-F238E27FC236}">
                <a16:creationId xmlns:a16="http://schemas.microsoft.com/office/drawing/2014/main" id="{5AC6AEDD-A44B-7357-7F77-EDDCC2F8DCB4}"/>
              </a:ext>
            </a:extLst>
          </p:cNvPr>
          <p:cNvSpPr>
            <a:spLocks noGrp="1"/>
          </p:cNvSpPr>
          <p:nvPr>
            <p:ph idx="22"/>
          </p:nvPr>
        </p:nvSpPr>
        <p:spPr>
          <a:xfrm>
            <a:off x="8155460" y="3239233"/>
            <a:ext cx="3425381"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9975518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Image Top &amp; Copy Bottom">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6AEAB4E0-EC82-DB10-0691-C7D57C116382}"/>
              </a:ext>
            </a:extLst>
          </p:cNvPr>
          <p:cNvSpPr>
            <a:spLocks noGrp="1"/>
          </p:cNvSpPr>
          <p:nvPr>
            <p:ph type="pic" sz="quarter" idx="17"/>
          </p:nvPr>
        </p:nvSpPr>
        <p:spPr>
          <a:xfrm>
            <a:off x="609600" y="880759"/>
            <a:ext cx="10972797" cy="2276724"/>
          </a:xfrm>
          <a:prstGeom prst="rect">
            <a:avLst/>
          </a:prstGeom>
          <a:solidFill>
            <a:schemeClr val="tx1">
              <a:lumMod val="50000"/>
              <a:lumOff val="50000"/>
            </a:schemeClr>
          </a:solidFill>
        </p:spPr>
        <p:txBody>
          <a:bodyPr>
            <a:normAutofit/>
          </a:bodyPr>
          <a:lstStyle>
            <a:lvl1pPr marL="0" indent="0">
              <a:buNone/>
              <a:defRPr sz="2400">
                <a:solidFill>
                  <a:schemeClr val="tx1"/>
                </a:solidFill>
              </a:defRPr>
            </a:lvl1pPr>
          </a:lstStyle>
          <a:p>
            <a:r>
              <a:rPr lang="en-US" dirty="0"/>
              <a:t>Click icon to add picture</a:t>
            </a:r>
          </a:p>
        </p:txBody>
      </p:sp>
      <p:sp>
        <p:nvSpPr>
          <p:cNvPr id="3" name="Title Placeholder 1">
            <a:extLst>
              <a:ext uri="{FF2B5EF4-FFF2-40B4-BE49-F238E27FC236}">
                <a16:creationId xmlns:a16="http://schemas.microsoft.com/office/drawing/2014/main" id="{7EC80901-5414-5465-B9DD-C2808DF2905D}"/>
              </a:ext>
            </a:extLst>
          </p:cNvPr>
          <p:cNvSpPr>
            <a:spLocks noGrp="1"/>
          </p:cNvSpPr>
          <p:nvPr>
            <p:ph type="title" hasCustomPrompt="1"/>
          </p:nvPr>
        </p:nvSpPr>
        <p:spPr>
          <a:xfrm>
            <a:off x="609599" y="164758"/>
            <a:ext cx="10960324" cy="553997"/>
          </a:xfrm>
          <a:prstGeom prst="rect">
            <a:avLst/>
          </a:prstGeom>
        </p:spPr>
        <p:txBody>
          <a:bodyPr vert="horz" lIns="0" tIns="0" rIns="91440" bIns="45720" rtlCol="0" anchor="t">
            <a:noAutofit/>
          </a:bodyPr>
          <a:lstStyle/>
          <a:p>
            <a:r>
              <a:rPr lang="en-US" dirty="0"/>
              <a:t>Insert Title Here Image &amp; Copy</a:t>
            </a:r>
          </a:p>
        </p:txBody>
      </p:sp>
      <p:sp>
        <p:nvSpPr>
          <p:cNvPr id="6" name="Text Placeholder 4">
            <a:extLst>
              <a:ext uri="{FF2B5EF4-FFF2-40B4-BE49-F238E27FC236}">
                <a16:creationId xmlns:a16="http://schemas.microsoft.com/office/drawing/2014/main" id="{B550E7DA-BF61-922F-6C58-CCEB9E7FCCDE}"/>
              </a:ext>
            </a:extLst>
          </p:cNvPr>
          <p:cNvSpPr>
            <a:spLocks noGrp="1"/>
          </p:cNvSpPr>
          <p:nvPr>
            <p:ph idx="1"/>
          </p:nvPr>
        </p:nvSpPr>
        <p:spPr>
          <a:xfrm>
            <a:off x="609600" y="3239233"/>
            <a:ext cx="10960323"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8154263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harts &amp; Copy 1">
    <p:spTree>
      <p:nvGrpSpPr>
        <p:cNvPr id="1" name=""/>
        <p:cNvGrpSpPr/>
        <p:nvPr/>
      </p:nvGrpSpPr>
      <p:grpSpPr>
        <a:xfrm>
          <a:off x="0" y="0"/>
          <a:ext cx="0" cy="0"/>
          <a:chOff x="0" y="0"/>
          <a:chExt cx="0" cy="0"/>
        </a:xfrm>
      </p:grpSpPr>
      <p:sp>
        <p:nvSpPr>
          <p:cNvPr id="16" name="Chart Placeholder 6"/>
          <p:cNvSpPr>
            <a:spLocks noGrp="1"/>
          </p:cNvSpPr>
          <p:nvPr>
            <p:ph type="chart" sz="quarter" idx="23"/>
          </p:nvPr>
        </p:nvSpPr>
        <p:spPr>
          <a:xfrm>
            <a:off x="609600" y="962511"/>
            <a:ext cx="3425379" cy="387735"/>
          </a:xfrm>
          <a:prstGeom prst="rect">
            <a:avLst/>
          </a:prstGeom>
        </p:spPr>
        <p:txBody>
          <a:bodyPr/>
          <a:lstStyle>
            <a:lvl1pPr marL="0" indent="0">
              <a:buNone/>
              <a:defRPr>
                <a:solidFill>
                  <a:schemeClr val="tx1"/>
                </a:solidFill>
              </a:defRPr>
            </a:lvl1pPr>
          </a:lstStyle>
          <a:p>
            <a:r>
              <a:rPr lang="en-US" dirty="0"/>
              <a:t>Click icon to add chart</a:t>
            </a:r>
          </a:p>
        </p:txBody>
      </p:sp>
      <p:sp>
        <p:nvSpPr>
          <p:cNvPr id="25" name="Chart Placeholder 6">
            <a:extLst>
              <a:ext uri="{FF2B5EF4-FFF2-40B4-BE49-F238E27FC236}">
                <a16:creationId xmlns:a16="http://schemas.microsoft.com/office/drawing/2014/main" id="{05CE34A9-2767-EE52-2288-0282EAB77DA4}"/>
              </a:ext>
            </a:extLst>
          </p:cNvPr>
          <p:cNvSpPr>
            <a:spLocks noGrp="1"/>
          </p:cNvSpPr>
          <p:nvPr>
            <p:ph type="chart" sz="quarter" idx="26"/>
          </p:nvPr>
        </p:nvSpPr>
        <p:spPr>
          <a:xfrm>
            <a:off x="4389584" y="962511"/>
            <a:ext cx="3425379" cy="387735"/>
          </a:xfrm>
          <a:prstGeom prst="rect">
            <a:avLst/>
          </a:prstGeom>
        </p:spPr>
        <p:txBody>
          <a:bodyPr/>
          <a:lstStyle>
            <a:lvl1pPr marL="0" indent="0">
              <a:buNone/>
              <a:defRPr>
                <a:solidFill>
                  <a:schemeClr val="tx1"/>
                </a:solidFill>
              </a:defRPr>
            </a:lvl1pPr>
          </a:lstStyle>
          <a:p>
            <a:r>
              <a:rPr lang="en-US" dirty="0"/>
              <a:t>Click icon to add chart</a:t>
            </a:r>
          </a:p>
        </p:txBody>
      </p:sp>
      <p:sp>
        <p:nvSpPr>
          <p:cNvPr id="26" name="Chart Placeholder 6">
            <a:extLst>
              <a:ext uri="{FF2B5EF4-FFF2-40B4-BE49-F238E27FC236}">
                <a16:creationId xmlns:a16="http://schemas.microsoft.com/office/drawing/2014/main" id="{38D520DC-ADC2-F226-F41C-DDB4ADE9DE0C}"/>
              </a:ext>
            </a:extLst>
          </p:cNvPr>
          <p:cNvSpPr>
            <a:spLocks noGrp="1"/>
          </p:cNvSpPr>
          <p:nvPr>
            <p:ph type="chart" sz="quarter" idx="27"/>
          </p:nvPr>
        </p:nvSpPr>
        <p:spPr>
          <a:xfrm>
            <a:off x="8147824" y="962511"/>
            <a:ext cx="3425379" cy="387735"/>
          </a:xfrm>
          <a:prstGeom prst="rect">
            <a:avLst/>
          </a:prstGeom>
        </p:spPr>
        <p:txBody>
          <a:bodyPr/>
          <a:lstStyle>
            <a:lvl1pPr marL="0" indent="0">
              <a:buNone/>
              <a:defRPr>
                <a:solidFill>
                  <a:schemeClr val="tx1"/>
                </a:solidFill>
              </a:defRPr>
            </a:lvl1pPr>
          </a:lstStyle>
          <a:p>
            <a:r>
              <a:rPr lang="en-US" dirty="0"/>
              <a:t>Click icon to add chart</a:t>
            </a:r>
          </a:p>
        </p:txBody>
      </p:sp>
      <p:sp>
        <p:nvSpPr>
          <p:cNvPr id="6" name="Title Placeholder 1">
            <a:extLst>
              <a:ext uri="{FF2B5EF4-FFF2-40B4-BE49-F238E27FC236}">
                <a16:creationId xmlns:a16="http://schemas.microsoft.com/office/drawing/2014/main" id="{F90E998F-0EE0-BAE3-93E8-713B6F4BD36C}"/>
              </a:ext>
            </a:extLst>
          </p:cNvPr>
          <p:cNvSpPr>
            <a:spLocks noGrp="1"/>
          </p:cNvSpPr>
          <p:nvPr>
            <p:ph type="title" hasCustomPrompt="1"/>
          </p:nvPr>
        </p:nvSpPr>
        <p:spPr>
          <a:xfrm>
            <a:off x="609599" y="164758"/>
            <a:ext cx="10960324" cy="553997"/>
          </a:xfrm>
          <a:prstGeom prst="rect">
            <a:avLst/>
          </a:prstGeom>
        </p:spPr>
        <p:txBody>
          <a:bodyPr vert="horz" lIns="0" tIns="0" rIns="91440" bIns="45720" rtlCol="0" anchor="t">
            <a:noAutofit/>
          </a:bodyPr>
          <a:lstStyle/>
          <a:p>
            <a:r>
              <a:rPr lang="en-US" dirty="0"/>
              <a:t>Insert Title Here Image &amp; Copy</a:t>
            </a:r>
          </a:p>
        </p:txBody>
      </p:sp>
      <p:sp>
        <p:nvSpPr>
          <p:cNvPr id="7" name="Text Placeholder 4">
            <a:extLst>
              <a:ext uri="{FF2B5EF4-FFF2-40B4-BE49-F238E27FC236}">
                <a16:creationId xmlns:a16="http://schemas.microsoft.com/office/drawing/2014/main" id="{8D3409C1-6CA9-5A9A-CA79-E15B57BCB43C}"/>
              </a:ext>
            </a:extLst>
          </p:cNvPr>
          <p:cNvSpPr>
            <a:spLocks noGrp="1"/>
          </p:cNvSpPr>
          <p:nvPr>
            <p:ph idx="1"/>
          </p:nvPr>
        </p:nvSpPr>
        <p:spPr>
          <a:xfrm>
            <a:off x="609600" y="3239233"/>
            <a:ext cx="3425381"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8" name="Text Placeholder 4">
            <a:extLst>
              <a:ext uri="{FF2B5EF4-FFF2-40B4-BE49-F238E27FC236}">
                <a16:creationId xmlns:a16="http://schemas.microsoft.com/office/drawing/2014/main" id="{063E3B64-6DC2-93C1-725F-862FE960D220}"/>
              </a:ext>
            </a:extLst>
          </p:cNvPr>
          <p:cNvSpPr>
            <a:spLocks noGrp="1"/>
          </p:cNvSpPr>
          <p:nvPr>
            <p:ph idx="21"/>
          </p:nvPr>
        </p:nvSpPr>
        <p:spPr>
          <a:xfrm>
            <a:off x="4377039" y="3239233"/>
            <a:ext cx="3425381"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12" name="Text Placeholder 4">
            <a:extLst>
              <a:ext uri="{FF2B5EF4-FFF2-40B4-BE49-F238E27FC236}">
                <a16:creationId xmlns:a16="http://schemas.microsoft.com/office/drawing/2014/main" id="{C47F5947-A02D-03E9-AC17-E61BE3082AEE}"/>
              </a:ext>
            </a:extLst>
          </p:cNvPr>
          <p:cNvSpPr>
            <a:spLocks noGrp="1"/>
          </p:cNvSpPr>
          <p:nvPr>
            <p:ph idx="22"/>
          </p:nvPr>
        </p:nvSpPr>
        <p:spPr>
          <a:xfrm>
            <a:off x="8155460" y="3239233"/>
            <a:ext cx="3425381"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13140968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harts &amp; Copy 2">
    <p:spTree>
      <p:nvGrpSpPr>
        <p:cNvPr id="1" name=""/>
        <p:cNvGrpSpPr/>
        <p:nvPr/>
      </p:nvGrpSpPr>
      <p:grpSpPr>
        <a:xfrm>
          <a:off x="0" y="0"/>
          <a:ext cx="0" cy="0"/>
          <a:chOff x="0" y="0"/>
          <a:chExt cx="0" cy="0"/>
        </a:xfrm>
      </p:grpSpPr>
      <p:sp>
        <p:nvSpPr>
          <p:cNvPr id="3" name="Chart Placeholder 6">
            <a:extLst>
              <a:ext uri="{FF2B5EF4-FFF2-40B4-BE49-F238E27FC236}">
                <a16:creationId xmlns:a16="http://schemas.microsoft.com/office/drawing/2014/main" id="{1A51BEDA-2ECE-F4E3-D7CC-B17120C31B22}"/>
              </a:ext>
            </a:extLst>
          </p:cNvPr>
          <p:cNvSpPr>
            <a:spLocks noGrp="1"/>
          </p:cNvSpPr>
          <p:nvPr>
            <p:ph type="chart" sz="quarter" idx="23"/>
          </p:nvPr>
        </p:nvSpPr>
        <p:spPr>
          <a:xfrm>
            <a:off x="609600" y="962511"/>
            <a:ext cx="2646955" cy="683136"/>
          </a:xfrm>
          <a:prstGeom prst="rect">
            <a:avLst/>
          </a:prstGeom>
        </p:spPr>
        <p:txBody>
          <a:bodyPr/>
          <a:lstStyle>
            <a:lvl1pPr marL="0" indent="0">
              <a:buNone/>
              <a:defRPr>
                <a:solidFill>
                  <a:schemeClr val="tx1"/>
                </a:solidFill>
              </a:defRPr>
            </a:lvl1pPr>
          </a:lstStyle>
          <a:p>
            <a:r>
              <a:rPr lang="en-US" dirty="0"/>
              <a:t>Click icon to add chart</a:t>
            </a:r>
          </a:p>
        </p:txBody>
      </p:sp>
      <p:sp>
        <p:nvSpPr>
          <p:cNvPr id="6" name="Title Placeholder 1">
            <a:extLst>
              <a:ext uri="{FF2B5EF4-FFF2-40B4-BE49-F238E27FC236}">
                <a16:creationId xmlns:a16="http://schemas.microsoft.com/office/drawing/2014/main" id="{75C67F8C-ADB5-0740-A2E8-26D3D52BD165}"/>
              </a:ext>
            </a:extLst>
          </p:cNvPr>
          <p:cNvSpPr>
            <a:spLocks noGrp="1"/>
          </p:cNvSpPr>
          <p:nvPr>
            <p:ph type="title" hasCustomPrompt="1"/>
          </p:nvPr>
        </p:nvSpPr>
        <p:spPr>
          <a:xfrm>
            <a:off x="609599" y="164758"/>
            <a:ext cx="10960324" cy="553997"/>
          </a:xfrm>
          <a:prstGeom prst="rect">
            <a:avLst/>
          </a:prstGeom>
        </p:spPr>
        <p:txBody>
          <a:bodyPr vert="horz" lIns="0" tIns="0" rIns="91440" bIns="45720" rtlCol="0" anchor="t">
            <a:noAutofit/>
          </a:bodyPr>
          <a:lstStyle/>
          <a:p>
            <a:r>
              <a:rPr lang="en-US" dirty="0"/>
              <a:t>Insert Title Here Image &amp; Copy</a:t>
            </a:r>
          </a:p>
        </p:txBody>
      </p:sp>
      <p:sp>
        <p:nvSpPr>
          <p:cNvPr id="7" name="Text Placeholder 4">
            <a:extLst>
              <a:ext uri="{FF2B5EF4-FFF2-40B4-BE49-F238E27FC236}">
                <a16:creationId xmlns:a16="http://schemas.microsoft.com/office/drawing/2014/main" id="{C12EBDDF-5E8A-08E3-4231-ED10F1326255}"/>
              </a:ext>
            </a:extLst>
          </p:cNvPr>
          <p:cNvSpPr>
            <a:spLocks noGrp="1"/>
          </p:cNvSpPr>
          <p:nvPr>
            <p:ph idx="1"/>
          </p:nvPr>
        </p:nvSpPr>
        <p:spPr>
          <a:xfrm>
            <a:off x="609600" y="3239233"/>
            <a:ext cx="2646957"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11" name="Chart Placeholder 6">
            <a:extLst>
              <a:ext uri="{FF2B5EF4-FFF2-40B4-BE49-F238E27FC236}">
                <a16:creationId xmlns:a16="http://schemas.microsoft.com/office/drawing/2014/main" id="{84692620-1CF2-21C8-F61E-279D6088399C}"/>
              </a:ext>
            </a:extLst>
          </p:cNvPr>
          <p:cNvSpPr>
            <a:spLocks noGrp="1"/>
          </p:cNvSpPr>
          <p:nvPr>
            <p:ph type="chart" sz="quarter" idx="24"/>
          </p:nvPr>
        </p:nvSpPr>
        <p:spPr>
          <a:xfrm>
            <a:off x="3384881" y="962511"/>
            <a:ext cx="2646955" cy="683136"/>
          </a:xfrm>
          <a:prstGeom prst="rect">
            <a:avLst/>
          </a:prstGeom>
        </p:spPr>
        <p:txBody>
          <a:bodyPr/>
          <a:lstStyle>
            <a:lvl1pPr marL="0" indent="0">
              <a:buNone/>
              <a:defRPr>
                <a:solidFill>
                  <a:schemeClr val="tx1"/>
                </a:solidFill>
              </a:defRPr>
            </a:lvl1pPr>
          </a:lstStyle>
          <a:p>
            <a:r>
              <a:rPr lang="en-US" dirty="0"/>
              <a:t>Click icon to add chart</a:t>
            </a:r>
          </a:p>
        </p:txBody>
      </p:sp>
      <p:sp>
        <p:nvSpPr>
          <p:cNvPr id="15" name="Text Placeholder 4">
            <a:extLst>
              <a:ext uri="{FF2B5EF4-FFF2-40B4-BE49-F238E27FC236}">
                <a16:creationId xmlns:a16="http://schemas.microsoft.com/office/drawing/2014/main" id="{61BE2E6F-83B1-920C-46A2-9FB21A81B36C}"/>
              </a:ext>
            </a:extLst>
          </p:cNvPr>
          <p:cNvSpPr>
            <a:spLocks noGrp="1"/>
          </p:cNvSpPr>
          <p:nvPr>
            <p:ph idx="25"/>
          </p:nvPr>
        </p:nvSpPr>
        <p:spPr>
          <a:xfrm>
            <a:off x="3384882" y="3239233"/>
            <a:ext cx="2646957"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16" name="Chart Placeholder 6">
            <a:extLst>
              <a:ext uri="{FF2B5EF4-FFF2-40B4-BE49-F238E27FC236}">
                <a16:creationId xmlns:a16="http://schemas.microsoft.com/office/drawing/2014/main" id="{D108831C-8C93-7BEA-4466-65381D27082A}"/>
              </a:ext>
            </a:extLst>
          </p:cNvPr>
          <p:cNvSpPr>
            <a:spLocks noGrp="1"/>
          </p:cNvSpPr>
          <p:nvPr>
            <p:ph type="chart" sz="quarter" idx="26"/>
          </p:nvPr>
        </p:nvSpPr>
        <p:spPr>
          <a:xfrm>
            <a:off x="6160163" y="962511"/>
            <a:ext cx="2646955" cy="683136"/>
          </a:xfrm>
          <a:prstGeom prst="rect">
            <a:avLst/>
          </a:prstGeom>
        </p:spPr>
        <p:txBody>
          <a:bodyPr/>
          <a:lstStyle>
            <a:lvl1pPr marL="0" indent="0">
              <a:buNone/>
              <a:defRPr>
                <a:solidFill>
                  <a:schemeClr val="tx1"/>
                </a:solidFill>
              </a:defRPr>
            </a:lvl1pPr>
          </a:lstStyle>
          <a:p>
            <a:r>
              <a:rPr lang="en-US" dirty="0"/>
              <a:t>Click icon to add chart</a:t>
            </a:r>
          </a:p>
        </p:txBody>
      </p:sp>
      <p:sp>
        <p:nvSpPr>
          <p:cNvPr id="17" name="Text Placeholder 4">
            <a:extLst>
              <a:ext uri="{FF2B5EF4-FFF2-40B4-BE49-F238E27FC236}">
                <a16:creationId xmlns:a16="http://schemas.microsoft.com/office/drawing/2014/main" id="{F721AD43-8ED1-C524-D6AF-1298683C9AAD}"/>
              </a:ext>
            </a:extLst>
          </p:cNvPr>
          <p:cNvSpPr>
            <a:spLocks noGrp="1"/>
          </p:cNvSpPr>
          <p:nvPr>
            <p:ph idx="27"/>
          </p:nvPr>
        </p:nvSpPr>
        <p:spPr>
          <a:xfrm>
            <a:off x="6160163" y="3239233"/>
            <a:ext cx="2646957"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18" name="Chart Placeholder 6">
            <a:extLst>
              <a:ext uri="{FF2B5EF4-FFF2-40B4-BE49-F238E27FC236}">
                <a16:creationId xmlns:a16="http://schemas.microsoft.com/office/drawing/2014/main" id="{AD48C0FF-B872-59E9-9FA3-AF1CD37F9501}"/>
              </a:ext>
            </a:extLst>
          </p:cNvPr>
          <p:cNvSpPr>
            <a:spLocks noGrp="1"/>
          </p:cNvSpPr>
          <p:nvPr>
            <p:ph type="chart" sz="quarter" idx="28"/>
          </p:nvPr>
        </p:nvSpPr>
        <p:spPr>
          <a:xfrm>
            <a:off x="8935443" y="962511"/>
            <a:ext cx="2646955" cy="683136"/>
          </a:xfrm>
          <a:prstGeom prst="rect">
            <a:avLst/>
          </a:prstGeom>
        </p:spPr>
        <p:txBody>
          <a:bodyPr/>
          <a:lstStyle>
            <a:lvl1pPr marL="0" indent="0">
              <a:buNone/>
              <a:defRPr>
                <a:solidFill>
                  <a:schemeClr val="tx1"/>
                </a:solidFill>
              </a:defRPr>
            </a:lvl1pPr>
          </a:lstStyle>
          <a:p>
            <a:r>
              <a:rPr lang="en-US" dirty="0"/>
              <a:t>Click icon to add chart</a:t>
            </a:r>
          </a:p>
        </p:txBody>
      </p:sp>
      <p:sp>
        <p:nvSpPr>
          <p:cNvPr id="21" name="Text Placeholder 4">
            <a:extLst>
              <a:ext uri="{FF2B5EF4-FFF2-40B4-BE49-F238E27FC236}">
                <a16:creationId xmlns:a16="http://schemas.microsoft.com/office/drawing/2014/main" id="{A8F4405D-3A1F-350E-3753-F7310B8CC94C}"/>
              </a:ext>
            </a:extLst>
          </p:cNvPr>
          <p:cNvSpPr>
            <a:spLocks noGrp="1"/>
          </p:cNvSpPr>
          <p:nvPr>
            <p:ph idx="29"/>
          </p:nvPr>
        </p:nvSpPr>
        <p:spPr>
          <a:xfrm>
            <a:off x="8935443" y="3239233"/>
            <a:ext cx="2646957"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6482227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_Charts &amp; Copy 2">
    <p:spTree>
      <p:nvGrpSpPr>
        <p:cNvPr id="1" name=""/>
        <p:cNvGrpSpPr/>
        <p:nvPr/>
      </p:nvGrpSpPr>
      <p:grpSpPr>
        <a:xfrm>
          <a:off x="0" y="0"/>
          <a:ext cx="0" cy="0"/>
          <a:chOff x="0" y="0"/>
          <a:chExt cx="0" cy="0"/>
        </a:xfrm>
      </p:grpSpPr>
      <p:sp>
        <p:nvSpPr>
          <p:cNvPr id="3" name="Chart Placeholder 6">
            <a:extLst>
              <a:ext uri="{FF2B5EF4-FFF2-40B4-BE49-F238E27FC236}">
                <a16:creationId xmlns:a16="http://schemas.microsoft.com/office/drawing/2014/main" id="{2E5BD443-A2ED-4728-2C8E-3D755CFCE860}"/>
              </a:ext>
            </a:extLst>
          </p:cNvPr>
          <p:cNvSpPr>
            <a:spLocks noGrp="1"/>
          </p:cNvSpPr>
          <p:nvPr>
            <p:ph type="chart" sz="quarter" idx="23"/>
          </p:nvPr>
        </p:nvSpPr>
        <p:spPr>
          <a:xfrm>
            <a:off x="609600" y="962511"/>
            <a:ext cx="2646955" cy="683136"/>
          </a:xfrm>
          <a:prstGeom prst="rect">
            <a:avLst/>
          </a:prstGeom>
        </p:spPr>
        <p:txBody>
          <a:bodyPr/>
          <a:lstStyle>
            <a:lvl1pPr marL="0" indent="0">
              <a:buNone/>
              <a:defRPr>
                <a:solidFill>
                  <a:schemeClr val="tx1"/>
                </a:solidFill>
              </a:defRPr>
            </a:lvl1pPr>
          </a:lstStyle>
          <a:p>
            <a:r>
              <a:rPr lang="en-US" dirty="0"/>
              <a:t>Click icon to add chart</a:t>
            </a:r>
          </a:p>
        </p:txBody>
      </p:sp>
      <p:sp>
        <p:nvSpPr>
          <p:cNvPr id="4" name="Title Placeholder 1">
            <a:extLst>
              <a:ext uri="{FF2B5EF4-FFF2-40B4-BE49-F238E27FC236}">
                <a16:creationId xmlns:a16="http://schemas.microsoft.com/office/drawing/2014/main" id="{DB32806E-9ECC-38A3-DC09-ECFAA09DECE0}"/>
              </a:ext>
            </a:extLst>
          </p:cNvPr>
          <p:cNvSpPr>
            <a:spLocks noGrp="1"/>
          </p:cNvSpPr>
          <p:nvPr>
            <p:ph type="title" hasCustomPrompt="1"/>
          </p:nvPr>
        </p:nvSpPr>
        <p:spPr>
          <a:xfrm>
            <a:off x="609599" y="164758"/>
            <a:ext cx="10960324" cy="553997"/>
          </a:xfrm>
          <a:prstGeom prst="rect">
            <a:avLst/>
          </a:prstGeom>
        </p:spPr>
        <p:txBody>
          <a:bodyPr vert="horz" lIns="0" tIns="0" rIns="91440" bIns="45720" rtlCol="0" anchor="t">
            <a:noAutofit/>
          </a:bodyPr>
          <a:lstStyle/>
          <a:p>
            <a:r>
              <a:rPr lang="en-US" dirty="0"/>
              <a:t>Insert Title Here Image &amp; Copy</a:t>
            </a:r>
          </a:p>
        </p:txBody>
      </p:sp>
      <p:sp>
        <p:nvSpPr>
          <p:cNvPr id="6" name="Text Placeholder 4">
            <a:extLst>
              <a:ext uri="{FF2B5EF4-FFF2-40B4-BE49-F238E27FC236}">
                <a16:creationId xmlns:a16="http://schemas.microsoft.com/office/drawing/2014/main" id="{C335EF53-0ED0-E456-0EDC-5FE74C8B6DB4}"/>
              </a:ext>
            </a:extLst>
          </p:cNvPr>
          <p:cNvSpPr>
            <a:spLocks noGrp="1"/>
          </p:cNvSpPr>
          <p:nvPr>
            <p:ph idx="1"/>
          </p:nvPr>
        </p:nvSpPr>
        <p:spPr>
          <a:xfrm>
            <a:off x="609600" y="3239233"/>
            <a:ext cx="10960323"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7" name="Chart Placeholder 6">
            <a:extLst>
              <a:ext uri="{FF2B5EF4-FFF2-40B4-BE49-F238E27FC236}">
                <a16:creationId xmlns:a16="http://schemas.microsoft.com/office/drawing/2014/main" id="{CDBB8CA8-138E-D4E5-EC06-E6159F408057}"/>
              </a:ext>
            </a:extLst>
          </p:cNvPr>
          <p:cNvSpPr>
            <a:spLocks noGrp="1"/>
          </p:cNvSpPr>
          <p:nvPr>
            <p:ph type="chart" sz="quarter" idx="24"/>
          </p:nvPr>
        </p:nvSpPr>
        <p:spPr>
          <a:xfrm>
            <a:off x="3384881" y="962511"/>
            <a:ext cx="2646955" cy="683136"/>
          </a:xfrm>
          <a:prstGeom prst="rect">
            <a:avLst/>
          </a:prstGeom>
        </p:spPr>
        <p:txBody>
          <a:bodyPr/>
          <a:lstStyle>
            <a:lvl1pPr marL="0" indent="0">
              <a:buNone/>
              <a:defRPr>
                <a:solidFill>
                  <a:schemeClr val="tx1"/>
                </a:solidFill>
              </a:defRPr>
            </a:lvl1pPr>
          </a:lstStyle>
          <a:p>
            <a:r>
              <a:rPr lang="en-US" dirty="0"/>
              <a:t>Click icon to add chart</a:t>
            </a:r>
          </a:p>
        </p:txBody>
      </p:sp>
      <p:sp>
        <p:nvSpPr>
          <p:cNvPr id="10" name="Chart Placeholder 6">
            <a:extLst>
              <a:ext uri="{FF2B5EF4-FFF2-40B4-BE49-F238E27FC236}">
                <a16:creationId xmlns:a16="http://schemas.microsoft.com/office/drawing/2014/main" id="{B0ABA782-7951-5B68-3A4B-84800F7C5591}"/>
              </a:ext>
            </a:extLst>
          </p:cNvPr>
          <p:cNvSpPr>
            <a:spLocks noGrp="1"/>
          </p:cNvSpPr>
          <p:nvPr>
            <p:ph type="chart" sz="quarter" idx="26"/>
          </p:nvPr>
        </p:nvSpPr>
        <p:spPr>
          <a:xfrm>
            <a:off x="6160163" y="962511"/>
            <a:ext cx="2646955" cy="683136"/>
          </a:xfrm>
          <a:prstGeom prst="rect">
            <a:avLst/>
          </a:prstGeom>
        </p:spPr>
        <p:txBody>
          <a:bodyPr/>
          <a:lstStyle>
            <a:lvl1pPr marL="0" indent="0">
              <a:buNone/>
              <a:defRPr>
                <a:solidFill>
                  <a:schemeClr val="tx1"/>
                </a:solidFill>
              </a:defRPr>
            </a:lvl1pPr>
          </a:lstStyle>
          <a:p>
            <a:r>
              <a:rPr lang="en-US" dirty="0"/>
              <a:t>Click icon to add chart</a:t>
            </a:r>
          </a:p>
        </p:txBody>
      </p:sp>
      <p:sp>
        <p:nvSpPr>
          <p:cNvPr id="12" name="Chart Placeholder 6">
            <a:extLst>
              <a:ext uri="{FF2B5EF4-FFF2-40B4-BE49-F238E27FC236}">
                <a16:creationId xmlns:a16="http://schemas.microsoft.com/office/drawing/2014/main" id="{EDE0EE97-A19D-FE1D-3D04-2C6DEF8AF491}"/>
              </a:ext>
            </a:extLst>
          </p:cNvPr>
          <p:cNvSpPr>
            <a:spLocks noGrp="1"/>
          </p:cNvSpPr>
          <p:nvPr>
            <p:ph type="chart" sz="quarter" idx="28"/>
          </p:nvPr>
        </p:nvSpPr>
        <p:spPr>
          <a:xfrm>
            <a:off x="8935443" y="962511"/>
            <a:ext cx="2646955" cy="683136"/>
          </a:xfrm>
          <a:prstGeom prst="rect">
            <a:avLst/>
          </a:prstGeom>
        </p:spPr>
        <p:txBody>
          <a:bodyPr/>
          <a:lstStyle>
            <a:lvl1pPr marL="0" indent="0">
              <a:buNone/>
              <a:defRPr>
                <a:solidFill>
                  <a:schemeClr val="tx1"/>
                </a:solidFill>
              </a:defRPr>
            </a:lvl1pPr>
          </a:lstStyle>
          <a:p>
            <a:r>
              <a:rPr lang="en-US" dirty="0"/>
              <a:t>Click icon to add chart</a:t>
            </a:r>
          </a:p>
        </p:txBody>
      </p:sp>
    </p:spTree>
    <p:extLst>
      <p:ext uri="{BB962C8B-B14F-4D97-AF65-F5344CB8AC3E}">
        <p14:creationId xmlns:p14="http://schemas.microsoft.com/office/powerpoint/2010/main" val="217942959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Chart &amp; Copy">
    <p:spTree>
      <p:nvGrpSpPr>
        <p:cNvPr id="1" name=""/>
        <p:cNvGrpSpPr/>
        <p:nvPr/>
      </p:nvGrpSpPr>
      <p:grpSpPr>
        <a:xfrm>
          <a:off x="0" y="0"/>
          <a:ext cx="0" cy="0"/>
          <a:chOff x="0" y="0"/>
          <a:chExt cx="0" cy="0"/>
        </a:xfrm>
      </p:grpSpPr>
      <p:sp>
        <p:nvSpPr>
          <p:cNvPr id="3" name="Chart Placeholder 6">
            <a:extLst>
              <a:ext uri="{FF2B5EF4-FFF2-40B4-BE49-F238E27FC236}">
                <a16:creationId xmlns:a16="http://schemas.microsoft.com/office/drawing/2014/main" id="{C0C0F081-2FD9-B43B-58C1-825ACA5D7D6E}"/>
              </a:ext>
            </a:extLst>
          </p:cNvPr>
          <p:cNvSpPr>
            <a:spLocks noGrp="1"/>
          </p:cNvSpPr>
          <p:nvPr>
            <p:ph type="chart" sz="quarter" idx="23"/>
          </p:nvPr>
        </p:nvSpPr>
        <p:spPr>
          <a:xfrm>
            <a:off x="609599" y="792079"/>
            <a:ext cx="5375564" cy="387735"/>
          </a:xfrm>
          <a:prstGeom prst="rect">
            <a:avLst/>
          </a:prstGeom>
        </p:spPr>
        <p:txBody>
          <a:bodyPr/>
          <a:lstStyle>
            <a:lvl1pPr marL="0" indent="0">
              <a:buNone/>
              <a:defRPr>
                <a:solidFill>
                  <a:schemeClr val="tx1"/>
                </a:solidFill>
              </a:defRPr>
            </a:lvl1pPr>
          </a:lstStyle>
          <a:p>
            <a:r>
              <a:rPr lang="en-US" dirty="0"/>
              <a:t>Click icon to add chart</a:t>
            </a:r>
          </a:p>
        </p:txBody>
      </p:sp>
      <p:sp>
        <p:nvSpPr>
          <p:cNvPr id="4" name="Title Placeholder 1">
            <a:extLst>
              <a:ext uri="{FF2B5EF4-FFF2-40B4-BE49-F238E27FC236}">
                <a16:creationId xmlns:a16="http://schemas.microsoft.com/office/drawing/2014/main" id="{B02DDF5A-9959-8DC9-9BC2-32E5E44F6934}"/>
              </a:ext>
            </a:extLst>
          </p:cNvPr>
          <p:cNvSpPr>
            <a:spLocks noGrp="1"/>
          </p:cNvSpPr>
          <p:nvPr>
            <p:ph type="title" hasCustomPrompt="1"/>
          </p:nvPr>
        </p:nvSpPr>
        <p:spPr>
          <a:xfrm>
            <a:off x="609599" y="164758"/>
            <a:ext cx="10960324" cy="553997"/>
          </a:xfrm>
          <a:prstGeom prst="rect">
            <a:avLst/>
          </a:prstGeom>
        </p:spPr>
        <p:txBody>
          <a:bodyPr vert="horz" lIns="0" tIns="0" rIns="91440" bIns="45720" rtlCol="0" anchor="t">
            <a:noAutofit/>
          </a:bodyPr>
          <a:lstStyle/>
          <a:p>
            <a:r>
              <a:rPr lang="en-US" dirty="0"/>
              <a:t>Insert Title Here Image &amp; Copy</a:t>
            </a:r>
          </a:p>
        </p:txBody>
      </p:sp>
      <p:sp>
        <p:nvSpPr>
          <p:cNvPr id="5" name="Text Placeholder 4">
            <a:extLst>
              <a:ext uri="{FF2B5EF4-FFF2-40B4-BE49-F238E27FC236}">
                <a16:creationId xmlns:a16="http://schemas.microsoft.com/office/drawing/2014/main" id="{F9836885-E7CC-2D0D-BE78-C9D206BF050A}"/>
              </a:ext>
            </a:extLst>
          </p:cNvPr>
          <p:cNvSpPr>
            <a:spLocks noGrp="1"/>
          </p:cNvSpPr>
          <p:nvPr>
            <p:ph idx="1"/>
          </p:nvPr>
        </p:nvSpPr>
        <p:spPr>
          <a:xfrm>
            <a:off x="6083522" y="792079"/>
            <a:ext cx="5486401" cy="4871989"/>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20947190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opy &amp; Chart">
    <p:spTree>
      <p:nvGrpSpPr>
        <p:cNvPr id="1" name=""/>
        <p:cNvGrpSpPr/>
        <p:nvPr/>
      </p:nvGrpSpPr>
      <p:grpSpPr>
        <a:xfrm>
          <a:off x="0" y="0"/>
          <a:ext cx="0" cy="0"/>
          <a:chOff x="0" y="0"/>
          <a:chExt cx="0" cy="0"/>
        </a:xfrm>
      </p:grpSpPr>
      <p:sp>
        <p:nvSpPr>
          <p:cNvPr id="6" name="Chart Placeholder 6">
            <a:extLst>
              <a:ext uri="{FF2B5EF4-FFF2-40B4-BE49-F238E27FC236}">
                <a16:creationId xmlns:a16="http://schemas.microsoft.com/office/drawing/2014/main" id="{824676FA-0309-7D0D-5176-B13CCA6B0E5A}"/>
              </a:ext>
            </a:extLst>
          </p:cNvPr>
          <p:cNvSpPr>
            <a:spLocks noGrp="1"/>
          </p:cNvSpPr>
          <p:nvPr>
            <p:ph type="chart" sz="quarter" idx="23"/>
          </p:nvPr>
        </p:nvSpPr>
        <p:spPr>
          <a:xfrm>
            <a:off x="6206837" y="792079"/>
            <a:ext cx="5363087" cy="387735"/>
          </a:xfrm>
          <a:prstGeom prst="rect">
            <a:avLst/>
          </a:prstGeom>
        </p:spPr>
        <p:txBody>
          <a:bodyPr/>
          <a:lstStyle>
            <a:lvl1pPr marL="0" indent="0">
              <a:buNone/>
              <a:defRPr>
                <a:solidFill>
                  <a:schemeClr val="tx1"/>
                </a:solidFill>
              </a:defRPr>
            </a:lvl1pPr>
          </a:lstStyle>
          <a:p>
            <a:r>
              <a:rPr lang="en-US" dirty="0"/>
              <a:t>Click icon to add chart</a:t>
            </a:r>
          </a:p>
        </p:txBody>
      </p:sp>
      <p:sp>
        <p:nvSpPr>
          <p:cNvPr id="3" name="Title Placeholder 1">
            <a:extLst>
              <a:ext uri="{FF2B5EF4-FFF2-40B4-BE49-F238E27FC236}">
                <a16:creationId xmlns:a16="http://schemas.microsoft.com/office/drawing/2014/main" id="{4CD44697-F530-C03F-2D23-2445D57A8883}"/>
              </a:ext>
            </a:extLst>
          </p:cNvPr>
          <p:cNvSpPr>
            <a:spLocks noGrp="1"/>
          </p:cNvSpPr>
          <p:nvPr>
            <p:ph type="title" hasCustomPrompt="1"/>
          </p:nvPr>
        </p:nvSpPr>
        <p:spPr>
          <a:xfrm>
            <a:off x="609599" y="164758"/>
            <a:ext cx="10960324" cy="553997"/>
          </a:xfrm>
          <a:prstGeom prst="rect">
            <a:avLst/>
          </a:prstGeom>
        </p:spPr>
        <p:txBody>
          <a:bodyPr vert="horz" lIns="0" tIns="0" rIns="91440" bIns="45720" rtlCol="0" anchor="t">
            <a:noAutofit/>
          </a:bodyPr>
          <a:lstStyle/>
          <a:p>
            <a:r>
              <a:rPr lang="en-US" dirty="0"/>
              <a:t>Insert Title Here Image &amp; Copy</a:t>
            </a:r>
          </a:p>
        </p:txBody>
      </p:sp>
      <p:sp>
        <p:nvSpPr>
          <p:cNvPr id="4" name="Text Placeholder 4">
            <a:extLst>
              <a:ext uri="{FF2B5EF4-FFF2-40B4-BE49-F238E27FC236}">
                <a16:creationId xmlns:a16="http://schemas.microsoft.com/office/drawing/2014/main" id="{4DD29596-5DF3-52F6-A165-6C84E1F23E96}"/>
              </a:ext>
            </a:extLst>
          </p:cNvPr>
          <p:cNvSpPr>
            <a:spLocks noGrp="1"/>
          </p:cNvSpPr>
          <p:nvPr>
            <p:ph idx="1"/>
          </p:nvPr>
        </p:nvSpPr>
        <p:spPr>
          <a:xfrm>
            <a:off x="609600" y="792079"/>
            <a:ext cx="5486401" cy="4871989"/>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512838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965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_Copy &amp; Char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C7B926-B124-4173-66D6-40FE88F7621A}"/>
              </a:ext>
            </a:extLst>
          </p:cNvPr>
          <p:cNvSpPr/>
          <p:nvPr userDrawn="1"/>
        </p:nvSpPr>
        <p:spPr>
          <a:xfrm>
            <a:off x="0" y="5727701"/>
            <a:ext cx="12192000" cy="11303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8" name="Title 1">
            <a:extLst>
              <a:ext uri="{FF2B5EF4-FFF2-40B4-BE49-F238E27FC236}">
                <a16:creationId xmlns:a16="http://schemas.microsoft.com/office/drawing/2014/main" id="{D89E338A-6874-C3D9-DD50-D4829A9F5F68}"/>
              </a:ext>
            </a:extLst>
          </p:cNvPr>
          <p:cNvSpPr>
            <a:spLocks noGrp="1"/>
          </p:cNvSpPr>
          <p:nvPr>
            <p:ph type="ctrTitle" hasCustomPrompt="1"/>
          </p:nvPr>
        </p:nvSpPr>
        <p:spPr>
          <a:xfrm>
            <a:off x="627332" y="2717565"/>
            <a:ext cx="11135808" cy="886396"/>
          </a:xfrm>
        </p:spPr>
        <p:txBody>
          <a:bodyPr lIns="0" bIns="0" anchor="b" anchorCtr="0">
            <a:spAutoFit/>
          </a:bodyPr>
          <a:lstStyle>
            <a:lvl1pPr algn="ctr">
              <a:lnSpc>
                <a:spcPct val="90000"/>
              </a:lnSpc>
              <a:defRPr sz="6400" b="1" baseline="0">
                <a:solidFill>
                  <a:schemeClr val="accent1"/>
                </a:solidFill>
                <a:latin typeface="Arial"/>
                <a:cs typeface="Arial"/>
              </a:defRPr>
            </a:lvl1pPr>
          </a:lstStyle>
          <a:p>
            <a:r>
              <a:rPr lang="en-US" dirty="0"/>
              <a:t>Question?</a:t>
            </a:r>
          </a:p>
        </p:txBody>
      </p:sp>
      <p:pic>
        <p:nvPicPr>
          <p:cNvPr id="12" name="Graphic 11">
            <a:extLst>
              <a:ext uri="{FF2B5EF4-FFF2-40B4-BE49-F238E27FC236}">
                <a16:creationId xmlns:a16="http://schemas.microsoft.com/office/drawing/2014/main" id="{918FD301-E754-7449-B322-995679D41CC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6197600"/>
            <a:ext cx="12192000" cy="660400"/>
          </a:xfrm>
          <a:prstGeom prst="rect">
            <a:avLst/>
          </a:prstGeom>
        </p:spPr>
      </p:pic>
      <p:pic>
        <p:nvPicPr>
          <p:cNvPr id="3" name="Graphic 2">
            <a:extLst>
              <a:ext uri="{FF2B5EF4-FFF2-40B4-BE49-F238E27FC236}">
                <a16:creationId xmlns:a16="http://schemas.microsoft.com/office/drawing/2014/main" id="{47E73198-EFC1-EBC1-30A1-DB508E7A38B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377375" y="5461748"/>
            <a:ext cx="5437251" cy="531904"/>
          </a:xfrm>
          <a:prstGeom prst="rect">
            <a:avLst/>
          </a:prstGeom>
        </p:spPr>
      </p:pic>
    </p:spTree>
    <p:extLst>
      <p:ext uri="{BB962C8B-B14F-4D97-AF65-F5344CB8AC3E}">
        <p14:creationId xmlns:p14="http://schemas.microsoft.com/office/powerpoint/2010/main" val="217091753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2_Copy &amp; Char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C7B926-B124-4173-66D6-40FE88F7621A}"/>
              </a:ext>
            </a:extLst>
          </p:cNvPr>
          <p:cNvSpPr/>
          <p:nvPr userDrawn="1"/>
        </p:nvSpPr>
        <p:spPr>
          <a:xfrm>
            <a:off x="0" y="5727701"/>
            <a:ext cx="12192000" cy="11303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8" name="Title 1">
            <a:extLst>
              <a:ext uri="{FF2B5EF4-FFF2-40B4-BE49-F238E27FC236}">
                <a16:creationId xmlns:a16="http://schemas.microsoft.com/office/drawing/2014/main" id="{D89E338A-6874-C3D9-DD50-D4829A9F5F68}"/>
              </a:ext>
            </a:extLst>
          </p:cNvPr>
          <p:cNvSpPr>
            <a:spLocks noGrp="1"/>
          </p:cNvSpPr>
          <p:nvPr>
            <p:ph type="ctrTitle" hasCustomPrompt="1"/>
          </p:nvPr>
        </p:nvSpPr>
        <p:spPr>
          <a:xfrm>
            <a:off x="627332" y="2717565"/>
            <a:ext cx="11135808" cy="886396"/>
          </a:xfrm>
        </p:spPr>
        <p:txBody>
          <a:bodyPr lIns="0" bIns="0" anchor="b" anchorCtr="0">
            <a:spAutoFit/>
          </a:bodyPr>
          <a:lstStyle>
            <a:lvl1pPr algn="ctr">
              <a:lnSpc>
                <a:spcPct val="90000"/>
              </a:lnSpc>
              <a:defRPr sz="6400" b="1" baseline="0">
                <a:solidFill>
                  <a:schemeClr val="accent1"/>
                </a:solidFill>
                <a:latin typeface="Arial"/>
                <a:cs typeface="Arial"/>
              </a:defRPr>
            </a:lvl1pPr>
          </a:lstStyle>
          <a:p>
            <a:r>
              <a:rPr lang="en-US" dirty="0"/>
              <a:t>Thank you</a:t>
            </a:r>
          </a:p>
        </p:txBody>
      </p:sp>
      <p:pic>
        <p:nvPicPr>
          <p:cNvPr id="12" name="Graphic 11">
            <a:extLst>
              <a:ext uri="{FF2B5EF4-FFF2-40B4-BE49-F238E27FC236}">
                <a16:creationId xmlns:a16="http://schemas.microsoft.com/office/drawing/2014/main" id="{918FD301-E754-7449-B322-995679D41CC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6197600"/>
            <a:ext cx="12192000" cy="660400"/>
          </a:xfrm>
          <a:prstGeom prst="rect">
            <a:avLst/>
          </a:prstGeom>
        </p:spPr>
      </p:pic>
      <p:pic>
        <p:nvPicPr>
          <p:cNvPr id="6" name="Graphic 5">
            <a:extLst>
              <a:ext uri="{FF2B5EF4-FFF2-40B4-BE49-F238E27FC236}">
                <a16:creationId xmlns:a16="http://schemas.microsoft.com/office/drawing/2014/main" id="{DFEBFF9F-8370-DBDA-110A-5880E2F730C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377375" y="5461748"/>
            <a:ext cx="5437251" cy="531904"/>
          </a:xfrm>
          <a:prstGeom prst="rect">
            <a:avLst/>
          </a:prstGeom>
        </p:spPr>
      </p:pic>
    </p:spTree>
    <p:extLst>
      <p:ext uri="{BB962C8B-B14F-4D97-AF65-F5344CB8AC3E}">
        <p14:creationId xmlns:p14="http://schemas.microsoft.com/office/powerpoint/2010/main" val="356658309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Closing Logos">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pic>
        <p:nvPicPr>
          <p:cNvPr id="2" name="Graphic 1">
            <a:extLst>
              <a:ext uri="{FF2B5EF4-FFF2-40B4-BE49-F238E27FC236}">
                <a16:creationId xmlns:a16="http://schemas.microsoft.com/office/drawing/2014/main" id="{71DB78F4-9839-506D-85A5-E46EC9A3465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6197600"/>
            <a:ext cx="12192000" cy="660400"/>
          </a:xfrm>
          <a:prstGeom prst="rect">
            <a:avLst/>
          </a:prstGeom>
        </p:spPr>
      </p:pic>
      <p:pic>
        <p:nvPicPr>
          <p:cNvPr id="3" name="Graphic 2">
            <a:extLst>
              <a:ext uri="{FF2B5EF4-FFF2-40B4-BE49-F238E27FC236}">
                <a16:creationId xmlns:a16="http://schemas.microsoft.com/office/drawing/2014/main" id="{E902B94D-AA91-6B02-2AAE-FBBC52A5420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377375" y="3040244"/>
            <a:ext cx="5437251" cy="531904"/>
          </a:xfrm>
          <a:prstGeom prst="rect">
            <a:avLst/>
          </a:prstGeom>
        </p:spPr>
      </p:pic>
    </p:spTree>
    <p:extLst>
      <p:ext uri="{BB962C8B-B14F-4D97-AF65-F5344CB8AC3E}">
        <p14:creationId xmlns:p14="http://schemas.microsoft.com/office/powerpoint/2010/main" val="13024071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12564"/>
            <a:ext cx="10972800" cy="1143000"/>
          </a:xfrm>
        </p:spPr>
        <p:txBody>
          <a:bodyPr>
            <a:normAutofit/>
          </a:bodyPr>
          <a:lstStyle>
            <a:lvl1pPr>
              <a:defRPr sz="3200">
                <a:solidFill>
                  <a:schemeClr val="tx2">
                    <a:lumMod val="85000"/>
                    <a:lumOff val="15000"/>
                  </a:schemeClr>
                </a:solidFill>
              </a:defRPr>
            </a:lvl1pPr>
          </a:lstStyle>
          <a:p>
            <a:r>
              <a:rPr lang="en-US"/>
              <a:t>Click to edit Master title style</a:t>
            </a:r>
            <a:endParaRPr lang="en-US" dirty="0"/>
          </a:p>
        </p:txBody>
      </p:sp>
      <p:sp>
        <p:nvSpPr>
          <p:cNvPr id="3" name="Text Placeholder 4">
            <a:extLst>
              <a:ext uri="{FF2B5EF4-FFF2-40B4-BE49-F238E27FC236}">
                <a16:creationId xmlns:a16="http://schemas.microsoft.com/office/drawing/2014/main" id="{BB6ADC8B-694D-9C2B-E8CE-455D21F5ED8B}"/>
              </a:ext>
            </a:extLst>
          </p:cNvPr>
          <p:cNvSpPr>
            <a:spLocks noGrp="1"/>
          </p:cNvSpPr>
          <p:nvPr>
            <p:ph type="body" sz="quarter" idx="13" hasCustomPrompt="1"/>
          </p:nvPr>
        </p:nvSpPr>
        <p:spPr>
          <a:xfrm>
            <a:off x="34849" y="6385981"/>
            <a:ext cx="11488411" cy="364067"/>
          </a:xfrm>
        </p:spPr>
        <p:txBody>
          <a:bodyPr anchor="b">
            <a:normAutofit/>
          </a:bodyPr>
          <a:lstStyle>
            <a:lvl1pPr>
              <a:buNone/>
              <a:defRPr sz="800">
                <a:solidFill>
                  <a:schemeClr val="tx2">
                    <a:lumMod val="50000"/>
                    <a:lumOff val="50000"/>
                  </a:schemeClr>
                </a:solidFill>
              </a:defRPr>
            </a:lvl1pPr>
            <a:lvl2pPr>
              <a:buNone/>
              <a:defRPr sz="1400">
                <a:solidFill>
                  <a:schemeClr val="tx1">
                    <a:lumMod val="50000"/>
                    <a:lumOff val="50000"/>
                  </a:schemeClr>
                </a:solidFill>
              </a:defRPr>
            </a:lvl2pPr>
            <a:lvl3pPr>
              <a:buNone/>
              <a:defRPr sz="1400">
                <a:solidFill>
                  <a:schemeClr val="tx1">
                    <a:lumMod val="50000"/>
                    <a:lumOff val="50000"/>
                  </a:schemeClr>
                </a:solidFill>
              </a:defRPr>
            </a:lvl3pPr>
            <a:lvl4pPr>
              <a:buNone/>
              <a:defRPr sz="1400">
                <a:solidFill>
                  <a:schemeClr val="tx1">
                    <a:lumMod val="50000"/>
                    <a:lumOff val="50000"/>
                  </a:schemeClr>
                </a:solidFill>
              </a:defRPr>
            </a:lvl4pPr>
            <a:lvl5pPr>
              <a:buNone/>
              <a:defRPr sz="1400">
                <a:solidFill>
                  <a:schemeClr val="tx1">
                    <a:lumMod val="50000"/>
                    <a:lumOff val="50000"/>
                  </a:schemeClr>
                </a:solidFill>
              </a:defRPr>
            </a:lvl5pPr>
          </a:lstStyle>
          <a:p>
            <a:pPr lvl="0"/>
            <a:r>
              <a:rPr lang="en-US" dirty="0"/>
              <a:t>References</a:t>
            </a:r>
          </a:p>
        </p:txBody>
      </p:sp>
    </p:spTree>
    <p:extLst>
      <p:ext uri="{BB962C8B-B14F-4D97-AF65-F5344CB8AC3E}">
        <p14:creationId xmlns:p14="http://schemas.microsoft.com/office/powerpoint/2010/main" val="276375888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Content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387103"/>
            <a:ext cx="12192000" cy="470898"/>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4" name="Title 1">
            <a:extLst>
              <a:ext uri="{FF2B5EF4-FFF2-40B4-BE49-F238E27FC236}">
                <a16:creationId xmlns:a16="http://schemas.microsoft.com/office/drawing/2014/main" id="{6599E0C4-358C-864A-A449-7A21861776B8}"/>
              </a:ext>
            </a:extLst>
          </p:cNvPr>
          <p:cNvSpPr>
            <a:spLocks noGrp="1"/>
          </p:cNvSpPr>
          <p:nvPr>
            <p:ph type="title" hasCustomPrompt="1"/>
          </p:nvPr>
        </p:nvSpPr>
        <p:spPr>
          <a:xfrm>
            <a:off x="0" y="718287"/>
            <a:ext cx="12192000" cy="699351"/>
          </a:xfrm>
          <a:prstGeom prst="rect">
            <a:avLst/>
          </a:prstGeom>
        </p:spPr>
        <p:txBody>
          <a:bodyPr anchor="ctr"/>
          <a:lstStyle>
            <a:lvl1pPr algn="ctr">
              <a:defRPr sz="4000" b="1">
                <a:solidFill>
                  <a:srgbClr val="BB2030"/>
                </a:solidFill>
              </a:defRPr>
            </a:lvl1pPr>
          </a:lstStyle>
          <a:p>
            <a:r>
              <a:rPr lang="en-US" dirty="0"/>
              <a:t>Click to add title</a:t>
            </a:r>
          </a:p>
        </p:txBody>
      </p:sp>
    </p:spTree>
    <p:extLst>
      <p:ext uri="{BB962C8B-B14F-4D97-AF65-F5344CB8AC3E}">
        <p14:creationId xmlns:p14="http://schemas.microsoft.com/office/powerpoint/2010/main" val="355712480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3340" y="1534162"/>
            <a:ext cx="5365749" cy="1027973"/>
          </a:xfrm>
        </p:spPr>
        <p:txBody>
          <a:bodyPr/>
          <a:lstStyle>
            <a:lvl1pPr>
              <a:defRPr sz="2000" b="1">
                <a:solidFill>
                  <a:srgbClr val="071D49"/>
                </a:solidFill>
                <a:latin typeface="+mj-lt"/>
                <a:cs typeface="Arial" panose="020B0604020202020204" pitchFamily="34" charset="0"/>
              </a:defRPr>
            </a:lvl1pPr>
            <a:lvl2pPr>
              <a:defRPr sz="1800" b="0">
                <a:solidFill>
                  <a:srgbClr val="071D49"/>
                </a:solidFill>
                <a:latin typeface="+mj-lt"/>
                <a:cs typeface="Arial" panose="020B0604020202020204" pitchFamily="34" charset="0"/>
              </a:defRPr>
            </a:lvl2pPr>
            <a:lvl3pPr>
              <a:defRPr sz="1600" b="0">
                <a:solidFill>
                  <a:srgbClr val="071D49"/>
                </a:solidFill>
                <a:latin typeface="+mj-lt"/>
                <a:cs typeface="Arial" panose="020B0604020202020204" pitchFamily="34" charset="0"/>
              </a:defRPr>
            </a:lvl3pPr>
            <a:lvl4pPr>
              <a:defRPr sz="1800" b="0">
                <a:solidFill>
                  <a:schemeClr val="bg2"/>
                </a:solidFill>
                <a:effectLst/>
                <a:latin typeface="+mj-lt"/>
              </a:defRPr>
            </a:lvl4pPr>
            <a:lvl5pPr>
              <a:defRPr sz="1800" b="0">
                <a:solidFill>
                  <a:schemeClr val="bg2"/>
                </a:solidFill>
                <a:effectLst/>
                <a:latin typeface="+mj-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7" name="Content Placeholder 2"/>
          <p:cNvSpPr>
            <a:spLocks noGrp="1"/>
          </p:cNvSpPr>
          <p:nvPr>
            <p:ph sz="half" idx="10"/>
          </p:nvPr>
        </p:nvSpPr>
        <p:spPr>
          <a:xfrm>
            <a:off x="6376064" y="1522787"/>
            <a:ext cx="5365749" cy="1027973"/>
          </a:xfrm>
        </p:spPr>
        <p:txBody>
          <a:bodyPr/>
          <a:lstStyle>
            <a:lvl1pPr>
              <a:defRPr sz="2000" b="1">
                <a:solidFill>
                  <a:srgbClr val="071D49"/>
                </a:solidFill>
                <a:latin typeface="+mj-lt"/>
                <a:cs typeface="Arial" panose="020B0604020202020204" pitchFamily="34" charset="0"/>
              </a:defRPr>
            </a:lvl1pPr>
            <a:lvl2pPr>
              <a:defRPr sz="1800" b="0">
                <a:solidFill>
                  <a:srgbClr val="071D49"/>
                </a:solidFill>
                <a:latin typeface="+mj-lt"/>
                <a:cs typeface="Arial" panose="020B0604020202020204" pitchFamily="34" charset="0"/>
              </a:defRPr>
            </a:lvl2pPr>
            <a:lvl3pPr>
              <a:defRPr sz="1600" b="0">
                <a:solidFill>
                  <a:srgbClr val="071D49"/>
                </a:solidFill>
                <a:latin typeface="+mj-lt"/>
                <a:cs typeface="Arial" panose="020B0604020202020204" pitchFamily="34" charset="0"/>
              </a:defRPr>
            </a:lvl3pPr>
            <a:lvl4pPr>
              <a:defRPr sz="1800" b="0">
                <a:solidFill>
                  <a:schemeClr val="bg2"/>
                </a:solidFill>
                <a:effectLst/>
                <a:latin typeface="+mj-lt"/>
              </a:defRPr>
            </a:lvl4pPr>
            <a:lvl5pPr>
              <a:defRPr sz="1800" b="0">
                <a:solidFill>
                  <a:schemeClr val="bg2"/>
                </a:solidFill>
                <a:effectLst/>
                <a:latin typeface="+mj-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2" name="Title 1"/>
          <p:cNvSpPr>
            <a:spLocks noGrp="1"/>
          </p:cNvSpPr>
          <p:nvPr>
            <p:ph type="title"/>
          </p:nvPr>
        </p:nvSpPr>
        <p:spPr>
          <a:xfrm>
            <a:off x="423339" y="81888"/>
            <a:ext cx="11344592" cy="1143000"/>
          </a:xfrm>
        </p:spPr>
        <p:txBody>
          <a:bodyPr/>
          <a:lstStyle>
            <a:lvl1pPr>
              <a:defRPr>
                <a:latin typeface="+mj-lt"/>
                <a:cs typeface="Arial" panose="020B0604020202020204" pitchFamily="34" charset="0"/>
              </a:defRPr>
            </a:lvl1pPr>
          </a:lstStyle>
          <a:p>
            <a:r>
              <a:rPr lang="en-US" dirty="0"/>
              <a:t>Click to edit Master title style</a:t>
            </a:r>
          </a:p>
        </p:txBody>
      </p:sp>
      <p:sp>
        <p:nvSpPr>
          <p:cNvPr id="12" name="Date Placeholder 11">
            <a:extLst>
              <a:ext uri="{FF2B5EF4-FFF2-40B4-BE49-F238E27FC236}">
                <a16:creationId xmlns:a16="http://schemas.microsoft.com/office/drawing/2014/main" id="{5BDC0937-69B6-41FC-A3ED-947BCF5D4115}"/>
              </a:ext>
            </a:extLst>
          </p:cNvPr>
          <p:cNvSpPr>
            <a:spLocks noGrp="1"/>
          </p:cNvSpPr>
          <p:nvPr>
            <p:ph type="dt" sz="half" idx="11"/>
          </p:nvPr>
        </p:nvSpPr>
        <p:spPr/>
        <p:txBody>
          <a:bodyPr/>
          <a:lstStyle>
            <a:lvl1pPr>
              <a:defRPr>
                <a:solidFill>
                  <a:srgbClr val="071D49"/>
                </a:solidFill>
                <a:latin typeface="+mj-lt"/>
                <a:cs typeface="Arial" panose="020B0604020202020204" pitchFamily="34" charset="0"/>
              </a:defRPr>
            </a:lvl1pPr>
          </a:lstStyle>
          <a:p>
            <a:r>
              <a:rPr lang="fr-FR" dirty="0"/>
              <a:t>ASH 2022; Allan JN et al. </a:t>
            </a:r>
            <a:endParaRPr lang="en-US" dirty="0"/>
          </a:p>
        </p:txBody>
      </p:sp>
      <p:sp>
        <p:nvSpPr>
          <p:cNvPr id="13" name="Footer Placeholder 12">
            <a:extLst>
              <a:ext uri="{FF2B5EF4-FFF2-40B4-BE49-F238E27FC236}">
                <a16:creationId xmlns:a16="http://schemas.microsoft.com/office/drawing/2014/main" id="{EA0FB814-6A99-45AB-99E2-425190914004}"/>
              </a:ext>
            </a:extLst>
          </p:cNvPr>
          <p:cNvSpPr>
            <a:spLocks noGrp="1"/>
          </p:cNvSpPr>
          <p:nvPr>
            <p:ph type="ftr" sz="quarter" idx="12"/>
          </p:nvPr>
        </p:nvSpPr>
        <p:spPr/>
        <p:txBody>
          <a:bodyPr/>
          <a:lstStyle>
            <a:lvl1pPr>
              <a:buClr>
                <a:schemeClr val="bg2">
                  <a:lumMod val="75000"/>
                </a:schemeClr>
              </a:buClr>
              <a:defRPr>
                <a:solidFill>
                  <a:srgbClr val="071D49"/>
                </a:solidFill>
                <a:latin typeface="+mj-lt"/>
                <a:cs typeface="Arial" panose="020B0604020202020204" pitchFamily="34" charset="0"/>
              </a:defRPr>
            </a:lvl1pPr>
          </a:lstStyle>
          <a:p>
            <a:pPr marL="182875" indent="-182875">
              <a:spcAft>
                <a:spcPts val="600"/>
              </a:spcAft>
              <a:buSzPct val="100000"/>
              <a:buFont typeface="+mj-lt"/>
              <a:buAutoNum type="arabicPeriod"/>
            </a:pPr>
            <a:r>
              <a:rPr lang="en-US"/>
              <a:t>References</a:t>
            </a:r>
            <a:endParaRPr lang="en-US" dirty="0"/>
          </a:p>
        </p:txBody>
      </p:sp>
      <p:sp>
        <p:nvSpPr>
          <p:cNvPr id="14" name="Slide Number Placeholder 13">
            <a:extLst>
              <a:ext uri="{FF2B5EF4-FFF2-40B4-BE49-F238E27FC236}">
                <a16:creationId xmlns:a16="http://schemas.microsoft.com/office/drawing/2014/main" id="{6CF0BFAA-DB3C-4227-BEC5-F53D6845EEAB}"/>
              </a:ext>
            </a:extLst>
          </p:cNvPr>
          <p:cNvSpPr>
            <a:spLocks noGrp="1"/>
          </p:cNvSpPr>
          <p:nvPr>
            <p:ph type="sldNum" sz="quarter" idx="13"/>
          </p:nvPr>
        </p:nvSpPr>
        <p:spPr>
          <a:xfrm>
            <a:off x="0" y="6492876"/>
            <a:ext cx="2728392" cy="365125"/>
          </a:xfrm>
          <a:prstGeom prst="rect">
            <a:avLst/>
          </a:prstGeom>
        </p:spPr>
        <p:txBody>
          <a:bodyPr/>
          <a:lstStyle>
            <a:lvl1pPr>
              <a:defRPr>
                <a:solidFill>
                  <a:srgbClr val="071D49"/>
                </a:solidFill>
                <a:latin typeface="+mj-lt"/>
              </a:defRPr>
            </a:lvl1pPr>
          </a:lstStyle>
          <a:p>
            <a:fld id="{DA29096C-B62D-475C-AEF6-3F18739B8DBA}" type="slidenum">
              <a:rPr lang="en-US" smtClean="0"/>
              <a:pPr/>
              <a:t>‹#›</a:t>
            </a:fld>
            <a:endParaRPr lang="en-US" dirty="0"/>
          </a:p>
        </p:txBody>
      </p:sp>
    </p:spTree>
    <p:extLst>
      <p:ext uri="{BB962C8B-B14F-4D97-AF65-F5344CB8AC3E}">
        <p14:creationId xmlns:p14="http://schemas.microsoft.com/office/powerpoint/2010/main" val="66307849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cSld name="10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rgbClr val="000090"/>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3459899987"/>
      </p:ext>
    </p:extLst>
  </p:cSld>
  <p:clrMapOvr>
    <a:masterClrMapping/>
  </p:clrMapOvr>
  <p:hf sldNum="0" hdr="0" ftr="0" dt="0"/>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08F8DD-10C1-9CE3-7F45-489DFFAD302E}"/>
              </a:ext>
            </a:extLst>
          </p:cNvPr>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3" name="Rectangle 2">
            <a:extLst>
              <a:ext uri="{FF2B5EF4-FFF2-40B4-BE49-F238E27FC236}">
                <a16:creationId xmlns:a16="http://schemas.microsoft.com/office/drawing/2014/main" id="{38D92239-97C5-DC53-FCF8-631C38E32D24}"/>
              </a:ext>
            </a:extLst>
          </p:cNvPr>
          <p:cNvSpPr/>
          <p:nvPr userDrawn="1"/>
        </p:nvSpPr>
        <p:spPr>
          <a:xfrm>
            <a:off x="0" y="1760525"/>
            <a:ext cx="12192000" cy="4483657"/>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0" name="Title 1"/>
          <p:cNvSpPr>
            <a:spLocks noGrp="1"/>
          </p:cNvSpPr>
          <p:nvPr>
            <p:ph type="ctrTitle" hasCustomPrompt="1"/>
          </p:nvPr>
        </p:nvSpPr>
        <p:spPr>
          <a:xfrm>
            <a:off x="528096" y="2138204"/>
            <a:ext cx="11135808" cy="1772793"/>
          </a:xfrm>
        </p:spPr>
        <p:txBody>
          <a:bodyPr lIns="0" bIns="0" anchor="b" anchorCtr="0">
            <a:spAutoFit/>
          </a:bodyPr>
          <a:lstStyle>
            <a:lvl1pPr algn="l">
              <a:lnSpc>
                <a:spcPct val="90000"/>
              </a:lnSpc>
              <a:defRPr sz="6400" b="1" baseline="0">
                <a:solidFill>
                  <a:schemeClr val="bg1"/>
                </a:solidFill>
                <a:latin typeface="Arial"/>
                <a:cs typeface="Arial"/>
              </a:defRPr>
            </a:lvl1pPr>
          </a:lstStyle>
          <a:p>
            <a:r>
              <a:rPr lang="en-US" dirty="0"/>
              <a:t>Masterbrand 1-liner</a:t>
            </a:r>
            <a:br>
              <a:rPr lang="en-US" dirty="0"/>
            </a:br>
            <a:r>
              <a:rPr lang="en-US" dirty="0"/>
              <a:t>Cover Slide</a:t>
            </a:r>
          </a:p>
        </p:txBody>
      </p:sp>
      <p:sp>
        <p:nvSpPr>
          <p:cNvPr id="12" name="Subtitle 2"/>
          <p:cNvSpPr>
            <a:spLocks noGrp="1"/>
          </p:cNvSpPr>
          <p:nvPr>
            <p:ph type="subTitle" idx="1" hasCustomPrompt="1"/>
          </p:nvPr>
        </p:nvSpPr>
        <p:spPr>
          <a:xfrm>
            <a:off x="528096" y="4027226"/>
            <a:ext cx="11135808" cy="387799"/>
          </a:xfrm>
          <a:prstGeom prst="rect">
            <a:avLst/>
          </a:prstGeom>
        </p:spPr>
        <p:txBody>
          <a:bodyPr lIns="0" tIns="0" rIns="0" bIns="0">
            <a:spAutoFit/>
          </a:bodyPr>
          <a:lstStyle>
            <a:lvl1pPr marL="0" indent="0" algn="l">
              <a:buNone/>
              <a:defRPr sz="2800" b="0">
                <a:solidFill>
                  <a:schemeClr val="bg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Title</a:t>
            </a:r>
          </a:p>
        </p:txBody>
      </p:sp>
      <p:sp>
        <p:nvSpPr>
          <p:cNvPr id="14" name="Content Placeholder 8"/>
          <p:cNvSpPr>
            <a:spLocks noGrp="1"/>
          </p:cNvSpPr>
          <p:nvPr>
            <p:ph sz="quarter" idx="12" hasCustomPrompt="1"/>
          </p:nvPr>
        </p:nvSpPr>
        <p:spPr>
          <a:xfrm>
            <a:off x="528096" y="5088512"/>
            <a:ext cx="7804149" cy="704637"/>
          </a:xfrm>
          <a:prstGeom prst="rect">
            <a:avLst/>
          </a:prstGeom>
        </p:spPr>
        <p:txBody>
          <a:bodyPr lIns="0" tIns="0" rIns="0" bIns="0">
            <a:spAutoFit/>
          </a:bodyPr>
          <a:lstStyle>
            <a:lvl1pPr marL="0" indent="0">
              <a:lnSpc>
                <a:spcPct val="120000"/>
              </a:lnSpc>
              <a:spcBef>
                <a:spcPts val="0"/>
              </a:spcBef>
              <a:buNone/>
              <a:tabLst/>
              <a:defRPr sz="20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Presenter’s Name</a:t>
            </a:r>
          </a:p>
          <a:p>
            <a:pPr lvl="0"/>
            <a:r>
              <a:rPr lang="en-US" dirty="0"/>
              <a:t>Presenter’s Title</a:t>
            </a:r>
          </a:p>
        </p:txBody>
      </p:sp>
      <p:sp>
        <p:nvSpPr>
          <p:cNvPr id="15" name="Content Placeholder 10"/>
          <p:cNvSpPr>
            <a:spLocks noGrp="1"/>
          </p:cNvSpPr>
          <p:nvPr>
            <p:ph sz="quarter" idx="13" hasCustomPrompt="1"/>
          </p:nvPr>
        </p:nvSpPr>
        <p:spPr>
          <a:xfrm>
            <a:off x="7789333" y="5088511"/>
            <a:ext cx="3874571" cy="704637"/>
          </a:xfrm>
          <a:prstGeom prst="rect">
            <a:avLst/>
          </a:prstGeom>
        </p:spPr>
        <p:txBody>
          <a:bodyPr lIns="0" tIns="0" rIns="0" bIns="0">
            <a:spAutoFit/>
          </a:bodyPr>
          <a:lstStyle>
            <a:lvl1pPr marL="0" indent="0" algn="r">
              <a:lnSpc>
                <a:spcPct val="120000"/>
              </a:lnSpc>
              <a:spcBef>
                <a:spcPts val="0"/>
              </a:spcBef>
              <a:buNone/>
              <a:defRPr sz="2000" b="0" baseline="0">
                <a:solidFill>
                  <a:schemeClr val="bg1"/>
                </a:solidFill>
              </a:defRPr>
            </a:lvl1pPr>
          </a:lstStyle>
          <a:p>
            <a:pPr lvl="0"/>
            <a:r>
              <a:rPr lang="en-US" dirty="0"/>
              <a:t>01.03.24</a:t>
            </a:r>
            <a:br>
              <a:rPr lang="en-US" dirty="0"/>
            </a:br>
            <a:r>
              <a:rPr lang="en-US" dirty="0"/>
              <a:t>Web address here</a:t>
            </a:r>
          </a:p>
        </p:txBody>
      </p:sp>
      <p:pic>
        <p:nvPicPr>
          <p:cNvPr id="4" name="Graphic 3">
            <a:extLst>
              <a:ext uri="{FF2B5EF4-FFF2-40B4-BE49-F238E27FC236}">
                <a16:creationId xmlns:a16="http://schemas.microsoft.com/office/drawing/2014/main" id="{E48684B0-CA31-A3A1-9A7B-E61331323C6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5583783"/>
            <a:ext cx="12192000" cy="660400"/>
          </a:xfrm>
          <a:prstGeom prst="rect">
            <a:avLst/>
          </a:prstGeom>
        </p:spPr>
      </p:pic>
      <p:pic>
        <p:nvPicPr>
          <p:cNvPr id="6" name="Graphic 5">
            <a:extLst>
              <a:ext uri="{FF2B5EF4-FFF2-40B4-BE49-F238E27FC236}">
                <a16:creationId xmlns:a16="http://schemas.microsoft.com/office/drawing/2014/main" id="{E86E9C3A-C2EA-8C12-137D-AD641CC3838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46204" y="533564"/>
            <a:ext cx="6067883" cy="593597"/>
          </a:xfrm>
          <a:prstGeom prst="rect">
            <a:avLst/>
          </a:prstGeom>
        </p:spPr>
      </p:pic>
    </p:spTree>
    <p:extLst>
      <p:ext uri="{BB962C8B-B14F-4D97-AF65-F5344CB8AC3E}">
        <p14:creationId xmlns:p14="http://schemas.microsoft.com/office/powerpoint/2010/main" val="163764327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2_Section Divider">
    <p:spTree>
      <p:nvGrpSpPr>
        <p:cNvPr id="1" name=""/>
        <p:cNvGrpSpPr/>
        <p:nvPr/>
      </p:nvGrpSpPr>
      <p:grpSpPr>
        <a:xfrm>
          <a:off x="0" y="0"/>
          <a:ext cx="0" cy="0"/>
          <a:chOff x="0" y="0"/>
          <a:chExt cx="0" cy="0"/>
        </a:xfrm>
      </p:grpSpPr>
      <p:pic>
        <p:nvPicPr>
          <p:cNvPr id="8" name="Picture 7" descr="A building surrounded by trees&#10;&#10;Description automatically generated">
            <a:extLst>
              <a:ext uri="{FF2B5EF4-FFF2-40B4-BE49-F238E27FC236}">
                <a16:creationId xmlns:a16="http://schemas.microsoft.com/office/drawing/2014/main" id="{715371B4-F594-6CD8-7C79-3CCA926347D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541" b="17333"/>
          <a:stretch/>
        </p:blipFill>
        <p:spPr>
          <a:xfrm>
            <a:off x="645" y="0"/>
            <a:ext cx="12191355" cy="6858000"/>
          </a:xfrm>
          <a:prstGeom prst="rect">
            <a:avLst/>
          </a:prstGeom>
        </p:spPr>
      </p:pic>
      <p:sp>
        <p:nvSpPr>
          <p:cNvPr id="10" name="Title 1"/>
          <p:cNvSpPr>
            <a:spLocks noGrp="1"/>
          </p:cNvSpPr>
          <p:nvPr>
            <p:ph type="ctrTitle" hasCustomPrompt="1"/>
          </p:nvPr>
        </p:nvSpPr>
        <p:spPr>
          <a:xfrm>
            <a:off x="627332" y="1879574"/>
            <a:ext cx="11135808" cy="886396"/>
          </a:xfrm>
        </p:spPr>
        <p:txBody>
          <a:bodyPr lIns="0" bIns="0" anchor="b" anchorCtr="0">
            <a:spAutoFit/>
          </a:bodyPr>
          <a:lstStyle>
            <a:lvl1pPr algn="l">
              <a:lnSpc>
                <a:spcPct val="90000"/>
              </a:lnSpc>
              <a:defRPr sz="6400" b="1" baseline="0">
                <a:solidFill>
                  <a:schemeClr val="accent1"/>
                </a:solidFill>
                <a:latin typeface="Arial"/>
                <a:cs typeface="Arial"/>
              </a:defRPr>
            </a:lvl1pPr>
          </a:lstStyle>
          <a:p>
            <a:r>
              <a:rPr lang="en-US" dirty="0"/>
              <a:t>Section Divider Title</a:t>
            </a:r>
          </a:p>
        </p:txBody>
      </p:sp>
      <p:sp>
        <p:nvSpPr>
          <p:cNvPr id="11" name="Subtitle 2"/>
          <p:cNvSpPr>
            <a:spLocks noGrp="1"/>
          </p:cNvSpPr>
          <p:nvPr>
            <p:ph type="subTitle" idx="1" hasCustomPrompt="1"/>
          </p:nvPr>
        </p:nvSpPr>
        <p:spPr>
          <a:xfrm>
            <a:off x="627332" y="2906334"/>
            <a:ext cx="11135808" cy="387799"/>
          </a:xfrm>
          <a:prstGeom prst="rect">
            <a:avLst/>
          </a:prstGeom>
        </p:spPr>
        <p:txBody>
          <a:bodyPr lIns="0" tIns="0" rIns="0" bIns="0">
            <a:spAutoFit/>
          </a:bodyPr>
          <a:lstStyle>
            <a:lvl1pPr marL="0" indent="0" algn="l">
              <a:buNone/>
              <a:defRPr sz="2800" b="0">
                <a:solidFill>
                  <a:schemeClr val="bg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Title</a:t>
            </a:r>
          </a:p>
        </p:txBody>
      </p:sp>
      <p:pic>
        <p:nvPicPr>
          <p:cNvPr id="2" name="Graphic 1">
            <a:extLst>
              <a:ext uri="{FF2B5EF4-FFF2-40B4-BE49-F238E27FC236}">
                <a16:creationId xmlns:a16="http://schemas.microsoft.com/office/drawing/2014/main" id="{AEC11A48-AF0B-1A3D-A25B-364E9710BF9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0" y="6197600"/>
            <a:ext cx="12192000" cy="660400"/>
          </a:xfrm>
          <a:prstGeom prst="rect">
            <a:avLst/>
          </a:prstGeom>
        </p:spPr>
      </p:pic>
    </p:spTree>
    <p:extLst>
      <p:ext uri="{BB962C8B-B14F-4D97-AF65-F5344CB8AC3E}">
        <p14:creationId xmlns:p14="http://schemas.microsoft.com/office/powerpoint/2010/main" val="350909721"/>
      </p:ext>
    </p:extLst>
  </p:cSld>
  <p:clrMapOvr>
    <a:masterClrMapping/>
  </p:clrMapOvr>
  <p:extLst>
    <p:ext uri="{DCECCB84-F9BA-43D5-87BE-67443E8EF086}">
      <p15:sldGuideLst xmlns:p15="http://schemas.microsoft.com/office/powerpoint/2012/main"/>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_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1814BC-ED90-4C15-D282-1424524CBBEC}"/>
              </a:ext>
            </a:extLst>
          </p:cNvPr>
          <p:cNvPicPr>
            <a:picLocks noChangeAspect="1"/>
          </p:cNvPicPr>
          <p:nvPr userDrawn="1"/>
        </p:nvPicPr>
        <p:blipFill rotWithShape="1">
          <a:blip r:embed="rId2"/>
          <a:srcRect l="-2" r="3983" b="10200"/>
          <a:stretch/>
        </p:blipFill>
        <p:spPr>
          <a:xfrm>
            <a:off x="0" y="-2"/>
            <a:ext cx="12192000" cy="6858001"/>
          </a:xfrm>
          <a:prstGeom prst="rect">
            <a:avLst/>
          </a:prstGeom>
        </p:spPr>
      </p:pic>
      <p:sp>
        <p:nvSpPr>
          <p:cNvPr id="7" name="Rectangle 6">
            <a:extLst>
              <a:ext uri="{FF2B5EF4-FFF2-40B4-BE49-F238E27FC236}">
                <a16:creationId xmlns:a16="http://schemas.microsoft.com/office/drawing/2014/main" id="{879E7BC5-AEA3-F892-AA61-B52287EC6B00}"/>
              </a:ext>
            </a:extLst>
          </p:cNvPr>
          <p:cNvSpPr/>
          <p:nvPr userDrawn="1"/>
        </p:nvSpPr>
        <p:spPr>
          <a:xfrm>
            <a:off x="0" y="0"/>
            <a:ext cx="12192000" cy="6641171"/>
          </a:xfrm>
          <a:prstGeom prst="rect">
            <a:avLst/>
          </a:prstGeom>
          <a:gradFill>
            <a:gsLst>
              <a:gs pos="40000">
                <a:schemeClr val="accent1">
                  <a:lumMod val="5000"/>
                  <a:lumOff val="95000"/>
                  <a:alpha val="67104"/>
                </a:schemeClr>
              </a:gs>
              <a:gs pos="57000">
                <a:schemeClr val="bg1">
                  <a:alpha val="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0" name="Title 1"/>
          <p:cNvSpPr>
            <a:spLocks noGrp="1"/>
          </p:cNvSpPr>
          <p:nvPr>
            <p:ph type="ctrTitle" hasCustomPrompt="1"/>
          </p:nvPr>
        </p:nvSpPr>
        <p:spPr>
          <a:xfrm>
            <a:off x="627332" y="1879574"/>
            <a:ext cx="11135808" cy="886396"/>
          </a:xfrm>
        </p:spPr>
        <p:txBody>
          <a:bodyPr lIns="0" bIns="0" anchor="b" anchorCtr="0">
            <a:spAutoFit/>
          </a:bodyPr>
          <a:lstStyle>
            <a:lvl1pPr algn="l">
              <a:lnSpc>
                <a:spcPct val="90000"/>
              </a:lnSpc>
              <a:defRPr sz="6400" b="1" baseline="0">
                <a:solidFill>
                  <a:schemeClr val="accent1"/>
                </a:solidFill>
                <a:latin typeface="Arial"/>
                <a:cs typeface="Arial"/>
              </a:defRPr>
            </a:lvl1pPr>
          </a:lstStyle>
          <a:p>
            <a:r>
              <a:rPr lang="en-US" dirty="0"/>
              <a:t>Section Divider Title</a:t>
            </a:r>
          </a:p>
        </p:txBody>
      </p:sp>
      <p:sp>
        <p:nvSpPr>
          <p:cNvPr id="11" name="Subtitle 2"/>
          <p:cNvSpPr>
            <a:spLocks noGrp="1"/>
          </p:cNvSpPr>
          <p:nvPr>
            <p:ph type="subTitle" idx="1" hasCustomPrompt="1"/>
          </p:nvPr>
        </p:nvSpPr>
        <p:spPr>
          <a:xfrm>
            <a:off x="627332" y="2906334"/>
            <a:ext cx="11135808" cy="387799"/>
          </a:xfrm>
          <a:prstGeom prst="rect">
            <a:avLst/>
          </a:prstGeom>
        </p:spPr>
        <p:txBody>
          <a:bodyPr lIns="0" tIns="0" rIns="0" bIns="0">
            <a:spAutoFit/>
          </a:bodyPr>
          <a:lstStyle>
            <a:lvl1pPr marL="0" indent="0" algn="l">
              <a:buNone/>
              <a:defRPr sz="2800" b="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Title</a:t>
            </a:r>
          </a:p>
        </p:txBody>
      </p:sp>
      <p:pic>
        <p:nvPicPr>
          <p:cNvPr id="2" name="Graphic 1">
            <a:extLst>
              <a:ext uri="{FF2B5EF4-FFF2-40B4-BE49-F238E27FC236}">
                <a16:creationId xmlns:a16="http://schemas.microsoft.com/office/drawing/2014/main" id="{AEC11A48-AF0B-1A3D-A25B-364E9710BF9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0" y="6197600"/>
            <a:ext cx="12192000" cy="660400"/>
          </a:xfrm>
          <a:prstGeom prst="rect">
            <a:avLst/>
          </a:prstGeom>
        </p:spPr>
      </p:pic>
    </p:spTree>
    <p:extLst>
      <p:ext uri="{BB962C8B-B14F-4D97-AF65-F5344CB8AC3E}">
        <p14:creationId xmlns:p14="http://schemas.microsoft.com/office/powerpoint/2010/main" val="3961107389"/>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104195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3_Section Divider">
    <p:spTree>
      <p:nvGrpSpPr>
        <p:cNvPr id="1" name=""/>
        <p:cNvGrpSpPr/>
        <p:nvPr/>
      </p:nvGrpSpPr>
      <p:grpSpPr>
        <a:xfrm>
          <a:off x="0" y="0"/>
          <a:ext cx="0" cy="0"/>
          <a:chOff x="0" y="0"/>
          <a:chExt cx="0" cy="0"/>
        </a:xfrm>
      </p:grpSpPr>
      <p:pic>
        <p:nvPicPr>
          <p:cNvPr id="5" name="Picture 4" descr="A building surrounded by trees&#10;&#10;Description automatically generated">
            <a:extLst>
              <a:ext uri="{FF2B5EF4-FFF2-40B4-BE49-F238E27FC236}">
                <a16:creationId xmlns:a16="http://schemas.microsoft.com/office/drawing/2014/main" id="{BF9DCDAA-17B1-BE96-72FC-3DB994FF053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31650" r="37081" b="5273"/>
          <a:stretch/>
        </p:blipFill>
        <p:spPr>
          <a:xfrm>
            <a:off x="0" y="1"/>
            <a:ext cx="12192000" cy="6858001"/>
          </a:xfrm>
          <a:prstGeom prst="rect">
            <a:avLst/>
          </a:prstGeom>
        </p:spPr>
      </p:pic>
      <p:sp>
        <p:nvSpPr>
          <p:cNvPr id="13" name="Rectangle 12">
            <a:extLst>
              <a:ext uri="{FF2B5EF4-FFF2-40B4-BE49-F238E27FC236}">
                <a16:creationId xmlns:a16="http://schemas.microsoft.com/office/drawing/2014/main" id="{75B37D1A-22AA-BAC2-AF09-FFAE114D5FBE}"/>
              </a:ext>
            </a:extLst>
          </p:cNvPr>
          <p:cNvSpPr/>
          <p:nvPr userDrawn="1"/>
        </p:nvSpPr>
        <p:spPr>
          <a:xfrm rot="16200000">
            <a:off x="1259685" y="479706"/>
            <a:ext cx="3898360" cy="6417735"/>
          </a:xfrm>
          <a:prstGeom prst="rect">
            <a:avLst/>
          </a:prstGeom>
          <a:gradFill>
            <a:gsLst>
              <a:gs pos="0">
                <a:schemeClr val="accent1">
                  <a:lumMod val="5000"/>
                  <a:lumOff val="95000"/>
                  <a:alpha val="79912"/>
                </a:schemeClr>
              </a:gs>
              <a:gs pos="100000">
                <a:schemeClr val="bg1"/>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0" name="Title 1"/>
          <p:cNvSpPr>
            <a:spLocks noGrp="1"/>
          </p:cNvSpPr>
          <p:nvPr>
            <p:ph type="ctrTitle" hasCustomPrompt="1"/>
          </p:nvPr>
        </p:nvSpPr>
        <p:spPr>
          <a:xfrm>
            <a:off x="626513" y="2574296"/>
            <a:ext cx="4855681" cy="1772793"/>
          </a:xfrm>
        </p:spPr>
        <p:txBody>
          <a:bodyPr wrap="square" lIns="0" bIns="0" anchor="b" anchorCtr="0">
            <a:spAutoFit/>
          </a:bodyPr>
          <a:lstStyle>
            <a:lvl1pPr algn="l">
              <a:lnSpc>
                <a:spcPct val="90000"/>
              </a:lnSpc>
              <a:defRPr sz="6400" b="1" baseline="0">
                <a:solidFill>
                  <a:schemeClr val="accent1"/>
                </a:solidFill>
                <a:latin typeface="Arial"/>
                <a:cs typeface="Arial"/>
              </a:defRPr>
            </a:lvl1pPr>
          </a:lstStyle>
          <a:p>
            <a:r>
              <a:rPr lang="en-US" dirty="0"/>
              <a:t>Section Divider Title</a:t>
            </a:r>
          </a:p>
        </p:txBody>
      </p:sp>
      <p:sp>
        <p:nvSpPr>
          <p:cNvPr id="11" name="Subtitle 2"/>
          <p:cNvSpPr>
            <a:spLocks noGrp="1"/>
          </p:cNvSpPr>
          <p:nvPr>
            <p:ph type="subTitle" idx="1" hasCustomPrompt="1"/>
          </p:nvPr>
        </p:nvSpPr>
        <p:spPr>
          <a:xfrm>
            <a:off x="626513" y="4449827"/>
            <a:ext cx="4855681" cy="332399"/>
          </a:xfrm>
          <a:prstGeom prst="rect">
            <a:avLst/>
          </a:prstGeom>
        </p:spPr>
        <p:txBody>
          <a:bodyPr wrap="square" lIns="0" tIns="0" rIns="0" bIns="0">
            <a:spAutoFit/>
          </a:bodyPr>
          <a:lstStyle>
            <a:lvl1pPr marL="0" indent="0" algn="l">
              <a:buNone/>
              <a:defRPr sz="2400" b="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Title</a:t>
            </a:r>
          </a:p>
        </p:txBody>
      </p:sp>
      <p:pic>
        <p:nvPicPr>
          <p:cNvPr id="2" name="Graphic 1">
            <a:extLst>
              <a:ext uri="{FF2B5EF4-FFF2-40B4-BE49-F238E27FC236}">
                <a16:creationId xmlns:a16="http://schemas.microsoft.com/office/drawing/2014/main" id="{AEC11A48-AF0B-1A3D-A25B-364E9710BF9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0" y="6197600"/>
            <a:ext cx="12192000" cy="660400"/>
          </a:xfrm>
          <a:prstGeom prst="rect">
            <a:avLst/>
          </a:prstGeom>
        </p:spPr>
      </p:pic>
    </p:spTree>
    <p:extLst>
      <p:ext uri="{BB962C8B-B14F-4D97-AF65-F5344CB8AC3E}">
        <p14:creationId xmlns:p14="http://schemas.microsoft.com/office/powerpoint/2010/main" val="3999667221"/>
      </p:ext>
    </p:extLst>
  </p:cSld>
  <p:clrMapOvr>
    <a:masterClrMapping/>
  </p:clrMapOvr>
  <p:extLst>
    <p:ext uri="{DCECCB84-F9BA-43D5-87BE-67443E8EF086}">
      <p15:sldGuideLst xmlns:p15="http://schemas.microsoft.com/office/powerpoint/2012/main"/>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4_Section Divi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197D59-9538-88A4-0D37-515FC3EDFAF0}"/>
              </a:ext>
            </a:extLst>
          </p:cNvPr>
          <p:cNvPicPr>
            <a:picLocks noChangeAspect="1"/>
          </p:cNvPicPr>
          <p:nvPr userDrawn="1"/>
        </p:nvPicPr>
        <p:blipFill rotWithShape="1">
          <a:blip r:embed="rId2"/>
          <a:srcRect l="-2" t="21629" r="19036" b="2651"/>
          <a:stretch/>
        </p:blipFill>
        <p:spPr>
          <a:xfrm>
            <a:off x="0" y="1"/>
            <a:ext cx="12192000" cy="6857999"/>
          </a:xfrm>
          <a:prstGeom prst="rect">
            <a:avLst/>
          </a:prstGeom>
        </p:spPr>
      </p:pic>
      <p:pic>
        <p:nvPicPr>
          <p:cNvPr id="2" name="Graphic 1">
            <a:extLst>
              <a:ext uri="{FF2B5EF4-FFF2-40B4-BE49-F238E27FC236}">
                <a16:creationId xmlns:a16="http://schemas.microsoft.com/office/drawing/2014/main" id="{AEC11A48-AF0B-1A3D-A25B-364E9710BF9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0" y="6197600"/>
            <a:ext cx="12192000" cy="660400"/>
          </a:xfrm>
          <a:prstGeom prst="rect">
            <a:avLst/>
          </a:prstGeom>
        </p:spPr>
      </p:pic>
      <p:sp>
        <p:nvSpPr>
          <p:cNvPr id="5" name="Rectangle 4">
            <a:extLst>
              <a:ext uri="{FF2B5EF4-FFF2-40B4-BE49-F238E27FC236}">
                <a16:creationId xmlns:a16="http://schemas.microsoft.com/office/drawing/2014/main" id="{CAB91155-BE25-4BCA-3531-F570AA3209EE}"/>
              </a:ext>
            </a:extLst>
          </p:cNvPr>
          <p:cNvSpPr/>
          <p:nvPr userDrawn="1"/>
        </p:nvSpPr>
        <p:spPr>
          <a:xfrm rot="16200000">
            <a:off x="1259685" y="474963"/>
            <a:ext cx="3898360" cy="6417735"/>
          </a:xfrm>
          <a:prstGeom prst="rect">
            <a:avLst/>
          </a:prstGeom>
          <a:gradFill>
            <a:gsLst>
              <a:gs pos="0">
                <a:schemeClr val="accent1">
                  <a:lumMod val="5000"/>
                  <a:lumOff val="95000"/>
                  <a:alpha val="79912"/>
                </a:schemeClr>
              </a:gs>
              <a:gs pos="100000">
                <a:schemeClr val="bg1"/>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6" name="Title 1">
            <a:extLst>
              <a:ext uri="{FF2B5EF4-FFF2-40B4-BE49-F238E27FC236}">
                <a16:creationId xmlns:a16="http://schemas.microsoft.com/office/drawing/2014/main" id="{C086CA6E-77D1-F0FC-CC8D-41B9EA98BDE7}"/>
              </a:ext>
            </a:extLst>
          </p:cNvPr>
          <p:cNvSpPr>
            <a:spLocks noGrp="1"/>
          </p:cNvSpPr>
          <p:nvPr>
            <p:ph type="ctrTitle" hasCustomPrompt="1"/>
          </p:nvPr>
        </p:nvSpPr>
        <p:spPr>
          <a:xfrm>
            <a:off x="634696" y="2569553"/>
            <a:ext cx="4855681" cy="1772793"/>
          </a:xfrm>
        </p:spPr>
        <p:txBody>
          <a:bodyPr wrap="square" lIns="0" bIns="0" anchor="b" anchorCtr="0">
            <a:spAutoFit/>
          </a:bodyPr>
          <a:lstStyle>
            <a:lvl1pPr algn="l">
              <a:lnSpc>
                <a:spcPct val="90000"/>
              </a:lnSpc>
              <a:defRPr sz="6400" b="1" baseline="0">
                <a:solidFill>
                  <a:schemeClr val="accent1"/>
                </a:solidFill>
                <a:latin typeface="Arial"/>
                <a:cs typeface="Arial"/>
              </a:defRPr>
            </a:lvl1pPr>
          </a:lstStyle>
          <a:p>
            <a:r>
              <a:rPr lang="en-US" dirty="0"/>
              <a:t>Section Divider Title</a:t>
            </a:r>
          </a:p>
        </p:txBody>
      </p:sp>
      <p:sp>
        <p:nvSpPr>
          <p:cNvPr id="14" name="Subtitle 2">
            <a:extLst>
              <a:ext uri="{FF2B5EF4-FFF2-40B4-BE49-F238E27FC236}">
                <a16:creationId xmlns:a16="http://schemas.microsoft.com/office/drawing/2014/main" id="{A915AB51-7DDB-61B6-EC1B-8F7C4B490D1B}"/>
              </a:ext>
            </a:extLst>
          </p:cNvPr>
          <p:cNvSpPr>
            <a:spLocks noGrp="1"/>
          </p:cNvSpPr>
          <p:nvPr>
            <p:ph type="subTitle" idx="1" hasCustomPrompt="1"/>
          </p:nvPr>
        </p:nvSpPr>
        <p:spPr>
          <a:xfrm>
            <a:off x="634696" y="4445085"/>
            <a:ext cx="4855681" cy="332399"/>
          </a:xfrm>
          <a:prstGeom prst="rect">
            <a:avLst/>
          </a:prstGeom>
        </p:spPr>
        <p:txBody>
          <a:bodyPr wrap="square" lIns="0" tIns="0" rIns="0" bIns="0">
            <a:spAutoFit/>
          </a:bodyPr>
          <a:lstStyle>
            <a:lvl1pPr marL="0" indent="0" algn="l">
              <a:buNone/>
              <a:defRPr sz="2400" b="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Title</a:t>
            </a:r>
          </a:p>
        </p:txBody>
      </p:sp>
    </p:spTree>
    <p:extLst>
      <p:ext uri="{BB962C8B-B14F-4D97-AF65-F5344CB8AC3E}">
        <p14:creationId xmlns:p14="http://schemas.microsoft.com/office/powerpoint/2010/main" val="2222057550"/>
      </p:ext>
    </p:extLst>
  </p:cSld>
  <p:clrMapOvr>
    <a:masterClrMapping/>
  </p:clrMapOvr>
  <p:extLst>
    <p:ext uri="{DCECCB84-F9BA-43D5-87BE-67443E8EF086}">
      <p15:sldGuideLst xmlns:p15="http://schemas.microsoft.com/office/powerpoint/2012/main"/>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003CB1E-B3BE-6C51-7CD4-2E07A6E8FAC8}"/>
              </a:ext>
            </a:extLst>
          </p:cNvPr>
          <p:cNvSpPr/>
          <p:nvPr userDrawn="1"/>
        </p:nvSpPr>
        <p:spPr>
          <a:xfrm>
            <a:off x="0" y="5727701"/>
            <a:ext cx="12192000" cy="11303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pic>
        <p:nvPicPr>
          <p:cNvPr id="2" name="Graphic 1">
            <a:extLst>
              <a:ext uri="{FF2B5EF4-FFF2-40B4-BE49-F238E27FC236}">
                <a16:creationId xmlns:a16="http://schemas.microsoft.com/office/drawing/2014/main" id="{AEC11A48-AF0B-1A3D-A25B-364E9710BF9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6197600"/>
            <a:ext cx="12192000" cy="660400"/>
          </a:xfrm>
          <a:prstGeom prst="rect">
            <a:avLst/>
          </a:prstGeom>
        </p:spPr>
      </p:pic>
      <p:sp>
        <p:nvSpPr>
          <p:cNvPr id="10" name="Title 1"/>
          <p:cNvSpPr>
            <a:spLocks noGrp="1"/>
          </p:cNvSpPr>
          <p:nvPr>
            <p:ph type="ctrTitle" hasCustomPrompt="1"/>
          </p:nvPr>
        </p:nvSpPr>
        <p:spPr>
          <a:xfrm>
            <a:off x="627332" y="3100337"/>
            <a:ext cx="11135808" cy="886396"/>
          </a:xfrm>
        </p:spPr>
        <p:txBody>
          <a:bodyPr lIns="0" bIns="0" anchor="b" anchorCtr="0">
            <a:spAutoFit/>
          </a:bodyPr>
          <a:lstStyle>
            <a:lvl1pPr algn="l">
              <a:lnSpc>
                <a:spcPct val="90000"/>
              </a:lnSpc>
              <a:defRPr sz="6400" b="1" baseline="0">
                <a:solidFill>
                  <a:schemeClr val="accent1"/>
                </a:solidFill>
                <a:latin typeface="Arial"/>
                <a:cs typeface="Arial"/>
              </a:defRPr>
            </a:lvl1pPr>
          </a:lstStyle>
          <a:p>
            <a:r>
              <a:rPr lang="en-US" dirty="0"/>
              <a:t>Section Divider Title</a:t>
            </a:r>
          </a:p>
        </p:txBody>
      </p:sp>
      <p:sp>
        <p:nvSpPr>
          <p:cNvPr id="11" name="Subtitle 2"/>
          <p:cNvSpPr>
            <a:spLocks noGrp="1"/>
          </p:cNvSpPr>
          <p:nvPr>
            <p:ph type="subTitle" idx="1" hasCustomPrompt="1"/>
          </p:nvPr>
        </p:nvSpPr>
        <p:spPr>
          <a:xfrm>
            <a:off x="627332" y="4127097"/>
            <a:ext cx="11135808" cy="387799"/>
          </a:xfrm>
          <a:prstGeom prst="rect">
            <a:avLst/>
          </a:prstGeom>
        </p:spPr>
        <p:txBody>
          <a:bodyPr lIns="0" tIns="0" rIns="0" bIns="0">
            <a:spAutoFit/>
          </a:bodyPr>
          <a:lstStyle>
            <a:lvl1pPr marL="0" indent="0" algn="l">
              <a:buNone/>
              <a:defRPr sz="2800" b="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Title</a:t>
            </a:r>
          </a:p>
        </p:txBody>
      </p:sp>
      <p:pic>
        <p:nvPicPr>
          <p:cNvPr id="3" name="Graphic 2">
            <a:extLst>
              <a:ext uri="{FF2B5EF4-FFF2-40B4-BE49-F238E27FC236}">
                <a16:creationId xmlns:a16="http://schemas.microsoft.com/office/drawing/2014/main" id="{60415BDD-4F94-EDB5-C8CD-9289012E7CB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46204" y="533564"/>
            <a:ext cx="6067883" cy="593597"/>
          </a:xfrm>
          <a:prstGeom prst="rect">
            <a:avLst/>
          </a:prstGeom>
        </p:spPr>
      </p:pic>
    </p:spTree>
    <p:extLst>
      <p:ext uri="{BB962C8B-B14F-4D97-AF65-F5344CB8AC3E}">
        <p14:creationId xmlns:p14="http://schemas.microsoft.com/office/powerpoint/2010/main" val="42750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Copy Only">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31698C-A798-4B2C-D0CA-4C8C1BA396DB}"/>
              </a:ext>
            </a:extLst>
          </p:cNvPr>
          <p:cNvSpPr>
            <a:spLocks noGrp="1"/>
          </p:cNvSpPr>
          <p:nvPr>
            <p:ph type="title" hasCustomPrompt="1"/>
          </p:nvPr>
        </p:nvSpPr>
        <p:spPr>
          <a:xfrm>
            <a:off x="609599" y="164758"/>
            <a:ext cx="10960324" cy="553997"/>
          </a:xfrm>
          <a:prstGeom prst="rect">
            <a:avLst/>
          </a:prstGeom>
        </p:spPr>
        <p:txBody>
          <a:bodyPr vert="horz" lIns="0" tIns="0" rIns="91440" bIns="45720" rtlCol="0" anchor="t">
            <a:noAutofit/>
          </a:bodyPr>
          <a:lstStyle/>
          <a:p>
            <a:r>
              <a:rPr lang="en-US" dirty="0"/>
              <a:t>Insert Title Here Image &amp; Copy</a:t>
            </a:r>
          </a:p>
        </p:txBody>
      </p:sp>
      <p:sp>
        <p:nvSpPr>
          <p:cNvPr id="3" name="Text Placeholder 4">
            <a:extLst>
              <a:ext uri="{FF2B5EF4-FFF2-40B4-BE49-F238E27FC236}">
                <a16:creationId xmlns:a16="http://schemas.microsoft.com/office/drawing/2014/main" id="{FB8DA90B-19FD-3B68-2914-6B5EBF4DF2DF}"/>
              </a:ext>
            </a:extLst>
          </p:cNvPr>
          <p:cNvSpPr>
            <a:spLocks noGrp="1"/>
          </p:cNvSpPr>
          <p:nvPr>
            <p:ph idx="1"/>
          </p:nvPr>
        </p:nvSpPr>
        <p:spPr>
          <a:xfrm>
            <a:off x="609599" y="792079"/>
            <a:ext cx="10978292" cy="4871989"/>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1312191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_Copy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EFBACD-CF62-DDF8-2A2E-B218FDACF784}"/>
              </a:ext>
            </a:extLst>
          </p:cNvPr>
          <p:cNvSpPr/>
          <p:nvPr userDrawn="1"/>
        </p:nvSpPr>
        <p:spPr>
          <a:xfrm>
            <a:off x="360033" y="5768698"/>
            <a:ext cx="11300103" cy="7855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5" name="Title Placeholder 1">
            <a:extLst>
              <a:ext uri="{FF2B5EF4-FFF2-40B4-BE49-F238E27FC236}">
                <a16:creationId xmlns:a16="http://schemas.microsoft.com/office/drawing/2014/main" id="{7D8D0C12-CCB3-CD6F-526F-39993D773D58}"/>
              </a:ext>
            </a:extLst>
          </p:cNvPr>
          <p:cNvSpPr>
            <a:spLocks noGrp="1"/>
          </p:cNvSpPr>
          <p:nvPr>
            <p:ph type="title" hasCustomPrompt="1"/>
          </p:nvPr>
        </p:nvSpPr>
        <p:spPr>
          <a:xfrm>
            <a:off x="609599" y="164758"/>
            <a:ext cx="10960324" cy="553997"/>
          </a:xfrm>
          <a:prstGeom prst="rect">
            <a:avLst/>
          </a:prstGeom>
        </p:spPr>
        <p:txBody>
          <a:bodyPr vert="horz" lIns="0" tIns="0" rIns="91440" bIns="45720" rtlCol="0" anchor="t">
            <a:noAutofit/>
          </a:bodyPr>
          <a:lstStyle/>
          <a:p>
            <a:r>
              <a:rPr lang="en-US" dirty="0"/>
              <a:t>Insert Title Here Image &amp; Copy</a:t>
            </a:r>
          </a:p>
        </p:txBody>
      </p:sp>
      <p:sp>
        <p:nvSpPr>
          <p:cNvPr id="6" name="Text Placeholder 4">
            <a:extLst>
              <a:ext uri="{FF2B5EF4-FFF2-40B4-BE49-F238E27FC236}">
                <a16:creationId xmlns:a16="http://schemas.microsoft.com/office/drawing/2014/main" id="{A35CE1B5-6B72-80B1-06B7-767DB52862D4}"/>
              </a:ext>
            </a:extLst>
          </p:cNvPr>
          <p:cNvSpPr>
            <a:spLocks noGrp="1"/>
          </p:cNvSpPr>
          <p:nvPr>
            <p:ph idx="1"/>
          </p:nvPr>
        </p:nvSpPr>
        <p:spPr>
          <a:xfrm>
            <a:off x="609599" y="792079"/>
            <a:ext cx="10978292" cy="5714644"/>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2547083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Image &amp; Copy">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7452883" y="0"/>
            <a:ext cx="4739117" cy="387735"/>
          </a:xfrm>
          <a:prstGeom prst="rect">
            <a:avLst/>
          </a:prstGeom>
          <a:solidFill>
            <a:schemeClr val="bg1">
              <a:lumMod val="50000"/>
            </a:schemeClr>
          </a:solidFill>
        </p:spPr>
        <p:txBody>
          <a:bodyPr/>
          <a:lstStyle>
            <a:lvl1pPr marL="0" indent="0">
              <a:buNone/>
              <a:defRPr/>
            </a:lvl1pPr>
          </a:lstStyle>
          <a:p>
            <a:r>
              <a:rPr lang="en-US" dirty="0"/>
              <a:t>Click icon to add picture</a:t>
            </a:r>
          </a:p>
        </p:txBody>
      </p:sp>
      <p:pic>
        <p:nvPicPr>
          <p:cNvPr id="2" name="Graphic 1">
            <a:extLst>
              <a:ext uri="{FF2B5EF4-FFF2-40B4-BE49-F238E27FC236}">
                <a16:creationId xmlns:a16="http://schemas.microsoft.com/office/drawing/2014/main" id="{58FC1E26-3DFA-4729-D4CE-1DEFDCDE950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6197600"/>
            <a:ext cx="12192000" cy="660400"/>
          </a:xfrm>
          <a:prstGeom prst="rect">
            <a:avLst/>
          </a:prstGeom>
        </p:spPr>
      </p:pic>
      <p:sp>
        <p:nvSpPr>
          <p:cNvPr id="6" name="Title Placeholder 1">
            <a:extLst>
              <a:ext uri="{FF2B5EF4-FFF2-40B4-BE49-F238E27FC236}">
                <a16:creationId xmlns:a16="http://schemas.microsoft.com/office/drawing/2014/main" id="{80DA951E-2346-C651-F31E-6C0F8B0C0DEB}"/>
              </a:ext>
            </a:extLst>
          </p:cNvPr>
          <p:cNvSpPr>
            <a:spLocks noGrp="1"/>
          </p:cNvSpPr>
          <p:nvPr>
            <p:ph type="title" hasCustomPrompt="1"/>
          </p:nvPr>
        </p:nvSpPr>
        <p:spPr>
          <a:xfrm>
            <a:off x="609599" y="164758"/>
            <a:ext cx="6425356" cy="553997"/>
          </a:xfrm>
          <a:prstGeom prst="rect">
            <a:avLst/>
          </a:prstGeom>
        </p:spPr>
        <p:txBody>
          <a:bodyPr vert="horz" lIns="0" tIns="0" rIns="91440" bIns="45720" rtlCol="0" anchor="t">
            <a:noAutofit/>
          </a:bodyPr>
          <a:lstStyle/>
          <a:p>
            <a:r>
              <a:rPr lang="en-US" dirty="0"/>
              <a:t>Insert Title Here Image &amp; Copy</a:t>
            </a:r>
          </a:p>
        </p:txBody>
      </p:sp>
      <p:sp>
        <p:nvSpPr>
          <p:cNvPr id="8" name="Text Placeholder 4">
            <a:extLst>
              <a:ext uri="{FF2B5EF4-FFF2-40B4-BE49-F238E27FC236}">
                <a16:creationId xmlns:a16="http://schemas.microsoft.com/office/drawing/2014/main" id="{A4665A5E-23A2-B700-AB86-18613EA1BAA0}"/>
              </a:ext>
            </a:extLst>
          </p:cNvPr>
          <p:cNvSpPr>
            <a:spLocks noGrp="1"/>
          </p:cNvSpPr>
          <p:nvPr>
            <p:ph idx="1"/>
          </p:nvPr>
        </p:nvSpPr>
        <p:spPr>
          <a:xfrm>
            <a:off x="609600" y="792079"/>
            <a:ext cx="6435889" cy="4871989"/>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97989468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Double Column">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3DF5B6-8C3D-11C4-7615-44F0C6870409}"/>
              </a:ext>
            </a:extLst>
          </p:cNvPr>
          <p:cNvSpPr>
            <a:spLocks noGrp="1"/>
          </p:cNvSpPr>
          <p:nvPr>
            <p:ph type="title" hasCustomPrompt="1"/>
          </p:nvPr>
        </p:nvSpPr>
        <p:spPr>
          <a:xfrm>
            <a:off x="609599" y="164758"/>
            <a:ext cx="10960324" cy="553997"/>
          </a:xfrm>
          <a:prstGeom prst="rect">
            <a:avLst/>
          </a:prstGeom>
        </p:spPr>
        <p:txBody>
          <a:bodyPr vert="horz" lIns="0" tIns="0" rIns="91440" bIns="45720" rtlCol="0" anchor="t">
            <a:noAutofit/>
          </a:bodyPr>
          <a:lstStyle/>
          <a:p>
            <a:r>
              <a:rPr lang="en-US" dirty="0"/>
              <a:t>Insert Title Here Image &amp; Copy</a:t>
            </a:r>
          </a:p>
        </p:txBody>
      </p:sp>
      <p:sp>
        <p:nvSpPr>
          <p:cNvPr id="6" name="Text Placeholder 4">
            <a:extLst>
              <a:ext uri="{FF2B5EF4-FFF2-40B4-BE49-F238E27FC236}">
                <a16:creationId xmlns:a16="http://schemas.microsoft.com/office/drawing/2014/main" id="{F751674C-E917-6EC7-BD46-04395286ABDA}"/>
              </a:ext>
            </a:extLst>
          </p:cNvPr>
          <p:cNvSpPr>
            <a:spLocks noGrp="1"/>
          </p:cNvSpPr>
          <p:nvPr>
            <p:ph idx="1"/>
          </p:nvPr>
        </p:nvSpPr>
        <p:spPr>
          <a:xfrm>
            <a:off x="609600" y="792079"/>
            <a:ext cx="5387547" cy="4871989"/>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FFE2ACCC-DD45-B3AA-3F38-BFC90B1F6C1E}"/>
              </a:ext>
            </a:extLst>
          </p:cNvPr>
          <p:cNvSpPr>
            <a:spLocks noGrp="1"/>
          </p:cNvSpPr>
          <p:nvPr>
            <p:ph idx="10"/>
          </p:nvPr>
        </p:nvSpPr>
        <p:spPr>
          <a:xfrm>
            <a:off x="6182376" y="792079"/>
            <a:ext cx="5387547" cy="4871989"/>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3231910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able Only">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4871BFAE-FE4F-F5FD-6080-11E1045FEACB}"/>
              </a:ext>
            </a:extLst>
          </p:cNvPr>
          <p:cNvSpPr>
            <a:spLocks noGrp="1"/>
          </p:cNvSpPr>
          <p:nvPr>
            <p:ph type="pic" sz="quarter" idx="13"/>
          </p:nvPr>
        </p:nvSpPr>
        <p:spPr>
          <a:xfrm>
            <a:off x="7258493" y="0"/>
            <a:ext cx="4933507" cy="6858000"/>
          </a:xfrm>
          <a:prstGeom prst="rect">
            <a:avLst/>
          </a:prstGeom>
          <a:solidFill>
            <a:schemeClr val="bg1">
              <a:lumMod val="50000"/>
            </a:schemeClr>
          </a:solidFill>
        </p:spPr>
        <p:txBody>
          <a:bodyPr anchor="ctr">
            <a:noAutofit/>
          </a:bodyPr>
          <a:lstStyle>
            <a:lvl1pPr marL="0" indent="0" algn="ctr">
              <a:buNone/>
              <a:defRPr>
                <a:solidFill>
                  <a:schemeClr val="bg1">
                    <a:lumMod val="85000"/>
                  </a:schemeClr>
                </a:solidFill>
              </a:defRPr>
            </a:lvl1pPr>
          </a:lstStyle>
          <a:p>
            <a:r>
              <a:rPr lang="en-US" dirty="0"/>
              <a:t>Click icon to add picture</a:t>
            </a:r>
          </a:p>
        </p:txBody>
      </p:sp>
      <p:sp>
        <p:nvSpPr>
          <p:cNvPr id="2" name="Title Placeholder 1">
            <a:extLst>
              <a:ext uri="{FF2B5EF4-FFF2-40B4-BE49-F238E27FC236}">
                <a16:creationId xmlns:a16="http://schemas.microsoft.com/office/drawing/2014/main" id="{07B544A2-6FDF-57C2-B14B-E4ADDDAA268A}"/>
              </a:ext>
            </a:extLst>
          </p:cNvPr>
          <p:cNvSpPr>
            <a:spLocks noGrp="1"/>
          </p:cNvSpPr>
          <p:nvPr>
            <p:ph type="title" hasCustomPrompt="1"/>
          </p:nvPr>
        </p:nvSpPr>
        <p:spPr>
          <a:xfrm>
            <a:off x="609599" y="164758"/>
            <a:ext cx="6231284" cy="553997"/>
          </a:xfrm>
          <a:prstGeom prst="rect">
            <a:avLst/>
          </a:prstGeom>
        </p:spPr>
        <p:txBody>
          <a:bodyPr vert="horz" lIns="0" tIns="0" rIns="91440" bIns="45720" rtlCol="0" anchor="t">
            <a:noAutofit/>
          </a:bodyPr>
          <a:lstStyle/>
          <a:p>
            <a:r>
              <a:rPr lang="en-US" dirty="0"/>
              <a:t>Insert Title Here Image &amp; Copy</a:t>
            </a:r>
          </a:p>
        </p:txBody>
      </p:sp>
      <p:sp>
        <p:nvSpPr>
          <p:cNvPr id="3" name="Text Placeholder 4">
            <a:extLst>
              <a:ext uri="{FF2B5EF4-FFF2-40B4-BE49-F238E27FC236}">
                <a16:creationId xmlns:a16="http://schemas.microsoft.com/office/drawing/2014/main" id="{83CDE917-A7C9-1F9B-C858-56510DB656AF}"/>
              </a:ext>
            </a:extLst>
          </p:cNvPr>
          <p:cNvSpPr>
            <a:spLocks noGrp="1"/>
          </p:cNvSpPr>
          <p:nvPr>
            <p:ph idx="1"/>
          </p:nvPr>
        </p:nvSpPr>
        <p:spPr>
          <a:xfrm>
            <a:off x="609599" y="792079"/>
            <a:ext cx="6241500" cy="4871989"/>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925770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Images &amp; Copy 3 Column">
    <p:spTree>
      <p:nvGrpSpPr>
        <p:cNvPr id="1" name=""/>
        <p:cNvGrpSpPr/>
        <p:nvPr/>
      </p:nvGrpSpPr>
      <p:grpSpPr>
        <a:xfrm>
          <a:off x="0" y="0"/>
          <a:ext cx="0" cy="0"/>
          <a:chOff x="0" y="0"/>
          <a:chExt cx="0" cy="0"/>
        </a:xfrm>
      </p:grpSpPr>
      <p:sp>
        <p:nvSpPr>
          <p:cNvPr id="7" name="Picture Placeholder 9"/>
          <p:cNvSpPr>
            <a:spLocks noGrp="1"/>
          </p:cNvSpPr>
          <p:nvPr>
            <p:ph type="pic" sz="quarter" idx="16"/>
          </p:nvPr>
        </p:nvSpPr>
        <p:spPr>
          <a:xfrm>
            <a:off x="609601" y="883343"/>
            <a:ext cx="3425380" cy="2276724"/>
          </a:xfrm>
          <a:prstGeom prst="rect">
            <a:avLst/>
          </a:prstGeom>
          <a:solidFill>
            <a:schemeClr val="tx1">
              <a:lumMod val="50000"/>
              <a:lumOff val="50000"/>
            </a:schemeClr>
          </a:solidFill>
        </p:spPr>
        <p:txBody>
          <a:bodyPr>
            <a:normAutofit/>
          </a:bodyPr>
          <a:lstStyle>
            <a:lvl1pPr marL="0" indent="0">
              <a:buNone/>
              <a:defRPr sz="2400">
                <a:solidFill>
                  <a:schemeClr val="tx1"/>
                </a:solidFill>
              </a:defRPr>
            </a:lvl1pPr>
          </a:lstStyle>
          <a:p>
            <a:r>
              <a:rPr lang="en-US" dirty="0"/>
              <a:t>Click icon to add picture</a:t>
            </a:r>
          </a:p>
        </p:txBody>
      </p:sp>
      <p:sp>
        <p:nvSpPr>
          <p:cNvPr id="9" name="Picture Placeholder 9"/>
          <p:cNvSpPr>
            <a:spLocks noGrp="1"/>
          </p:cNvSpPr>
          <p:nvPr>
            <p:ph type="pic" sz="quarter" idx="18"/>
          </p:nvPr>
        </p:nvSpPr>
        <p:spPr>
          <a:xfrm>
            <a:off x="4383311" y="883343"/>
            <a:ext cx="3425380" cy="2276724"/>
          </a:xfrm>
          <a:prstGeom prst="rect">
            <a:avLst/>
          </a:prstGeom>
          <a:solidFill>
            <a:schemeClr val="tx1">
              <a:lumMod val="50000"/>
              <a:lumOff val="50000"/>
            </a:schemeClr>
          </a:solidFill>
        </p:spPr>
        <p:txBody>
          <a:bodyPr>
            <a:normAutofit/>
          </a:bodyPr>
          <a:lstStyle>
            <a:lvl1pPr marL="0" indent="0">
              <a:buNone/>
              <a:defRPr sz="2400">
                <a:solidFill>
                  <a:schemeClr val="tx1"/>
                </a:solidFill>
              </a:defRPr>
            </a:lvl1pPr>
          </a:lstStyle>
          <a:p>
            <a:r>
              <a:rPr lang="en-US" dirty="0"/>
              <a:t>Click icon to add picture</a:t>
            </a:r>
          </a:p>
        </p:txBody>
      </p:sp>
      <p:sp>
        <p:nvSpPr>
          <p:cNvPr id="10" name="Picture Placeholder 9"/>
          <p:cNvSpPr>
            <a:spLocks noGrp="1"/>
          </p:cNvSpPr>
          <p:nvPr>
            <p:ph type="pic" sz="quarter" idx="20"/>
          </p:nvPr>
        </p:nvSpPr>
        <p:spPr>
          <a:xfrm>
            <a:off x="8157021" y="883343"/>
            <a:ext cx="3425380" cy="2276724"/>
          </a:xfrm>
          <a:prstGeom prst="rect">
            <a:avLst/>
          </a:prstGeom>
          <a:solidFill>
            <a:schemeClr val="tx1">
              <a:lumMod val="50000"/>
              <a:lumOff val="50000"/>
            </a:schemeClr>
          </a:solidFill>
        </p:spPr>
        <p:txBody>
          <a:bodyPr>
            <a:normAutofit/>
          </a:bodyPr>
          <a:lstStyle>
            <a:lvl1pPr marL="0" indent="0">
              <a:buNone/>
              <a:defRPr sz="2400">
                <a:solidFill>
                  <a:schemeClr val="tx1"/>
                </a:solidFill>
              </a:defRPr>
            </a:lvl1pPr>
          </a:lstStyle>
          <a:p>
            <a:r>
              <a:rPr lang="en-US" dirty="0"/>
              <a:t>Click icon to add picture</a:t>
            </a:r>
          </a:p>
        </p:txBody>
      </p:sp>
      <p:sp>
        <p:nvSpPr>
          <p:cNvPr id="6" name="Title Placeholder 1">
            <a:extLst>
              <a:ext uri="{FF2B5EF4-FFF2-40B4-BE49-F238E27FC236}">
                <a16:creationId xmlns:a16="http://schemas.microsoft.com/office/drawing/2014/main" id="{404F15ED-E47A-A121-FEA2-D5A985DFA0FA}"/>
              </a:ext>
            </a:extLst>
          </p:cNvPr>
          <p:cNvSpPr>
            <a:spLocks noGrp="1"/>
          </p:cNvSpPr>
          <p:nvPr>
            <p:ph type="title" hasCustomPrompt="1"/>
          </p:nvPr>
        </p:nvSpPr>
        <p:spPr>
          <a:xfrm>
            <a:off x="609599" y="164758"/>
            <a:ext cx="10960324" cy="553997"/>
          </a:xfrm>
          <a:prstGeom prst="rect">
            <a:avLst/>
          </a:prstGeom>
        </p:spPr>
        <p:txBody>
          <a:bodyPr vert="horz" lIns="0" tIns="0" rIns="91440" bIns="45720" rtlCol="0" anchor="t">
            <a:noAutofit/>
          </a:bodyPr>
          <a:lstStyle/>
          <a:p>
            <a:r>
              <a:rPr lang="en-US" dirty="0"/>
              <a:t>Insert Title Here Image &amp; Copy</a:t>
            </a:r>
          </a:p>
        </p:txBody>
      </p:sp>
      <p:sp>
        <p:nvSpPr>
          <p:cNvPr id="8" name="Text Placeholder 4">
            <a:extLst>
              <a:ext uri="{FF2B5EF4-FFF2-40B4-BE49-F238E27FC236}">
                <a16:creationId xmlns:a16="http://schemas.microsoft.com/office/drawing/2014/main" id="{5BD5B9CC-B9CE-BC16-0D2C-B79666938531}"/>
              </a:ext>
            </a:extLst>
          </p:cNvPr>
          <p:cNvSpPr>
            <a:spLocks noGrp="1"/>
          </p:cNvSpPr>
          <p:nvPr>
            <p:ph idx="1"/>
          </p:nvPr>
        </p:nvSpPr>
        <p:spPr>
          <a:xfrm>
            <a:off x="609600" y="3239233"/>
            <a:ext cx="3425381"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11" name="Text Placeholder 4">
            <a:extLst>
              <a:ext uri="{FF2B5EF4-FFF2-40B4-BE49-F238E27FC236}">
                <a16:creationId xmlns:a16="http://schemas.microsoft.com/office/drawing/2014/main" id="{9CBB301A-5DB9-1A2D-435E-047CEEB39A1C}"/>
              </a:ext>
            </a:extLst>
          </p:cNvPr>
          <p:cNvSpPr>
            <a:spLocks noGrp="1"/>
          </p:cNvSpPr>
          <p:nvPr>
            <p:ph idx="21"/>
          </p:nvPr>
        </p:nvSpPr>
        <p:spPr>
          <a:xfrm>
            <a:off x="4377039" y="3239233"/>
            <a:ext cx="3425381"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12" name="Text Placeholder 4">
            <a:extLst>
              <a:ext uri="{FF2B5EF4-FFF2-40B4-BE49-F238E27FC236}">
                <a16:creationId xmlns:a16="http://schemas.microsoft.com/office/drawing/2014/main" id="{5AC6AEDD-A44B-7357-7F77-EDDCC2F8DCB4}"/>
              </a:ext>
            </a:extLst>
          </p:cNvPr>
          <p:cNvSpPr>
            <a:spLocks noGrp="1"/>
          </p:cNvSpPr>
          <p:nvPr>
            <p:ph idx="22"/>
          </p:nvPr>
        </p:nvSpPr>
        <p:spPr>
          <a:xfrm>
            <a:off x="8155460" y="3239233"/>
            <a:ext cx="3425381"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13389480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Image Top &amp; Copy Bottom">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6AEAB4E0-EC82-DB10-0691-C7D57C116382}"/>
              </a:ext>
            </a:extLst>
          </p:cNvPr>
          <p:cNvSpPr>
            <a:spLocks noGrp="1"/>
          </p:cNvSpPr>
          <p:nvPr>
            <p:ph type="pic" sz="quarter" idx="17"/>
          </p:nvPr>
        </p:nvSpPr>
        <p:spPr>
          <a:xfrm>
            <a:off x="609600" y="880759"/>
            <a:ext cx="10972797" cy="2276724"/>
          </a:xfrm>
          <a:prstGeom prst="rect">
            <a:avLst/>
          </a:prstGeom>
          <a:solidFill>
            <a:schemeClr val="tx1">
              <a:lumMod val="50000"/>
              <a:lumOff val="50000"/>
            </a:schemeClr>
          </a:solidFill>
        </p:spPr>
        <p:txBody>
          <a:bodyPr>
            <a:normAutofit/>
          </a:bodyPr>
          <a:lstStyle>
            <a:lvl1pPr marL="0" indent="0">
              <a:buNone/>
              <a:defRPr sz="2400">
                <a:solidFill>
                  <a:schemeClr val="tx1"/>
                </a:solidFill>
              </a:defRPr>
            </a:lvl1pPr>
          </a:lstStyle>
          <a:p>
            <a:r>
              <a:rPr lang="en-US" dirty="0"/>
              <a:t>Click icon to add picture</a:t>
            </a:r>
          </a:p>
        </p:txBody>
      </p:sp>
      <p:sp>
        <p:nvSpPr>
          <p:cNvPr id="3" name="Title Placeholder 1">
            <a:extLst>
              <a:ext uri="{FF2B5EF4-FFF2-40B4-BE49-F238E27FC236}">
                <a16:creationId xmlns:a16="http://schemas.microsoft.com/office/drawing/2014/main" id="{7EC80901-5414-5465-B9DD-C2808DF2905D}"/>
              </a:ext>
            </a:extLst>
          </p:cNvPr>
          <p:cNvSpPr>
            <a:spLocks noGrp="1"/>
          </p:cNvSpPr>
          <p:nvPr>
            <p:ph type="title" hasCustomPrompt="1"/>
          </p:nvPr>
        </p:nvSpPr>
        <p:spPr>
          <a:xfrm>
            <a:off x="609599" y="164758"/>
            <a:ext cx="10960324" cy="553997"/>
          </a:xfrm>
          <a:prstGeom prst="rect">
            <a:avLst/>
          </a:prstGeom>
        </p:spPr>
        <p:txBody>
          <a:bodyPr vert="horz" lIns="0" tIns="0" rIns="91440" bIns="45720" rtlCol="0" anchor="t">
            <a:noAutofit/>
          </a:bodyPr>
          <a:lstStyle/>
          <a:p>
            <a:r>
              <a:rPr lang="en-US" dirty="0"/>
              <a:t>Insert Title Here Image &amp; Copy</a:t>
            </a:r>
          </a:p>
        </p:txBody>
      </p:sp>
      <p:sp>
        <p:nvSpPr>
          <p:cNvPr id="6" name="Text Placeholder 4">
            <a:extLst>
              <a:ext uri="{FF2B5EF4-FFF2-40B4-BE49-F238E27FC236}">
                <a16:creationId xmlns:a16="http://schemas.microsoft.com/office/drawing/2014/main" id="{B550E7DA-BF61-922F-6C58-CCEB9E7FCCDE}"/>
              </a:ext>
            </a:extLst>
          </p:cNvPr>
          <p:cNvSpPr>
            <a:spLocks noGrp="1"/>
          </p:cNvSpPr>
          <p:nvPr>
            <p:ph idx="1"/>
          </p:nvPr>
        </p:nvSpPr>
        <p:spPr>
          <a:xfrm>
            <a:off x="609600" y="3239233"/>
            <a:ext cx="10960323"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8821448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4211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Charts &amp; Copy 1">
    <p:spTree>
      <p:nvGrpSpPr>
        <p:cNvPr id="1" name=""/>
        <p:cNvGrpSpPr/>
        <p:nvPr/>
      </p:nvGrpSpPr>
      <p:grpSpPr>
        <a:xfrm>
          <a:off x="0" y="0"/>
          <a:ext cx="0" cy="0"/>
          <a:chOff x="0" y="0"/>
          <a:chExt cx="0" cy="0"/>
        </a:xfrm>
      </p:grpSpPr>
      <p:sp>
        <p:nvSpPr>
          <p:cNvPr id="16" name="Chart Placeholder 6"/>
          <p:cNvSpPr>
            <a:spLocks noGrp="1"/>
          </p:cNvSpPr>
          <p:nvPr>
            <p:ph type="chart" sz="quarter" idx="23"/>
          </p:nvPr>
        </p:nvSpPr>
        <p:spPr>
          <a:xfrm>
            <a:off x="609600" y="962511"/>
            <a:ext cx="3425379" cy="387735"/>
          </a:xfrm>
          <a:prstGeom prst="rect">
            <a:avLst/>
          </a:prstGeom>
        </p:spPr>
        <p:txBody>
          <a:bodyPr/>
          <a:lstStyle>
            <a:lvl1pPr marL="0" indent="0">
              <a:buNone/>
              <a:defRPr>
                <a:solidFill>
                  <a:schemeClr val="tx1"/>
                </a:solidFill>
              </a:defRPr>
            </a:lvl1pPr>
          </a:lstStyle>
          <a:p>
            <a:r>
              <a:rPr lang="en-US" dirty="0"/>
              <a:t>Click icon to add chart</a:t>
            </a:r>
          </a:p>
        </p:txBody>
      </p:sp>
      <p:sp>
        <p:nvSpPr>
          <p:cNvPr id="25" name="Chart Placeholder 6">
            <a:extLst>
              <a:ext uri="{FF2B5EF4-FFF2-40B4-BE49-F238E27FC236}">
                <a16:creationId xmlns:a16="http://schemas.microsoft.com/office/drawing/2014/main" id="{05CE34A9-2767-EE52-2288-0282EAB77DA4}"/>
              </a:ext>
            </a:extLst>
          </p:cNvPr>
          <p:cNvSpPr>
            <a:spLocks noGrp="1"/>
          </p:cNvSpPr>
          <p:nvPr>
            <p:ph type="chart" sz="quarter" idx="26"/>
          </p:nvPr>
        </p:nvSpPr>
        <p:spPr>
          <a:xfrm>
            <a:off x="4389584" y="962511"/>
            <a:ext cx="3425379" cy="387735"/>
          </a:xfrm>
          <a:prstGeom prst="rect">
            <a:avLst/>
          </a:prstGeom>
        </p:spPr>
        <p:txBody>
          <a:bodyPr/>
          <a:lstStyle>
            <a:lvl1pPr marL="0" indent="0">
              <a:buNone/>
              <a:defRPr>
                <a:solidFill>
                  <a:schemeClr val="tx1"/>
                </a:solidFill>
              </a:defRPr>
            </a:lvl1pPr>
          </a:lstStyle>
          <a:p>
            <a:r>
              <a:rPr lang="en-US" dirty="0"/>
              <a:t>Click icon to add chart</a:t>
            </a:r>
          </a:p>
        </p:txBody>
      </p:sp>
      <p:sp>
        <p:nvSpPr>
          <p:cNvPr id="26" name="Chart Placeholder 6">
            <a:extLst>
              <a:ext uri="{FF2B5EF4-FFF2-40B4-BE49-F238E27FC236}">
                <a16:creationId xmlns:a16="http://schemas.microsoft.com/office/drawing/2014/main" id="{38D520DC-ADC2-F226-F41C-DDB4ADE9DE0C}"/>
              </a:ext>
            </a:extLst>
          </p:cNvPr>
          <p:cNvSpPr>
            <a:spLocks noGrp="1"/>
          </p:cNvSpPr>
          <p:nvPr>
            <p:ph type="chart" sz="quarter" idx="27"/>
          </p:nvPr>
        </p:nvSpPr>
        <p:spPr>
          <a:xfrm>
            <a:off x="8147824" y="962511"/>
            <a:ext cx="3425379" cy="387735"/>
          </a:xfrm>
          <a:prstGeom prst="rect">
            <a:avLst/>
          </a:prstGeom>
        </p:spPr>
        <p:txBody>
          <a:bodyPr/>
          <a:lstStyle>
            <a:lvl1pPr marL="0" indent="0">
              <a:buNone/>
              <a:defRPr>
                <a:solidFill>
                  <a:schemeClr val="tx1"/>
                </a:solidFill>
              </a:defRPr>
            </a:lvl1pPr>
          </a:lstStyle>
          <a:p>
            <a:r>
              <a:rPr lang="en-US" dirty="0"/>
              <a:t>Click icon to add chart</a:t>
            </a:r>
          </a:p>
        </p:txBody>
      </p:sp>
      <p:sp>
        <p:nvSpPr>
          <p:cNvPr id="6" name="Title Placeholder 1">
            <a:extLst>
              <a:ext uri="{FF2B5EF4-FFF2-40B4-BE49-F238E27FC236}">
                <a16:creationId xmlns:a16="http://schemas.microsoft.com/office/drawing/2014/main" id="{F90E998F-0EE0-BAE3-93E8-713B6F4BD36C}"/>
              </a:ext>
            </a:extLst>
          </p:cNvPr>
          <p:cNvSpPr>
            <a:spLocks noGrp="1"/>
          </p:cNvSpPr>
          <p:nvPr>
            <p:ph type="title" hasCustomPrompt="1"/>
          </p:nvPr>
        </p:nvSpPr>
        <p:spPr>
          <a:xfrm>
            <a:off x="609599" y="164758"/>
            <a:ext cx="10960324" cy="553997"/>
          </a:xfrm>
          <a:prstGeom prst="rect">
            <a:avLst/>
          </a:prstGeom>
        </p:spPr>
        <p:txBody>
          <a:bodyPr vert="horz" lIns="0" tIns="0" rIns="91440" bIns="45720" rtlCol="0" anchor="t">
            <a:noAutofit/>
          </a:bodyPr>
          <a:lstStyle/>
          <a:p>
            <a:r>
              <a:rPr lang="en-US" dirty="0"/>
              <a:t>Insert Title Here Image &amp; Copy</a:t>
            </a:r>
          </a:p>
        </p:txBody>
      </p:sp>
      <p:sp>
        <p:nvSpPr>
          <p:cNvPr id="7" name="Text Placeholder 4">
            <a:extLst>
              <a:ext uri="{FF2B5EF4-FFF2-40B4-BE49-F238E27FC236}">
                <a16:creationId xmlns:a16="http://schemas.microsoft.com/office/drawing/2014/main" id="{8D3409C1-6CA9-5A9A-CA79-E15B57BCB43C}"/>
              </a:ext>
            </a:extLst>
          </p:cNvPr>
          <p:cNvSpPr>
            <a:spLocks noGrp="1"/>
          </p:cNvSpPr>
          <p:nvPr>
            <p:ph idx="1"/>
          </p:nvPr>
        </p:nvSpPr>
        <p:spPr>
          <a:xfrm>
            <a:off x="609600" y="3239233"/>
            <a:ext cx="3425381"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8" name="Text Placeholder 4">
            <a:extLst>
              <a:ext uri="{FF2B5EF4-FFF2-40B4-BE49-F238E27FC236}">
                <a16:creationId xmlns:a16="http://schemas.microsoft.com/office/drawing/2014/main" id="{063E3B64-6DC2-93C1-725F-862FE960D220}"/>
              </a:ext>
            </a:extLst>
          </p:cNvPr>
          <p:cNvSpPr>
            <a:spLocks noGrp="1"/>
          </p:cNvSpPr>
          <p:nvPr>
            <p:ph idx="21"/>
          </p:nvPr>
        </p:nvSpPr>
        <p:spPr>
          <a:xfrm>
            <a:off x="4377039" y="3239233"/>
            <a:ext cx="3425381"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12" name="Text Placeholder 4">
            <a:extLst>
              <a:ext uri="{FF2B5EF4-FFF2-40B4-BE49-F238E27FC236}">
                <a16:creationId xmlns:a16="http://schemas.microsoft.com/office/drawing/2014/main" id="{C47F5947-A02D-03E9-AC17-E61BE3082AEE}"/>
              </a:ext>
            </a:extLst>
          </p:cNvPr>
          <p:cNvSpPr>
            <a:spLocks noGrp="1"/>
          </p:cNvSpPr>
          <p:nvPr>
            <p:ph idx="22"/>
          </p:nvPr>
        </p:nvSpPr>
        <p:spPr>
          <a:xfrm>
            <a:off x="8155460" y="3239233"/>
            <a:ext cx="3425381"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36216547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Charts &amp; Copy 2">
    <p:spTree>
      <p:nvGrpSpPr>
        <p:cNvPr id="1" name=""/>
        <p:cNvGrpSpPr/>
        <p:nvPr/>
      </p:nvGrpSpPr>
      <p:grpSpPr>
        <a:xfrm>
          <a:off x="0" y="0"/>
          <a:ext cx="0" cy="0"/>
          <a:chOff x="0" y="0"/>
          <a:chExt cx="0" cy="0"/>
        </a:xfrm>
      </p:grpSpPr>
      <p:sp>
        <p:nvSpPr>
          <p:cNvPr id="3" name="Chart Placeholder 6">
            <a:extLst>
              <a:ext uri="{FF2B5EF4-FFF2-40B4-BE49-F238E27FC236}">
                <a16:creationId xmlns:a16="http://schemas.microsoft.com/office/drawing/2014/main" id="{1A51BEDA-2ECE-F4E3-D7CC-B17120C31B22}"/>
              </a:ext>
            </a:extLst>
          </p:cNvPr>
          <p:cNvSpPr>
            <a:spLocks noGrp="1"/>
          </p:cNvSpPr>
          <p:nvPr>
            <p:ph type="chart" sz="quarter" idx="23"/>
          </p:nvPr>
        </p:nvSpPr>
        <p:spPr>
          <a:xfrm>
            <a:off x="609600" y="962511"/>
            <a:ext cx="2646955" cy="683136"/>
          </a:xfrm>
          <a:prstGeom prst="rect">
            <a:avLst/>
          </a:prstGeom>
        </p:spPr>
        <p:txBody>
          <a:bodyPr/>
          <a:lstStyle>
            <a:lvl1pPr marL="0" indent="0">
              <a:buNone/>
              <a:defRPr>
                <a:solidFill>
                  <a:schemeClr val="tx1"/>
                </a:solidFill>
              </a:defRPr>
            </a:lvl1pPr>
          </a:lstStyle>
          <a:p>
            <a:r>
              <a:rPr lang="en-US" dirty="0"/>
              <a:t>Click icon to add chart</a:t>
            </a:r>
          </a:p>
        </p:txBody>
      </p:sp>
      <p:sp>
        <p:nvSpPr>
          <p:cNvPr id="6" name="Title Placeholder 1">
            <a:extLst>
              <a:ext uri="{FF2B5EF4-FFF2-40B4-BE49-F238E27FC236}">
                <a16:creationId xmlns:a16="http://schemas.microsoft.com/office/drawing/2014/main" id="{75C67F8C-ADB5-0740-A2E8-26D3D52BD165}"/>
              </a:ext>
            </a:extLst>
          </p:cNvPr>
          <p:cNvSpPr>
            <a:spLocks noGrp="1"/>
          </p:cNvSpPr>
          <p:nvPr>
            <p:ph type="title" hasCustomPrompt="1"/>
          </p:nvPr>
        </p:nvSpPr>
        <p:spPr>
          <a:xfrm>
            <a:off x="609599" y="164758"/>
            <a:ext cx="10960324" cy="553997"/>
          </a:xfrm>
          <a:prstGeom prst="rect">
            <a:avLst/>
          </a:prstGeom>
        </p:spPr>
        <p:txBody>
          <a:bodyPr vert="horz" lIns="0" tIns="0" rIns="91440" bIns="45720" rtlCol="0" anchor="t">
            <a:noAutofit/>
          </a:bodyPr>
          <a:lstStyle/>
          <a:p>
            <a:r>
              <a:rPr lang="en-US" dirty="0"/>
              <a:t>Insert Title Here Image &amp; Copy</a:t>
            </a:r>
          </a:p>
        </p:txBody>
      </p:sp>
      <p:sp>
        <p:nvSpPr>
          <p:cNvPr id="7" name="Text Placeholder 4">
            <a:extLst>
              <a:ext uri="{FF2B5EF4-FFF2-40B4-BE49-F238E27FC236}">
                <a16:creationId xmlns:a16="http://schemas.microsoft.com/office/drawing/2014/main" id="{C12EBDDF-5E8A-08E3-4231-ED10F1326255}"/>
              </a:ext>
            </a:extLst>
          </p:cNvPr>
          <p:cNvSpPr>
            <a:spLocks noGrp="1"/>
          </p:cNvSpPr>
          <p:nvPr>
            <p:ph idx="1"/>
          </p:nvPr>
        </p:nvSpPr>
        <p:spPr>
          <a:xfrm>
            <a:off x="609600" y="3239233"/>
            <a:ext cx="2646957"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11" name="Chart Placeholder 6">
            <a:extLst>
              <a:ext uri="{FF2B5EF4-FFF2-40B4-BE49-F238E27FC236}">
                <a16:creationId xmlns:a16="http://schemas.microsoft.com/office/drawing/2014/main" id="{84692620-1CF2-21C8-F61E-279D6088399C}"/>
              </a:ext>
            </a:extLst>
          </p:cNvPr>
          <p:cNvSpPr>
            <a:spLocks noGrp="1"/>
          </p:cNvSpPr>
          <p:nvPr>
            <p:ph type="chart" sz="quarter" idx="24"/>
          </p:nvPr>
        </p:nvSpPr>
        <p:spPr>
          <a:xfrm>
            <a:off x="3384881" y="962511"/>
            <a:ext cx="2646955" cy="683136"/>
          </a:xfrm>
          <a:prstGeom prst="rect">
            <a:avLst/>
          </a:prstGeom>
        </p:spPr>
        <p:txBody>
          <a:bodyPr/>
          <a:lstStyle>
            <a:lvl1pPr marL="0" indent="0">
              <a:buNone/>
              <a:defRPr>
                <a:solidFill>
                  <a:schemeClr val="tx1"/>
                </a:solidFill>
              </a:defRPr>
            </a:lvl1pPr>
          </a:lstStyle>
          <a:p>
            <a:r>
              <a:rPr lang="en-US" dirty="0"/>
              <a:t>Click icon to add chart</a:t>
            </a:r>
          </a:p>
        </p:txBody>
      </p:sp>
      <p:sp>
        <p:nvSpPr>
          <p:cNvPr id="15" name="Text Placeholder 4">
            <a:extLst>
              <a:ext uri="{FF2B5EF4-FFF2-40B4-BE49-F238E27FC236}">
                <a16:creationId xmlns:a16="http://schemas.microsoft.com/office/drawing/2014/main" id="{61BE2E6F-83B1-920C-46A2-9FB21A81B36C}"/>
              </a:ext>
            </a:extLst>
          </p:cNvPr>
          <p:cNvSpPr>
            <a:spLocks noGrp="1"/>
          </p:cNvSpPr>
          <p:nvPr>
            <p:ph idx="25"/>
          </p:nvPr>
        </p:nvSpPr>
        <p:spPr>
          <a:xfrm>
            <a:off x="3384882" y="3239233"/>
            <a:ext cx="2646957"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16" name="Chart Placeholder 6">
            <a:extLst>
              <a:ext uri="{FF2B5EF4-FFF2-40B4-BE49-F238E27FC236}">
                <a16:creationId xmlns:a16="http://schemas.microsoft.com/office/drawing/2014/main" id="{D108831C-8C93-7BEA-4466-65381D27082A}"/>
              </a:ext>
            </a:extLst>
          </p:cNvPr>
          <p:cNvSpPr>
            <a:spLocks noGrp="1"/>
          </p:cNvSpPr>
          <p:nvPr>
            <p:ph type="chart" sz="quarter" idx="26"/>
          </p:nvPr>
        </p:nvSpPr>
        <p:spPr>
          <a:xfrm>
            <a:off x="6160163" y="962511"/>
            <a:ext cx="2646955" cy="683136"/>
          </a:xfrm>
          <a:prstGeom prst="rect">
            <a:avLst/>
          </a:prstGeom>
        </p:spPr>
        <p:txBody>
          <a:bodyPr/>
          <a:lstStyle>
            <a:lvl1pPr marL="0" indent="0">
              <a:buNone/>
              <a:defRPr>
                <a:solidFill>
                  <a:schemeClr val="tx1"/>
                </a:solidFill>
              </a:defRPr>
            </a:lvl1pPr>
          </a:lstStyle>
          <a:p>
            <a:r>
              <a:rPr lang="en-US" dirty="0"/>
              <a:t>Click icon to add chart</a:t>
            </a:r>
          </a:p>
        </p:txBody>
      </p:sp>
      <p:sp>
        <p:nvSpPr>
          <p:cNvPr id="17" name="Text Placeholder 4">
            <a:extLst>
              <a:ext uri="{FF2B5EF4-FFF2-40B4-BE49-F238E27FC236}">
                <a16:creationId xmlns:a16="http://schemas.microsoft.com/office/drawing/2014/main" id="{F721AD43-8ED1-C524-D6AF-1298683C9AAD}"/>
              </a:ext>
            </a:extLst>
          </p:cNvPr>
          <p:cNvSpPr>
            <a:spLocks noGrp="1"/>
          </p:cNvSpPr>
          <p:nvPr>
            <p:ph idx="27"/>
          </p:nvPr>
        </p:nvSpPr>
        <p:spPr>
          <a:xfrm>
            <a:off x="6160163" y="3239233"/>
            <a:ext cx="2646957"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18" name="Chart Placeholder 6">
            <a:extLst>
              <a:ext uri="{FF2B5EF4-FFF2-40B4-BE49-F238E27FC236}">
                <a16:creationId xmlns:a16="http://schemas.microsoft.com/office/drawing/2014/main" id="{AD48C0FF-B872-59E9-9FA3-AF1CD37F9501}"/>
              </a:ext>
            </a:extLst>
          </p:cNvPr>
          <p:cNvSpPr>
            <a:spLocks noGrp="1"/>
          </p:cNvSpPr>
          <p:nvPr>
            <p:ph type="chart" sz="quarter" idx="28"/>
          </p:nvPr>
        </p:nvSpPr>
        <p:spPr>
          <a:xfrm>
            <a:off x="8935443" y="962511"/>
            <a:ext cx="2646955" cy="683136"/>
          </a:xfrm>
          <a:prstGeom prst="rect">
            <a:avLst/>
          </a:prstGeom>
        </p:spPr>
        <p:txBody>
          <a:bodyPr/>
          <a:lstStyle>
            <a:lvl1pPr marL="0" indent="0">
              <a:buNone/>
              <a:defRPr>
                <a:solidFill>
                  <a:schemeClr val="tx1"/>
                </a:solidFill>
              </a:defRPr>
            </a:lvl1pPr>
          </a:lstStyle>
          <a:p>
            <a:r>
              <a:rPr lang="en-US" dirty="0"/>
              <a:t>Click icon to add chart</a:t>
            </a:r>
          </a:p>
        </p:txBody>
      </p:sp>
      <p:sp>
        <p:nvSpPr>
          <p:cNvPr id="21" name="Text Placeholder 4">
            <a:extLst>
              <a:ext uri="{FF2B5EF4-FFF2-40B4-BE49-F238E27FC236}">
                <a16:creationId xmlns:a16="http://schemas.microsoft.com/office/drawing/2014/main" id="{A8F4405D-3A1F-350E-3753-F7310B8CC94C}"/>
              </a:ext>
            </a:extLst>
          </p:cNvPr>
          <p:cNvSpPr>
            <a:spLocks noGrp="1"/>
          </p:cNvSpPr>
          <p:nvPr>
            <p:ph idx="29"/>
          </p:nvPr>
        </p:nvSpPr>
        <p:spPr>
          <a:xfrm>
            <a:off x="8935443" y="3239233"/>
            <a:ext cx="2646957"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3025497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_Charts &amp; Copy 2">
    <p:spTree>
      <p:nvGrpSpPr>
        <p:cNvPr id="1" name=""/>
        <p:cNvGrpSpPr/>
        <p:nvPr/>
      </p:nvGrpSpPr>
      <p:grpSpPr>
        <a:xfrm>
          <a:off x="0" y="0"/>
          <a:ext cx="0" cy="0"/>
          <a:chOff x="0" y="0"/>
          <a:chExt cx="0" cy="0"/>
        </a:xfrm>
      </p:grpSpPr>
      <p:sp>
        <p:nvSpPr>
          <p:cNvPr id="3" name="Chart Placeholder 6">
            <a:extLst>
              <a:ext uri="{FF2B5EF4-FFF2-40B4-BE49-F238E27FC236}">
                <a16:creationId xmlns:a16="http://schemas.microsoft.com/office/drawing/2014/main" id="{2E5BD443-A2ED-4728-2C8E-3D755CFCE860}"/>
              </a:ext>
            </a:extLst>
          </p:cNvPr>
          <p:cNvSpPr>
            <a:spLocks noGrp="1"/>
          </p:cNvSpPr>
          <p:nvPr>
            <p:ph type="chart" sz="quarter" idx="23"/>
          </p:nvPr>
        </p:nvSpPr>
        <p:spPr>
          <a:xfrm>
            <a:off x="609600" y="962511"/>
            <a:ext cx="2646955" cy="683136"/>
          </a:xfrm>
          <a:prstGeom prst="rect">
            <a:avLst/>
          </a:prstGeom>
        </p:spPr>
        <p:txBody>
          <a:bodyPr/>
          <a:lstStyle>
            <a:lvl1pPr marL="0" indent="0">
              <a:buNone/>
              <a:defRPr>
                <a:solidFill>
                  <a:schemeClr val="tx1"/>
                </a:solidFill>
              </a:defRPr>
            </a:lvl1pPr>
          </a:lstStyle>
          <a:p>
            <a:r>
              <a:rPr lang="en-US" dirty="0"/>
              <a:t>Click icon to add chart</a:t>
            </a:r>
          </a:p>
        </p:txBody>
      </p:sp>
      <p:sp>
        <p:nvSpPr>
          <p:cNvPr id="4" name="Title Placeholder 1">
            <a:extLst>
              <a:ext uri="{FF2B5EF4-FFF2-40B4-BE49-F238E27FC236}">
                <a16:creationId xmlns:a16="http://schemas.microsoft.com/office/drawing/2014/main" id="{DB32806E-9ECC-38A3-DC09-ECFAA09DECE0}"/>
              </a:ext>
            </a:extLst>
          </p:cNvPr>
          <p:cNvSpPr>
            <a:spLocks noGrp="1"/>
          </p:cNvSpPr>
          <p:nvPr>
            <p:ph type="title" hasCustomPrompt="1"/>
          </p:nvPr>
        </p:nvSpPr>
        <p:spPr>
          <a:xfrm>
            <a:off x="609599" y="164758"/>
            <a:ext cx="10960324" cy="553997"/>
          </a:xfrm>
          <a:prstGeom prst="rect">
            <a:avLst/>
          </a:prstGeom>
        </p:spPr>
        <p:txBody>
          <a:bodyPr vert="horz" lIns="0" tIns="0" rIns="91440" bIns="45720" rtlCol="0" anchor="t">
            <a:noAutofit/>
          </a:bodyPr>
          <a:lstStyle/>
          <a:p>
            <a:r>
              <a:rPr lang="en-US" dirty="0"/>
              <a:t>Insert Title Here Image &amp; Copy</a:t>
            </a:r>
          </a:p>
        </p:txBody>
      </p:sp>
      <p:sp>
        <p:nvSpPr>
          <p:cNvPr id="6" name="Text Placeholder 4">
            <a:extLst>
              <a:ext uri="{FF2B5EF4-FFF2-40B4-BE49-F238E27FC236}">
                <a16:creationId xmlns:a16="http://schemas.microsoft.com/office/drawing/2014/main" id="{C335EF53-0ED0-E456-0EDC-5FE74C8B6DB4}"/>
              </a:ext>
            </a:extLst>
          </p:cNvPr>
          <p:cNvSpPr>
            <a:spLocks noGrp="1"/>
          </p:cNvSpPr>
          <p:nvPr>
            <p:ph idx="1"/>
          </p:nvPr>
        </p:nvSpPr>
        <p:spPr>
          <a:xfrm>
            <a:off x="609600" y="3239233"/>
            <a:ext cx="10960323"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7" name="Chart Placeholder 6">
            <a:extLst>
              <a:ext uri="{FF2B5EF4-FFF2-40B4-BE49-F238E27FC236}">
                <a16:creationId xmlns:a16="http://schemas.microsoft.com/office/drawing/2014/main" id="{CDBB8CA8-138E-D4E5-EC06-E6159F408057}"/>
              </a:ext>
            </a:extLst>
          </p:cNvPr>
          <p:cNvSpPr>
            <a:spLocks noGrp="1"/>
          </p:cNvSpPr>
          <p:nvPr>
            <p:ph type="chart" sz="quarter" idx="24"/>
          </p:nvPr>
        </p:nvSpPr>
        <p:spPr>
          <a:xfrm>
            <a:off x="3384881" y="962511"/>
            <a:ext cx="2646955" cy="683136"/>
          </a:xfrm>
          <a:prstGeom prst="rect">
            <a:avLst/>
          </a:prstGeom>
        </p:spPr>
        <p:txBody>
          <a:bodyPr/>
          <a:lstStyle>
            <a:lvl1pPr marL="0" indent="0">
              <a:buNone/>
              <a:defRPr>
                <a:solidFill>
                  <a:schemeClr val="tx1"/>
                </a:solidFill>
              </a:defRPr>
            </a:lvl1pPr>
          </a:lstStyle>
          <a:p>
            <a:r>
              <a:rPr lang="en-US" dirty="0"/>
              <a:t>Click icon to add chart</a:t>
            </a:r>
          </a:p>
        </p:txBody>
      </p:sp>
      <p:sp>
        <p:nvSpPr>
          <p:cNvPr id="10" name="Chart Placeholder 6">
            <a:extLst>
              <a:ext uri="{FF2B5EF4-FFF2-40B4-BE49-F238E27FC236}">
                <a16:creationId xmlns:a16="http://schemas.microsoft.com/office/drawing/2014/main" id="{B0ABA782-7951-5B68-3A4B-84800F7C5591}"/>
              </a:ext>
            </a:extLst>
          </p:cNvPr>
          <p:cNvSpPr>
            <a:spLocks noGrp="1"/>
          </p:cNvSpPr>
          <p:nvPr>
            <p:ph type="chart" sz="quarter" idx="26"/>
          </p:nvPr>
        </p:nvSpPr>
        <p:spPr>
          <a:xfrm>
            <a:off x="6160163" y="962511"/>
            <a:ext cx="2646955" cy="683136"/>
          </a:xfrm>
          <a:prstGeom prst="rect">
            <a:avLst/>
          </a:prstGeom>
        </p:spPr>
        <p:txBody>
          <a:bodyPr/>
          <a:lstStyle>
            <a:lvl1pPr marL="0" indent="0">
              <a:buNone/>
              <a:defRPr>
                <a:solidFill>
                  <a:schemeClr val="tx1"/>
                </a:solidFill>
              </a:defRPr>
            </a:lvl1pPr>
          </a:lstStyle>
          <a:p>
            <a:r>
              <a:rPr lang="en-US" dirty="0"/>
              <a:t>Click icon to add chart</a:t>
            </a:r>
          </a:p>
        </p:txBody>
      </p:sp>
      <p:sp>
        <p:nvSpPr>
          <p:cNvPr id="12" name="Chart Placeholder 6">
            <a:extLst>
              <a:ext uri="{FF2B5EF4-FFF2-40B4-BE49-F238E27FC236}">
                <a16:creationId xmlns:a16="http://schemas.microsoft.com/office/drawing/2014/main" id="{EDE0EE97-A19D-FE1D-3D04-2C6DEF8AF491}"/>
              </a:ext>
            </a:extLst>
          </p:cNvPr>
          <p:cNvSpPr>
            <a:spLocks noGrp="1"/>
          </p:cNvSpPr>
          <p:nvPr>
            <p:ph type="chart" sz="quarter" idx="28"/>
          </p:nvPr>
        </p:nvSpPr>
        <p:spPr>
          <a:xfrm>
            <a:off x="8935443" y="962511"/>
            <a:ext cx="2646955" cy="683136"/>
          </a:xfrm>
          <a:prstGeom prst="rect">
            <a:avLst/>
          </a:prstGeom>
        </p:spPr>
        <p:txBody>
          <a:bodyPr/>
          <a:lstStyle>
            <a:lvl1pPr marL="0" indent="0">
              <a:buNone/>
              <a:defRPr>
                <a:solidFill>
                  <a:schemeClr val="tx1"/>
                </a:solidFill>
              </a:defRPr>
            </a:lvl1pPr>
          </a:lstStyle>
          <a:p>
            <a:r>
              <a:rPr lang="en-US" dirty="0"/>
              <a:t>Click icon to add chart</a:t>
            </a:r>
          </a:p>
        </p:txBody>
      </p:sp>
    </p:spTree>
    <p:extLst>
      <p:ext uri="{BB962C8B-B14F-4D97-AF65-F5344CB8AC3E}">
        <p14:creationId xmlns:p14="http://schemas.microsoft.com/office/powerpoint/2010/main" val="240679884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Chart &amp; Copy">
    <p:spTree>
      <p:nvGrpSpPr>
        <p:cNvPr id="1" name=""/>
        <p:cNvGrpSpPr/>
        <p:nvPr/>
      </p:nvGrpSpPr>
      <p:grpSpPr>
        <a:xfrm>
          <a:off x="0" y="0"/>
          <a:ext cx="0" cy="0"/>
          <a:chOff x="0" y="0"/>
          <a:chExt cx="0" cy="0"/>
        </a:xfrm>
      </p:grpSpPr>
      <p:sp>
        <p:nvSpPr>
          <p:cNvPr id="3" name="Chart Placeholder 6">
            <a:extLst>
              <a:ext uri="{FF2B5EF4-FFF2-40B4-BE49-F238E27FC236}">
                <a16:creationId xmlns:a16="http://schemas.microsoft.com/office/drawing/2014/main" id="{C0C0F081-2FD9-B43B-58C1-825ACA5D7D6E}"/>
              </a:ext>
            </a:extLst>
          </p:cNvPr>
          <p:cNvSpPr>
            <a:spLocks noGrp="1"/>
          </p:cNvSpPr>
          <p:nvPr>
            <p:ph type="chart" sz="quarter" idx="23"/>
          </p:nvPr>
        </p:nvSpPr>
        <p:spPr>
          <a:xfrm>
            <a:off x="609599" y="792079"/>
            <a:ext cx="5375564" cy="387735"/>
          </a:xfrm>
          <a:prstGeom prst="rect">
            <a:avLst/>
          </a:prstGeom>
        </p:spPr>
        <p:txBody>
          <a:bodyPr/>
          <a:lstStyle>
            <a:lvl1pPr marL="0" indent="0">
              <a:buNone/>
              <a:defRPr>
                <a:solidFill>
                  <a:schemeClr val="tx1"/>
                </a:solidFill>
              </a:defRPr>
            </a:lvl1pPr>
          </a:lstStyle>
          <a:p>
            <a:r>
              <a:rPr lang="en-US" dirty="0"/>
              <a:t>Click icon to add chart</a:t>
            </a:r>
          </a:p>
        </p:txBody>
      </p:sp>
      <p:sp>
        <p:nvSpPr>
          <p:cNvPr id="4" name="Title Placeholder 1">
            <a:extLst>
              <a:ext uri="{FF2B5EF4-FFF2-40B4-BE49-F238E27FC236}">
                <a16:creationId xmlns:a16="http://schemas.microsoft.com/office/drawing/2014/main" id="{B02DDF5A-9959-8DC9-9BC2-32E5E44F6934}"/>
              </a:ext>
            </a:extLst>
          </p:cNvPr>
          <p:cNvSpPr>
            <a:spLocks noGrp="1"/>
          </p:cNvSpPr>
          <p:nvPr>
            <p:ph type="title" hasCustomPrompt="1"/>
          </p:nvPr>
        </p:nvSpPr>
        <p:spPr>
          <a:xfrm>
            <a:off x="609599" y="164758"/>
            <a:ext cx="10960324" cy="553997"/>
          </a:xfrm>
          <a:prstGeom prst="rect">
            <a:avLst/>
          </a:prstGeom>
        </p:spPr>
        <p:txBody>
          <a:bodyPr vert="horz" lIns="0" tIns="0" rIns="91440" bIns="45720" rtlCol="0" anchor="t">
            <a:noAutofit/>
          </a:bodyPr>
          <a:lstStyle/>
          <a:p>
            <a:r>
              <a:rPr lang="en-US" dirty="0"/>
              <a:t>Insert Title Here Image &amp; Copy</a:t>
            </a:r>
          </a:p>
        </p:txBody>
      </p:sp>
      <p:sp>
        <p:nvSpPr>
          <p:cNvPr id="5" name="Text Placeholder 4">
            <a:extLst>
              <a:ext uri="{FF2B5EF4-FFF2-40B4-BE49-F238E27FC236}">
                <a16:creationId xmlns:a16="http://schemas.microsoft.com/office/drawing/2014/main" id="{F9836885-E7CC-2D0D-BE78-C9D206BF050A}"/>
              </a:ext>
            </a:extLst>
          </p:cNvPr>
          <p:cNvSpPr>
            <a:spLocks noGrp="1"/>
          </p:cNvSpPr>
          <p:nvPr>
            <p:ph idx="1"/>
          </p:nvPr>
        </p:nvSpPr>
        <p:spPr>
          <a:xfrm>
            <a:off x="6083522" y="792079"/>
            <a:ext cx="5486401" cy="4871989"/>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2954823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Copy &amp; Chart">
    <p:spTree>
      <p:nvGrpSpPr>
        <p:cNvPr id="1" name=""/>
        <p:cNvGrpSpPr/>
        <p:nvPr/>
      </p:nvGrpSpPr>
      <p:grpSpPr>
        <a:xfrm>
          <a:off x="0" y="0"/>
          <a:ext cx="0" cy="0"/>
          <a:chOff x="0" y="0"/>
          <a:chExt cx="0" cy="0"/>
        </a:xfrm>
      </p:grpSpPr>
      <p:sp>
        <p:nvSpPr>
          <p:cNvPr id="6" name="Chart Placeholder 6">
            <a:extLst>
              <a:ext uri="{FF2B5EF4-FFF2-40B4-BE49-F238E27FC236}">
                <a16:creationId xmlns:a16="http://schemas.microsoft.com/office/drawing/2014/main" id="{824676FA-0309-7D0D-5176-B13CCA6B0E5A}"/>
              </a:ext>
            </a:extLst>
          </p:cNvPr>
          <p:cNvSpPr>
            <a:spLocks noGrp="1"/>
          </p:cNvSpPr>
          <p:nvPr>
            <p:ph type="chart" sz="quarter" idx="23"/>
          </p:nvPr>
        </p:nvSpPr>
        <p:spPr>
          <a:xfrm>
            <a:off x="6206837" y="792079"/>
            <a:ext cx="5363087" cy="387735"/>
          </a:xfrm>
          <a:prstGeom prst="rect">
            <a:avLst/>
          </a:prstGeom>
        </p:spPr>
        <p:txBody>
          <a:bodyPr/>
          <a:lstStyle>
            <a:lvl1pPr marL="0" indent="0">
              <a:buNone/>
              <a:defRPr>
                <a:solidFill>
                  <a:schemeClr val="tx1"/>
                </a:solidFill>
              </a:defRPr>
            </a:lvl1pPr>
          </a:lstStyle>
          <a:p>
            <a:r>
              <a:rPr lang="en-US" dirty="0"/>
              <a:t>Click icon to add chart</a:t>
            </a:r>
          </a:p>
        </p:txBody>
      </p:sp>
      <p:sp>
        <p:nvSpPr>
          <p:cNvPr id="3" name="Title Placeholder 1">
            <a:extLst>
              <a:ext uri="{FF2B5EF4-FFF2-40B4-BE49-F238E27FC236}">
                <a16:creationId xmlns:a16="http://schemas.microsoft.com/office/drawing/2014/main" id="{4CD44697-F530-C03F-2D23-2445D57A8883}"/>
              </a:ext>
            </a:extLst>
          </p:cNvPr>
          <p:cNvSpPr>
            <a:spLocks noGrp="1"/>
          </p:cNvSpPr>
          <p:nvPr>
            <p:ph type="title" hasCustomPrompt="1"/>
          </p:nvPr>
        </p:nvSpPr>
        <p:spPr>
          <a:xfrm>
            <a:off x="609599" y="164758"/>
            <a:ext cx="10960324" cy="553997"/>
          </a:xfrm>
          <a:prstGeom prst="rect">
            <a:avLst/>
          </a:prstGeom>
        </p:spPr>
        <p:txBody>
          <a:bodyPr vert="horz" lIns="0" tIns="0" rIns="91440" bIns="45720" rtlCol="0" anchor="t">
            <a:noAutofit/>
          </a:bodyPr>
          <a:lstStyle/>
          <a:p>
            <a:r>
              <a:rPr lang="en-US" dirty="0"/>
              <a:t>Insert Title Here Image &amp; Copy</a:t>
            </a:r>
          </a:p>
        </p:txBody>
      </p:sp>
      <p:sp>
        <p:nvSpPr>
          <p:cNvPr id="4" name="Text Placeholder 4">
            <a:extLst>
              <a:ext uri="{FF2B5EF4-FFF2-40B4-BE49-F238E27FC236}">
                <a16:creationId xmlns:a16="http://schemas.microsoft.com/office/drawing/2014/main" id="{4DD29596-5DF3-52F6-A165-6C84E1F23E96}"/>
              </a:ext>
            </a:extLst>
          </p:cNvPr>
          <p:cNvSpPr>
            <a:spLocks noGrp="1"/>
          </p:cNvSpPr>
          <p:nvPr>
            <p:ph idx="1"/>
          </p:nvPr>
        </p:nvSpPr>
        <p:spPr>
          <a:xfrm>
            <a:off x="609600" y="792079"/>
            <a:ext cx="5486401" cy="4871989"/>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2711574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_Copy &amp; Char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C7B926-B124-4173-66D6-40FE88F7621A}"/>
              </a:ext>
            </a:extLst>
          </p:cNvPr>
          <p:cNvSpPr/>
          <p:nvPr userDrawn="1"/>
        </p:nvSpPr>
        <p:spPr>
          <a:xfrm>
            <a:off x="0" y="5727701"/>
            <a:ext cx="12192000" cy="11303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8" name="Title 1">
            <a:extLst>
              <a:ext uri="{FF2B5EF4-FFF2-40B4-BE49-F238E27FC236}">
                <a16:creationId xmlns:a16="http://schemas.microsoft.com/office/drawing/2014/main" id="{D89E338A-6874-C3D9-DD50-D4829A9F5F68}"/>
              </a:ext>
            </a:extLst>
          </p:cNvPr>
          <p:cNvSpPr>
            <a:spLocks noGrp="1"/>
          </p:cNvSpPr>
          <p:nvPr>
            <p:ph type="ctrTitle" hasCustomPrompt="1"/>
          </p:nvPr>
        </p:nvSpPr>
        <p:spPr>
          <a:xfrm>
            <a:off x="627332" y="2717565"/>
            <a:ext cx="11135808" cy="886396"/>
          </a:xfrm>
        </p:spPr>
        <p:txBody>
          <a:bodyPr lIns="0" bIns="0" anchor="b" anchorCtr="0">
            <a:spAutoFit/>
          </a:bodyPr>
          <a:lstStyle>
            <a:lvl1pPr algn="ctr">
              <a:lnSpc>
                <a:spcPct val="90000"/>
              </a:lnSpc>
              <a:defRPr sz="6400" b="1" baseline="0">
                <a:solidFill>
                  <a:schemeClr val="accent1"/>
                </a:solidFill>
                <a:latin typeface="Arial"/>
                <a:cs typeface="Arial"/>
              </a:defRPr>
            </a:lvl1pPr>
          </a:lstStyle>
          <a:p>
            <a:r>
              <a:rPr lang="en-US" dirty="0"/>
              <a:t>Question?</a:t>
            </a:r>
          </a:p>
        </p:txBody>
      </p:sp>
      <p:pic>
        <p:nvPicPr>
          <p:cNvPr id="12" name="Graphic 11">
            <a:extLst>
              <a:ext uri="{FF2B5EF4-FFF2-40B4-BE49-F238E27FC236}">
                <a16:creationId xmlns:a16="http://schemas.microsoft.com/office/drawing/2014/main" id="{918FD301-E754-7449-B322-995679D41CC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6197600"/>
            <a:ext cx="12192000" cy="660400"/>
          </a:xfrm>
          <a:prstGeom prst="rect">
            <a:avLst/>
          </a:prstGeom>
        </p:spPr>
      </p:pic>
      <p:pic>
        <p:nvPicPr>
          <p:cNvPr id="3" name="Graphic 2">
            <a:extLst>
              <a:ext uri="{FF2B5EF4-FFF2-40B4-BE49-F238E27FC236}">
                <a16:creationId xmlns:a16="http://schemas.microsoft.com/office/drawing/2014/main" id="{47E73198-EFC1-EBC1-30A1-DB508E7A38B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377375" y="5461748"/>
            <a:ext cx="5437251" cy="531904"/>
          </a:xfrm>
          <a:prstGeom prst="rect">
            <a:avLst/>
          </a:prstGeom>
        </p:spPr>
      </p:pic>
    </p:spTree>
    <p:extLst>
      <p:ext uri="{BB962C8B-B14F-4D97-AF65-F5344CB8AC3E}">
        <p14:creationId xmlns:p14="http://schemas.microsoft.com/office/powerpoint/2010/main" val="422000419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2_Copy &amp; Char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C7B926-B124-4173-66D6-40FE88F7621A}"/>
              </a:ext>
            </a:extLst>
          </p:cNvPr>
          <p:cNvSpPr/>
          <p:nvPr userDrawn="1"/>
        </p:nvSpPr>
        <p:spPr>
          <a:xfrm>
            <a:off x="0" y="5727701"/>
            <a:ext cx="12192000" cy="11303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8" name="Title 1">
            <a:extLst>
              <a:ext uri="{FF2B5EF4-FFF2-40B4-BE49-F238E27FC236}">
                <a16:creationId xmlns:a16="http://schemas.microsoft.com/office/drawing/2014/main" id="{D89E338A-6874-C3D9-DD50-D4829A9F5F68}"/>
              </a:ext>
            </a:extLst>
          </p:cNvPr>
          <p:cNvSpPr>
            <a:spLocks noGrp="1"/>
          </p:cNvSpPr>
          <p:nvPr>
            <p:ph type="ctrTitle" hasCustomPrompt="1"/>
          </p:nvPr>
        </p:nvSpPr>
        <p:spPr>
          <a:xfrm>
            <a:off x="627332" y="2717565"/>
            <a:ext cx="11135808" cy="886396"/>
          </a:xfrm>
        </p:spPr>
        <p:txBody>
          <a:bodyPr lIns="0" bIns="0" anchor="b" anchorCtr="0">
            <a:spAutoFit/>
          </a:bodyPr>
          <a:lstStyle>
            <a:lvl1pPr algn="ctr">
              <a:lnSpc>
                <a:spcPct val="90000"/>
              </a:lnSpc>
              <a:defRPr sz="6400" b="1" baseline="0">
                <a:solidFill>
                  <a:schemeClr val="accent1"/>
                </a:solidFill>
                <a:latin typeface="Arial"/>
                <a:cs typeface="Arial"/>
              </a:defRPr>
            </a:lvl1pPr>
          </a:lstStyle>
          <a:p>
            <a:r>
              <a:rPr lang="en-US" dirty="0"/>
              <a:t>Thank you</a:t>
            </a:r>
          </a:p>
        </p:txBody>
      </p:sp>
      <p:pic>
        <p:nvPicPr>
          <p:cNvPr id="12" name="Graphic 11">
            <a:extLst>
              <a:ext uri="{FF2B5EF4-FFF2-40B4-BE49-F238E27FC236}">
                <a16:creationId xmlns:a16="http://schemas.microsoft.com/office/drawing/2014/main" id="{918FD301-E754-7449-B322-995679D41CC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6197600"/>
            <a:ext cx="12192000" cy="660400"/>
          </a:xfrm>
          <a:prstGeom prst="rect">
            <a:avLst/>
          </a:prstGeom>
        </p:spPr>
      </p:pic>
      <p:pic>
        <p:nvPicPr>
          <p:cNvPr id="6" name="Graphic 5">
            <a:extLst>
              <a:ext uri="{FF2B5EF4-FFF2-40B4-BE49-F238E27FC236}">
                <a16:creationId xmlns:a16="http://schemas.microsoft.com/office/drawing/2014/main" id="{DFEBFF9F-8370-DBDA-110A-5880E2F730C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377375" y="5461748"/>
            <a:ext cx="5437251" cy="531904"/>
          </a:xfrm>
          <a:prstGeom prst="rect">
            <a:avLst/>
          </a:prstGeom>
        </p:spPr>
      </p:pic>
    </p:spTree>
    <p:extLst>
      <p:ext uri="{BB962C8B-B14F-4D97-AF65-F5344CB8AC3E}">
        <p14:creationId xmlns:p14="http://schemas.microsoft.com/office/powerpoint/2010/main" val="125404461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Closing Logos">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pic>
        <p:nvPicPr>
          <p:cNvPr id="2" name="Graphic 1">
            <a:extLst>
              <a:ext uri="{FF2B5EF4-FFF2-40B4-BE49-F238E27FC236}">
                <a16:creationId xmlns:a16="http://schemas.microsoft.com/office/drawing/2014/main" id="{71DB78F4-9839-506D-85A5-E46EC9A3465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6197600"/>
            <a:ext cx="12192000" cy="660400"/>
          </a:xfrm>
          <a:prstGeom prst="rect">
            <a:avLst/>
          </a:prstGeom>
        </p:spPr>
      </p:pic>
      <p:pic>
        <p:nvPicPr>
          <p:cNvPr id="3" name="Graphic 2">
            <a:extLst>
              <a:ext uri="{FF2B5EF4-FFF2-40B4-BE49-F238E27FC236}">
                <a16:creationId xmlns:a16="http://schemas.microsoft.com/office/drawing/2014/main" id="{E902B94D-AA91-6B02-2AAE-FBBC52A5420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377375" y="3040244"/>
            <a:ext cx="5437251" cy="531904"/>
          </a:xfrm>
          <a:prstGeom prst="rect">
            <a:avLst/>
          </a:prstGeom>
        </p:spPr>
      </p:pic>
    </p:spTree>
    <p:extLst>
      <p:ext uri="{BB962C8B-B14F-4D97-AF65-F5344CB8AC3E}">
        <p14:creationId xmlns:p14="http://schemas.microsoft.com/office/powerpoint/2010/main" val="1464974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12564"/>
            <a:ext cx="10972800" cy="1143000"/>
          </a:xfrm>
        </p:spPr>
        <p:txBody>
          <a:bodyPr>
            <a:normAutofit/>
          </a:bodyPr>
          <a:lstStyle>
            <a:lvl1pPr>
              <a:defRPr sz="3200">
                <a:solidFill>
                  <a:schemeClr val="tx2">
                    <a:lumMod val="85000"/>
                    <a:lumOff val="15000"/>
                  </a:schemeClr>
                </a:solidFill>
              </a:defRPr>
            </a:lvl1pPr>
          </a:lstStyle>
          <a:p>
            <a:r>
              <a:rPr lang="en-US"/>
              <a:t>Click to edit Master title style</a:t>
            </a:r>
            <a:endParaRPr lang="en-US" dirty="0"/>
          </a:p>
        </p:txBody>
      </p:sp>
      <p:sp>
        <p:nvSpPr>
          <p:cNvPr id="3" name="Text Placeholder 4">
            <a:extLst>
              <a:ext uri="{FF2B5EF4-FFF2-40B4-BE49-F238E27FC236}">
                <a16:creationId xmlns:a16="http://schemas.microsoft.com/office/drawing/2014/main" id="{BB6ADC8B-694D-9C2B-E8CE-455D21F5ED8B}"/>
              </a:ext>
            </a:extLst>
          </p:cNvPr>
          <p:cNvSpPr>
            <a:spLocks noGrp="1"/>
          </p:cNvSpPr>
          <p:nvPr>
            <p:ph type="body" sz="quarter" idx="13" hasCustomPrompt="1"/>
          </p:nvPr>
        </p:nvSpPr>
        <p:spPr>
          <a:xfrm>
            <a:off x="34849" y="6385981"/>
            <a:ext cx="11488411" cy="364067"/>
          </a:xfrm>
        </p:spPr>
        <p:txBody>
          <a:bodyPr anchor="b">
            <a:normAutofit/>
          </a:bodyPr>
          <a:lstStyle>
            <a:lvl1pPr>
              <a:buNone/>
              <a:defRPr sz="800">
                <a:solidFill>
                  <a:schemeClr val="tx2">
                    <a:lumMod val="50000"/>
                    <a:lumOff val="50000"/>
                  </a:schemeClr>
                </a:solidFill>
              </a:defRPr>
            </a:lvl1pPr>
            <a:lvl2pPr>
              <a:buNone/>
              <a:defRPr sz="1400">
                <a:solidFill>
                  <a:schemeClr val="tx1">
                    <a:lumMod val="50000"/>
                    <a:lumOff val="50000"/>
                  </a:schemeClr>
                </a:solidFill>
              </a:defRPr>
            </a:lvl2pPr>
            <a:lvl3pPr>
              <a:buNone/>
              <a:defRPr sz="1400">
                <a:solidFill>
                  <a:schemeClr val="tx1">
                    <a:lumMod val="50000"/>
                    <a:lumOff val="50000"/>
                  </a:schemeClr>
                </a:solidFill>
              </a:defRPr>
            </a:lvl3pPr>
            <a:lvl4pPr>
              <a:buNone/>
              <a:defRPr sz="1400">
                <a:solidFill>
                  <a:schemeClr val="tx1">
                    <a:lumMod val="50000"/>
                    <a:lumOff val="50000"/>
                  </a:schemeClr>
                </a:solidFill>
              </a:defRPr>
            </a:lvl4pPr>
            <a:lvl5pPr>
              <a:buNone/>
              <a:defRPr sz="1400">
                <a:solidFill>
                  <a:schemeClr val="tx1">
                    <a:lumMod val="50000"/>
                    <a:lumOff val="50000"/>
                  </a:schemeClr>
                </a:solidFill>
              </a:defRPr>
            </a:lvl5pPr>
          </a:lstStyle>
          <a:p>
            <a:pPr lvl="0"/>
            <a:r>
              <a:rPr lang="en-US" dirty="0"/>
              <a:t>References</a:t>
            </a:r>
          </a:p>
        </p:txBody>
      </p:sp>
    </p:spTree>
    <p:extLst>
      <p:ext uri="{BB962C8B-B14F-4D97-AF65-F5344CB8AC3E}">
        <p14:creationId xmlns:p14="http://schemas.microsoft.com/office/powerpoint/2010/main" val="101716549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Content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387103"/>
            <a:ext cx="12192000" cy="470898"/>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4" name="Title 1">
            <a:extLst>
              <a:ext uri="{FF2B5EF4-FFF2-40B4-BE49-F238E27FC236}">
                <a16:creationId xmlns:a16="http://schemas.microsoft.com/office/drawing/2014/main" id="{6599E0C4-358C-864A-A449-7A21861776B8}"/>
              </a:ext>
            </a:extLst>
          </p:cNvPr>
          <p:cNvSpPr>
            <a:spLocks noGrp="1"/>
          </p:cNvSpPr>
          <p:nvPr>
            <p:ph type="title" hasCustomPrompt="1"/>
          </p:nvPr>
        </p:nvSpPr>
        <p:spPr>
          <a:xfrm>
            <a:off x="0" y="718287"/>
            <a:ext cx="12192000" cy="699351"/>
          </a:xfrm>
          <a:prstGeom prst="rect">
            <a:avLst/>
          </a:prstGeom>
        </p:spPr>
        <p:txBody>
          <a:bodyPr anchor="ctr"/>
          <a:lstStyle>
            <a:lvl1pPr algn="ctr">
              <a:defRPr sz="4000" b="1">
                <a:solidFill>
                  <a:srgbClr val="BB2030"/>
                </a:solidFill>
              </a:defRPr>
            </a:lvl1pPr>
          </a:lstStyle>
          <a:p>
            <a:r>
              <a:rPr lang="en-US" dirty="0"/>
              <a:t>Click to add title</a:t>
            </a:r>
          </a:p>
        </p:txBody>
      </p:sp>
    </p:spTree>
    <p:extLst>
      <p:ext uri="{BB962C8B-B14F-4D97-AF65-F5344CB8AC3E}">
        <p14:creationId xmlns:p14="http://schemas.microsoft.com/office/powerpoint/2010/main" val="10870260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552880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3340" y="1534162"/>
            <a:ext cx="5365749" cy="1027973"/>
          </a:xfrm>
        </p:spPr>
        <p:txBody>
          <a:bodyPr/>
          <a:lstStyle>
            <a:lvl1pPr>
              <a:defRPr sz="2000" b="1">
                <a:solidFill>
                  <a:srgbClr val="071D49"/>
                </a:solidFill>
                <a:latin typeface="+mj-lt"/>
                <a:cs typeface="Arial" panose="020B0604020202020204" pitchFamily="34" charset="0"/>
              </a:defRPr>
            </a:lvl1pPr>
            <a:lvl2pPr>
              <a:defRPr sz="1800" b="0">
                <a:solidFill>
                  <a:srgbClr val="071D49"/>
                </a:solidFill>
                <a:latin typeface="+mj-lt"/>
                <a:cs typeface="Arial" panose="020B0604020202020204" pitchFamily="34" charset="0"/>
              </a:defRPr>
            </a:lvl2pPr>
            <a:lvl3pPr>
              <a:defRPr sz="1600" b="0">
                <a:solidFill>
                  <a:srgbClr val="071D49"/>
                </a:solidFill>
                <a:latin typeface="+mj-lt"/>
                <a:cs typeface="Arial" panose="020B0604020202020204" pitchFamily="34" charset="0"/>
              </a:defRPr>
            </a:lvl3pPr>
            <a:lvl4pPr>
              <a:defRPr sz="1800" b="0">
                <a:solidFill>
                  <a:schemeClr val="bg2"/>
                </a:solidFill>
                <a:effectLst/>
                <a:latin typeface="+mj-lt"/>
              </a:defRPr>
            </a:lvl4pPr>
            <a:lvl5pPr>
              <a:defRPr sz="1800" b="0">
                <a:solidFill>
                  <a:schemeClr val="bg2"/>
                </a:solidFill>
                <a:effectLst/>
                <a:latin typeface="+mj-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7" name="Content Placeholder 2"/>
          <p:cNvSpPr>
            <a:spLocks noGrp="1"/>
          </p:cNvSpPr>
          <p:nvPr>
            <p:ph sz="half" idx="10"/>
          </p:nvPr>
        </p:nvSpPr>
        <p:spPr>
          <a:xfrm>
            <a:off x="6376064" y="1522787"/>
            <a:ext cx="5365749" cy="1027973"/>
          </a:xfrm>
        </p:spPr>
        <p:txBody>
          <a:bodyPr/>
          <a:lstStyle>
            <a:lvl1pPr>
              <a:defRPr sz="2000" b="1">
                <a:solidFill>
                  <a:srgbClr val="071D49"/>
                </a:solidFill>
                <a:latin typeface="+mj-lt"/>
                <a:cs typeface="Arial" panose="020B0604020202020204" pitchFamily="34" charset="0"/>
              </a:defRPr>
            </a:lvl1pPr>
            <a:lvl2pPr>
              <a:defRPr sz="1800" b="0">
                <a:solidFill>
                  <a:srgbClr val="071D49"/>
                </a:solidFill>
                <a:latin typeface="+mj-lt"/>
                <a:cs typeface="Arial" panose="020B0604020202020204" pitchFamily="34" charset="0"/>
              </a:defRPr>
            </a:lvl2pPr>
            <a:lvl3pPr>
              <a:defRPr sz="1600" b="0">
                <a:solidFill>
                  <a:srgbClr val="071D49"/>
                </a:solidFill>
                <a:latin typeface="+mj-lt"/>
                <a:cs typeface="Arial" panose="020B0604020202020204" pitchFamily="34" charset="0"/>
              </a:defRPr>
            </a:lvl3pPr>
            <a:lvl4pPr>
              <a:defRPr sz="1800" b="0">
                <a:solidFill>
                  <a:schemeClr val="bg2"/>
                </a:solidFill>
                <a:effectLst/>
                <a:latin typeface="+mj-lt"/>
              </a:defRPr>
            </a:lvl4pPr>
            <a:lvl5pPr>
              <a:defRPr sz="1800" b="0">
                <a:solidFill>
                  <a:schemeClr val="bg2"/>
                </a:solidFill>
                <a:effectLst/>
                <a:latin typeface="+mj-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2" name="Title 1"/>
          <p:cNvSpPr>
            <a:spLocks noGrp="1"/>
          </p:cNvSpPr>
          <p:nvPr>
            <p:ph type="title"/>
          </p:nvPr>
        </p:nvSpPr>
        <p:spPr>
          <a:xfrm>
            <a:off x="423339" y="81888"/>
            <a:ext cx="11344592" cy="1143000"/>
          </a:xfrm>
        </p:spPr>
        <p:txBody>
          <a:bodyPr/>
          <a:lstStyle>
            <a:lvl1pPr>
              <a:defRPr>
                <a:latin typeface="+mj-lt"/>
                <a:cs typeface="Arial" panose="020B0604020202020204" pitchFamily="34" charset="0"/>
              </a:defRPr>
            </a:lvl1pPr>
          </a:lstStyle>
          <a:p>
            <a:r>
              <a:rPr lang="en-US" dirty="0"/>
              <a:t>Click to edit Master title style</a:t>
            </a:r>
          </a:p>
        </p:txBody>
      </p:sp>
      <p:sp>
        <p:nvSpPr>
          <p:cNvPr id="12" name="Date Placeholder 11">
            <a:extLst>
              <a:ext uri="{FF2B5EF4-FFF2-40B4-BE49-F238E27FC236}">
                <a16:creationId xmlns:a16="http://schemas.microsoft.com/office/drawing/2014/main" id="{5BDC0937-69B6-41FC-A3ED-947BCF5D4115}"/>
              </a:ext>
            </a:extLst>
          </p:cNvPr>
          <p:cNvSpPr>
            <a:spLocks noGrp="1"/>
          </p:cNvSpPr>
          <p:nvPr>
            <p:ph type="dt" sz="half" idx="11"/>
          </p:nvPr>
        </p:nvSpPr>
        <p:spPr/>
        <p:txBody>
          <a:bodyPr/>
          <a:lstStyle>
            <a:lvl1pPr>
              <a:defRPr>
                <a:solidFill>
                  <a:srgbClr val="071D49"/>
                </a:solidFill>
                <a:latin typeface="+mj-lt"/>
                <a:cs typeface="Arial" panose="020B0604020202020204" pitchFamily="34" charset="0"/>
              </a:defRPr>
            </a:lvl1pPr>
          </a:lstStyle>
          <a:p>
            <a:r>
              <a:rPr lang="fr-FR" dirty="0"/>
              <a:t>ASH 2022; Allan JN et al. </a:t>
            </a:r>
            <a:endParaRPr lang="en-US" dirty="0"/>
          </a:p>
        </p:txBody>
      </p:sp>
      <p:sp>
        <p:nvSpPr>
          <p:cNvPr id="13" name="Footer Placeholder 12">
            <a:extLst>
              <a:ext uri="{FF2B5EF4-FFF2-40B4-BE49-F238E27FC236}">
                <a16:creationId xmlns:a16="http://schemas.microsoft.com/office/drawing/2014/main" id="{EA0FB814-6A99-45AB-99E2-425190914004}"/>
              </a:ext>
            </a:extLst>
          </p:cNvPr>
          <p:cNvSpPr>
            <a:spLocks noGrp="1"/>
          </p:cNvSpPr>
          <p:nvPr>
            <p:ph type="ftr" sz="quarter" idx="12"/>
          </p:nvPr>
        </p:nvSpPr>
        <p:spPr/>
        <p:txBody>
          <a:bodyPr/>
          <a:lstStyle>
            <a:lvl1pPr>
              <a:buClr>
                <a:schemeClr val="bg2">
                  <a:lumMod val="75000"/>
                </a:schemeClr>
              </a:buClr>
              <a:defRPr>
                <a:solidFill>
                  <a:srgbClr val="071D49"/>
                </a:solidFill>
                <a:latin typeface="+mj-lt"/>
                <a:cs typeface="Arial" panose="020B0604020202020204" pitchFamily="34" charset="0"/>
              </a:defRPr>
            </a:lvl1pPr>
          </a:lstStyle>
          <a:p>
            <a:pPr marL="182875" indent="-182875">
              <a:spcAft>
                <a:spcPts val="600"/>
              </a:spcAft>
              <a:buSzPct val="100000"/>
              <a:buFont typeface="+mj-lt"/>
              <a:buAutoNum type="arabicPeriod"/>
            </a:pPr>
            <a:r>
              <a:rPr lang="en-US"/>
              <a:t>References</a:t>
            </a:r>
            <a:endParaRPr lang="en-US" dirty="0"/>
          </a:p>
        </p:txBody>
      </p:sp>
      <p:sp>
        <p:nvSpPr>
          <p:cNvPr id="14" name="Slide Number Placeholder 13">
            <a:extLst>
              <a:ext uri="{FF2B5EF4-FFF2-40B4-BE49-F238E27FC236}">
                <a16:creationId xmlns:a16="http://schemas.microsoft.com/office/drawing/2014/main" id="{6CF0BFAA-DB3C-4227-BEC5-F53D6845EEAB}"/>
              </a:ext>
            </a:extLst>
          </p:cNvPr>
          <p:cNvSpPr>
            <a:spLocks noGrp="1"/>
          </p:cNvSpPr>
          <p:nvPr>
            <p:ph type="sldNum" sz="quarter" idx="13"/>
          </p:nvPr>
        </p:nvSpPr>
        <p:spPr>
          <a:xfrm>
            <a:off x="0" y="6492876"/>
            <a:ext cx="2728392" cy="365125"/>
          </a:xfrm>
          <a:prstGeom prst="rect">
            <a:avLst/>
          </a:prstGeom>
        </p:spPr>
        <p:txBody>
          <a:bodyPr/>
          <a:lstStyle>
            <a:lvl1pPr>
              <a:defRPr>
                <a:solidFill>
                  <a:srgbClr val="071D49"/>
                </a:solidFill>
                <a:latin typeface="+mj-lt"/>
              </a:defRPr>
            </a:lvl1pPr>
          </a:lstStyle>
          <a:p>
            <a:fld id="{DA29096C-B62D-475C-AEF6-3F18739B8DBA}" type="slidenum">
              <a:rPr lang="en-US" smtClean="0"/>
              <a:pPr/>
              <a:t>‹#›</a:t>
            </a:fld>
            <a:endParaRPr lang="en-US" dirty="0"/>
          </a:p>
        </p:txBody>
      </p:sp>
    </p:spTree>
    <p:extLst>
      <p:ext uri="{BB962C8B-B14F-4D97-AF65-F5344CB8AC3E}">
        <p14:creationId xmlns:p14="http://schemas.microsoft.com/office/powerpoint/2010/main" val="22464753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cSld name="10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rgbClr val="000090"/>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4101532988"/>
      </p:ext>
    </p:extLst>
  </p:cSld>
  <p:clrMapOvr>
    <a:masterClrMapping/>
  </p:clrMapOvr>
  <p:hf sldNum="0" hdr="0" ftr="0" dt="0"/>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09600" y="1559199"/>
            <a:ext cx="10884033" cy="19943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82B146-197E-4834-B56E-8211918EC04B}" type="datetimeFigureOut">
              <a:rPr lang="en-US" smtClean="0">
                <a:solidFill>
                  <a:prstClr val="black">
                    <a:tint val="75000"/>
                  </a:prstClr>
                </a:solidFill>
              </a:rPr>
              <a:pPr/>
              <a:t>5/29/26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2BF06B5-C3C6-4377-B49B-4524B0A4C66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2969055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3473779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64023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6090957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0021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62541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926514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11263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9134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039489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5857822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54070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35930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10841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9250168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8238404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489120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4898074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692277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57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a:solidFill>
                  <a:srgbClr val="558FCC"/>
                </a:solidFill>
              </a:defRPr>
            </a:lvl1pPr>
          </a:lstStyle>
          <a:p>
            <a:fld id="{D02699DE-8633-4E96-BE3D-DAA3910DD488}" type="slidenum">
              <a:rPr lang="en-US" smtClean="0"/>
              <a:t>‹#›</a:t>
            </a:fld>
            <a:endParaRPr lang="en-US" dirty="0"/>
          </a:p>
        </p:txBody>
      </p:sp>
      <p:sp>
        <p:nvSpPr>
          <p:cNvPr id="5" name="Text Placeholder 4">
            <a:extLst>
              <a:ext uri="{FF2B5EF4-FFF2-40B4-BE49-F238E27FC236}">
                <a16:creationId xmlns:a16="http://schemas.microsoft.com/office/drawing/2014/main" id="{39362496-BC59-4C2F-A8C0-FEE7AF9670D4}"/>
              </a:ext>
            </a:extLst>
          </p:cNvPr>
          <p:cNvSpPr>
            <a:spLocks noGrp="1"/>
          </p:cNvSpPr>
          <p:nvPr>
            <p:ph type="body" sz="quarter" idx="13" hasCustomPrompt="1"/>
          </p:nvPr>
        </p:nvSpPr>
        <p:spPr>
          <a:xfrm>
            <a:off x="34849" y="6475530"/>
            <a:ext cx="10498680" cy="364067"/>
          </a:xfrm>
        </p:spPr>
        <p:txBody>
          <a:bodyPr>
            <a:normAutofit/>
          </a:bodyPr>
          <a:lstStyle>
            <a:lvl1pPr>
              <a:buNone/>
              <a:defRPr sz="1333">
                <a:solidFill>
                  <a:schemeClr val="tx1">
                    <a:lumMod val="50000"/>
                    <a:lumOff val="50000"/>
                  </a:schemeClr>
                </a:solidFill>
              </a:defRPr>
            </a:lvl1pPr>
            <a:lvl2pPr>
              <a:buNone/>
              <a:defRPr sz="1400">
                <a:solidFill>
                  <a:schemeClr val="tx1">
                    <a:lumMod val="50000"/>
                    <a:lumOff val="50000"/>
                  </a:schemeClr>
                </a:solidFill>
              </a:defRPr>
            </a:lvl2pPr>
            <a:lvl3pPr>
              <a:buNone/>
              <a:defRPr sz="1400">
                <a:solidFill>
                  <a:schemeClr val="tx1">
                    <a:lumMod val="50000"/>
                    <a:lumOff val="50000"/>
                  </a:schemeClr>
                </a:solidFill>
              </a:defRPr>
            </a:lvl3pPr>
            <a:lvl4pPr>
              <a:buNone/>
              <a:defRPr sz="1400">
                <a:solidFill>
                  <a:schemeClr val="tx1">
                    <a:lumMod val="50000"/>
                    <a:lumOff val="50000"/>
                  </a:schemeClr>
                </a:solidFill>
              </a:defRPr>
            </a:lvl4pPr>
            <a:lvl5pPr>
              <a:buNone/>
              <a:defRPr sz="1400">
                <a:solidFill>
                  <a:schemeClr val="tx1">
                    <a:lumMod val="50000"/>
                    <a:lumOff val="50000"/>
                  </a:schemeClr>
                </a:solidFill>
              </a:defRPr>
            </a:lvl5pPr>
          </a:lstStyle>
          <a:p>
            <a:pPr lvl="0"/>
            <a:r>
              <a:rPr lang="en-US" dirty="0"/>
              <a:t>References</a:t>
            </a:r>
          </a:p>
        </p:txBody>
      </p:sp>
    </p:spTree>
    <p:extLst>
      <p:ext uri="{BB962C8B-B14F-4D97-AF65-F5344CB8AC3E}">
        <p14:creationId xmlns:p14="http://schemas.microsoft.com/office/powerpoint/2010/main" val="251473991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B1CAB-EAA9-4F14-95C8-E47F9FA864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768E0C-EFCC-479C-AEA9-AF1A8F6B8C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96F516-326E-4769-BE8B-A41B3EF3BCF4}"/>
              </a:ext>
            </a:extLst>
          </p:cNvPr>
          <p:cNvSpPr>
            <a:spLocks noGrp="1"/>
          </p:cNvSpPr>
          <p:nvPr>
            <p:ph type="dt" sz="half" idx="10"/>
          </p:nvPr>
        </p:nvSpPr>
        <p:spPr/>
        <p:txBody>
          <a:bodyPr/>
          <a:lstStyle/>
          <a:p>
            <a:fld id="{57052873-C669-4DA6-9448-81BEF8A801A5}" type="datetimeFigureOut">
              <a:rPr lang="en-US" smtClean="0"/>
              <a:t>5/29/26</a:t>
            </a:fld>
            <a:endParaRPr lang="en-US"/>
          </a:p>
        </p:txBody>
      </p:sp>
      <p:sp>
        <p:nvSpPr>
          <p:cNvPr id="5" name="Footer Placeholder 4">
            <a:extLst>
              <a:ext uri="{FF2B5EF4-FFF2-40B4-BE49-F238E27FC236}">
                <a16:creationId xmlns:a16="http://schemas.microsoft.com/office/drawing/2014/main" id="{AC64FF4E-F83D-4F29-BBEF-28372BE5F1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5AC858-4907-4072-967E-80D0C20B613D}"/>
              </a:ext>
            </a:extLst>
          </p:cNvPr>
          <p:cNvSpPr>
            <a:spLocks noGrp="1"/>
          </p:cNvSpPr>
          <p:nvPr>
            <p:ph type="sldNum" sz="quarter" idx="12"/>
          </p:nvPr>
        </p:nvSpPr>
        <p:spPr/>
        <p:txBody>
          <a:bodyPr/>
          <a:lstStyle/>
          <a:p>
            <a:fld id="{8DDE163A-BBBB-4143-82F2-54A15CEC3415}" type="slidenum">
              <a:rPr lang="en-US" smtClean="0"/>
              <a:t>‹#›</a:t>
            </a:fld>
            <a:endParaRPr lang="en-US"/>
          </a:p>
        </p:txBody>
      </p:sp>
    </p:spTree>
    <p:extLst>
      <p:ext uri="{BB962C8B-B14F-4D97-AF65-F5344CB8AC3E}">
        <p14:creationId xmlns:p14="http://schemas.microsoft.com/office/powerpoint/2010/main" val="194369728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980C7-AC71-4C89-A3F4-28DE9D8B54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89A423-9CF7-4F0B-9F19-B0590719579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D4D1C8-67A0-4553-B31E-BE5D814EC8A6}"/>
              </a:ext>
            </a:extLst>
          </p:cNvPr>
          <p:cNvSpPr>
            <a:spLocks noGrp="1"/>
          </p:cNvSpPr>
          <p:nvPr>
            <p:ph type="dt" sz="half" idx="10"/>
          </p:nvPr>
        </p:nvSpPr>
        <p:spPr/>
        <p:txBody>
          <a:bodyPr/>
          <a:lstStyle/>
          <a:p>
            <a:fld id="{57052873-C669-4DA6-9448-81BEF8A801A5}" type="datetimeFigureOut">
              <a:rPr lang="en-US" smtClean="0"/>
              <a:t>5/29/26</a:t>
            </a:fld>
            <a:endParaRPr lang="en-US"/>
          </a:p>
        </p:txBody>
      </p:sp>
      <p:sp>
        <p:nvSpPr>
          <p:cNvPr id="5" name="Footer Placeholder 4">
            <a:extLst>
              <a:ext uri="{FF2B5EF4-FFF2-40B4-BE49-F238E27FC236}">
                <a16:creationId xmlns:a16="http://schemas.microsoft.com/office/drawing/2014/main" id="{887D2CA0-D238-460B-8E62-C00BE346C2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0CB27E-CE7A-4027-8181-B54BD7868105}"/>
              </a:ext>
            </a:extLst>
          </p:cNvPr>
          <p:cNvSpPr>
            <a:spLocks noGrp="1"/>
          </p:cNvSpPr>
          <p:nvPr>
            <p:ph type="sldNum" sz="quarter" idx="12"/>
          </p:nvPr>
        </p:nvSpPr>
        <p:spPr/>
        <p:txBody>
          <a:bodyPr/>
          <a:lstStyle/>
          <a:p>
            <a:fld id="{8DDE163A-BBBB-4143-82F2-54A15CEC3415}" type="slidenum">
              <a:rPr lang="en-US" smtClean="0"/>
              <a:t>‹#›</a:t>
            </a:fld>
            <a:endParaRPr lang="en-US"/>
          </a:p>
        </p:txBody>
      </p:sp>
    </p:spTree>
    <p:extLst>
      <p:ext uri="{BB962C8B-B14F-4D97-AF65-F5344CB8AC3E}">
        <p14:creationId xmlns:p14="http://schemas.microsoft.com/office/powerpoint/2010/main" val="426442910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E69B9-B04C-49E8-8109-EAE4494909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C4E79B-D568-406B-A87C-59F646A57C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68F55F6-CD5E-4641-948B-59AE73739457}"/>
              </a:ext>
            </a:extLst>
          </p:cNvPr>
          <p:cNvSpPr>
            <a:spLocks noGrp="1"/>
          </p:cNvSpPr>
          <p:nvPr>
            <p:ph type="dt" sz="half" idx="10"/>
          </p:nvPr>
        </p:nvSpPr>
        <p:spPr/>
        <p:txBody>
          <a:bodyPr/>
          <a:lstStyle/>
          <a:p>
            <a:fld id="{57052873-C669-4DA6-9448-81BEF8A801A5}" type="datetimeFigureOut">
              <a:rPr lang="en-US" smtClean="0"/>
              <a:t>5/29/26</a:t>
            </a:fld>
            <a:endParaRPr lang="en-US"/>
          </a:p>
        </p:txBody>
      </p:sp>
      <p:sp>
        <p:nvSpPr>
          <p:cNvPr id="5" name="Footer Placeholder 4">
            <a:extLst>
              <a:ext uri="{FF2B5EF4-FFF2-40B4-BE49-F238E27FC236}">
                <a16:creationId xmlns:a16="http://schemas.microsoft.com/office/drawing/2014/main" id="{1EF4C7DD-E5B6-43A9-9337-B23758D2A0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C78432-326E-40C6-BE2E-2D450D796B37}"/>
              </a:ext>
            </a:extLst>
          </p:cNvPr>
          <p:cNvSpPr>
            <a:spLocks noGrp="1"/>
          </p:cNvSpPr>
          <p:nvPr>
            <p:ph type="sldNum" sz="quarter" idx="12"/>
          </p:nvPr>
        </p:nvSpPr>
        <p:spPr/>
        <p:txBody>
          <a:bodyPr/>
          <a:lstStyle/>
          <a:p>
            <a:fld id="{8DDE163A-BBBB-4143-82F2-54A15CEC3415}" type="slidenum">
              <a:rPr lang="en-US" smtClean="0"/>
              <a:t>‹#›</a:t>
            </a:fld>
            <a:endParaRPr lang="en-US"/>
          </a:p>
        </p:txBody>
      </p:sp>
    </p:spTree>
    <p:extLst>
      <p:ext uri="{BB962C8B-B14F-4D97-AF65-F5344CB8AC3E}">
        <p14:creationId xmlns:p14="http://schemas.microsoft.com/office/powerpoint/2010/main" val="144612951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BFBED-774B-4A45-9694-706526C9D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70F866-774E-4BDC-BBC5-958ED8C836C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EE6CAA-DC0F-4707-80EE-7AE7DEDADD5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5B7946-75FA-4A71-A291-426E35CF8095}"/>
              </a:ext>
            </a:extLst>
          </p:cNvPr>
          <p:cNvSpPr>
            <a:spLocks noGrp="1"/>
          </p:cNvSpPr>
          <p:nvPr>
            <p:ph type="dt" sz="half" idx="10"/>
          </p:nvPr>
        </p:nvSpPr>
        <p:spPr/>
        <p:txBody>
          <a:bodyPr/>
          <a:lstStyle/>
          <a:p>
            <a:fld id="{57052873-C669-4DA6-9448-81BEF8A801A5}" type="datetimeFigureOut">
              <a:rPr lang="en-US" smtClean="0"/>
              <a:t>5/29/26</a:t>
            </a:fld>
            <a:endParaRPr lang="en-US"/>
          </a:p>
        </p:txBody>
      </p:sp>
      <p:sp>
        <p:nvSpPr>
          <p:cNvPr id="6" name="Footer Placeholder 5">
            <a:extLst>
              <a:ext uri="{FF2B5EF4-FFF2-40B4-BE49-F238E27FC236}">
                <a16:creationId xmlns:a16="http://schemas.microsoft.com/office/drawing/2014/main" id="{EA6DAA78-AE37-41B3-8B86-52C34DEDCB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880CDC-D08A-4889-B2E4-6EEE12D4AD18}"/>
              </a:ext>
            </a:extLst>
          </p:cNvPr>
          <p:cNvSpPr>
            <a:spLocks noGrp="1"/>
          </p:cNvSpPr>
          <p:nvPr>
            <p:ph type="sldNum" sz="quarter" idx="12"/>
          </p:nvPr>
        </p:nvSpPr>
        <p:spPr/>
        <p:txBody>
          <a:bodyPr/>
          <a:lstStyle/>
          <a:p>
            <a:fld id="{8DDE163A-BBBB-4143-82F2-54A15CEC3415}" type="slidenum">
              <a:rPr lang="en-US" smtClean="0"/>
              <a:t>‹#›</a:t>
            </a:fld>
            <a:endParaRPr lang="en-US"/>
          </a:p>
        </p:txBody>
      </p:sp>
    </p:spTree>
    <p:extLst>
      <p:ext uri="{BB962C8B-B14F-4D97-AF65-F5344CB8AC3E}">
        <p14:creationId xmlns:p14="http://schemas.microsoft.com/office/powerpoint/2010/main" val="168843890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BC5C3-3BD2-4FEA-946A-5CA514A296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69831B-6D26-46AF-925A-825586431F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4A0C448-71CC-478C-900D-C2DD742E523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EB73E1-9231-445E-A331-C194908487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DA39727-0125-4EA9-A4D0-48D26F2D763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5CE172-CB5C-4F44-B7C3-E5C8048F8D95}"/>
              </a:ext>
            </a:extLst>
          </p:cNvPr>
          <p:cNvSpPr>
            <a:spLocks noGrp="1"/>
          </p:cNvSpPr>
          <p:nvPr>
            <p:ph type="dt" sz="half" idx="10"/>
          </p:nvPr>
        </p:nvSpPr>
        <p:spPr/>
        <p:txBody>
          <a:bodyPr/>
          <a:lstStyle/>
          <a:p>
            <a:fld id="{57052873-C669-4DA6-9448-81BEF8A801A5}" type="datetimeFigureOut">
              <a:rPr lang="en-US" smtClean="0"/>
              <a:t>5/29/26</a:t>
            </a:fld>
            <a:endParaRPr lang="en-US"/>
          </a:p>
        </p:txBody>
      </p:sp>
      <p:sp>
        <p:nvSpPr>
          <p:cNvPr id="8" name="Footer Placeholder 7">
            <a:extLst>
              <a:ext uri="{FF2B5EF4-FFF2-40B4-BE49-F238E27FC236}">
                <a16:creationId xmlns:a16="http://schemas.microsoft.com/office/drawing/2014/main" id="{005EA8FA-08E7-4982-8A49-1A9F9AA9B4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E4FE30-4543-40CF-9CE5-6BED38BEDAC6}"/>
              </a:ext>
            </a:extLst>
          </p:cNvPr>
          <p:cNvSpPr>
            <a:spLocks noGrp="1"/>
          </p:cNvSpPr>
          <p:nvPr>
            <p:ph type="sldNum" sz="quarter" idx="12"/>
          </p:nvPr>
        </p:nvSpPr>
        <p:spPr/>
        <p:txBody>
          <a:bodyPr/>
          <a:lstStyle/>
          <a:p>
            <a:fld id="{8DDE163A-BBBB-4143-82F2-54A15CEC3415}" type="slidenum">
              <a:rPr lang="en-US" smtClean="0"/>
              <a:t>‹#›</a:t>
            </a:fld>
            <a:endParaRPr lang="en-US"/>
          </a:p>
        </p:txBody>
      </p:sp>
    </p:spTree>
    <p:extLst>
      <p:ext uri="{BB962C8B-B14F-4D97-AF65-F5344CB8AC3E}">
        <p14:creationId xmlns:p14="http://schemas.microsoft.com/office/powerpoint/2010/main" val="89063381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2692F-EA76-418A-BB90-87EA682C7D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CF0E02-82E6-4AC8-A92B-05282F478C9C}"/>
              </a:ext>
            </a:extLst>
          </p:cNvPr>
          <p:cNvSpPr>
            <a:spLocks noGrp="1"/>
          </p:cNvSpPr>
          <p:nvPr>
            <p:ph type="dt" sz="half" idx="10"/>
          </p:nvPr>
        </p:nvSpPr>
        <p:spPr/>
        <p:txBody>
          <a:bodyPr/>
          <a:lstStyle/>
          <a:p>
            <a:fld id="{57052873-C669-4DA6-9448-81BEF8A801A5}" type="datetimeFigureOut">
              <a:rPr lang="en-US" smtClean="0"/>
              <a:t>5/29/26</a:t>
            </a:fld>
            <a:endParaRPr lang="en-US"/>
          </a:p>
        </p:txBody>
      </p:sp>
      <p:sp>
        <p:nvSpPr>
          <p:cNvPr id="4" name="Footer Placeholder 3">
            <a:extLst>
              <a:ext uri="{FF2B5EF4-FFF2-40B4-BE49-F238E27FC236}">
                <a16:creationId xmlns:a16="http://schemas.microsoft.com/office/drawing/2014/main" id="{71728F17-A115-4EEE-B47D-E424477C2F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320B5F-E192-40D0-908E-8E92905929AB}"/>
              </a:ext>
            </a:extLst>
          </p:cNvPr>
          <p:cNvSpPr>
            <a:spLocks noGrp="1"/>
          </p:cNvSpPr>
          <p:nvPr>
            <p:ph type="sldNum" sz="quarter" idx="12"/>
          </p:nvPr>
        </p:nvSpPr>
        <p:spPr/>
        <p:txBody>
          <a:bodyPr/>
          <a:lstStyle/>
          <a:p>
            <a:fld id="{8DDE163A-BBBB-4143-82F2-54A15CEC3415}" type="slidenum">
              <a:rPr lang="en-US" smtClean="0"/>
              <a:t>‹#›</a:t>
            </a:fld>
            <a:endParaRPr lang="en-US"/>
          </a:p>
        </p:txBody>
      </p:sp>
    </p:spTree>
    <p:extLst>
      <p:ext uri="{BB962C8B-B14F-4D97-AF65-F5344CB8AC3E}">
        <p14:creationId xmlns:p14="http://schemas.microsoft.com/office/powerpoint/2010/main" val="367598405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1804EA-7891-4552-8BF9-8A9D9F7BF0BD}"/>
              </a:ext>
            </a:extLst>
          </p:cNvPr>
          <p:cNvSpPr>
            <a:spLocks noGrp="1"/>
          </p:cNvSpPr>
          <p:nvPr>
            <p:ph type="dt" sz="half" idx="10"/>
          </p:nvPr>
        </p:nvSpPr>
        <p:spPr/>
        <p:txBody>
          <a:bodyPr/>
          <a:lstStyle/>
          <a:p>
            <a:fld id="{57052873-C669-4DA6-9448-81BEF8A801A5}" type="datetimeFigureOut">
              <a:rPr lang="en-US" smtClean="0"/>
              <a:t>5/29/26</a:t>
            </a:fld>
            <a:endParaRPr lang="en-US"/>
          </a:p>
        </p:txBody>
      </p:sp>
      <p:sp>
        <p:nvSpPr>
          <p:cNvPr id="3" name="Footer Placeholder 2">
            <a:extLst>
              <a:ext uri="{FF2B5EF4-FFF2-40B4-BE49-F238E27FC236}">
                <a16:creationId xmlns:a16="http://schemas.microsoft.com/office/drawing/2014/main" id="{89994C2C-4380-4073-B1CA-A3130F52D8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EC1382-4E9D-471B-BCB5-F20E97FB2305}"/>
              </a:ext>
            </a:extLst>
          </p:cNvPr>
          <p:cNvSpPr>
            <a:spLocks noGrp="1"/>
          </p:cNvSpPr>
          <p:nvPr>
            <p:ph type="sldNum" sz="quarter" idx="12"/>
          </p:nvPr>
        </p:nvSpPr>
        <p:spPr/>
        <p:txBody>
          <a:bodyPr/>
          <a:lstStyle/>
          <a:p>
            <a:fld id="{8DDE163A-BBBB-4143-82F2-54A15CEC3415}" type="slidenum">
              <a:rPr lang="en-US" smtClean="0"/>
              <a:t>‹#›</a:t>
            </a:fld>
            <a:endParaRPr lang="en-US"/>
          </a:p>
        </p:txBody>
      </p:sp>
    </p:spTree>
    <p:extLst>
      <p:ext uri="{BB962C8B-B14F-4D97-AF65-F5344CB8AC3E}">
        <p14:creationId xmlns:p14="http://schemas.microsoft.com/office/powerpoint/2010/main" val="418444857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15358-2AE5-46BA-B80B-2C65BC71FB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173CBA-01B9-41FB-8EB8-518AEAEAA3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CE3EFB-D486-46DA-8E8C-50D889603C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2124BCF-C1CC-4284-A585-64AF4CD09CC6}"/>
              </a:ext>
            </a:extLst>
          </p:cNvPr>
          <p:cNvSpPr>
            <a:spLocks noGrp="1"/>
          </p:cNvSpPr>
          <p:nvPr>
            <p:ph type="dt" sz="half" idx="10"/>
          </p:nvPr>
        </p:nvSpPr>
        <p:spPr/>
        <p:txBody>
          <a:bodyPr/>
          <a:lstStyle/>
          <a:p>
            <a:fld id="{57052873-C669-4DA6-9448-81BEF8A801A5}" type="datetimeFigureOut">
              <a:rPr lang="en-US" smtClean="0"/>
              <a:t>5/29/26</a:t>
            </a:fld>
            <a:endParaRPr lang="en-US"/>
          </a:p>
        </p:txBody>
      </p:sp>
      <p:sp>
        <p:nvSpPr>
          <p:cNvPr id="6" name="Footer Placeholder 5">
            <a:extLst>
              <a:ext uri="{FF2B5EF4-FFF2-40B4-BE49-F238E27FC236}">
                <a16:creationId xmlns:a16="http://schemas.microsoft.com/office/drawing/2014/main" id="{8AD016A3-3D57-4D21-94E1-5A977E7836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B5A211-54BF-4DBC-9E2E-F6302D26AC85}"/>
              </a:ext>
            </a:extLst>
          </p:cNvPr>
          <p:cNvSpPr>
            <a:spLocks noGrp="1"/>
          </p:cNvSpPr>
          <p:nvPr>
            <p:ph type="sldNum" sz="quarter" idx="12"/>
          </p:nvPr>
        </p:nvSpPr>
        <p:spPr/>
        <p:txBody>
          <a:bodyPr/>
          <a:lstStyle/>
          <a:p>
            <a:fld id="{8DDE163A-BBBB-4143-82F2-54A15CEC3415}" type="slidenum">
              <a:rPr lang="en-US" smtClean="0"/>
              <a:t>‹#›</a:t>
            </a:fld>
            <a:endParaRPr lang="en-US"/>
          </a:p>
        </p:txBody>
      </p:sp>
    </p:spTree>
    <p:extLst>
      <p:ext uri="{BB962C8B-B14F-4D97-AF65-F5344CB8AC3E}">
        <p14:creationId xmlns:p14="http://schemas.microsoft.com/office/powerpoint/2010/main" val="39985398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60D80-D733-409D-8822-7CBE83BE3D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5A32BA-CB19-4750-B573-7B220C6E91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F49F1A-5C4A-46A3-AA29-C3352B0AFC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D805A1E-4CAF-471E-94F3-40B7D11A5E5C}"/>
              </a:ext>
            </a:extLst>
          </p:cNvPr>
          <p:cNvSpPr>
            <a:spLocks noGrp="1"/>
          </p:cNvSpPr>
          <p:nvPr>
            <p:ph type="dt" sz="half" idx="10"/>
          </p:nvPr>
        </p:nvSpPr>
        <p:spPr/>
        <p:txBody>
          <a:bodyPr/>
          <a:lstStyle/>
          <a:p>
            <a:fld id="{57052873-C669-4DA6-9448-81BEF8A801A5}" type="datetimeFigureOut">
              <a:rPr lang="en-US" smtClean="0"/>
              <a:t>5/29/26</a:t>
            </a:fld>
            <a:endParaRPr lang="en-US"/>
          </a:p>
        </p:txBody>
      </p:sp>
      <p:sp>
        <p:nvSpPr>
          <p:cNvPr id="6" name="Footer Placeholder 5">
            <a:extLst>
              <a:ext uri="{FF2B5EF4-FFF2-40B4-BE49-F238E27FC236}">
                <a16:creationId xmlns:a16="http://schemas.microsoft.com/office/drawing/2014/main" id="{3039D07D-C446-41A8-9924-654D8CDC93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8A728E-DB95-406A-A066-E9ADE2E1D78A}"/>
              </a:ext>
            </a:extLst>
          </p:cNvPr>
          <p:cNvSpPr>
            <a:spLocks noGrp="1"/>
          </p:cNvSpPr>
          <p:nvPr>
            <p:ph type="sldNum" sz="quarter" idx="12"/>
          </p:nvPr>
        </p:nvSpPr>
        <p:spPr/>
        <p:txBody>
          <a:bodyPr/>
          <a:lstStyle/>
          <a:p>
            <a:fld id="{8DDE163A-BBBB-4143-82F2-54A15CEC3415}" type="slidenum">
              <a:rPr lang="en-US" smtClean="0"/>
              <a:t>‹#›</a:t>
            </a:fld>
            <a:endParaRPr lang="en-US"/>
          </a:p>
        </p:txBody>
      </p:sp>
    </p:spTree>
    <p:extLst>
      <p:ext uri="{BB962C8B-B14F-4D97-AF65-F5344CB8AC3E}">
        <p14:creationId xmlns:p14="http://schemas.microsoft.com/office/powerpoint/2010/main" val="4045495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9326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F07F7-B011-4B69-813D-F5702860F3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6E56E9-223C-4928-B49B-CDA49244522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03F8D5-F950-4CA8-927F-91B93CDDEB83}"/>
              </a:ext>
            </a:extLst>
          </p:cNvPr>
          <p:cNvSpPr>
            <a:spLocks noGrp="1"/>
          </p:cNvSpPr>
          <p:nvPr>
            <p:ph type="dt" sz="half" idx="10"/>
          </p:nvPr>
        </p:nvSpPr>
        <p:spPr/>
        <p:txBody>
          <a:bodyPr/>
          <a:lstStyle/>
          <a:p>
            <a:fld id="{57052873-C669-4DA6-9448-81BEF8A801A5}" type="datetimeFigureOut">
              <a:rPr lang="en-US" smtClean="0"/>
              <a:t>5/29/26</a:t>
            </a:fld>
            <a:endParaRPr lang="en-US"/>
          </a:p>
        </p:txBody>
      </p:sp>
      <p:sp>
        <p:nvSpPr>
          <p:cNvPr id="5" name="Footer Placeholder 4">
            <a:extLst>
              <a:ext uri="{FF2B5EF4-FFF2-40B4-BE49-F238E27FC236}">
                <a16:creationId xmlns:a16="http://schemas.microsoft.com/office/drawing/2014/main" id="{CA54DEBD-22FF-423C-BFC9-18A9C4E115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6A75C4-327B-4410-8EDC-D5218669FE72}"/>
              </a:ext>
            </a:extLst>
          </p:cNvPr>
          <p:cNvSpPr>
            <a:spLocks noGrp="1"/>
          </p:cNvSpPr>
          <p:nvPr>
            <p:ph type="sldNum" sz="quarter" idx="12"/>
          </p:nvPr>
        </p:nvSpPr>
        <p:spPr/>
        <p:txBody>
          <a:bodyPr/>
          <a:lstStyle/>
          <a:p>
            <a:fld id="{8DDE163A-BBBB-4143-82F2-54A15CEC3415}" type="slidenum">
              <a:rPr lang="en-US" smtClean="0"/>
              <a:t>‹#›</a:t>
            </a:fld>
            <a:endParaRPr lang="en-US"/>
          </a:p>
        </p:txBody>
      </p:sp>
    </p:spTree>
    <p:extLst>
      <p:ext uri="{BB962C8B-B14F-4D97-AF65-F5344CB8AC3E}">
        <p14:creationId xmlns:p14="http://schemas.microsoft.com/office/powerpoint/2010/main" val="319665335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0F1713-690C-4DE9-B92B-BAFA06C020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ABA2F5-275F-4C57-85B6-EABA1A8705D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3B9F65-FBF2-43F8-A191-9D5963096A0B}"/>
              </a:ext>
            </a:extLst>
          </p:cNvPr>
          <p:cNvSpPr>
            <a:spLocks noGrp="1"/>
          </p:cNvSpPr>
          <p:nvPr>
            <p:ph type="dt" sz="half" idx="10"/>
          </p:nvPr>
        </p:nvSpPr>
        <p:spPr/>
        <p:txBody>
          <a:bodyPr/>
          <a:lstStyle/>
          <a:p>
            <a:fld id="{57052873-C669-4DA6-9448-81BEF8A801A5}" type="datetimeFigureOut">
              <a:rPr lang="en-US" smtClean="0"/>
              <a:t>5/29/26</a:t>
            </a:fld>
            <a:endParaRPr lang="en-US"/>
          </a:p>
        </p:txBody>
      </p:sp>
      <p:sp>
        <p:nvSpPr>
          <p:cNvPr id="5" name="Footer Placeholder 4">
            <a:extLst>
              <a:ext uri="{FF2B5EF4-FFF2-40B4-BE49-F238E27FC236}">
                <a16:creationId xmlns:a16="http://schemas.microsoft.com/office/drawing/2014/main" id="{B6640178-FA3C-4F23-B744-5FB12F2B89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CFB70-25B2-43BB-9A57-0094B042A1B3}"/>
              </a:ext>
            </a:extLst>
          </p:cNvPr>
          <p:cNvSpPr>
            <a:spLocks noGrp="1"/>
          </p:cNvSpPr>
          <p:nvPr>
            <p:ph type="sldNum" sz="quarter" idx="12"/>
          </p:nvPr>
        </p:nvSpPr>
        <p:spPr/>
        <p:txBody>
          <a:bodyPr/>
          <a:lstStyle/>
          <a:p>
            <a:fld id="{8DDE163A-BBBB-4143-82F2-54A15CEC3415}" type="slidenum">
              <a:rPr lang="en-US" smtClean="0"/>
              <a:t>‹#›</a:t>
            </a:fld>
            <a:endParaRPr lang="en-US"/>
          </a:p>
        </p:txBody>
      </p:sp>
    </p:spTree>
    <p:extLst>
      <p:ext uri="{BB962C8B-B14F-4D97-AF65-F5344CB8AC3E}">
        <p14:creationId xmlns:p14="http://schemas.microsoft.com/office/powerpoint/2010/main" val="257152124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78DDEA5E-2724-45A8-8220-B8FA2C72400B}"/>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55150487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212651"/>
            <a:ext cx="10792178" cy="1035788"/>
          </a:xfrm>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AA05E7F9-8454-DD4F-BDAC-3D5705533B91}"/>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3"/>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33CBFE31-F981-4B47-ABF8-4E35F06D07FB}"/>
              </a:ext>
            </a:extLst>
          </p:cNvPr>
          <p:cNvSpPr>
            <a:spLocks noGrp="1"/>
          </p:cNvSpPr>
          <p:nvPr>
            <p:ph type="body" sz="quarter" idx="10"/>
          </p:nvPr>
        </p:nvSpPr>
        <p:spPr>
          <a:xfrm>
            <a:off x="699911" y="6180880"/>
            <a:ext cx="6302773" cy="567048"/>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78100863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Main Title">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ED743116-7212-C34C-A8A6-103A35439283}"/>
              </a:ext>
            </a:extLst>
          </p:cNvPr>
          <p:cNvSpPr>
            <a:spLocks noGrp="1"/>
          </p:cNvSpPr>
          <p:nvPr>
            <p:ph type="title"/>
          </p:nvPr>
        </p:nvSpPr>
        <p:spPr>
          <a:xfrm>
            <a:off x="838200" y="1015365"/>
            <a:ext cx="10439400" cy="2215237"/>
          </a:xfrm>
          <a:prstGeom prst="rect">
            <a:avLst/>
          </a:prstGeom>
        </p:spPr>
        <p:txBody>
          <a:bodyPr vert="horz" lIns="91440" tIns="45720" rIns="91440" bIns="45720" rtlCol="0" anchor="b">
            <a:normAutofit/>
          </a:bodyPr>
          <a:lstStyle/>
          <a:p>
            <a:r>
              <a:rPr lang="en-US" dirty="0"/>
              <a:t>Click to edit Master title style</a:t>
            </a:r>
          </a:p>
        </p:txBody>
      </p:sp>
      <p:sp>
        <p:nvSpPr>
          <p:cNvPr id="9" name="Footer Placeholder 8">
            <a:extLst>
              <a:ext uri="{FF2B5EF4-FFF2-40B4-BE49-F238E27FC236}">
                <a16:creationId xmlns:a16="http://schemas.microsoft.com/office/drawing/2014/main" id="{58344C3F-E51C-4B47-A5CD-EBBC696DE8CF}"/>
              </a:ext>
            </a:extLst>
          </p:cNvPr>
          <p:cNvSpPr>
            <a:spLocks noGrp="1"/>
          </p:cNvSpPr>
          <p:nvPr>
            <p:ph type="ftr" sz="quarter" idx="3"/>
          </p:nvPr>
        </p:nvSpPr>
        <p:spPr>
          <a:xfrm>
            <a:off x="4352795" y="6268668"/>
            <a:ext cx="4114800" cy="365125"/>
          </a:xfrm>
          <a:prstGeom prst="rect">
            <a:avLst/>
          </a:prstGeom>
        </p:spPr>
        <p:txBody>
          <a:bodyPr vert="horz" lIns="91440" tIns="45720" rIns="91440" bIns="45720" rtlCol="0" anchor="b"/>
          <a:lstStyle>
            <a:lvl1pPr algn="r">
              <a:defRPr sz="1200">
                <a:solidFill>
                  <a:srgbClr val="A4C5DB"/>
                </a:solidFill>
              </a:defRPr>
            </a:lvl1pPr>
          </a:lstStyle>
          <a:p>
            <a:endParaRPr lang="en-US" dirty="0"/>
          </a:p>
        </p:txBody>
      </p:sp>
      <p:sp>
        <p:nvSpPr>
          <p:cNvPr id="14" name="Text Placeholder 13">
            <a:extLst>
              <a:ext uri="{FF2B5EF4-FFF2-40B4-BE49-F238E27FC236}">
                <a16:creationId xmlns:a16="http://schemas.microsoft.com/office/drawing/2014/main" id="{61377107-1FAE-DD4B-A06C-1AA1F4F51E7D}"/>
              </a:ext>
            </a:extLst>
          </p:cNvPr>
          <p:cNvSpPr>
            <a:spLocks noGrp="1"/>
          </p:cNvSpPr>
          <p:nvPr>
            <p:ph type="body" sz="quarter" idx="10"/>
          </p:nvPr>
        </p:nvSpPr>
        <p:spPr>
          <a:xfrm>
            <a:off x="838200" y="3333433"/>
            <a:ext cx="10439400" cy="1421447"/>
          </a:xfrm>
          <a:prstGeom prst="rect">
            <a:avLst/>
          </a:prstGeom>
        </p:spPr>
        <p:txBody>
          <a:bodyPr/>
          <a:lstStyle>
            <a:lvl1pPr algn="ctr">
              <a:defRPr sz="2400"/>
            </a:lvl1pPr>
          </a:lstStyle>
          <a:p>
            <a:pPr lvl="0"/>
            <a:r>
              <a:rPr lang="en-US" dirty="0"/>
              <a:t>Click to edit Master text styles</a:t>
            </a:r>
          </a:p>
        </p:txBody>
      </p:sp>
    </p:spTree>
    <p:extLst>
      <p:ext uri="{BB962C8B-B14F-4D97-AF65-F5344CB8AC3E}">
        <p14:creationId xmlns:p14="http://schemas.microsoft.com/office/powerpoint/2010/main" val="230294273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Title slide ">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Graphic 5">
            <a:extLst>
              <a:ext uri="{FF2B5EF4-FFF2-40B4-BE49-F238E27FC236}">
                <a16:creationId xmlns:a16="http://schemas.microsoft.com/office/drawing/2014/main" id="{D05B777D-E47C-34D6-A7CD-0EB68C62730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572372" y="6190106"/>
            <a:ext cx="1975103" cy="329184"/>
          </a:xfrm>
          <a:prstGeom prst="rect">
            <a:avLst/>
          </a:prstGeom>
        </p:spPr>
      </p:pic>
      <p:pic>
        <p:nvPicPr>
          <p:cNvPr id="8" name="Picture 7" descr="A blue text on a black background&#10;&#10;AI-generated content may be incorrect.">
            <a:extLst>
              <a:ext uri="{FF2B5EF4-FFF2-40B4-BE49-F238E27FC236}">
                <a16:creationId xmlns:a16="http://schemas.microsoft.com/office/drawing/2014/main" id="{E4BFB5B2-7D99-278F-1E2D-A55583A66C2F}"/>
              </a:ext>
            </a:extLst>
          </p:cNvPr>
          <p:cNvPicPr>
            <a:picLocks noChangeAspect="1"/>
          </p:cNvPicPr>
          <p:nvPr userDrawn="1"/>
        </p:nvPicPr>
        <p:blipFill>
          <a:blip r:embed="rId3"/>
          <a:stretch>
            <a:fillRect/>
          </a:stretch>
        </p:blipFill>
        <p:spPr>
          <a:xfrm>
            <a:off x="662810" y="749663"/>
            <a:ext cx="2750674" cy="383197"/>
          </a:xfrm>
          <a:prstGeom prst="rect">
            <a:avLst/>
          </a:prstGeom>
        </p:spPr>
      </p:pic>
    </p:spTree>
    <p:extLst>
      <p:ext uri="{BB962C8B-B14F-4D97-AF65-F5344CB8AC3E}">
        <p14:creationId xmlns:p14="http://schemas.microsoft.com/office/powerpoint/2010/main" val="189214878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p>
            <a:r>
              <a:rPr lang="en-US" dirty="0"/>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p:txBody>
          <a:bodyPr/>
          <a:lstStyle>
            <a:lvl4pPr marL="917575" indent="-233363">
              <a:buFont typeface="Wingdings" pitchFamily="2" charset="2"/>
              <a:buChar char="§"/>
              <a:defRPr/>
            </a:lvl4pPr>
            <a:lvl5pPr marL="1146175" indent="-234950">
              <a:buSzPct val="90000"/>
              <a:buFont typeface="System Font Regular"/>
              <a:buChar cha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22925725"/>
      </p:ext>
    </p:extLst>
  </p:cSld>
  <p:clrMapOvr>
    <a:masterClrMapping/>
  </p:clrMapOvr>
  <p:extLst>
    <p:ext uri="{DCECCB84-F9BA-43D5-87BE-67443E8EF086}">
      <p15:sldGuideLst xmlns:p15="http://schemas.microsoft.com/office/powerpoint/2012/main"/>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57C3BE6-2E2A-4A2D-A3F5-C50D273712DB}"/>
              </a:ext>
            </a:extLst>
          </p:cNvPr>
          <p:cNvSpPr>
            <a:spLocks noGrp="1"/>
          </p:cNvSpPr>
          <p:nvPr>
            <p:ph sz="half" idx="2" hasCustomPrompt="1"/>
          </p:nvPr>
        </p:nvSpPr>
        <p:spPr>
          <a:xfrm>
            <a:off x="640079" y="2029842"/>
            <a:ext cx="5184648" cy="3715321"/>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8B75C9D9-E2F8-49F1-974F-B06A783A1E17}"/>
              </a:ext>
            </a:extLst>
          </p:cNvPr>
          <p:cNvSpPr>
            <a:spLocks noGrp="1"/>
          </p:cNvSpPr>
          <p:nvPr>
            <p:ph type="body" idx="1" hasCustomPrompt="1"/>
          </p:nvPr>
        </p:nvSpPr>
        <p:spPr>
          <a:xfrm>
            <a:off x="640079" y="1719072"/>
            <a:ext cx="5184648" cy="310771"/>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headline</a:t>
            </a:r>
          </a:p>
        </p:txBody>
      </p:sp>
      <p:sp>
        <p:nvSpPr>
          <p:cNvPr id="5" name="Text Placeholder 4">
            <a:extLst>
              <a:ext uri="{FF2B5EF4-FFF2-40B4-BE49-F238E27FC236}">
                <a16:creationId xmlns:a16="http://schemas.microsoft.com/office/drawing/2014/main" id="{5B17A10F-FA16-489F-B6F5-AF30FC09B40C}"/>
              </a:ext>
            </a:extLst>
          </p:cNvPr>
          <p:cNvSpPr>
            <a:spLocks noGrp="1"/>
          </p:cNvSpPr>
          <p:nvPr>
            <p:ph type="body" sz="quarter" idx="3" hasCustomPrompt="1"/>
          </p:nvPr>
        </p:nvSpPr>
        <p:spPr>
          <a:xfrm>
            <a:off x="6361112" y="1719072"/>
            <a:ext cx="5183188" cy="310770"/>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headline</a:t>
            </a:r>
          </a:p>
        </p:txBody>
      </p:sp>
      <p:sp>
        <p:nvSpPr>
          <p:cNvPr id="6" name="Content Placeholder 5">
            <a:extLst>
              <a:ext uri="{FF2B5EF4-FFF2-40B4-BE49-F238E27FC236}">
                <a16:creationId xmlns:a16="http://schemas.microsoft.com/office/drawing/2014/main" id="{D28EC26D-D076-400E-AA91-3DB2533CB7BA}"/>
              </a:ext>
            </a:extLst>
          </p:cNvPr>
          <p:cNvSpPr>
            <a:spLocks noGrp="1"/>
          </p:cNvSpPr>
          <p:nvPr>
            <p:ph sz="quarter" idx="4" hasCustomPrompt="1"/>
          </p:nvPr>
        </p:nvSpPr>
        <p:spPr>
          <a:xfrm>
            <a:off x="6361112" y="2029842"/>
            <a:ext cx="5183188" cy="3715321"/>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3EECB684-FDD4-594C-98A0-429D85877AE8}"/>
              </a:ext>
            </a:extLst>
          </p:cNvPr>
          <p:cNvSpPr>
            <a:spLocks noGrp="1"/>
          </p:cNvSpPr>
          <p:nvPr>
            <p:ph type="title" hasCustomPrompt="1"/>
          </p:nvPr>
        </p:nvSpPr>
        <p:spPr/>
        <p:txBody>
          <a:bodyPr/>
          <a:lstStyle/>
          <a:p>
            <a:r>
              <a:rPr lang="en-US" dirty="0"/>
              <a:t>Click to edit title</a:t>
            </a:r>
          </a:p>
        </p:txBody>
      </p:sp>
    </p:spTree>
    <p:extLst>
      <p:ext uri="{BB962C8B-B14F-4D97-AF65-F5344CB8AC3E}">
        <p14:creationId xmlns:p14="http://schemas.microsoft.com/office/powerpoint/2010/main" val="2703973890"/>
      </p:ext>
    </p:extLst>
  </p:cSld>
  <p:clrMapOvr>
    <a:masterClrMapping/>
  </p:clrMapOvr>
  <p:extLst>
    <p:ext uri="{DCECCB84-F9BA-43D5-87BE-67443E8EF086}">
      <p15:sldGuideLst xmlns:p15="http://schemas.microsoft.com/office/powerpoint/2012/main">
        <p15:guide id="2" pos="401">
          <p15:clr>
            <a:srgbClr val="FBAE40"/>
          </p15:clr>
        </p15:guide>
        <p15:guide id="3" pos="7274">
          <p15:clr>
            <a:srgbClr val="FBAE40"/>
          </p15:clr>
        </p15:guide>
        <p15:guide id="5" pos="3997">
          <p15:clr>
            <a:srgbClr val="FBAE40"/>
          </p15:clr>
        </p15:guide>
        <p15:guide id="6" pos="3678">
          <p15:clr>
            <a:srgbClr val="FBAE4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8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636270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03718913-5E8E-2E44-862B-D47884C2F901}"/>
              </a:ext>
            </a:extLst>
          </p:cNvPr>
          <p:cNvSpPr>
            <a:spLocks noGrp="1"/>
          </p:cNvSpPr>
          <p:nvPr>
            <p:ph type="title" hasCustomPrompt="1"/>
          </p:nvPr>
        </p:nvSpPr>
        <p:spPr/>
        <p:txBody>
          <a:bodyPr/>
          <a:lstStyle/>
          <a:p>
            <a:r>
              <a:rPr lang="en-US" dirty="0"/>
              <a:t>Click to edit title</a:t>
            </a:r>
          </a:p>
        </p:txBody>
      </p:sp>
    </p:spTree>
    <p:extLst>
      <p:ext uri="{BB962C8B-B14F-4D97-AF65-F5344CB8AC3E}">
        <p14:creationId xmlns:p14="http://schemas.microsoft.com/office/powerpoint/2010/main" val="2219542069"/>
      </p:ext>
    </p:extLst>
  </p:cSld>
  <p:clrMapOvr>
    <a:masterClrMapping/>
  </p:clrMapOvr>
  <p:extLst>
    <p:ext uri="{DCECCB84-F9BA-43D5-87BE-67443E8EF086}">
      <p15:sldGuideLst xmlns:p15="http://schemas.microsoft.com/office/powerpoint/2012/main">
        <p15:guide id="2" pos="3674">
          <p15:clr>
            <a:srgbClr val="FBAE40"/>
          </p15:clr>
        </p15:guide>
        <p15:guide id="3" pos="4001">
          <p15:clr>
            <a:srgbClr val="FBAE4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79" y="1719072"/>
            <a:ext cx="3200400" cy="4023360"/>
          </a:xfrm>
        </p:spPr>
        <p:txBody>
          <a:bodyPr/>
          <a:lstStyle>
            <a:lvl1pPr>
              <a:defRPr sz="1800"/>
            </a:lvl1pPr>
            <a:lvl2pPr>
              <a:defRPr sz="1800"/>
            </a:lvl2pPr>
            <a:lvl3pPr>
              <a:defRPr sz="1800"/>
            </a:lvl3pPr>
            <a:lvl4pPr>
              <a:defRPr sz="1800"/>
            </a:lvl4pPr>
            <a:lvl5pP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4491989" y="1719072"/>
            <a:ext cx="3200400" cy="4023360"/>
          </a:xfrm>
        </p:spPr>
        <p:txBody>
          <a:bodyPr/>
          <a:lstStyle>
            <a:lvl1pPr>
              <a:defRPr sz="1800"/>
            </a:lvl1pPr>
            <a:lvl2pPr>
              <a:defRPr sz="1800"/>
            </a:lvl2pPr>
            <a:lvl3pPr>
              <a:defRPr sz="1800"/>
            </a:lvl3pPr>
            <a:lvl4pPr>
              <a:defRPr sz="1800"/>
            </a:lvl4pPr>
            <a:lvl5pP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1719072"/>
            <a:ext cx="3200400" cy="4023360"/>
          </a:xfrm>
        </p:spPr>
        <p:txBody>
          <a:bodyPr/>
          <a:lstStyle>
            <a:lvl1pPr>
              <a:defRPr sz="1800"/>
            </a:lvl1pPr>
            <a:lvl2pPr>
              <a:defRPr sz="1800"/>
            </a:lvl2pPr>
            <a:lvl3pPr>
              <a:defRPr sz="1800"/>
            </a:lvl3pPr>
            <a:lvl4pPr>
              <a:defRPr sz="1800"/>
            </a:lvl4pPr>
            <a:lvl5pP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ECBECED5-E724-994C-A697-E6EB072DB612}"/>
              </a:ext>
            </a:extLst>
          </p:cNvPr>
          <p:cNvSpPr>
            <a:spLocks noGrp="1"/>
          </p:cNvSpPr>
          <p:nvPr>
            <p:ph type="title" hasCustomPrompt="1"/>
          </p:nvPr>
        </p:nvSpPr>
        <p:spPr/>
        <p:txBody>
          <a:bodyPr/>
          <a:lstStyle/>
          <a:p>
            <a:r>
              <a:rPr lang="en-US" dirty="0"/>
              <a:t>Click to edit title</a:t>
            </a:r>
          </a:p>
        </p:txBody>
      </p:sp>
    </p:spTree>
    <p:extLst>
      <p:ext uri="{BB962C8B-B14F-4D97-AF65-F5344CB8AC3E}">
        <p14:creationId xmlns:p14="http://schemas.microsoft.com/office/powerpoint/2010/main" val="3737135692"/>
      </p:ext>
    </p:extLst>
  </p:cSld>
  <p:clrMapOvr>
    <a:masterClrMapping/>
  </p:clrMapOvr>
  <p:extLst>
    <p:ext uri="{DCECCB84-F9BA-43D5-87BE-67443E8EF086}">
      <p15:sldGuideLst xmlns:p15="http://schemas.microsoft.com/office/powerpoint/2012/main">
        <p15:guide id="2" pos="397">
          <p15:clr>
            <a:srgbClr val="FBAE40"/>
          </p15:clr>
        </p15:guide>
        <p15:guide id="3" pos="2421">
          <p15:clr>
            <a:srgbClr val="FBAE40"/>
          </p15:clr>
        </p15:guide>
        <p15:guide id="4" pos="2829">
          <p15:clr>
            <a:srgbClr val="FBAE40"/>
          </p15:clr>
        </p15:guide>
        <p15:guide id="5" pos="4849">
          <p15:clr>
            <a:srgbClr val="FBAE40"/>
          </p15:clr>
        </p15:guide>
        <p15:guide id="6" pos="525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48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Two content o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79" y="1719072"/>
            <a:ext cx="7052310" cy="4023360"/>
          </a:xfrm>
        </p:spPr>
        <p:txBody>
          <a:bodyPr/>
          <a:lstStyle>
            <a:lvl1pPr>
              <a:defRPr sz="1800"/>
            </a:lvl1pPr>
            <a:lvl2pPr>
              <a:defRPr sz="1800"/>
            </a:lvl2pPr>
            <a:lvl3pPr>
              <a:defRPr sz="1800"/>
            </a:lvl3pPr>
            <a:lvl4pPr>
              <a:defRPr sz="1800"/>
            </a:lvl4pPr>
            <a:lvl5pP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1719072"/>
            <a:ext cx="3200400" cy="4023360"/>
          </a:xfrm>
        </p:spPr>
        <p:txBody>
          <a:bodyPr/>
          <a:lstStyle>
            <a:lvl1pPr>
              <a:defRPr sz="1800"/>
            </a:lvl1pPr>
            <a:lvl2pPr>
              <a:defRPr sz="1800"/>
            </a:lvl2pPr>
            <a:lvl3pPr>
              <a:defRPr sz="1800"/>
            </a:lvl3pPr>
            <a:lvl4pPr>
              <a:defRPr sz="1800"/>
            </a:lvl4pPr>
            <a:lvl5pP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ECBECED5-E724-994C-A697-E6EB072DB612}"/>
              </a:ext>
            </a:extLst>
          </p:cNvPr>
          <p:cNvSpPr>
            <a:spLocks noGrp="1"/>
          </p:cNvSpPr>
          <p:nvPr>
            <p:ph type="title" hasCustomPrompt="1"/>
          </p:nvPr>
        </p:nvSpPr>
        <p:spPr/>
        <p:txBody>
          <a:bodyPr/>
          <a:lstStyle/>
          <a:p>
            <a:r>
              <a:rPr lang="en-US" dirty="0"/>
              <a:t>Click to edit title</a:t>
            </a:r>
          </a:p>
        </p:txBody>
      </p:sp>
      <p:sp>
        <p:nvSpPr>
          <p:cNvPr id="6" name="Text Placeholder 11">
            <a:extLst>
              <a:ext uri="{FF2B5EF4-FFF2-40B4-BE49-F238E27FC236}">
                <a16:creationId xmlns:a16="http://schemas.microsoft.com/office/drawing/2014/main" id="{492594FB-1602-454E-A30E-06B1DBF3544C}"/>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Tree>
    <p:extLst>
      <p:ext uri="{BB962C8B-B14F-4D97-AF65-F5344CB8AC3E}">
        <p14:creationId xmlns:p14="http://schemas.microsoft.com/office/powerpoint/2010/main" val="2637067402"/>
      </p:ext>
    </p:extLst>
  </p:cSld>
  <p:clrMapOvr>
    <a:masterClrMapping/>
  </p:clrMapOvr>
  <p:extLst>
    <p:ext uri="{DCECCB84-F9BA-43D5-87BE-67443E8EF086}">
      <p15:sldGuideLst xmlns:p15="http://schemas.microsoft.com/office/powerpoint/2012/main">
        <p15:guide id="2" pos="397">
          <p15:clr>
            <a:srgbClr val="FBAE40"/>
          </p15:clr>
        </p15:guide>
        <p15:guide id="3" pos="2421">
          <p15:clr>
            <a:srgbClr val="FBAE40"/>
          </p15:clr>
        </p15:guide>
        <p15:guide id="4" pos="2829">
          <p15:clr>
            <a:srgbClr val="FBAE40"/>
          </p15:clr>
        </p15:guide>
        <p15:guide id="5" pos="4849">
          <p15:clr>
            <a:srgbClr val="FBAE40"/>
          </p15:clr>
        </p15:guide>
        <p15:guide id="6" pos="5258">
          <p15:clr>
            <a:srgbClr val="FBAE4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Three char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79" y="2227342"/>
            <a:ext cx="3200400" cy="2670961"/>
          </a:xfrm>
        </p:spPr>
        <p:txBody>
          <a:bodyPr/>
          <a:lstStyle>
            <a:lvl1pPr>
              <a:defRPr sz="1800"/>
            </a:lvl1pPr>
            <a:lvl2pPr>
              <a:defRPr sz="1800"/>
            </a:lvl2pPr>
            <a:lvl3pPr>
              <a:defRPr sz="1800"/>
            </a:lvl3pPr>
            <a:lvl4pPr>
              <a:defRPr sz="1800"/>
            </a:lvl4pPr>
            <a:lvl5pPr>
              <a:defRPr sz="1800"/>
            </a:lvl5pPr>
          </a:lstStyle>
          <a:p>
            <a:pPr lvl="0"/>
            <a:r>
              <a:rPr lang="en-US" dirty="0"/>
              <a:t>Table or chart placeholder</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4491990" y="2227342"/>
            <a:ext cx="3200400" cy="2670961"/>
          </a:xfrm>
        </p:spPr>
        <p:txBody>
          <a:bodyPr/>
          <a:lstStyle>
            <a:lvl1pPr>
              <a:defRPr sz="1800"/>
            </a:lvl1pPr>
            <a:lvl2pPr>
              <a:defRPr sz="1800"/>
            </a:lvl2pPr>
            <a:lvl3pPr>
              <a:defRPr sz="1800"/>
            </a:lvl3pPr>
            <a:lvl4pPr>
              <a:defRPr sz="1800"/>
            </a:lvl4pPr>
            <a:lvl5pPr>
              <a:defRPr sz="1800"/>
            </a:lvl5pPr>
          </a:lstStyle>
          <a:p>
            <a:pPr lvl="0"/>
            <a:r>
              <a:rPr lang="en-US" dirty="0"/>
              <a:t>Table or chart placeholder</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2227342"/>
            <a:ext cx="3200400" cy="2670961"/>
          </a:xfrm>
        </p:spPr>
        <p:txBody>
          <a:bodyPr/>
          <a:lstStyle>
            <a:lvl1pPr>
              <a:defRPr sz="1800"/>
            </a:lvl1pPr>
            <a:lvl2pPr>
              <a:defRPr sz="1800"/>
            </a:lvl2pPr>
            <a:lvl3pPr>
              <a:defRPr sz="1800"/>
            </a:lvl3pPr>
            <a:lvl4pPr>
              <a:defRPr sz="1800"/>
            </a:lvl4pPr>
            <a:lvl5pPr>
              <a:defRPr sz="1800"/>
            </a:lvl5pPr>
          </a:lstStyle>
          <a:p>
            <a:pPr lvl="0"/>
            <a:r>
              <a:rPr lang="en-US" dirty="0"/>
              <a:t>Table or chart placeholder</a:t>
            </a:r>
          </a:p>
        </p:txBody>
      </p:sp>
      <p:sp>
        <p:nvSpPr>
          <p:cNvPr id="6" name="Text Placeholder 2">
            <a:extLst>
              <a:ext uri="{FF2B5EF4-FFF2-40B4-BE49-F238E27FC236}">
                <a16:creationId xmlns:a16="http://schemas.microsoft.com/office/drawing/2014/main" id="{1B7D6A64-436E-B549-A738-5BD4E26E780C}"/>
              </a:ext>
            </a:extLst>
          </p:cNvPr>
          <p:cNvSpPr>
            <a:spLocks noGrp="1"/>
          </p:cNvSpPr>
          <p:nvPr>
            <p:ph type="body" idx="11" hasCustomPrompt="1"/>
          </p:nvPr>
        </p:nvSpPr>
        <p:spPr>
          <a:xfrm>
            <a:off x="640081"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title</a:t>
            </a:r>
          </a:p>
        </p:txBody>
      </p:sp>
      <p:sp>
        <p:nvSpPr>
          <p:cNvPr id="9" name="Text Placeholder 2">
            <a:extLst>
              <a:ext uri="{FF2B5EF4-FFF2-40B4-BE49-F238E27FC236}">
                <a16:creationId xmlns:a16="http://schemas.microsoft.com/office/drawing/2014/main" id="{C9952872-2D99-6A44-AF8E-4C81084A6F5D}"/>
              </a:ext>
            </a:extLst>
          </p:cNvPr>
          <p:cNvSpPr>
            <a:spLocks noGrp="1"/>
          </p:cNvSpPr>
          <p:nvPr>
            <p:ph type="body" idx="12" hasCustomPrompt="1"/>
          </p:nvPr>
        </p:nvSpPr>
        <p:spPr>
          <a:xfrm>
            <a:off x="4491990"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title</a:t>
            </a:r>
          </a:p>
        </p:txBody>
      </p:sp>
      <p:sp>
        <p:nvSpPr>
          <p:cNvPr id="10" name="Text Placeholder 2">
            <a:extLst>
              <a:ext uri="{FF2B5EF4-FFF2-40B4-BE49-F238E27FC236}">
                <a16:creationId xmlns:a16="http://schemas.microsoft.com/office/drawing/2014/main" id="{1F3B5EBD-761F-0640-A0DD-A2788D2EC789}"/>
              </a:ext>
            </a:extLst>
          </p:cNvPr>
          <p:cNvSpPr>
            <a:spLocks noGrp="1"/>
          </p:cNvSpPr>
          <p:nvPr>
            <p:ph type="body" idx="13" hasCustomPrompt="1"/>
          </p:nvPr>
        </p:nvSpPr>
        <p:spPr>
          <a:xfrm>
            <a:off x="8343900"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title</a:t>
            </a:r>
          </a:p>
        </p:txBody>
      </p:sp>
      <p:sp>
        <p:nvSpPr>
          <p:cNvPr id="13" name="Text Placeholder 11">
            <a:extLst>
              <a:ext uri="{FF2B5EF4-FFF2-40B4-BE49-F238E27FC236}">
                <a16:creationId xmlns:a16="http://schemas.microsoft.com/office/drawing/2014/main" id="{EBDA8CCF-CB0C-BA45-8FC4-6297C0E0A914}"/>
              </a:ext>
            </a:extLst>
          </p:cNvPr>
          <p:cNvSpPr>
            <a:spLocks noGrp="1"/>
          </p:cNvSpPr>
          <p:nvPr>
            <p:ph type="body" sz="quarter" idx="15" hasCustomPrompt="1"/>
          </p:nvPr>
        </p:nvSpPr>
        <p:spPr>
          <a:xfrm>
            <a:off x="4491990" y="5158431"/>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14" name="Text Placeholder 11">
            <a:extLst>
              <a:ext uri="{FF2B5EF4-FFF2-40B4-BE49-F238E27FC236}">
                <a16:creationId xmlns:a16="http://schemas.microsoft.com/office/drawing/2014/main" id="{BA7599CD-99BD-894F-B372-42E0EEA2CEA1}"/>
              </a:ext>
            </a:extLst>
          </p:cNvPr>
          <p:cNvSpPr>
            <a:spLocks noGrp="1"/>
          </p:cNvSpPr>
          <p:nvPr>
            <p:ph type="body" sz="quarter" idx="16" hasCustomPrompt="1"/>
          </p:nvPr>
        </p:nvSpPr>
        <p:spPr>
          <a:xfrm>
            <a:off x="8343900" y="5158431"/>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12" name="Text Placeholder 11">
            <a:extLst>
              <a:ext uri="{FF2B5EF4-FFF2-40B4-BE49-F238E27FC236}">
                <a16:creationId xmlns:a16="http://schemas.microsoft.com/office/drawing/2014/main" id="{4FDCCCC4-4E98-AF48-BBF9-0C662158A29D}"/>
              </a:ext>
            </a:extLst>
          </p:cNvPr>
          <p:cNvSpPr>
            <a:spLocks noGrp="1"/>
          </p:cNvSpPr>
          <p:nvPr>
            <p:ph type="body" sz="quarter" idx="14" hasCustomPrompt="1"/>
          </p:nvPr>
        </p:nvSpPr>
        <p:spPr>
          <a:xfrm>
            <a:off x="639762" y="5158431"/>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5" name="Title 4">
            <a:extLst>
              <a:ext uri="{FF2B5EF4-FFF2-40B4-BE49-F238E27FC236}">
                <a16:creationId xmlns:a16="http://schemas.microsoft.com/office/drawing/2014/main" id="{0182F045-38A8-AF47-A713-4B59F2866823}"/>
              </a:ext>
            </a:extLst>
          </p:cNvPr>
          <p:cNvSpPr>
            <a:spLocks noGrp="1"/>
          </p:cNvSpPr>
          <p:nvPr>
            <p:ph type="title"/>
          </p:nvPr>
        </p:nvSpPr>
        <p:spPr/>
        <p:txBody>
          <a:body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48BDEB4C-56D6-2044-957E-BC1323994ACD}"/>
              </a:ext>
            </a:extLst>
          </p:cNvPr>
          <p:cNvSpPr>
            <a:spLocks noGrp="1"/>
          </p:cNvSpPr>
          <p:nvPr>
            <p:ph type="body" sz="quarter" idx="17"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438188A1-BE1F-C149-9AF3-45615472F9AB}"/>
              </a:ext>
            </a:extLst>
          </p:cNvPr>
          <p:cNvSpPr>
            <a:spLocks noGrp="1"/>
          </p:cNvSpPr>
          <p:nvPr>
            <p:ph type="ftr" sz="quarter" idx="18"/>
          </p:nvPr>
        </p:nvSpPr>
        <p:spPr>
          <a:xfrm>
            <a:off x="3336324" y="6362188"/>
            <a:ext cx="7707596" cy="153888"/>
          </a:xfrm>
          <a:prstGeom prst="rect">
            <a:avLst/>
          </a:prstGeom>
        </p:spPr>
        <p:txBody>
          <a:bodyPr/>
          <a:lstStyle/>
          <a:p>
            <a:endParaRPr lang="en-US"/>
          </a:p>
        </p:txBody>
      </p:sp>
    </p:spTree>
    <p:extLst>
      <p:ext uri="{BB962C8B-B14F-4D97-AF65-F5344CB8AC3E}">
        <p14:creationId xmlns:p14="http://schemas.microsoft.com/office/powerpoint/2010/main" val="2591248342"/>
      </p:ext>
    </p:extLst>
  </p:cSld>
  <p:clrMapOvr>
    <a:masterClrMapping/>
  </p:clrMapOvr>
  <p:extLst>
    <p:ext uri="{DCECCB84-F9BA-43D5-87BE-67443E8EF086}">
      <p15:sldGuideLst xmlns:p15="http://schemas.microsoft.com/office/powerpoint/2012/main">
        <p15:guide id="1" orient="horz" pos="1397">
          <p15:clr>
            <a:srgbClr val="FBAE40"/>
          </p15:clr>
        </p15:guide>
        <p15:guide id="3" pos="2421">
          <p15:clr>
            <a:srgbClr val="FBAE40"/>
          </p15:clr>
        </p15:guide>
        <p15:guide id="4" pos="4849">
          <p15:clr>
            <a:srgbClr val="FBAE40"/>
          </p15:clr>
        </p15:guide>
        <p15:guide id="6" orient="horz" pos="3086">
          <p15:clr>
            <a:srgbClr val="FBAE40"/>
          </p15:clr>
        </p15:guide>
        <p15:guide id="7" orient="horz" pos="3246">
          <p15:clr>
            <a:srgbClr val="FBAE40"/>
          </p15:clr>
        </p15:guide>
        <p15:guide id="10" pos="5250">
          <p15:clr>
            <a:srgbClr val="FBAE40"/>
          </p15:clr>
        </p15:guide>
        <p15:guide id="11" pos="2829">
          <p15:clr>
            <a:srgbClr val="FBAE4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Content / two charts">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CB66F7F6-8B6A-B445-A778-7A10C4FCF713}"/>
              </a:ext>
            </a:extLst>
          </p:cNvPr>
          <p:cNvSpPr>
            <a:spLocks noGrp="1"/>
          </p:cNvSpPr>
          <p:nvPr>
            <p:ph sz="half" idx="2" hasCustomPrompt="1"/>
          </p:nvPr>
        </p:nvSpPr>
        <p:spPr>
          <a:xfrm>
            <a:off x="4491989" y="2227342"/>
            <a:ext cx="3200400" cy="2670961"/>
          </a:xfrm>
        </p:spPr>
        <p:txBody>
          <a:bodyPr/>
          <a:lstStyle>
            <a:lvl1pPr>
              <a:defRPr sz="1800"/>
            </a:lvl1pPr>
            <a:lvl2pPr>
              <a:defRPr sz="1800"/>
            </a:lvl2pPr>
            <a:lvl3pPr>
              <a:defRPr sz="1800"/>
            </a:lvl3pPr>
            <a:lvl4pPr>
              <a:defRPr sz="1800"/>
            </a:lvl4pPr>
            <a:lvl5pPr>
              <a:defRPr sz="1800"/>
            </a:lvl5pPr>
          </a:lstStyle>
          <a:p>
            <a:pPr lvl="0"/>
            <a:r>
              <a:rPr lang="en-US" dirty="0"/>
              <a:t>Table or chart placeholder</a:t>
            </a:r>
          </a:p>
        </p:txBody>
      </p:sp>
      <p:sp>
        <p:nvSpPr>
          <p:cNvPr id="8" name="Content Placeholder 3">
            <a:extLst>
              <a:ext uri="{FF2B5EF4-FFF2-40B4-BE49-F238E27FC236}">
                <a16:creationId xmlns:a16="http://schemas.microsoft.com/office/drawing/2014/main" id="{C6C0EC67-5E7D-4248-962B-AE294DEFEA5C}"/>
              </a:ext>
            </a:extLst>
          </p:cNvPr>
          <p:cNvSpPr>
            <a:spLocks noGrp="1"/>
          </p:cNvSpPr>
          <p:nvPr>
            <p:ph sz="half" idx="10" hasCustomPrompt="1"/>
          </p:nvPr>
        </p:nvSpPr>
        <p:spPr>
          <a:xfrm>
            <a:off x="8343900" y="2227342"/>
            <a:ext cx="3200400" cy="2670961"/>
          </a:xfrm>
        </p:spPr>
        <p:txBody>
          <a:bodyPr/>
          <a:lstStyle>
            <a:lvl1pPr>
              <a:defRPr sz="1800"/>
            </a:lvl1pPr>
            <a:lvl2pPr>
              <a:defRPr sz="1800"/>
            </a:lvl2pPr>
            <a:lvl3pPr>
              <a:defRPr sz="1800"/>
            </a:lvl3pPr>
            <a:lvl4pPr>
              <a:defRPr sz="1800"/>
            </a:lvl4pPr>
            <a:lvl5pPr>
              <a:defRPr sz="1800"/>
            </a:lvl5pPr>
          </a:lstStyle>
          <a:p>
            <a:pPr lvl="0"/>
            <a:r>
              <a:rPr lang="en-US" dirty="0"/>
              <a:t>Table or chart placeholder</a:t>
            </a:r>
          </a:p>
        </p:txBody>
      </p:sp>
      <p:sp>
        <p:nvSpPr>
          <p:cNvPr id="9" name="Text Placeholder 2">
            <a:extLst>
              <a:ext uri="{FF2B5EF4-FFF2-40B4-BE49-F238E27FC236}">
                <a16:creationId xmlns:a16="http://schemas.microsoft.com/office/drawing/2014/main" id="{CEF9940F-D9D9-B343-B51A-10E10791BBBA}"/>
              </a:ext>
            </a:extLst>
          </p:cNvPr>
          <p:cNvSpPr>
            <a:spLocks noGrp="1"/>
          </p:cNvSpPr>
          <p:nvPr>
            <p:ph type="body" idx="12" hasCustomPrompt="1"/>
          </p:nvPr>
        </p:nvSpPr>
        <p:spPr>
          <a:xfrm>
            <a:off x="4491989"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chart title</a:t>
            </a:r>
          </a:p>
        </p:txBody>
      </p:sp>
      <p:sp>
        <p:nvSpPr>
          <p:cNvPr id="10" name="Text Placeholder 2">
            <a:extLst>
              <a:ext uri="{FF2B5EF4-FFF2-40B4-BE49-F238E27FC236}">
                <a16:creationId xmlns:a16="http://schemas.microsoft.com/office/drawing/2014/main" id="{8F6B0467-EE62-FA42-87FD-561619A6F8F5}"/>
              </a:ext>
            </a:extLst>
          </p:cNvPr>
          <p:cNvSpPr>
            <a:spLocks noGrp="1"/>
          </p:cNvSpPr>
          <p:nvPr>
            <p:ph type="body" idx="13" hasCustomPrompt="1"/>
          </p:nvPr>
        </p:nvSpPr>
        <p:spPr>
          <a:xfrm>
            <a:off x="8343900"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chart title</a:t>
            </a:r>
          </a:p>
        </p:txBody>
      </p:sp>
      <p:sp>
        <p:nvSpPr>
          <p:cNvPr id="11" name="Text Placeholder 11">
            <a:extLst>
              <a:ext uri="{FF2B5EF4-FFF2-40B4-BE49-F238E27FC236}">
                <a16:creationId xmlns:a16="http://schemas.microsoft.com/office/drawing/2014/main" id="{9FF451F5-7748-C949-A955-B66D566CC117}"/>
              </a:ext>
            </a:extLst>
          </p:cNvPr>
          <p:cNvSpPr>
            <a:spLocks noGrp="1"/>
          </p:cNvSpPr>
          <p:nvPr>
            <p:ph type="body" sz="quarter" idx="15" hasCustomPrompt="1"/>
          </p:nvPr>
        </p:nvSpPr>
        <p:spPr>
          <a:xfrm>
            <a:off x="4491989" y="5158432"/>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12" name="Text Placeholder 11">
            <a:extLst>
              <a:ext uri="{FF2B5EF4-FFF2-40B4-BE49-F238E27FC236}">
                <a16:creationId xmlns:a16="http://schemas.microsoft.com/office/drawing/2014/main" id="{E6F2712F-0BAD-3D43-AA96-DAC8654C441C}"/>
              </a:ext>
            </a:extLst>
          </p:cNvPr>
          <p:cNvSpPr>
            <a:spLocks noGrp="1"/>
          </p:cNvSpPr>
          <p:nvPr>
            <p:ph type="body" sz="quarter" idx="16" hasCustomPrompt="1"/>
          </p:nvPr>
        </p:nvSpPr>
        <p:spPr>
          <a:xfrm>
            <a:off x="8343900" y="5158432"/>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7" name="Title 6">
            <a:extLst>
              <a:ext uri="{FF2B5EF4-FFF2-40B4-BE49-F238E27FC236}">
                <a16:creationId xmlns:a16="http://schemas.microsoft.com/office/drawing/2014/main" id="{707704E5-505F-E644-8B15-34742134EA48}"/>
              </a:ext>
            </a:extLst>
          </p:cNvPr>
          <p:cNvSpPr>
            <a:spLocks noGrp="1"/>
          </p:cNvSpPr>
          <p:nvPr>
            <p:ph type="title"/>
          </p:nvPr>
        </p:nvSpPr>
        <p:spPr/>
        <p:txBody>
          <a:bodyPr/>
          <a:lstStyle/>
          <a:p>
            <a:r>
              <a:rPr lang="en-US"/>
              <a:t>Click to edit Master title style</a:t>
            </a:r>
          </a:p>
        </p:txBody>
      </p:sp>
      <p:sp>
        <p:nvSpPr>
          <p:cNvPr id="13" name="Text Placeholder 11">
            <a:extLst>
              <a:ext uri="{FF2B5EF4-FFF2-40B4-BE49-F238E27FC236}">
                <a16:creationId xmlns:a16="http://schemas.microsoft.com/office/drawing/2014/main" id="{739B3E2D-28D6-FC4F-A2A2-C7D08171629E}"/>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836F5F35-DBF5-C84A-BD5D-8F32E68A84A6}"/>
              </a:ext>
            </a:extLst>
          </p:cNvPr>
          <p:cNvSpPr>
            <a:spLocks noGrp="1"/>
          </p:cNvSpPr>
          <p:nvPr>
            <p:ph type="ftr" sz="quarter" idx="17"/>
          </p:nvPr>
        </p:nvSpPr>
        <p:spPr>
          <a:xfrm>
            <a:off x="3336324" y="6362188"/>
            <a:ext cx="7707596" cy="153888"/>
          </a:xfrm>
          <a:prstGeom prst="rect">
            <a:avLst/>
          </a:prstGeom>
        </p:spPr>
        <p:txBody>
          <a:bodyPr/>
          <a:lstStyle/>
          <a:p>
            <a:endParaRPr lang="en-US"/>
          </a:p>
        </p:txBody>
      </p:sp>
      <p:sp>
        <p:nvSpPr>
          <p:cNvPr id="5" name="Content Placeholder 4">
            <a:extLst>
              <a:ext uri="{FF2B5EF4-FFF2-40B4-BE49-F238E27FC236}">
                <a16:creationId xmlns:a16="http://schemas.microsoft.com/office/drawing/2014/main" id="{CF50F76B-FA29-B84B-8387-E972C0238586}"/>
              </a:ext>
            </a:extLst>
          </p:cNvPr>
          <p:cNvSpPr>
            <a:spLocks noGrp="1"/>
          </p:cNvSpPr>
          <p:nvPr>
            <p:ph sz="quarter" idx="18"/>
          </p:nvPr>
        </p:nvSpPr>
        <p:spPr>
          <a:xfrm>
            <a:off x="647700" y="1729029"/>
            <a:ext cx="3195638" cy="40161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4301191"/>
      </p:ext>
    </p:extLst>
  </p:cSld>
  <p:clrMapOvr>
    <a:masterClrMapping/>
  </p:clrMapOvr>
  <p:extLst>
    <p:ext uri="{DCECCB84-F9BA-43D5-87BE-67443E8EF086}">
      <p15:sldGuideLst xmlns:p15="http://schemas.microsoft.com/office/powerpoint/2012/main">
        <p15:guide id="4" pos="2421">
          <p15:clr>
            <a:srgbClr val="FBAE40"/>
          </p15:clr>
        </p15:guide>
        <p15:guide id="5" pos="2826">
          <p15:clr>
            <a:srgbClr val="FBAE40"/>
          </p15:clr>
        </p15:guide>
        <p15:guide id="6" pos="4849">
          <p15:clr>
            <a:srgbClr val="FBAE40"/>
          </p15:clr>
        </p15:guide>
        <p15:guide id="8" pos="5254">
          <p15:clr>
            <a:srgbClr val="FBAE4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D978A-4E91-7243-A687-476C0D745A32}"/>
              </a:ext>
            </a:extLst>
          </p:cNvPr>
          <p:cNvSpPr>
            <a:spLocks noGrp="1"/>
          </p:cNvSpPr>
          <p:nvPr>
            <p:ph type="title" hasCustomPrompt="1"/>
          </p:nvPr>
        </p:nvSpPr>
        <p:spPr/>
        <p:txBody>
          <a:bodyPr/>
          <a:lstStyle/>
          <a:p>
            <a:r>
              <a:rPr lang="en-US"/>
              <a:t>Click to edit table title</a:t>
            </a:r>
            <a:endParaRPr lang="en-US" dirty="0"/>
          </a:p>
        </p:txBody>
      </p:sp>
      <p:sp>
        <p:nvSpPr>
          <p:cNvPr id="4" name="Table Placeholder 3">
            <a:extLst>
              <a:ext uri="{FF2B5EF4-FFF2-40B4-BE49-F238E27FC236}">
                <a16:creationId xmlns:a16="http://schemas.microsoft.com/office/drawing/2014/main" id="{8DD65DAE-F216-2E49-ACAE-54335084F531}"/>
              </a:ext>
            </a:extLst>
          </p:cNvPr>
          <p:cNvSpPr>
            <a:spLocks noGrp="1"/>
          </p:cNvSpPr>
          <p:nvPr>
            <p:ph type="tbl" sz="quarter" idx="10"/>
          </p:nvPr>
        </p:nvSpPr>
        <p:spPr>
          <a:xfrm>
            <a:off x="640080" y="1719072"/>
            <a:ext cx="10902950" cy="4026091"/>
          </a:xfrm>
        </p:spPr>
        <p:txBody>
          <a:bodyPr/>
          <a:lstStyle/>
          <a:p>
            <a:r>
              <a:rPr lang="en-US" dirty="0"/>
              <a:t>Click icon to add table</a:t>
            </a:r>
          </a:p>
        </p:txBody>
      </p:sp>
      <p:sp>
        <p:nvSpPr>
          <p:cNvPr id="5" name="Text Placeholder 11">
            <a:extLst>
              <a:ext uri="{FF2B5EF4-FFF2-40B4-BE49-F238E27FC236}">
                <a16:creationId xmlns:a16="http://schemas.microsoft.com/office/drawing/2014/main" id="{47BB281B-EE6E-F544-82BA-54DA61494E19}"/>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3" name="Footer Placeholder 2">
            <a:extLst>
              <a:ext uri="{FF2B5EF4-FFF2-40B4-BE49-F238E27FC236}">
                <a16:creationId xmlns:a16="http://schemas.microsoft.com/office/drawing/2014/main" id="{0329D87B-3C1F-B940-B037-28498C722E9E}"/>
              </a:ext>
            </a:extLst>
          </p:cNvPr>
          <p:cNvSpPr>
            <a:spLocks noGrp="1"/>
          </p:cNvSpPr>
          <p:nvPr>
            <p:ph type="ftr" sz="quarter" idx="15"/>
          </p:nvPr>
        </p:nvSpPr>
        <p:spPr>
          <a:xfrm>
            <a:off x="3336324" y="6362188"/>
            <a:ext cx="7707596" cy="153888"/>
          </a:xfrm>
          <a:prstGeom prst="rect">
            <a:avLst/>
          </a:prstGeom>
        </p:spPr>
        <p:txBody>
          <a:bodyPr/>
          <a:lstStyle/>
          <a:p>
            <a:endParaRPr lang="en-US"/>
          </a:p>
        </p:txBody>
      </p:sp>
    </p:spTree>
    <p:extLst>
      <p:ext uri="{BB962C8B-B14F-4D97-AF65-F5344CB8AC3E}">
        <p14:creationId xmlns:p14="http://schemas.microsoft.com/office/powerpoint/2010/main" val="3515598254"/>
      </p:ext>
    </p:extLst>
  </p:cSld>
  <p:clrMapOvr>
    <a:masterClrMapping/>
  </p:clrMapOvr>
  <p:extLst>
    <p:ext uri="{DCECCB84-F9BA-43D5-87BE-67443E8EF086}">
      <p15:sldGuideLst xmlns:p15="http://schemas.microsoft.com/office/powerpoint/2012/main"/>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056A7-D588-4A4A-9743-81A8FDEA06E7}"/>
              </a:ext>
            </a:extLst>
          </p:cNvPr>
          <p:cNvSpPr>
            <a:spLocks noGrp="1"/>
          </p:cNvSpPr>
          <p:nvPr>
            <p:ph type="title" hasCustomPrompt="1"/>
          </p:nvPr>
        </p:nvSpPr>
        <p:spPr/>
        <p:txBody>
          <a:bodyPr/>
          <a:lstStyle/>
          <a:p>
            <a:r>
              <a:rPr lang="en-US" dirty="0"/>
              <a:t>Click to edit title</a:t>
            </a:r>
          </a:p>
        </p:txBody>
      </p:sp>
      <p:sp>
        <p:nvSpPr>
          <p:cNvPr id="3" name="Text Placeholder 11">
            <a:extLst>
              <a:ext uri="{FF2B5EF4-FFF2-40B4-BE49-F238E27FC236}">
                <a16:creationId xmlns:a16="http://schemas.microsoft.com/office/drawing/2014/main" id="{B63015DA-BAD6-D641-B5F3-2ED5079D3C95}"/>
              </a:ext>
            </a:extLst>
          </p:cNvPr>
          <p:cNvSpPr>
            <a:spLocks noGrp="1"/>
          </p:cNvSpPr>
          <p:nvPr>
            <p:ph type="body" sz="quarter" idx="14" hasCustomPrompt="1"/>
          </p:nvPr>
        </p:nvSpPr>
        <p:spPr>
          <a:xfrm>
            <a:off x="639759" y="5838568"/>
            <a:ext cx="7058029" cy="274981"/>
          </a:xfrm>
        </p:spPr>
        <p:txBody>
          <a:bodyPr anchor="b"/>
          <a:lstStyle>
            <a:lvl1pPr>
              <a:defRPr sz="800" b="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70E5473F-D95C-3441-AFDD-17B108761141}"/>
              </a:ext>
            </a:extLst>
          </p:cNvPr>
          <p:cNvSpPr>
            <a:spLocks noGrp="1"/>
          </p:cNvSpPr>
          <p:nvPr>
            <p:ph type="ftr" sz="quarter" idx="15"/>
          </p:nvPr>
        </p:nvSpPr>
        <p:spPr>
          <a:xfrm>
            <a:off x="3336324" y="6362188"/>
            <a:ext cx="7707596" cy="153888"/>
          </a:xfrm>
          <a:prstGeom prst="rect">
            <a:avLst/>
          </a:prstGeom>
        </p:spPr>
        <p:txBody>
          <a:bodyPr/>
          <a:lstStyle/>
          <a:p>
            <a:endParaRPr lang="en-US"/>
          </a:p>
        </p:txBody>
      </p:sp>
    </p:spTree>
    <p:extLst>
      <p:ext uri="{BB962C8B-B14F-4D97-AF65-F5344CB8AC3E}">
        <p14:creationId xmlns:p14="http://schemas.microsoft.com/office/powerpoint/2010/main" val="4277365552"/>
      </p:ext>
    </p:extLst>
  </p:cSld>
  <p:clrMapOvr>
    <a:masterClrMapping/>
  </p:clrMapOvr>
  <p:extLst>
    <p:ext uri="{DCECCB84-F9BA-43D5-87BE-67443E8EF086}">
      <p15:sldGuideLst xmlns:p15="http://schemas.microsoft.com/office/powerpoint/2012/main">
        <p15:guide id="2" pos="401">
          <p15:clr>
            <a:srgbClr val="FBAE40"/>
          </p15:clr>
        </p15:guide>
        <p15:guide id="3" pos="7274">
          <p15:clr>
            <a:srgbClr val="FBAE4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ext Placeholder 11">
            <a:extLst>
              <a:ext uri="{FF2B5EF4-FFF2-40B4-BE49-F238E27FC236}">
                <a16:creationId xmlns:a16="http://schemas.microsoft.com/office/drawing/2014/main" id="{15F6962C-2D7D-9C4E-A349-25554E83F8B8}"/>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3" name="Footer Placeholder 2">
            <a:extLst>
              <a:ext uri="{FF2B5EF4-FFF2-40B4-BE49-F238E27FC236}">
                <a16:creationId xmlns:a16="http://schemas.microsoft.com/office/drawing/2014/main" id="{1E169E62-1DA9-CD45-BB12-5DDC2926A427}"/>
              </a:ext>
            </a:extLst>
          </p:cNvPr>
          <p:cNvSpPr>
            <a:spLocks noGrp="1"/>
          </p:cNvSpPr>
          <p:nvPr>
            <p:ph type="ftr" sz="quarter" idx="15"/>
          </p:nvPr>
        </p:nvSpPr>
        <p:spPr>
          <a:xfrm>
            <a:off x="3336324" y="6362188"/>
            <a:ext cx="7707596" cy="153888"/>
          </a:xfrm>
          <a:prstGeom prst="rect">
            <a:avLst/>
          </a:prstGeom>
        </p:spPr>
        <p:txBody>
          <a:bodyPr/>
          <a:lstStyle/>
          <a:p>
            <a:endParaRPr lang="en-US"/>
          </a:p>
        </p:txBody>
      </p:sp>
    </p:spTree>
    <p:extLst>
      <p:ext uri="{BB962C8B-B14F-4D97-AF65-F5344CB8AC3E}">
        <p14:creationId xmlns:p14="http://schemas.microsoft.com/office/powerpoint/2010/main" val="385503881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p:cSld name="Divider">
    <p:bg>
      <p:bgPr>
        <a:solidFill>
          <a:schemeClr val="tx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24406D9-1546-F048-999E-B1C3935E3C50}"/>
              </a:ext>
            </a:extLst>
          </p:cNvPr>
          <p:cNvGrpSpPr/>
          <p:nvPr/>
        </p:nvGrpSpPr>
        <p:grpSpPr>
          <a:xfrm>
            <a:off x="8157625" y="524289"/>
            <a:ext cx="4034375" cy="5796153"/>
            <a:chOff x="7627349" y="524289"/>
            <a:chExt cx="4034375" cy="5796153"/>
          </a:xfrm>
          <a:solidFill>
            <a:schemeClr val="bg1"/>
          </a:solidFill>
        </p:grpSpPr>
        <p:sp>
          <p:nvSpPr>
            <p:cNvPr id="4" name="Freeform 3">
              <a:extLst>
                <a:ext uri="{FF2B5EF4-FFF2-40B4-BE49-F238E27FC236}">
                  <a16:creationId xmlns:a16="http://schemas.microsoft.com/office/drawing/2014/main" id="{D84C793A-4639-4F48-91B8-FD66287147D7}"/>
                </a:ext>
              </a:extLst>
            </p:cNvPr>
            <p:cNvSpPr/>
            <p:nvPr/>
          </p:nvSpPr>
          <p:spPr>
            <a:xfrm>
              <a:off x="7627349" y="2695674"/>
              <a:ext cx="541849" cy="1751874"/>
            </a:xfrm>
            <a:custGeom>
              <a:avLst/>
              <a:gdLst>
                <a:gd name="connsiteX0" fmla="*/ 541850 w 541849"/>
                <a:gd name="connsiteY0" fmla="*/ 0 h 1751874"/>
                <a:gd name="connsiteX1" fmla="*/ 0 w 541849"/>
                <a:gd name="connsiteY1" fmla="*/ 0 h 1751874"/>
                <a:gd name="connsiteX2" fmla="*/ 0 w 541849"/>
                <a:gd name="connsiteY2" fmla="*/ 919195 h 1751874"/>
                <a:gd name="connsiteX3" fmla="*/ 0 w 541849"/>
                <a:gd name="connsiteY3" fmla="*/ 1751874 h 1751874"/>
                <a:gd name="connsiteX4" fmla="*/ 541850 w 541849"/>
                <a:gd name="connsiteY4" fmla="*/ 1751874 h 1751874"/>
                <a:gd name="connsiteX5" fmla="*/ 54185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541850" y="0"/>
                  </a:moveTo>
                  <a:lnTo>
                    <a:pt x="0" y="0"/>
                  </a:lnTo>
                  <a:lnTo>
                    <a:pt x="0" y="919195"/>
                  </a:lnTo>
                  <a:lnTo>
                    <a:pt x="0" y="1751874"/>
                  </a:lnTo>
                  <a:lnTo>
                    <a:pt x="541850" y="1751874"/>
                  </a:lnTo>
                  <a:lnTo>
                    <a:pt x="541850" y="0"/>
                  </a:lnTo>
                  <a:close/>
                </a:path>
              </a:pathLst>
            </a:custGeom>
            <a:grpFill/>
            <a:ln w="12670"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D7DF4404-7F59-6C45-BC46-3436E9AA2E4D}"/>
                </a:ext>
              </a:extLst>
            </p:cNvPr>
            <p:cNvSpPr/>
            <p:nvPr/>
          </p:nvSpPr>
          <p:spPr>
            <a:xfrm>
              <a:off x="8791354"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54618A3F-A28E-5C47-B782-E34CDA443E92}"/>
                </a:ext>
              </a:extLst>
            </p:cNvPr>
            <p:cNvSpPr/>
            <p:nvPr/>
          </p:nvSpPr>
          <p:spPr>
            <a:xfrm>
              <a:off x="9955360"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98396A27-49EC-F348-860F-8E26802DC608}"/>
                </a:ext>
              </a:extLst>
            </p:cNvPr>
            <p:cNvSpPr/>
            <p:nvPr/>
          </p:nvSpPr>
          <p:spPr>
            <a:xfrm>
              <a:off x="7627349" y="1874158"/>
              <a:ext cx="4033867" cy="493467"/>
            </a:xfrm>
            <a:custGeom>
              <a:avLst/>
              <a:gdLst>
                <a:gd name="connsiteX0" fmla="*/ 0 w 4033867"/>
                <a:gd name="connsiteY0" fmla="*/ 493468 h 493467"/>
                <a:gd name="connsiteX1" fmla="*/ 2016934 w 4033867"/>
                <a:gd name="connsiteY1" fmla="*/ 493468 h 493467"/>
                <a:gd name="connsiteX2" fmla="*/ 4033868 w 4033867"/>
                <a:gd name="connsiteY2" fmla="*/ 493468 h 493467"/>
                <a:gd name="connsiteX3" fmla="*/ 4033868 w 4033867"/>
                <a:gd name="connsiteY3" fmla="*/ 0 h 493467"/>
                <a:gd name="connsiteX4" fmla="*/ 0 w 4033867"/>
                <a:gd name="connsiteY4" fmla="*/ 0 h 493467"/>
                <a:gd name="connsiteX5" fmla="*/ 0 w 4033867"/>
                <a:gd name="connsiteY5" fmla="*/ 493468 h 49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867" h="493467">
                  <a:moveTo>
                    <a:pt x="0" y="493468"/>
                  </a:moveTo>
                  <a:lnTo>
                    <a:pt x="2016934" y="493468"/>
                  </a:lnTo>
                  <a:lnTo>
                    <a:pt x="4033868" y="493468"/>
                  </a:lnTo>
                  <a:lnTo>
                    <a:pt x="4033868" y="0"/>
                  </a:lnTo>
                  <a:lnTo>
                    <a:pt x="0" y="0"/>
                  </a:lnTo>
                  <a:lnTo>
                    <a:pt x="0" y="493468"/>
                  </a:lnTo>
                  <a:close/>
                </a:path>
              </a:pathLst>
            </a:custGeom>
            <a:grpFill/>
            <a:ln w="1267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CD75FE-FCEC-BF4D-91B4-4520B4DB5F1E}"/>
                </a:ext>
              </a:extLst>
            </p:cNvPr>
            <p:cNvSpPr/>
            <p:nvPr/>
          </p:nvSpPr>
          <p:spPr>
            <a:xfrm>
              <a:off x="7627349" y="524289"/>
              <a:ext cx="4033867" cy="1181785"/>
            </a:xfrm>
            <a:custGeom>
              <a:avLst/>
              <a:gdLst>
                <a:gd name="connsiteX0" fmla="*/ 2016934 w 4033867"/>
                <a:gd name="connsiteY0" fmla="*/ 0 h 1181785"/>
                <a:gd name="connsiteX1" fmla="*/ 0 w 4033867"/>
                <a:gd name="connsiteY1" fmla="*/ 672207 h 1181785"/>
                <a:gd name="connsiteX2" fmla="*/ 0 w 4033867"/>
                <a:gd name="connsiteY2" fmla="*/ 1181786 h 1181785"/>
                <a:gd name="connsiteX3" fmla="*/ 2016934 w 4033867"/>
                <a:gd name="connsiteY3" fmla="*/ 509579 h 1181785"/>
                <a:gd name="connsiteX4" fmla="*/ 4033868 w 4033867"/>
                <a:gd name="connsiteY4" fmla="*/ 1181786 h 1181785"/>
                <a:gd name="connsiteX5" fmla="*/ 4033868 w 4033867"/>
                <a:gd name="connsiteY5" fmla="*/ 672207 h 1181785"/>
                <a:gd name="connsiteX6" fmla="*/ 2016934 w 4033867"/>
                <a:gd name="connsiteY6" fmla="*/ 0 h 118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3867" h="1181785">
                  <a:moveTo>
                    <a:pt x="2016934" y="0"/>
                  </a:moveTo>
                  <a:lnTo>
                    <a:pt x="0" y="672207"/>
                  </a:lnTo>
                  <a:lnTo>
                    <a:pt x="0" y="1181786"/>
                  </a:lnTo>
                  <a:lnTo>
                    <a:pt x="2016934" y="509579"/>
                  </a:lnTo>
                  <a:lnTo>
                    <a:pt x="4033868" y="1181786"/>
                  </a:lnTo>
                  <a:lnTo>
                    <a:pt x="4033868" y="672207"/>
                  </a:lnTo>
                  <a:lnTo>
                    <a:pt x="2016934" y="0"/>
                  </a:lnTo>
                  <a:close/>
                </a:path>
              </a:pathLst>
            </a:custGeom>
            <a:grpFill/>
            <a:ln w="1267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FC8E4B5-0CBF-864B-9110-D197114B5BD8}"/>
                </a:ext>
              </a:extLst>
            </p:cNvPr>
            <p:cNvSpPr/>
            <p:nvPr/>
          </p:nvSpPr>
          <p:spPr>
            <a:xfrm>
              <a:off x="7627349" y="440860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116 h 1071548"/>
                <a:gd name="connsiteX6" fmla="*/ 2539753 w 4034375"/>
                <a:gd name="connsiteY6" fmla="*/ 871116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557"/>
                    <a:pt x="3828089" y="366993"/>
                    <a:pt x="2540261" y="366993"/>
                  </a:cubicBezTo>
                  <a:lnTo>
                    <a:pt x="1493988" y="366993"/>
                  </a:lnTo>
                  <a:cubicBezTo>
                    <a:pt x="173174" y="377141"/>
                    <a:pt x="25373" y="549031"/>
                    <a:pt x="0" y="567298"/>
                  </a:cubicBezTo>
                  <a:lnTo>
                    <a:pt x="0" y="1071548"/>
                  </a:lnTo>
                  <a:cubicBezTo>
                    <a:pt x="25373" y="1053154"/>
                    <a:pt x="173174" y="881265"/>
                    <a:pt x="1493988" y="871116"/>
                  </a:cubicBezTo>
                  <a:lnTo>
                    <a:pt x="2539753" y="871116"/>
                  </a:lnTo>
                  <a:cubicBezTo>
                    <a:pt x="3827582" y="871116"/>
                    <a:pt x="4023084" y="533808"/>
                    <a:pt x="4033868" y="504124"/>
                  </a:cubicBezTo>
                  <a:close/>
                </a:path>
              </a:pathLst>
            </a:custGeom>
            <a:grpFill/>
            <a:ln w="1267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DFD3E64-0D9B-8344-AE26-7E6565667679}"/>
                </a:ext>
              </a:extLst>
            </p:cNvPr>
            <p:cNvSpPr/>
            <p:nvPr/>
          </p:nvSpPr>
          <p:spPr>
            <a:xfrm>
              <a:off x="7627349" y="524889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243 h 1071548"/>
                <a:gd name="connsiteX6" fmla="*/ 2539753 w 4034375"/>
                <a:gd name="connsiteY6" fmla="*/ 871243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684"/>
                    <a:pt x="3828089" y="366993"/>
                    <a:pt x="2540261" y="366993"/>
                  </a:cubicBezTo>
                  <a:lnTo>
                    <a:pt x="1493988" y="366993"/>
                  </a:lnTo>
                  <a:cubicBezTo>
                    <a:pt x="173174" y="377142"/>
                    <a:pt x="25373" y="549031"/>
                    <a:pt x="0" y="567298"/>
                  </a:cubicBezTo>
                  <a:lnTo>
                    <a:pt x="0" y="1071548"/>
                  </a:lnTo>
                  <a:cubicBezTo>
                    <a:pt x="25373" y="1053154"/>
                    <a:pt x="173174" y="881265"/>
                    <a:pt x="1493988" y="871243"/>
                  </a:cubicBezTo>
                  <a:lnTo>
                    <a:pt x="2539753" y="871243"/>
                  </a:lnTo>
                  <a:cubicBezTo>
                    <a:pt x="3827582" y="871243"/>
                    <a:pt x="4023084" y="533808"/>
                    <a:pt x="4033868" y="504124"/>
                  </a:cubicBezTo>
                  <a:close/>
                </a:path>
              </a:pathLst>
            </a:custGeom>
            <a:grpFill/>
            <a:ln w="1267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A52CD8B-2E97-4342-8DBF-61223C03F534}"/>
                </a:ext>
              </a:extLst>
            </p:cNvPr>
            <p:cNvSpPr/>
            <p:nvPr/>
          </p:nvSpPr>
          <p:spPr>
            <a:xfrm>
              <a:off x="11119366" y="2695674"/>
              <a:ext cx="541849" cy="1661807"/>
            </a:xfrm>
            <a:custGeom>
              <a:avLst/>
              <a:gdLst>
                <a:gd name="connsiteX0" fmla="*/ 0 w 541849"/>
                <a:gd name="connsiteY0" fmla="*/ 0 h 1661807"/>
                <a:gd name="connsiteX1" fmla="*/ 0 w 541849"/>
                <a:gd name="connsiteY1" fmla="*/ 1661807 h 1661807"/>
                <a:gd name="connsiteX2" fmla="*/ 541849 w 541849"/>
                <a:gd name="connsiteY2" fmla="*/ 1382725 h 1661807"/>
                <a:gd name="connsiteX3" fmla="*/ 541849 w 541849"/>
                <a:gd name="connsiteY3" fmla="*/ 0 h 1661807"/>
              </a:gdLst>
              <a:ahLst/>
              <a:cxnLst>
                <a:cxn ang="0">
                  <a:pos x="connsiteX0" y="connsiteY0"/>
                </a:cxn>
                <a:cxn ang="0">
                  <a:pos x="connsiteX1" y="connsiteY1"/>
                </a:cxn>
                <a:cxn ang="0">
                  <a:pos x="connsiteX2" y="connsiteY2"/>
                </a:cxn>
                <a:cxn ang="0">
                  <a:pos x="connsiteX3" y="connsiteY3"/>
                </a:cxn>
              </a:cxnLst>
              <a:rect l="l" t="t" r="r" b="b"/>
              <a:pathLst>
                <a:path w="541849" h="1661807">
                  <a:moveTo>
                    <a:pt x="0" y="0"/>
                  </a:moveTo>
                  <a:lnTo>
                    <a:pt x="0" y="1661807"/>
                  </a:lnTo>
                  <a:cubicBezTo>
                    <a:pt x="444035" y="1559688"/>
                    <a:pt x="534618" y="1402261"/>
                    <a:pt x="541849" y="1382725"/>
                  </a:cubicBezTo>
                  <a:lnTo>
                    <a:pt x="541849" y="0"/>
                  </a:lnTo>
                  <a:close/>
                </a:path>
              </a:pathLst>
            </a:custGeom>
            <a:grpFill/>
            <a:ln w="1267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640080" y="1892808"/>
            <a:ext cx="7315200" cy="2852737"/>
          </a:xfrm>
        </p:spPr>
        <p:txBody>
          <a:bodyPr anchor="ctr"/>
          <a:lstStyle>
            <a:lvl1pPr>
              <a:defRPr sz="5400">
                <a:solidFill>
                  <a:schemeClr val="accent2"/>
                </a:solidFill>
              </a:defRPr>
            </a:lvl1pPr>
          </a:lstStyle>
          <a:p>
            <a:r>
              <a:rPr lang="en-US" dirty="0"/>
              <a:t>Click to edit divider</a:t>
            </a:r>
          </a:p>
        </p:txBody>
      </p:sp>
    </p:spTree>
    <p:extLst>
      <p:ext uri="{BB962C8B-B14F-4D97-AF65-F5344CB8AC3E}">
        <p14:creationId xmlns:p14="http://schemas.microsoft.com/office/powerpoint/2010/main" val="353918532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Quot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1170432" y="1920240"/>
            <a:ext cx="7444408" cy="2576378"/>
          </a:xfrm>
        </p:spPr>
        <p:txBody>
          <a:bodyPr anchor="ctr"/>
          <a:lstStyle>
            <a:lvl1pPr>
              <a:defRPr sz="5400">
                <a:solidFill>
                  <a:schemeClr val="accent2"/>
                </a:solidFill>
              </a:defRPr>
            </a:lvl1pPr>
          </a:lstStyle>
          <a:p>
            <a:r>
              <a:rPr lang="en-US" dirty="0"/>
              <a:t>Click to edit quote</a:t>
            </a:r>
          </a:p>
        </p:txBody>
      </p:sp>
      <p:sp>
        <p:nvSpPr>
          <p:cNvPr id="5" name="Text Placeholder 3">
            <a:extLst>
              <a:ext uri="{FF2B5EF4-FFF2-40B4-BE49-F238E27FC236}">
                <a16:creationId xmlns:a16="http://schemas.microsoft.com/office/drawing/2014/main" id="{042999A3-BC06-724D-AB6B-6565ED0B151D}"/>
              </a:ext>
            </a:extLst>
          </p:cNvPr>
          <p:cNvSpPr>
            <a:spLocks noGrp="1"/>
          </p:cNvSpPr>
          <p:nvPr>
            <p:ph type="body" sz="half" idx="2" hasCustomPrompt="1"/>
          </p:nvPr>
        </p:nvSpPr>
        <p:spPr>
          <a:xfrm>
            <a:off x="1170432" y="4626864"/>
            <a:ext cx="3657599" cy="914401"/>
          </a:xfrm>
        </p:spPr>
        <p:txBody>
          <a:bodyPr/>
          <a:lstStyle>
            <a:lvl1pPr marL="0" indent="0">
              <a:buNone/>
              <a:defRPr sz="2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Author of quote</a:t>
            </a:r>
          </a:p>
        </p:txBody>
      </p:sp>
      <p:sp>
        <p:nvSpPr>
          <p:cNvPr id="3" name="Footer Placeholder 2">
            <a:extLst>
              <a:ext uri="{FF2B5EF4-FFF2-40B4-BE49-F238E27FC236}">
                <a16:creationId xmlns:a16="http://schemas.microsoft.com/office/drawing/2014/main" id="{2563A591-BBA0-C146-B4F7-E67520528221}"/>
              </a:ext>
            </a:extLst>
          </p:cNvPr>
          <p:cNvSpPr>
            <a:spLocks noGrp="1"/>
          </p:cNvSpPr>
          <p:nvPr>
            <p:ph type="ftr" sz="quarter" idx="10"/>
          </p:nvPr>
        </p:nvSpPr>
        <p:spPr>
          <a:xfrm>
            <a:off x="3336324" y="6362188"/>
            <a:ext cx="7707596" cy="153888"/>
          </a:xfrm>
          <a:prstGeom prst="rect">
            <a:avLst/>
          </a:prstGeom>
        </p:spPr>
        <p:txBody>
          <a:bodyPr/>
          <a:lstStyle/>
          <a:p>
            <a:endParaRPr lang="en-US"/>
          </a:p>
        </p:txBody>
      </p:sp>
    </p:spTree>
    <p:extLst>
      <p:ext uri="{BB962C8B-B14F-4D97-AF65-F5344CB8AC3E}">
        <p14:creationId xmlns:p14="http://schemas.microsoft.com/office/powerpoint/2010/main" val="52775043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Factoi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640080" y="1796841"/>
            <a:ext cx="10911840" cy="2852737"/>
          </a:xfrm>
        </p:spPr>
        <p:txBody>
          <a:bodyPr anchor="ctr"/>
          <a:lstStyle>
            <a:lvl1pPr>
              <a:lnSpc>
                <a:spcPct val="100000"/>
              </a:lnSpc>
              <a:defRPr sz="5400">
                <a:solidFill>
                  <a:schemeClr val="accent2"/>
                </a:solidFill>
              </a:defRPr>
            </a:lvl1pPr>
          </a:lstStyle>
          <a:p>
            <a:r>
              <a:rPr lang="en-US" dirty="0"/>
              <a:t>Factoid teal—Georgia font in sentence case. Use this slide for hero statement.</a:t>
            </a:r>
          </a:p>
        </p:txBody>
      </p:sp>
      <p:sp>
        <p:nvSpPr>
          <p:cNvPr id="3" name="Text Placeholder 11">
            <a:extLst>
              <a:ext uri="{FF2B5EF4-FFF2-40B4-BE49-F238E27FC236}">
                <a16:creationId xmlns:a16="http://schemas.microsoft.com/office/drawing/2014/main" id="{0A040A92-7E8A-6B43-AD38-D5F4F6C96A8B}"/>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036BDDC8-3CC6-624A-9AFB-E2F2B73BA96D}"/>
              </a:ext>
            </a:extLst>
          </p:cNvPr>
          <p:cNvSpPr>
            <a:spLocks noGrp="1"/>
          </p:cNvSpPr>
          <p:nvPr>
            <p:ph type="ftr" sz="quarter" idx="15"/>
          </p:nvPr>
        </p:nvSpPr>
        <p:spPr>
          <a:xfrm>
            <a:off x="3336324" y="6362188"/>
            <a:ext cx="7707596" cy="153888"/>
          </a:xfrm>
          <a:prstGeom prst="rect">
            <a:avLst/>
          </a:prstGeom>
        </p:spPr>
        <p:txBody>
          <a:bodyPr/>
          <a:lstStyle/>
          <a:p>
            <a:endParaRPr lang="en-US"/>
          </a:p>
        </p:txBody>
      </p:sp>
    </p:spTree>
    <p:extLst>
      <p:ext uri="{BB962C8B-B14F-4D97-AF65-F5344CB8AC3E}">
        <p14:creationId xmlns:p14="http://schemas.microsoft.com/office/powerpoint/2010/main" val="231149563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p:cSld name="Back slide">
    <p:bg>
      <p:bgPr>
        <a:solidFill>
          <a:schemeClr val="tx2"/>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020C179-BE0C-9D49-90D3-2A15CB49F2C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197352" y="3027076"/>
            <a:ext cx="5797296" cy="803849"/>
          </a:xfrm>
          <a:prstGeom prst="rect">
            <a:avLst/>
          </a:prstGeom>
        </p:spPr>
      </p:pic>
    </p:spTree>
    <p:extLst>
      <p:ext uri="{BB962C8B-B14F-4D97-AF65-F5344CB8AC3E}">
        <p14:creationId xmlns:p14="http://schemas.microsoft.com/office/powerpoint/2010/main" val="3314157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8674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
            <a:ext cx="12192000" cy="1048512"/>
          </a:xfrm>
          <a:prstGeom prst="rect">
            <a:avLst/>
          </a:prstGeom>
        </p:spPr>
        <p:txBody>
          <a:bodyPr bIns="0">
            <a:noAutofit/>
          </a:bodyPr>
          <a:lstStyle>
            <a:lvl1pPr>
              <a:defRPr/>
            </a:lvl1pPr>
          </a:lstStyle>
          <a:p>
            <a:r>
              <a:rPr lang="en-US" dirty="0"/>
              <a:t>Click to edit title</a:t>
            </a:r>
          </a:p>
        </p:txBody>
      </p:sp>
      <p:sp>
        <p:nvSpPr>
          <p:cNvPr id="3" name="Content Placeholder 2"/>
          <p:cNvSpPr>
            <a:spLocks noGrp="1"/>
          </p:cNvSpPr>
          <p:nvPr>
            <p:ph idx="1" hasCustomPrompt="1"/>
          </p:nvPr>
        </p:nvSpPr>
        <p:spPr>
          <a:xfrm>
            <a:off x="237067" y="1158240"/>
            <a:ext cx="11717867" cy="499596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p:cNvSpPr>
            <a:spLocks noGrp="1"/>
          </p:cNvSpPr>
          <p:nvPr>
            <p:ph type="ftr" sz="quarter" idx="10"/>
          </p:nvPr>
        </p:nvSpPr>
        <p:spPr/>
        <p:txBody>
          <a:bodyPr/>
          <a:lstStyle>
            <a:lvl1pPr algn="l">
              <a:defRPr/>
            </a:lvl1pPr>
          </a:lstStyle>
          <a:p>
            <a:pPr>
              <a:defRPr/>
            </a:pPr>
            <a:endParaRPr lang="en-US" dirty="0"/>
          </a:p>
        </p:txBody>
      </p:sp>
      <p:sp>
        <p:nvSpPr>
          <p:cNvPr id="5" name="Slide Number Placeholder 5"/>
          <p:cNvSpPr>
            <a:spLocks noGrp="1"/>
          </p:cNvSpPr>
          <p:nvPr>
            <p:ph type="sldNum" sz="quarter" idx="11"/>
          </p:nvPr>
        </p:nvSpPr>
        <p:spPr/>
        <p:txBody>
          <a:bodyPr/>
          <a:lstStyle>
            <a:lvl1pPr algn="l">
              <a:defRPr/>
            </a:lvl1pPr>
          </a:lstStyle>
          <a:p>
            <a:pPr>
              <a:defRPr/>
            </a:pPr>
            <a:fld id="{5C56CD90-8224-413F-A5C5-11C249D26586}" type="slidenum">
              <a:rPr lang="en-US" smtClean="0"/>
              <a:pPr>
                <a:defRPr/>
              </a:pPr>
              <a:t>‹#›</a:t>
            </a:fld>
            <a:endParaRPr lang="en-US" dirty="0"/>
          </a:p>
        </p:txBody>
      </p:sp>
      <p:sp>
        <p:nvSpPr>
          <p:cNvPr id="7" name="TextBox 6">
            <a:extLst>
              <a:ext uri="{FF2B5EF4-FFF2-40B4-BE49-F238E27FC236}">
                <a16:creationId xmlns:a16="http://schemas.microsoft.com/office/drawing/2014/main" id="{49653B58-7B72-4A90-9F1B-DE2718A7CB51}"/>
              </a:ext>
            </a:extLst>
          </p:cNvPr>
          <p:cNvSpPr txBox="1"/>
          <p:nvPr userDrawn="1"/>
        </p:nvSpPr>
        <p:spPr>
          <a:xfrm>
            <a:off x="1" y="6602467"/>
            <a:ext cx="12191999" cy="252492"/>
          </a:xfrm>
          <a:prstGeom prst="rect">
            <a:avLst/>
          </a:prstGeom>
          <a:noFill/>
        </p:spPr>
        <p:txBody>
          <a:bodyPr wrap="square" lIns="0" tIns="0" rIns="0" bIns="0" rtlCol="0" anchor="ctr">
            <a:noAutofit/>
          </a:bodyPr>
          <a:lstStyle/>
          <a:p>
            <a:pPr algn="ctr"/>
            <a:r>
              <a:rPr lang="en-US" sz="1427" b="0" dirty="0">
                <a:solidFill>
                  <a:schemeClr val="bg1"/>
                </a:solidFill>
              </a:rPr>
              <a:t>Locke et al    	   ASH 2021           Plenary Abstract 2</a:t>
            </a:r>
          </a:p>
        </p:txBody>
      </p:sp>
    </p:spTree>
    <p:extLst>
      <p:ext uri="{BB962C8B-B14F-4D97-AF65-F5344CB8AC3E}">
        <p14:creationId xmlns:p14="http://schemas.microsoft.com/office/powerpoint/2010/main" val="409545127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110074"/>
            <a:ext cx="10792179" cy="1138367"/>
          </a:xfrm>
        </p:spPr>
        <p:txBody>
          <a:bodyPr/>
          <a:lstStyle/>
          <a:p>
            <a:r>
              <a:rPr lang="en-US" dirty="0"/>
              <a:t>Click to edit Master title style</a:t>
            </a:r>
          </a:p>
        </p:txBody>
      </p:sp>
      <p:sp>
        <p:nvSpPr>
          <p:cNvPr id="3" name="Slide Number Placeholder 5">
            <a:extLst>
              <a:ext uri="{FF2B5EF4-FFF2-40B4-BE49-F238E27FC236}">
                <a16:creationId xmlns:a16="http://schemas.microsoft.com/office/drawing/2014/main" id="{E0A17520-171D-0642-9E2B-0F8E1436C9BB}"/>
              </a:ext>
            </a:extLst>
          </p:cNvPr>
          <p:cNvSpPr>
            <a:spLocks noGrp="1"/>
          </p:cNvSpPr>
          <p:nvPr>
            <p:ph type="sldNum" sz="quarter" idx="4"/>
          </p:nvPr>
        </p:nvSpPr>
        <p:spPr>
          <a:xfrm>
            <a:off x="11425287" y="6463722"/>
            <a:ext cx="699911" cy="284207"/>
          </a:xfrm>
          <a:prstGeom prst="rect">
            <a:avLst/>
          </a:prstGeom>
        </p:spPr>
        <p:txBody>
          <a:bodyPr lIns="182880" anchor="ctr"/>
          <a:lstStyle>
            <a:lvl1pPr algn="l">
              <a:defRPr sz="1200">
                <a:solidFill>
                  <a:schemeClr val="accent2"/>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F39B6D79-1C47-B44F-8CCD-365B5D26CC50}"/>
              </a:ext>
            </a:extLst>
          </p:cNvPr>
          <p:cNvSpPr>
            <a:spLocks noGrp="1"/>
          </p:cNvSpPr>
          <p:nvPr>
            <p:ph type="body" sz="quarter" idx="10"/>
          </p:nvPr>
        </p:nvSpPr>
        <p:spPr>
          <a:xfrm>
            <a:off x="699911" y="6197601"/>
            <a:ext cx="6923403" cy="550329"/>
          </a:xfrm>
        </p:spPr>
        <p:txBody>
          <a:bodyPr anchor="b">
            <a:noAutofit/>
          </a:bodyPr>
          <a:lstStyle>
            <a:lvl1pPr marL="0" indent="0">
              <a:spcAft>
                <a:spcPts val="0"/>
              </a:spcAft>
              <a:buNone/>
              <a:defRPr sz="1000"/>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dirty="0"/>
              <a:t>Click to edit Master text styles</a:t>
            </a:r>
          </a:p>
        </p:txBody>
      </p:sp>
    </p:spTree>
    <p:extLst>
      <p:ext uri="{BB962C8B-B14F-4D97-AF65-F5344CB8AC3E}">
        <p14:creationId xmlns:p14="http://schemas.microsoft.com/office/powerpoint/2010/main" val="118288371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Holder 2"/>
          <p:cNvSpPr>
            <a:spLocks noGrp="1" noRot="1" noMove="1" noResize="1" noEditPoints="1" noAdjustHandles="1" noChangeArrowheads="1" noChangeShapeType="1"/>
          </p:cNvSpPr>
          <p:nvPr>
            <p:ph type="title"/>
          </p:nvPr>
        </p:nvSpPr>
        <p:spPr>
          <a:xfrm>
            <a:off x="176541" y="669293"/>
            <a:ext cx="11863059" cy="410369"/>
          </a:xfrm>
        </p:spPr>
        <p:txBody>
          <a:bodyPr lIns="0" tIns="0" rIns="0" bIns="0"/>
          <a:lstStyle>
            <a:lvl1pPr>
              <a:defRPr sz="2667">
                <a:solidFill>
                  <a:schemeClr val="tx2"/>
                </a:solidFill>
                <a:latin typeface="Arial" panose="020B0604020202020204" pitchFamily="34" charset="0"/>
                <a:cs typeface="Arial" panose="020B0604020202020204" pitchFamily="34" charset="0"/>
              </a:defRPr>
            </a:lvl1pPr>
          </a:lstStyle>
          <a:p>
            <a:endParaRPr lang="en-NL"/>
          </a:p>
        </p:txBody>
      </p:sp>
      <p:sp>
        <p:nvSpPr>
          <p:cNvPr id="4" name="Text Placeholder 5">
            <a:extLst>
              <a:ext uri="{FF2B5EF4-FFF2-40B4-BE49-F238E27FC236}">
                <a16:creationId xmlns:a16="http://schemas.microsoft.com/office/drawing/2014/main" id="{B3B3A1EA-3D99-7D5E-AA67-C3BEDB332EAF}"/>
              </a:ext>
            </a:extLst>
          </p:cNvPr>
          <p:cNvSpPr>
            <a:spLocks noGrp="1" noRot="1" noMove="1" noResize="1" noEditPoints="1" noAdjustHandles="1" noChangeArrowheads="1" noChangeShapeType="1"/>
          </p:cNvSpPr>
          <p:nvPr>
            <p:ph type="body" sz="quarter" idx="10"/>
          </p:nvPr>
        </p:nvSpPr>
        <p:spPr>
          <a:xfrm>
            <a:off x="217595" y="6376945"/>
            <a:ext cx="11374967" cy="369332"/>
          </a:xfrm>
        </p:spPr>
        <p:txBody>
          <a:bodyPr anchor="b">
            <a:noAutofit/>
          </a:bodyPr>
          <a:lstStyle>
            <a:lvl1pPr marL="0" indent="0">
              <a:buNone/>
              <a:defRPr sz="1067">
                <a:latin typeface="+mn-lt"/>
              </a:defRPr>
            </a:lvl1pPr>
            <a:lvl2pPr marL="342891" indent="0">
              <a:buFont typeface="Arial" panose="020B0604020202020204" pitchFamily="34" charset="0"/>
              <a:buNone/>
              <a:defRPr>
                <a:latin typeface="+mn-lt"/>
              </a:defRPr>
            </a:lvl2pPr>
            <a:lvl3pPr marL="685783" indent="0">
              <a:buFont typeface="Arial" panose="020B0604020202020204" pitchFamily="34" charset="0"/>
              <a:buNone/>
              <a:defRPr>
                <a:latin typeface="+mn-lt"/>
              </a:defRPr>
            </a:lvl3pPr>
            <a:lvl4pPr marL="1028674" indent="0">
              <a:buFont typeface="Arial" panose="020B0604020202020204" pitchFamily="34" charset="0"/>
              <a:buNone/>
              <a:defRPr>
                <a:latin typeface="+mn-lt"/>
              </a:defRPr>
            </a:lvl4pPr>
            <a:lvl5pPr marL="1371566" indent="0">
              <a:buFont typeface="Arial" panose="020B0604020202020204" pitchFamily="34" charset="0"/>
              <a:buNone/>
              <a:defRPr>
                <a:latin typeface="+mn-lt"/>
              </a:defRPr>
            </a:lvl5pPr>
          </a:lstStyle>
          <a:p>
            <a:pPr lvl="0"/>
            <a:r>
              <a:rPr lang="en-US"/>
              <a:t>Click to edit Master text styles</a:t>
            </a:r>
          </a:p>
        </p:txBody>
      </p:sp>
    </p:spTree>
    <p:extLst>
      <p:ext uri="{BB962C8B-B14F-4D97-AF65-F5344CB8AC3E}">
        <p14:creationId xmlns:p14="http://schemas.microsoft.com/office/powerpoint/2010/main" val="12253418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20580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463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405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2626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663012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175657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8300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22196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99317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5/29/26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502938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968975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16773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69377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586331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84586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749828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21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073921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08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757581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195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3604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2374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87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49754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88239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644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311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2436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96249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476026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735876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08390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34433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8645" y="5128619"/>
            <a:ext cx="2768188" cy="96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2" name="Rectangle 22"/>
          <p:cNvSpPr>
            <a:spLocks noGrp="1" noChangeArrowheads="1"/>
          </p:cNvSpPr>
          <p:nvPr>
            <p:ph type="ctrTitle" sz="quarter"/>
          </p:nvPr>
        </p:nvSpPr>
        <p:spPr>
          <a:xfrm>
            <a:off x="4670822" y="5033292"/>
            <a:ext cx="7092809" cy="480569"/>
          </a:xfrm>
          <a:ln algn="ctr"/>
        </p:spPr>
        <p:txBody>
          <a:bodyPr lIns="45720" tIns="45720" rIns="45720" bIns="45720" anchor="b" anchorCtr="0"/>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1579104" y="6574910"/>
            <a:ext cx="5909611" cy="98489"/>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800" dirty="0">
                <a:solidFill>
                  <a:schemeClr val="tx2"/>
                </a:solidFill>
                <a:latin typeface="Arial Narrow" pitchFamily="34" charset="0"/>
              </a:rPr>
              <a:t>The Ohio State University Comprehensive Cancer Center – Arthur G. James Cancer Hospital and Richard J. Solove Research Institute</a:t>
            </a:r>
          </a:p>
        </p:txBody>
      </p:sp>
      <p:sp>
        <p:nvSpPr>
          <p:cNvPr id="3" name="Text Placeholder 2"/>
          <p:cNvSpPr>
            <a:spLocks noGrp="1"/>
          </p:cNvSpPr>
          <p:nvPr>
            <p:ph type="body" sz="quarter" idx="10" hasCustomPrompt="1"/>
          </p:nvPr>
        </p:nvSpPr>
        <p:spPr>
          <a:xfrm>
            <a:off x="4670823" y="5557435"/>
            <a:ext cx="5135035" cy="364621"/>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
        <p:nvSpPr>
          <p:cNvPr id="9" name="Rectangle 8"/>
          <p:cNvSpPr/>
          <p:nvPr userDrawn="1"/>
        </p:nvSpPr>
        <p:spPr>
          <a:xfrm>
            <a:off x="0" y="0"/>
            <a:ext cx="12191997" cy="4482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11482" r="11482"/>
          <a:stretch/>
        </p:blipFill>
        <p:spPr>
          <a:xfrm>
            <a:off x="0" y="131298"/>
            <a:ext cx="4064000" cy="4220309"/>
          </a:xfrm>
          <a:prstGeom prst="rect">
            <a:avLst/>
          </a:prstGeom>
        </p:spPr>
      </p:pic>
      <p:pic>
        <p:nvPicPr>
          <p:cNvPr id="11" name="Picture 10"/>
          <p:cNvPicPr>
            <a:picLocks noChangeAspect="1"/>
          </p:cNvPicPr>
          <p:nvPr userDrawn="1"/>
        </p:nvPicPr>
        <p:blipFill rotWithShape="1">
          <a:blip r:embed="rId4">
            <a:extLst>
              <a:ext uri="{28A0092B-C50C-407E-A947-70E740481C1C}">
                <a14:useLocalDpi xmlns:a14="http://schemas.microsoft.com/office/drawing/2010/main" val="0"/>
              </a:ext>
            </a:extLst>
          </a:blip>
          <a:srcRect l="12959" t="7139" r="22609" b="1333"/>
          <a:stretch/>
        </p:blipFill>
        <p:spPr>
          <a:xfrm>
            <a:off x="4064002" y="126648"/>
            <a:ext cx="4063999" cy="4229608"/>
          </a:xfrm>
          <a:prstGeom prst="rect">
            <a:avLst/>
          </a:prstGeom>
        </p:spPr>
      </p:pic>
      <p:pic>
        <p:nvPicPr>
          <p:cNvPr id="12" name="Picture 11"/>
          <p:cNvPicPr>
            <a:picLocks noChangeAspect="1"/>
          </p:cNvPicPr>
          <p:nvPr userDrawn="1"/>
        </p:nvPicPr>
        <p:blipFill rotWithShape="1">
          <a:blip r:embed="rId5">
            <a:extLst>
              <a:ext uri="{28A0092B-C50C-407E-A947-70E740481C1C}">
                <a14:useLocalDpi xmlns:a14="http://schemas.microsoft.com/office/drawing/2010/main" val="0"/>
              </a:ext>
            </a:extLst>
          </a:blip>
          <a:srcRect l="23884" r="12578"/>
          <a:stretch/>
        </p:blipFill>
        <p:spPr>
          <a:xfrm>
            <a:off x="8112293" y="126648"/>
            <a:ext cx="4079705" cy="4229608"/>
          </a:xfrm>
          <a:prstGeom prst="rect">
            <a:avLst/>
          </a:prstGeom>
        </p:spPr>
      </p:pic>
      <p:sp>
        <p:nvSpPr>
          <p:cNvPr id="13" name="Rectangle 12"/>
          <p:cNvSpPr/>
          <p:nvPr userDrawn="1"/>
        </p:nvSpPr>
        <p:spPr>
          <a:xfrm>
            <a:off x="0" y="3894051"/>
            <a:ext cx="12191997" cy="463808"/>
          </a:xfrm>
          <a:prstGeom prst="rect">
            <a:avLst/>
          </a:prstGeom>
          <a:solidFill>
            <a:srgbClr val="BB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4"/>
          <p:cNvGrpSpPr>
            <a:grpSpLocks noChangeAspect="1"/>
          </p:cNvGrpSpPr>
          <p:nvPr userDrawn="1"/>
        </p:nvGrpSpPr>
        <p:grpSpPr bwMode="auto">
          <a:xfrm>
            <a:off x="1814085" y="4027409"/>
            <a:ext cx="8563833" cy="266616"/>
            <a:chOff x="513" y="1219"/>
            <a:chExt cx="3469" cy="108"/>
          </a:xfrm>
          <a:solidFill>
            <a:schemeClr val="bg1"/>
          </a:solidFill>
        </p:grpSpPr>
        <p:sp>
          <p:nvSpPr>
            <p:cNvPr id="18" name="Freeform 5"/>
            <p:cNvSpPr>
              <a:spLocks noEditPoints="1"/>
            </p:cNvSpPr>
            <p:nvPr/>
          </p:nvSpPr>
          <p:spPr bwMode="auto">
            <a:xfrm>
              <a:off x="513" y="1219"/>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p:cNvSpPr>
              <a:spLocks noEditPoints="1"/>
            </p:cNvSpPr>
            <p:nvPr/>
          </p:nvSpPr>
          <p:spPr bwMode="auto">
            <a:xfrm>
              <a:off x="2061" y="1219"/>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51222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 gray ban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372533" y="1335533"/>
            <a:ext cx="10972800" cy="4323331"/>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nSpc>
                <a:spcPct val="85000"/>
              </a:lnSpc>
              <a:defRPr sz="3467">
                <a:solidFill>
                  <a:schemeClr val="accent1"/>
                </a:solidFill>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3115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Hope">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t="43732"/>
          <a:stretch/>
        </p:blipFill>
        <p:spPr>
          <a:xfrm>
            <a:off x="1" y="3353182"/>
            <a:ext cx="11069252" cy="3503508"/>
          </a:xfrm>
          <a:prstGeom prst="rect">
            <a:avLst/>
          </a:prstGeom>
        </p:spPr>
      </p:pic>
      <p:sp>
        <p:nvSpPr>
          <p:cNvPr id="19" name="Rectangle 18"/>
          <p:cNvSpPr/>
          <p:nvPr userDrawn="1"/>
        </p:nvSpPr>
        <p:spPr>
          <a:xfrm>
            <a:off x="0" y="3353182"/>
            <a:ext cx="12192000" cy="60959"/>
          </a:xfrm>
          <a:prstGeom prst="rect">
            <a:avLst/>
          </a:prstGeom>
          <a:gradFill flip="none" rotWithShape="1">
            <a:gsLst>
              <a:gs pos="26000">
                <a:schemeClr val="accent1"/>
              </a:gs>
              <a:gs pos="91000">
                <a:schemeClr val="accent1">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628925"/>
            <a:ext cx="5508604" cy="6229075"/>
          </a:xfrm>
          <a:prstGeom prst="rect">
            <a:avLst/>
          </a:prstGeom>
        </p:spPr>
      </p:pic>
      <p:pic>
        <p:nvPicPr>
          <p:cNvPr id="21"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972224" y="4088254"/>
            <a:ext cx="2795256" cy="973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Group 4"/>
          <p:cNvGrpSpPr>
            <a:grpSpLocks noChangeAspect="1"/>
          </p:cNvGrpSpPr>
          <p:nvPr userDrawn="1"/>
        </p:nvGrpSpPr>
        <p:grpSpPr bwMode="auto">
          <a:xfrm>
            <a:off x="6383560" y="5436875"/>
            <a:ext cx="3409421" cy="411757"/>
            <a:chOff x="2993" y="826"/>
            <a:chExt cx="1921" cy="232"/>
          </a:xfrm>
          <a:solidFill>
            <a:schemeClr val="tx2">
              <a:lumMod val="50000"/>
            </a:schemeClr>
          </a:solidFill>
        </p:grpSpPr>
        <p:sp>
          <p:nvSpPr>
            <p:cNvPr id="23" name="Freeform 22"/>
            <p:cNvSpPr>
              <a:spLocks noEditPoints="1"/>
            </p:cNvSpPr>
            <p:nvPr/>
          </p:nvSpPr>
          <p:spPr bwMode="auto">
            <a:xfrm>
              <a:off x="2993" y="826"/>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6"/>
            <p:cNvSpPr>
              <a:spLocks noEditPoints="1"/>
            </p:cNvSpPr>
            <p:nvPr/>
          </p:nvSpPr>
          <p:spPr bwMode="auto">
            <a:xfrm>
              <a:off x="2993" y="950"/>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502" name="Rectangle 22"/>
          <p:cNvSpPr>
            <a:spLocks noGrp="1" noChangeArrowheads="1"/>
          </p:cNvSpPr>
          <p:nvPr>
            <p:ph type="ctrTitle" sz="quarter"/>
          </p:nvPr>
        </p:nvSpPr>
        <p:spPr>
          <a:xfrm>
            <a:off x="6270508" y="347904"/>
            <a:ext cx="4798745" cy="1572608"/>
          </a:xfrm>
          <a:ln algn="ctr"/>
        </p:spPr>
        <p:txBody>
          <a:bodyPr anchor="b"/>
          <a:lstStyle>
            <a:lvl1pPr algn="l">
              <a:defRPr sz="3467" b="1">
                <a:solidFill>
                  <a:srgbClr val="393838"/>
                </a:solidFill>
                <a:latin typeface="+mn-lt"/>
              </a:defRPr>
            </a:lvl1pPr>
          </a:lstStyle>
          <a:p>
            <a:r>
              <a:rPr lang="en-US" dirty="0"/>
              <a:t>Click to edit Master title style</a:t>
            </a:r>
          </a:p>
        </p:txBody>
      </p:sp>
      <p:sp>
        <p:nvSpPr>
          <p:cNvPr id="3" name="Text Placeholder 2"/>
          <p:cNvSpPr>
            <a:spLocks noGrp="1"/>
          </p:cNvSpPr>
          <p:nvPr>
            <p:ph type="body" sz="quarter" idx="10"/>
          </p:nvPr>
        </p:nvSpPr>
        <p:spPr>
          <a:xfrm>
            <a:off x="6270509" y="2070134"/>
            <a:ext cx="4337049" cy="790575"/>
          </a:xfrm>
        </p:spPr>
        <p:txBody>
          <a:bodyPr/>
          <a:lstStyle>
            <a:lvl1pPr marL="0" indent="0" algn="l">
              <a:spcBef>
                <a:spcPts val="0"/>
              </a:spcBef>
              <a:buNone/>
              <a:defRPr sz="2133">
                <a:solidFill>
                  <a:srgbClr val="393838"/>
                </a:solidFill>
              </a:defRPr>
            </a:lvl1pPr>
          </a:lstStyle>
          <a:p>
            <a:pPr lvl="0"/>
            <a:r>
              <a:rPr lang="en-US" dirty="0"/>
              <a:t>Click to edit Master</a:t>
            </a:r>
          </a:p>
        </p:txBody>
      </p:sp>
      <p:sp>
        <p:nvSpPr>
          <p:cNvPr id="11" name="Rectangle 17"/>
          <p:cNvSpPr>
            <a:spLocks noChangeArrowheads="1"/>
          </p:cNvSpPr>
          <p:nvPr userDrawn="1"/>
        </p:nvSpPr>
        <p:spPr bwMode="auto">
          <a:xfrm>
            <a:off x="6379555" y="6413398"/>
            <a:ext cx="5552332" cy="98489"/>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800"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77455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 DNA">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72533" y="1335533"/>
            <a:ext cx="10972800" cy="4357483"/>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8153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 bld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305" y="0"/>
            <a:ext cx="6011777" cy="6540205"/>
          </a:xfrm>
          <a:prstGeom prst="rect">
            <a:avLst/>
          </a:prstGeom>
        </p:spPr>
      </p:pic>
      <p:sp>
        <p:nvSpPr>
          <p:cNvPr id="3" name="Content Placeholder 2"/>
          <p:cNvSpPr>
            <a:spLocks noGrp="1"/>
          </p:cNvSpPr>
          <p:nvPr>
            <p:ph idx="1"/>
          </p:nvPr>
        </p:nvSpPr>
        <p:spPr>
          <a:xfrm>
            <a:off x="372533" y="1335533"/>
            <a:ext cx="10972800" cy="4234539"/>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9"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9237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 Hop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2"/>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sharpenSoften amount="-5000"/>
                    </a14:imgEffect>
                    <a14:imgEffect>
                      <a14:brightnessContrast bright="3000" contrast="23000"/>
                    </a14:imgEffect>
                  </a14:imgLayer>
                </a14:imgProps>
              </a:ext>
              <a:ext uri="{28A0092B-C50C-407E-A947-70E740481C1C}">
                <a14:useLocalDpi xmlns:a14="http://schemas.microsoft.com/office/drawing/2010/main" val="0"/>
              </a:ext>
            </a:extLst>
          </a:blip>
          <a:srcRect l="37538" b="24425"/>
          <a:stretch/>
        </p:blipFill>
        <p:spPr bwMode="auto">
          <a:xfrm>
            <a:off x="15" y="439735"/>
            <a:ext cx="2589605" cy="6170623"/>
          </a:xfrm>
          <a:prstGeom prst="rect">
            <a:avLst/>
          </a:prstGeom>
          <a:noFill/>
        </p:spPr>
      </p:pic>
      <p:sp>
        <p:nvSpPr>
          <p:cNvPr id="3" name="Content Placeholder 2"/>
          <p:cNvSpPr>
            <a:spLocks noGrp="1"/>
          </p:cNvSpPr>
          <p:nvPr>
            <p:ph idx="1"/>
          </p:nvPr>
        </p:nvSpPr>
        <p:spPr>
          <a:xfrm>
            <a:off x="2955637" y="1464423"/>
            <a:ext cx="8389697" cy="3721836"/>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2955637" y="649250"/>
            <a:ext cx="8389697" cy="672735"/>
          </a:xfrm>
        </p:spPr>
        <p:txBody>
          <a:bodyPr anchor="b"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004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hapter / divider slide 1">
    <p:spTree>
      <p:nvGrpSpPr>
        <p:cNvPr id="1" name=""/>
        <p:cNvGrpSpPr/>
        <p:nvPr/>
      </p:nvGrpSpPr>
      <p:grpSpPr>
        <a:xfrm>
          <a:off x="0" y="0"/>
          <a:ext cx="0" cy="0"/>
          <a:chOff x="0" y="0"/>
          <a:chExt cx="0" cy="0"/>
        </a:xfrm>
      </p:grpSpPr>
      <p:sp>
        <p:nvSpPr>
          <p:cNvPr id="14" name="Rectangle 13"/>
          <p:cNvSpPr/>
          <p:nvPr userDrawn="1"/>
        </p:nvSpPr>
        <p:spPr>
          <a:xfrm>
            <a:off x="0" y="1162055"/>
            <a:ext cx="12192000" cy="130492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0" y="1294657"/>
            <a:ext cx="12192000" cy="1086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userDrawn="1"/>
        </p:nvCxnSpPr>
        <p:spPr>
          <a:xfrm>
            <a:off x="0" y="232490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135251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44205" y="2816505"/>
            <a:ext cx="4166696" cy="1713907"/>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pic>
        <p:nvPicPr>
          <p:cNvPr id="1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rot="21224959">
            <a:off x="1570565" y="594123"/>
            <a:ext cx="2914041" cy="4368599"/>
          </a:xfrm>
          <a:prstGeom prst="rect">
            <a:avLst/>
          </a:prstGeom>
          <a:noFill/>
          <a:ln w="762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567113" y="5101697"/>
            <a:ext cx="2876300" cy="10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9997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hapter / divider slide 2">
    <p:spTree>
      <p:nvGrpSpPr>
        <p:cNvPr id="1" name=""/>
        <p:cNvGrpSpPr/>
        <p:nvPr/>
      </p:nvGrpSpPr>
      <p:grpSpPr>
        <a:xfrm>
          <a:off x="0" y="0"/>
          <a:ext cx="0" cy="0"/>
          <a:chOff x="0" y="0"/>
          <a:chExt cx="0" cy="0"/>
        </a:xfrm>
      </p:grpSpPr>
      <p:sp>
        <p:nvSpPr>
          <p:cNvPr id="2" name="Title 1"/>
          <p:cNvSpPr>
            <a:spLocks noGrp="1"/>
          </p:cNvSpPr>
          <p:nvPr>
            <p:ph type="title"/>
          </p:nvPr>
        </p:nvSpPr>
        <p:spPr>
          <a:xfrm>
            <a:off x="6844205" y="2816505"/>
            <a:ext cx="4166696" cy="1713907"/>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sp>
        <p:nvSpPr>
          <p:cNvPr id="7" name="Rectangle 6"/>
          <p:cNvSpPr/>
          <p:nvPr userDrawn="1"/>
        </p:nvSpPr>
        <p:spPr>
          <a:xfrm>
            <a:off x="0" y="1162055"/>
            <a:ext cx="12192000" cy="130492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1294657"/>
            <a:ext cx="12192000" cy="1086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232490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67113" y="5101697"/>
            <a:ext cx="2876300" cy="10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Connector 18"/>
          <p:cNvCxnSpPr/>
          <p:nvPr userDrawn="1"/>
        </p:nvCxnSpPr>
        <p:spPr>
          <a:xfrm>
            <a:off x="0" y="135251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1"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rot="21224959">
            <a:off x="1078973" y="649589"/>
            <a:ext cx="4414404" cy="3308596"/>
          </a:xfrm>
          <a:prstGeom prst="rect">
            <a:avLst/>
          </a:prstGeom>
          <a:noFill/>
          <a:ln w="762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51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Only, No Footer">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533" y="1335532"/>
            <a:ext cx="10972800" cy="4343823"/>
          </a:xfrm>
        </p:spPr>
        <p:txBody>
          <a:bodyPr/>
          <a:lstStyle>
            <a:lvl1pPr>
              <a:defRPr sz="2933"/>
            </a:lvl1pPr>
            <a:lvl2pPr>
              <a:defRPr sz="2667"/>
            </a:lvl2pPr>
            <a:lvl3pPr>
              <a:defRPr sz="2133"/>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94350"/>
          <a:stretch/>
        </p:blipFill>
        <p:spPr>
          <a:xfrm>
            <a:off x="6" y="6"/>
            <a:ext cx="12191989" cy="387492"/>
          </a:xfrm>
          <a:prstGeom prst="rect">
            <a:avLst/>
          </a:prstGeom>
        </p:spPr>
      </p:pic>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7343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4027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7343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Picture Left, Title Left, Content Right">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692075" y="1335533"/>
            <a:ext cx="7050760" cy="4125255"/>
          </a:xfrm>
        </p:spPr>
        <p:txBody>
          <a:bodyPr/>
          <a:lstStyle>
            <a:lvl1pPr>
              <a:defRPr sz="2400"/>
            </a:lvl1pPr>
            <a:lvl2pPr>
              <a:defRPr sz="2133"/>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2135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NO DNA Picture Left, Title, Content Righ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202546" y="1335533"/>
            <a:ext cx="7714447" cy="4145745"/>
          </a:xfrm>
        </p:spPr>
        <p:txBody>
          <a:bodyPr/>
          <a:lstStyle>
            <a:lvl1pPr>
              <a:defRPr sz="2400"/>
            </a:lvl1pPr>
            <a:lvl2pPr>
              <a:defRPr sz="2133"/>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4202546" y="413555"/>
            <a:ext cx="7714447"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2383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86546"/>
          <a:stretch/>
        </p:blipFill>
        <p:spPr bwMode="auto">
          <a:xfrm>
            <a:off x="0" y="5935331"/>
            <a:ext cx="12192000" cy="9226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0" y="771533"/>
            <a:ext cx="12192000" cy="76280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828682"/>
            <a:ext cx="12192000" cy="6294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00029" y="1754667"/>
            <a:ext cx="6073083" cy="3732159"/>
          </a:xfrm>
        </p:spPr>
        <p:txBody>
          <a:bodyPr/>
          <a:lstStyle>
            <a:lvl1pPr>
              <a:spcBef>
                <a:spcPts val="2400"/>
              </a:spcBef>
              <a:defRPr sz="2400"/>
            </a:lvl1pPr>
            <a:lvl2pPr>
              <a:defRPr sz="2133"/>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60000"/>
                    <a:lumOff val="4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1118377" y="874190"/>
            <a:ext cx="7987537" cy="535231"/>
          </a:xfrm>
        </p:spPr>
        <p:txBody>
          <a:bodyPr anchor="ctr" anchorCtr="0"/>
          <a:lstStyle>
            <a:lvl1pPr>
              <a:lnSpc>
                <a:spcPct val="85000"/>
              </a:lnSpc>
              <a:defRPr sz="2933" b="1">
                <a:solidFill>
                  <a:schemeClr val="bg1"/>
                </a:solidFill>
              </a:defRPr>
            </a:lvl1pPr>
          </a:lstStyle>
          <a:p>
            <a:r>
              <a:rPr lang="en-US" dirty="0"/>
              <a:t>Click to edit Master title style</a:t>
            </a:r>
          </a:p>
        </p:txBody>
      </p:sp>
      <p:cxnSp>
        <p:nvCxnSpPr>
          <p:cNvPr id="5" name="Straight Connector 4"/>
          <p:cNvCxnSpPr/>
          <p:nvPr userDrawn="1"/>
        </p:nvCxnSpPr>
        <p:spPr>
          <a:xfrm>
            <a:off x="0" y="1420031"/>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877105"/>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4061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Title Slide - Nab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6C9C98D-378E-0B5D-E771-1E95F147F947}"/>
              </a:ext>
            </a:extLst>
          </p:cNvPr>
          <p:cNvSpPr/>
          <p:nvPr/>
        </p:nvSpPr>
        <p:spPr>
          <a:xfrm>
            <a:off x="-19877" y="-9938"/>
            <a:ext cx="8726556" cy="6917635"/>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6556" h="6917635">
                <a:moveTo>
                  <a:pt x="9938" y="6917635"/>
                </a:moveTo>
                <a:cubicBezTo>
                  <a:pt x="9938" y="4972878"/>
                  <a:pt x="14908" y="3438939"/>
                  <a:pt x="0" y="0"/>
                </a:cubicBezTo>
                <a:lnTo>
                  <a:pt x="4482548" y="9939"/>
                </a:lnTo>
                <a:lnTo>
                  <a:pt x="8726556" y="6867939"/>
                </a:lnTo>
                <a:lnTo>
                  <a:pt x="9938" y="6917635"/>
                </a:lnTo>
                <a:close/>
              </a:path>
            </a:pathLst>
          </a:custGeom>
          <a:solidFill>
            <a:schemeClr val="bg1"/>
          </a:solidFill>
          <a:ln w="12700" cap="flat">
            <a:noFill/>
            <a:miter lim="400000"/>
          </a:ln>
          <a:effectLst>
            <a:outerShdw blurRad="171482" dist="89822" algn="l" rotWithShape="0">
              <a:srgbClr val="063958">
                <a:alpha val="91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lgn="ctr"/>
            <a:endParaRPr lang="en-US" sz="1200">
              <a:solidFill>
                <a:srgbClr val="50626A"/>
              </a:solidFill>
              <a:latin typeface="Arial" panose="020B0604020202020204" pitchFamily="34" charset="0"/>
              <a:ea typeface="+mn-ea"/>
              <a:cs typeface="+mn-cs"/>
              <a:sym typeface="Calibri"/>
            </a:endParaRPr>
          </a:p>
        </p:txBody>
      </p:sp>
      <p:sp>
        <p:nvSpPr>
          <p:cNvPr id="5" name="Text Placeholder 4">
            <a:extLst>
              <a:ext uri="{FF2B5EF4-FFF2-40B4-BE49-F238E27FC236}">
                <a16:creationId xmlns:a16="http://schemas.microsoft.com/office/drawing/2014/main" id="{22B9F82C-68FB-4B3D-B24C-42E74B805B74}"/>
              </a:ext>
            </a:extLst>
          </p:cNvPr>
          <p:cNvSpPr>
            <a:spLocks noGrp="1"/>
          </p:cNvSpPr>
          <p:nvPr>
            <p:ph type="body" sz="quarter" idx="11" hasCustomPrompt="1"/>
          </p:nvPr>
        </p:nvSpPr>
        <p:spPr>
          <a:xfrm>
            <a:off x="407503" y="4603632"/>
            <a:ext cx="4096512" cy="219456"/>
          </a:xfrm>
        </p:spPr>
        <p:txBody>
          <a:bodyPr lIns="91440" anchor="ctr">
            <a:noAutofit/>
          </a:bodyPr>
          <a:lstStyle>
            <a:lvl1pPr marL="0" indent="0">
              <a:buNone/>
              <a:defRPr sz="1600" b="0" i="0">
                <a:solidFill>
                  <a:schemeClr val="bg2"/>
                </a:solidFill>
                <a:effectLst/>
                <a:latin typeface="Arial" panose="020B0604020202020204" pitchFamily="34" charset="0"/>
              </a:defRPr>
            </a:lvl1pPr>
          </a:lstStyle>
          <a:p>
            <a:pPr lvl="0"/>
            <a:r>
              <a:rPr lang="en-US"/>
              <a:t>Click to edit text</a:t>
            </a:r>
          </a:p>
        </p:txBody>
      </p:sp>
      <p:sp>
        <p:nvSpPr>
          <p:cNvPr id="4" name="Title 3">
            <a:extLst>
              <a:ext uri="{FF2B5EF4-FFF2-40B4-BE49-F238E27FC236}">
                <a16:creationId xmlns:a16="http://schemas.microsoft.com/office/drawing/2014/main" id="{1C1E6077-226C-F089-3ECE-23E0EFE5B774}"/>
              </a:ext>
            </a:extLst>
          </p:cNvPr>
          <p:cNvSpPr>
            <a:spLocks noGrp="1"/>
          </p:cNvSpPr>
          <p:nvPr>
            <p:ph type="title"/>
          </p:nvPr>
        </p:nvSpPr>
        <p:spPr>
          <a:xfrm>
            <a:off x="407503" y="3586375"/>
            <a:ext cx="5864087" cy="808138"/>
          </a:xfrm>
        </p:spPr>
        <p:txBody>
          <a:bodyPr lIns="91440"/>
          <a:lstStyle/>
          <a:p>
            <a:r>
              <a:rPr lang="en-US"/>
              <a:t>Click to edit Master title style</a:t>
            </a:r>
          </a:p>
        </p:txBody>
      </p:sp>
    </p:spTree>
    <p:extLst>
      <p:ext uri="{BB962C8B-B14F-4D97-AF65-F5344CB8AC3E}">
        <p14:creationId xmlns:p14="http://schemas.microsoft.com/office/powerpoint/2010/main" val="1806351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Nabs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65B39-5A65-20DC-416D-D7106520AEB9}"/>
              </a:ext>
            </a:extLst>
          </p:cNvPr>
          <p:cNvSpPr/>
          <p:nvPr/>
        </p:nvSpPr>
        <p:spPr>
          <a:xfrm>
            <a:off x="0" y="1669775"/>
            <a:ext cx="12192000" cy="3766930"/>
          </a:xfrm>
          <a:prstGeom prst="rect">
            <a:avLst/>
          </a:prstGeom>
          <a:solidFill>
            <a:schemeClr val="bg1">
              <a:alpha val="8761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ight Triangle 1">
            <a:extLst>
              <a:ext uri="{FF2B5EF4-FFF2-40B4-BE49-F238E27FC236}">
                <a16:creationId xmlns:a16="http://schemas.microsoft.com/office/drawing/2014/main" id="{6181DB09-2547-7198-4AA8-746B7585D9AD}"/>
              </a:ext>
            </a:extLst>
          </p:cNvPr>
          <p:cNvSpPr/>
          <p:nvPr/>
        </p:nvSpPr>
        <p:spPr>
          <a:xfrm>
            <a:off x="-16909" y="-9111"/>
            <a:ext cx="5615608" cy="6906870"/>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 name="connsiteX0" fmla="*/ 0 w 8716618"/>
              <a:gd name="connsiteY0" fmla="*/ 6907696 h 6907696"/>
              <a:gd name="connsiteX1" fmla="*/ 1470992 w 8716618"/>
              <a:gd name="connsiteY1" fmla="*/ 168965 h 6907696"/>
              <a:gd name="connsiteX2" fmla="*/ 4472610 w 8716618"/>
              <a:gd name="connsiteY2" fmla="*/ 0 h 6907696"/>
              <a:gd name="connsiteX3" fmla="*/ 8716618 w 8716618"/>
              <a:gd name="connsiteY3" fmla="*/ 6858000 h 6907696"/>
              <a:gd name="connsiteX4" fmla="*/ 0 w 8716618"/>
              <a:gd name="connsiteY4" fmla="*/ 6907696 h 6907696"/>
              <a:gd name="connsiteX0" fmla="*/ 0 w 8716618"/>
              <a:gd name="connsiteY0" fmla="*/ 6907696 h 6907696"/>
              <a:gd name="connsiteX1" fmla="*/ 3110949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0 w 5724940"/>
              <a:gd name="connsiteY0" fmla="*/ 6907696 h 6907696"/>
              <a:gd name="connsiteX1" fmla="*/ 119271 w 5724940"/>
              <a:gd name="connsiteY1" fmla="*/ 9939 h 6907696"/>
              <a:gd name="connsiteX2" fmla="*/ 1480932 w 5724940"/>
              <a:gd name="connsiteY2" fmla="*/ 0 h 6907696"/>
              <a:gd name="connsiteX3" fmla="*/ 5724940 w 5724940"/>
              <a:gd name="connsiteY3" fmla="*/ 6858000 h 6907696"/>
              <a:gd name="connsiteX4" fmla="*/ 0 w 5724940"/>
              <a:gd name="connsiteY4" fmla="*/ 6907696 h 6907696"/>
              <a:gd name="connsiteX0" fmla="*/ 29816 w 5605669"/>
              <a:gd name="connsiteY0" fmla="*/ 6907696 h 6907696"/>
              <a:gd name="connsiteX1" fmla="*/ 0 w 5605669"/>
              <a:gd name="connsiteY1" fmla="*/ 9939 h 6907696"/>
              <a:gd name="connsiteX2" fmla="*/ 1361661 w 5605669"/>
              <a:gd name="connsiteY2" fmla="*/ 0 h 6907696"/>
              <a:gd name="connsiteX3" fmla="*/ 5605669 w 5605669"/>
              <a:gd name="connsiteY3" fmla="*/ 6858000 h 6907696"/>
              <a:gd name="connsiteX4" fmla="*/ 29816 w 5605669"/>
              <a:gd name="connsiteY4" fmla="*/ 6907696 h 6907696"/>
              <a:gd name="connsiteX0" fmla="*/ 69573 w 5605669"/>
              <a:gd name="connsiteY0" fmla="*/ 6937513 h 6937513"/>
              <a:gd name="connsiteX1" fmla="*/ 0 w 5605669"/>
              <a:gd name="connsiteY1" fmla="*/ 9939 h 6937513"/>
              <a:gd name="connsiteX2" fmla="*/ 1361661 w 5605669"/>
              <a:gd name="connsiteY2" fmla="*/ 0 h 6937513"/>
              <a:gd name="connsiteX3" fmla="*/ 5605669 w 5605669"/>
              <a:gd name="connsiteY3" fmla="*/ 6858000 h 6937513"/>
              <a:gd name="connsiteX4" fmla="*/ 69573 w 5605669"/>
              <a:gd name="connsiteY4" fmla="*/ 6937513 h 6937513"/>
              <a:gd name="connsiteX0" fmla="*/ 0 w 5605670"/>
              <a:gd name="connsiteY0" fmla="*/ 6897757 h 6897757"/>
              <a:gd name="connsiteX1" fmla="*/ 1 w 5605670"/>
              <a:gd name="connsiteY1" fmla="*/ 9939 h 6897757"/>
              <a:gd name="connsiteX2" fmla="*/ 1361662 w 5605670"/>
              <a:gd name="connsiteY2" fmla="*/ 0 h 6897757"/>
              <a:gd name="connsiteX3" fmla="*/ 5605670 w 5605670"/>
              <a:gd name="connsiteY3" fmla="*/ 6858000 h 6897757"/>
              <a:gd name="connsiteX4" fmla="*/ 0 w 5605670"/>
              <a:gd name="connsiteY4" fmla="*/ 6897757 h 6897757"/>
              <a:gd name="connsiteX0" fmla="*/ 9938 w 5615608"/>
              <a:gd name="connsiteY0" fmla="*/ 6897757 h 6897757"/>
              <a:gd name="connsiteX1" fmla="*/ 0 w 5615608"/>
              <a:gd name="connsiteY1" fmla="*/ 9939 h 6897757"/>
              <a:gd name="connsiteX2" fmla="*/ 1371600 w 5615608"/>
              <a:gd name="connsiteY2" fmla="*/ 0 h 6897757"/>
              <a:gd name="connsiteX3" fmla="*/ 5615608 w 5615608"/>
              <a:gd name="connsiteY3" fmla="*/ 6858000 h 6897757"/>
              <a:gd name="connsiteX4" fmla="*/ 9938 w 5615608"/>
              <a:gd name="connsiteY4" fmla="*/ 6897757 h 6897757"/>
              <a:gd name="connsiteX0" fmla="*/ 9938 w 5615608"/>
              <a:gd name="connsiteY0" fmla="*/ 6906868 h 6906868"/>
              <a:gd name="connsiteX1" fmla="*/ 0 w 5615608"/>
              <a:gd name="connsiteY1" fmla="*/ 0 h 6906868"/>
              <a:gd name="connsiteX2" fmla="*/ 1371600 w 5615608"/>
              <a:gd name="connsiteY2" fmla="*/ 9111 h 6906868"/>
              <a:gd name="connsiteX3" fmla="*/ 5615608 w 5615608"/>
              <a:gd name="connsiteY3" fmla="*/ 6867111 h 6906868"/>
              <a:gd name="connsiteX4" fmla="*/ 9938 w 5615608"/>
              <a:gd name="connsiteY4" fmla="*/ 6906868 h 6906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608" h="6906868">
                <a:moveTo>
                  <a:pt x="9938" y="6906868"/>
                </a:moveTo>
                <a:cubicBezTo>
                  <a:pt x="9938" y="4962111"/>
                  <a:pt x="14908" y="3438939"/>
                  <a:pt x="0" y="0"/>
                </a:cubicBezTo>
                <a:lnTo>
                  <a:pt x="1371600" y="9111"/>
                </a:lnTo>
                <a:lnTo>
                  <a:pt x="5615608" y="6867111"/>
                </a:lnTo>
                <a:lnTo>
                  <a:pt x="9938" y="6906868"/>
                </a:lnTo>
                <a:close/>
              </a:path>
            </a:pathLst>
          </a:custGeom>
          <a:solidFill>
            <a:schemeClr val="bg1"/>
          </a:solidFill>
          <a:ln w="12700" cap="flat">
            <a:noFill/>
            <a:miter lim="400000"/>
          </a:ln>
          <a:effectLst>
            <a:outerShdw blurRad="267942" dist="38100" algn="l" rotWithShape="0">
              <a:srgbClr val="063958">
                <a:alpha val="56121"/>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pic>
        <p:nvPicPr>
          <p:cNvPr id="7" name="Picture 6">
            <a:extLst>
              <a:ext uri="{FF2B5EF4-FFF2-40B4-BE49-F238E27FC236}">
                <a16:creationId xmlns:a16="http://schemas.microsoft.com/office/drawing/2014/main" id="{C911EF92-FB4D-FDCE-E79B-83AF9AF151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94" y="2690592"/>
            <a:ext cx="1737725" cy="1132108"/>
          </a:xfrm>
          <a:prstGeom prst="rect">
            <a:avLst/>
          </a:prstGeom>
        </p:spPr>
      </p:pic>
      <p:sp>
        <p:nvSpPr>
          <p:cNvPr id="3" name="Title 2">
            <a:extLst>
              <a:ext uri="{FF2B5EF4-FFF2-40B4-BE49-F238E27FC236}">
                <a16:creationId xmlns:a16="http://schemas.microsoft.com/office/drawing/2014/main" id="{2B2A4150-9DA6-42D1-284D-733A65D0B695}"/>
              </a:ext>
            </a:extLst>
          </p:cNvPr>
          <p:cNvSpPr>
            <a:spLocks noGrp="1"/>
          </p:cNvSpPr>
          <p:nvPr>
            <p:ph type="title"/>
          </p:nvPr>
        </p:nvSpPr>
        <p:spPr>
          <a:xfrm>
            <a:off x="4297680" y="3172968"/>
            <a:ext cx="7911229" cy="808138"/>
          </a:xfrm>
        </p:spPr>
        <p:txBody>
          <a:bodyPr/>
          <a:lstStyle>
            <a:lvl1pPr>
              <a:defRPr sz="3200">
                <a:solidFill>
                  <a:schemeClr val="accent4"/>
                </a:solidFill>
              </a:defRPr>
            </a:lvl1pPr>
          </a:lstStyle>
          <a:p>
            <a:r>
              <a:rPr lang="en-US"/>
              <a:t>Click to edit Master title style</a:t>
            </a:r>
          </a:p>
        </p:txBody>
      </p:sp>
    </p:spTree>
    <p:extLst>
      <p:ext uri="{BB962C8B-B14F-4D97-AF65-F5344CB8AC3E}">
        <p14:creationId xmlns:p14="http://schemas.microsoft.com/office/powerpoint/2010/main" val="2373371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256">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2A693616-0248-8133-F288-F4E37CFA4D70}"/>
              </a:ext>
            </a:extLst>
          </p:cNvPr>
          <p:cNvSpPr>
            <a:spLocks noGrp="1"/>
          </p:cNvSpPr>
          <p:nvPr>
            <p:ph type="ftr" sz="quarter" idx="11"/>
          </p:nvPr>
        </p:nvSpPr>
        <p:spPr/>
        <p:txBody>
          <a:bodyPr/>
          <a:lstStyle/>
          <a:p>
            <a:r>
              <a:rPr lang="da-DK"/>
              <a:t>NET-202 SIV Slides Final v2.0 31-Aug-2023</a:t>
            </a:r>
            <a:endParaRPr lang="en-US"/>
          </a:p>
        </p:txBody>
      </p:sp>
      <p:pic>
        <p:nvPicPr>
          <p:cNvPr id="6" name="Graphic 5">
            <a:extLst>
              <a:ext uri="{FF2B5EF4-FFF2-40B4-BE49-F238E27FC236}">
                <a16:creationId xmlns:a16="http://schemas.microsoft.com/office/drawing/2014/main" id="{941C4976-5EEE-5BBB-1599-66DDC3F7810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618250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592024F-B541-0A44-89A0-3BEC1DFF4FE2}"/>
              </a:ext>
            </a:extLst>
          </p:cNvPr>
          <p:cNvSpPr/>
          <p:nvPr userDrawn="1"/>
        </p:nvSpPr>
        <p:spPr>
          <a:xfrm>
            <a:off x="0" y="111611"/>
            <a:ext cx="2936081" cy="907076"/>
          </a:xfrm>
          <a:custGeom>
            <a:avLst/>
            <a:gdLst>
              <a:gd name="connsiteX0" fmla="*/ 0 w 3083597"/>
              <a:gd name="connsiteY0" fmla="*/ 0 h 907076"/>
              <a:gd name="connsiteX1" fmla="*/ 3083597 w 3083597"/>
              <a:gd name="connsiteY1" fmla="*/ 0 h 907076"/>
              <a:gd name="connsiteX2" fmla="*/ 2856828 w 3083597"/>
              <a:gd name="connsiteY2" fmla="*/ 907076 h 907076"/>
              <a:gd name="connsiteX3" fmla="*/ 0 w 3083597"/>
              <a:gd name="connsiteY3" fmla="*/ 907076 h 907076"/>
            </a:gdLst>
            <a:ahLst/>
            <a:cxnLst>
              <a:cxn ang="0">
                <a:pos x="connsiteX0" y="connsiteY0"/>
              </a:cxn>
              <a:cxn ang="0">
                <a:pos x="connsiteX1" y="connsiteY1"/>
              </a:cxn>
              <a:cxn ang="0">
                <a:pos x="connsiteX2" y="connsiteY2"/>
              </a:cxn>
              <a:cxn ang="0">
                <a:pos x="connsiteX3" y="connsiteY3"/>
              </a:cxn>
            </a:cxnLst>
            <a:rect l="l" t="t" r="r" b="b"/>
            <a:pathLst>
              <a:path w="3083597" h="907076">
                <a:moveTo>
                  <a:pt x="0" y="0"/>
                </a:moveTo>
                <a:lnTo>
                  <a:pt x="3083597" y="0"/>
                </a:lnTo>
                <a:lnTo>
                  <a:pt x="2856828" y="907076"/>
                </a:lnTo>
                <a:lnTo>
                  <a:pt x="0" y="907076"/>
                </a:lnTo>
                <a:close/>
              </a:path>
            </a:pathLst>
          </a:custGeom>
          <a:gradFill>
            <a:gsLst>
              <a:gs pos="0">
                <a:schemeClr val="accent6">
                  <a:alpha val="69000"/>
                </a:schemeClr>
              </a:gs>
              <a:gs pos="95000">
                <a:schemeClr val="bg2"/>
              </a:gs>
            </a:gsLst>
            <a:lin ang="16200000" scaled="1"/>
          </a:gradFill>
          <a:ln w="12700" cap="flat">
            <a:noFill/>
            <a:miter lim="400000"/>
          </a:ln>
          <a:effectLst>
            <a:outerShdw blurRad="50800" dist="762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TextBox 19">
            <a:extLst>
              <a:ext uri="{FF2B5EF4-FFF2-40B4-BE49-F238E27FC236}">
                <a16:creationId xmlns:a16="http://schemas.microsoft.com/office/drawing/2014/main" id="{8562EA17-5103-1436-26DC-A25B566787C2}"/>
              </a:ext>
            </a:extLst>
          </p:cNvPr>
          <p:cNvSpPr txBox="1"/>
          <p:nvPr userDrawn="1"/>
        </p:nvSpPr>
        <p:spPr>
          <a:xfrm>
            <a:off x="618500" y="473266"/>
            <a:ext cx="2112464"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600" b="1" i="0" u="none" strike="noStrike" kern="0" cap="none" spc="0" normalizeH="0" baseline="0" noProof="0">
                <a:ln>
                  <a:noFill/>
                </a:ln>
                <a:solidFill>
                  <a:schemeClr val="bg1"/>
                </a:solidFill>
                <a:effectLst/>
                <a:uLnTx/>
                <a:uFillTx/>
                <a:latin typeface="Arial" panose="020B0604020202020204"/>
                <a:cs typeface="Arial" panose="020B0604020202020204" pitchFamily="34" charset="0"/>
                <a:sym typeface="Avenir Black"/>
              </a:rPr>
              <a:t>Discussion:</a:t>
            </a:r>
            <a:endParaRPr lang="en-US">
              <a:solidFill>
                <a:schemeClr val="bg1"/>
              </a:solidFill>
            </a:endParaRPr>
          </a:p>
        </p:txBody>
      </p:sp>
      <p:grpSp>
        <p:nvGrpSpPr>
          <p:cNvPr id="28" name="Group 27">
            <a:extLst>
              <a:ext uri="{FF2B5EF4-FFF2-40B4-BE49-F238E27FC236}">
                <a16:creationId xmlns:a16="http://schemas.microsoft.com/office/drawing/2014/main" id="{A415C8F3-D355-FD7E-C46F-F2ABCE9468D4}"/>
              </a:ext>
            </a:extLst>
          </p:cNvPr>
          <p:cNvGrpSpPr/>
          <p:nvPr userDrawn="1"/>
        </p:nvGrpSpPr>
        <p:grpSpPr>
          <a:xfrm>
            <a:off x="347472" y="176365"/>
            <a:ext cx="691477" cy="492443"/>
            <a:chOff x="156053" y="271462"/>
            <a:chExt cx="864815" cy="615888"/>
          </a:xfrm>
        </p:grpSpPr>
        <p:sp>
          <p:nvSpPr>
            <p:cNvPr id="26" name="Freeform: Shape 25">
              <a:extLst>
                <a:ext uri="{FF2B5EF4-FFF2-40B4-BE49-F238E27FC236}">
                  <a16:creationId xmlns:a16="http://schemas.microsoft.com/office/drawing/2014/main" id="{F495D400-CA0D-F7FD-9985-BA5E7B74E279}"/>
                </a:ext>
              </a:extLst>
            </p:cNvPr>
            <p:cNvSpPr/>
            <p:nvPr/>
          </p:nvSpPr>
          <p:spPr>
            <a:xfrm>
              <a:off x="584047" y="271462"/>
              <a:ext cx="436821" cy="487666"/>
            </a:xfrm>
            <a:custGeom>
              <a:avLst/>
              <a:gdLst>
                <a:gd name="connsiteX0" fmla="*/ 358681 w 436821"/>
                <a:gd name="connsiteY0" fmla="*/ 367516 h 487666"/>
                <a:gd name="connsiteX1" fmla="*/ 436822 w 436821"/>
                <a:gd name="connsiteY1" fmla="*/ 213719 h 487666"/>
                <a:gd name="connsiteX2" fmla="*/ 182519 w 436821"/>
                <a:gd name="connsiteY2" fmla="*/ 0 h 487666"/>
                <a:gd name="connsiteX3" fmla="*/ 0 w 436821"/>
                <a:gd name="connsiteY3" fmla="*/ 64892 h 487666"/>
                <a:gd name="connsiteX4" fmla="*/ 179752 w 436821"/>
                <a:gd name="connsiteY4" fmla="*/ 325552 h 487666"/>
                <a:gd name="connsiteX5" fmla="*/ 159598 w 436821"/>
                <a:gd name="connsiteY5" fmla="*/ 426333 h 487666"/>
                <a:gd name="connsiteX6" fmla="*/ 182512 w 436821"/>
                <a:gd name="connsiteY6" fmla="*/ 427163 h 487666"/>
                <a:gd name="connsiteX7" fmla="*/ 242983 w 436821"/>
                <a:gd name="connsiteY7" fmla="*/ 420814 h 487666"/>
                <a:gd name="connsiteX8" fmla="*/ 400095 w 436821"/>
                <a:gd name="connsiteY8" fmla="*/ 487635 h 487666"/>
                <a:gd name="connsiteX9" fmla="*/ 412246 w 436821"/>
                <a:gd name="connsiteY9" fmla="*/ 462785 h 487666"/>
                <a:gd name="connsiteX10" fmla="*/ 358681 w 436821"/>
                <a:gd name="connsiteY10" fmla="*/ 367523 h 4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21" h="487666">
                  <a:moveTo>
                    <a:pt x="358681" y="367516"/>
                  </a:moveTo>
                  <a:cubicBezTo>
                    <a:pt x="406727" y="328586"/>
                    <a:pt x="436822" y="274190"/>
                    <a:pt x="436822" y="213719"/>
                  </a:cubicBezTo>
                  <a:cubicBezTo>
                    <a:pt x="436829" y="95536"/>
                    <a:pt x="323067" y="0"/>
                    <a:pt x="182519" y="0"/>
                  </a:cubicBezTo>
                  <a:cubicBezTo>
                    <a:pt x="111002" y="0"/>
                    <a:pt x="46118" y="24850"/>
                    <a:pt x="0" y="64892"/>
                  </a:cubicBezTo>
                  <a:cubicBezTo>
                    <a:pt x="106856" y="114593"/>
                    <a:pt x="179752" y="212614"/>
                    <a:pt x="179752" y="325552"/>
                  </a:cubicBezTo>
                  <a:cubicBezTo>
                    <a:pt x="179752" y="360891"/>
                    <a:pt x="172572" y="394858"/>
                    <a:pt x="159598" y="426333"/>
                  </a:cubicBezTo>
                  <a:cubicBezTo>
                    <a:pt x="167053" y="426889"/>
                    <a:pt x="174782" y="427163"/>
                    <a:pt x="182512" y="427163"/>
                  </a:cubicBezTo>
                  <a:cubicBezTo>
                    <a:pt x="203497" y="427163"/>
                    <a:pt x="223652" y="424953"/>
                    <a:pt x="242983" y="420814"/>
                  </a:cubicBezTo>
                  <a:cubicBezTo>
                    <a:pt x="270044" y="446495"/>
                    <a:pt x="321955" y="483214"/>
                    <a:pt x="400095" y="487635"/>
                  </a:cubicBezTo>
                  <a:cubicBezTo>
                    <a:pt x="413351" y="488466"/>
                    <a:pt x="421355" y="472725"/>
                    <a:pt x="412246" y="462785"/>
                  </a:cubicBezTo>
                  <a:cubicBezTo>
                    <a:pt x="387945" y="435724"/>
                    <a:pt x="369444" y="395689"/>
                    <a:pt x="358681" y="367523"/>
                  </a:cubicBezTo>
                  <a:close/>
                </a:path>
              </a:pathLst>
            </a:custGeom>
            <a:solidFill>
              <a:schemeClr val="accent2"/>
            </a:solidFill>
            <a:ln w="7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5D4B08A-8E82-31E4-B33E-5946E6447062}"/>
                </a:ext>
              </a:extLst>
            </p:cNvPr>
            <p:cNvSpPr/>
            <p:nvPr/>
          </p:nvSpPr>
          <p:spPr>
            <a:xfrm>
              <a:off x="156053" y="370751"/>
              <a:ext cx="538663" cy="516599"/>
            </a:xfrm>
            <a:custGeom>
              <a:avLst/>
              <a:gdLst>
                <a:gd name="connsiteX0" fmla="*/ 269332 w 538663"/>
                <a:gd name="connsiteY0" fmla="*/ 7 h 516599"/>
                <a:gd name="connsiteX1" fmla="*/ 0 w 538663"/>
                <a:gd name="connsiteY1" fmla="*/ 226233 h 516599"/>
                <a:gd name="connsiteX2" fmla="*/ 82851 w 538663"/>
                <a:gd name="connsiteY2" fmla="*/ 389228 h 516599"/>
                <a:gd name="connsiteX3" fmla="*/ 26096 w 538663"/>
                <a:gd name="connsiteY3" fmla="*/ 490172 h 516599"/>
                <a:gd name="connsiteX4" fmla="*/ 38967 w 538663"/>
                <a:gd name="connsiteY4" fmla="*/ 516572 h 516599"/>
                <a:gd name="connsiteX5" fmla="*/ 205292 w 538663"/>
                <a:gd name="connsiteY5" fmla="*/ 445753 h 516599"/>
                <a:gd name="connsiteX6" fmla="*/ 269332 w 538663"/>
                <a:gd name="connsiteY6" fmla="*/ 452459 h 516599"/>
                <a:gd name="connsiteX7" fmla="*/ 538663 w 538663"/>
                <a:gd name="connsiteY7" fmla="*/ 226233 h 516599"/>
                <a:gd name="connsiteX8" fmla="*/ 269332 w 538663"/>
                <a:gd name="connsiteY8" fmla="*/ 0 h 516599"/>
                <a:gd name="connsiteX9" fmla="*/ 137596 w 538663"/>
                <a:gd name="connsiteY9" fmla="*/ 270585 h 516599"/>
                <a:gd name="connsiteX10" fmla="*/ 92910 w 538663"/>
                <a:gd name="connsiteY10" fmla="*/ 225907 h 516599"/>
                <a:gd name="connsiteX11" fmla="*/ 137596 w 538663"/>
                <a:gd name="connsiteY11" fmla="*/ 181221 h 516599"/>
                <a:gd name="connsiteX12" fmla="*/ 182274 w 538663"/>
                <a:gd name="connsiteY12" fmla="*/ 225907 h 516599"/>
                <a:gd name="connsiteX13" fmla="*/ 137596 w 538663"/>
                <a:gd name="connsiteY13" fmla="*/ 270585 h 516599"/>
                <a:gd name="connsiteX14" fmla="*/ 269332 w 538663"/>
                <a:gd name="connsiteY14" fmla="*/ 270585 h 516599"/>
                <a:gd name="connsiteX15" fmla="*/ 224646 w 538663"/>
                <a:gd name="connsiteY15" fmla="*/ 225907 h 516599"/>
                <a:gd name="connsiteX16" fmla="*/ 269332 w 538663"/>
                <a:gd name="connsiteY16" fmla="*/ 181221 h 516599"/>
                <a:gd name="connsiteX17" fmla="*/ 314010 w 538663"/>
                <a:gd name="connsiteY17" fmla="*/ 225907 h 516599"/>
                <a:gd name="connsiteX18" fmla="*/ 269332 w 538663"/>
                <a:gd name="connsiteY18" fmla="*/ 270585 h 516599"/>
                <a:gd name="connsiteX19" fmla="*/ 401067 w 538663"/>
                <a:gd name="connsiteY19" fmla="*/ 270585 h 516599"/>
                <a:gd name="connsiteX20" fmla="*/ 356389 w 538663"/>
                <a:gd name="connsiteY20" fmla="*/ 225907 h 516599"/>
                <a:gd name="connsiteX21" fmla="*/ 401067 w 538663"/>
                <a:gd name="connsiteY21" fmla="*/ 181221 h 516599"/>
                <a:gd name="connsiteX22" fmla="*/ 445753 w 538663"/>
                <a:gd name="connsiteY22" fmla="*/ 225907 h 516599"/>
                <a:gd name="connsiteX23" fmla="*/ 401067 w 538663"/>
                <a:gd name="connsiteY23" fmla="*/ 270585 h 5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663" h="516599">
                  <a:moveTo>
                    <a:pt x="269332" y="7"/>
                  </a:moveTo>
                  <a:cubicBezTo>
                    <a:pt x="120586" y="7"/>
                    <a:pt x="0" y="101292"/>
                    <a:pt x="0" y="226233"/>
                  </a:cubicBezTo>
                  <a:cubicBezTo>
                    <a:pt x="0" y="290324"/>
                    <a:pt x="31868" y="348066"/>
                    <a:pt x="82851" y="389228"/>
                  </a:cubicBezTo>
                  <a:cubicBezTo>
                    <a:pt x="71391" y="418952"/>
                    <a:pt x="52000" y="461538"/>
                    <a:pt x="26096" y="490172"/>
                  </a:cubicBezTo>
                  <a:cubicBezTo>
                    <a:pt x="16594" y="500675"/>
                    <a:pt x="24828" y="517373"/>
                    <a:pt x="38967" y="516572"/>
                  </a:cubicBezTo>
                  <a:cubicBezTo>
                    <a:pt x="121810" y="511891"/>
                    <a:pt x="176644" y="472947"/>
                    <a:pt x="205292" y="445753"/>
                  </a:cubicBezTo>
                  <a:cubicBezTo>
                    <a:pt x="225855" y="449974"/>
                    <a:pt x="247219" y="452459"/>
                    <a:pt x="269332" y="452459"/>
                  </a:cubicBezTo>
                  <a:cubicBezTo>
                    <a:pt x="418077" y="452459"/>
                    <a:pt x="538663" y="351174"/>
                    <a:pt x="538663" y="226233"/>
                  </a:cubicBezTo>
                  <a:cubicBezTo>
                    <a:pt x="538663" y="101292"/>
                    <a:pt x="418077" y="0"/>
                    <a:pt x="269332" y="0"/>
                  </a:cubicBezTo>
                  <a:close/>
                  <a:moveTo>
                    <a:pt x="137596" y="270585"/>
                  </a:moveTo>
                  <a:cubicBezTo>
                    <a:pt x="112916" y="270585"/>
                    <a:pt x="92910" y="250579"/>
                    <a:pt x="92910" y="225907"/>
                  </a:cubicBezTo>
                  <a:cubicBezTo>
                    <a:pt x="92910" y="201235"/>
                    <a:pt x="112916" y="181221"/>
                    <a:pt x="137596" y="181221"/>
                  </a:cubicBezTo>
                  <a:cubicBezTo>
                    <a:pt x="162275" y="181221"/>
                    <a:pt x="182274" y="201227"/>
                    <a:pt x="182274" y="225907"/>
                  </a:cubicBezTo>
                  <a:cubicBezTo>
                    <a:pt x="182274" y="250586"/>
                    <a:pt x="162268" y="270585"/>
                    <a:pt x="137596" y="270585"/>
                  </a:cubicBezTo>
                  <a:close/>
                  <a:moveTo>
                    <a:pt x="269332" y="270585"/>
                  </a:moveTo>
                  <a:cubicBezTo>
                    <a:pt x="244652" y="270585"/>
                    <a:pt x="224646" y="250579"/>
                    <a:pt x="224646" y="225907"/>
                  </a:cubicBezTo>
                  <a:cubicBezTo>
                    <a:pt x="224646" y="201235"/>
                    <a:pt x="244652" y="181221"/>
                    <a:pt x="269332" y="181221"/>
                  </a:cubicBezTo>
                  <a:cubicBezTo>
                    <a:pt x="294011" y="181221"/>
                    <a:pt x="314010" y="201227"/>
                    <a:pt x="314010" y="225907"/>
                  </a:cubicBezTo>
                  <a:cubicBezTo>
                    <a:pt x="314010" y="250586"/>
                    <a:pt x="294004" y="270585"/>
                    <a:pt x="269332" y="270585"/>
                  </a:cubicBezTo>
                  <a:close/>
                  <a:moveTo>
                    <a:pt x="401067" y="270585"/>
                  </a:moveTo>
                  <a:cubicBezTo>
                    <a:pt x="376388" y="270585"/>
                    <a:pt x="356389" y="250579"/>
                    <a:pt x="356389" y="225907"/>
                  </a:cubicBezTo>
                  <a:cubicBezTo>
                    <a:pt x="356389" y="201235"/>
                    <a:pt x="376395" y="181221"/>
                    <a:pt x="401067" y="181221"/>
                  </a:cubicBezTo>
                  <a:cubicBezTo>
                    <a:pt x="425739" y="181221"/>
                    <a:pt x="445753" y="201227"/>
                    <a:pt x="445753" y="225907"/>
                  </a:cubicBezTo>
                  <a:cubicBezTo>
                    <a:pt x="445753" y="250586"/>
                    <a:pt x="425747" y="270585"/>
                    <a:pt x="401067" y="270585"/>
                  </a:cubicBezTo>
                  <a:close/>
                </a:path>
              </a:pathLst>
            </a:custGeom>
            <a:solidFill>
              <a:schemeClr val="bg1"/>
            </a:solidFill>
            <a:ln w="73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990D8477-73C7-0834-474F-C35DBD40A0CD}"/>
              </a:ext>
            </a:extLst>
          </p:cNvPr>
          <p:cNvSpPr/>
          <p:nvPr userDrawn="1"/>
        </p:nvSpPr>
        <p:spPr>
          <a:xfrm>
            <a:off x="962025" y="588961"/>
            <a:ext cx="65891" cy="65891"/>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0" name="Oval 29">
            <a:extLst>
              <a:ext uri="{FF2B5EF4-FFF2-40B4-BE49-F238E27FC236}">
                <a16:creationId xmlns:a16="http://schemas.microsoft.com/office/drawing/2014/main" id="{40E5AEB1-4975-5026-ED5B-FB89D9F28386}"/>
              </a:ext>
            </a:extLst>
          </p:cNvPr>
          <p:cNvSpPr/>
          <p:nvPr userDrawn="1"/>
        </p:nvSpPr>
        <p:spPr>
          <a:xfrm>
            <a:off x="2497931" y="660399"/>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1" name="Oval 30">
            <a:extLst>
              <a:ext uri="{FF2B5EF4-FFF2-40B4-BE49-F238E27FC236}">
                <a16:creationId xmlns:a16="http://schemas.microsoft.com/office/drawing/2014/main" id="{3AE0633A-1834-6916-0831-8DB8D480A1C5}"/>
              </a:ext>
            </a:extLst>
          </p:cNvPr>
          <p:cNvSpPr/>
          <p:nvPr userDrawn="1"/>
        </p:nvSpPr>
        <p:spPr>
          <a:xfrm>
            <a:off x="2497931" y="786605"/>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pic>
        <p:nvPicPr>
          <p:cNvPr id="2" name="Graphic 1">
            <a:extLst>
              <a:ext uri="{FF2B5EF4-FFF2-40B4-BE49-F238E27FC236}">
                <a16:creationId xmlns:a16="http://schemas.microsoft.com/office/drawing/2014/main" id="{4BC41C69-C653-0D29-0773-B533BB76DB6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046879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mp; Content w/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522128" cy="435133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5">
            <a:extLst>
              <a:ext uri="{FF2B5EF4-FFF2-40B4-BE49-F238E27FC236}">
                <a16:creationId xmlns:a16="http://schemas.microsoft.com/office/drawing/2014/main" id="{4CB08785-6C13-4F42-AEB0-A7E31B949AD0}"/>
              </a:ext>
            </a:extLst>
          </p:cNvPr>
          <p:cNvSpPr>
            <a:spLocks noGrp="1"/>
          </p:cNvSpPr>
          <p:nvPr>
            <p:ph type="body" sz="quarter" idx="11" hasCustomPrompt="1"/>
          </p:nvPr>
        </p:nvSpPr>
        <p:spPr>
          <a:xfrm>
            <a:off x="272233" y="6036177"/>
            <a:ext cx="10070406" cy="365125"/>
          </a:xfrm>
        </p:spPr>
        <p:txBody>
          <a:bodyPr lIns="91440" anchor="b">
            <a:noAutofit/>
          </a:bodyPr>
          <a:lstStyle>
            <a:lvl1pPr marL="0" indent="0">
              <a:buNone/>
              <a:defRPr sz="900">
                <a:solidFill>
                  <a:schemeClr val="tx1">
                    <a:lumMod val="50000"/>
                    <a:lumOff val="50000"/>
                  </a:schemeClr>
                </a:solidFill>
              </a:defRPr>
            </a:lvl1pPr>
          </a:lstStyle>
          <a:p>
            <a:pPr lvl="0"/>
            <a:r>
              <a:rPr lang="en-US"/>
              <a:t>Footnotes</a:t>
            </a:r>
          </a:p>
        </p:txBody>
      </p:sp>
      <p:sp>
        <p:nvSpPr>
          <p:cNvPr id="6" name="Footer Placeholder 5">
            <a:extLst>
              <a:ext uri="{FF2B5EF4-FFF2-40B4-BE49-F238E27FC236}">
                <a16:creationId xmlns:a16="http://schemas.microsoft.com/office/drawing/2014/main" id="{A861A535-BA79-05B3-5AF6-6BE830EA6687}"/>
              </a:ext>
            </a:extLst>
          </p:cNvPr>
          <p:cNvSpPr>
            <a:spLocks noGrp="1"/>
          </p:cNvSpPr>
          <p:nvPr>
            <p:ph type="ftr" sz="quarter" idx="12"/>
          </p:nvPr>
        </p:nvSpPr>
        <p:spPr/>
        <p:txBody>
          <a:bodyPr/>
          <a:lstStyle/>
          <a:p>
            <a:r>
              <a:rPr lang="da-DK"/>
              <a:t>NET-202 SIV Slides Final v2.0 31-Aug-2023</a:t>
            </a:r>
            <a:endParaRPr lang="en-US"/>
          </a:p>
        </p:txBody>
      </p:sp>
      <p:sp>
        <p:nvSpPr>
          <p:cNvPr id="7" name="Slide Number Placeholder 6">
            <a:extLst>
              <a:ext uri="{FF2B5EF4-FFF2-40B4-BE49-F238E27FC236}">
                <a16:creationId xmlns:a16="http://schemas.microsoft.com/office/drawing/2014/main" id="{B3BC38D2-B36B-D29F-9AA7-994F07556DE1}"/>
              </a:ext>
            </a:extLst>
          </p:cNvPr>
          <p:cNvSpPr>
            <a:spLocks noGrp="1"/>
          </p:cNvSpPr>
          <p:nvPr>
            <p:ph type="sldNum" sz="quarter" idx="13"/>
          </p:nvPr>
        </p:nvSpPr>
        <p:spPr/>
        <p:txBody>
          <a:bodyPr/>
          <a:lstStyle/>
          <a:p>
            <a:fld id="{2B143D1D-9801-49CA-88C0-178C03B6937F}" type="slidenum">
              <a:rPr lang="en-US" smtClean="0"/>
              <a:t>‹#›</a:t>
            </a:fld>
            <a:endParaRPr lang="en-US"/>
          </a:p>
        </p:txBody>
      </p:sp>
      <p:pic>
        <p:nvPicPr>
          <p:cNvPr id="3" name="Graphic 2">
            <a:extLst>
              <a:ext uri="{FF2B5EF4-FFF2-40B4-BE49-F238E27FC236}">
                <a16:creationId xmlns:a16="http://schemas.microsoft.com/office/drawing/2014/main" id="{6877CDFC-DFB0-D0DE-01C5-7DE4B4FDADE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3876963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0" y="6492875"/>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1625608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3898027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Only Dark">
    <p:bg>
      <p:bgPr>
        <a:gradFill>
          <a:gsLst>
            <a:gs pos="1000">
              <a:schemeClr val="accent6"/>
            </a:gs>
            <a:gs pos="100000">
              <a:srgbClr val="000738"/>
            </a:gs>
            <a:gs pos="42000">
              <a:srgbClr val="063958"/>
            </a:gs>
          </a:gsLst>
          <a:path path="circle">
            <a:fillToRect l="100000" t="100000"/>
          </a:path>
        </a:gradFill>
        <a:effectLst/>
      </p:bgPr>
    </p:bg>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solidFill>
                  <a:schemeClr val="bg1"/>
                </a:solidFill>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lvl1pPr>
              <a:defRPr>
                <a:solidFill>
                  <a:schemeClr val="bg1"/>
                </a:solidFill>
              </a:defRPr>
            </a:lvl1pPr>
          </a:lstStyle>
          <a:p>
            <a:fld id="{2B143D1D-9801-49CA-88C0-178C03B6937F}" type="slidenum">
              <a:rPr lang="en-US" smtClean="0"/>
              <a:pPr/>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lvl1pPr>
              <a:defRPr>
                <a:solidFill>
                  <a:schemeClr val="bg1"/>
                </a:solidFill>
              </a:defRPr>
            </a:lvl1pPr>
          </a:lstStyle>
          <a:p>
            <a:r>
              <a:rPr lang="da-DK"/>
              <a:t>NET-202 SIV Slides Final v2.0 31-Aug-2023</a:t>
            </a:r>
            <a:endParaRPr lang="en-US"/>
          </a:p>
        </p:txBody>
      </p:sp>
      <p:pic>
        <p:nvPicPr>
          <p:cNvPr id="5" name="Graphic 4">
            <a:extLst>
              <a:ext uri="{FF2B5EF4-FFF2-40B4-BE49-F238E27FC236}">
                <a16:creationId xmlns:a16="http://schemas.microsoft.com/office/drawing/2014/main" id="{C1F8C85C-BFAA-DC82-25E9-742DA6EB15A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10806884" y="6082764"/>
            <a:ext cx="1082711" cy="721807"/>
          </a:xfrm>
          <a:prstGeom prst="rect">
            <a:avLst/>
          </a:prstGeom>
        </p:spPr>
      </p:pic>
    </p:spTree>
    <p:extLst>
      <p:ext uri="{BB962C8B-B14F-4D97-AF65-F5344CB8AC3E}">
        <p14:creationId xmlns:p14="http://schemas.microsoft.com/office/powerpoint/2010/main" val="2817959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Lef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a:blip r:embed="rId2">
            <a:extLst>
              <a:ext uri="{28A0092B-C50C-407E-A947-70E740481C1C}">
                <a14:useLocalDpi xmlns:a14="http://schemas.microsoft.com/office/drawing/2010/main" val="0"/>
              </a:ext>
            </a:extLst>
          </a:blip>
          <a:srcRect l="28718" r="28718"/>
          <a:stretch/>
        </p:blipFill>
        <p:spPr>
          <a:xfrm>
            <a:off x="-3810" y="0"/>
            <a:ext cx="5176311" cy="6858000"/>
          </a:xfrm>
          <a:prstGeom prst="rect">
            <a:avLst/>
          </a:prstGeom>
        </p:spPr>
      </p:pic>
      <p:sp>
        <p:nvSpPr>
          <p:cNvPr id="8" name="Rectangle 7">
            <a:extLst>
              <a:ext uri="{FF2B5EF4-FFF2-40B4-BE49-F238E27FC236}">
                <a16:creationId xmlns:a16="http://schemas.microsoft.com/office/drawing/2014/main" id="{945E0678-FA16-AB81-99E1-753A53DF58AD}"/>
              </a:ext>
            </a:extLst>
          </p:cNvPr>
          <p:cNvSpPr/>
          <p:nvPr userDrawn="1"/>
        </p:nvSpPr>
        <p:spPr>
          <a:xfrm>
            <a:off x="0" y="0"/>
            <a:ext cx="5176311" cy="5880539"/>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a:xfrm>
            <a:off x="272233" y="317212"/>
            <a:ext cx="4518131" cy="1892587"/>
          </a:xfrm>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lvl1pPr>
              <a:defRPr>
                <a:solidFill>
                  <a:schemeClr val="bg1"/>
                </a:solidFill>
              </a:defRPr>
            </a:lvl1p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5581933" y="560356"/>
            <a:ext cx="6398195" cy="551659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D1649BBA-C546-F173-EE3F-1CF65B3DB20A}"/>
              </a:ext>
            </a:extLst>
          </p:cNvPr>
          <p:cNvSpPr>
            <a:spLocks noGrp="1"/>
          </p:cNvSpPr>
          <p:nvPr>
            <p:ph type="ftr" sz="quarter" idx="11"/>
          </p:nvPr>
        </p:nvSpPr>
        <p:spPr/>
        <p:txBody>
          <a:bodyPr/>
          <a:lstStyle>
            <a:lvl1pPr>
              <a:defRPr>
                <a:solidFill>
                  <a:schemeClr val="bg1"/>
                </a:solidFill>
              </a:defRPr>
            </a:lvl1pPr>
          </a:lstStyle>
          <a:p>
            <a:r>
              <a:rPr lang="da-DK"/>
              <a:t>NET-202 SIV Slides Final v2.0 31-Aug-2023</a:t>
            </a:r>
            <a:endParaRPr lang="en-US"/>
          </a:p>
        </p:txBody>
      </p:sp>
    </p:spTree>
    <p:extLst>
      <p:ext uri="{BB962C8B-B14F-4D97-AF65-F5344CB8AC3E}">
        <p14:creationId xmlns:p14="http://schemas.microsoft.com/office/powerpoint/2010/main" val="4113092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Righ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rotWithShape="1">
          <a:blip r:embed="rId2">
            <a:extLst>
              <a:ext uri="{28A0092B-C50C-407E-A947-70E740481C1C}">
                <a14:useLocalDpi xmlns:a14="http://schemas.microsoft.com/office/drawing/2010/main" val="0"/>
              </a:ext>
            </a:extLst>
          </a:blip>
          <a:srcRect l="26689" r="30747"/>
          <a:stretch/>
        </p:blipFill>
        <p:spPr>
          <a:xfrm flipH="1" flipV="1">
            <a:off x="7015689" y="0"/>
            <a:ext cx="5176311" cy="6858000"/>
          </a:xfrm>
          <a:prstGeom prst="rect">
            <a:avLst/>
          </a:prstGeom>
        </p:spPr>
      </p:pic>
      <p:sp>
        <p:nvSpPr>
          <p:cNvPr id="7" name="Rectangle 6">
            <a:extLst>
              <a:ext uri="{FF2B5EF4-FFF2-40B4-BE49-F238E27FC236}">
                <a16:creationId xmlns:a16="http://schemas.microsoft.com/office/drawing/2014/main" id="{F06027A1-0D62-16F7-30CE-41BFE8B26C7C}"/>
              </a:ext>
            </a:extLst>
          </p:cNvPr>
          <p:cNvSpPr/>
          <p:nvPr/>
        </p:nvSpPr>
        <p:spPr>
          <a:xfrm>
            <a:off x="7015689" y="-1"/>
            <a:ext cx="5176311" cy="6777874"/>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42203"/>
            <a:ext cx="6398195" cy="4968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Title 7">
            <a:extLst>
              <a:ext uri="{FF2B5EF4-FFF2-40B4-BE49-F238E27FC236}">
                <a16:creationId xmlns:a16="http://schemas.microsoft.com/office/drawing/2014/main" id="{0FB071E8-809B-6890-C6B9-812E8369D165}"/>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3B21BB59-32EF-F98A-2990-317BB5943E8A}"/>
              </a:ext>
            </a:extLst>
          </p:cNvPr>
          <p:cNvSpPr>
            <a:spLocks noGrp="1"/>
          </p:cNvSpPr>
          <p:nvPr>
            <p:ph type="ftr" sz="quarter" idx="10"/>
          </p:nvPr>
        </p:nvSpPr>
        <p:spPr/>
        <p:txBody>
          <a:bodyPr/>
          <a:lstStyle/>
          <a:p>
            <a:r>
              <a:rPr lang="da-DK"/>
              <a:t>NET-202 SIV Slides Final v2.0 31-Aug-2023</a:t>
            </a:r>
            <a:endParaRPr lang="en-US"/>
          </a:p>
        </p:txBody>
      </p:sp>
      <p:sp>
        <p:nvSpPr>
          <p:cNvPr id="10" name="Slide Number Placeholder 9">
            <a:extLst>
              <a:ext uri="{FF2B5EF4-FFF2-40B4-BE49-F238E27FC236}">
                <a16:creationId xmlns:a16="http://schemas.microsoft.com/office/drawing/2014/main" id="{5B7AFE7E-7CB0-FD25-F78E-7DA5692308E7}"/>
              </a:ext>
            </a:extLst>
          </p:cNvPr>
          <p:cNvSpPr>
            <a:spLocks noGrp="1"/>
          </p:cNvSpPr>
          <p:nvPr>
            <p:ph type="sldNum" sz="quarter" idx="11"/>
          </p:nvPr>
        </p:nvSpPr>
        <p:spPr/>
        <p:txBody>
          <a:bodyPr/>
          <a:lstStyle/>
          <a:p>
            <a:fld id="{2B143D1D-9801-49CA-88C0-178C03B6937F}" type="slidenum">
              <a:rPr lang="en-US" smtClean="0"/>
              <a:t>‹#›</a:t>
            </a:fld>
            <a:endParaRPr lang="en-US"/>
          </a:p>
        </p:txBody>
      </p:sp>
      <p:pic>
        <p:nvPicPr>
          <p:cNvPr id="3" name="Picture 2">
            <a:extLst>
              <a:ext uri="{FF2B5EF4-FFF2-40B4-BE49-F238E27FC236}">
                <a16:creationId xmlns:a16="http://schemas.microsoft.com/office/drawing/2014/main" id="{7424F124-A258-66DC-3AAE-6DDE6D9BAB5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86330" y="6126042"/>
            <a:ext cx="934494" cy="620833"/>
          </a:xfrm>
          <a:prstGeom prst="rect">
            <a:avLst/>
          </a:prstGeom>
          <a:effectLst/>
        </p:spPr>
      </p:pic>
    </p:spTree>
    <p:extLst>
      <p:ext uri="{BB962C8B-B14F-4D97-AF65-F5344CB8AC3E}">
        <p14:creationId xmlns:p14="http://schemas.microsoft.com/office/powerpoint/2010/main" val="1667576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172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Cat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1" cy="548640"/>
          </a:xfrm>
        </p:spPr>
        <p:txBody>
          <a:bodyPr anchor="t">
            <a:normAutofit/>
          </a:bodyPr>
          <a:lstStyle>
            <a:lvl1pPr>
              <a:defRPr sz="27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815F094-B6C5-A142-A62A-559E55F0190F}"/>
              </a:ext>
            </a:extLst>
          </p:cNvPr>
          <p:cNvSpPr>
            <a:spLocks noGrp="1"/>
          </p:cNvSpPr>
          <p:nvPr>
            <p:ph type="sldNum" sz="quarter" idx="4"/>
          </p:nvPr>
        </p:nvSpPr>
        <p:spPr>
          <a:xfrm>
            <a:off x="0" y="6178548"/>
            <a:ext cx="12192000" cy="365125"/>
          </a:xfrm>
          <a:prstGeom prst="rect">
            <a:avLst/>
          </a:prstGeom>
        </p:spPr>
        <p:txBody>
          <a:bodyPr vert="horz" lIns="91440" tIns="45720" rIns="91440" bIns="45720" rtlCol="0" anchor="ctr"/>
          <a:lstStyle>
            <a:lvl1pPr algn="ctr">
              <a:defRPr sz="788">
                <a:solidFill>
                  <a:schemeClr val="accent3"/>
                </a:solidFill>
              </a:defRPr>
            </a:lvl1pPr>
          </a:lstStyle>
          <a:p>
            <a:fld id="{8085FCFD-660D-C14C-AAFF-D6EEBF7DDB9E}" type="slidenum">
              <a:rPr lang="en-US" smtClean="0"/>
              <a:pPr/>
              <a:t>‹#›</a:t>
            </a:fld>
            <a:endParaRPr lang="en-US"/>
          </a:p>
        </p:txBody>
      </p:sp>
    </p:spTree>
    <p:extLst>
      <p:ext uri="{BB962C8B-B14F-4D97-AF65-F5344CB8AC3E}">
        <p14:creationId xmlns:p14="http://schemas.microsoft.com/office/powerpoint/2010/main" val="1365877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Onc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0" cy="548640"/>
          </a:xfrm>
        </p:spPr>
        <p:txBody>
          <a:bodyPr anchor="t">
            <a:normAutofit/>
          </a:bodyPr>
          <a:lstStyle>
            <a:lvl1pPr>
              <a:defRPr sz="36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614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9338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2222650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DA3142A-267E-3940-8CEC-B06DC864B638}" type="datetimeFigureOut">
              <a:rPr lang="en-US" smtClean="0"/>
              <a:t>5/29/26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940AA43-2F51-2740-8F4C-AE0F09549ECB}" type="slidenum">
              <a:rPr lang="en-US" smtClean="0"/>
              <a:t>‹#›</a:t>
            </a:fld>
            <a:endParaRPr lang="en-US"/>
          </a:p>
        </p:txBody>
      </p:sp>
    </p:spTree>
    <p:extLst>
      <p:ext uri="{BB962C8B-B14F-4D97-AF65-F5344CB8AC3E}">
        <p14:creationId xmlns:p14="http://schemas.microsoft.com/office/powerpoint/2010/main" val="108568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6649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21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Title Slide - Nab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6C9C98D-378E-0B5D-E771-1E95F147F947}"/>
              </a:ext>
            </a:extLst>
          </p:cNvPr>
          <p:cNvSpPr/>
          <p:nvPr/>
        </p:nvSpPr>
        <p:spPr>
          <a:xfrm>
            <a:off x="-19877" y="-9938"/>
            <a:ext cx="8726556" cy="6917635"/>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6556" h="6917635">
                <a:moveTo>
                  <a:pt x="9938" y="6917635"/>
                </a:moveTo>
                <a:cubicBezTo>
                  <a:pt x="9938" y="4972878"/>
                  <a:pt x="14908" y="3438939"/>
                  <a:pt x="0" y="0"/>
                </a:cubicBezTo>
                <a:lnTo>
                  <a:pt x="4482548" y="9939"/>
                </a:lnTo>
                <a:lnTo>
                  <a:pt x="8726556" y="6867939"/>
                </a:lnTo>
                <a:lnTo>
                  <a:pt x="9938" y="6917635"/>
                </a:lnTo>
                <a:close/>
              </a:path>
            </a:pathLst>
          </a:custGeom>
          <a:solidFill>
            <a:schemeClr val="bg1"/>
          </a:solidFill>
          <a:ln w="12700" cap="flat">
            <a:noFill/>
            <a:miter lim="400000"/>
          </a:ln>
          <a:effectLst>
            <a:outerShdw blurRad="171482" dist="89822" algn="l" rotWithShape="0">
              <a:srgbClr val="063958">
                <a:alpha val="91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lgn="ctr"/>
            <a:endParaRPr lang="en-US" sz="1200">
              <a:solidFill>
                <a:srgbClr val="50626A"/>
              </a:solidFill>
              <a:latin typeface="Arial" panose="020B0604020202020204" pitchFamily="34" charset="0"/>
              <a:ea typeface="+mn-ea"/>
              <a:cs typeface="+mn-cs"/>
              <a:sym typeface="Calibri"/>
            </a:endParaRPr>
          </a:p>
        </p:txBody>
      </p:sp>
      <p:sp>
        <p:nvSpPr>
          <p:cNvPr id="5" name="Text Placeholder 4">
            <a:extLst>
              <a:ext uri="{FF2B5EF4-FFF2-40B4-BE49-F238E27FC236}">
                <a16:creationId xmlns:a16="http://schemas.microsoft.com/office/drawing/2014/main" id="{22B9F82C-68FB-4B3D-B24C-42E74B805B74}"/>
              </a:ext>
            </a:extLst>
          </p:cNvPr>
          <p:cNvSpPr>
            <a:spLocks noGrp="1"/>
          </p:cNvSpPr>
          <p:nvPr>
            <p:ph type="body" sz="quarter" idx="11" hasCustomPrompt="1"/>
          </p:nvPr>
        </p:nvSpPr>
        <p:spPr>
          <a:xfrm>
            <a:off x="407503" y="4603632"/>
            <a:ext cx="4096512" cy="219456"/>
          </a:xfrm>
        </p:spPr>
        <p:txBody>
          <a:bodyPr lIns="91440" anchor="ctr">
            <a:noAutofit/>
          </a:bodyPr>
          <a:lstStyle>
            <a:lvl1pPr marL="0" indent="0">
              <a:buNone/>
              <a:defRPr sz="1600" b="0" i="0">
                <a:solidFill>
                  <a:schemeClr val="bg2"/>
                </a:solidFill>
                <a:effectLst/>
                <a:latin typeface="Arial" panose="020B0604020202020204" pitchFamily="34" charset="0"/>
              </a:defRPr>
            </a:lvl1pPr>
          </a:lstStyle>
          <a:p>
            <a:pPr lvl="0"/>
            <a:r>
              <a:rPr lang="en-US"/>
              <a:t>Click to edit text</a:t>
            </a:r>
          </a:p>
        </p:txBody>
      </p:sp>
      <p:sp>
        <p:nvSpPr>
          <p:cNvPr id="4" name="Title 3">
            <a:extLst>
              <a:ext uri="{FF2B5EF4-FFF2-40B4-BE49-F238E27FC236}">
                <a16:creationId xmlns:a16="http://schemas.microsoft.com/office/drawing/2014/main" id="{1C1E6077-226C-F089-3ECE-23E0EFE5B774}"/>
              </a:ext>
            </a:extLst>
          </p:cNvPr>
          <p:cNvSpPr>
            <a:spLocks noGrp="1"/>
          </p:cNvSpPr>
          <p:nvPr>
            <p:ph type="title"/>
          </p:nvPr>
        </p:nvSpPr>
        <p:spPr>
          <a:xfrm>
            <a:off x="407503" y="3586375"/>
            <a:ext cx="5864087" cy="808138"/>
          </a:xfrm>
        </p:spPr>
        <p:txBody>
          <a:bodyPr lIns="91440"/>
          <a:lstStyle/>
          <a:p>
            <a:r>
              <a:rPr lang="en-US"/>
              <a:t>Click to edit Master title style</a:t>
            </a:r>
          </a:p>
        </p:txBody>
      </p:sp>
    </p:spTree>
    <p:extLst>
      <p:ext uri="{BB962C8B-B14F-4D97-AF65-F5344CB8AC3E}">
        <p14:creationId xmlns:p14="http://schemas.microsoft.com/office/powerpoint/2010/main" val="1588532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0.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theme" Target="../theme/theme11.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18" Type="http://schemas.openxmlformats.org/officeDocument/2006/relationships/slideLayout" Target="../slideLayouts/slideLayout202.xml"/><Relationship Id="rId26" Type="http://schemas.openxmlformats.org/officeDocument/2006/relationships/image" Target="../media/image42.png"/><Relationship Id="rId3" Type="http://schemas.openxmlformats.org/officeDocument/2006/relationships/slideLayout" Target="../slideLayouts/slideLayout187.xml"/><Relationship Id="rId21" Type="http://schemas.openxmlformats.org/officeDocument/2006/relationships/slideLayout" Target="../slideLayouts/slideLayout205.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17" Type="http://schemas.openxmlformats.org/officeDocument/2006/relationships/slideLayout" Target="../slideLayouts/slideLayout201.xml"/><Relationship Id="rId25" Type="http://schemas.openxmlformats.org/officeDocument/2006/relationships/theme" Target="../theme/theme12.xml"/><Relationship Id="rId2" Type="http://schemas.openxmlformats.org/officeDocument/2006/relationships/slideLayout" Target="../slideLayouts/slideLayout186.xml"/><Relationship Id="rId16" Type="http://schemas.openxmlformats.org/officeDocument/2006/relationships/slideLayout" Target="../slideLayouts/slideLayout200.xml"/><Relationship Id="rId20" Type="http://schemas.openxmlformats.org/officeDocument/2006/relationships/slideLayout" Target="../slideLayouts/slideLayout204.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24" Type="http://schemas.openxmlformats.org/officeDocument/2006/relationships/slideLayout" Target="../slideLayouts/slideLayout208.xml"/><Relationship Id="rId5" Type="http://schemas.openxmlformats.org/officeDocument/2006/relationships/slideLayout" Target="../slideLayouts/slideLayout189.xml"/><Relationship Id="rId15" Type="http://schemas.openxmlformats.org/officeDocument/2006/relationships/slideLayout" Target="../slideLayouts/slideLayout199.xml"/><Relationship Id="rId23" Type="http://schemas.openxmlformats.org/officeDocument/2006/relationships/slideLayout" Target="../slideLayouts/slideLayout207.xml"/><Relationship Id="rId10" Type="http://schemas.openxmlformats.org/officeDocument/2006/relationships/slideLayout" Target="../slideLayouts/slideLayout194.xml"/><Relationship Id="rId19" Type="http://schemas.openxmlformats.org/officeDocument/2006/relationships/slideLayout" Target="../slideLayouts/slideLayout203.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 Id="rId22" Type="http://schemas.openxmlformats.org/officeDocument/2006/relationships/slideLayout" Target="../slideLayouts/slideLayout20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18" Type="http://schemas.openxmlformats.org/officeDocument/2006/relationships/slideLayout" Target="../slideLayouts/slideLayout239.xml"/><Relationship Id="rId26" Type="http://schemas.openxmlformats.org/officeDocument/2006/relationships/theme" Target="../theme/theme14.xml"/><Relationship Id="rId3" Type="http://schemas.openxmlformats.org/officeDocument/2006/relationships/slideLayout" Target="../slideLayouts/slideLayout224.xml"/><Relationship Id="rId21" Type="http://schemas.openxmlformats.org/officeDocument/2006/relationships/slideLayout" Target="../slideLayouts/slideLayout242.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17" Type="http://schemas.openxmlformats.org/officeDocument/2006/relationships/slideLayout" Target="../slideLayouts/slideLayout238.xml"/><Relationship Id="rId25" Type="http://schemas.openxmlformats.org/officeDocument/2006/relationships/slideLayout" Target="../slideLayouts/slideLayout246.xml"/><Relationship Id="rId2" Type="http://schemas.openxmlformats.org/officeDocument/2006/relationships/slideLayout" Target="../slideLayouts/slideLayout223.xml"/><Relationship Id="rId16" Type="http://schemas.openxmlformats.org/officeDocument/2006/relationships/slideLayout" Target="../slideLayouts/slideLayout237.xml"/><Relationship Id="rId20" Type="http://schemas.openxmlformats.org/officeDocument/2006/relationships/slideLayout" Target="../slideLayouts/slideLayout241.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24" Type="http://schemas.openxmlformats.org/officeDocument/2006/relationships/slideLayout" Target="../slideLayouts/slideLayout245.xml"/><Relationship Id="rId5" Type="http://schemas.openxmlformats.org/officeDocument/2006/relationships/slideLayout" Target="../slideLayouts/slideLayout226.xml"/><Relationship Id="rId15" Type="http://schemas.openxmlformats.org/officeDocument/2006/relationships/slideLayout" Target="../slideLayouts/slideLayout236.xml"/><Relationship Id="rId23" Type="http://schemas.openxmlformats.org/officeDocument/2006/relationships/slideLayout" Target="../slideLayouts/slideLayout244.xml"/><Relationship Id="rId28" Type="http://schemas.openxmlformats.org/officeDocument/2006/relationships/image" Target="../media/image44.svg"/><Relationship Id="rId10" Type="http://schemas.openxmlformats.org/officeDocument/2006/relationships/slideLayout" Target="../slideLayouts/slideLayout231.xml"/><Relationship Id="rId19" Type="http://schemas.openxmlformats.org/officeDocument/2006/relationships/slideLayout" Target="../slideLayouts/slideLayout240.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slideLayout" Target="../slideLayouts/slideLayout235.xml"/><Relationship Id="rId22" Type="http://schemas.openxmlformats.org/officeDocument/2006/relationships/slideLayout" Target="../slideLayouts/slideLayout243.xml"/><Relationship Id="rId27" Type="http://schemas.openxmlformats.org/officeDocument/2006/relationships/image" Target="../media/image43.sv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slideLayout" Target="../slideLayouts/slideLayout259.xml"/><Relationship Id="rId18" Type="http://schemas.openxmlformats.org/officeDocument/2006/relationships/slideLayout" Target="../slideLayouts/slideLayout264.xml"/><Relationship Id="rId26" Type="http://schemas.openxmlformats.org/officeDocument/2006/relationships/slideLayout" Target="../slideLayouts/slideLayout272.xml"/><Relationship Id="rId3" Type="http://schemas.openxmlformats.org/officeDocument/2006/relationships/slideLayout" Target="../slideLayouts/slideLayout249.xml"/><Relationship Id="rId21" Type="http://schemas.openxmlformats.org/officeDocument/2006/relationships/slideLayout" Target="../slideLayouts/slideLayout267.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17" Type="http://schemas.openxmlformats.org/officeDocument/2006/relationships/slideLayout" Target="../slideLayouts/slideLayout263.xml"/><Relationship Id="rId25" Type="http://schemas.openxmlformats.org/officeDocument/2006/relationships/slideLayout" Target="../slideLayouts/slideLayout271.xml"/><Relationship Id="rId2" Type="http://schemas.openxmlformats.org/officeDocument/2006/relationships/slideLayout" Target="../slideLayouts/slideLayout248.xml"/><Relationship Id="rId16" Type="http://schemas.openxmlformats.org/officeDocument/2006/relationships/slideLayout" Target="../slideLayouts/slideLayout262.xml"/><Relationship Id="rId20" Type="http://schemas.openxmlformats.org/officeDocument/2006/relationships/slideLayout" Target="../slideLayouts/slideLayout266.xml"/><Relationship Id="rId29" Type="http://schemas.openxmlformats.org/officeDocument/2006/relationships/image" Target="../media/image44.svg"/><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24" Type="http://schemas.openxmlformats.org/officeDocument/2006/relationships/slideLayout" Target="../slideLayouts/slideLayout270.xml"/><Relationship Id="rId5" Type="http://schemas.openxmlformats.org/officeDocument/2006/relationships/slideLayout" Target="../slideLayouts/slideLayout251.xml"/><Relationship Id="rId15" Type="http://schemas.openxmlformats.org/officeDocument/2006/relationships/slideLayout" Target="../slideLayouts/slideLayout261.xml"/><Relationship Id="rId23" Type="http://schemas.openxmlformats.org/officeDocument/2006/relationships/slideLayout" Target="../slideLayouts/slideLayout269.xml"/><Relationship Id="rId28" Type="http://schemas.openxmlformats.org/officeDocument/2006/relationships/image" Target="../media/image43.svg"/><Relationship Id="rId10" Type="http://schemas.openxmlformats.org/officeDocument/2006/relationships/slideLayout" Target="../slideLayouts/slideLayout256.xml"/><Relationship Id="rId19" Type="http://schemas.openxmlformats.org/officeDocument/2006/relationships/slideLayout" Target="../slideLayouts/slideLayout265.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slideLayout" Target="../slideLayouts/slideLayout260.xml"/><Relationship Id="rId22" Type="http://schemas.openxmlformats.org/officeDocument/2006/relationships/slideLayout" Target="../slideLayouts/slideLayout268.xml"/><Relationship Id="rId27"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slideLayout" Target="../slideLayouts/slideLayout285.xml"/><Relationship Id="rId18" Type="http://schemas.openxmlformats.org/officeDocument/2006/relationships/slideLayout" Target="../slideLayouts/slideLayout290.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slideLayout" Target="../slideLayouts/slideLayout284.xml"/><Relationship Id="rId17" Type="http://schemas.openxmlformats.org/officeDocument/2006/relationships/slideLayout" Target="../slideLayouts/slideLayout289.xml"/><Relationship Id="rId2" Type="http://schemas.openxmlformats.org/officeDocument/2006/relationships/slideLayout" Target="../slideLayouts/slideLayout274.xml"/><Relationship Id="rId16" Type="http://schemas.openxmlformats.org/officeDocument/2006/relationships/slideLayout" Target="../slideLayouts/slideLayout288.xml"/><Relationship Id="rId20" Type="http://schemas.openxmlformats.org/officeDocument/2006/relationships/image" Target="../media/image48.jpeg"/><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5" Type="http://schemas.openxmlformats.org/officeDocument/2006/relationships/slideLayout" Target="../slideLayouts/slideLayout287.xml"/><Relationship Id="rId10" Type="http://schemas.openxmlformats.org/officeDocument/2006/relationships/slideLayout" Target="../slideLayouts/slideLayout282.xml"/><Relationship Id="rId19" Type="http://schemas.openxmlformats.org/officeDocument/2006/relationships/theme" Target="../theme/theme16.xml"/><Relationship Id="rId4" Type="http://schemas.openxmlformats.org/officeDocument/2006/relationships/slideLayout" Target="../slideLayouts/slideLayout276.xml"/><Relationship Id="rId9" Type="http://schemas.openxmlformats.org/officeDocument/2006/relationships/slideLayout" Target="../slideLayouts/slideLayout281.xml"/><Relationship Id="rId14" Type="http://schemas.openxmlformats.org/officeDocument/2006/relationships/slideLayout" Target="../slideLayouts/slideLayout28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slideLayout" Target="../slideLayouts/slideLayout303.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slideLayout" Target="../slideLayouts/slideLayout302.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5" Type="http://schemas.openxmlformats.org/officeDocument/2006/relationships/theme" Target="../theme/theme17.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slideLayout" Target="../slideLayouts/slideLayout30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12.xml"/><Relationship Id="rId13" Type="http://schemas.openxmlformats.org/officeDocument/2006/relationships/slideLayout" Target="../slideLayouts/slideLayout317.xml"/><Relationship Id="rId18" Type="http://schemas.openxmlformats.org/officeDocument/2006/relationships/slideLayout" Target="../slideLayouts/slideLayout322.xml"/><Relationship Id="rId3" Type="http://schemas.openxmlformats.org/officeDocument/2006/relationships/slideLayout" Target="../slideLayouts/slideLayout307.xml"/><Relationship Id="rId21" Type="http://schemas.openxmlformats.org/officeDocument/2006/relationships/tags" Target="../tags/tag13.xml"/><Relationship Id="rId7" Type="http://schemas.openxmlformats.org/officeDocument/2006/relationships/slideLayout" Target="../slideLayouts/slideLayout311.xml"/><Relationship Id="rId12" Type="http://schemas.openxmlformats.org/officeDocument/2006/relationships/slideLayout" Target="../slideLayouts/slideLayout316.xml"/><Relationship Id="rId17" Type="http://schemas.openxmlformats.org/officeDocument/2006/relationships/slideLayout" Target="../slideLayouts/slideLayout321.xml"/><Relationship Id="rId2" Type="http://schemas.openxmlformats.org/officeDocument/2006/relationships/slideLayout" Target="../slideLayouts/slideLayout306.xml"/><Relationship Id="rId16" Type="http://schemas.openxmlformats.org/officeDocument/2006/relationships/slideLayout" Target="../slideLayouts/slideLayout320.xml"/><Relationship Id="rId20" Type="http://schemas.openxmlformats.org/officeDocument/2006/relationships/tags" Target="../tags/tag12.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5" Type="http://schemas.openxmlformats.org/officeDocument/2006/relationships/slideLayout" Target="../slideLayouts/slideLayout319.xml"/><Relationship Id="rId23" Type="http://schemas.openxmlformats.org/officeDocument/2006/relationships/image" Target="../media/image49.emf"/><Relationship Id="rId10" Type="http://schemas.openxmlformats.org/officeDocument/2006/relationships/slideLayout" Target="../slideLayouts/slideLayout314.xml"/><Relationship Id="rId19" Type="http://schemas.openxmlformats.org/officeDocument/2006/relationships/theme" Target="../theme/theme18.xml"/><Relationship Id="rId4" Type="http://schemas.openxmlformats.org/officeDocument/2006/relationships/slideLayout" Target="../slideLayouts/slideLayout308.xml"/><Relationship Id="rId9" Type="http://schemas.openxmlformats.org/officeDocument/2006/relationships/slideLayout" Target="../slideLayouts/slideLayout313.xml"/><Relationship Id="rId14" Type="http://schemas.openxmlformats.org/officeDocument/2006/relationships/slideLayout" Target="../slideLayouts/slideLayout318.xml"/><Relationship Id="rId22"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theme" Target="../theme/theme3.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4.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96.xml"/><Relationship Id="rId7" Type="http://schemas.openxmlformats.org/officeDocument/2006/relationships/image" Target="../media/image25.png"/><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theme" Target="../theme/theme6.xml"/><Relationship Id="rId5" Type="http://schemas.openxmlformats.org/officeDocument/2006/relationships/slideLayout" Target="../slideLayouts/slideLayout98.xml"/><Relationship Id="rId4"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theme" Target="../theme/theme8.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theme" Target="../theme/theme9.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image" Target="../media/image2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44" r:id="rId18"/>
    <p:sldLayoutId id="2147484545" r:id="rId19"/>
    <p:sldLayoutId id="2147484546" r:id="rId20"/>
    <p:sldLayoutId id="2147484547" r:id="rId21"/>
    <p:sldLayoutId id="2147484548" r:id="rId22"/>
    <p:sldLayoutId id="2147484549" r:id="rId23"/>
    <p:sldLayoutId id="2147484550"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495" y="152400"/>
            <a:ext cx="11371232" cy="914400"/>
          </a:xfrm>
          <a:prstGeom prst="rect">
            <a:avLst/>
          </a:prstGeom>
        </p:spPr>
        <p:txBody>
          <a:bodyPr vert="horz" lIns="0" tIns="0" rIns="91430" bIns="0" rtlCol="0" anchor="b" anchorCtr="0">
            <a:normAutofit/>
          </a:bodyPr>
          <a:lstStyle/>
          <a:p>
            <a:endParaRPr lang="en-US" dirty="0"/>
          </a:p>
        </p:txBody>
      </p:sp>
      <p:sp>
        <p:nvSpPr>
          <p:cNvPr id="3" name="Text Placeholder 2"/>
          <p:cNvSpPr>
            <a:spLocks noGrp="1"/>
          </p:cNvSpPr>
          <p:nvPr>
            <p:ph type="body" idx="1"/>
          </p:nvPr>
        </p:nvSpPr>
        <p:spPr>
          <a:xfrm>
            <a:off x="423333" y="1608669"/>
            <a:ext cx="11358032" cy="4525963"/>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a:spLocks noGrp="1"/>
          </p:cNvSpPr>
          <p:nvPr>
            <p:ph type="sldNum" sz="quarter" idx="4"/>
          </p:nvPr>
        </p:nvSpPr>
        <p:spPr>
          <a:xfrm>
            <a:off x="428494" y="6291885"/>
            <a:ext cx="316573" cy="365125"/>
          </a:xfrm>
          <a:prstGeom prst="rect">
            <a:avLst/>
          </a:prstGeom>
          <a:ln>
            <a:noFill/>
          </a:ln>
        </p:spPr>
        <p:txBody>
          <a:bodyPr lIns="0" tIns="0" rIns="0" bIns="0" anchor="ctr" anchorCtr="0"/>
          <a:lstStyle>
            <a:lvl1pPr algn="l">
              <a:defRPr sz="1000">
                <a:solidFill>
                  <a:srgbClr val="101D3A"/>
                </a:solidFill>
              </a:defRPr>
            </a:lvl1pPr>
          </a:lstStyle>
          <a:p>
            <a:fld id="{23750D03-48AD-2741-AECD-41D901562598}" type="slidenum">
              <a:rPr lang="en-US" smtClean="0"/>
              <a:pPr/>
              <a:t>‹#›</a:t>
            </a:fld>
            <a:endParaRPr lang="en-US" dirty="0"/>
          </a:p>
        </p:txBody>
      </p:sp>
      <p:sp>
        <p:nvSpPr>
          <p:cNvPr id="14" name="Footer Placeholder 4"/>
          <p:cNvSpPr>
            <a:spLocks noGrp="1"/>
          </p:cNvSpPr>
          <p:nvPr>
            <p:ph type="ftr" sz="quarter" idx="3"/>
          </p:nvPr>
        </p:nvSpPr>
        <p:spPr>
          <a:xfrm>
            <a:off x="879759" y="6291885"/>
            <a:ext cx="5166676" cy="365125"/>
          </a:xfrm>
          <a:prstGeom prst="rect">
            <a:avLst/>
          </a:prstGeom>
        </p:spPr>
        <p:txBody>
          <a:bodyPr lIns="0" tIns="0" rIns="0" bIns="0" anchor="ctr" anchorCtr="0"/>
          <a:lstStyle>
            <a:lvl1pPr algn="l">
              <a:defRPr sz="1000">
                <a:solidFill>
                  <a:srgbClr val="13294B"/>
                </a:solidFill>
              </a:defRPr>
            </a:lvl1pPr>
          </a:lstStyle>
          <a:p>
            <a:endParaRPr lang="en-US" dirty="0"/>
          </a:p>
        </p:txBody>
      </p:sp>
    </p:spTree>
    <p:extLst>
      <p:ext uri="{BB962C8B-B14F-4D97-AF65-F5344CB8AC3E}">
        <p14:creationId xmlns:p14="http://schemas.microsoft.com/office/powerpoint/2010/main" val="1863842083"/>
      </p:ext>
    </p:extLst>
  </p:cSld>
  <p:clrMap bg1="lt1" tx1="dk1" bg2="lt2" tx2="dk2" accent1="accent1" accent2="accent2" accent3="accent3" accent4="accent4" accent5="accent5" accent6="accent6" hlink="hlink" folHlink="folHlink"/>
  <p:sldLayoutIdLst>
    <p:sldLayoutId id="2147485184" r:id="rId1"/>
    <p:sldLayoutId id="2147485185" r:id="rId2"/>
    <p:sldLayoutId id="2147485186" r:id="rId3"/>
    <p:sldLayoutId id="2147485187" r:id="rId4"/>
    <p:sldLayoutId id="2147485188" r:id="rId5"/>
    <p:sldLayoutId id="2147485189" r:id="rId6"/>
    <p:sldLayoutId id="2147485190" r:id="rId7"/>
    <p:sldLayoutId id="2147485191" r:id="rId8"/>
    <p:sldLayoutId id="2147485192" r:id="rId9"/>
    <p:sldLayoutId id="2147485194" r:id="rId10"/>
    <p:sldLayoutId id="2147485195"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457139" rtl="0" eaLnBrk="1" latinLnBrk="0" hangingPunct="1">
        <a:lnSpc>
          <a:spcPts val="3000"/>
        </a:lnSpc>
        <a:spcBef>
          <a:spcPct val="0"/>
        </a:spcBef>
        <a:buNone/>
        <a:defRPr sz="2800" kern="1200">
          <a:solidFill>
            <a:srgbClr val="007DBA"/>
          </a:solidFill>
          <a:latin typeface="Arial"/>
          <a:ea typeface="+mj-ea"/>
          <a:cs typeface="+mj-cs"/>
        </a:defRPr>
      </a:lvl1pPr>
    </p:titleStyle>
    <p:bodyStyle>
      <a:lvl1pPr marL="342854" indent="-342854" algn="l" defTabSz="457139" rtl="0" eaLnBrk="1" latinLnBrk="0" hangingPunct="1">
        <a:lnSpc>
          <a:spcPct val="90000"/>
        </a:lnSpc>
        <a:spcBef>
          <a:spcPts val="600"/>
        </a:spcBef>
        <a:spcAft>
          <a:spcPts val="800"/>
        </a:spcAft>
        <a:buFont typeface="Arial"/>
        <a:buChar char="•"/>
        <a:defRPr sz="1600" kern="1200">
          <a:solidFill>
            <a:schemeClr val="tx2"/>
          </a:solidFill>
          <a:latin typeface="Arial"/>
          <a:ea typeface="+mn-ea"/>
          <a:cs typeface="+mn-cs"/>
        </a:defRPr>
      </a:lvl1pPr>
      <a:lvl2pPr marL="742852" indent="-285713" algn="l" defTabSz="457139" rtl="0" eaLnBrk="1" latinLnBrk="0" hangingPunct="1">
        <a:lnSpc>
          <a:spcPct val="90000"/>
        </a:lnSpc>
        <a:spcBef>
          <a:spcPts val="600"/>
        </a:spcBef>
        <a:spcAft>
          <a:spcPts val="800"/>
        </a:spcAft>
        <a:buFont typeface="Arial"/>
        <a:buChar char="•"/>
        <a:defRPr sz="1600" kern="1200">
          <a:solidFill>
            <a:schemeClr val="tx2"/>
          </a:solidFill>
          <a:latin typeface="Arial"/>
          <a:ea typeface="+mn-ea"/>
          <a:cs typeface="+mn-cs"/>
        </a:defRPr>
      </a:lvl2pPr>
      <a:lvl3pPr marL="1142850" indent="-228570" algn="l" defTabSz="457139" rtl="0" eaLnBrk="1" latinLnBrk="0" hangingPunct="1">
        <a:lnSpc>
          <a:spcPct val="90000"/>
        </a:lnSpc>
        <a:spcBef>
          <a:spcPts val="600"/>
        </a:spcBef>
        <a:spcAft>
          <a:spcPts val="800"/>
        </a:spcAft>
        <a:buFont typeface="Arial"/>
        <a:buChar char="•"/>
        <a:defRPr sz="1500" kern="1200">
          <a:solidFill>
            <a:schemeClr val="tx2"/>
          </a:solidFill>
          <a:latin typeface="Arial"/>
          <a:ea typeface="+mn-ea"/>
          <a:cs typeface="+mn-cs"/>
        </a:defRPr>
      </a:lvl3pPr>
      <a:lvl4pPr marL="1599991" indent="-228570" algn="l" defTabSz="457139" rtl="0" eaLnBrk="1" latinLnBrk="0" hangingPunct="1">
        <a:lnSpc>
          <a:spcPct val="90000"/>
        </a:lnSpc>
        <a:spcBef>
          <a:spcPts val="600"/>
        </a:spcBef>
        <a:spcAft>
          <a:spcPts val="800"/>
        </a:spcAft>
        <a:buFont typeface="Arial"/>
        <a:buChar char="•"/>
        <a:defRPr sz="1300" kern="1200">
          <a:solidFill>
            <a:schemeClr val="tx2"/>
          </a:solidFill>
          <a:latin typeface="Arial"/>
          <a:ea typeface="+mn-ea"/>
          <a:cs typeface="+mn-cs"/>
        </a:defRPr>
      </a:lvl4pPr>
      <a:lvl5pPr marL="2057130" indent="-228570" algn="l" defTabSz="457139" rtl="0" eaLnBrk="1" latinLnBrk="0" hangingPunct="1">
        <a:lnSpc>
          <a:spcPct val="90000"/>
        </a:lnSpc>
        <a:spcBef>
          <a:spcPts val="600"/>
        </a:spcBef>
        <a:spcAft>
          <a:spcPts val="800"/>
        </a:spcAft>
        <a:buFont typeface="Arial"/>
        <a:buChar char="•"/>
        <a:defRPr sz="1200" kern="1200">
          <a:solidFill>
            <a:schemeClr val="tx2"/>
          </a:solidFill>
          <a:latin typeface="Arial"/>
          <a:ea typeface="+mn-ea"/>
          <a:cs typeface="+mn-cs"/>
        </a:defRPr>
      </a:lvl5pPr>
      <a:lvl6pPr marL="2514269" indent="-228570" algn="l" defTabSz="457139" rtl="0" eaLnBrk="1" latinLnBrk="0" hangingPunct="1">
        <a:spcBef>
          <a:spcPct val="20000"/>
        </a:spcBef>
        <a:buFont typeface="Arial"/>
        <a:buChar char="•"/>
        <a:defRPr sz="2000" kern="1200">
          <a:solidFill>
            <a:schemeClr val="tx1"/>
          </a:solidFill>
          <a:latin typeface="+mn-lt"/>
          <a:ea typeface="+mn-ea"/>
          <a:cs typeface="+mn-cs"/>
        </a:defRPr>
      </a:lvl6pPr>
      <a:lvl7pPr marL="2971410" indent="-228570" algn="l" defTabSz="457139" rtl="0" eaLnBrk="1" latinLnBrk="0" hangingPunct="1">
        <a:spcBef>
          <a:spcPct val="20000"/>
        </a:spcBef>
        <a:buFont typeface="Arial"/>
        <a:buChar char="•"/>
        <a:defRPr sz="2000" kern="1200">
          <a:solidFill>
            <a:schemeClr val="tx1"/>
          </a:solidFill>
          <a:latin typeface="+mn-lt"/>
          <a:ea typeface="+mn-ea"/>
          <a:cs typeface="+mn-cs"/>
        </a:defRPr>
      </a:lvl7pPr>
      <a:lvl8pPr marL="3428550" indent="-228570" algn="l" defTabSz="457139" rtl="0" eaLnBrk="1" latinLnBrk="0" hangingPunct="1">
        <a:spcBef>
          <a:spcPct val="20000"/>
        </a:spcBef>
        <a:buFont typeface="Arial"/>
        <a:buChar char="•"/>
        <a:defRPr sz="2000" kern="1200">
          <a:solidFill>
            <a:schemeClr val="tx1"/>
          </a:solidFill>
          <a:latin typeface="+mn-lt"/>
          <a:ea typeface="+mn-ea"/>
          <a:cs typeface="+mn-cs"/>
        </a:defRPr>
      </a:lvl8pPr>
      <a:lvl9pPr marL="3885690" indent="-228570" algn="l" defTabSz="4571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9" rtl="0" eaLnBrk="1" latinLnBrk="0" hangingPunct="1">
        <a:defRPr sz="1800" kern="1200">
          <a:solidFill>
            <a:schemeClr val="tx1"/>
          </a:solidFill>
          <a:latin typeface="+mn-lt"/>
          <a:ea typeface="+mn-ea"/>
          <a:cs typeface="+mn-cs"/>
        </a:defRPr>
      </a:lvl1pPr>
      <a:lvl2pPr marL="457139" algn="l" defTabSz="457139" rtl="0" eaLnBrk="1" latinLnBrk="0" hangingPunct="1">
        <a:defRPr sz="1800" kern="1200">
          <a:solidFill>
            <a:schemeClr val="tx1"/>
          </a:solidFill>
          <a:latin typeface="+mn-lt"/>
          <a:ea typeface="+mn-ea"/>
          <a:cs typeface="+mn-cs"/>
        </a:defRPr>
      </a:lvl2pPr>
      <a:lvl3pPr marL="914280" algn="l" defTabSz="457139" rtl="0" eaLnBrk="1" latinLnBrk="0" hangingPunct="1">
        <a:defRPr sz="1800" kern="1200">
          <a:solidFill>
            <a:schemeClr val="tx1"/>
          </a:solidFill>
          <a:latin typeface="+mn-lt"/>
          <a:ea typeface="+mn-ea"/>
          <a:cs typeface="+mn-cs"/>
        </a:defRPr>
      </a:lvl3pPr>
      <a:lvl4pPr marL="1371420" algn="l" defTabSz="457139" rtl="0" eaLnBrk="1" latinLnBrk="0" hangingPunct="1">
        <a:defRPr sz="1800" kern="1200">
          <a:solidFill>
            <a:schemeClr val="tx1"/>
          </a:solidFill>
          <a:latin typeface="+mn-lt"/>
          <a:ea typeface="+mn-ea"/>
          <a:cs typeface="+mn-cs"/>
        </a:defRPr>
      </a:lvl4pPr>
      <a:lvl5pPr marL="1828561" algn="l" defTabSz="457139" rtl="0" eaLnBrk="1" latinLnBrk="0" hangingPunct="1">
        <a:defRPr sz="1800" kern="1200">
          <a:solidFill>
            <a:schemeClr val="tx1"/>
          </a:solidFill>
          <a:latin typeface="+mn-lt"/>
          <a:ea typeface="+mn-ea"/>
          <a:cs typeface="+mn-cs"/>
        </a:defRPr>
      </a:lvl5pPr>
      <a:lvl6pPr marL="2285700" algn="l" defTabSz="457139" rtl="0" eaLnBrk="1" latinLnBrk="0" hangingPunct="1">
        <a:defRPr sz="1800" kern="1200">
          <a:solidFill>
            <a:schemeClr val="tx1"/>
          </a:solidFill>
          <a:latin typeface="+mn-lt"/>
          <a:ea typeface="+mn-ea"/>
          <a:cs typeface="+mn-cs"/>
        </a:defRPr>
      </a:lvl6pPr>
      <a:lvl7pPr marL="2742839" algn="l" defTabSz="457139" rtl="0" eaLnBrk="1" latinLnBrk="0" hangingPunct="1">
        <a:defRPr sz="1800" kern="1200">
          <a:solidFill>
            <a:schemeClr val="tx1"/>
          </a:solidFill>
          <a:latin typeface="+mn-lt"/>
          <a:ea typeface="+mn-ea"/>
          <a:cs typeface="+mn-cs"/>
        </a:defRPr>
      </a:lvl7pPr>
      <a:lvl8pPr marL="3199980" algn="l" defTabSz="457139" rtl="0" eaLnBrk="1" latinLnBrk="0" hangingPunct="1">
        <a:defRPr sz="1800" kern="1200">
          <a:solidFill>
            <a:schemeClr val="tx1"/>
          </a:solidFill>
          <a:latin typeface="+mn-lt"/>
          <a:ea typeface="+mn-ea"/>
          <a:cs typeface="+mn-cs"/>
        </a:defRPr>
      </a:lvl8pPr>
      <a:lvl9pPr marL="3657119" algn="l" defTabSz="45713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56">
          <p15:clr>
            <a:srgbClr val="F26B43"/>
          </p15:clr>
        </p15:guide>
        <p15:guide id="4" pos="7424">
          <p15:clr>
            <a:srgbClr val="F26B43"/>
          </p15:clr>
        </p15:guide>
        <p15:guide id="5" orient="horz" pos="624">
          <p15:clr>
            <a:srgbClr val="F26B43"/>
          </p15:clr>
        </p15:guide>
        <p15:guide id="7" orient="horz" pos="1008">
          <p15:clr>
            <a:srgbClr val="F26B43"/>
          </p15:clr>
        </p15:guide>
        <p15:guide id="8" orient="horz" pos="4104">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909827"/>
      </p:ext>
    </p:extLst>
  </p:cSld>
  <p:clrMap bg1="lt1" tx1="dk1" bg2="lt2" tx2="dk2" accent1="accent1" accent2="accent2" accent3="accent3" accent4="accent4" accent5="accent5" accent6="accent6" hlink="hlink" folHlink="folHlink"/>
  <p:sldLayoutIdLst>
    <p:sldLayoutId id="2147485198" r:id="rId1"/>
    <p:sldLayoutId id="2147485199" r:id="rId2"/>
    <p:sldLayoutId id="2147485200" r:id="rId3"/>
    <p:sldLayoutId id="2147485201" r:id="rId4"/>
    <p:sldLayoutId id="2147485202" r:id="rId5"/>
    <p:sldLayoutId id="2147485203" r:id="rId6"/>
    <p:sldLayoutId id="2147485204" r:id="rId7"/>
    <p:sldLayoutId id="2147485205" r:id="rId8"/>
    <p:sldLayoutId id="2147485206" r:id="rId9"/>
    <p:sldLayoutId id="2147485207" r:id="rId10"/>
    <p:sldLayoutId id="2147485208" r:id="rId11"/>
    <p:sldLayoutId id="2147485209"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457139" rtl="0" eaLnBrk="1" latinLnBrk="0" hangingPunct="1">
        <a:spcBef>
          <a:spcPct val="0"/>
        </a:spcBef>
        <a:buNone/>
        <a:defRPr sz="3300" kern="1200">
          <a:solidFill>
            <a:schemeClr val="tx1"/>
          </a:solidFill>
          <a:latin typeface="Arial"/>
          <a:ea typeface="+mj-ea"/>
          <a:cs typeface="+mj-cs"/>
        </a:defRPr>
      </a:lvl1pPr>
    </p:titleStyle>
    <p:bodyStyle>
      <a:lvl1pPr marL="342854" indent="-342854" algn="l" defTabSz="457139" rtl="0" eaLnBrk="1" latinLnBrk="0" hangingPunct="1">
        <a:spcBef>
          <a:spcPct val="20000"/>
        </a:spcBef>
        <a:buFont typeface="Arial"/>
        <a:buChar char="•"/>
        <a:defRPr sz="1600" kern="1200">
          <a:solidFill>
            <a:schemeClr val="tx1"/>
          </a:solidFill>
          <a:latin typeface="Arial"/>
          <a:ea typeface="+mn-ea"/>
          <a:cs typeface="+mn-cs"/>
        </a:defRPr>
      </a:lvl1pPr>
      <a:lvl2pPr marL="742852" indent="-285713" algn="l" defTabSz="457139" rtl="0" eaLnBrk="1" latinLnBrk="0" hangingPunct="1">
        <a:spcBef>
          <a:spcPct val="20000"/>
        </a:spcBef>
        <a:buFont typeface="Arial"/>
        <a:buChar char="•"/>
        <a:defRPr sz="1600" kern="1200">
          <a:solidFill>
            <a:schemeClr val="tx1"/>
          </a:solidFill>
          <a:latin typeface="Arial"/>
          <a:ea typeface="+mn-ea"/>
          <a:cs typeface="+mn-cs"/>
        </a:defRPr>
      </a:lvl2pPr>
      <a:lvl3pPr marL="1142850" indent="-228570" algn="l" defTabSz="457139" rtl="0" eaLnBrk="1" latinLnBrk="0" hangingPunct="1">
        <a:spcBef>
          <a:spcPct val="20000"/>
        </a:spcBef>
        <a:buFont typeface="Arial"/>
        <a:buChar char="•"/>
        <a:defRPr sz="1500" kern="1200">
          <a:solidFill>
            <a:schemeClr val="tx1"/>
          </a:solidFill>
          <a:latin typeface="Arial"/>
          <a:ea typeface="+mn-ea"/>
          <a:cs typeface="+mn-cs"/>
        </a:defRPr>
      </a:lvl3pPr>
      <a:lvl4pPr marL="1599991" indent="-228570" algn="l" defTabSz="457139" rtl="0" eaLnBrk="1" latinLnBrk="0" hangingPunct="1">
        <a:spcBef>
          <a:spcPct val="20000"/>
        </a:spcBef>
        <a:buFont typeface="Arial"/>
        <a:buChar char="•"/>
        <a:defRPr sz="1300" kern="1200">
          <a:solidFill>
            <a:schemeClr val="tx1"/>
          </a:solidFill>
          <a:latin typeface="Arial"/>
          <a:ea typeface="+mn-ea"/>
          <a:cs typeface="+mn-cs"/>
        </a:defRPr>
      </a:lvl4pPr>
      <a:lvl5pPr marL="2057130" indent="-228570" algn="l" defTabSz="457139" rtl="0" eaLnBrk="1" latinLnBrk="0" hangingPunct="1">
        <a:spcBef>
          <a:spcPct val="20000"/>
        </a:spcBef>
        <a:buFont typeface="Arial"/>
        <a:buChar char="•"/>
        <a:defRPr sz="1200" kern="1200">
          <a:solidFill>
            <a:schemeClr val="tx1"/>
          </a:solidFill>
          <a:latin typeface="Arial"/>
          <a:ea typeface="+mn-ea"/>
          <a:cs typeface="+mn-cs"/>
        </a:defRPr>
      </a:lvl5pPr>
      <a:lvl6pPr marL="2514269" indent="-228570" algn="l" defTabSz="457139" rtl="0" eaLnBrk="1" latinLnBrk="0" hangingPunct="1">
        <a:spcBef>
          <a:spcPct val="20000"/>
        </a:spcBef>
        <a:buFont typeface="Arial"/>
        <a:buChar char="•"/>
        <a:defRPr sz="2000" kern="1200">
          <a:solidFill>
            <a:schemeClr val="tx1"/>
          </a:solidFill>
          <a:latin typeface="+mn-lt"/>
          <a:ea typeface="+mn-ea"/>
          <a:cs typeface="+mn-cs"/>
        </a:defRPr>
      </a:lvl6pPr>
      <a:lvl7pPr marL="2971410" indent="-228570" algn="l" defTabSz="457139" rtl="0" eaLnBrk="1" latinLnBrk="0" hangingPunct="1">
        <a:spcBef>
          <a:spcPct val="20000"/>
        </a:spcBef>
        <a:buFont typeface="Arial"/>
        <a:buChar char="•"/>
        <a:defRPr sz="2000" kern="1200">
          <a:solidFill>
            <a:schemeClr val="tx1"/>
          </a:solidFill>
          <a:latin typeface="+mn-lt"/>
          <a:ea typeface="+mn-ea"/>
          <a:cs typeface="+mn-cs"/>
        </a:defRPr>
      </a:lvl7pPr>
      <a:lvl8pPr marL="3428550" indent="-228570" algn="l" defTabSz="457139" rtl="0" eaLnBrk="1" latinLnBrk="0" hangingPunct="1">
        <a:spcBef>
          <a:spcPct val="20000"/>
        </a:spcBef>
        <a:buFont typeface="Arial"/>
        <a:buChar char="•"/>
        <a:defRPr sz="2000" kern="1200">
          <a:solidFill>
            <a:schemeClr val="tx1"/>
          </a:solidFill>
          <a:latin typeface="+mn-lt"/>
          <a:ea typeface="+mn-ea"/>
          <a:cs typeface="+mn-cs"/>
        </a:defRPr>
      </a:lvl8pPr>
      <a:lvl9pPr marL="3885690" indent="-228570" algn="l" defTabSz="4571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9" rtl="0" eaLnBrk="1" latinLnBrk="0" hangingPunct="1">
        <a:defRPr sz="1800" kern="1200">
          <a:solidFill>
            <a:schemeClr val="tx1"/>
          </a:solidFill>
          <a:latin typeface="+mn-lt"/>
          <a:ea typeface="+mn-ea"/>
          <a:cs typeface="+mn-cs"/>
        </a:defRPr>
      </a:lvl1pPr>
      <a:lvl2pPr marL="457139" algn="l" defTabSz="457139" rtl="0" eaLnBrk="1" latinLnBrk="0" hangingPunct="1">
        <a:defRPr sz="1800" kern="1200">
          <a:solidFill>
            <a:schemeClr val="tx1"/>
          </a:solidFill>
          <a:latin typeface="+mn-lt"/>
          <a:ea typeface="+mn-ea"/>
          <a:cs typeface="+mn-cs"/>
        </a:defRPr>
      </a:lvl2pPr>
      <a:lvl3pPr marL="914280" algn="l" defTabSz="457139" rtl="0" eaLnBrk="1" latinLnBrk="0" hangingPunct="1">
        <a:defRPr sz="1800" kern="1200">
          <a:solidFill>
            <a:schemeClr val="tx1"/>
          </a:solidFill>
          <a:latin typeface="+mn-lt"/>
          <a:ea typeface="+mn-ea"/>
          <a:cs typeface="+mn-cs"/>
        </a:defRPr>
      </a:lvl3pPr>
      <a:lvl4pPr marL="1371420" algn="l" defTabSz="457139" rtl="0" eaLnBrk="1" latinLnBrk="0" hangingPunct="1">
        <a:defRPr sz="1800" kern="1200">
          <a:solidFill>
            <a:schemeClr val="tx1"/>
          </a:solidFill>
          <a:latin typeface="+mn-lt"/>
          <a:ea typeface="+mn-ea"/>
          <a:cs typeface="+mn-cs"/>
        </a:defRPr>
      </a:lvl4pPr>
      <a:lvl5pPr marL="1828561" algn="l" defTabSz="457139" rtl="0" eaLnBrk="1" latinLnBrk="0" hangingPunct="1">
        <a:defRPr sz="1800" kern="1200">
          <a:solidFill>
            <a:schemeClr val="tx1"/>
          </a:solidFill>
          <a:latin typeface="+mn-lt"/>
          <a:ea typeface="+mn-ea"/>
          <a:cs typeface="+mn-cs"/>
        </a:defRPr>
      </a:lvl5pPr>
      <a:lvl6pPr marL="2285700" algn="l" defTabSz="457139" rtl="0" eaLnBrk="1" latinLnBrk="0" hangingPunct="1">
        <a:defRPr sz="1800" kern="1200">
          <a:solidFill>
            <a:schemeClr val="tx1"/>
          </a:solidFill>
          <a:latin typeface="+mn-lt"/>
          <a:ea typeface="+mn-ea"/>
          <a:cs typeface="+mn-cs"/>
        </a:defRPr>
      </a:lvl6pPr>
      <a:lvl7pPr marL="2742839" algn="l" defTabSz="457139" rtl="0" eaLnBrk="1" latinLnBrk="0" hangingPunct="1">
        <a:defRPr sz="1800" kern="1200">
          <a:solidFill>
            <a:schemeClr val="tx1"/>
          </a:solidFill>
          <a:latin typeface="+mn-lt"/>
          <a:ea typeface="+mn-ea"/>
          <a:cs typeface="+mn-cs"/>
        </a:defRPr>
      </a:lvl7pPr>
      <a:lvl8pPr marL="3199980" algn="l" defTabSz="457139" rtl="0" eaLnBrk="1" latinLnBrk="0" hangingPunct="1">
        <a:defRPr sz="1800" kern="1200">
          <a:solidFill>
            <a:schemeClr val="tx1"/>
          </a:solidFill>
          <a:latin typeface="+mn-lt"/>
          <a:ea typeface="+mn-ea"/>
          <a:cs typeface="+mn-cs"/>
        </a:defRPr>
      </a:lvl8pPr>
      <a:lvl9pPr marL="3657119" algn="l" defTabSz="45713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cstate="screen">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4140980778"/>
      </p:ext>
    </p:extLst>
  </p:cSld>
  <p:clrMap bg1="lt1" tx1="dk1" bg2="lt2" tx2="dk2" accent1="accent1" accent2="accent2" accent3="accent3" accent4="accent4" accent5="accent5" accent6="accent6" hlink="hlink" folHlink="folHlink"/>
  <p:sldLayoutIdLst>
    <p:sldLayoutId id="2147485265" r:id="rId1"/>
    <p:sldLayoutId id="2147485266" r:id="rId2"/>
    <p:sldLayoutId id="2147485267" r:id="rId3"/>
    <p:sldLayoutId id="2147485268" r:id="rId4"/>
    <p:sldLayoutId id="2147485269" r:id="rId5"/>
    <p:sldLayoutId id="2147485270" r:id="rId6"/>
    <p:sldLayoutId id="2147485271" r:id="rId7"/>
    <p:sldLayoutId id="2147485272" r:id="rId8"/>
    <p:sldLayoutId id="2147485273" r:id="rId9"/>
    <p:sldLayoutId id="2147485274" r:id="rId10"/>
    <p:sldLayoutId id="2147485275" r:id="rId11"/>
    <p:sldLayoutId id="2147485276" r:id="rId12"/>
    <p:sldLayoutId id="2147485277" r:id="rId13"/>
    <p:sldLayoutId id="2147485278" r:id="rId14"/>
    <p:sldLayoutId id="2147485279" r:id="rId15"/>
    <p:sldLayoutId id="2147485280" r:id="rId16"/>
    <p:sldLayoutId id="2147485281" r:id="rId17"/>
    <p:sldLayoutId id="2147485282" r:id="rId18"/>
    <p:sldLayoutId id="2147485283" r:id="rId19"/>
    <p:sldLayoutId id="2147485284" r:id="rId20"/>
    <p:sldLayoutId id="2147485285" r:id="rId21"/>
    <p:sldLayoutId id="2147485286" r:id="rId22"/>
    <p:sldLayoutId id="2147485287" r:id="rId23"/>
    <p:sldLayoutId id="2147485288"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88048A-C4B1-3B1D-6BA2-63BCD8D9FC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88DD12-C224-FA1E-8D0B-7077A1877A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BB5D0-F52E-9EA6-4585-3162E4A661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C61C300-A0D9-BB4E-A531-2AAFA4AE9316}" type="datetimeFigureOut">
              <a:rPr lang="en-US" smtClean="0"/>
              <a:t>5/29/26</a:t>
            </a:fld>
            <a:endParaRPr lang="en-US"/>
          </a:p>
        </p:txBody>
      </p:sp>
      <p:sp>
        <p:nvSpPr>
          <p:cNvPr id="5" name="Footer Placeholder 4">
            <a:extLst>
              <a:ext uri="{FF2B5EF4-FFF2-40B4-BE49-F238E27FC236}">
                <a16:creationId xmlns:a16="http://schemas.microsoft.com/office/drawing/2014/main" id="{A1953DDD-DE0C-4F23-44D6-163E51C28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258F0F4-6F21-C244-EFCD-343A2FD886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0CB9A15-FB4F-464F-A933-7709FE0F3BC5}" type="slidenum">
              <a:rPr lang="en-US" smtClean="0"/>
              <a:t>‹#›</a:t>
            </a:fld>
            <a:endParaRPr lang="en-US"/>
          </a:p>
        </p:txBody>
      </p:sp>
    </p:spTree>
    <p:extLst>
      <p:ext uri="{BB962C8B-B14F-4D97-AF65-F5344CB8AC3E}">
        <p14:creationId xmlns:p14="http://schemas.microsoft.com/office/powerpoint/2010/main" val="2459505922"/>
      </p:ext>
    </p:extLst>
  </p:cSld>
  <p:clrMap bg1="lt1" tx1="dk1" bg2="lt2" tx2="dk2" accent1="accent1" accent2="accent2" accent3="accent3" accent4="accent4" accent5="accent5" accent6="accent6" hlink="hlink" folHlink="folHlink"/>
  <p:sldLayoutIdLst>
    <p:sldLayoutId id="2147485290" r:id="rId1"/>
    <p:sldLayoutId id="2147485291" r:id="rId2"/>
    <p:sldLayoutId id="2147485292" r:id="rId3"/>
    <p:sldLayoutId id="2147485293" r:id="rId4"/>
    <p:sldLayoutId id="2147485294" r:id="rId5"/>
    <p:sldLayoutId id="2147485295" r:id="rId6"/>
    <p:sldLayoutId id="2147485296" r:id="rId7"/>
    <p:sldLayoutId id="2147485297" r:id="rId8"/>
    <p:sldLayoutId id="2147485298" r:id="rId9"/>
    <p:sldLayoutId id="2147485299" r:id="rId10"/>
    <p:sldLayoutId id="2147485300" r:id="rId11"/>
    <p:sldLayoutId id="2147485474" r:id="rId12"/>
    <p:sldLayoutId id="21474854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ED615F03-C367-24C6-9AAC-7A87FF5B668A}"/>
              </a:ext>
            </a:extLst>
          </p:cNvPr>
          <p:cNvPicPr>
            <a:picLocks noChangeAspect="1"/>
          </p:cNvPicPr>
          <p:nvPr userDrawn="1"/>
        </p:nvPicPr>
        <p:blipFill>
          <a:blip>
            <a:extLst>
              <a:ext uri="{96DAC541-7B7A-43D3-8B79-37D633B846F1}">
                <asvg:svgBlip xmlns:asvg="http://schemas.microsoft.com/office/drawing/2016/SVG/main" r:embed="rId27"/>
              </a:ext>
            </a:extLst>
          </a:blip>
          <a:stretch>
            <a:fillRect/>
          </a:stretch>
        </p:blipFill>
        <p:spPr>
          <a:xfrm>
            <a:off x="0" y="6197600"/>
            <a:ext cx="12192000" cy="660400"/>
          </a:xfrm>
          <a:prstGeom prst="rect">
            <a:avLst/>
          </a:prstGeom>
        </p:spPr>
      </p:pic>
      <p:sp>
        <p:nvSpPr>
          <p:cNvPr id="2" name="Title Placeholder 1"/>
          <p:cNvSpPr>
            <a:spLocks noGrp="1"/>
          </p:cNvSpPr>
          <p:nvPr>
            <p:ph type="title"/>
          </p:nvPr>
        </p:nvSpPr>
        <p:spPr>
          <a:xfrm>
            <a:off x="609599" y="1"/>
            <a:ext cx="10866220" cy="1250147"/>
          </a:xfrm>
          <a:prstGeom prst="rect">
            <a:avLst/>
          </a:prstGeom>
        </p:spPr>
        <p:txBody>
          <a:bodyPr vert="horz" lIns="0" tIns="0" rIns="91440" bIns="45720" rtlCol="0" anchor="b">
            <a:noAutofit/>
          </a:bodyPr>
          <a:lstStyle/>
          <a:p>
            <a:r>
              <a:rPr lang="en-US" dirty="0"/>
              <a:t>Insert Title Here Image &amp; Copy</a:t>
            </a:r>
          </a:p>
        </p:txBody>
      </p:sp>
      <p:sp>
        <p:nvSpPr>
          <p:cNvPr id="5" name="Text Placeholder 4">
            <a:extLst>
              <a:ext uri="{FF2B5EF4-FFF2-40B4-BE49-F238E27FC236}">
                <a16:creationId xmlns:a16="http://schemas.microsoft.com/office/drawing/2014/main" id="{10665962-D527-D9A7-7D51-9A728E2C1C4A}"/>
              </a:ext>
            </a:extLst>
          </p:cNvPr>
          <p:cNvSpPr>
            <a:spLocks noGrp="1"/>
          </p:cNvSpPr>
          <p:nvPr>
            <p:ph type="body" idx="1"/>
          </p:nvPr>
        </p:nvSpPr>
        <p:spPr>
          <a:xfrm>
            <a:off x="609600" y="1559199"/>
            <a:ext cx="10884033" cy="1206484"/>
          </a:xfrm>
          <a:prstGeom prst="rect">
            <a:avLst/>
          </a:prstGeom>
        </p:spPr>
        <p:txBody>
          <a:bodyPr vert="horz" wrap="square" lIns="0" tIns="45720" rIns="91440" bIns="45720" rtlCol="0">
            <a:spAutoFit/>
          </a:bodyPr>
          <a:lstStyle/>
          <a:p>
            <a:pPr lvl="0"/>
            <a:r>
              <a:rPr lang="en-US" dirty="0"/>
              <a:t>Click to edit Master text styles</a:t>
            </a:r>
          </a:p>
          <a:p>
            <a:pPr lvl="1"/>
            <a:r>
              <a:rPr lang="en-US" dirty="0"/>
              <a:t>Second level</a:t>
            </a:r>
          </a:p>
          <a:p>
            <a:pPr lvl="2"/>
            <a:r>
              <a:rPr lang="en-US" dirty="0"/>
              <a:t>Third level</a:t>
            </a:r>
          </a:p>
        </p:txBody>
      </p:sp>
      <p:pic>
        <p:nvPicPr>
          <p:cNvPr id="3" name="Graphic 2">
            <a:extLst>
              <a:ext uri="{FF2B5EF4-FFF2-40B4-BE49-F238E27FC236}">
                <a16:creationId xmlns:a16="http://schemas.microsoft.com/office/drawing/2014/main" id="{F843FB73-839C-307F-E23A-3503F1BC31A5}"/>
              </a:ext>
            </a:extLst>
          </p:cNvPr>
          <p:cNvPicPr>
            <a:picLocks noChangeAspect="1"/>
          </p:cNvPicPr>
          <p:nvPr userDrawn="1"/>
        </p:nvPicPr>
        <p:blipFill>
          <a:blip>
            <a:extLst>
              <a:ext uri="{96DAC541-7B7A-43D3-8B79-37D633B846F1}">
                <asvg:svgBlip xmlns:asvg="http://schemas.microsoft.com/office/drawing/2016/SVG/main" r:embed="rId28"/>
              </a:ext>
            </a:extLst>
          </a:blip>
          <a:stretch>
            <a:fillRect/>
          </a:stretch>
        </p:blipFill>
        <p:spPr>
          <a:xfrm>
            <a:off x="546204" y="6056242"/>
            <a:ext cx="3488777" cy="341293"/>
          </a:xfrm>
          <a:prstGeom prst="rect">
            <a:avLst/>
          </a:prstGeom>
        </p:spPr>
      </p:pic>
    </p:spTree>
    <p:extLst>
      <p:ext uri="{BB962C8B-B14F-4D97-AF65-F5344CB8AC3E}">
        <p14:creationId xmlns:p14="http://schemas.microsoft.com/office/powerpoint/2010/main" val="3407834680"/>
      </p:ext>
    </p:extLst>
  </p:cSld>
  <p:clrMap bg1="lt1" tx1="dk1" bg2="lt2" tx2="dk2" accent1="accent1" accent2="accent2" accent3="accent3" accent4="accent4" accent5="accent5" accent6="accent6" hlink="hlink" folHlink="folHlink"/>
  <p:sldLayoutIdLst>
    <p:sldLayoutId id="2147485386" r:id="rId1"/>
    <p:sldLayoutId id="2147485387" r:id="rId2"/>
    <p:sldLayoutId id="2147485388" r:id="rId3"/>
    <p:sldLayoutId id="2147485389" r:id="rId4"/>
    <p:sldLayoutId id="2147485390" r:id="rId5"/>
    <p:sldLayoutId id="2147485391" r:id="rId6"/>
    <p:sldLayoutId id="2147485392" r:id="rId7"/>
    <p:sldLayoutId id="2147485393" r:id="rId8"/>
    <p:sldLayoutId id="2147485394" r:id="rId9"/>
    <p:sldLayoutId id="2147485395" r:id="rId10"/>
    <p:sldLayoutId id="2147485396" r:id="rId11"/>
    <p:sldLayoutId id="2147485397" r:id="rId12"/>
    <p:sldLayoutId id="2147485398" r:id="rId13"/>
    <p:sldLayoutId id="2147485399" r:id="rId14"/>
    <p:sldLayoutId id="2147485400" r:id="rId15"/>
    <p:sldLayoutId id="2147485401" r:id="rId16"/>
    <p:sldLayoutId id="2147485402" r:id="rId17"/>
    <p:sldLayoutId id="2147485403" r:id="rId18"/>
    <p:sldLayoutId id="2147485404" r:id="rId19"/>
    <p:sldLayoutId id="2147485405" r:id="rId20"/>
    <p:sldLayoutId id="2147485406" r:id="rId21"/>
    <p:sldLayoutId id="2147485407" r:id="rId22"/>
    <p:sldLayoutId id="2147485408" r:id="rId23"/>
    <p:sldLayoutId id="2147485409" r:id="rId24"/>
    <p:sldLayoutId id="2147485410" r:id="rId25"/>
  </p:sldLayoutIdLst>
  <p:hf hdr="0" dt="0"/>
  <p:txStyles>
    <p:titleStyle>
      <a:lvl1pPr algn="l" defTabSz="609585" rtl="0" eaLnBrk="1" latinLnBrk="0" hangingPunct="1">
        <a:spcBef>
          <a:spcPct val="0"/>
        </a:spcBef>
        <a:buNone/>
        <a:defRPr sz="3200" kern="1200">
          <a:solidFill>
            <a:schemeClr val="accent1"/>
          </a:solidFill>
          <a:latin typeface="Arial"/>
          <a:ea typeface="+mj-ea"/>
          <a:cs typeface="Arial"/>
        </a:defRPr>
      </a:lvl1pPr>
    </p:titleStyle>
    <p:bodyStyle>
      <a:lvl1pPr marL="0" marR="0" indent="0" algn="l" defTabSz="1219170" rtl="0" eaLnBrk="1" fontAlgn="base" latinLnBrk="0" hangingPunct="1">
        <a:lnSpc>
          <a:spcPct val="90000"/>
        </a:lnSpc>
        <a:spcBef>
          <a:spcPts val="800"/>
        </a:spcBef>
        <a:spcAft>
          <a:spcPct val="0"/>
        </a:spcAft>
        <a:buClrTx/>
        <a:buSzTx/>
        <a:buFontTx/>
        <a:buNone/>
        <a:tabLst/>
        <a:defRPr sz="2133" b="0" kern="1200">
          <a:solidFill>
            <a:schemeClr val="tx1"/>
          </a:solidFill>
          <a:latin typeface="Arial"/>
          <a:ea typeface="+mn-ea"/>
          <a:cs typeface="Arial"/>
        </a:defRPr>
      </a:lvl1pPr>
      <a:lvl2pPr marL="990575" marR="0" indent="-380990" algn="l" defTabSz="1219170" rtl="0" eaLnBrk="1" fontAlgn="base" latinLnBrk="0" hangingPunct="1">
        <a:lnSpc>
          <a:spcPct val="100000"/>
        </a:lnSpc>
        <a:spcBef>
          <a:spcPct val="20000"/>
        </a:spcBef>
        <a:spcAft>
          <a:spcPct val="0"/>
        </a:spcAft>
        <a:buClrTx/>
        <a:buSzTx/>
        <a:buFont typeface="Arial" panose="020B0604020202020204" pitchFamily="34" charset="0"/>
        <a:buChar char="•"/>
        <a:tabLst/>
        <a:defRPr sz="2133" b="0" kern="1200">
          <a:solidFill>
            <a:schemeClr val="tx1"/>
          </a:solidFill>
          <a:latin typeface="Arial"/>
          <a:ea typeface="+mn-ea"/>
          <a:cs typeface="Arial"/>
        </a:defRPr>
      </a:lvl2pPr>
      <a:lvl3pPr marL="1523962" marR="0" indent="-304792" algn="l" defTabSz="1219170" rtl="0" eaLnBrk="1" fontAlgn="base" latinLnBrk="0" hangingPunct="1">
        <a:lnSpc>
          <a:spcPct val="100000"/>
        </a:lnSpc>
        <a:spcBef>
          <a:spcPct val="20000"/>
        </a:spcBef>
        <a:spcAft>
          <a:spcPct val="0"/>
        </a:spcAft>
        <a:buClrTx/>
        <a:buSzTx/>
        <a:buFont typeface="Courier New" panose="02070309020205020404" pitchFamily="49" charset="0"/>
        <a:buChar char="o"/>
        <a:tabLst/>
        <a:defRPr sz="2133" b="0" kern="1200">
          <a:solidFill>
            <a:schemeClr val="tx1"/>
          </a:solidFill>
          <a:latin typeface="Arial"/>
          <a:ea typeface="+mn-ea"/>
          <a:cs typeface="Arial"/>
        </a:defRPr>
      </a:lvl3pPr>
      <a:lvl4pPr marL="0"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609585" indent="-304792" algn="l" defTabSz="609585" rtl="0" eaLnBrk="1" latinLnBrk="0" hangingPunct="1">
        <a:spcBef>
          <a:spcPct val="20000"/>
        </a:spcBef>
        <a:buFont typeface="Arial"/>
        <a:buChar char="»"/>
        <a:defRPr sz="2133"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ED615F03-C367-24C6-9AAC-7A87FF5B668A}"/>
              </a:ext>
            </a:extLst>
          </p:cNvPr>
          <p:cNvPicPr>
            <a:picLocks noChangeAspect="1"/>
          </p:cNvPicPr>
          <p:nvPr userDrawn="1"/>
        </p:nvPicPr>
        <p:blipFill>
          <a:blip>
            <a:extLst>
              <a:ext uri="{96DAC541-7B7A-43D3-8B79-37D633B846F1}">
                <asvg:svgBlip xmlns:asvg="http://schemas.microsoft.com/office/drawing/2016/SVG/main" r:embed="rId28"/>
              </a:ext>
            </a:extLst>
          </a:blip>
          <a:stretch>
            <a:fillRect/>
          </a:stretch>
        </p:blipFill>
        <p:spPr>
          <a:xfrm>
            <a:off x="0" y="6197600"/>
            <a:ext cx="12192000" cy="660400"/>
          </a:xfrm>
          <a:prstGeom prst="rect">
            <a:avLst/>
          </a:prstGeom>
        </p:spPr>
      </p:pic>
      <p:sp>
        <p:nvSpPr>
          <p:cNvPr id="2" name="Title Placeholder 1"/>
          <p:cNvSpPr>
            <a:spLocks noGrp="1"/>
          </p:cNvSpPr>
          <p:nvPr>
            <p:ph type="title"/>
          </p:nvPr>
        </p:nvSpPr>
        <p:spPr>
          <a:xfrm>
            <a:off x="609599" y="1"/>
            <a:ext cx="10866220" cy="1250147"/>
          </a:xfrm>
          <a:prstGeom prst="rect">
            <a:avLst/>
          </a:prstGeom>
        </p:spPr>
        <p:txBody>
          <a:bodyPr vert="horz" lIns="0" tIns="0" rIns="91440" bIns="45720" rtlCol="0" anchor="b">
            <a:noAutofit/>
          </a:bodyPr>
          <a:lstStyle/>
          <a:p>
            <a:r>
              <a:rPr lang="en-US" dirty="0"/>
              <a:t>Insert Title Here Image &amp; Copy</a:t>
            </a:r>
          </a:p>
        </p:txBody>
      </p:sp>
      <p:sp>
        <p:nvSpPr>
          <p:cNvPr id="5" name="Text Placeholder 4">
            <a:extLst>
              <a:ext uri="{FF2B5EF4-FFF2-40B4-BE49-F238E27FC236}">
                <a16:creationId xmlns:a16="http://schemas.microsoft.com/office/drawing/2014/main" id="{10665962-D527-D9A7-7D51-9A728E2C1C4A}"/>
              </a:ext>
            </a:extLst>
          </p:cNvPr>
          <p:cNvSpPr>
            <a:spLocks noGrp="1"/>
          </p:cNvSpPr>
          <p:nvPr>
            <p:ph type="body" idx="1"/>
          </p:nvPr>
        </p:nvSpPr>
        <p:spPr>
          <a:xfrm>
            <a:off x="609600" y="1559199"/>
            <a:ext cx="10884033" cy="1206484"/>
          </a:xfrm>
          <a:prstGeom prst="rect">
            <a:avLst/>
          </a:prstGeom>
        </p:spPr>
        <p:txBody>
          <a:bodyPr vert="horz" wrap="square" lIns="0" tIns="45720" rIns="91440" bIns="45720" rtlCol="0">
            <a:spAutoFit/>
          </a:bodyPr>
          <a:lstStyle/>
          <a:p>
            <a:pPr lvl="0"/>
            <a:r>
              <a:rPr lang="en-US" dirty="0"/>
              <a:t>Click to edit Master text styles</a:t>
            </a:r>
          </a:p>
          <a:p>
            <a:pPr lvl="1"/>
            <a:r>
              <a:rPr lang="en-US" dirty="0"/>
              <a:t>Second level</a:t>
            </a:r>
          </a:p>
          <a:p>
            <a:pPr lvl="2"/>
            <a:r>
              <a:rPr lang="en-US" dirty="0"/>
              <a:t>Third level</a:t>
            </a:r>
          </a:p>
        </p:txBody>
      </p:sp>
      <p:pic>
        <p:nvPicPr>
          <p:cNvPr id="3" name="Graphic 2">
            <a:extLst>
              <a:ext uri="{FF2B5EF4-FFF2-40B4-BE49-F238E27FC236}">
                <a16:creationId xmlns:a16="http://schemas.microsoft.com/office/drawing/2014/main" id="{F843FB73-839C-307F-E23A-3503F1BC31A5}"/>
              </a:ext>
            </a:extLst>
          </p:cNvPr>
          <p:cNvPicPr>
            <a:picLocks noChangeAspect="1"/>
          </p:cNvPicPr>
          <p:nvPr userDrawn="1"/>
        </p:nvPicPr>
        <p:blipFill>
          <a:blip>
            <a:extLst>
              <a:ext uri="{96DAC541-7B7A-43D3-8B79-37D633B846F1}">
                <asvg:svgBlip xmlns:asvg="http://schemas.microsoft.com/office/drawing/2016/SVG/main" r:embed="rId29"/>
              </a:ext>
            </a:extLst>
          </a:blip>
          <a:stretch>
            <a:fillRect/>
          </a:stretch>
        </p:blipFill>
        <p:spPr>
          <a:xfrm>
            <a:off x="546204" y="6056242"/>
            <a:ext cx="3488777" cy="341293"/>
          </a:xfrm>
          <a:prstGeom prst="rect">
            <a:avLst/>
          </a:prstGeom>
        </p:spPr>
      </p:pic>
    </p:spTree>
    <p:extLst>
      <p:ext uri="{BB962C8B-B14F-4D97-AF65-F5344CB8AC3E}">
        <p14:creationId xmlns:p14="http://schemas.microsoft.com/office/powerpoint/2010/main" val="1858699263"/>
      </p:ext>
    </p:extLst>
  </p:cSld>
  <p:clrMap bg1="lt1" tx1="dk1" bg2="lt2" tx2="dk2" accent1="accent1" accent2="accent2" accent3="accent3" accent4="accent4" accent5="accent5" accent6="accent6" hlink="hlink" folHlink="folHlink"/>
  <p:sldLayoutIdLst>
    <p:sldLayoutId id="2147485412" r:id="rId1"/>
    <p:sldLayoutId id="2147485413" r:id="rId2"/>
    <p:sldLayoutId id="2147485414" r:id="rId3"/>
    <p:sldLayoutId id="2147485415" r:id="rId4"/>
    <p:sldLayoutId id="2147485416" r:id="rId5"/>
    <p:sldLayoutId id="2147485417" r:id="rId6"/>
    <p:sldLayoutId id="2147485418" r:id="rId7"/>
    <p:sldLayoutId id="2147485419" r:id="rId8"/>
    <p:sldLayoutId id="2147485420" r:id="rId9"/>
    <p:sldLayoutId id="2147485421" r:id="rId10"/>
    <p:sldLayoutId id="2147485422" r:id="rId11"/>
    <p:sldLayoutId id="2147485423" r:id="rId12"/>
    <p:sldLayoutId id="2147485424" r:id="rId13"/>
    <p:sldLayoutId id="2147485425" r:id="rId14"/>
    <p:sldLayoutId id="2147485426" r:id="rId15"/>
    <p:sldLayoutId id="2147485427" r:id="rId16"/>
    <p:sldLayoutId id="2147485428" r:id="rId17"/>
    <p:sldLayoutId id="2147485429" r:id="rId18"/>
    <p:sldLayoutId id="2147485430" r:id="rId19"/>
    <p:sldLayoutId id="2147485431" r:id="rId20"/>
    <p:sldLayoutId id="2147485432" r:id="rId21"/>
    <p:sldLayoutId id="2147485433" r:id="rId22"/>
    <p:sldLayoutId id="2147485434" r:id="rId23"/>
    <p:sldLayoutId id="2147485435" r:id="rId24"/>
    <p:sldLayoutId id="2147485436" r:id="rId25"/>
    <p:sldLayoutId id="2147485437" r:id="rId26"/>
  </p:sldLayoutIdLst>
  <p:hf hdr="0" dt="0"/>
  <p:txStyles>
    <p:titleStyle>
      <a:lvl1pPr algn="l" defTabSz="609585" rtl="0" eaLnBrk="1" latinLnBrk="0" hangingPunct="1">
        <a:spcBef>
          <a:spcPct val="0"/>
        </a:spcBef>
        <a:buNone/>
        <a:defRPr sz="3200" kern="1200">
          <a:solidFill>
            <a:schemeClr val="accent1"/>
          </a:solidFill>
          <a:latin typeface="Arial"/>
          <a:ea typeface="+mj-ea"/>
          <a:cs typeface="Arial"/>
        </a:defRPr>
      </a:lvl1pPr>
    </p:titleStyle>
    <p:bodyStyle>
      <a:lvl1pPr marL="0" marR="0" indent="0" algn="l" defTabSz="1219170" rtl="0" eaLnBrk="1" fontAlgn="base" latinLnBrk="0" hangingPunct="1">
        <a:lnSpc>
          <a:spcPct val="90000"/>
        </a:lnSpc>
        <a:spcBef>
          <a:spcPts val="800"/>
        </a:spcBef>
        <a:spcAft>
          <a:spcPct val="0"/>
        </a:spcAft>
        <a:buClrTx/>
        <a:buSzTx/>
        <a:buFontTx/>
        <a:buNone/>
        <a:tabLst/>
        <a:defRPr sz="2133" b="0" kern="1200">
          <a:solidFill>
            <a:schemeClr val="tx1"/>
          </a:solidFill>
          <a:latin typeface="Arial"/>
          <a:ea typeface="+mn-ea"/>
          <a:cs typeface="Arial"/>
        </a:defRPr>
      </a:lvl1pPr>
      <a:lvl2pPr marL="990575" marR="0" indent="-380990" algn="l" defTabSz="1219170" rtl="0" eaLnBrk="1" fontAlgn="base" latinLnBrk="0" hangingPunct="1">
        <a:lnSpc>
          <a:spcPct val="100000"/>
        </a:lnSpc>
        <a:spcBef>
          <a:spcPct val="20000"/>
        </a:spcBef>
        <a:spcAft>
          <a:spcPct val="0"/>
        </a:spcAft>
        <a:buClrTx/>
        <a:buSzTx/>
        <a:buFont typeface="Arial" panose="020B0604020202020204" pitchFamily="34" charset="0"/>
        <a:buChar char="•"/>
        <a:tabLst/>
        <a:defRPr sz="2133" b="0" kern="1200">
          <a:solidFill>
            <a:schemeClr val="tx1"/>
          </a:solidFill>
          <a:latin typeface="Arial"/>
          <a:ea typeface="+mn-ea"/>
          <a:cs typeface="Arial"/>
        </a:defRPr>
      </a:lvl2pPr>
      <a:lvl3pPr marL="1523962" marR="0" indent="-304792" algn="l" defTabSz="1219170" rtl="0" eaLnBrk="1" fontAlgn="base" latinLnBrk="0" hangingPunct="1">
        <a:lnSpc>
          <a:spcPct val="100000"/>
        </a:lnSpc>
        <a:spcBef>
          <a:spcPct val="20000"/>
        </a:spcBef>
        <a:spcAft>
          <a:spcPct val="0"/>
        </a:spcAft>
        <a:buClrTx/>
        <a:buSzTx/>
        <a:buFont typeface="Courier New" panose="02070309020205020404" pitchFamily="49" charset="0"/>
        <a:buChar char="o"/>
        <a:tabLst/>
        <a:defRPr sz="2133" b="0" kern="1200">
          <a:solidFill>
            <a:schemeClr val="tx1"/>
          </a:solidFill>
          <a:latin typeface="Arial"/>
          <a:ea typeface="+mn-ea"/>
          <a:cs typeface="Arial"/>
        </a:defRPr>
      </a:lvl3pPr>
      <a:lvl4pPr marL="0"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609585" indent="-304792" algn="l" defTabSz="609585" rtl="0" eaLnBrk="1" latinLnBrk="0" hangingPunct="1">
        <a:spcBef>
          <a:spcPct val="20000"/>
        </a:spcBef>
        <a:buFont typeface="Arial"/>
        <a:buChar char="»"/>
        <a:defRPr sz="2133"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136630968"/>
      </p:ext>
    </p:extLst>
  </p:cSld>
  <p:clrMap bg1="lt1" tx1="dk1" bg2="lt2" tx2="dk2" accent1="accent1" accent2="accent2" accent3="accent3" accent4="accent4" accent5="accent5" accent6="accent6" hlink="hlink" folHlink="folHlink"/>
  <p:sldLayoutIdLst>
    <p:sldLayoutId id="2147485439" r:id="rId1"/>
    <p:sldLayoutId id="2147485440" r:id="rId2"/>
    <p:sldLayoutId id="2147485441" r:id="rId3"/>
    <p:sldLayoutId id="2147485442" r:id="rId4"/>
    <p:sldLayoutId id="2147485443" r:id="rId5"/>
    <p:sldLayoutId id="2147485444" r:id="rId6"/>
    <p:sldLayoutId id="2147485445" r:id="rId7"/>
    <p:sldLayoutId id="2147485446" r:id="rId8"/>
    <p:sldLayoutId id="2147485447" r:id="rId9"/>
    <p:sldLayoutId id="2147485448" r:id="rId10"/>
    <p:sldLayoutId id="2147485449" r:id="rId11"/>
    <p:sldLayoutId id="2147485450" r:id="rId12"/>
    <p:sldLayoutId id="2147485451" r:id="rId13"/>
    <p:sldLayoutId id="2147485452" r:id="rId14"/>
    <p:sldLayoutId id="2147485453" r:id="rId15"/>
    <p:sldLayoutId id="2147485454" r:id="rId16"/>
    <p:sldLayoutId id="2147485455" r:id="rId17"/>
    <p:sldLayoutId id="2147485456" r:id="rId18"/>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AB489D-EB78-4CD8-93BC-232EF63F0B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3C9977-DA4B-415F-9DAD-1E82CB4C35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869F8E-27D8-4E0F-9C78-F1C49418F8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fld id="{57052873-C669-4DA6-9448-81BEF8A801A5}" type="datetimeFigureOut">
              <a:rPr lang="en-US" smtClean="0"/>
              <a:pPr/>
              <a:t>5/29/26</a:t>
            </a:fld>
            <a:endParaRPr lang="en-US" dirty="0"/>
          </a:p>
        </p:txBody>
      </p:sp>
      <p:sp>
        <p:nvSpPr>
          <p:cNvPr id="5" name="Footer Placeholder 4">
            <a:extLst>
              <a:ext uri="{FF2B5EF4-FFF2-40B4-BE49-F238E27FC236}">
                <a16:creationId xmlns:a16="http://schemas.microsoft.com/office/drawing/2014/main" id="{FB2970A9-5C0B-457A-97E2-AC1F429D99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773D1772-F0D9-4974-BB44-DF75ED1B24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8DDE163A-BBBB-4143-82F2-54A15CEC3415}" type="slidenum">
              <a:rPr lang="en-US" smtClean="0"/>
              <a:pPr/>
              <a:t>‹#›</a:t>
            </a:fld>
            <a:endParaRPr lang="en-US" dirty="0"/>
          </a:p>
        </p:txBody>
      </p:sp>
    </p:spTree>
    <p:extLst>
      <p:ext uri="{BB962C8B-B14F-4D97-AF65-F5344CB8AC3E}">
        <p14:creationId xmlns:p14="http://schemas.microsoft.com/office/powerpoint/2010/main" val="4259311764"/>
      </p:ext>
    </p:extLst>
  </p:cSld>
  <p:clrMap bg1="lt1" tx1="dk1" bg2="lt2" tx2="dk2" accent1="accent1" accent2="accent2" accent3="accent3" accent4="accent4" accent5="accent5" accent6="accent6" hlink="hlink" folHlink="folHlink"/>
  <p:sldLayoutIdLst>
    <p:sldLayoutId id="2147485458" r:id="rId1"/>
    <p:sldLayoutId id="2147485459" r:id="rId2"/>
    <p:sldLayoutId id="2147485460" r:id="rId3"/>
    <p:sldLayoutId id="2147485461" r:id="rId4"/>
    <p:sldLayoutId id="2147485462" r:id="rId5"/>
    <p:sldLayoutId id="2147485463" r:id="rId6"/>
    <p:sldLayoutId id="2147485464" r:id="rId7"/>
    <p:sldLayoutId id="2147485465" r:id="rId8"/>
    <p:sldLayoutId id="2147485466" r:id="rId9"/>
    <p:sldLayoutId id="2147485467" r:id="rId10"/>
    <p:sldLayoutId id="2147485468" r:id="rId11"/>
    <p:sldLayoutId id="2147485469" r:id="rId12"/>
    <p:sldLayoutId id="2147485470" r:id="rId13"/>
    <p:sldLayoutId id="214748547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DEEDC80-A6AE-4D71-8BED-4E85BC9C5D6B}"/>
              </a:ext>
            </a:extLst>
          </p:cNvPr>
          <p:cNvGraphicFramePr>
            <a:graphicFrameLocks noChangeAspect="1"/>
          </p:cNvGraphicFramePr>
          <p:nvPr>
            <p:custDataLst>
              <p:tags r:id="rId20"/>
            </p:custDataLst>
            <p:extLst>
              <p:ext uri="{D42A27DB-BD31-4B8C-83A1-F6EECF244321}">
                <p14:modId xmlns:p14="http://schemas.microsoft.com/office/powerpoint/2010/main" val="2281206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2" imgW="530" imgH="531" progId="TCLayout.ActiveDocument.1">
                  <p:embed/>
                </p:oleObj>
              </mc:Choice>
              <mc:Fallback>
                <p:oleObj name="think-cell Slide" r:id="rId22" imgW="530" imgH="531" progId="TCLayout.ActiveDocument.1">
                  <p:embed/>
                  <p:pic>
                    <p:nvPicPr>
                      <p:cNvPr id="8" name="Object 7" hidden="1">
                        <a:extLst>
                          <a:ext uri="{FF2B5EF4-FFF2-40B4-BE49-F238E27FC236}">
                            <a16:creationId xmlns:a16="http://schemas.microsoft.com/office/drawing/2014/main" id="{CDEEDC80-A6AE-4D71-8BED-4E85BC9C5D6B}"/>
                          </a:ext>
                        </a:extLst>
                      </p:cNvPr>
                      <p:cNvPicPr/>
                      <p:nvPr/>
                    </p:nvPicPr>
                    <p:blipFill>
                      <a:blip r:embed="rId23"/>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E8D99B60-9158-488E-8BCC-87D5B5BCDFBF}"/>
              </a:ext>
            </a:extLst>
          </p:cNvPr>
          <p:cNvSpPr/>
          <p:nvPr>
            <p:custDataLst>
              <p:tags r:id="rId21"/>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200" b="0" i="0" baseline="0" dirty="0">
              <a:latin typeface="Georgia" panose="02040502050405020303" pitchFamily="18" charset="0"/>
              <a:ea typeface="+mj-ea"/>
              <a:cs typeface="+mj-cs"/>
              <a:sym typeface="Georgia" panose="02040502050405020303" pitchFamily="18" charset="0"/>
            </a:endParaRPr>
          </a:p>
        </p:txBody>
      </p:sp>
      <p:sp>
        <p:nvSpPr>
          <p:cNvPr id="2" name="Title Placeholder 1">
            <a:extLst>
              <a:ext uri="{FF2B5EF4-FFF2-40B4-BE49-F238E27FC236}">
                <a16:creationId xmlns:a16="http://schemas.microsoft.com/office/drawing/2014/main" id="{37BB7F75-52C6-40D5-8388-347CF6B3BAF8}"/>
              </a:ext>
            </a:extLst>
          </p:cNvPr>
          <p:cNvSpPr>
            <a:spLocks noGrp="1"/>
          </p:cNvSpPr>
          <p:nvPr>
            <p:ph type="title"/>
          </p:nvPr>
        </p:nvSpPr>
        <p:spPr>
          <a:xfrm>
            <a:off x="641350" y="523875"/>
            <a:ext cx="10902950" cy="956516"/>
          </a:xfrm>
          <a:prstGeom prst="rect">
            <a:avLst/>
          </a:prstGeom>
        </p:spPr>
        <p:txBody>
          <a:bodyPr vert="horz" lIns="0" tIns="0" rIns="0" bIns="0" rtlCol="0" anchor="t">
            <a:noAutofit/>
          </a:bodyPr>
          <a:lstStyle/>
          <a:p>
            <a:r>
              <a:rPr lang="en-US" dirty="0"/>
              <a:t>Click to edit title</a:t>
            </a:r>
          </a:p>
        </p:txBody>
      </p:sp>
      <p:sp>
        <p:nvSpPr>
          <p:cNvPr id="3" name="Text Placeholder 2">
            <a:extLst>
              <a:ext uri="{FF2B5EF4-FFF2-40B4-BE49-F238E27FC236}">
                <a16:creationId xmlns:a16="http://schemas.microsoft.com/office/drawing/2014/main" id="{C5809464-EA83-4E37-8A02-61A16616FE31}"/>
              </a:ext>
            </a:extLst>
          </p:cNvPr>
          <p:cNvSpPr>
            <a:spLocks noGrp="1"/>
          </p:cNvSpPr>
          <p:nvPr>
            <p:ph type="body" idx="1"/>
          </p:nvPr>
        </p:nvSpPr>
        <p:spPr>
          <a:xfrm>
            <a:off x="641350" y="1719072"/>
            <a:ext cx="10902950" cy="4023360"/>
          </a:xfrm>
          <a:prstGeom prst="rect">
            <a:avLst/>
          </a:prstGeom>
        </p:spPr>
        <p:txBody>
          <a:bodyPr vert="horz" lIns="0" tIns="0" rIns="0" bIns="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reeform 8">
            <a:extLst>
              <a:ext uri="{FF2B5EF4-FFF2-40B4-BE49-F238E27FC236}">
                <a16:creationId xmlns:a16="http://schemas.microsoft.com/office/drawing/2014/main" id="{B496F443-CBC9-D942-BCF6-03ABB20B2848}"/>
              </a:ext>
            </a:extLst>
          </p:cNvPr>
          <p:cNvSpPr/>
          <p:nvPr userDrawn="1"/>
        </p:nvSpPr>
        <p:spPr>
          <a:xfrm>
            <a:off x="640080" y="6246683"/>
            <a:ext cx="241400" cy="345756"/>
          </a:xfrm>
          <a:custGeom>
            <a:avLst/>
            <a:gdLst>
              <a:gd name="connsiteX0" fmla="*/ 241400 w 241400"/>
              <a:gd name="connsiteY0" fmla="*/ 281835 h 345756"/>
              <a:gd name="connsiteX1" fmla="*/ 241400 w 241400"/>
              <a:gd name="connsiteY1" fmla="*/ 311912 h 345756"/>
              <a:gd name="connsiteX2" fmla="*/ 151992 w 241400"/>
              <a:gd name="connsiteY2" fmla="*/ 333806 h 345756"/>
              <a:gd name="connsiteX3" fmla="*/ 89407 w 241400"/>
              <a:gd name="connsiteY3" fmla="*/ 333806 h 345756"/>
              <a:gd name="connsiteX4" fmla="*/ 0 w 241400"/>
              <a:gd name="connsiteY4" fmla="*/ 345756 h 345756"/>
              <a:gd name="connsiteX5" fmla="*/ 0 w 241400"/>
              <a:gd name="connsiteY5" fmla="*/ 315680 h 345756"/>
              <a:gd name="connsiteX6" fmla="*/ 89407 w 241400"/>
              <a:gd name="connsiteY6" fmla="*/ 303730 h 345756"/>
              <a:gd name="connsiteX7" fmla="*/ 151992 w 241400"/>
              <a:gd name="connsiteY7" fmla="*/ 303730 h 345756"/>
              <a:gd name="connsiteX8" fmla="*/ 241400 w 241400"/>
              <a:gd name="connsiteY8" fmla="*/ 281835 h 345756"/>
              <a:gd name="connsiteX9" fmla="*/ 241400 w 241400"/>
              <a:gd name="connsiteY9" fmla="*/ 231708 h 345756"/>
              <a:gd name="connsiteX10" fmla="*/ 241400 w 241400"/>
              <a:gd name="connsiteY10" fmla="*/ 261785 h 345756"/>
              <a:gd name="connsiteX11" fmla="*/ 151992 w 241400"/>
              <a:gd name="connsiteY11" fmla="*/ 283679 h 345756"/>
              <a:gd name="connsiteX12" fmla="*/ 89407 w 241400"/>
              <a:gd name="connsiteY12" fmla="*/ 283679 h 345756"/>
              <a:gd name="connsiteX13" fmla="*/ 0 w 241400"/>
              <a:gd name="connsiteY13" fmla="*/ 295631 h 345756"/>
              <a:gd name="connsiteX14" fmla="*/ 0 w 241400"/>
              <a:gd name="connsiteY14" fmla="*/ 265553 h 345756"/>
              <a:gd name="connsiteX15" fmla="*/ 89407 w 241400"/>
              <a:gd name="connsiteY15" fmla="*/ 253603 h 345756"/>
              <a:gd name="connsiteX16" fmla="*/ 151992 w 241400"/>
              <a:gd name="connsiteY16" fmla="*/ 253603 h 345756"/>
              <a:gd name="connsiteX17" fmla="*/ 241400 w 241400"/>
              <a:gd name="connsiteY17" fmla="*/ 231708 h 345756"/>
              <a:gd name="connsiteX18" fmla="*/ 208972 w 241400"/>
              <a:gd name="connsiteY18" fmla="*/ 129529 h 345756"/>
              <a:gd name="connsiteX19" fmla="*/ 241399 w 241400"/>
              <a:gd name="connsiteY19" fmla="*/ 129529 h 345756"/>
              <a:gd name="connsiteX20" fmla="*/ 241399 w 241400"/>
              <a:gd name="connsiteY20" fmla="*/ 211987 h 345756"/>
              <a:gd name="connsiteX21" fmla="*/ 208972 w 241400"/>
              <a:gd name="connsiteY21" fmla="*/ 228655 h 345756"/>
              <a:gd name="connsiteX22" fmla="*/ 139314 w 241400"/>
              <a:gd name="connsiteY22" fmla="*/ 129529 h 345756"/>
              <a:gd name="connsiteX23" fmla="*/ 171742 w 241400"/>
              <a:gd name="connsiteY23" fmla="*/ 129529 h 345756"/>
              <a:gd name="connsiteX24" fmla="*/ 171742 w 241400"/>
              <a:gd name="connsiteY24" fmla="*/ 234032 h 345756"/>
              <a:gd name="connsiteX25" fmla="*/ 139314 w 241400"/>
              <a:gd name="connsiteY25" fmla="*/ 234032 h 345756"/>
              <a:gd name="connsiteX26" fmla="*/ 139314 w 241400"/>
              <a:gd name="connsiteY26" fmla="*/ 184360 h 345756"/>
              <a:gd name="connsiteX27" fmla="*/ 69657 w 241400"/>
              <a:gd name="connsiteY27" fmla="*/ 129529 h 345756"/>
              <a:gd name="connsiteX28" fmla="*/ 102085 w 241400"/>
              <a:gd name="connsiteY28" fmla="*/ 129529 h 345756"/>
              <a:gd name="connsiteX29" fmla="*/ 102085 w 241400"/>
              <a:gd name="connsiteY29" fmla="*/ 234032 h 345756"/>
              <a:gd name="connsiteX30" fmla="*/ 69657 w 241400"/>
              <a:gd name="connsiteY30" fmla="*/ 234032 h 345756"/>
              <a:gd name="connsiteX31" fmla="*/ 69657 w 241400"/>
              <a:gd name="connsiteY31" fmla="*/ 184360 h 345756"/>
              <a:gd name="connsiteX32" fmla="*/ 0 w 241400"/>
              <a:gd name="connsiteY32" fmla="*/ 129529 h 345756"/>
              <a:gd name="connsiteX33" fmla="*/ 32428 w 241400"/>
              <a:gd name="connsiteY33" fmla="*/ 129529 h 345756"/>
              <a:gd name="connsiteX34" fmla="*/ 32428 w 241400"/>
              <a:gd name="connsiteY34" fmla="*/ 234032 h 345756"/>
              <a:gd name="connsiteX35" fmla="*/ 0 w 241400"/>
              <a:gd name="connsiteY35" fmla="*/ 234032 h 345756"/>
              <a:gd name="connsiteX36" fmla="*/ 0 w 241400"/>
              <a:gd name="connsiteY36" fmla="*/ 184360 h 345756"/>
              <a:gd name="connsiteX37" fmla="*/ 0 w 241400"/>
              <a:gd name="connsiteY37" fmla="*/ 80523 h 345756"/>
              <a:gd name="connsiteX38" fmla="*/ 241400 w 241400"/>
              <a:gd name="connsiteY38" fmla="*/ 80523 h 345756"/>
              <a:gd name="connsiteX39" fmla="*/ 241400 w 241400"/>
              <a:gd name="connsiteY39" fmla="*/ 109957 h 345756"/>
              <a:gd name="connsiteX40" fmla="*/ 120700 w 241400"/>
              <a:gd name="connsiteY40" fmla="*/ 109957 h 345756"/>
              <a:gd name="connsiteX41" fmla="*/ 0 w 241400"/>
              <a:gd name="connsiteY41" fmla="*/ 109957 h 345756"/>
              <a:gd name="connsiteX42" fmla="*/ 120700 w 241400"/>
              <a:gd name="connsiteY42" fmla="*/ 0 h 345756"/>
              <a:gd name="connsiteX43" fmla="*/ 241400 w 241400"/>
              <a:gd name="connsiteY43" fmla="*/ 40101 h 345756"/>
              <a:gd name="connsiteX44" fmla="*/ 241400 w 241400"/>
              <a:gd name="connsiteY44" fmla="*/ 70498 h 345756"/>
              <a:gd name="connsiteX45" fmla="*/ 120700 w 241400"/>
              <a:gd name="connsiteY45" fmla="*/ 30397 h 345756"/>
              <a:gd name="connsiteX46" fmla="*/ 0 w 241400"/>
              <a:gd name="connsiteY46" fmla="*/ 70498 h 345756"/>
              <a:gd name="connsiteX47" fmla="*/ 0 w 241400"/>
              <a:gd name="connsiteY47" fmla="*/ 40101 h 34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400" h="345756">
                <a:moveTo>
                  <a:pt x="241400" y="281835"/>
                </a:moveTo>
                <a:lnTo>
                  <a:pt x="241400" y="311912"/>
                </a:lnTo>
                <a:cubicBezTo>
                  <a:pt x="240758" y="313681"/>
                  <a:pt x="229057" y="333806"/>
                  <a:pt x="151992" y="333806"/>
                </a:cubicBezTo>
                <a:lnTo>
                  <a:pt x="89407" y="333806"/>
                </a:lnTo>
                <a:cubicBezTo>
                  <a:pt x="10361" y="334411"/>
                  <a:pt x="1505" y="344664"/>
                  <a:pt x="0" y="345756"/>
                </a:cubicBezTo>
                <a:lnTo>
                  <a:pt x="0" y="315680"/>
                </a:lnTo>
                <a:cubicBezTo>
                  <a:pt x="1505" y="314588"/>
                  <a:pt x="10361" y="304335"/>
                  <a:pt x="89407" y="303730"/>
                </a:cubicBezTo>
                <a:lnTo>
                  <a:pt x="151992" y="303730"/>
                </a:lnTo>
                <a:cubicBezTo>
                  <a:pt x="229057" y="303730"/>
                  <a:pt x="240758" y="283604"/>
                  <a:pt x="241400" y="281835"/>
                </a:cubicBezTo>
                <a:close/>
                <a:moveTo>
                  <a:pt x="241400" y="231708"/>
                </a:moveTo>
                <a:lnTo>
                  <a:pt x="241400" y="261785"/>
                </a:lnTo>
                <a:cubicBezTo>
                  <a:pt x="240758" y="263554"/>
                  <a:pt x="229057" y="283679"/>
                  <a:pt x="151992" y="283679"/>
                </a:cubicBezTo>
                <a:lnTo>
                  <a:pt x="89407" y="283679"/>
                </a:lnTo>
                <a:cubicBezTo>
                  <a:pt x="10361" y="284284"/>
                  <a:pt x="1505" y="294539"/>
                  <a:pt x="0" y="295631"/>
                </a:cubicBezTo>
                <a:lnTo>
                  <a:pt x="0" y="265553"/>
                </a:lnTo>
                <a:cubicBezTo>
                  <a:pt x="1505" y="264461"/>
                  <a:pt x="10361" y="254208"/>
                  <a:pt x="89407" y="253603"/>
                </a:cubicBezTo>
                <a:lnTo>
                  <a:pt x="151992" y="253603"/>
                </a:lnTo>
                <a:cubicBezTo>
                  <a:pt x="229057" y="253603"/>
                  <a:pt x="240758" y="233478"/>
                  <a:pt x="241400" y="231708"/>
                </a:cubicBezTo>
                <a:close/>
                <a:moveTo>
                  <a:pt x="208972" y="129529"/>
                </a:moveTo>
                <a:lnTo>
                  <a:pt x="241399" y="129529"/>
                </a:lnTo>
                <a:lnTo>
                  <a:pt x="241399" y="211987"/>
                </a:lnTo>
                <a:cubicBezTo>
                  <a:pt x="240971" y="213169"/>
                  <a:pt x="235558" y="222563"/>
                  <a:pt x="208972" y="228655"/>
                </a:cubicBezTo>
                <a:close/>
                <a:moveTo>
                  <a:pt x="139314" y="129529"/>
                </a:moveTo>
                <a:lnTo>
                  <a:pt x="171742" y="129529"/>
                </a:lnTo>
                <a:lnTo>
                  <a:pt x="171742" y="234032"/>
                </a:lnTo>
                <a:lnTo>
                  <a:pt x="139314" y="234032"/>
                </a:lnTo>
                <a:lnTo>
                  <a:pt x="139314" y="184360"/>
                </a:lnTo>
                <a:close/>
                <a:moveTo>
                  <a:pt x="69657" y="129529"/>
                </a:moveTo>
                <a:lnTo>
                  <a:pt x="102085" y="129529"/>
                </a:lnTo>
                <a:lnTo>
                  <a:pt x="102085" y="234032"/>
                </a:lnTo>
                <a:lnTo>
                  <a:pt x="69657" y="234032"/>
                </a:lnTo>
                <a:lnTo>
                  <a:pt x="69657" y="184360"/>
                </a:lnTo>
                <a:close/>
                <a:moveTo>
                  <a:pt x="0" y="129529"/>
                </a:moveTo>
                <a:lnTo>
                  <a:pt x="32428" y="129529"/>
                </a:lnTo>
                <a:lnTo>
                  <a:pt x="32428" y="234032"/>
                </a:lnTo>
                <a:lnTo>
                  <a:pt x="0" y="234032"/>
                </a:lnTo>
                <a:lnTo>
                  <a:pt x="0" y="184360"/>
                </a:lnTo>
                <a:close/>
                <a:moveTo>
                  <a:pt x="0" y="80523"/>
                </a:moveTo>
                <a:lnTo>
                  <a:pt x="241400" y="80523"/>
                </a:lnTo>
                <a:lnTo>
                  <a:pt x="241400" y="109957"/>
                </a:lnTo>
                <a:lnTo>
                  <a:pt x="120700" y="109957"/>
                </a:lnTo>
                <a:lnTo>
                  <a:pt x="0" y="109957"/>
                </a:lnTo>
                <a:close/>
                <a:moveTo>
                  <a:pt x="120700" y="0"/>
                </a:moveTo>
                <a:lnTo>
                  <a:pt x="241400" y="40101"/>
                </a:lnTo>
                <a:lnTo>
                  <a:pt x="241400" y="70498"/>
                </a:lnTo>
                <a:lnTo>
                  <a:pt x="120700" y="30397"/>
                </a:lnTo>
                <a:lnTo>
                  <a:pt x="0" y="70498"/>
                </a:lnTo>
                <a:lnTo>
                  <a:pt x="0" y="40101"/>
                </a:lnTo>
                <a:close/>
              </a:path>
            </a:pathLst>
          </a:custGeom>
          <a:solidFill>
            <a:srgbClr val="009CA6"/>
          </a:solidFill>
          <a:ln w="171" cap="flat">
            <a:noFill/>
            <a:prstDash val="solid"/>
            <a:miter/>
          </a:ln>
        </p:spPr>
        <p:txBody>
          <a:bodyPr rtlCol="0" anchor="ctr"/>
          <a:lstStyle/>
          <a:p>
            <a:endParaRPr lang="en-US"/>
          </a:p>
        </p:txBody>
      </p:sp>
    </p:spTree>
    <p:extLst>
      <p:ext uri="{BB962C8B-B14F-4D97-AF65-F5344CB8AC3E}">
        <p14:creationId xmlns:p14="http://schemas.microsoft.com/office/powerpoint/2010/main" val="1542546685"/>
      </p:ext>
    </p:extLst>
  </p:cSld>
  <p:clrMap bg1="lt1" tx1="dk1" bg2="lt2" tx2="dk2" accent1="accent1" accent2="accent2" accent3="accent3" accent4="accent4" accent5="accent5" accent6="accent6" hlink="hlink" folHlink="folHlink"/>
  <p:sldLayoutIdLst>
    <p:sldLayoutId id="2147485477" r:id="rId1"/>
    <p:sldLayoutId id="2147485478" r:id="rId2"/>
    <p:sldLayoutId id="2147485479" r:id="rId3"/>
    <p:sldLayoutId id="2147485480" r:id="rId4"/>
    <p:sldLayoutId id="2147485481" r:id="rId5"/>
    <p:sldLayoutId id="2147485482" r:id="rId6"/>
    <p:sldLayoutId id="2147485483" r:id="rId7"/>
    <p:sldLayoutId id="2147485484" r:id="rId8"/>
    <p:sldLayoutId id="2147485485" r:id="rId9"/>
    <p:sldLayoutId id="2147485486" r:id="rId10"/>
    <p:sldLayoutId id="2147485487" r:id="rId11"/>
    <p:sldLayoutId id="2147485488" r:id="rId12"/>
    <p:sldLayoutId id="2147485489" r:id="rId13"/>
    <p:sldLayoutId id="2147485490" r:id="rId14"/>
    <p:sldLayoutId id="2147485491" r:id="rId15"/>
    <p:sldLayoutId id="2147485492" r:id="rId16"/>
    <p:sldLayoutId id="2147485493" r:id="rId17"/>
    <p:sldLayoutId id="2147485494" r:id="rId18"/>
  </p:sldLayoutIdLst>
  <p:txStyles>
    <p:title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20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20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20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7">
          <p15:clr>
            <a:srgbClr val="F26B43"/>
          </p15:clr>
        </p15:guide>
        <p15:guide id="2" pos="401">
          <p15:clr>
            <a:srgbClr val="F26B43"/>
          </p15:clr>
        </p15:guide>
        <p15:guide id="3" pos="7274">
          <p15:clr>
            <a:srgbClr val="F26B43"/>
          </p15:clr>
        </p15:guide>
        <p15:guide id="4" orient="horz" pos="938">
          <p15:clr>
            <a:srgbClr val="F26B43"/>
          </p15:clr>
        </p15:guide>
        <p15:guide id="5" orient="horz" pos="1082">
          <p15:clr>
            <a:srgbClr val="F26B43"/>
          </p15:clr>
        </p15:guide>
        <p15:guide id="6" orient="horz" pos="3619">
          <p15:clr>
            <a:srgbClr val="F26B43"/>
          </p15:clr>
        </p15:guide>
        <p15:guide id="7" orient="horz" pos="4084">
          <p15:clr>
            <a:srgbClr val="F26B43"/>
          </p15:clr>
        </p15:guide>
        <p15:guide id="8" orient="horz" pos="385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05297584"/>
      </p:ext>
    </p:extLst>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 id="2147484603" r:id="rId12"/>
    <p:sldLayoutId id="2147484604" r:id="rId13"/>
    <p:sldLayoutId id="2147484605" r:id="rId14"/>
    <p:sldLayoutId id="2147484606" r:id="rId15"/>
    <p:sldLayoutId id="2147484607" r:id="rId16"/>
    <p:sldLayoutId id="2147484608" r:id="rId17"/>
    <p:sldLayoutId id="2147484609" r:id="rId18"/>
    <p:sldLayoutId id="2147484610" r:id="rId19"/>
    <p:sldLayoutId id="2147484611" r:id="rId20"/>
    <p:sldLayoutId id="2147484612" r:id="rId21"/>
    <p:sldLayoutId id="2147484613" r:id="rId22"/>
    <p:sldLayoutId id="2147484614" r:id="rId23"/>
    <p:sldLayoutId id="2147484615" r:id="rId24"/>
    <p:sldLayoutId id="2147484616"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28099894"/>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 id="2147484629" r:id="rId12"/>
    <p:sldLayoutId id="2147484630" r:id="rId13"/>
    <p:sldLayoutId id="2147484631" r:id="rId14"/>
    <p:sldLayoutId id="2147484632" r:id="rId15"/>
    <p:sldLayoutId id="2147484633" r:id="rId16"/>
    <p:sldLayoutId id="2147484634"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414014"/>
            <a:ext cx="10972800" cy="9800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578854"/>
            <a:ext cx="10972800" cy="41338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z="1000" smtClean="0">
                <a:solidFill>
                  <a:schemeClr val="tx2">
                    <a:lumMod val="60000"/>
                    <a:lumOff val="4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976190950"/>
      </p:ext>
    </p:extLst>
  </p:cSld>
  <p:clrMap bg1="lt1" tx1="dk1" bg2="lt2" tx2="dk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 id="2147484746" r:id="rId12"/>
    <p:sldLayoutId id="2147484747" r:id="rId13"/>
    <p:sldLayoutId id="2147484748"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67" algn="l" rtl="0" eaLnBrk="1" fontAlgn="base" hangingPunct="1">
        <a:lnSpc>
          <a:spcPct val="85000"/>
        </a:lnSpc>
        <a:spcBef>
          <a:spcPct val="0"/>
        </a:spcBef>
        <a:spcAft>
          <a:spcPct val="0"/>
        </a:spcAft>
        <a:defRPr sz="3200">
          <a:solidFill>
            <a:schemeClr val="tx2"/>
          </a:solidFill>
          <a:latin typeface="Arial" charset="0"/>
        </a:defRPr>
      </a:lvl6pPr>
      <a:lvl7pPr marL="914332" algn="l" rtl="0" eaLnBrk="1" fontAlgn="base" hangingPunct="1">
        <a:lnSpc>
          <a:spcPct val="85000"/>
        </a:lnSpc>
        <a:spcBef>
          <a:spcPct val="0"/>
        </a:spcBef>
        <a:spcAft>
          <a:spcPct val="0"/>
        </a:spcAft>
        <a:defRPr sz="3200">
          <a:solidFill>
            <a:schemeClr val="tx2"/>
          </a:solidFill>
          <a:latin typeface="Arial" charset="0"/>
        </a:defRPr>
      </a:lvl7pPr>
      <a:lvl8pPr marL="1371498" algn="l" rtl="0" eaLnBrk="1" fontAlgn="base" hangingPunct="1">
        <a:lnSpc>
          <a:spcPct val="85000"/>
        </a:lnSpc>
        <a:spcBef>
          <a:spcPct val="0"/>
        </a:spcBef>
        <a:spcAft>
          <a:spcPct val="0"/>
        </a:spcAft>
        <a:defRPr sz="3200">
          <a:solidFill>
            <a:schemeClr val="tx2"/>
          </a:solidFill>
          <a:latin typeface="Arial" charset="0"/>
        </a:defRPr>
      </a:lvl8pPr>
      <a:lvl9pPr marL="1828664"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1" indent="-290491"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895" indent="-285730"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14"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080"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47"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12"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578"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744"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5910"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1" name="Title Text"/>
          <p:cNvSpPr txBox="1">
            <a:spLocks noGrp="1"/>
          </p:cNvSpPr>
          <p:nvPr>
            <p:ph type="title"/>
          </p:nvPr>
        </p:nvSpPr>
        <p:spPr>
          <a:xfrm>
            <a:off x="272233" y="336263"/>
            <a:ext cx="11536220" cy="808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40" rIns="45719" anchor="t">
            <a:noAutofit/>
          </a:bodyPr>
          <a:lstStyle/>
          <a:p>
            <a:r>
              <a:t>Title Text</a:t>
            </a:r>
          </a:p>
        </p:txBody>
      </p:sp>
      <p:sp>
        <p:nvSpPr>
          <p:cNvPr id="22" name="Body Level One…"/>
          <p:cNvSpPr txBox="1">
            <a:spLocks noGrp="1"/>
          </p:cNvSpPr>
          <p:nvPr>
            <p:ph type="body" idx="1"/>
          </p:nvPr>
        </p:nvSpPr>
        <p:spPr>
          <a:xfrm>
            <a:off x="347472" y="1310480"/>
            <a:ext cx="10515601" cy="4351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rIns="45719">
            <a:noAutofit/>
          </a:bodyPr>
          <a:lstStyle/>
          <a:p>
            <a:r>
              <a:t>Body Level One</a:t>
            </a:r>
          </a:p>
          <a:p>
            <a:pPr lvl="1"/>
            <a:r>
              <a:t>Body Level Two</a:t>
            </a:r>
          </a:p>
          <a:p>
            <a:pPr lvl="2"/>
            <a:r>
              <a:t>Body Level Three</a:t>
            </a:r>
          </a:p>
          <a:p>
            <a:pPr lvl="3"/>
            <a:r>
              <a:t>Body Level Four</a:t>
            </a:r>
          </a:p>
          <a:p>
            <a:pPr lvl="4"/>
            <a:r>
              <a:t>Body Level Five</a:t>
            </a:r>
          </a:p>
        </p:txBody>
      </p:sp>
      <p:sp>
        <p:nvSpPr>
          <p:cNvPr id="28" name="Slide Number Placeholder 27">
            <a:extLst>
              <a:ext uri="{FF2B5EF4-FFF2-40B4-BE49-F238E27FC236}">
                <a16:creationId xmlns:a16="http://schemas.microsoft.com/office/drawing/2014/main" id="{9DD666D0-CF25-4F2F-AA97-3C4F166D9537}"/>
              </a:ext>
            </a:extLst>
          </p:cNvPr>
          <p:cNvSpPr>
            <a:spLocks noGrp="1"/>
          </p:cNvSpPr>
          <p:nvPr>
            <p:ph type="sldNum" sz="quarter" idx="4"/>
          </p:nvPr>
        </p:nvSpPr>
        <p:spPr>
          <a:xfrm>
            <a:off x="296055" y="6412748"/>
            <a:ext cx="426564" cy="365125"/>
          </a:xfrm>
          <a:prstGeom prst="rect">
            <a:avLst/>
          </a:prstGeom>
        </p:spPr>
        <p:txBody>
          <a:bodyPr vert="horz" lIns="91440" tIns="45720" rIns="91440" bIns="45720" rtlCol="0" anchor="ctr"/>
          <a:lstStyle>
            <a:lvl1pPr algn="l">
              <a:defRPr sz="900">
                <a:solidFill>
                  <a:schemeClr val="bg1">
                    <a:lumMod val="50000"/>
                  </a:schemeClr>
                </a:solidFill>
              </a:defRPr>
            </a:lvl1pPr>
          </a:lstStyle>
          <a:p>
            <a:r>
              <a:rPr lang="en-US"/>
              <a:t>#</a:t>
            </a:r>
          </a:p>
        </p:txBody>
      </p:sp>
      <p:sp>
        <p:nvSpPr>
          <p:cNvPr id="6" name="Footer Placeholder 5">
            <a:extLst>
              <a:ext uri="{FF2B5EF4-FFF2-40B4-BE49-F238E27FC236}">
                <a16:creationId xmlns:a16="http://schemas.microsoft.com/office/drawing/2014/main" id="{C3EDE3A7-E046-2B16-B5A2-4C20BB2AB90E}"/>
              </a:ext>
            </a:extLst>
          </p:cNvPr>
          <p:cNvSpPr>
            <a:spLocks noGrp="1"/>
          </p:cNvSpPr>
          <p:nvPr>
            <p:ph type="ftr" sz="quarter" idx="3"/>
          </p:nvPr>
        </p:nvSpPr>
        <p:spPr>
          <a:xfrm>
            <a:off x="640080" y="6479007"/>
            <a:ext cx="5455920" cy="230832"/>
          </a:xfrm>
          <a:prstGeom prst="rect">
            <a:avLst/>
          </a:prstGeom>
        </p:spPr>
        <p:txBody>
          <a:bodyPr wrap="square">
            <a:noAutofit/>
          </a:bodyPr>
          <a:lstStyle>
            <a:lvl1pPr>
              <a:defRPr lang="en-US" sz="900" b="0" i="0">
                <a:solidFill>
                  <a:schemeClr val="tx1">
                    <a:lumMod val="50000"/>
                    <a:lumOff val="50000"/>
                  </a:schemeClr>
                </a:solidFill>
                <a:latin typeface="Arial" panose="020B0604020202020204" pitchFamily="34" charset="0"/>
              </a:defRPr>
            </a:lvl1pPr>
          </a:lstStyle>
          <a:p>
            <a:r>
              <a:rPr lang="da-DK"/>
              <a:t>NET-202 SIV Slides Final v2.0 31-Aug-2023</a:t>
            </a:r>
            <a:endParaRPr lang="en-US"/>
          </a:p>
        </p:txBody>
      </p:sp>
    </p:spTree>
    <p:extLst>
      <p:ext uri="{BB962C8B-B14F-4D97-AF65-F5344CB8AC3E}">
        <p14:creationId xmlns:p14="http://schemas.microsoft.com/office/powerpoint/2010/main" val="4049549347"/>
      </p:ext>
    </p:extLst>
  </p:cSld>
  <p:clrMap bg1="lt1" tx1="dk1" bg2="lt2" tx2="dk2" accent1="accent1" accent2="accent2" accent3="accent3" accent4="accent4" accent5="accent5" accent6="accent6" hlink="hlink" folHlink="folHlink"/>
  <p:sldLayoutIdLst>
    <p:sldLayoutId id="2147484779" r:id="rId1"/>
    <p:sldLayoutId id="2147484780" r:id="rId2"/>
    <p:sldLayoutId id="2147484781" r:id="rId3"/>
    <p:sldLayoutId id="2147484782" r:id="rId4"/>
    <p:sldLayoutId id="2147484783" r:id="rId5"/>
    <p:sldLayoutId id="2147484784" r:id="rId6"/>
    <p:sldLayoutId id="2147484785" r:id="rId7"/>
    <p:sldLayoutId id="2147484786" r:id="rId8"/>
    <p:sldLayoutId id="2147484787" r:id="rId9"/>
    <p:sldLayoutId id="2147484788" r:id="rId10"/>
    <p:sldLayoutId id="2147484789" r:id="rId11"/>
    <p:sldLayoutId id="2147484790" r:id="rId12"/>
    <p:sldLayoutId id="2147484791"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marL="0" marR="0" indent="0" algn="l" defTabSz="914240" eaLnBrk="1" latinLnBrk="0" hangingPunct="1">
        <a:lnSpc>
          <a:spcPct val="95000"/>
        </a:lnSpc>
        <a:spcBef>
          <a:spcPts val="0"/>
        </a:spcBef>
        <a:spcAft>
          <a:spcPts val="0"/>
        </a:spcAft>
        <a:buClrTx/>
        <a:buSzTx/>
        <a:buFontTx/>
        <a:buNone/>
        <a:tabLst/>
        <a:defRPr sz="2600" b="1" i="0" u="none" strike="noStrike" cap="none" spc="0" baseline="0">
          <a:solidFill>
            <a:schemeClr val="accent4"/>
          </a:solidFill>
          <a:uFillTx/>
          <a:latin typeface="+mj-lt"/>
          <a:ea typeface="Arial" panose="020B0604020202020204" pitchFamily="34" charset="0"/>
          <a:cs typeface="Arial" panose="020B0604020202020204" pitchFamily="34" charset="0"/>
          <a:sym typeface="Avenir Black"/>
        </a:defRPr>
      </a:lvl1pPr>
      <a:lvl2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2pPr>
      <a:lvl3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3pPr>
      <a:lvl4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4pPr>
      <a:lvl5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5pPr>
      <a:lvl6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6pPr>
      <a:lvl7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7pPr>
      <a:lvl8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8pPr>
      <a:lvl9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9pPr>
    </p:titleStyle>
    <p:bodyStyle>
      <a:lvl1pPr marL="228560" marR="0" indent="-228560" algn="l" defTabSz="914240" eaLnBrk="1" latinLnBrk="0" hangingPunct="1">
        <a:lnSpc>
          <a:spcPct val="90000"/>
        </a:lnSpc>
        <a:spcBef>
          <a:spcPts val="1000"/>
        </a:spcBef>
        <a:spcAft>
          <a:spcPts val="400"/>
        </a:spcAft>
        <a:buClr>
          <a:schemeClr val="accent4"/>
        </a:buClr>
        <a:buSzPct val="100000"/>
        <a:buFont typeface="Arial" panose="020B0604020202020204" pitchFamily="34" charset="0"/>
        <a:buChar char="•"/>
        <a:tabLst/>
        <a:defRPr sz="16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1pPr>
      <a:lvl2pPr marL="463550" marR="0" indent="-165100" algn="l" defTabSz="914240" eaLnBrk="1" latinLnBrk="0" hangingPunct="1">
        <a:lnSpc>
          <a:spcPct val="90000"/>
        </a:lnSpc>
        <a:spcBef>
          <a:spcPts val="400"/>
        </a:spcBef>
        <a:spcAft>
          <a:spcPts val="400"/>
        </a:spcAft>
        <a:buClr>
          <a:schemeClr val="accent4"/>
        </a:buClr>
        <a:buSzPct val="100000"/>
        <a:buFont typeface="System Font Regular"/>
        <a:buChar char="–"/>
        <a:tabLst/>
        <a:defRPr sz="14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2pPr>
      <a:lvl3pPr marL="687388" marR="0" indent="-173038"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3pPr>
      <a:lvl4pPr marL="862013" marR="0" indent="-157163" algn="l" defTabSz="914240" eaLnBrk="1" latinLnBrk="0" hangingPunct="1">
        <a:lnSpc>
          <a:spcPct val="90000"/>
        </a:lnSpc>
        <a:spcBef>
          <a:spcPts val="400"/>
        </a:spcBef>
        <a:spcAft>
          <a:spcPts val="400"/>
        </a:spcAft>
        <a:buClr>
          <a:schemeClr val="accent4"/>
        </a:buClr>
        <a:buSzPct val="100000"/>
        <a:buFont typeface="System Font Regular"/>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4pPr>
      <a:lvl5pPr marL="1085850" marR="0" indent="-157163"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5pPr>
      <a:lvl6pPr marL="250213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6pPr>
      <a:lvl7pPr marL="295925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7pPr>
      <a:lvl8pPr marL="341637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8pPr>
      <a:lvl9pPr marL="387349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9pPr>
    </p:bodyStyle>
    <p:otherStyle>
      <a:lvl1pPr marL="0" marR="0" indent="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1pPr>
      <a:lvl2pPr marL="0" marR="0" indent="457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2pPr>
      <a:lvl3pPr marL="0" marR="0" indent="914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3pPr>
      <a:lvl4pPr marL="0" marR="0" indent="1371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4pPr>
      <a:lvl5pPr marL="0" marR="0" indent="18288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5pPr>
      <a:lvl6pPr marL="0" marR="0" indent="22860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6pPr>
      <a:lvl7pPr marL="0" marR="0" indent="2743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7pPr>
      <a:lvl8pPr marL="0" marR="0" indent="3200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8pPr>
      <a:lvl9pPr marL="0" marR="0" indent="3657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9pPr>
    </p:otherStyle>
  </p:txStyles>
  <p:extLst>
    <p:ext uri="{27BBF7A9-308A-43DC-89C8-2F10F3537804}">
      <p15:sldGuideLst xmlns:p15="http://schemas.microsoft.com/office/powerpoint/2012/main">
        <p15:guide id="1" orient="horz" pos="432">
          <p15:clr>
            <a:srgbClr val="F26B43"/>
          </p15:clr>
        </p15:guide>
        <p15:guide id="2" orient="horz" pos="35">
          <p15:clr>
            <a:srgbClr val="F26B43"/>
          </p15:clr>
        </p15:guide>
        <p15:guide id="3" pos="168">
          <p15:clr>
            <a:srgbClr val="F26B43"/>
          </p15:clr>
        </p15:guide>
        <p15:guide id="4" pos="7512">
          <p15:clr>
            <a:srgbClr val="F26B43"/>
          </p15:clr>
        </p15:guide>
        <p15:guide id="9" orient="horz" pos="4173">
          <p15:clr>
            <a:srgbClr val="F26B43"/>
          </p15:clr>
        </p15:guide>
        <p15:guide id="10" pos="240">
          <p15:clr>
            <a:srgbClr val="F26B43"/>
          </p15:clr>
        </p15:guide>
        <p15:guide id="11" pos="7440">
          <p15:clr>
            <a:srgbClr val="F26B43"/>
          </p15:clr>
        </p15:guide>
        <p15:guide id="12" orient="horz" pos="720">
          <p15:clr>
            <a:srgbClr val="F26B43"/>
          </p15:clr>
        </p15:guide>
        <p15:guide id="13" orient="horz" pos="3912">
          <p15:clr>
            <a:srgbClr val="F26B43"/>
          </p15:clr>
        </p15:guide>
        <p15:guide id="14" pos="3840">
          <p15:clr>
            <a:srgbClr val="F26B43"/>
          </p15:clr>
        </p15:guide>
        <p15:guide id="15" pos="3888">
          <p15:clr>
            <a:srgbClr val="F26B43"/>
          </p15:clr>
        </p15:guide>
        <p15:guide id="16" pos="379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3249" y="1476370"/>
            <a:ext cx="10515600" cy="9325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63249" y="2408904"/>
            <a:ext cx="10515600" cy="306116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8453284"/>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1" name="Title Text"/>
          <p:cNvSpPr txBox="1">
            <a:spLocks noGrp="1"/>
          </p:cNvSpPr>
          <p:nvPr>
            <p:ph type="title"/>
          </p:nvPr>
        </p:nvSpPr>
        <p:spPr>
          <a:xfrm>
            <a:off x="272233" y="336263"/>
            <a:ext cx="11536220" cy="808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40" rIns="45719" anchor="t">
            <a:noAutofit/>
          </a:bodyPr>
          <a:lstStyle/>
          <a:p>
            <a:r>
              <a:t>Title Text</a:t>
            </a:r>
          </a:p>
        </p:txBody>
      </p:sp>
      <p:sp>
        <p:nvSpPr>
          <p:cNvPr id="22" name="Body Level One…"/>
          <p:cNvSpPr txBox="1">
            <a:spLocks noGrp="1"/>
          </p:cNvSpPr>
          <p:nvPr>
            <p:ph type="body" idx="1"/>
          </p:nvPr>
        </p:nvSpPr>
        <p:spPr>
          <a:xfrm>
            <a:off x="347472" y="1310480"/>
            <a:ext cx="10515601" cy="4351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rIns="45719">
            <a:noAutofit/>
          </a:bodyPr>
          <a:lstStyle/>
          <a:p>
            <a:r>
              <a:t>Body Level One</a:t>
            </a:r>
          </a:p>
          <a:p>
            <a:pPr lvl="1"/>
            <a:r>
              <a:t>Body Level Two</a:t>
            </a:r>
          </a:p>
          <a:p>
            <a:pPr lvl="2"/>
            <a:r>
              <a:t>Body Level Three</a:t>
            </a:r>
          </a:p>
          <a:p>
            <a:pPr lvl="3"/>
            <a:r>
              <a:t>Body Level Four</a:t>
            </a:r>
          </a:p>
          <a:p>
            <a:pPr lvl="4"/>
            <a:r>
              <a:t>Body Level Five</a:t>
            </a:r>
          </a:p>
        </p:txBody>
      </p:sp>
      <p:sp>
        <p:nvSpPr>
          <p:cNvPr id="28" name="Slide Number Placeholder 27">
            <a:extLst>
              <a:ext uri="{FF2B5EF4-FFF2-40B4-BE49-F238E27FC236}">
                <a16:creationId xmlns:a16="http://schemas.microsoft.com/office/drawing/2014/main" id="{9DD666D0-CF25-4F2F-AA97-3C4F166D9537}"/>
              </a:ext>
            </a:extLst>
          </p:cNvPr>
          <p:cNvSpPr>
            <a:spLocks noGrp="1"/>
          </p:cNvSpPr>
          <p:nvPr>
            <p:ph type="sldNum" sz="quarter" idx="4"/>
          </p:nvPr>
        </p:nvSpPr>
        <p:spPr>
          <a:xfrm>
            <a:off x="296055" y="6412748"/>
            <a:ext cx="426564" cy="365125"/>
          </a:xfrm>
          <a:prstGeom prst="rect">
            <a:avLst/>
          </a:prstGeom>
        </p:spPr>
        <p:txBody>
          <a:bodyPr vert="horz" lIns="91440" tIns="45720" rIns="91440" bIns="45720" rtlCol="0" anchor="ctr"/>
          <a:lstStyle>
            <a:lvl1pPr algn="l">
              <a:defRPr sz="900">
                <a:solidFill>
                  <a:schemeClr val="bg1">
                    <a:lumMod val="50000"/>
                  </a:schemeClr>
                </a:solidFill>
              </a:defRPr>
            </a:lvl1pPr>
          </a:lstStyle>
          <a:p>
            <a:r>
              <a:rPr lang="en-US"/>
              <a:t>#</a:t>
            </a:r>
          </a:p>
        </p:txBody>
      </p:sp>
      <p:sp>
        <p:nvSpPr>
          <p:cNvPr id="6" name="Footer Placeholder 5">
            <a:extLst>
              <a:ext uri="{FF2B5EF4-FFF2-40B4-BE49-F238E27FC236}">
                <a16:creationId xmlns:a16="http://schemas.microsoft.com/office/drawing/2014/main" id="{C3EDE3A7-E046-2B16-B5A2-4C20BB2AB90E}"/>
              </a:ext>
            </a:extLst>
          </p:cNvPr>
          <p:cNvSpPr>
            <a:spLocks noGrp="1"/>
          </p:cNvSpPr>
          <p:nvPr>
            <p:ph type="ftr" sz="quarter" idx="3"/>
          </p:nvPr>
        </p:nvSpPr>
        <p:spPr>
          <a:xfrm>
            <a:off x="640080" y="6479007"/>
            <a:ext cx="5455920" cy="230832"/>
          </a:xfrm>
          <a:prstGeom prst="rect">
            <a:avLst/>
          </a:prstGeom>
        </p:spPr>
        <p:txBody>
          <a:bodyPr wrap="square">
            <a:noAutofit/>
          </a:bodyPr>
          <a:lstStyle>
            <a:lvl1pPr>
              <a:defRPr lang="en-US" sz="900" b="0" i="0">
                <a:solidFill>
                  <a:schemeClr val="tx1">
                    <a:lumMod val="50000"/>
                    <a:lumOff val="50000"/>
                  </a:schemeClr>
                </a:solidFill>
                <a:latin typeface="Arial" panose="020B0604020202020204" pitchFamily="34" charset="0"/>
              </a:defRPr>
            </a:lvl1pPr>
          </a:lstStyle>
          <a:p>
            <a:r>
              <a:rPr lang="da-DK"/>
              <a:t>NET-202 SIV Slides Final v2.0 31-Aug-2023</a:t>
            </a:r>
            <a:endParaRPr lang="en-US"/>
          </a:p>
        </p:txBody>
      </p:sp>
    </p:spTree>
    <p:extLst>
      <p:ext uri="{BB962C8B-B14F-4D97-AF65-F5344CB8AC3E}">
        <p14:creationId xmlns:p14="http://schemas.microsoft.com/office/powerpoint/2010/main" val="2145866645"/>
      </p:ext>
    </p:extLst>
  </p:cSld>
  <p:clrMap bg1="lt1" tx1="dk1" bg2="lt2" tx2="dk2" accent1="accent1" accent2="accent2" accent3="accent3" accent4="accent4" accent5="accent5" accent6="accent6" hlink="hlink" folHlink="folHlink"/>
  <p:sldLayoutIdLst>
    <p:sldLayoutId id="2147484837" r:id="rId1"/>
    <p:sldLayoutId id="2147484838" r:id="rId2"/>
    <p:sldLayoutId id="2147484839" r:id="rId3"/>
    <p:sldLayoutId id="2147484840" r:id="rId4"/>
    <p:sldLayoutId id="2147484841" r:id="rId5"/>
    <p:sldLayoutId id="2147484842" r:id="rId6"/>
    <p:sldLayoutId id="2147484843" r:id="rId7"/>
    <p:sldLayoutId id="2147484844" r:id="rId8"/>
    <p:sldLayoutId id="2147484845" r:id="rId9"/>
    <p:sldLayoutId id="2147484846" r:id="rId10"/>
    <p:sldLayoutId id="2147484847" r:id="rId11"/>
    <p:sldLayoutId id="2147484848" r:id="rId12"/>
    <p:sldLayoutId id="2147484849"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marL="0" marR="0" indent="0" algn="l" defTabSz="914240" eaLnBrk="1" latinLnBrk="0" hangingPunct="1">
        <a:lnSpc>
          <a:spcPct val="95000"/>
        </a:lnSpc>
        <a:spcBef>
          <a:spcPts val="0"/>
        </a:spcBef>
        <a:spcAft>
          <a:spcPts val="0"/>
        </a:spcAft>
        <a:buClrTx/>
        <a:buSzTx/>
        <a:buFontTx/>
        <a:buNone/>
        <a:tabLst/>
        <a:defRPr sz="2600" b="1" i="0" u="none" strike="noStrike" cap="none" spc="0" baseline="0">
          <a:solidFill>
            <a:schemeClr val="accent4"/>
          </a:solidFill>
          <a:uFillTx/>
          <a:latin typeface="+mj-lt"/>
          <a:ea typeface="Arial" panose="020B0604020202020204" pitchFamily="34" charset="0"/>
          <a:cs typeface="Arial" panose="020B0604020202020204" pitchFamily="34" charset="0"/>
          <a:sym typeface="Avenir Black"/>
        </a:defRPr>
      </a:lvl1pPr>
      <a:lvl2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2pPr>
      <a:lvl3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3pPr>
      <a:lvl4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4pPr>
      <a:lvl5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5pPr>
      <a:lvl6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6pPr>
      <a:lvl7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7pPr>
      <a:lvl8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8pPr>
      <a:lvl9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9pPr>
    </p:titleStyle>
    <p:bodyStyle>
      <a:lvl1pPr marL="228560" marR="0" indent="-228560" algn="l" defTabSz="914240" eaLnBrk="1" latinLnBrk="0" hangingPunct="1">
        <a:lnSpc>
          <a:spcPct val="90000"/>
        </a:lnSpc>
        <a:spcBef>
          <a:spcPts val="1000"/>
        </a:spcBef>
        <a:spcAft>
          <a:spcPts val="400"/>
        </a:spcAft>
        <a:buClr>
          <a:schemeClr val="accent4"/>
        </a:buClr>
        <a:buSzPct val="100000"/>
        <a:buFont typeface="Arial" panose="020B0604020202020204" pitchFamily="34" charset="0"/>
        <a:buChar char="•"/>
        <a:tabLst/>
        <a:defRPr sz="16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1pPr>
      <a:lvl2pPr marL="463550" marR="0" indent="-165100" algn="l" defTabSz="914240" eaLnBrk="1" latinLnBrk="0" hangingPunct="1">
        <a:lnSpc>
          <a:spcPct val="90000"/>
        </a:lnSpc>
        <a:spcBef>
          <a:spcPts val="400"/>
        </a:spcBef>
        <a:spcAft>
          <a:spcPts val="400"/>
        </a:spcAft>
        <a:buClr>
          <a:schemeClr val="accent4"/>
        </a:buClr>
        <a:buSzPct val="100000"/>
        <a:buFont typeface="System Font Regular"/>
        <a:buChar char="–"/>
        <a:tabLst/>
        <a:defRPr sz="14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2pPr>
      <a:lvl3pPr marL="687388" marR="0" indent="-173038"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3pPr>
      <a:lvl4pPr marL="862013" marR="0" indent="-157163" algn="l" defTabSz="914240" eaLnBrk="1" latinLnBrk="0" hangingPunct="1">
        <a:lnSpc>
          <a:spcPct val="90000"/>
        </a:lnSpc>
        <a:spcBef>
          <a:spcPts val="400"/>
        </a:spcBef>
        <a:spcAft>
          <a:spcPts val="400"/>
        </a:spcAft>
        <a:buClr>
          <a:schemeClr val="accent4"/>
        </a:buClr>
        <a:buSzPct val="100000"/>
        <a:buFont typeface="System Font Regular"/>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4pPr>
      <a:lvl5pPr marL="1085850" marR="0" indent="-157163"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5pPr>
      <a:lvl6pPr marL="250213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6pPr>
      <a:lvl7pPr marL="295925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7pPr>
      <a:lvl8pPr marL="341637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8pPr>
      <a:lvl9pPr marL="387349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9pPr>
    </p:bodyStyle>
    <p:otherStyle>
      <a:lvl1pPr marL="0" marR="0" indent="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1pPr>
      <a:lvl2pPr marL="0" marR="0" indent="457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2pPr>
      <a:lvl3pPr marL="0" marR="0" indent="914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3pPr>
      <a:lvl4pPr marL="0" marR="0" indent="1371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4pPr>
      <a:lvl5pPr marL="0" marR="0" indent="18288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5pPr>
      <a:lvl6pPr marL="0" marR="0" indent="22860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6pPr>
      <a:lvl7pPr marL="0" marR="0" indent="2743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7pPr>
      <a:lvl8pPr marL="0" marR="0" indent="3200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8pPr>
      <a:lvl9pPr marL="0" marR="0" indent="3657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9pPr>
    </p:otherStyle>
  </p:txStyles>
  <p:extLst>
    <p:ext uri="{27BBF7A9-308A-43DC-89C8-2F10F3537804}">
      <p15:sldGuideLst xmlns:p15="http://schemas.microsoft.com/office/powerpoint/2012/main">
        <p15:guide id="1" orient="horz" pos="432">
          <p15:clr>
            <a:srgbClr val="F26B43"/>
          </p15:clr>
        </p15:guide>
        <p15:guide id="2" orient="horz" pos="35">
          <p15:clr>
            <a:srgbClr val="F26B43"/>
          </p15:clr>
        </p15:guide>
        <p15:guide id="3" pos="168">
          <p15:clr>
            <a:srgbClr val="F26B43"/>
          </p15:clr>
        </p15:guide>
        <p15:guide id="4" pos="7512">
          <p15:clr>
            <a:srgbClr val="F26B43"/>
          </p15:clr>
        </p15:guide>
        <p15:guide id="9" orient="horz" pos="4173">
          <p15:clr>
            <a:srgbClr val="F26B43"/>
          </p15:clr>
        </p15:guide>
        <p15:guide id="10" pos="240">
          <p15:clr>
            <a:srgbClr val="F26B43"/>
          </p15:clr>
        </p15:guide>
        <p15:guide id="11" pos="7440">
          <p15:clr>
            <a:srgbClr val="F26B43"/>
          </p15:clr>
        </p15:guide>
        <p15:guide id="12" orient="horz" pos="720">
          <p15:clr>
            <a:srgbClr val="F26B43"/>
          </p15:clr>
        </p15:guide>
        <p15:guide id="13" orient="horz" pos="3912">
          <p15:clr>
            <a:srgbClr val="F26B43"/>
          </p15:clr>
        </p15:guide>
        <p15:guide id="14" pos="3840">
          <p15:clr>
            <a:srgbClr val="F26B43"/>
          </p15:clr>
        </p15:guide>
        <p15:guide id="15" pos="3888">
          <p15:clr>
            <a:srgbClr val="F26B43"/>
          </p15:clr>
        </p15:guide>
        <p15:guide id="16" pos="379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854219884"/>
      </p:ext>
    </p:extLst>
  </p:cSld>
  <p:clrMap bg1="lt1" tx1="dk1" bg2="lt2" tx2="dk2" accent1="accent1" accent2="accent2" accent3="accent3" accent4="accent4" accent5="accent5" accent6="accent6" hlink="hlink" folHlink="folHlink"/>
  <p:sldLayoutIdLst>
    <p:sldLayoutId id="2147485033" r:id="rId1"/>
    <p:sldLayoutId id="2147485034" r:id="rId2"/>
    <p:sldLayoutId id="2147485035" r:id="rId3"/>
    <p:sldLayoutId id="2147485036" r:id="rId4"/>
    <p:sldLayoutId id="2147485037" r:id="rId5"/>
    <p:sldLayoutId id="2147485038" r:id="rId6"/>
    <p:sldLayoutId id="2147485039" r:id="rId7"/>
    <p:sldLayoutId id="2147485040" r:id="rId8"/>
    <p:sldLayoutId id="2147485041" r:id="rId9"/>
    <p:sldLayoutId id="2147485042" r:id="rId10"/>
    <p:sldLayoutId id="2147485043" r:id="rId11"/>
    <p:sldLayoutId id="2147485044" r:id="rId12"/>
    <p:sldLayoutId id="2147485045" r:id="rId13"/>
    <p:sldLayoutId id="2147485046" r:id="rId14"/>
    <p:sldLayoutId id="2147485047" r:id="rId15"/>
    <p:sldLayoutId id="2147485048" r:id="rId16"/>
    <p:sldLayoutId id="2147485049" r:id="rId17"/>
    <p:sldLayoutId id="2147485050" r:id="rId18"/>
    <p:sldLayoutId id="2147485051" r:id="rId19"/>
    <p:sldLayoutId id="2147485052" r:id="rId20"/>
    <p:sldLayoutId id="2147485053" r:id="rId21"/>
    <p:sldLayoutId id="2147485054" r:id="rId22"/>
    <p:sldLayoutId id="2147485055" r:id="rId23"/>
    <p:sldLayoutId id="2147485056" r:id="rId24"/>
    <p:sldLayoutId id="2147485057"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2668898168"/>
      </p:ext>
    </p:extLst>
  </p:cSld>
  <p:clrMap bg1="lt1" tx1="dk1" bg2="lt2" tx2="dk2" accent1="accent1" accent2="accent2" accent3="accent3" accent4="accent4" accent5="accent5" accent6="accent6" hlink="hlink" folHlink="folHlink"/>
  <p:sldLayoutIdLst>
    <p:sldLayoutId id="2147485059" r:id="rId1"/>
    <p:sldLayoutId id="2147485060" r:id="rId2"/>
    <p:sldLayoutId id="2147485061" r:id="rId3"/>
    <p:sldLayoutId id="2147485062" r:id="rId4"/>
    <p:sldLayoutId id="2147485063" r:id="rId5"/>
    <p:sldLayoutId id="2147485064" r:id="rId6"/>
    <p:sldLayoutId id="2147485065" r:id="rId7"/>
    <p:sldLayoutId id="2147485066" r:id="rId8"/>
    <p:sldLayoutId id="2147485067" r:id="rId9"/>
    <p:sldLayoutId id="2147485068" r:id="rId10"/>
    <p:sldLayoutId id="2147485069" r:id="rId11"/>
    <p:sldLayoutId id="2147485070" r:id="rId12"/>
    <p:sldLayoutId id="2147485071" r:id="rId13"/>
    <p:sldLayoutId id="2147485072" r:id="rId14"/>
    <p:sldLayoutId id="2147485073" r:id="rId15"/>
    <p:sldLayoutId id="2147485074" r:id="rId16"/>
    <p:sldLayoutId id="2147485075" r:id="rId17"/>
    <p:sldLayoutId id="2147485076" r:id="rId18"/>
    <p:sldLayoutId id="2147485077" r:id="rId19"/>
    <p:sldLayoutId id="2147485078" r:id="rId20"/>
    <p:sldLayoutId id="2147485079" r:id="rId21"/>
    <p:sldLayoutId id="2147485080" r:id="rId22"/>
    <p:sldLayoutId id="2147485081" r:id="rId23"/>
    <p:sldLayoutId id="2147485082" r:id="rId24"/>
    <p:sldLayoutId id="214748508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6.xml"/></Relationships>
</file>

<file path=ppt/slides/_rels/slide100.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131.png"/><Relationship Id="rId1" Type="http://schemas.openxmlformats.org/officeDocument/2006/relationships/slideLayout" Target="../slideLayouts/slideLayout273.xml"/><Relationship Id="rId6" Type="http://schemas.openxmlformats.org/officeDocument/2006/relationships/image" Target="../media/image133.png"/><Relationship Id="rId5" Type="http://schemas.microsoft.com/office/2007/relationships/hdphoto" Target="../media/hdphoto38.wdp"/><Relationship Id="rId4" Type="http://schemas.openxmlformats.org/officeDocument/2006/relationships/image" Target="../media/image132.png"/></Relationships>
</file>

<file path=ppt/slides/_rels/slide10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7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73.xml"/></Relationships>
</file>

<file path=ppt/slides/_rels/slide103.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135.png"/><Relationship Id="rId1" Type="http://schemas.openxmlformats.org/officeDocument/2006/relationships/slideLayout" Target="../slideLayouts/slideLayout278.xml"/></Relationships>
</file>

<file path=ppt/slides/_rels/slide10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3.jp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108.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136.png"/><Relationship Id="rId1" Type="http://schemas.openxmlformats.org/officeDocument/2006/relationships/slideLayout" Target="../slideLayouts/slideLayout21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190.xml"/><Relationship Id="rId5" Type="http://schemas.openxmlformats.org/officeDocument/2006/relationships/image" Target="../media/image61.png"/><Relationship Id="rId4" Type="http://schemas.openxmlformats.org/officeDocument/2006/relationships/image" Target="../media/image60.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11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0.xml"/><Relationship Id="rId1" Type="http://schemas.openxmlformats.org/officeDocument/2006/relationships/slideLayout" Target="../slideLayouts/slideLayout220.xml"/><Relationship Id="rId4" Type="http://schemas.microsoft.com/office/2007/relationships/hdphoto" Target="../media/hdphoto41.wdp"/></Relationships>
</file>

<file path=ppt/slides/_rels/slide112.xml.rels><?xml version="1.0" encoding="UTF-8" standalone="yes"?>
<Relationships xmlns="http://schemas.openxmlformats.org/package/2006/relationships"><Relationship Id="rId3" Type="http://schemas.openxmlformats.org/officeDocument/2006/relationships/image" Target="../media/image138.png"/><Relationship Id="rId7" Type="http://schemas.microsoft.com/office/2007/relationships/hdphoto" Target="../media/hdphoto43.wdp"/><Relationship Id="rId2" Type="http://schemas.openxmlformats.org/officeDocument/2006/relationships/notesSlide" Target="../notesSlides/notesSlide21.xml"/><Relationship Id="rId1" Type="http://schemas.openxmlformats.org/officeDocument/2006/relationships/slideLayout" Target="../slideLayouts/slideLayout220.xml"/><Relationship Id="rId6" Type="http://schemas.openxmlformats.org/officeDocument/2006/relationships/image" Target="../media/image140.png"/><Relationship Id="rId5" Type="http://schemas.microsoft.com/office/2007/relationships/hdphoto" Target="../media/hdphoto42.wdp"/><Relationship Id="rId4" Type="http://schemas.openxmlformats.org/officeDocument/2006/relationships/image" Target="../media/image139.png"/></Relationships>
</file>

<file path=ppt/slides/_rels/slide11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2.xml"/><Relationship Id="rId1" Type="http://schemas.openxmlformats.org/officeDocument/2006/relationships/slideLayout" Target="../slideLayouts/slideLayout221.xml"/><Relationship Id="rId4" Type="http://schemas.microsoft.com/office/2007/relationships/hdphoto" Target="../media/hdphoto44.wdp"/></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115.xml.rels><?xml version="1.0" encoding="UTF-8" standalone="yes"?>
<Relationships xmlns="http://schemas.openxmlformats.org/package/2006/relationships"><Relationship Id="rId3" Type="http://schemas.microsoft.com/office/2007/relationships/hdphoto" Target="../media/hdphoto45.wdp"/><Relationship Id="rId2" Type="http://schemas.openxmlformats.org/officeDocument/2006/relationships/image" Target="../media/image142.png"/><Relationship Id="rId1" Type="http://schemas.openxmlformats.org/officeDocument/2006/relationships/slideLayout" Target="../slideLayouts/slideLayout210.xml"/></Relationships>
</file>

<file path=ppt/slides/_rels/slide11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3.xml"/><Relationship Id="rId1" Type="http://schemas.openxmlformats.org/officeDocument/2006/relationships/slideLayout" Target="../slideLayouts/slideLayout220.xml"/><Relationship Id="rId6" Type="http://schemas.microsoft.com/office/2007/relationships/hdphoto" Target="../media/hdphoto47.wdp"/><Relationship Id="rId5" Type="http://schemas.openxmlformats.org/officeDocument/2006/relationships/image" Target="../media/image144.png"/><Relationship Id="rId4" Type="http://schemas.microsoft.com/office/2007/relationships/hdphoto" Target="../media/hdphoto46.wdp"/></Relationships>
</file>

<file path=ppt/slides/_rels/slide117.xml.rels><?xml version="1.0" encoding="UTF-8" standalone="yes"?>
<Relationships xmlns="http://schemas.openxmlformats.org/package/2006/relationships"><Relationship Id="rId3" Type="http://schemas.microsoft.com/office/2007/relationships/hdphoto" Target="../media/hdphoto48.wdp"/><Relationship Id="rId2" Type="http://schemas.openxmlformats.org/officeDocument/2006/relationships/image" Target="../media/image145.png"/><Relationship Id="rId1" Type="http://schemas.openxmlformats.org/officeDocument/2006/relationships/slideLayout" Target="../slideLayouts/slideLayout2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0.xml"/></Relationships>
</file>

<file path=ppt/slides/_rels/slide119.xml.rels><?xml version="1.0" encoding="UTF-8" standalone="yes"?>
<Relationships xmlns="http://schemas.openxmlformats.org/package/2006/relationships"><Relationship Id="rId3" Type="http://schemas.microsoft.com/office/2007/relationships/hdphoto" Target="../media/hdphoto49.wdp"/><Relationship Id="rId2" Type="http://schemas.openxmlformats.org/officeDocument/2006/relationships/image" Target="../media/image146.png"/><Relationship Id="rId1" Type="http://schemas.openxmlformats.org/officeDocument/2006/relationships/slideLayout" Target="../slideLayouts/slideLayout210.xml"/><Relationship Id="rId5" Type="http://schemas.microsoft.com/office/2007/relationships/hdphoto" Target="../media/hdphoto50.wdp"/><Relationship Id="rId4" Type="http://schemas.openxmlformats.org/officeDocument/2006/relationships/image" Target="../media/image147.png"/></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11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20.xml.rels><?xml version="1.0" encoding="UTF-8" standalone="yes"?>
<Relationships xmlns="http://schemas.openxmlformats.org/package/2006/relationships"><Relationship Id="rId3" Type="http://schemas.microsoft.com/office/2007/relationships/hdphoto" Target="../media/hdphoto51.wdp"/><Relationship Id="rId2" Type="http://schemas.openxmlformats.org/officeDocument/2006/relationships/image" Target="../media/image148.png"/><Relationship Id="rId1" Type="http://schemas.openxmlformats.org/officeDocument/2006/relationships/slideLayout" Target="../slideLayouts/slideLayout21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122.xml.rels><?xml version="1.0" encoding="UTF-8" standalone="yes"?>
<Relationships xmlns="http://schemas.openxmlformats.org/package/2006/relationships"><Relationship Id="rId3" Type="http://schemas.microsoft.com/office/2007/relationships/hdphoto" Target="../media/hdphoto52.wdp"/><Relationship Id="rId2" Type="http://schemas.openxmlformats.org/officeDocument/2006/relationships/image" Target="../media/image149.png"/><Relationship Id="rId1" Type="http://schemas.openxmlformats.org/officeDocument/2006/relationships/slideLayout" Target="../slideLayouts/slideLayout210.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20.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0.xml"/></Relationships>
</file>

<file path=ppt/slides/_rels/slide125.xml.rels><?xml version="1.0" encoding="UTF-8" standalone="yes"?>
<Relationships xmlns="http://schemas.openxmlformats.org/package/2006/relationships"><Relationship Id="rId3" Type="http://schemas.microsoft.com/office/2007/relationships/hdphoto" Target="../media/hdphoto53.wdp"/><Relationship Id="rId2" Type="http://schemas.openxmlformats.org/officeDocument/2006/relationships/image" Target="../media/image150.png"/><Relationship Id="rId1" Type="http://schemas.openxmlformats.org/officeDocument/2006/relationships/slideLayout" Target="../slideLayouts/slideLayout210.xml"/><Relationship Id="rId4" Type="http://schemas.openxmlformats.org/officeDocument/2006/relationships/image" Target="../media/image151.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127.xml.rels><?xml version="1.0" encoding="UTF-8" standalone="yes"?>
<Relationships xmlns="http://schemas.openxmlformats.org/package/2006/relationships"><Relationship Id="rId3" Type="http://schemas.microsoft.com/office/2007/relationships/hdphoto" Target="../media/hdphoto54.wdp"/><Relationship Id="rId2" Type="http://schemas.openxmlformats.org/officeDocument/2006/relationships/image" Target="../media/image152.png"/><Relationship Id="rId1" Type="http://schemas.openxmlformats.org/officeDocument/2006/relationships/slideLayout" Target="../slideLayouts/slideLayout220.xml"/><Relationship Id="rId5" Type="http://schemas.microsoft.com/office/2007/relationships/hdphoto" Target="../media/hdphoto55.wdp"/><Relationship Id="rId4" Type="http://schemas.openxmlformats.org/officeDocument/2006/relationships/image" Target="../media/image153.png"/></Relationships>
</file>

<file path=ppt/slides/_rels/slide128.xml.rels><?xml version="1.0" encoding="UTF-8" standalone="yes"?>
<Relationships xmlns="http://schemas.openxmlformats.org/package/2006/relationships"><Relationship Id="rId3" Type="http://schemas.microsoft.com/office/2007/relationships/hdphoto" Target="../media/hdphoto56.wdp"/><Relationship Id="rId2" Type="http://schemas.openxmlformats.org/officeDocument/2006/relationships/image" Target="../media/image154.png"/><Relationship Id="rId1" Type="http://schemas.openxmlformats.org/officeDocument/2006/relationships/slideLayout" Target="../slideLayouts/slideLayout220.xml"/></Relationships>
</file>

<file path=ppt/slides/_rels/slide129.xml.rels><?xml version="1.0" encoding="UTF-8" standalone="yes"?>
<Relationships xmlns="http://schemas.openxmlformats.org/package/2006/relationships"><Relationship Id="rId3" Type="http://schemas.microsoft.com/office/2007/relationships/hdphoto" Target="../media/hdphoto57.wdp"/><Relationship Id="rId2" Type="http://schemas.openxmlformats.org/officeDocument/2006/relationships/image" Target="../media/image155.png"/><Relationship Id="rId1" Type="http://schemas.openxmlformats.org/officeDocument/2006/relationships/slideLayout" Target="../slideLayouts/slideLayout210.xml"/></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131.xml.rels><?xml version="1.0" encoding="UTF-8" standalone="yes"?>
<Relationships xmlns="http://schemas.openxmlformats.org/package/2006/relationships"><Relationship Id="rId3" Type="http://schemas.microsoft.com/office/2007/relationships/hdphoto" Target="../media/hdphoto58.wdp"/><Relationship Id="rId2" Type="http://schemas.openxmlformats.org/officeDocument/2006/relationships/image" Target="../media/image156.png"/><Relationship Id="rId1" Type="http://schemas.openxmlformats.org/officeDocument/2006/relationships/slideLayout" Target="../slideLayouts/slideLayout220.xml"/><Relationship Id="rId4" Type="http://schemas.openxmlformats.org/officeDocument/2006/relationships/image" Target="../media/image157.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134.xml.rels><?xml version="1.0" encoding="UTF-8" standalone="yes"?>
<Relationships xmlns="http://schemas.openxmlformats.org/package/2006/relationships"><Relationship Id="rId3" Type="http://schemas.microsoft.com/office/2007/relationships/hdphoto" Target="../media/hdphoto59.wdp"/><Relationship Id="rId2" Type="http://schemas.openxmlformats.org/officeDocument/2006/relationships/image" Target="../media/image158.png"/><Relationship Id="rId1" Type="http://schemas.openxmlformats.org/officeDocument/2006/relationships/slideLayout" Target="../slideLayouts/slideLayout210.xml"/></Relationships>
</file>

<file path=ppt/slides/_rels/slide1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16.xml"/></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191.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06.xml"/><Relationship Id="rId1" Type="http://schemas.openxmlformats.org/officeDocument/2006/relationships/tags" Target="../tags/tag29.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06.xml"/><Relationship Id="rId1" Type="http://schemas.openxmlformats.org/officeDocument/2006/relationships/tags" Target="../tags/tag30.xml"/><Relationship Id="rId6" Type="http://schemas.microsoft.com/office/2007/relationships/hdphoto" Target="../media/hdphoto60.wdp"/><Relationship Id="rId5" Type="http://schemas.openxmlformats.org/officeDocument/2006/relationships/image" Target="../media/image163.png"/><Relationship Id="rId4" Type="http://schemas.openxmlformats.org/officeDocument/2006/relationships/image" Target="../media/image162.pn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06.xml"/><Relationship Id="rId1" Type="http://schemas.openxmlformats.org/officeDocument/2006/relationships/tags" Target="../tags/tag31.xml"/><Relationship Id="rId6" Type="http://schemas.openxmlformats.org/officeDocument/2006/relationships/image" Target="../media/image165.jpg"/><Relationship Id="rId5" Type="http://schemas.microsoft.com/office/2007/relationships/hdphoto" Target="../media/hdphoto61.wdp"/><Relationship Id="rId4" Type="http://schemas.openxmlformats.org/officeDocument/2006/relationships/image" Target="../media/image164.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16.xml"/></Relationships>
</file>

<file path=ppt/slides/_rels/slide144.xml.rels><?xml version="1.0" encoding="UTF-8" standalone="yes"?>
<Relationships xmlns="http://schemas.openxmlformats.org/package/2006/relationships"><Relationship Id="rId3" Type="http://schemas.microsoft.com/office/2007/relationships/hdphoto" Target="../media/hdphoto62.wdp"/><Relationship Id="rId2" Type="http://schemas.openxmlformats.org/officeDocument/2006/relationships/image" Target="../media/image166.png"/><Relationship Id="rId1" Type="http://schemas.openxmlformats.org/officeDocument/2006/relationships/slideLayout" Target="../slideLayouts/slideLayout306.xml"/></Relationships>
</file>

<file path=ppt/slides/_rels/slide145.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306.xml"/></Relationships>
</file>

<file path=ppt/slides/_rels/slide146.xml.rels><?xml version="1.0" encoding="UTF-8" standalone="yes"?>
<Relationships xmlns="http://schemas.openxmlformats.org/package/2006/relationships"><Relationship Id="rId3" Type="http://schemas.microsoft.com/office/2007/relationships/hdphoto" Target="../media/hdphoto63.wdp"/><Relationship Id="rId2" Type="http://schemas.openxmlformats.org/officeDocument/2006/relationships/image" Target="../media/image168.png"/><Relationship Id="rId1" Type="http://schemas.openxmlformats.org/officeDocument/2006/relationships/slideLayout" Target="../slideLayouts/slideLayout306.xml"/><Relationship Id="rId6" Type="http://schemas.microsoft.com/office/2007/relationships/hdphoto" Target="../media/hdphoto65.wdp"/><Relationship Id="rId5" Type="http://schemas.microsoft.com/office/2007/relationships/hdphoto" Target="../media/hdphoto64.wdp"/><Relationship Id="rId4" Type="http://schemas.openxmlformats.org/officeDocument/2006/relationships/image" Target="../media/image169.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16.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22.xml"/></Relationships>
</file>

<file path=ppt/slides/_rels/slide149.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81.png"/><Relationship Id="rId3" Type="http://schemas.openxmlformats.org/officeDocument/2006/relationships/image" Target="../media/image171.png"/><Relationship Id="rId7" Type="http://schemas.openxmlformats.org/officeDocument/2006/relationships/image" Target="../media/image175.png"/><Relationship Id="rId12" Type="http://schemas.openxmlformats.org/officeDocument/2006/relationships/image" Target="../media/image180.png"/><Relationship Id="rId2" Type="http://schemas.openxmlformats.org/officeDocument/2006/relationships/image" Target="../media/image170.png"/><Relationship Id="rId1" Type="http://schemas.openxmlformats.org/officeDocument/2006/relationships/slideLayout" Target="../slideLayouts/slideLayout309.xml"/><Relationship Id="rId6" Type="http://schemas.openxmlformats.org/officeDocument/2006/relationships/image" Target="../media/image174.png"/><Relationship Id="rId11" Type="http://schemas.openxmlformats.org/officeDocument/2006/relationships/image" Target="../media/image179.png"/><Relationship Id="rId5" Type="http://schemas.openxmlformats.org/officeDocument/2006/relationships/image" Target="../media/image173.png"/><Relationship Id="rId10" Type="http://schemas.openxmlformats.org/officeDocument/2006/relationships/image" Target="../media/image178.png"/><Relationship Id="rId4" Type="http://schemas.openxmlformats.org/officeDocument/2006/relationships/image" Target="../media/image172.png"/><Relationship Id="rId9" Type="http://schemas.openxmlformats.org/officeDocument/2006/relationships/image" Target="../media/image17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06.xml"/><Relationship Id="rId1" Type="http://schemas.openxmlformats.org/officeDocument/2006/relationships/tags" Target="../tags/tag32.xml"/><Relationship Id="rId5" Type="http://schemas.openxmlformats.org/officeDocument/2006/relationships/image" Target="../media/image183.emf"/><Relationship Id="rId4" Type="http://schemas.openxmlformats.org/officeDocument/2006/relationships/image" Target="../media/image182.emf"/></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06.xml"/><Relationship Id="rId1" Type="http://schemas.openxmlformats.org/officeDocument/2006/relationships/tags" Target="../tags/tag33.xml"/><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s>
</file>

<file path=ppt/slides/_rels/slide1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93.jp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6.xml"/><Relationship Id="rId1" Type="http://schemas.openxmlformats.org/officeDocument/2006/relationships/tags" Target="../tags/tag3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ags" Target="../tags/tag35.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tags" Target="../tags/tag36.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3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6.xml"/><Relationship Id="rId1" Type="http://schemas.openxmlformats.org/officeDocument/2006/relationships/tags" Target="../tags/tag2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2.xml"/><Relationship Id="rId7" Type="http://schemas.openxmlformats.org/officeDocument/2006/relationships/image" Target="../media/image57.png"/><Relationship Id="rId2" Type="http://schemas.openxmlformats.org/officeDocument/2006/relationships/slideLayout" Target="../slideLayouts/slideLayout190.xml"/><Relationship Id="rId1" Type="http://schemas.openxmlformats.org/officeDocument/2006/relationships/tags" Target="../tags/tag1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2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0.png"/><Relationship Id="rId1" Type="http://schemas.openxmlformats.org/officeDocument/2006/relationships/slideLayout" Target="../slideLayouts/slideLayout210.xml"/></Relationships>
</file>

<file path=ppt/slides/_rels/slide2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10.xml"/></Relationships>
</file>

<file path=ppt/slides/_rels/slide2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14.xml"/></Relationships>
</file>

<file path=ppt/slides/_rels/slide2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14.xml"/></Relationships>
</file>

<file path=ppt/slides/_rels/slide2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14.xml"/></Relationships>
</file>

<file path=ppt/slides/_rels/slide2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14.xml"/></Relationships>
</file>

<file path=ppt/slides/_rels/slide2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1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90.xml"/><Relationship Id="rId1" Type="http://schemas.openxmlformats.org/officeDocument/2006/relationships/tags" Target="../tags/tag17.xml"/></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7.png"/><Relationship Id="rId1" Type="http://schemas.openxmlformats.org/officeDocument/2006/relationships/slideLayout" Target="../slideLayouts/slideLayout210.xml"/></Relationships>
</file>

<file path=ppt/slides/_rels/slide3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8.png"/><Relationship Id="rId1" Type="http://schemas.openxmlformats.org/officeDocument/2006/relationships/slideLayout" Target="../slideLayouts/slideLayout210.xml"/></Relationships>
</file>

<file path=ppt/slides/_rels/slide3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9.png"/><Relationship Id="rId1" Type="http://schemas.openxmlformats.org/officeDocument/2006/relationships/slideLayout" Target="../slideLayouts/slideLayout210.xml"/></Relationships>
</file>

<file path=ppt/slides/_rels/slide3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14.xml"/></Relationships>
</file>

<file path=ppt/slides/_rels/slide3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1.png"/><Relationship Id="rId1" Type="http://schemas.openxmlformats.org/officeDocument/2006/relationships/slideLayout" Target="../slideLayouts/slideLayout213.xml"/><Relationship Id="rId5" Type="http://schemas.microsoft.com/office/2007/relationships/hdphoto" Target="../media/hdphoto7.wdp"/><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3.png"/><Relationship Id="rId1" Type="http://schemas.openxmlformats.org/officeDocument/2006/relationships/slideLayout" Target="../slideLayouts/slideLayout210.xml"/></Relationships>
</file>

<file path=ppt/slides/_rels/slide3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10.xml"/></Relationships>
</file>

<file path=ppt/slides/_rels/slide3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5.png"/><Relationship Id="rId1" Type="http://schemas.openxmlformats.org/officeDocument/2006/relationships/slideLayout" Target="../slideLayouts/slideLayout210.xml"/></Relationships>
</file>

<file path=ppt/slides/_rels/slide3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86.png"/><Relationship Id="rId1" Type="http://schemas.openxmlformats.org/officeDocument/2006/relationships/slideLayout" Target="../slideLayouts/slideLayout210.xml"/></Relationships>
</file>

<file path=ppt/slides/_rels/slide3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87.png"/><Relationship Id="rId1" Type="http://schemas.openxmlformats.org/officeDocument/2006/relationships/slideLayout" Target="../slideLayouts/slideLayout210.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90.xml"/><Relationship Id="rId1" Type="http://schemas.openxmlformats.org/officeDocument/2006/relationships/tags" Target="../tags/tag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4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88.png"/><Relationship Id="rId1" Type="http://schemas.openxmlformats.org/officeDocument/2006/relationships/slideLayout" Target="../slideLayouts/slideLayout210.xml"/></Relationships>
</file>

<file path=ppt/slides/_rels/slide4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89.png"/><Relationship Id="rId1" Type="http://schemas.openxmlformats.org/officeDocument/2006/relationships/slideLayout" Target="../slideLayouts/slideLayout210.xml"/></Relationships>
</file>

<file path=ppt/slides/_rels/slide4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90.png"/><Relationship Id="rId1" Type="http://schemas.openxmlformats.org/officeDocument/2006/relationships/slideLayout" Target="../slideLayouts/slideLayout210.xml"/></Relationships>
</file>

<file path=ppt/slides/_rels/slide4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91.png"/><Relationship Id="rId1" Type="http://schemas.openxmlformats.org/officeDocument/2006/relationships/slideLayout" Target="../slideLayouts/slideLayout210.xml"/></Relationships>
</file>

<file path=ppt/slides/_rels/slide4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92.png"/><Relationship Id="rId1" Type="http://schemas.openxmlformats.org/officeDocument/2006/relationships/slideLayout" Target="../slideLayouts/slideLayout210.xml"/></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90.xml"/><Relationship Id="rId1" Type="http://schemas.openxmlformats.org/officeDocument/2006/relationships/tags" Target="../tags/tag1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43.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notesSlide" Target="../notesSlides/notesSlide10.xml"/></Relationships>
</file>

<file path=ppt/slides/_rels/slide52.xml.rels><?xml version="1.0" encoding="UTF-8" standalone="yes"?>
<Relationships xmlns="http://schemas.openxmlformats.org/package/2006/relationships"><Relationship Id="rId8" Type="http://schemas.microsoft.com/office/2007/relationships/hdphoto" Target="../media/hdphoto19.wdp"/><Relationship Id="rId3" Type="http://schemas.microsoft.com/office/2007/relationships/hdphoto" Target="../media/hdphoto17.wdp"/><Relationship Id="rId7" Type="http://schemas.openxmlformats.org/officeDocument/2006/relationships/image" Target="../media/image98.png"/><Relationship Id="rId2" Type="http://schemas.openxmlformats.org/officeDocument/2006/relationships/image" Target="../media/image95.png"/><Relationship Id="rId1" Type="http://schemas.openxmlformats.org/officeDocument/2006/relationships/slideLayout" Target="../slideLayouts/slideLayout229.xml"/><Relationship Id="rId6" Type="http://schemas.openxmlformats.org/officeDocument/2006/relationships/image" Target="../media/image97.png"/><Relationship Id="rId5" Type="http://schemas.microsoft.com/office/2007/relationships/hdphoto" Target="../media/hdphoto18.wdp"/><Relationship Id="rId4" Type="http://schemas.openxmlformats.org/officeDocument/2006/relationships/image" Target="../media/image96.png"/></Relationships>
</file>

<file path=ppt/slides/_rels/slide53.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99.png"/><Relationship Id="rId1" Type="http://schemas.openxmlformats.org/officeDocument/2006/relationships/slideLayout" Target="../slideLayouts/slideLayout22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3.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90.xml"/><Relationship Id="rId1" Type="http://schemas.openxmlformats.org/officeDocument/2006/relationships/tags" Target="../tags/tag2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6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4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90.xml"/><Relationship Id="rId1" Type="http://schemas.openxmlformats.org/officeDocument/2006/relationships/tags" Target="../tags/tag2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7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3.jp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93.jpg"/><Relationship Id="rId1" Type="http://schemas.openxmlformats.org/officeDocument/2006/relationships/slideLayout" Target="../slideLayouts/slideLayout6.xml"/><Relationship Id="rId4" Type="http://schemas.openxmlformats.org/officeDocument/2006/relationships/image" Target="../media/image10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7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7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2.xml"/></Relationships>
</file>

<file path=ppt/slides/_rels/slide7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6.xml"/><Relationship Id="rId1" Type="http://schemas.openxmlformats.org/officeDocument/2006/relationships/slideLayout" Target="../slideLayouts/slideLayout278.xml"/><Relationship Id="rId5" Type="http://schemas.microsoft.com/office/2007/relationships/hdphoto" Target="../media/hdphoto21.wdp"/><Relationship Id="rId4" Type="http://schemas.openxmlformats.org/officeDocument/2006/relationships/image" Target="../media/image10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6.xml"/></Relationships>
</file>

<file path=ppt/slides/_rels/slide80.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105.png"/><Relationship Id="rId1" Type="http://schemas.openxmlformats.org/officeDocument/2006/relationships/slideLayout" Target="../slideLayouts/slideLayout290.xml"/><Relationship Id="rId6" Type="http://schemas.openxmlformats.org/officeDocument/2006/relationships/image" Target="../media/image107.png"/><Relationship Id="rId5" Type="http://schemas.microsoft.com/office/2007/relationships/hdphoto" Target="../media/hdphoto23.wdp"/><Relationship Id="rId4" Type="http://schemas.openxmlformats.org/officeDocument/2006/relationships/image" Target="../media/image106.png"/></Relationships>
</file>

<file path=ppt/slides/_rels/slide8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92.xml"/><Relationship Id="rId4" Type="http://schemas.openxmlformats.org/officeDocument/2006/relationships/image" Target="../media/image110.png"/></Relationships>
</file>

<file path=ppt/slides/_rels/slide8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7.xml"/><Relationship Id="rId1" Type="http://schemas.openxmlformats.org/officeDocument/2006/relationships/slideLayout" Target="../slideLayouts/slideLayout292.xml"/><Relationship Id="rId6" Type="http://schemas.openxmlformats.org/officeDocument/2006/relationships/image" Target="../media/image112.png"/><Relationship Id="rId5" Type="http://schemas.microsoft.com/office/2007/relationships/hdphoto" Target="../media/hdphoto25.wdp"/><Relationship Id="rId4" Type="http://schemas.microsoft.com/office/2007/relationships/hdphoto" Target="../media/hdphoto24.wdp"/></Relationships>
</file>

<file path=ppt/slides/_rels/slide83.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113.png"/><Relationship Id="rId1" Type="http://schemas.openxmlformats.org/officeDocument/2006/relationships/slideLayout" Target="../slideLayouts/slideLayout292.xml"/></Relationships>
</file>

<file path=ppt/slides/_rels/slide84.xml.rels><?xml version="1.0" encoding="UTF-8" standalone="yes"?>
<Relationships xmlns="http://schemas.openxmlformats.org/package/2006/relationships"><Relationship Id="rId8" Type="http://schemas.microsoft.com/office/2007/relationships/hdphoto" Target="../media/hdphoto28.wdp"/><Relationship Id="rId13" Type="http://schemas.openxmlformats.org/officeDocument/2006/relationships/diagramQuickStyle" Target="../diagrams/quickStyle1.xml"/><Relationship Id="rId18" Type="http://schemas.openxmlformats.org/officeDocument/2006/relationships/diagramQuickStyle" Target="../diagrams/quickStyle2.xml"/><Relationship Id="rId3" Type="http://schemas.openxmlformats.org/officeDocument/2006/relationships/image" Target="../media/image114.png"/><Relationship Id="rId21" Type="http://schemas.openxmlformats.org/officeDocument/2006/relationships/image" Target="../media/image119.png"/><Relationship Id="rId7" Type="http://schemas.openxmlformats.org/officeDocument/2006/relationships/image" Target="../media/image117.png"/><Relationship Id="rId12" Type="http://schemas.openxmlformats.org/officeDocument/2006/relationships/diagramLayout" Target="../diagrams/layout1.xml"/><Relationship Id="rId17" Type="http://schemas.openxmlformats.org/officeDocument/2006/relationships/diagramLayout" Target="../diagrams/layout2.xml"/><Relationship Id="rId2" Type="http://schemas.openxmlformats.org/officeDocument/2006/relationships/notesSlide" Target="../notesSlides/notesSlide18.xml"/><Relationship Id="rId16" Type="http://schemas.openxmlformats.org/officeDocument/2006/relationships/diagramData" Target="../diagrams/data2.xml"/><Relationship Id="rId20" Type="http://schemas.microsoft.com/office/2007/relationships/diagramDrawing" Target="../diagrams/drawing2.xml"/><Relationship Id="rId1" Type="http://schemas.openxmlformats.org/officeDocument/2006/relationships/slideLayout" Target="../slideLayouts/slideLayout294.xml"/><Relationship Id="rId6" Type="http://schemas.openxmlformats.org/officeDocument/2006/relationships/image" Target="../media/image116.png"/><Relationship Id="rId11" Type="http://schemas.openxmlformats.org/officeDocument/2006/relationships/diagramData" Target="../diagrams/data1.xml"/><Relationship Id="rId5" Type="http://schemas.openxmlformats.org/officeDocument/2006/relationships/image" Target="../media/image115.png"/><Relationship Id="rId15" Type="http://schemas.microsoft.com/office/2007/relationships/diagramDrawing" Target="../diagrams/drawing1.xml"/><Relationship Id="rId10" Type="http://schemas.microsoft.com/office/2007/relationships/hdphoto" Target="../media/hdphoto29.wdp"/><Relationship Id="rId19" Type="http://schemas.openxmlformats.org/officeDocument/2006/relationships/diagramColors" Target="../diagrams/colors2.xml"/><Relationship Id="rId4" Type="http://schemas.microsoft.com/office/2007/relationships/hdphoto" Target="../media/hdphoto27.wdp"/><Relationship Id="rId9" Type="http://schemas.openxmlformats.org/officeDocument/2006/relationships/image" Target="../media/image118.png"/><Relationship Id="rId14" Type="http://schemas.openxmlformats.org/officeDocument/2006/relationships/diagramColors" Target="../diagrams/colors1.xml"/><Relationship Id="rId22" Type="http://schemas.microsoft.com/office/2007/relationships/hdphoto" Target="../media/hdphoto30.wdp"/></Relationships>
</file>

<file path=ppt/slides/_rels/slide85.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120.png"/><Relationship Id="rId1" Type="http://schemas.openxmlformats.org/officeDocument/2006/relationships/slideLayout" Target="../slideLayouts/slideLayout297.xml"/></Relationships>
</file>

<file path=ppt/slides/_rels/slide8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97.xml"/></Relationships>
</file>

<file path=ppt/slides/_rels/slide87.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123.png"/><Relationship Id="rId1" Type="http://schemas.openxmlformats.org/officeDocument/2006/relationships/slideLayout" Target="../slideLayouts/slideLayout297.xml"/></Relationships>
</file>

<file path=ppt/slides/_rels/slide88.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124.png"/><Relationship Id="rId1" Type="http://schemas.openxmlformats.org/officeDocument/2006/relationships/slideLayout" Target="../slideLayouts/slideLayout297.xml"/></Relationships>
</file>

<file path=ppt/slides/_rels/slide8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7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7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78.xml"/></Relationships>
</file>

<file path=ppt/slides/_rels/slide92.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126.png"/><Relationship Id="rId1" Type="http://schemas.openxmlformats.org/officeDocument/2006/relationships/slideLayout" Target="../slideLayouts/slideLayout288.xml"/></Relationships>
</file>

<file path=ppt/slides/_rels/slide9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7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73.xml"/></Relationships>
</file>

<file path=ppt/slides/_rels/slide9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7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7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73.xml"/></Relationships>
</file>

<file path=ppt/slides/_rels/slide98.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129.png"/><Relationship Id="rId1" Type="http://schemas.openxmlformats.org/officeDocument/2006/relationships/slideLayout" Target="../slideLayouts/slideLayout274.xml"/><Relationship Id="rId6" Type="http://schemas.openxmlformats.org/officeDocument/2006/relationships/chart" Target="../charts/chart2.xml"/><Relationship Id="rId5" Type="http://schemas.microsoft.com/office/2007/relationships/hdphoto" Target="../media/hdphoto36.wdp"/><Relationship Id="rId4" Type="http://schemas.openxmlformats.org/officeDocument/2006/relationships/chart" Target="../charts/chart1.xml"/></Relationships>
</file>

<file path=ppt/slides/_rels/slide99.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notesSlide" Target="../notesSlides/notesSlide19.xml"/><Relationship Id="rId1" Type="http://schemas.openxmlformats.org/officeDocument/2006/relationships/slideLayout" Target="../slideLayouts/slideLayout27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C7C2B-5E05-26D2-F563-205325A6D924}"/>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61154C06-0C7C-A8CA-A044-B8DCDF64F54C}"/>
              </a:ext>
            </a:extLst>
          </p:cNvPr>
          <p:cNvSpPr>
            <a:spLocks noGrp="1" noChangeArrowheads="1"/>
          </p:cNvSpPr>
          <p:nvPr>
            <p:ph type="title"/>
          </p:nvPr>
        </p:nvSpPr>
        <p:spPr>
          <a:xfrm>
            <a:off x="-26623" y="341700"/>
            <a:ext cx="12192000" cy="1143000"/>
          </a:xfrm>
        </p:spPr>
        <p:txBody>
          <a:bodyPr wrap="square" anchor="ctr">
            <a:noAutofit/>
          </a:bodyPr>
          <a:lstStyle/>
          <a:p>
            <a:r>
              <a:rPr lang="en-US" sz="3400" dirty="0"/>
              <a:t>Cases from the Community: Investigators Discuss the </a:t>
            </a:r>
            <a:br>
              <a:rPr lang="en-US" sz="3400" dirty="0"/>
            </a:br>
            <a:r>
              <a:rPr lang="en-US" sz="3400" dirty="0"/>
              <a:t>Optimal Management of Chronic Lymphocytic Leukemia</a:t>
            </a:r>
          </a:p>
        </p:txBody>
      </p:sp>
      <p:sp>
        <p:nvSpPr>
          <p:cNvPr id="6" name="Text Box 6">
            <a:extLst>
              <a:ext uri="{FF2B5EF4-FFF2-40B4-BE49-F238E27FC236}">
                <a16:creationId xmlns:a16="http://schemas.microsoft.com/office/drawing/2014/main" id="{F7C8B6F4-878C-B16B-A01B-7312D7D6AEB8}"/>
              </a:ext>
            </a:extLst>
          </p:cNvPr>
          <p:cNvSpPr txBox="1">
            <a:spLocks noChangeArrowheads="1"/>
          </p:cNvSpPr>
          <p:nvPr/>
        </p:nvSpPr>
        <p:spPr bwMode="auto">
          <a:xfrm>
            <a:off x="0" y="163234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May 29,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6:30 PM – 8:30 PM CT (7:30 PM – 9:30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2" name="Text Box 3">
            <a:extLst>
              <a:ext uri="{FF2B5EF4-FFF2-40B4-BE49-F238E27FC236}">
                <a16:creationId xmlns:a16="http://schemas.microsoft.com/office/drawing/2014/main" id="{49464601-99E6-FC9B-A754-54C1394BE60D}"/>
              </a:ext>
            </a:extLst>
          </p:cNvPr>
          <p:cNvSpPr txBox="1">
            <a:spLocks noChangeArrowheads="1"/>
          </p:cNvSpPr>
          <p:nvPr/>
        </p:nvSpPr>
        <p:spPr bwMode="auto">
          <a:xfrm>
            <a:off x="0" y="57150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Jeremy S Abramson, MD,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3" name="Text Box 7">
            <a:extLst>
              <a:ext uri="{FF2B5EF4-FFF2-40B4-BE49-F238E27FC236}">
                <a16:creationId xmlns:a16="http://schemas.microsoft.com/office/drawing/2014/main" id="{8DDDFB87-84BB-E434-5360-3CB5698C2339}"/>
              </a:ext>
            </a:extLst>
          </p:cNvPr>
          <p:cNvSpPr txBox="1">
            <a:spLocks noChangeArrowheads="1"/>
          </p:cNvSpPr>
          <p:nvPr/>
        </p:nvSpPr>
        <p:spPr bwMode="auto">
          <a:xfrm>
            <a:off x="4647392" y="3042026"/>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4E4FF19B-F2E6-CBB3-1277-04EBAE363BE5}"/>
              </a:ext>
            </a:extLst>
          </p:cNvPr>
          <p:cNvSpPr txBox="1">
            <a:spLocks noChangeArrowheads="1"/>
          </p:cNvSpPr>
          <p:nvPr/>
        </p:nvSpPr>
        <p:spPr bwMode="auto">
          <a:xfrm>
            <a:off x="152400" y="359653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John N Allan, MD</a:t>
            </a:r>
          </a:p>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Bita Fakhri, MD, MPH</a:t>
            </a:r>
          </a:p>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Shuo Ma, MD, PhD</a:t>
            </a:r>
          </a:p>
          <a:p>
            <a:pPr lvl="0" algn="ctr" defTabSz="914400" eaLnBrk="0" hangingPunct="0">
              <a:lnSpc>
                <a:spcPts val="3440"/>
              </a:lnSpc>
              <a:spcAft>
                <a:spcPts val="0"/>
              </a:spcAft>
              <a:buClr>
                <a:srgbClr val="000000"/>
              </a:buClr>
              <a:buSzPct val="80000"/>
              <a:defRPr/>
            </a:pPr>
            <a:r>
              <a:rPr lang="en-US" altLang="x-none" sz="3200" dirty="0" err="1">
                <a:solidFill>
                  <a:srgbClr val="002060"/>
                </a:solidFill>
                <a:latin typeface="Calibri" panose="020F0502020204030204" pitchFamily="34" charset="0"/>
                <a:cs typeface="Calibri" panose="020F0502020204030204" pitchFamily="34" charset="0"/>
              </a:rPr>
              <a:t>Mazyar</a:t>
            </a:r>
            <a:r>
              <a:rPr lang="en-US" altLang="x-none" sz="3200" dirty="0">
                <a:solidFill>
                  <a:srgbClr val="002060"/>
                </a:solidFill>
                <a:latin typeface="Calibri" panose="020F0502020204030204" pitchFamily="34" charset="0"/>
                <a:cs typeface="Calibri" panose="020F0502020204030204" pitchFamily="34" charset="0"/>
              </a:rPr>
              <a:t> Shadman, MD, MPH</a:t>
            </a:r>
          </a:p>
        </p:txBody>
      </p:sp>
    </p:spTree>
    <p:custDataLst>
      <p:tags r:id="rId1"/>
    </p:custDataLst>
    <p:extLst>
      <p:ext uri="{BB962C8B-B14F-4D97-AF65-F5344CB8AC3E}">
        <p14:creationId xmlns:p14="http://schemas.microsoft.com/office/powerpoint/2010/main" val="57413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3D39C-81EF-EBB9-AD02-A171554A9A5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491092AA-DF23-BFEC-D4FC-20984124A6D2}"/>
              </a:ext>
            </a:extLst>
          </p:cNvPr>
          <p:cNvSpPr txBox="1">
            <a:spLocks/>
          </p:cNvSpPr>
          <p:nvPr/>
        </p:nvSpPr>
        <p:spPr>
          <a:xfrm>
            <a:off x="424543" y="164454"/>
            <a:ext cx="10972800" cy="7135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a:ea typeface="+mj-ea"/>
                <a:cs typeface="+mj-cs"/>
              </a:rPr>
              <a:t>Monitoring TLS with Venetoclax </a:t>
            </a:r>
          </a:p>
        </p:txBody>
      </p:sp>
      <p:pic>
        <p:nvPicPr>
          <p:cNvPr id="3076" name="Picture 4" descr="image">
            <a:extLst>
              <a:ext uri="{FF2B5EF4-FFF2-40B4-BE49-F238E27FC236}">
                <a16:creationId xmlns:a16="http://schemas.microsoft.com/office/drawing/2014/main" id="{60E3755E-8501-32C2-59F4-9825030C116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008422" y="835854"/>
            <a:ext cx="8175155" cy="15017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a:extLst>
              <a:ext uri="{FF2B5EF4-FFF2-40B4-BE49-F238E27FC236}">
                <a16:creationId xmlns:a16="http://schemas.microsoft.com/office/drawing/2014/main" id="{0050C673-9F1B-F957-5A21-AE30A944688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131774" y="2337629"/>
            <a:ext cx="9558338" cy="42290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3A4C422-AEA3-A321-9DA3-10AABACB8DCF}"/>
              </a:ext>
            </a:extLst>
          </p:cNvPr>
          <p:cNvSpPr txBox="1"/>
          <p:nvPr/>
        </p:nvSpPr>
        <p:spPr>
          <a:xfrm>
            <a:off x="3114569" y="5115590"/>
            <a:ext cx="474290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S PGothic" charset="0"/>
                <a:cs typeface="+mn-cs"/>
              </a:rPr>
              <a:t>No need to monitor post-dose in low and medium risk.</a:t>
            </a:r>
          </a:p>
        </p:txBody>
      </p:sp>
      <p:sp>
        <p:nvSpPr>
          <p:cNvPr id="6" name="TextBox 5">
            <a:extLst>
              <a:ext uri="{FF2B5EF4-FFF2-40B4-BE49-F238E27FC236}">
                <a16:creationId xmlns:a16="http://schemas.microsoft.com/office/drawing/2014/main" id="{8469E894-C0D9-A35E-B279-113177D44A13}"/>
              </a:ext>
            </a:extLst>
          </p:cNvPr>
          <p:cNvSpPr txBox="1"/>
          <p:nvPr/>
        </p:nvSpPr>
        <p:spPr>
          <a:xfrm>
            <a:off x="147496" y="4337862"/>
            <a:ext cx="6127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S PGothic" charset="0"/>
                <a:cs typeface="+mn-cs"/>
              </a:rPr>
              <a:t>20mg,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S PGothic" charset="0"/>
                <a:cs typeface="+mn-cs"/>
              </a:rPr>
              <a:t>50mg</a:t>
            </a:r>
          </a:p>
        </p:txBody>
      </p:sp>
      <p:sp>
        <p:nvSpPr>
          <p:cNvPr id="7" name="TextBox 6">
            <a:extLst>
              <a:ext uri="{FF2B5EF4-FFF2-40B4-BE49-F238E27FC236}">
                <a16:creationId xmlns:a16="http://schemas.microsoft.com/office/drawing/2014/main" id="{5216A936-CA64-BA05-B69A-2ACE3B9EE642}"/>
              </a:ext>
            </a:extLst>
          </p:cNvPr>
          <p:cNvSpPr txBox="1"/>
          <p:nvPr/>
        </p:nvSpPr>
        <p:spPr>
          <a:xfrm>
            <a:off x="136273" y="4947750"/>
            <a:ext cx="69134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S PGothic" charset="0"/>
                <a:cs typeface="+mn-cs"/>
              </a:rPr>
              <a:t>100mg,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S PGothic" charset="0"/>
                <a:cs typeface="+mn-cs"/>
              </a:rPr>
              <a:t>200mg,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S PGothic" charset="0"/>
                <a:cs typeface="+mn-cs"/>
              </a:rPr>
              <a:t>400mg</a:t>
            </a:r>
          </a:p>
        </p:txBody>
      </p:sp>
      <p:cxnSp>
        <p:nvCxnSpPr>
          <p:cNvPr id="9" name="Straight Arrow Connector 8">
            <a:extLst>
              <a:ext uri="{FF2B5EF4-FFF2-40B4-BE49-F238E27FC236}">
                <a16:creationId xmlns:a16="http://schemas.microsoft.com/office/drawing/2014/main" id="{5449BBB1-DC17-A37B-351A-CD2DB31CE144}"/>
              </a:ext>
            </a:extLst>
          </p:cNvPr>
          <p:cNvCxnSpPr>
            <a:stCxn id="6" idx="3"/>
          </p:cNvCxnSpPr>
          <p:nvPr/>
        </p:nvCxnSpPr>
        <p:spPr>
          <a:xfrm flipV="1">
            <a:off x="760292" y="4557713"/>
            <a:ext cx="268408" cy="109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6F5C809-0F6A-3A31-F076-30F48B375B5F}"/>
              </a:ext>
            </a:extLst>
          </p:cNvPr>
          <p:cNvCxnSpPr/>
          <p:nvPr/>
        </p:nvCxnSpPr>
        <p:spPr>
          <a:xfrm flipV="1">
            <a:off x="755524" y="5253039"/>
            <a:ext cx="268408" cy="109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3529851-A329-3F77-0664-D8C02DE325A2}"/>
              </a:ext>
            </a:extLst>
          </p:cNvPr>
          <p:cNvPicPr>
            <a:picLocks noChangeAspect="1"/>
          </p:cNvPicPr>
          <p:nvPr/>
        </p:nvPicPr>
        <p:blipFill>
          <a:blip r:embed="rId6"/>
          <a:stretch>
            <a:fillRect/>
          </a:stretch>
        </p:blipFill>
        <p:spPr>
          <a:xfrm>
            <a:off x="8328248" y="5196488"/>
            <a:ext cx="2259536" cy="187551"/>
          </a:xfrm>
          <a:prstGeom prst="rect">
            <a:avLst/>
          </a:prstGeom>
        </p:spPr>
      </p:pic>
      <p:sp>
        <p:nvSpPr>
          <p:cNvPr id="12" name="Rectangle 11">
            <a:extLst>
              <a:ext uri="{FF2B5EF4-FFF2-40B4-BE49-F238E27FC236}">
                <a16:creationId xmlns:a16="http://schemas.microsoft.com/office/drawing/2014/main" id="{5B540941-C8B3-2C5D-701D-7E2A9C37659D}"/>
              </a:ext>
            </a:extLst>
          </p:cNvPr>
          <p:cNvSpPr/>
          <p:nvPr/>
        </p:nvSpPr>
        <p:spPr bwMode="auto">
          <a:xfrm>
            <a:off x="3114569" y="5008937"/>
            <a:ext cx="2333359" cy="18755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8" name="TextBox 7">
            <a:extLst>
              <a:ext uri="{FF2B5EF4-FFF2-40B4-BE49-F238E27FC236}">
                <a16:creationId xmlns:a16="http://schemas.microsoft.com/office/drawing/2014/main" id="{0973D576-B6F9-C00F-8A8D-F5069A8BE4A1}"/>
              </a:ext>
            </a:extLst>
          </p:cNvPr>
          <p:cNvSpPr txBox="1"/>
          <p:nvPr/>
        </p:nvSpPr>
        <p:spPr>
          <a:xfrm>
            <a:off x="0" y="6523642"/>
            <a:ext cx="559717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Adapted from </a:t>
            </a:r>
            <a:r>
              <a:rPr kumimoji="0" lang="en-US" sz="1400" b="0" i="0" u="none" strike="noStrike" kern="1200" cap="none" spc="0" normalizeH="0" baseline="0" noProof="0" dirty="0" err="1">
                <a:ln>
                  <a:noFill/>
                </a:ln>
                <a:solidFill>
                  <a:prstClr val="black"/>
                </a:solidFill>
                <a:effectLst/>
                <a:uLnTx/>
                <a:uFillTx/>
                <a:latin typeface="Calibri" panose="020F0502020204030204"/>
                <a:ea typeface="MS PGothic" charset="0"/>
                <a:cs typeface="+mn-cs"/>
              </a:rPr>
              <a:t>Cheson</a:t>
            </a: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BD et al. </a:t>
            </a:r>
            <a:r>
              <a:rPr kumimoji="0" lang="en-US" sz="1400" b="0" i="1" u="none" strike="noStrike" kern="1200" cap="none" spc="0" normalizeH="0" baseline="0" noProof="0" dirty="0">
                <a:ln>
                  <a:noFill/>
                </a:ln>
                <a:solidFill>
                  <a:prstClr val="black"/>
                </a:solidFill>
                <a:effectLst/>
                <a:uLnTx/>
                <a:uFillTx/>
                <a:latin typeface="Calibri" panose="020F0502020204030204"/>
                <a:ea typeface="MS PGothic" charset="0"/>
                <a:cs typeface="+mn-cs"/>
              </a:rPr>
              <a:t>Oncologist </a:t>
            </a: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2017;22:1283-91; </a:t>
            </a:r>
            <a:r>
              <a:rPr kumimoji="0" lang="en-US" sz="1400" b="0" i="0" u="none" strike="noStrike" kern="1200" cap="none" spc="0" normalizeH="0" baseline="0" noProof="0" dirty="0" err="1">
                <a:ln>
                  <a:noFill/>
                </a:ln>
                <a:solidFill>
                  <a:prstClr val="black"/>
                </a:solidFill>
                <a:effectLst/>
                <a:uLnTx/>
                <a:uFillTx/>
                <a:latin typeface="Calibri" panose="020F0502020204030204"/>
                <a:ea typeface="MS PGothic" charset="0"/>
                <a:cs typeface="+mn-cs"/>
              </a:rPr>
              <a:t>Venetoclax</a:t>
            </a: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PI</a:t>
            </a:r>
          </a:p>
        </p:txBody>
      </p:sp>
      <p:sp>
        <p:nvSpPr>
          <p:cNvPr id="13" name="Text Placeholder 9">
            <a:extLst>
              <a:ext uri="{FF2B5EF4-FFF2-40B4-BE49-F238E27FC236}">
                <a16:creationId xmlns:a16="http://schemas.microsoft.com/office/drawing/2014/main" id="{800282CF-6128-8514-E82C-93E4B7EC7A06}"/>
              </a:ext>
            </a:extLst>
          </p:cNvPr>
          <p:cNvSpPr txBox="1">
            <a:spLocks/>
          </p:cNvSpPr>
          <p:nvPr/>
        </p:nvSpPr>
        <p:spPr bwMode="auto">
          <a:xfrm>
            <a:off x="931824" y="6591097"/>
            <a:ext cx="10328351" cy="266903"/>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None/>
              <a:defRPr sz="1333" b="1">
                <a:solidFill>
                  <a:schemeClr val="tx1">
                    <a:lumMod val="50000"/>
                    <a:lumOff val="50000"/>
                  </a:schemeClr>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None/>
              <a:defRPr sz="1400" b="1">
                <a:solidFill>
                  <a:schemeClr val="tx1">
                    <a:lumMod val="50000"/>
                    <a:lumOff val="50000"/>
                  </a:schemeClr>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None/>
              <a:defRPr sz="1400" b="1">
                <a:solidFill>
                  <a:schemeClr val="tx1">
                    <a:lumMod val="50000"/>
                    <a:lumOff val="50000"/>
                  </a:schemeClr>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None/>
              <a:defRPr sz="1400" b="1">
                <a:solidFill>
                  <a:schemeClr val="tx1">
                    <a:lumMod val="50000"/>
                    <a:lumOff val="50000"/>
                  </a:schemeClr>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None/>
              <a:defRPr sz="1400" b="1">
                <a:solidFill>
                  <a:schemeClr val="tx1">
                    <a:lumMod val="50000"/>
                    <a:lumOff val="50000"/>
                  </a:schemeClr>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390525" marR="0" lvl="0" indent="-292100" algn="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1333" b="0" i="0" u="none" strike="noStrike" kern="0" cap="none" spc="0" normalizeH="0" baseline="0" noProof="0" dirty="0">
                <a:ln>
                  <a:noFill/>
                </a:ln>
                <a:solidFill>
                  <a:srgbClr val="000000"/>
                </a:solidFill>
                <a:effectLst/>
                <a:uLnTx/>
                <a:uFillTx/>
                <a:latin typeface="Calibri" charset="0"/>
                <a:ea typeface="MS PGothic" pitchFamily="34" charset="-128"/>
              </a:rPr>
              <a:t>Content courtesy of Professor Constantine Tam, MBBS, MD</a:t>
            </a:r>
          </a:p>
        </p:txBody>
      </p:sp>
    </p:spTree>
    <p:extLst>
      <p:ext uri="{BB962C8B-B14F-4D97-AF65-F5344CB8AC3E}">
        <p14:creationId xmlns:p14="http://schemas.microsoft.com/office/powerpoint/2010/main" val="37445847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07D72-FEBB-B864-7EB5-CC6B87C2417D}"/>
              </a:ext>
            </a:extLst>
          </p:cNvPr>
          <p:cNvSpPr>
            <a:spLocks noGrp="1"/>
          </p:cNvSpPr>
          <p:nvPr>
            <p:ph type="title"/>
          </p:nvPr>
        </p:nvSpPr>
        <p:spPr>
          <a:xfrm>
            <a:off x="916516" y="26581"/>
            <a:ext cx="10358967" cy="1143000"/>
          </a:xfrm>
        </p:spPr>
        <p:txBody>
          <a:bodyPr/>
          <a:lstStyle/>
          <a:p>
            <a:r>
              <a:rPr lang="en-US" dirty="0"/>
              <a:t>Monitoring Venetoclax TLS: A Case Example</a:t>
            </a:r>
          </a:p>
        </p:txBody>
      </p:sp>
      <p:pic>
        <p:nvPicPr>
          <p:cNvPr id="4" name="Picture 3">
            <a:extLst>
              <a:ext uri="{FF2B5EF4-FFF2-40B4-BE49-F238E27FC236}">
                <a16:creationId xmlns:a16="http://schemas.microsoft.com/office/drawing/2014/main" id="{C0D2FCE0-AC9E-70C5-DDB2-81942F22210B}"/>
              </a:ext>
            </a:extLst>
          </p:cNvPr>
          <p:cNvPicPr>
            <a:picLocks noChangeAspect="1"/>
          </p:cNvPicPr>
          <p:nvPr/>
        </p:nvPicPr>
        <p:blipFill>
          <a:blip r:embed="rId2"/>
          <a:stretch>
            <a:fillRect/>
          </a:stretch>
        </p:blipFill>
        <p:spPr>
          <a:xfrm>
            <a:off x="1775520" y="908943"/>
            <a:ext cx="9058206" cy="5590167"/>
          </a:xfrm>
          <a:prstGeom prst="rect">
            <a:avLst/>
          </a:prstGeom>
        </p:spPr>
      </p:pic>
      <p:sp>
        <p:nvSpPr>
          <p:cNvPr id="3" name="TextBox 2">
            <a:extLst>
              <a:ext uri="{FF2B5EF4-FFF2-40B4-BE49-F238E27FC236}">
                <a16:creationId xmlns:a16="http://schemas.microsoft.com/office/drawing/2014/main" id="{22582FE4-0667-DE66-E474-3AA967C4D713}"/>
              </a:ext>
            </a:extLst>
          </p:cNvPr>
          <p:cNvSpPr txBox="1"/>
          <p:nvPr/>
        </p:nvSpPr>
        <p:spPr>
          <a:xfrm>
            <a:off x="0" y="6523642"/>
            <a:ext cx="393979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Anderson MA et al. </a:t>
            </a:r>
            <a:r>
              <a:rPr kumimoji="0" lang="en-US" sz="1400" b="0" i="1" u="none" strike="noStrike" kern="1200" cap="none" spc="0" normalizeH="0" baseline="0" noProof="0" dirty="0">
                <a:ln>
                  <a:noFill/>
                </a:ln>
                <a:solidFill>
                  <a:prstClr val="black"/>
                </a:solidFill>
                <a:effectLst/>
                <a:uLnTx/>
                <a:uFillTx/>
                <a:latin typeface="Calibri" panose="020F0502020204030204"/>
                <a:ea typeface="MS PGothic" charset="0"/>
                <a:cs typeface="+mn-cs"/>
              </a:rPr>
              <a:t>Cancers (Basel) </a:t>
            </a: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2024;16(5):980.</a:t>
            </a:r>
          </a:p>
        </p:txBody>
      </p:sp>
    </p:spTree>
    <p:extLst>
      <p:ext uri="{BB962C8B-B14F-4D97-AF65-F5344CB8AC3E}">
        <p14:creationId xmlns:p14="http://schemas.microsoft.com/office/powerpoint/2010/main" val="13498143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05BD7-6EF5-A9C5-46B6-B8E9A3C3CD8D}"/>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F536658-2048-C9C6-97FB-E6A87F76EC1C}"/>
              </a:ext>
            </a:extLst>
          </p:cNvPr>
          <p:cNvSpPr txBox="1">
            <a:spLocks/>
          </p:cNvSpPr>
          <p:nvPr/>
        </p:nvSpPr>
        <p:spPr>
          <a:xfrm>
            <a:off x="424543" y="180255"/>
            <a:ext cx="10972800" cy="7135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00" b="1" i="0" u="none" strike="noStrike" kern="1200" cap="none" spc="0" normalizeH="0" baseline="0" noProof="0" dirty="0">
                <a:ln>
                  <a:noFill/>
                </a:ln>
                <a:solidFill>
                  <a:srgbClr val="0432FF"/>
                </a:solidFill>
                <a:effectLst/>
                <a:uLnTx/>
                <a:uFillTx/>
                <a:latin typeface="Calibri"/>
                <a:ea typeface="+mj-ea"/>
                <a:cs typeface="+mj-cs"/>
              </a:rPr>
              <a:t>BTKi + Bcl-2 Combinations</a:t>
            </a:r>
          </a:p>
        </p:txBody>
      </p:sp>
      <p:sp>
        <p:nvSpPr>
          <p:cNvPr id="2" name="TextBox 1">
            <a:extLst>
              <a:ext uri="{FF2B5EF4-FFF2-40B4-BE49-F238E27FC236}">
                <a16:creationId xmlns:a16="http://schemas.microsoft.com/office/drawing/2014/main" id="{C8EBB0B7-C3EF-51EB-91DA-66EF7476F3CB}"/>
              </a:ext>
            </a:extLst>
          </p:cNvPr>
          <p:cNvSpPr txBox="1"/>
          <p:nvPr/>
        </p:nvSpPr>
        <p:spPr>
          <a:xfrm>
            <a:off x="657225" y="1041495"/>
            <a:ext cx="10740118"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S PGothic" charset="0"/>
                <a:cs typeface="+mn-cs"/>
              </a:rPr>
              <a:t>Ibrutinib + Venetoclax</a:t>
            </a:r>
            <a:r>
              <a:rPr kumimoji="0" lang="en-US" sz="2800" b="1" i="0" u="none" strike="noStrike" kern="1200" cap="none" spc="0" normalizeH="0" baseline="30000" noProof="0" dirty="0">
                <a:ln>
                  <a:noFill/>
                </a:ln>
                <a:solidFill>
                  <a:prstClr val="black"/>
                </a:solidFill>
                <a:effectLst/>
                <a:uLnTx/>
                <a:uFillTx/>
                <a:latin typeface="Calibri" panose="020F0502020204030204"/>
                <a:ea typeface="MS PGothic" charset="0"/>
                <a:cs typeface="+mn-cs"/>
              </a:rPr>
              <a:t>1</a:t>
            </a:r>
            <a:endParaRPr kumimoji="0" lang="en-US" sz="2800" b="1"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S PGothic" charset="0"/>
                <a:cs typeface="+mn-cs"/>
              </a:rPr>
              <a:t>Main issue is diarrhea / GI side-effects -&gt; try splitting the drugs.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S PGothic" charset="0"/>
                <a:cs typeface="+mn-cs"/>
              </a:rPr>
              <a:t>May increase risk of CV deaths in select populations (older, WM).</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S PGothic" charset="0"/>
                <a:cs typeface="+mn-cs"/>
              </a:rPr>
              <a:t>Use with extreme caution in elderly, comorbid, CV disease.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S PGothic" charset="0"/>
                <a:cs typeface="+mn-cs"/>
              </a:rPr>
              <a:t>Acalabrutinib + Venetoclax / Zanubrutinib + Venetoclax</a:t>
            </a:r>
            <a:r>
              <a:rPr kumimoji="0" lang="en-US" sz="2800" b="1" i="0" u="none" strike="noStrike" kern="1200" cap="none" spc="0" normalizeH="0" baseline="30000" noProof="0" dirty="0">
                <a:ln>
                  <a:noFill/>
                </a:ln>
                <a:solidFill>
                  <a:prstClr val="black"/>
                </a:solidFill>
                <a:effectLst/>
                <a:uLnTx/>
                <a:uFillTx/>
                <a:latin typeface="Calibri" panose="020F0502020204030204"/>
                <a:ea typeface="MS PGothic" charset="0"/>
                <a:cs typeface="+mn-cs"/>
              </a:rPr>
              <a:t>2,3</a:t>
            </a:r>
            <a:endParaRPr kumimoji="0" lang="en-US" sz="2800" b="1"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S PGothic" charset="0"/>
                <a:cs typeface="+mn-cs"/>
              </a:rPr>
              <a:t>Much better tolerated in terms of GI toxicity.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S PGothic" charset="0"/>
                <a:cs typeface="+mn-cs"/>
              </a:rPr>
              <a:t>CV safety seems similar to 2</a:t>
            </a:r>
            <a:r>
              <a:rPr kumimoji="0" lang="en-US" sz="2800" b="0" i="0" u="none" strike="noStrike" kern="1200" cap="none" spc="0" normalizeH="0" baseline="30000" noProof="0" dirty="0">
                <a:ln>
                  <a:noFill/>
                </a:ln>
                <a:solidFill>
                  <a:prstClr val="black"/>
                </a:solidFill>
                <a:effectLst/>
                <a:uLnTx/>
                <a:uFillTx/>
                <a:latin typeface="Calibri" panose="020F0502020204030204"/>
                <a:ea typeface="MS PGothic" charset="0"/>
                <a:cs typeface="+mn-cs"/>
              </a:rPr>
              <a:t>nd</a:t>
            </a:r>
            <a:r>
              <a:rPr kumimoji="0" lang="en-US" sz="28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gen BTKi monotherapy.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S PGothic" charset="0"/>
                <a:cs typeface="+mn-cs"/>
              </a:rPr>
              <a:t>Triple BTKi/BCL2i/CD20 Combinations</a:t>
            </a:r>
            <a:r>
              <a:rPr kumimoji="0" lang="en-US" sz="2800" b="1" i="0" u="none" strike="noStrike" kern="1200" cap="none" spc="0" normalizeH="0" baseline="30000" noProof="0" dirty="0">
                <a:ln>
                  <a:noFill/>
                </a:ln>
                <a:solidFill>
                  <a:prstClr val="black"/>
                </a:solidFill>
                <a:effectLst/>
                <a:uLnTx/>
                <a:uFillTx/>
                <a:latin typeface="Calibri" panose="020F0502020204030204"/>
                <a:ea typeface="MS PGothic" charset="0"/>
                <a:cs typeface="+mn-cs"/>
              </a:rPr>
              <a:t>4</a:t>
            </a:r>
            <a:endParaRPr kumimoji="0" lang="en-US" sz="2800" b="1"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S PGothic" charset="0"/>
                <a:cs typeface="+mn-cs"/>
              </a:rPr>
              <a:t>Increased severe infections (</a:t>
            </a:r>
            <a:r>
              <a:rPr kumimoji="0" lang="en-US" sz="2800" b="0" i="0" u="none" strike="noStrike" kern="1200" cap="none" spc="0" normalizeH="0" baseline="0" noProof="0" dirty="0" err="1">
                <a:ln>
                  <a:noFill/>
                </a:ln>
                <a:solidFill>
                  <a:prstClr val="black"/>
                </a:solidFill>
                <a:effectLst/>
                <a:uLnTx/>
                <a:uFillTx/>
                <a:latin typeface="Calibri" panose="020F0502020204030204"/>
                <a:ea typeface="MS PGothic" charset="0"/>
                <a:cs typeface="+mn-cs"/>
              </a:rPr>
              <a:t>esp</a:t>
            </a:r>
            <a:r>
              <a:rPr kumimoji="0" lang="en-US" sz="28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COVID-19) &gt; neutropenia.</a:t>
            </a:r>
          </a:p>
        </p:txBody>
      </p:sp>
      <p:sp>
        <p:nvSpPr>
          <p:cNvPr id="4" name="TextBox 3">
            <a:extLst>
              <a:ext uri="{FF2B5EF4-FFF2-40B4-BE49-F238E27FC236}">
                <a16:creationId xmlns:a16="http://schemas.microsoft.com/office/drawing/2014/main" id="{5A2FCC40-ED41-C663-2286-C15C73E396BD}"/>
              </a:ext>
            </a:extLst>
          </p:cNvPr>
          <p:cNvSpPr txBox="1"/>
          <p:nvPr/>
        </p:nvSpPr>
        <p:spPr>
          <a:xfrm>
            <a:off x="70984" y="6021288"/>
            <a:ext cx="10561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1. Kater AP et al. </a:t>
            </a:r>
            <a:r>
              <a:rPr kumimoji="0" lang="en-US" sz="1400" b="0" i="1" u="none" strike="noStrike" kern="1200" cap="none" spc="0" normalizeH="0" baseline="0" noProof="0" dirty="0">
                <a:ln>
                  <a:noFill/>
                </a:ln>
                <a:solidFill>
                  <a:prstClr val="black"/>
                </a:solidFill>
                <a:effectLst/>
                <a:uLnTx/>
                <a:uFillTx/>
                <a:latin typeface="Calibri" panose="020F0502020204030204"/>
                <a:ea typeface="MS PGothic" charset="0"/>
                <a:cs typeface="+mn-cs"/>
              </a:rPr>
              <a:t>NEJM Evid </a:t>
            </a: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2022;1. 2. Brown JR et al. </a:t>
            </a:r>
            <a:r>
              <a:rPr kumimoji="0" lang="en-US" sz="1400" b="0" i="1" u="none" strike="noStrike" kern="1200" cap="none" spc="0" normalizeH="0" baseline="0" noProof="0" dirty="0">
                <a:ln>
                  <a:noFill/>
                </a:ln>
                <a:solidFill>
                  <a:prstClr val="black"/>
                </a:solidFill>
                <a:effectLst/>
                <a:uLnTx/>
                <a:uFillTx/>
                <a:latin typeface="Calibri" panose="020F0502020204030204"/>
                <a:ea typeface="MS PGothic" charset="0"/>
                <a:cs typeface="+mn-cs"/>
              </a:rPr>
              <a:t>N Engl J Med </a:t>
            </a: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2025;392(8):748-62. 3. Shadman M et al. </a:t>
            </a:r>
            <a:r>
              <a:rPr kumimoji="0" lang="en-US" sz="1400" b="0" i="1" u="none" strike="noStrike" kern="1200" cap="none" spc="0" normalizeH="0" baseline="0" noProof="0" dirty="0">
                <a:ln>
                  <a:noFill/>
                </a:ln>
                <a:solidFill>
                  <a:prstClr val="black"/>
                </a:solidFill>
                <a:effectLst/>
                <a:uLnTx/>
                <a:uFillTx/>
                <a:latin typeface="Calibri" panose="020F0502020204030204"/>
                <a:ea typeface="MS PGothic" charset="0"/>
                <a:cs typeface="+mn-cs"/>
              </a:rPr>
              <a:t>J Clin Oncol </a:t>
            </a: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2025;43:2409-17. </a:t>
            </a:r>
            <a:b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b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4. Timofeeva N et al. </a:t>
            </a:r>
            <a:r>
              <a:rPr kumimoji="0" lang="en-US" sz="1400" b="0" i="1" u="none" strike="noStrike" kern="1200" cap="none" spc="0" normalizeH="0" baseline="0" noProof="0" dirty="0">
                <a:ln>
                  <a:noFill/>
                </a:ln>
                <a:solidFill>
                  <a:prstClr val="black"/>
                </a:solidFill>
                <a:effectLst/>
                <a:uLnTx/>
                <a:uFillTx/>
                <a:latin typeface="Calibri" panose="020F0502020204030204"/>
                <a:ea typeface="MS PGothic" charset="0"/>
                <a:cs typeface="+mn-cs"/>
              </a:rPr>
              <a:t>Blood Neoplasia</a:t>
            </a: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2024;1:100034.  </a:t>
            </a:r>
          </a:p>
        </p:txBody>
      </p:sp>
      <p:sp>
        <p:nvSpPr>
          <p:cNvPr id="6" name="Text Placeholder 9">
            <a:extLst>
              <a:ext uri="{FF2B5EF4-FFF2-40B4-BE49-F238E27FC236}">
                <a16:creationId xmlns:a16="http://schemas.microsoft.com/office/drawing/2014/main" id="{53AB3309-03E2-4257-2747-F7003DCCB20C}"/>
              </a:ext>
            </a:extLst>
          </p:cNvPr>
          <p:cNvSpPr txBox="1">
            <a:spLocks/>
          </p:cNvSpPr>
          <p:nvPr/>
        </p:nvSpPr>
        <p:spPr bwMode="auto">
          <a:xfrm>
            <a:off x="16187" y="6591097"/>
            <a:ext cx="10328351" cy="266903"/>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None/>
              <a:defRPr sz="1333" b="1">
                <a:solidFill>
                  <a:schemeClr val="tx1">
                    <a:lumMod val="50000"/>
                    <a:lumOff val="50000"/>
                  </a:schemeClr>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None/>
              <a:defRPr sz="1400" b="1">
                <a:solidFill>
                  <a:schemeClr val="tx1">
                    <a:lumMod val="50000"/>
                    <a:lumOff val="50000"/>
                  </a:schemeClr>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None/>
              <a:defRPr sz="1400" b="1">
                <a:solidFill>
                  <a:schemeClr val="tx1">
                    <a:lumMod val="50000"/>
                    <a:lumOff val="50000"/>
                  </a:schemeClr>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None/>
              <a:defRPr sz="1400" b="1">
                <a:solidFill>
                  <a:schemeClr val="tx1">
                    <a:lumMod val="50000"/>
                    <a:lumOff val="50000"/>
                  </a:schemeClr>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None/>
              <a:defRPr sz="1400" b="1">
                <a:solidFill>
                  <a:schemeClr val="tx1">
                    <a:lumMod val="50000"/>
                    <a:lumOff val="50000"/>
                  </a:schemeClr>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390525" marR="0" lvl="0" indent="-29210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1333" b="0" i="0" u="none" strike="noStrike" kern="0" cap="none" spc="0" normalizeH="0" baseline="0" noProof="0" dirty="0">
                <a:ln>
                  <a:noFill/>
                </a:ln>
                <a:solidFill>
                  <a:srgbClr val="000000"/>
                </a:solidFill>
                <a:effectLst/>
                <a:uLnTx/>
                <a:uFillTx/>
                <a:latin typeface="Calibri" charset="0"/>
                <a:ea typeface="MS PGothic" pitchFamily="34" charset="-128"/>
              </a:rPr>
              <a:t>Content courtesy of Professor Constantine Tam, MBBS, MD</a:t>
            </a:r>
          </a:p>
        </p:txBody>
      </p:sp>
    </p:spTree>
    <p:extLst>
      <p:ext uri="{BB962C8B-B14F-4D97-AF65-F5344CB8AC3E}">
        <p14:creationId xmlns:p14="http://schemas.microsoft.com/office/powerpoint/2010/main" val="19914858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CB19A-7C99-8874-545B-CADD027EEA75}"/>
              </a:ext>
            </a:extLst>
          </p:cNvPr>
          <p:cNvSpPr>
            <a:spLocks noGrp="1"/>
          </p:cNvSpPr>
          <p:nvPr>
            <p:ph type="title"/>
          </p:nvPr>
        </p:nvSpPr>
        <p:spPr>
          <a:xfrm>
            <a:off x="337473" y="620688"/>
            <a:ext cx="3888433" cy="3384376"/>
          </a:xfrm>
        </p:spPr>
        <p:txBody>
          <a:bodyPr/>
          <a:lstStyle/>
          <a:p>
            <a:pPr algn="l"/>
            <a:r>
              <a:rPr lang="en-US" dirty="0"/>
              <a:t>Phase III AMPLIFY Study: Combined </a:t>
            </a:r>
            <a:br>
              <a:rPr lang="en-US" dirty="0"/>
            </a:br>
            <a:r>
              <a:rPr lang="en-US" dirty="0"/>
              <a:t>Bcl-2i/BTKi with and without Anti-CD20 </a:t>
            </a:r>
            <a:r>
              <a:rPr lang="en-US"/>
              <a:t>Monoclonal Antibody</a:t>
            </a:r>
            <a:endParaRPr lang="en-US" dirty="0"/>
          </a:p>
        </p:txBody>
      </p:sp>
      <p:grpSp>
        <p:nvGrpSpPr>
          <p:cNvPr id="10" name="Group 9">
            <a:extLst>
              <a:ext uri="{FF2B5EF4-FFF2-40B4-BE49-F238E27FC236}">
                <a16:creationId xmlns:a16="http://schemas.microsoft.com/office/drawing/2014/main" id="{282929EB-35D4-0E80-CA99-4984C493F5F0}"/>
              </a:ext>
            </a:extLst>
          </p:cNvPr>
          <p:cNvGrpSpPr/>
          <p:nvPr/>
        </p:nvGrpSpPr>
        <p:grpSpPr>
          <a:xfrm>
            <a:off x="4079776" y="1"/>
            <a:ext cx="7233350" cy="6799890"/>
            <a:chOff x="4079776" y="1"/>
            <a:chExt cx="7233350" cy="6799890"/>
          </a:xfrm>
        </p:grpSpPr>
        <p:pic>
          <p:nvPicPr>
            <p:cNvPr id="4" name="Picture 3">
              <a:extLst>
                <a:ext uri="{FF2B5EF4-FFF2-40B4-BE49-F238E27FC236}">
                  <a16:creationId xmlns:a16="http://schemas.microsoft.com/office/drawing/2014/main" id="{3A929BF7-AA54-AD8F-763A-BB8AE7B34FF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079776" y="1"/>
              <a:ext cx="7233350" cy="6799890"/>
            </a:xfrm>
            <a:prstGeom prst="rect">
              <a:avLst/>
            </a:prstGeom>
          </p:spPr>
        </p:pic>
        <p:sp>
          <p:nvSpPr>
            <p:cNvPr id="3" name="Rectangle 2">
              <a:extLst>
                <a:ext uri="{FF2B5EF4-FFF2-40B4-BE49-F238E27FC236}">
                  <a16:creationId xmlns:a16="http://schemas.microsoft.com/office/drawing/2014/main" id="{3C162FC3-FD94-5B77-9E7C-789BF778B91F}"/>
                </a:ext>
              </a:extLst>
            </p:cNvPr>
            <p:cNvSpPr/>
            <p:nvPr/>
          </p:nvSpPr>
          <p:spPr bwMode="auto">
            <a:xfrm>
              <a:off x="4151784" y="1916832"/>
              <a:ext cx="5256584" cy="1296144"/>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7" name="Rectangle 6">
              <a:extLst>
                <a:ext uri="{FF2B5EF4-FFF2-40B4-BE49-F238E27FC236}">
                  <a16:creationId xmlns:a16="http://schemas.microsoft.com/office/drawing/2014/main" id="{D28EAF8F-097F-6ACB-D066-64B99A9ECD9A}"/>
                </a:ext>
              </a:extLst>
            </p:cNvPr>
            <p:cNvSpPr/>
            <p:nvPr/>
          </p:nvSpPr>
          <p:spPr bwMode="auto">
            <a:xfrm>
              <a:off x="4151784" y="5301208"/>
              <a:ext cx="5256584" cy="432048"/>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8" name="TextBox 7">
              <a:extLst>
                <a:ext uri="{FF2B5EF4-FFF2-40B4-BE49-F238E27FC236}">
                  <a16:creationId xmlns:a16="http://schemas.microsoft.com/office/drawing/2014/main" id="{3F939BBC-8F1E-8183-04F4-A50EB46668E7}"/>
                </a:ext>
              </a:extLst>
            </p:cNvPr>
            <p:cNvSpPr txBox="1"/>
            <p:nvPr/>
          </p:nvSpPr>
          <p:spPr>
            <a:xfrm>
              <a:off x="6570081" y="1372706"/>
              <a:ext cx="508665"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3333CC"/>
                  </a:solidFill>
                  <a:effectLst/>
                  <a:uLnTx/>
                  <a:uFillTx/>
                  <a:latin typeface="Arial" pitchFamily="-72" charset="0"/>
                  <a:ea typeface="MS PGothic" charset="0"/>
                </a:rPr>
                <a:t>AV</a:t>
              </a:r>
            </a:p>
          </p:txBody>
        </p:sp>
        <p:sp>
          <p:nvSpPr>
            <p:cNvPr id="9" name="TextBox 8">
              <a:extLst>
                <a:ext uri="{FF2B5EF4-FFF2-40B4-BE49-F238E27FC236}">
                  <a16:creationId xmlns:a16="http://schemas.microsoft.com/office/drawing/2014/main" id="{41558B2F-5F84-9376-9AAC-B454527CCE19}"/>
                </a:ext>
              </a:extLst>
            </p:cNvPr>
            <p:cNvSpPr txBox="1"/>
            <p:nvPr/>
          </p:nvSpPr>
          <p:spPr>
            <a:xfrm>
              <a:off x="8256240" y="1372706"/>
              <a:ext cx="707438"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3333CC"/>
                  </a:solidFill>
                  <a:effectLst/>
                  <a:uLnTx/>
                  <a:uFillTx/>
                  <a:latin typeface="Arial" pitchFamily="-72" charset="0"/>
                  <a:ea typeface="MS PGothic" charset="0"/>
                </a:rPr>
                <a:t>AVO</a:t>
              </a:r>
            </a:p>
          </p:txBody>
        </p:sp>
      </p:grpSp>
      <p:sp>
        <p:nvSpPr>
          <p:cNvPr id="6" name="TextBox 5">
            <a:extLst>
              <a:ext uri="{FF2B5EF4-FFF2-40B4-BE49-F238E27FC236}">
                <a16:creationId xmlns:a16="http://schemas.microsoft.com/office/drawing/2014/main" id="{E770998F-1C18-54F2-0E19-A97BA450C083}"/>
              </a:ext>
            </a:extLst>
          </p:cNvPr>
          <p:cNvSpPr txBox="1"/>
          <p:nvPr/>
        </p:nvSpPr>
        <p:spPr>
          <a:xfrm>
            <a:off x="0" y="6523642"/>
            <a:ext cx="377084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Brown JR et al. </a:t>
            </a:r>
            <a:r>
              <a:rPr kumimoji="0" lang="en-US" sz="1400" b="0" i="1" u="none" strike="noStrike" kern="1200" cap="none" spc="0" normalizeH="0" baseline="0" noProof="0" dirty="0">
                <a:ln>
                  <a:noFill/>
                </a:ln>
                <a:solidFill>
                  <a:prstClr val="black"/>
                </a:solidFill>
                <a:effectLst/>
                <a:uLnTx/>
                <a:uFillTx/>
                <a:latin typeface="Calibri" panose="020F0502020204030204"/>
                <a:ea typeface="MS PGothic" charset="0"/>
                <a:cs typeface="+mn-cs"/>
              </a:rPr>
              <a:t>N Engl J Med </a:t>
            </a: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2025;392(8):748-62.</a:t>
            </a:r>
          </a:p>
        </p:txBody>
      </p:sp>
    </p:spTree>
    <p:extLst>
      <p:ext uri="{BB962C8B-B14F-4D97-AF65-F5344CB8AC3E}">
        <p14:creationId xmlns:p14="http://schemas.microsoft.com/office/powerpoint/2010/main" val="36604148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0607E-21FA-5769-BE98-4D58253FB26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6789367-D651-FF79-9A21-C93D552DA220}"/>
              </a:ext>
            </a:extLst>
          </p:cNvPr>
          <p:cNvSpPr/>
          <p:nvPr/>
        </p:nvSpPr>
        <p:spPr bwMode="auto">
          <a:xfrm>
            <a:off x="1007221" y="243726"/>
            <a:ext cx="10177558" cy="1585074"/>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7" name="Title 1">
            <a:extLst>
              <a:ext uri="{FF2B5EF4-FFF2-40B4-BE49-F238E27FC236}">
                <a16:creationId xmlns:a16="http://schemas.microsoft.com/office/drawing/2014/main" id="{90C070AA-6724-D45D-218D-4BF871D555C2}"/>
              </a:ext>
            </a:extLst>
          </p:cNvPr>
          <p:cNvSpPr>
            <a:spLocks noGrp="1"/>
          </p:cNvSpPr>
          <p:nvPr>
            <p:ph type="title"/>
          </p:nvPr>
        </p:nvSpPr>
        <p:spPr>
          <a:xfrm>
            <a:off x="1007221" y="548680"/>
            <a:ext cx="10177558" cy="1085498"/>
          </a:xfrm>
        </p:spPr>
        <p:txBody>
          <a:bodyPr lIns="91440" tIns="91440" rIns="91440" bIns="182880"/>
          <a:lstStyle/>
          <a:p>
            <a:r>
              <a:rPr lang="en-US" sz="4000" dirty="0">
                <a:solidFill>
                  <a:schemeClr val="bg1"/>
                </a:solidFill>
              </a:rPr>
              <a:t>Cases from the Community</a:t>
            </a:r>
          </a:p>
        </p:txBody>
      </p:sp>
      <p:sp>
        <p:nvSpPr>
          <p:cNvPr id="9" name="Title 1">
            <a:extLst>
              <a:ext uri="{FF2B5EF4-FFF2-40B4-BE49-F238E27FC236}">
                <a16:creationId xmlns:a16="http://schemas.microsoft.com/office/drawing/2014/main" id="{AB7E513B-03E4-AF4F-7A80-2DAFA5E4CB45}"/>
              </a:ext>
            </a:extLst>
          </p:cNvPr>
          <p:cNvSpPr txBox="1">
            <a:spLocks/>
          </p:cNvSpPr>
          <p:nvPr/>
        </p:nvSpPr>
        <p:spPr bwMode="auto">
          <a:xfrm>
            <a:off x="5934081" y="5222732"/>
            <a:ext cx="4382204"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Neil Love, MD </a:t>
            </a:r>
          </a:p>
        </p:txBody>
      </p:sp>
      <p:pic>
        <p:nvPicPr>
          <p:cNvPr id="10" name="Picture 9" descr="A person in a white shirt&#10;&#10;AI-generated content may be incorrect.">
            <a:extLst>
              <a:ext uri="{FF2B5EF4-FFF2-40B4-BE49-F238E27FC236}">
                <a16:creationId xmlns:a16="http://schemas.microsoft.com/office/drawing/2014/main" id="{32EB4289-9BFD-7750-59EA-FC509929BFAA}"/>
              </a:ext>
            </a:extLst>
          </p:cNvPr>
          <p:cNvPicPr>
            <a:picLocks noChangeAspect="1"/>
          </p:cNvPicPr>
          <p:nvPr/>
        </p:nvPicPr>
        <p:blipFill>
          <a:blip r:embed="rId2"/>
          <a:srcRect l="22367" r="19429" b="17523"/>
          <a:stretch>
            <a:fillRect/>
          </a:stretch>
        </p:blipFill>
        <p:spPr>
          <a:xfrm>
            <a:off x="6799303" y="2570972"/>
            <a:ext cx="2651760" cy="2651760"/>
          </a:xfrm>
          <a:prstGeom prst="ellipse">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86849C7E-F819-BC0B-95CD-64CCCEA02C89}"/>
              </a:ext>
            </a:extLst>
          </p:cNvPr>
          <p:cNvSpPr txBox="1">
            <a:spLocks/>
          </p:cNvSpPr>
          <p:nvPr/>
        </p:nvSpPr>
        <p:spPr bwMode="auto">
          <a:xfrm>
            <a:off x="918780" y="5222732"/>
            <a:ext cx="5377891"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Susmitha </a:t>
            </a:r>
            <a:r>
              <a:rPr kumimoji="0" lang="en-US" sz="2400" b="1" i="0" u="none" strike="noStrike" kern="1200" cap="none" spc="0" normalizeH="0" baseline="0" noProof="0" dirty="0" err="1">
                <a:ln>
                  <a:noFill/>
                </a:ln>
                <a:solidFill>
                  <a:srgbClr val="062060"/>
                </a:solidFill>
                <a:effectLst/>
                <a:uLnTx/>
                <a:uFillTx/>
                <a:latin typeface="Calibri"/>
                <a:ea typeface="MS PGothic" pitchFamily="34" charset="-128"/>
                <a:cs typeface="Calibri"/>
              </a:rPr>
              <a:t>Apuri</a:t>
            </a: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 MD</a:t>
            </a:r>
          </a:p>
        </p:txBody>
      </p:sp>
      <p:pic>
        <p:nvPicPr>
          <p:cNvPr id="3" name="Picture 2" descr="A person wearing a white coat and headphones&#10;&#10;AI-generated content may be incorrect.">
            <a:extLst>
              <a:ext uri="{FF2B5EF4-FFF2-40B4-BE49-F238E27FC236}">
                <a16:creationId xmlns:a16="http://schemas.microsoft.com/office/drawing/2014/main" id="{99CF5FC8-F365-1B59-8798-451C77FCB798}"/>
              </a:ext>
            </a:extLst>
          </p:cNvPr>
          <p:cNvPicPr>
            <a:picLocks/>
          </p:cNvPicPr>
          <p:nvPr/>
        </p:nvPicPr>
        <p:blipFill>
          <a:blip r:embed="rId3"/>
          <a:srcRect l="25088" t="-318" r="20483" b="318"/>
          <a:stretch>
            <a:fillRect/>
          </a:stretch>
        </p:blipFill>
        <p:spPr>
          <a:xfrm>
            <a:off x="2281845" y="2570972"/>
            <a:ext cx="2651760" cy="2651760"/>
          </a:xfrm>
          <a:prstGeom prst="ellipse">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334405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84D6B-0C7E-834C-6980-06E2FB9E5D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12495D-3203-8A07-60C1-23CF98636384}"/>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058966D4-896E-B009-6BF0-F15B534BB025}"/>
              </a:ext>
            </a:extLst>
          </p:cNvPr>
          <p:cNvSpPr>
            <a:spLocks noGrp="1"/>
          </p:cNvSpPr>
          <p:nvPr>
            <p:ph idx="1"/>
          </p:nvPr>
        </p:nvSpPr>
        <p:spPr>
          <a:xfrm>
            <a:off x="912286" y="1370013"/>
            <a:ext cx="10820678" cy="4799013"/>
          </a:xfrm>
        </p:spPr>
        <p:txBody>
          <a:bodyPr/>
          <a:lstStyle/>
          <a:p>
            <a:pPr marL="98425" indent="0">
              <a:lnSpc>
                <a:spcPct val="100000"/>
              </a:lnSpc>
              <a:buNone/>
            </a:pPr>
            <a:r>
              <a:rPr lang="en-US" sz="2200" dirty="0"/>
              <a:t>What would you recommend for this patient with worsening fatigue/</a:t>
            </a:r>
            <a:r>
              <a:rPr lang="en-US" sz="2200" dirty="0" err="1"/>
              <a:t>cytopenias</a:t>
            </a:r>
            <a:r>
              <a:rPr lang="en-US" sz="2200" dirty="0"/>
              <a:t> and recurrent infections during the </a:t>
            </a:r>
            <a:r>
              <a:rPr lang="en-US" sz="2200" dirty="0" err="1"/>
              <a:t>venetoclax</a:t>
            </a:r>
            <a:r>
              <a:rPr lang="en-US" sz="2200" dirty="0"/>
              <a:t> ramp-up? How do you determine whether to recommend IVIG or G-CSF for these patients?</a:t>
            </a:r>
          </a:p>
          <a:p>
            <a:pPr marL="98425" indent="0">
              <a:lnSpc>
                <a:spcPct val="100000"/>
              </a:lnSpc>
              <a:buNone/>
            </a:pPr>
            <a:r>
              <a:rPr lang="en-US" sz="2200" dirty="0"/>
              <a:t>Do you recommend prophylactic antimicrobials for your patients with CLL who are going to begin treatment with </a:t>
            </a:r>
            <a:r>
              <a:rPr lang="en-US" sz="2200" dirty="0" err="1"/>
              <a:t>venetoclax</a:t>
            </a:r>
            <a:r>
              <a:rPr lang="en-US" sz="2200" dirty="0"/>
              <a:t>? Does this depend at all on what it will be partnered with?</a:t>
            </a:r>
          </a:p>
          <a:p>
            <a:pPr marL="98425" indent="0">
              <a:lnSpc>
                <a:spcPct val="100000"/>
              </a:lnSpc>
              <a:buNone/>
            </a:pPr>
            <a:r>
              <a:rPr lang="en-US" sz="2200" dirty="0"/>
              <a:t>For patients with CLL who are receiving fixed-duration </a:t>
            </a:r>
            <a:r>
              <a:rPr lang="en-US" sz="2200" dirty="0" err="1"/>
              <a:t>venetoclax</a:t>
            </a:r>
            <a:r>
              <a:rPr lang="en-US" sz="2200" dirty="0"/>
              <a:t>/</a:t>
            </a:r>
            <a:r>
              <a:rPr lang="en-US" sz="2200" dirty="0" err="1"/>
              <a:t>obinutuzumab</a:t>
            </a:r>
            <a:r>
              <a:rPr lang="en-US" sz="2200" dirty="0"/>
              <a:t> as initial therapy, do you generally assess for minimal residual disease (MRD) at the end of treatment? What about those receiving fixed-duration </a:t>
            </a:r>
            <a:r>
              <a:rPr lang="en-US" sz="2200" dirty="0" err="1"/>
              <a:t>venetoclax</a:t>
            </a:r>
            <a:r>
              <a:rPr lang="en-US" sz="2200" dirty="0"/>
              <a:t>/acalabrutinib? Are you any more likely to assess MRD status in the presence of high-risk features? </a:t>
            </a:r>
          </a:p>
          <a:p>
            <a:pPr marL="98425" indent="0">
              <a:lnSpc>
                <a:spcPct val="100000"/>
              </a:lnSpc>
              <a:buNone/>
            </a:pPr>
            <a:r>
              <a:rPr lang="en-US" sz="2200" dirty="0"/>
              <a:t>If a patient has detectable MRD after completing the recommended treatment duration with </a:t>
            </a:r>
            <a:r>
              <a:rPr lang="en-US" sz="2200" dirty="0" err="1"/>
              <a:t>venetoclax</a:t>
            </a:r>
            <a:r>
              <a:rPr lang="en-US" sz="2200" dirty="0"/>
              <a:t>/</a:t>
            </a:r>
            <a:r>
              <a:rPr lang="en-US" sz="2200" dirty="0" err="1"/>
              <a:t>obinutuzumab</a:t>
            </a:r>
            <a:r>
              <a:rPr lang="en-US" sz="2200" dirty="0"/>
              <a:t>, do you continue therapy? What about </a:t>
            </a:r>
            <a:r>
              <a:rPr lang="en-US" sz="2200" dirty="0" err="1"/>
              <a:t>venetoclax</a:t>
            </a:r>
            <a:r>
              <a:rPr lang="en-US" sz="2200" dirty="0"/>
              <a:t>/acalabrutinib?</a:t>
            </a:r>
          </a:p>
          <a:p>
            <a:pPr marL="98425" indent="0">
              <a:lnSpc>
                <a:spcPct val="100000"/>
              </a:lnSpc>
              <a:buNone/>
            </a:pPr>
            <a:r>
              <a:rPr lang="en-US" sz="2200" dirty="0"/>
              <a:t>How often would you check for MRD going forward in this patient’s case? </a:t>
            </a:r>
          </a:p>
        </p:txBody>
      </p:sp>
    </p:spTree>
    <p:extLst>
      <p:ext uri="{BB962C8B-B14F-4D97-AF65-F5344CB8AC3E}">
        <p14:creationId xmlns:p14="http://schemas.microsoft.com/office/powerpoint/2010/main" val="41990414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43302-809D-E66A-011A-589A667523B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4FFAF50-B7E5-EC31-FCEA-38441BDDFAE0}"/>
              </a:ext>
            </a:extLst>
          </p:cNvPr>
          <p:cNvSpPr/>
          <p:nvPr/>
        </p:nvSpPr>
        <p:spPr bwMode="auto">
          <a:xfrm>
            <a:off x="740128" y="4293096"/>
            <a:ext cx="10828480" cy="648072"/>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D8A72774-7584-D2F2-9716-34707CD1E31B}"/>
              </a:ext>
            </a:extLst>
          </p:cNvPr>
          <p:cNvSpPr>
            <a:spLocks noGrp="1"/>
          </p:cNvSpPr>
          <p:nvPr>
            <p:ph type="title"/>
          </p:nvPr>
        </p:nvSpPr>
        <p:spPr>
          <a:xfrm>
            <a:off x="912286" y="227013"/>
            <a:ext cx="10358967" cy="825723"/>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D762BAC3-D161-6D64-B1BD-FC9793FF7858}"/>
              </a:ext>
            </a:extLst>
          </p:cNvPr>
          <p:cNvSpPr>
            <a:spLocks noGrp="1"/>
          </p:cNvSpPr>
          <p:nvPr>
            <p:ph idx="1"/>
          </p:nvPr>
        </p:nvSpPr>
        <p:spPr>
          <a:xfrm>
            <a:off x="920225" y="1124744"/>
            <a:ext cx="10225136"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Current and Future Role of Continuous Bruton Tyrosine Kinase (BTK) Inhibitor Therapy for Previously Untreated Chronic Lymphocytic Leukemia (CLL) — Dr Fakhri</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Available and Emerging Approaches to Time-Limited Therapy for Treatment-Naïve CLL — Dr Allan</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Optimal Management of Adverse Events (AEs) with BTK and Bcl-2 Inhibitors; Considerations for Special Patient Populations — Dr Ma</a:t>
            </a:r>
          </a:p>
          <a:p>
            <a:pPr marL="98425" indent="0">
              <a:lnSpc>
                <a:spcPct val="100000"/>
              </a:lnSpc>
              <a:spcBef>
                <a:spcPts val="1600"/>
              </a:spcBef>
              <a:spcAft>
                <a:spcPts val="0"/>
              </a:spcAft>
              <a:buNone/>
            </a:pPr>
            <a:r>
              <a:rPr lang="en-US" sz="2500" dirty="0">
                <a:solidFill>
                  <a:schemeClr val="bg1"/>
                </a:solidFill>
              </a:rPr>
              <a:t>Module 4: Selection and Sequencing of Therapy for R/R CLL — Dr Shadman</a:t>
            </a:r>
          </a:p>
          <a:p>
            <a:pPr marL="98425" indent="0">
              <a:lnSpc>
                <a:spcPct val="100000"/>
              </a:lnSpc>
              <a:spcBef>
                <a:spcPts val="1600"/>
              </a:spcBef>
              <a:spcAft>
                <a:spcPts val="0"/>
              </a:spcAft>
              <a:buNone/>
            </a:pPr>
            <a:r>
              <a:rPr lang="en-US" sz="2500" dirty="0">
                <a:solidFill>
                  <a:srgbClr val="0432FF"/>
                </a:solidFill>
              </a:rPr>
              <a:t>Module 5: </a:t>
            </a:r>
            <a:r>
              <a:rPr lang="en-US" sz="2500" dirty="0">
                <a:solidFill>
                  <a:schemeClr val="tx1"/>
                </a:solidFill>
              </a:rPr>
              <a:t>Chimeric Antigen Receptor (CAR) T-Cell Therapy and Other Novel Strategies for CLL — Dr Abramson</a:t>
            </a:r>
          </a:p>
        </p:txBody>
      </p:sp>
    </p:spTree>
    <p:extLst>
      <p:ext uri="{BB962C8B-B14F-4D97-AF65-F5344CB8AC3E}">
        <p14:creationId xmlns:p14="http://schemas.microsoft.com/office/powerpoint/2010/main" val="11671104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A94D0-5D8D-E380-9ED3-293BFA1E7E70}"/>
              </a:ext>
            </a:extLst>
          </p:cNvPr>
          <p:cNvSpPr>
            <a:spLocks noGrp="1"/>
          </p:cNvSpPr>
          <p:nvPr>
            <p:ph type="ctrTitle"/>
          </p:nvPr>
        </p:nvSpPr>
        <p:spPr>
          <a:xfrm>
            <a:off x="1616598" y="572948"/>
            <a:ext cx="9144000" cy="2387600"/>
          </a:xfrm>
        </p:spPr>
        <p:txBody>
          <a:bodyPr>
            <a:normAutofit fontScale="90000"/>
          </a:bodyPr>
          <a:lstStyle/>
          <a:p>
            <a:r>
              <a:rPr lang="en-US" b="1" i="0" dirty="0">
                <a:solidFill>
                  <a:srgbClr val="3D505D"/>
                </a:solidFill>
                <a:effectLst/>
                <a:latin typeface="+mn-lt"/>
              </a:rPr>
              <a:t>Selection and Sequencing of Therapy for R/R CLL</a:t>
            </a:r>
            <a:endParaRPr lang="en-US" dirty="0">
              <a:latin typeface="+mn-lt"/>
            </a:endParaRPr>
          </a:p>
        </p:txBody>
      </p:sp>
      <p:sp>
        <p:nvSpPr>
          <p:cNvPr id="3" name="Subtitle 2">
            <a:extLst>
              <a:ext uri="{FF2B5EF4-FFF2-40B4-BE49-F238E27FC236}">
                <a16:creationId xmlns:a16="http://schemas.microsoft.com/office/drawing/2014/main" id="{5999227F-6C7A-6601-3BD6-34140479F634}"/>
              </a:ext>
            </a:extLst>
          </p:cNvPr>
          <p:cNvSpPr>
            <a:spLocks noGrp="1"/>
          </p:cNvSpPr>
          <p:nvPr>
            <p:ph type="subTitle" idx="1"/>
          </p:nvPr>
        </p:nvSpPr>
        <p:spPr>
          <a:xfrm>
            <a:off x="1524000" y="3602037"/>
            <a:ext cx="9144000" cy="2387600"/>
          </a:xfrm>
        </p:spPr>
        <p:txBody>
          <a:bodyPr>
            <a:normAutofit fontScale="77500" lnSpcReduction="20000"/>
          </a:bodyPr>
          <a:lstStyle/>
          <a:p>
            <a:endParaRPr lang="en-US" dirty="0"/>
          </a:p>
          <a:p>
            <a:pPr algn="l"/>
            <a:r>
              <a:rPr lang="en-US" sz="2800" b="1" dirty="0">
                <a:solidFill>
                  <a:srgbClr val="002060"/>
                </a:solidFill>
              </a:rPr>
              <a:t>Mazyar Shadman, MD MPH</a:t>
            </a:r>
          </a:p>
          <a:p>
            <a:pPr algn="l"/>
            <a:r>
              <a:rPr lang="en-US" dirty="0">
                <a:solidFill>
                  <a:srgbClr val="002060"/>
                </a:solidFill>
              </a:rPr>
              <a:t>Professor | Innovators Network Endowed Chair</a:t>
            </a:r>
          </a:p>
          <a:p>
            <a:pPr algn="l"/>
            <a:r>
              <a:rPr lang="en-US" dirty="0">
                <a:solidFill>
                  <a:srgbClr val="002060"/>
                </a:solidFill>
              </a:rPr>
              <a:t>Deputy Chief Medical Officer </a:t>
            </a:r>
          </a:p>
          <a:p>
            <a:pPr algn="l"/>
            <a:r>
              <a:rPr lang="en-US" dirty="0">
                <a:solidFill>
                  <a:srgbClr val="002060"/>
                </a:solidFill>
              </a:rPr>
              <a:t>Medical Director, Cellular Immunotherapy </a:t>
            </a:r>
          </a:p>
          <a:p>
            <a:pPr algn="l"/>
            <a:r>
              <a:rPr lang="en-US" dirty="0">
                <a:solidFill>
                  <a:srgbClr val="002060"/>
                </a:solidFill>
              </a:rPr>
              <a:t>Fred Hutch Cancer Center | University of Washington </a:t>
            </a:r>
          </a:p>
          <a:p>
            <a:pPr algn="l"/>
            <a:r>
              <a:rPr lang="en-US" dirty="0">
                <a:solidFill>
                  <a:srgbClr val="002060"/>
                </a:solidFill>
              </a:rPr>
              <a:t>Seattle, WA</a:t>
            </a:r>
          </a:p>
          <a:p>
            <a:endParaRPr lang="en-US" dirty="0"/>
          </a:p>
        </p:txBody>
      </p:sp>
    </p:spTree>
    <p:extLst>
      <p:ext uri="{BB962C8B-B14F-4D97-AF65-F5344CB8AC3E}">
        <p14:creationId xmlns:p14="http://schemas.microsoft.com/office/powerpoint/2010/main" val="62066419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0741E-05D1-9944-905D-0EC1FFDBC5C3}"/>
            </a:ext>
          </a:extLst>
        </p:cNvPr>
        <p:cNvGrpSpPr/>
        <p:nvPr/>
      </p:nvGrpSpPr>
      <p:grpSpPr>
        <a:xfrm>
          <a:off x="0" y="0"/>
          <a:ext cx="0" cy="0"/>
          <a:chOff x="0" y="0"/>
          <a:chExt cx="0" cy="0"/>
        </a:xfrm>
      </p:grpSpPr>
      <p:sp>
        <p:nvSpPr>
          <p:cNvPr id="4" name="AutoShape 2" descr="Treatment algorithm for relapsed CLL/SLL">
            <a:extLst>
              <a:ext uri="{FF2B5EF4-FFF2-40B4-BE49-F238E27FC236}">
                <a16:creationId xmlns:a16="http://schemas.microsoft.com/office/drawing/2014/main" id="{A9678A24-7FF4-E604-36AF-32D85958C7B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 name="Picture 6" descr="A diagram of a treatment&#10;&#10;AI-generated content may be incorrect.">
            <a:extLst>
              <a:ext uri="{FF2B5EF4-FFF2-40B4-BE49-F238E27FC236}">
                <a16:creationId xmlns:a16="http://schemas.microsoft.com/office/drawing/2014/main" id="{C5676B4F-9488-C862-079A-13ED059AAA6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98165" y="206437"/>
            <a:ext cx="11100470" cy="6445126"/>
          </a:xfrm>
          <a:prstGeom prst="rect">
            <a:avLst/>
          </a:prstGeom>
        </p:spPr>
      </p:pic>
    </p:spTree>
    <p:extLst>
      <p:ext uri="{BB962C8B-B14F-4D97-AF65-F5344CB8AC3E}">
        <p14:creationId xmlns:p14="http://schemas.microsoft.com/office/powerpoint/2010/main" val="141318115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3C7CB-7022-A4FA-047E-65FE4299073F}"/>
              </a:ext>
            </a:extLst>
          </p:cNvPr>
          <p:cNvSpPr>
            <a:spLocks noGrp="1"/>
          </p:cNvSpPr>
          <p:nvPr>
            <p:ph type="title"/>
          </p:nvPr>
        </p:nvSpPr>
        <p:spPr>
          <a:xfrm>
            <a:off x="838200" y="0"/>
            <a:ext cx="10515600" cy="1325563"/>
          </a:xfrm>
        </p:spPr>
        <p:txBody>
          <a:bodyPr>
            <a:normAutofit/>
          </a:bodyPr>
          <a:lstStyle/>
          <a:p>
            <a:pPr algn="ctr"/>
            <a:r>
              <a:rPr lang="en-US" dirty="0"/>
              <a:t>Treatment Options in R/R CLL</a:t>
            </a:r>
          </a:p>
        </p:txBody>
      </p:sp>
      <p:sp>
        <p:nvSpPr>
          <p:cNvPr id="3" name="Content Placeholder 2">
            <a:extLst>
              <a:ext uri="{FF2B5EF4-FFF2-40B4-BE49-F238E27FC236}">
                <a16:creationId xmlns:a16="http://schemas.microsoft.com/office/drawing/2014/main" id="{0B8C52B3-92B8-506E-6F77-9B66FE911F44}"/>
              </a:ext>
            </a:extLst>
          </p:cNvPr>
          <p:cNvSpPr>
            <a:spLocks noGrp="1"/>
          </p:cNvSpPr>
          <p:nvPr>
            <p:ph idx="1"/>
          </p:nvPr>
        </p:nvSpPr>
        <p:spPr>
          <a:xfrm>
            <a:off x="838200" y="1698035"/>
            <a:ext cx="10515600" cy="4351338"/>
          </a:xfrm>
        </p:spPr>
        <p:txBody>
          <a:bodyPr>
            <a:normAutofit lnSpcReduction="10000"/>
          </a:bodyPr>
          <a:lstStyle/>
          <a:p>
            <a:r>
              <a:rPr lang="en-US" dirty="0"/>
              <a:t>BTK inhibitor monotherapy</a:t>
            </a:r>
          </a:p>
          <a:p>
            <a:pPr lvl="1"/>
            <a:r>
              <a:rPr lang="en-US" dirty="0"/>
              <a:t>Covalent BTK inhibitors </a:t>
            </a:r>
          </a:p>
          <a:p>
            <a:pPr lvl="2"/>
            <a:r>
              <a:rPr lang="en-US" dirty="0"/>
              <a:t>Acalabrutinib</a:t>
            </a:r>
          </a:p>
          <a:p>
            <a:pPr lvl="2"/>
            <a:r>
              <a:rPr lang="en-US" dirty="0"/>
              <a:t>Zanubrutinib  </a:t>
            </a:r>
          </a:p>
          <a:p>
            <a:pPr lvl="1"/>
            <a:r>
              <a:rPr lang="en-US" dirty="0"/>
              <a:t>Non-covalent BTK inhibitor</a:t>
            </a:r>
          </a:p>
          <a:p>
            <a:pPr lvl="2"/>
            <a:r>
              <a:rPr lang="en-US" dirty="0" err="1"/>
              <a:t>Pirtobrutinib</a:t>
            </a:r>
            <a:endParaRPr lang="en-US" dirty="0"/>
          </a:p>
          <a:p>
            <a:r>
              <a:rPr lang="en-US" dirty="0"/>
              <a:t>BCL2i-based therapy</a:t>
            </a:r>
          </a:p>
          <a:p>
            <a:pPr lvl="1"/>
            <a:r>
              <a:rPr lang="en-US" dirty="0" err="1"/>
              <a:t>Venetoclax</a:t>
            </a:r>
            <a:r>
              <a:rPr lang="en-US" dirty="0"/>
              <a:t>-based </a:t>
            </a:r>
          </a:p>
          <a:p>
            <a:pPr lvl="1"/>
            <a:r>
              <a:rPr lang="en-US" dirty="0" err="1"/>
              <a:t>Sonrotoclax</a:t>
            </a:r>
            <a:r>
              <a:rPr lang="en-US" dirty="0"/>
              <a:t>-based </a:t>
            </a:r>
          </a:p>
          <a:p>
            <a:r>
              <a:rPr lang="en-US" dirty="0"/>
              <a:t>BTKi and CAR-T cell therapy </a:t>
            </a:r>
          </a:p>
          <a:p>
            <a:r>
              <a:rPr lang="en-US" dirty="0"/>
              <a:t>Emerging BTK targeting agents</a:t>
            </a:r>
          </a:p>
        </p:txBody>
      </p:sp>
    </p:spTree>
    <p:extLst>
      <p:ext uri="{BB962C8B-B14F-4D97-AF65-F5344CB8AC3E}">
        <p14:creationId xmlns:p14="http://schemas.microsoft.com/office/powerpoint/2010/main" val="2231201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6"/>
          <p:cNvSpPr>
            <a:spLocks noChangeArrowheads="1"/>
          </p:cNvSpPr>
          <p:nvPr/>
        </p:nvSpPr>
        <p:spPr bwMode="auto">
          <a:xfrm>
            <a:off x="904413" y="935649"/>
            <a:ext cx="7696200" cy="60960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Networked iPads are available.</a:t>
            </a:r>
          </a:p>
        </p:txBody>
      </p:sp>
      <p:sp>
        <p:nvSpPr>
          <p:cNvPr id="19" name="Rectangle 10"/>
          <p:cNvSpPr>
            <a:spLocks noChangeArrowheads="1"/>
          </p:cNvSpPr>
          <p:nvPr/>
        </p:nvSpPr>
        <p:spPr bwMode="auto">
          <a:xfrm>
            <a:off x="914639" y="6264897"/>
            <a:ext cx="10360152" cy="503238"/>
          </a:xfrm>
          <a:prstGeom prst="rect">
            <a:avLst/>
          </a:prstGeom>
          <a:noFill/>
          <a:ln>
            <a:noFill/>
          </a:ln>
          <a:effectLst>
            <a:prstShdw prst="shdw17" dist="17961" dir="2700000">
              <a:srgbClr val="708688">
                <a:alpha val="74997"/>
              </a:srgbClr>
            </a:prst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For assistance, please raise your hand. Devices will be collected at the conclusion of the activity.</a:t>
            </a:r>
          </a:p>
        </p:txBody>
      </p:sp>
      <p:sp>
        <p:nvSpPr>
          <p:cNvPr id="20" name="Rectangle 13"/>
          <p:cNvSpPr>
            <a:spLocks noChangeArrowheads="1"/>
          </p:cNvSpPr>
          <p:nvPr/>
        </p:nvSpPr>
        <p:spPr bwMode="auto">
          <a:xfrm>
            <a:off x="1920479" y="168653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Tap the Program Slides button to review speaker presentations and other program content.</a:t>
            </a:r>
          </a:p>
        </p:txBody>
      </p:sp>
      <p:sp>
        <p:nvSpPr>
          <p:cNvPr id="23" name="Rectangle 13"/>
          <p:cNvSpPr>
            <a:spLocks noChangeArrowheads="1"/>
          </p:cNvSpPr>
          <p:nvPr/>
        </p:nvSpPr>
        <p:spPr bwMode="auto">
          <a:xfrm>
            <a:off x="1920479" y="282421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 Survey questions will be discussed throughout the meeting.</a:t>
            </a:r>
          </a:p>
        </p:txBody>
      </p:sp>
      <p:sp>
        <p:nvSpPr>
          <p:cNvPr id="25" name="Rectangle 13"/>
          <p:cNvSpPr>
            <a:spLocks noChangeArrowheads="1"/>
          </p:cNvSpPr>
          <p:nvPr/>
        </p:nvSpPr>
        <p:spPr bwMode="auto">
          <a:xfrm>
            <a:off x="1920479" y="401339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Tap Ask a Question to submit a challenging case or question for discussion. We will aim to address as many questions as possible during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64030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398396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2809741"/>
            <a:ext cx="1005840" cy="774684"/>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in the Meeting Room</a:t>
            </a:r>
          </a:p>
        </p:txBody>
      </p:sp>
    </p:spTree>
    <p:extLst>
      <p:ext uri="{BB962C8B-B14F-4D97-AF65-F5344CB8AC3E}">
        <p14:creationId xmlns:p14="http://schemas.microsoft.com/office/powerpoint/2010/main" val="30264606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4D1CCA-9ED4-1B7D-1E90-1A9BD885FCAB}"/>
              </a:ext>
            </a:extLst>
          </p:cNvPr>
          <p:cNvSpPr>
            <a:spLocks noGrp="1"/>
          </p:cNvSpPr>
          <p:nvPr>
            <p:ph idx="1"/>
          </p:nvPr>
        </p:nvSpPr>
        <p:spPr>
          <a:xfrm>
            <a:off x="838200" y="2655065"/>
            <a:ext cx="10515600" cy="3521898"/>
          </a:xfrm>
        </p:spPr>
        <p:txBody>
          <a:bodyPr>
            <a:normAutofit/>
          </a:bodyPr>
          <a:lstStyle/>
          <a:p>
            <a:pPr marL="0" indent="0" algn="ctr">
              <a:buNone/>
            </a:pPr>
            <a:r>
              <a:rPr lang="en-US" sz="5400" dirty="0"/>
              <a:t>BTKi monotherapy</a:t>
            </a:r>
          </a:p>
        </p:txBody>
      </p:sp>
    </p:spTree>
    <p:extLst>
      <p:ext uri="{BB962C8B-B14F-4D97-AF65-F5344CB8AC3E}">
        <p14:creationId xmlns:p14="http://schemas.microsoft.com/office/powerpoint/2010/main" val="2109590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4"/>
          <p:cNvSpPr/>
          <p:nvPr/>
        </p:nvSpPr>
        <p:spPr>
          <a:xfrm>
            <a:off x="8557147" y="1426464"/>
            <a:ext cx="3363336" cy="3840480"/>
          </a:xfrm>
          <a:prstGeom prst="rect">
            <a:avLst/>
          </a:prstGeom>
          <a:solidFill>
            <a:srgbClr val="F1F5F9"/>
          </a:solidFill>
          <a:ln w="12700">
            <a:solidFill>
              <a:srgbClr val="CBD5E1"/>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Shape 5"/>
          <p:cNvSpPr/>
          <p:nvPr/>
        </p:nvSpPr>
        <p:spPr>
          <a:xfrm>
            <a:off x="8680037" y="1426464"/>
            <a:ext cx="3233691" cy="329184"/>
          </a:xfrm>
          <a:prstGeom prst="rect">
            <a:avLst/>
          </a:prstGeom>
          <a:solidFill>
            <a:srgbClr val="0A2547"/>
          </a:solidFill>
          <a:ln w="12700">
            <a:solidFill>
              <a:srgbClr val="0A2547"/>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Text 6"/>
          <p:cNvSpPr/>
          <p:nvPr/>
        </p:nvSpPr>
        <p:spPr>
          <a:xfrm>
            <a:off x="8680035" y="1426464"/>
            <a:ext cx="3259883" cy="329184"/>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Key Findings</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Shape 7"/>
          <p:cNvSpPr/>
          <p:nvPr/>
        </p:nvSpPr>
        <p:spPr>
          <a:xfrm>
            <a:off x="8680035" y="1810512"/>
            <a:ext cx="3186732" cy="786384"/>
          </a:xfrm>
          <a:prstGeom prst="rect">
            <a:avLst/>
          </a:prstGeom>
          <a:solidFill>
            <a:srgbClr val="E0F2FE"/>
          </a:solidFill>
          <a:ln w="12700">
            <a:solidFill>
              <a:srgbClr val="CBD5E1"/>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Shape 8"/>
          <p:cNvSpPr/>
          <p:nvPr/>
        </p:nvSpPr>
        <p:spPr>
          <a:xfrm>
            <a:off x="8673281" y="1810512"/>
            <a:ext cx="45720" cy="786384"/>
          </a:xfrm>
          <a:prstGeom prst="rect">
            <a:avLst/>
          </a:prstGeom>
          <a:solidFill>
            <a:srgbClr val="0E7490"/>
          </a:solidFill>
          <a:ln w="12700">
            <a:solidFill>
              <a:srgbClr val="0E749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Text 9"/>
          <p:cNvSpPr/>
          <p:nvPr/>
        </p:nvSpPr>
        <p:spPr>
          <a:xfrm>
            <a:off x="8696141" y="1874201"/>
            <a:ext cx="3330076" cy="82296"/>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itchFamily="34" charset="0"/>
                <a:ea typeface="Calibri" pitchFamily="34" charset="-122"/>
                <a:cs typeface="Calibri" pitchFamily="34" charset="-120"/>
              </a:rPr>
              <a:t>Median PFS</a:t>
            </a:r>
            <a:endParaRPr kumimoji="0" lang="en-US" sz="9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Text 10"/>
          <p:cNvSpPr/>
          <p:nvPr/>
        </p:nvSpPr>
        <p:spPr>
          <a:xfrm>
            <a:off x="8725755" y="2011680"/>
            <a:ext cx="3113580" cy="256032"/>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E7490"/>
                </a:solidFill>
                <a:effectLst/>
                <a:uLnTx/>
                <a:uFillTx/>
                <a:latin typeface="Calibri" pitchFamily="34" charset="0"/>
                <a:ea typeface="Calibri" pitchFamily="34" charset="-122"/>
                <a:cs typeface="Calibri" pitchFamily="34" charset="-120"/>
              </a:rPr>
              <a:t>38.4 mo  (both arms)</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 name="Text 11"/>
          <p:cNvSpPr/>
          <p:nvPr/>
        </p:nvSpPr>
        <p:spPr>
          <a:xfrm>
            <a:off x="8699308" y="2295144"/>
            <a:ext cx="3281885" cy="22860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itchFamily="34" charset="0"/>
                <a:ea typeface="Calibri" pitchFamily="34" charset="-122"/>
                <a:cs typeface="Calibri" pitchFamily="34" charset="-120"/>
              </a:rPr>
              <a:t>HR 1.00 (95% CI 0.79–1.27) — non-inferiority confirmed</a:t>
            </a:r>
            <a:endParaRPr kumimoji="0" lang="en-US" sz="9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 name="Shape 12"/>
          <p:cNvSpPr/>
          <p:nvPr/>
        </p:nvSpPr>
        <p:spPr>
          <a:xfrm>
            <a:off x="8680035" y="2646869"/>
            <a:ext cx="3209592" cy="786384"/>
          </a:xfrm>
          <a:prstGeom prst="rect">
            <a:avLst/>
          </a:prstGeom>
          <a:solidFill>
            <a:srgbClr val="FEF3C7"/>
          </a:solidFill>
          <a:ln w="12700">
            <a:solidFill>
              <a:srgbClr val="CBD5E1"/>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Shape 13"/>
          <p:cNvSpPr/>
          <p:nvPr/>
        </p:nvSpPr>
        <p:spPr>
          <a:xfrm>
            <a:off x="8673281" y="2670048"/>
            <a:ext cx="45720" cy="786384"/>
          </a:xfrm>
          <a:prstGeom prst="rect">
            <a:avLst/>
          </a:prstGeom>
          <a:solidFill>
            <a:srgbClr val="92400E"/>
          </a:solidFill>
          <a:ln w="12700">
            <a:solidFill>
              <a:srgbClr val="92400E"/>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Text 14"/>
          <p:cNvSpPr/>
          <p:nvPr/>
        </p:nvSpPr>
        <p:spPr>
          <a:xfrm>
            <a:off x="8680035" y="2715768"/>
            <a:ext cx="3233693" cy="164592"/>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itchFamily="34" charset="0"/>
                <a:ea typeface="Calibri" pitchFamily="34" charset="-122"/>
                <a:cs typeface="Calibri" pitchFamily="34" charset="-120"/>
              </a:rPr>
              <a:t>AEs leading to discontinuation</a:t>
            </a:r>
            <a:endParaRPr kumimoji="0" lang="en-US" sz="9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 name="Text 15"/>
          <p:cNvSpPr/>
          <p:nvPr/>
        </p:nvSpPr>
        <p:spPr>
          <a:xfrm>
            <a:off x="8771475" y="2871216"/>
            <a:ext cx="3067860" cy="256032"/>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2400E"/>
                </a:solidFill>
                <a:effectLst/>
                <a:uLnTx/>
                <a:uFillTx/>
                <a:latin typeface="Calibri" pitchFamily="34" charset="0"/>
                <a:ea typeface="Calibri" pitchFamily="34" charset="-122"/>
                <a:cs typeface="Calibri" pitchFamily="34" charset="-120"/>
              </a:rPr>
              <a:t>14.9% vs 21.3%</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 name="Text 16"/>
          <p:cNvSpPr/>
          <p:nvPr/>
        </p:nvSpPr>
        <p:spPr>
          <a:xfrm>
            <a:off x="8688558" y="3136392"/>
            <a:ext cx="3233693" cy="256032"/>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itchFamily="34" charset="0"/>
                <a:ea typeface="Calibri" pitchFamily="34" charset="-122"/>
                <a:cs typeface="Calibri" pitchFamily="34" charset="-120"/>
              </a:rPr>
              <a:t>Acala vs Ibrutinib  (p=0.0016)</a:t>
            </a:r>
            <a:endParaRPr kumimoji="0" lang="en-US" sz="9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 name="Shape 17"/>
          <p:cNvSpPr/>
          <p:nvPr/>
        </p:nvSpPr>
        <p:spPr>
          <a:xfrm>
            <a:off x="8680035" y="3529584"/>
            <a:ext cx="3186732" cy="786384"/>
          </a:xfrm>
          <a:prstGeom prst="rect">
            <a:avLst/>
          </a:prstGeom>
          <a:solidFill>
            <a:srgbClr val="FEF3C7"/>
          </a:solidFill>
          <a:ln w="12700">
            <a:solidFill>
              <a:srgbClr val="CBD5E1"/>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Shape 18"/>
          <p:cNvSpPr/>
          <p:nvPr/>
        </p:nvSpPr>
        <p:spPr>
          <a:xfrm>
            <a:off x="8673281" y="3529584"/>
            <a:ext cx="45720" cy="786384"/>
          </a:xfrm>
          <a:prstGeom prst="rect">
            <a:avLst/>
          </a:prstGeom>
          <a:solidFill>
            <a:srgbClr val="92400E"/>
          </a:solidFill>
          <a:ln w="12700">
            <a:solidFill>
              <a:srgbClr val="92400E"/>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Text 19"/>
          <p:cNvSpPr/>
          <p:nvPr/>
        </p:nvSpPr>
        <p:spPr>
          <a:xfrm>
            <a:off x="8696466" y="3584448"/>
            <a:ext cx="3281885" cy="155448"/>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itchFamily="34" charset="0"/>
                <a:ea typeface="Calibri" pitchFamily="34" charset="-122"/>
                <a:cs typeface="Calibri" pitchFamily="34" charset="-120"/>
              </a:rPr>
              <a:t>Afib/flutter (any grade)</a:t>
            </a:r>
            <a:endParaRPr kumimoji="0" lang="en-US" sz="9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5" name="Text 20"/>
          <p:cNvSpPr/>
          <p:nvPr/>
        </p:nvSpPr>
        <p:spPr>
          <a:xfrm>
            <a:off x="8696141" y="3730752"/>
            <a:ext cx="3143194" cy="256032"/>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2400E"/>
                </a:solidFill>
                <a:effectLst/>
                <a:uLnTx/>
                <a:uFillTx/>
                <a:latin typeface="Calibri" pitchFamily="34" charset="0"/>
                <a:ea typeface="Calibri" pitchFamily="34" charset="-122"/>
                <a:cs typeface="Calibri" pitchFamily="34" charset="-120"/>
              </a:rPr>
              <a:t>9.4% vs 16.0%</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 name="Text 21"/>
          <p:cNvSpPr/>
          <p:nvPr/>
        </p:nvSpPr>
        <p:spPr>
          <a:xfrm>
            <a:off x="8673281" y="4005072"/>
            <a:ext cx="3281885" cy="256032"/>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itchFamily="34" charset="0"/>
                <a:ea typeface="Calibri" pitchFamily="34" charset="-122"/>
                <a:cs typeface="Calibri" pitchFamily="34" charset="-120"/>
              </a:rPr>
              <a:t>Acala vs Ibrutinib  (p=0.02) — 1° hierarchical secondary endpoint</a:t>
            </a:r>
            <a:endParaRPr kumimoji="0" lang="en-US" sz="9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 name="Shape 22"/>
          <p:cNvSpPr/>
          <p:nvPr/>
        </p:nvSpPr>
        <p:spPr>
          <a:xfrm>
            <a:off x="8696141" y="4389120"/>
            <a:ext cx="3170626" cy="786384"/>
          </a:xfrm>
          <a:prstGeom prst="rect">
            <a:avLst/>
          </a:prstGeom>
          <a:solidFill>
            <a:srgbClr val="FFF7ED"/>
          </a:solidFill>
          <a:ln w="12700">
            <a:solidFill>
              <a:srgbClr val="CBD5E1"/>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Shape 23"/>
          <p:cNvSpPr/>
          <p:nvPr/>
        </p:nvSpPr>
        <p:spPr>
          <a:xfrm>
            <a:off x="8673281" y="4389120"/>
            <a:ext cx="45720" cy="786384"/>
          </a:xfrm>
          <a:prstGeom prst="rect">
            <a:avLst/>
          </a:prstGeom>
          <a:solidFill>
            <a:srgbClr val="9A3412"/>
          </a:solidFill>
          <a:ln w="12700">
            <a:solidFill>
              <a:srgbClr val="9A341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Text 24"/>
          <p:cNvSpPr/>
          <p:nvPr/>
        </p:nvSpPr>
        <p:spPr>
          <a:xfrm>
            <a:off x="8741861" y="4434840"/>
            <a:ext cx="3281885" cy="109728"/>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itchFamily="34" charset="0"/>
                <a:ea typeface="Calibri" pitchFamily="34" charset="-122"/>
                <a:cs typeface="Calibri" pitchFamily="34" charset="-120"/>
              </a:rPr>
              <a:t>High-risk population</a:t>
            </a:r>
            <a:endParaRPr kumimoji="0" lang="en-US" sz="9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0" name="Text 25"/>
          <p:cNvSpPr/>
          <p:nvPr/>
        </p:nvSpPr>
        <p:spPr>
          <a:xfrm>
            <a:off x="8771475" y="4590288"/>
            <a:ext cx="3067860" cy="256032"/>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A3412"/>
                </a:solidFill>
                <a:effectLst/>
                <a:uLnTx/>
                <a:uFillTx/>
                <a:latin typeface="Calibri" pitchFamily="34" charset="0"/>
                <a:ea typeface="Calibri" pitchFamily="34" charset="-122"/>
                <a:cs typeface="Calibri" pitchFamily="34" charset="-120"/>
              </a:rPr>
              <a:t>del(17p) 45% · TP53 37–42%</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 name="Text 26"/>
          <p:cNvSpPr/>
          <p:nvPr/>
        </p:nvSpPr>
        <p:spPr>
          <a:xfrm>
            <a:off x="8719001" y="4864608"/>
            <a:ext cx="3120334" cy="256032"/>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itchFamily="34" charset="0"/>
                <a:ea typeface="Calibri" pitchFamily="34" charset="-122"/>
                <a:cs typeface="Calibri" pitchFamily="34" charset="-120"/>
              </a:rPr>
              <a:t>Unmutated IGHV 82–89%  ·  All pts had del(17p) or del(11q)</a:t>
            </a:r>
            <a:endParaRPr kumimoji="0" lang="en-US" sz="9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36" name="Picture 35">
            <a:extLst>
              <a:ext uri="{FF2B5EF4-FFF2-40B4-BE49-F238E27FC236}">
                <a16:creationId xmlns:a16="http://schemas.microsoft.com/office/drawing/2014/main" id="{0D57E7BE-5152-CD10-C690-0945A3C2089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0" y="1164954"/>
            <a:ext cx="8433110" cy="5149883"/>
          </a:xfrm>
          <a:prstGeom prst="rect">
            <a:avLst/>
          </a:prstGeom>
        </p:spPr>
      </p:pic>
      <p:sp>
        <p:nvSpPr>
          <p:cNvPr id="38" name="TextBox 37">
            <a:extLst>
              <a:ext uri="{FF2B5EF4-FFF2-40B4-BE49-F238E27FC236}">
                <a16:creationId xmlns:a16="http://schemas.microsoft.com/office/drawing/2014/main" id="{43E807BD-6CDD-9A1B-FA48-D71ECED4ACC7}"/>
              </a:ext>
            </a:extLst>
          </p:cNvPr>
          <p:cNvSpPr txBox="1"/>
          <p:nvPr/>
        </p:nvSpPr>
        <p:spPr>
          <a:xfrm>
            <a:off x="969576" y="158882"/>
            <a:ext cx="1078144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ptos" panose="02110004020202020204"/>
                <a:ea typeface="Calibri" pitchFamily="34" charset="-122"/>
                <a:cs typeface="Calibri" pitchFamily="34" charset="-120"/>
              </a:rPr>
              <a:t>Acalabrutinib vs. Ibrutinib : ELEVATE-RR</a:t>
            </a:r>
            <a:endParaRPr kumimoji="0" lang="en-US" sz="3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A99C2DFF-998C-7CCE-1DB8-61CEC0DBD3AE}"/>
              </a:ext>
            </a:extLst>
          </p:cNvPr>
          <p:cNvSpPr txBox="1"/>
          <p:nvPr/>
        </p:nvSpPr>
        <p:spPr>
          <a:xfrm>
            <a:off x="5035974" y="6440281"/>
            <a:ext cx="243727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Byrd. J et al, JCO, 2021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320040" y="0"/>
            <a:ext cx="8961120" cy="621792"/>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6" name="Image 0" descr="/home/claude/alpine_unpacked/ppt/media/image1.png"/>
          <p:cNvPicPr>
            <a:picLocks noChangeAspect="1"/>
          </p:cNvPicPr>
          <p:nvPr/>
        </p:nvPicPr>
        <p:blipFill>
          <a:blip r:embed="rId3"/>
          <a:stretch>
            <a:fillRect/>
          </a:stretch>
        </p:blipFill>
        <p:spPr>
          <a:xfrm>
            <a:off x="201168" y="694944"/>
            <a:ext cx="7132320" cy="2818078"/>
          </a:xfrm>
          <a:prstGeom prst="rect">
            <a:avLst/>
          </a:prstGeom>
        </p:spPr>
      </p:pic>
      <p:sp>
        <p:nvSpPr>
          <p:cNvPr id="7" name="Shape 4"/>
          <p:cNvSpPr/>
          <p:nvPr/>
        </p:nvSpPr>
        <p:spPr>
          <a:xfrm>
            <a:off x="7498080" y="694944"/>
            <a:ext cx="4462272" cy="2584906"/>
          </a:xfrm>
          <a:prstGeom prst="rect">
            <a:avLst/>
          </a:prstGeom>
          <a:solidFill>
            <a:srgbClr val="F1F5F9"/>
          </a:solidFill>
          <a:ln w="12700">
            <a:solidFill>
              <a:srgbClr val="CBD5E1"/>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Shape 5"/>
          <p:cNvSpPr/>
          <p:nvPr/>
        </p:nvSpPr>
        <p:spPr>
          <a:xfrm>
            <a:off x="7498080" y="694944"/>
            <a:ext cx="4462272" cy="310896"/>
          </a:xfrm>
          <a:prstGeom prst="rect">
            <a:avLst/>
          </a:prstGeom>
          <a:solidFill>
            <a:srgbClr val="0A2547"/>
          </a:solidFill>
          <a:ln w="12700">
            <a:solidFill>
              <a:srgbClr val="0A2547"/>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Text 6"/>
          <p:cNvSpPr/>
          <p:nvPr/>
        </p:nvSpPr>
        <p:spPr>
          <a:xfrm>
            <a:off x="7607808" y="694944"/>
            <a:ext cx="4315968" cy="310896"/>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Key Results  (median f/u 39 months)</a:t>
            </a:r>
            <a:endPar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Shape 7"/>
          <p:cNvSpPr/>
          <p:nvPr/>
        </p:nvSpPr>
        <p:spPr>
          <a:xfrm>
            <a:off x="7616952" y="1060704"/>
            <a:ext cx="4224528" cy="658368"/>
          </a:xfrm>
          <a:prstGeom prst="rect">
            <a:avLst/>
          </a:prstGeom>
          <a:solidFill>
            <a:srgbClr val="EEF5E6"/>
          </a:solidFill>
          <a:ln w="12700">
            <a:solidFill>
              <a:srgbClr val="CBD5E1"/>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Shape 8"/>
          <p:cNvSpPr/>
          <p:nvPr/>
        </p:nvSpPr>
        <p:spPr>
          <a:xfrm>
            <a:off x="7616952" y="1060704"/>
            <a:ext cx="45720" cy="658368"/>
          </a:xfrm>
          <a:prstGeom prst="rect">
            <a:avLst/>
          </a:prstGeom>
          <a:solidFill>
            <a:srgbClr val="5B8C2A"/>
          </a:solidFill>
          <a:ln w="12700">
            <a:solidFill>
              <a:srgbClr val="5B8C2A"/>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Text 9"/>
          <p:cNvSpPr/>
          <p:nvPr/>
        </p:nvSpPr>
        <p:spPr>
          <a:xfrm>
            <a:off x="7717536" y="1097280"/>
            <a:ext cx="4096512" cy="155448"/>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itchFamily="34" charset="0"/>
                <a:ea typeface="Calibri" pitchFamily="34" charset="-122"/>
                <a:cs typeface="Calibri" pitchFamily="34" charset="-120"/>
              </a:rPr>
              <a:t>PFS superiority — overall</a:t>
            </a:r>
            <a:endParaRPr kumimoji="0" lang="en-US" sz="1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Text 10"/>
          <p:cNvSpPr/>
          <p:nvPr/>
        </p:nvSpPr>
        <p:spPr>
          <a:xfrm>
            <a:off x="7717536" y="1243584"/>
            <a:ext cx="4096512" cy="219456"/>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B8C2A"/>
                </a:solidFill>
                <a:effectLst/>
                <a:uLnTx/>
                <a:uFillTx/>
                <a:latin typeface="Calibri" pitchFamily="34" charset="0"/>
                <a:ea typeface="Calibri" pitchFamily="34" charset="-122"/>
                <a:cs typeface="Calibri" pitchFamily="34" charset="-120"/>
              </a:rPr>
              <a:t>HR 0.68</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 11"/>
          <p:cNvSpPr/>
          <p:nvPr/>
        </p:nvSpPr>
        <p:spPr>
          <a:xfrm>
            <a:off x="7717536" y="1463040"/>
            <a:ext cx="4096512" cy="237744"/>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itchFamily="34" charset="0"/>
                <a:ea typeface="Calibri" pitchFamily="34" charset="-122"/>
                <a:cs typeface="Calibri" pitchFamily="34" charset="-120"/>
              </a:rPr>
              <a:t>(95% CI 0.53–0.86)  P=0.0011</a:t>
            </a:r>
            <a:r>
              <a:rPr kumimoji="0" lang="en-US" sz="1000" b="1" i="0" u="none" strike="noStrike" kern="1200" cap="none" spc="0" normalizeH="0" baseline="0" noProof="0" dirty="0">
                <a:ln>
                  <a:noFill/>
                </a:ln>
                <a:solidFill>
                  <a:prstClr val="black"/>
                </a:solidFill>
                <a:effectLst/>
                <a:uLnTx/>
                <a:uFillTx/>
                <a:latin typeface="Aptos" panose="02110004020202020204"/>
                <a:ea typeface="+mn-ea"/>
                <a:cs typeface="+mn-cs"/>
              </a:rPr>
              <a:t> ; </a:t>
            </a:r>
            <a:r>
              <a:rPr kumimoji="0" lang="en-US" sz="1000" b="1" i="0" u="none" strike="noStrike" kern="1200" cap="none" spc="0" normalizeH="0" baseline="0" noProof="0" dirty="0" err="1">
                <a:ln>
                  <a:noFill/>
                </a:ln>
                <a:solidFill>
                  <a:prstClr val="black"/>
                </a:solidFill>
                <a:effectLst/>
                <a:uLnTx/>
                <a:uFillTx/>
                <a:latin typeface="Calibri" pitchFamily="34" charset="0"/>
                <a:ea typeface="Calibri" pitchFamily="34" charset="-122"/>
                <a:cs typeface="Calibri" pitchFamily="34" charset="-120"/>
              </a:rPr>
              <a:t>Zanu</a:t>
            </a:r>
            <a:r>
              <a:rPr kumimoji="0" lang="en-US" sz="1000" b="1" i="0" u="none" strike="noStrike" kern="1200" cap="none" spc="0" normalizeH="0" baseline="0" noProof="0" dirty="0">
                <a:ln>
                  <a:noFill/>
                </a:ln>
                <a:solidFill>
                  <a:prstClr val="black"/>
                </a:solidFill>
                <a:effectLst/>
                <a:uLnTx/>
                <a:uFillTx/>
                <a:latin typeface="Calibri" pitchFamily="34" charset="0"/>
                <a:ea typeface="Calibri" pitchFamily="34" charset="-122"/>
                <a:cs typeface="Calibri" pitchFamily="34" charset="-120"/>
              </a:rPr>
              <a:t> 64.9% vs Ibr 54.8% at 36 mo</a:t>
            </a:r>
            <a:endParaRPr kumimoji="0" lang="en-US" sz="1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Shape 12"/>
          <p:cNvSpPr/>
          <p:nvPr/>
        </p:nvSpPr>
        <p:spPr>
          <a:xfrm>
            <a:off x="7616952" y="1787652"/>
            <a:ext cx="4224528" cy="658368"/>
          </a:xfrm>
          <a:prstGeom prst="rect">
            <a:avLst/>
          </a:prstGeom>
          <a:solidFill>
            <a:srgbClr val="EEF5E6"/>
          </a:solidFill>
          <a:ln w="12700">
            <a:solidFill>
              <a:srgbClr val="CBD5E1"/>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Shape 13"/>
          <p:cNvSpPr/>
          <p:nvPr/>
        </p:nvSpPr>
        <p:spPr>
          <a:xfrm>
            <a:off x="7616952" y="1787652"/>
            <a:ext cx="45720" cy="658368"/>
          </a:xfrm>
          <a:prstGeom prst="rect">
            <a:avLst/>
          </a:prstGeom>
          <a:solidFill>
            <a:srgbClr val="5B8C2A"/>
          </a:solidFill>
          <a:ln w="12700">
            <a:solidFill>
              <a:srgbClr val="5B8C2A"/>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Text 14"/>
          <p:cNvSpPr/>
          <p:nvPr/>
        </p:nvSpPr>
        <p:spPr>
          <a:xfrm>
            <a:off x="7717536" y="1824228"/>
            <a:ext cx="4096512" cy="155448"/>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itchFamily="34" charset="0"/>
                <a:ea typeface="Calibri" pitchFamily="34" charset="-122"/>
                <a:cs typeface="Calibri" pitchFamily="34" charset="-120"/>
              </a:rPr>
              <a:t>PFS — del(17p)/TP53mut subgroup</a:t>
            </a:r>
            <a:endParaRPr kumimoji="0" lang="en-US" sz="1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 name="Text 15"/>
          <p:cNvSpPr/>
          <p:nvPr/>
        </p:nvSpPr>
        <p:spPr>
          <a:xfrm>
            <a:off x="7717536" y="1970532"/>
            <a:ext cx="4096512" cy="219456"/>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B8C2A"/>
                </a:solidFill>
                <a:effectLst/>
                <a:uLnTx/>
                <a:uFillTx/>
                <a:latin typeface="Calibri" pitchFamily="34" charset="0"/>
                <a:ea typeface="Calibri" pitchFamily="34" charset="-122"/>
                <a:cs typeface="Calibri" pitchFamily="34" charset="-120"/>
              </a:rPr>
              <a:t>HR 0.52</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9" name="Text 16"/>
          <p:cNvSpPr/>
          <p:nvPr/>
        </p:nvSpPr>
        <p:spPr>
          <a:xfrm>
            <a:off x="7717536" y="2189988"/>
            <a:ext cx="4096512" cy="237744"/>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itchFamily="34" charset="0"/>
                <a:ea typeface="Calibri" pitchFamily="34" charset="-122"/>
                <a:cs typeface="Calibri" pitchFamily="34" charset="-120"/>
              </a:rPr>
              <a:t>(95% CI 0.33–0.83)  P=0.0047</a:t>
            </a:r>
            <a:r>
              <a:rPr kumimoji="0" lang="en-US" sz="10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000" b="1" i="0" u="none" strike="noStrike" kern="1200" cap="none" spc="0" normalizeH="0" baseline="0" noProof="0" dirty="0" err="1">
                <a:ln>
                  <a:noFill/>
                </a:ln>
                <a:solidFill>
                  <a:prstClr val="black"/>
                </a:solidFill>
                <a:effectLst/>
                <a:uLnTx/>
                <a:uFillTx/>
                <a:latin typeface="Calibri" pitchFamily="34" charset="0"/>
                <a:ea typeface="Calibri" pitchFamily="34" charset="-122"/>
                <a:cs typeface="Calibri" pitchFamily="34" charset="-120"/>
              </a:rPr>
              <a:t>Zanu</a:t>
            </a:r>
            <a:r>
              <a:rPr kumimoji="0" lang="en-US" sz="1000" b="1" i="0" u="none" strike="noStrike" kern="1200" cap="none" spc="0" normalizeH="0" baseline="0" noProof="0" dirty="0">
                <a:ln>
                  <a:noFill/>
                </a:ln>
                <a:solidFill>
                  <a:prstClr val="black"/>
                </a:solidFill>
                <a:effectLst/>
                <a:uLnTx/>
                <a:uFillTx/>
                <a:latin typeface="Calibri" pitchFamily="34" charset="0"/>
                <a:ea typeface="Calibri" pitchFamily="34" charset="-122"/>
                <a:cs typeface="Calibri" pitchFamily="34" charset="-120"/>
              </a:rPr>
              <a:t> 58.6% vs Ibr 41.3% at 36 mo</a:t>
            </a:r>
            <a:endParaRPr kumimoji="0" lang="en-US" sz="1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 name="Shape 17"/>
          <p:cNvSpPr/>
          <p:nvPr/>
        </p:nvSpPr>
        <p:spPr>
          <a:xfrm>
            <a:off x="7616952" y="2514600"/>
            <a:ext cx="4224528" cy="658368"/>
          </a:xfrm>
          <a:prstGeom prst="rect">
            <a:avLst/>
          </a:prstGeom>
          <a:solidFill>
            <a:srgbClr val="EBF2FA"/>
          </a:solidFill>
          <a:ln w="12700">
            <a:solidFill>
              <a:srgbClr val="CBD5E1"/>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Shape 18"/>
          <p:cNvSpPr/>
          <p:nvPr/>
        </p:nvSpPr>
        <p:spPr>
          <a:xfrm>
            <a:off x="7616952" y="2514600"/>
            <a:ext cx="45720" cy="658368"/>
          </a:xfrm>
          <a:prstGeom prst="rect">
            <a:avLst/>
          </a:prstGeom>
          <a:solidFill>
            <a:srgbClr val="2E6DA4"/>
          </a:solidFill>
          <a:ln w="12700">
            <a:solidFill>
              <a:srgbClr val="2E6DA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Text 19"/>
          <p:cNvSpPr/>
          <p:nvPr/>
        </p:nvSpPr>
        <p:spPr>
          <a:xfrm>
            <a:off x="7717536" y="2551176"/>
            <a:ext cx="4096512" cy="155448"/>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itchFamily="34" charset="0"/>
                <a:ea typeface="Calibri" pitchFamily="34" charset="-122"/>
                <a:cs typeface="Calibri" pitchFamily="34" charset="-120"/>
              </a:rPr>
              <a:t>AEs → discontinuation</a:t>
            </a:r>
            <a:endParaRPr kumimoji="0" lang="en-US" sz="1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 name="Text 20"/>
          <p:cNvSpPr/>
          <p:nvPr/>
        </p:nvSpPr>
        <p:spPr>
          <a:xfrm>
            <a:off x="7717536" y="2697480"/>
            <a:ext cx="4096512" cy="219456"/>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E6DA4"/>
                </a:solidFill>
                <a:effectLst/>
                <a:uLnTx/>
                <a:uFillTx/>
                <a:latin typeface="Calibri" pitchFamily="34" charset="0"/>
                <a:ea typeface="Calibri" pitchFamily="34" charset="-122"/>
                <a:cs typeface="Calibri" pitchFamily="34" charset="-120"/>
              </a:rPr>
              <a:t>15.4% vs 21.3%</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4" name="Text 21"/>
          <p:cNvSpPr/>
          <p:nvPr/>
        </p:nvSpPr>
        <p:spPr>
          <a:xfrm>
            <a:off x="7717536" y="2916936"/>
            <a:ext cx="4096512" cy="237744"/>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itchFamily="34" charset="0"/>
                <a:ea typeface="Calibri" pitchFamily="34" charset="-122"/>
                <a:cs typeface="Calibri" pitchFamily="34" charset="-120"/>
              </a:rPr>
              <a:t>Zanubrutinib vs Ibrutinib</a:t>
            </a:r>
            <a:endParaRPr kumimoji="0" lang="en-US" sz="1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5" name="Shape 22"/>
          <p:cNvSpPr/>
          <p:nvPr/>
        </p:nvSpPr>
        <p:spPr>
          <a:xfrm>
            <a:off x="201168" y="3622750"/>
            <a:ext cx="5852160" cy="246888"/>
          </a:xfrm>
          <a:prstGeom prst="rect">
            <a:avLst/>
          </a:prstGeom>
          <a:solidFill>
            <a:srgbClr val="0A2547"/>
          </a:solidFill>
          <a:ln w="12700">
            <a:solidFill>
              <a:srgbClr val="0A2547"/>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Text 23"/>
          <p:cNvSpPr/>
          <p:nvPr/>
        </p:nvSpPr>
        <p:spPr>
          <a:xfrm>
            <a:off x="201168" y="3622750"/>
            <a:ext cx="5852160" cy="246888"/>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PFS — Overall Population</a:t>
            </a: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27" name="Image 1" descr="/home/claude/alpine_unpacked/ppt/media/image2.png"/>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01168" y="3935740"/>
            <a:ext cx="5852160" cy="2466692"/>
          </a:xfrm>
          <a:prstGeom prst="rect">
            <a:avLst/>
          </a:prstGeom>
        </p:spPr>
      </p:pic>
      <p:sp>
        <p:nvSpPr>
          <p:cNvPr id="28" name="Shape 24"/>
          <p:cNvSpPr/>
          <p:nvPr/>
        </p:nvSpPr>
        <p:spPr>
          <a:xfrm>
            <a:off x="6492240" y="3622750"/>
            <a:ext cx="5468112" cy="246888"/>
          </a:xfrm>
          <a:prstGeom prst="rect">
            <a:avLst/>
          </a:prstGeom>
          <a:solidFill>
            <a:srgbClr val="7B2D8B"/>
          </a:solidFill>
          <a:ln w="12700">
            <a:solidFill>
              <a:srgbClr val="7B2D8B"/>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Text 25"/>
          <p:cNvSpPr/>
          <p:nvPr/>
        </p:nvSpPr>
        <p:spPr>
          <a:xfrm>
            <a:off x="6492240" y="3622750"/>
            <a:ext cx="5468112" cy="246888"/>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PFS — del(17p)/TP53mut Subgroup</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30" name="Image 2" descr="/home/claude/alpine_unpacked/ppt/media/image3.png"/>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6492240" y="3935740"/>
            <a:ext cx="5468112" cy="2293418"/>
          </a:xfrm>
          <a:prstGeom prst="rect">
            <a:avLst/>
          </a:prstGeom>
        </p:spPr>
      </p:pic>
      <p:sp>
        <p:nvSpPr>
          <p:cNvPr id="32" name="Text 27"/>
          <p:cNvSpPr/>
          <p:nvPr/>
        </p:nvSpPr>
        <p:spPr>
          <a:xfrm>
            <a:off x="201168" y="6692946"/>
            <a:ext cx="11612880" cy="146304"/>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Calibri" pitchFamily="34" charset="-122"/>
                <a:cs typeface="Calibri" pitchFamily="34" charset="-120"/>
              </a:rPr>
              <a:t>Brown JR et al. N Engl J Med. 2023 ; Brown JR et al. ASH, 2023 </a:t>
            </a: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Calibri" pitchFamily="34" charset="-122"/>
                <a:cs typeface="Calibri" pitchFamily="34" charset="-120"/>
              </a:rPr>
              <a:t> </a:t>
            </a: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4" name="TextBox 33">
            <a:extLst>
              <a:ext uri="{FF2B5EF4-FFF2-40B4-BE49-F238E27FC236}">
                <a16:creationId xmlns:a16="http://schemas.microsoft.com/office/drawing/2014/main" id="{A06E2D24-6158-6A0D-260B-448F4DD71BF7}"/>
              </a:ext>
            </a:extLst>
          </p:cNvPr>
          <p:cNvSpPr txBox="1"/>
          <p:nvPr/>
        </p:nvSpPr>
        <p:spPr>
          <a:xfrm>
            <a:off x="954025" y="86247"/>
            <a:ext cx="1088745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ptos" panose="02110004020202020204"/>
                <a:ea typeface="Calibri" pitchFamily="34" charset="-122"/>
                <a:cs typeface="Calibri" pitchFamily="34" charset="-120"/>
              </a:rPr>
              <a:t>Zanubrutinib vs. Ibrutinib in R/R CLL: ALPINE</a:t>
            </a:r>
            <a:endParaRPr kumimoji="0" lang="en-US" sz="3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Placeholder 2">
            <a:extLst>
              <a:ext uri="{FF2B5EF4-FFF2-40B4-BE49-F238E27FC236}">
                <a16:creationId xmlns:a16="http://schemas.microsoft.com/office/drawing/2014/main" id="{75E32D03-773B-4536-8F44-2DFFFADCCB00}"/>
              </a:ext>
            </a:extLst>
          </p:cNvPr>
          <p:cNvSpPr txBox="1"/>
          <p:nvPr/>
        </p:nvSpPr>
        <p:spPr bwMode="auto">
          <a:xfrm>
            <a:off x="-1665837" y="171921"/>
            <a:ext cx="13598305" cy="249238"/>
          </a:xfrm>
          <a:prstGeom prst="rect">
            <a:avLst/>
          </a:prstGeom>
          <a:noFill/>
          <a:ln w="9525" cap="flat" cmpd="sng" algn="ctr">
            <a:noFill/>
            <a:prstDash val="solid"/>
            <a:miter lim="800000"/>
            <a:headEnd type="none" w="med" len="med"/>
            <a:tailEnd type="none" w="med" len="med"/>
          </a:ln>
        </p:spPr>
        <p:txBody>
          <a:bodyPr lIns="254000" tIns="63500" rIns="127000" bIns="0"/>
          <a:lstStyle/>
          <a:p>
            <a:pPr marL="0" marR="0" lvl="0" indent="0" algn="ctr"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a:ea typeface="ＭＳ Ｐゴシック" pitchFamily="34" charset="-128"/>
                <a:cs typeface="Arial"/>
                <a:sym typeface="Wingdings" charset="2"/>
              </a:defRPr>
            </a:pPr>
            <a:endParaRPr kumimoji="0" lang="en-US" sz="2000" b="1" i="0" u="none" strike="noStrike" kern="1200" cap="none" spc="0" normalizeH="0" baseline="0" noProof="0" dirty="0">
              <a:ln w="9525" cap="flat" cmpd="sng" algn="ctr">
                <a:noFill/>
                <a:prstDash val="solid"/>
                <a:round/>
                <a:headEnd type="none" w="med" len="med"/>
                <a:tailEnd type="none" w="med" len="med"/>
              </a:ln>
              <a:solidFill>
                <a:srgbClr val="000000"/>
              </a:solidFill>
              <a:effectLst/>
              <a:uLnTx/>
              <a:uFillTx/>
              <a:latin typeface="Helvetica"/>
              <a:ea typeface="ＭＳ Ｐゴシック" pitchFamily="34" charset="-128"/>
              <a:cs typeface="Helvetica"/>
              <a:sym typeface="Wingdings"/>
            </a:endParaRPr>
          </a:p>
        </p:txBody>
      </p:sp>
      <p:sp>
        <p:nvSpPr>
          <p:cNvPr id="5123" name="Text Placeholder 2">
            <a:extLst>
              <a:ext uri="{FF2B5EF4-FFF2-40B4-BE49-F238E27FC236}">
                <a16:creationId xmlns:a16="http://schemas.microsoft.com/office/drawing/2014/main" id="{6C073D76-5A2B-46B8-AC0D-5812AF1F8F25}"/>
              </a:ext>
            </a:extLst>
          </p:cNvPr>
          <p:cNvSpPr txBox="1"/>
          <p:nvPr/>
        </p:nvSpPr>
        <p:spPr bwMode="auto">
          <a:xfrm>
            <a:off x="4639895" y="6520185"/>
            <a:ext cx="2912210" cy="331788"/>
          </a:xfrm>
          <a:prstGeom prst="rect">
            <a:avLst/>
          </a:prstGeom>
          <a:noFill/>
          <a:ln w="9525" cap="flat" cmpd="sng" algn="ctr">
            <a:noFill/>
            <a:prstDash val="solid"/>
            <a:miter lim="800000"/>
            <a:headEnd type="none" w="med" len="med"/>
            <a:tailEnd type="none" w="med" len="med"/>
          </a:ln>
        </p:spPr>
        <p:txBody>
          <a:bodyPr lIns="254000" tIns="0" rIns="0" bIns="63500"/>
          <a:lstStyle/>
          <a:p>
            <a:pPr marL="0" marR="0" lvl="0" indent="0" algn="l" defTabSz="914400" rtl="0" eaLnBrk="1" fontAlgn="auto" latinLnBrk="0" hangingPunct="1">
              <a:lnSpc>
                <a:spcPct val="100000"/>
              </a:lnSpc>
              <a:spcBef>
                <a:spcPct val="20000"/>
              </a:spcBef>
              <a:spcAft>
                <a:spcPts val="0"/>
              </a:spcAft>
              <a:buClrTx/>
              <a:buSzTx/>
              <a:buFontTx/>
              <a:buNone/>
              <a:tabLst/>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a:ea typeface="ＭＳ Ｐゴシック" pitchFamily="34" charset="-128"/>
                <a:cs typeface="Arial"/>
                <a:sym typeface="Wingdings" charset="2"/>
              </a:defRPr>
            </a:pPr>
            <a:r>
              <a:rPr kumimoji="0" lang="en-US" sz="1200" b="0" i="0" u="none" strike="noStrike" kern="1200" cap="none" spc="0" normalizeH="0" baseline="0" noProof="0" dirty="0">
                <a:ln w="9525" cap="flat" cmpd="sng" algn="ctr">
                  <a:noFill/>
                  <a:prstDash val="solid"/>
                  <a:round/>
                  <a:headEnd type="none" w="med" len="med"/>
                  <a:tailEnd type="none" w="med" len="med"/>
                </a:ln>
                <a:solidFill>
                  <a:srgbClr val="000000"/>
                </a:solidFill>
                <a:effectLst/>
                <a:uLnTx/>
                <a:uFillTx/>
                <a:latin typeface="Arial"/>
                <a:ea typeface="ＭＳ Ｐゴシック" pitchFamily="34" charset="-128"/>
                <a:cs typeface="Helvetica"/>
                <a:sym typeface="Wingdings"/>
              </a:rPr>
              <a:t>Victor S. et al. Blood, 2020, </a:t>
            </a:r>
          </a:p>
        </p:txBody>
      </p:sp>
      <p:sp>
        <p:nvSpPr>
          <p:cNvPr id="3076" name="TextBox 11">
            <a:extLst>
              <a:ext uri="{FF2B5EF4-FFF2-40B4-BE49-F238E27FC236}">
                <a16:creationId xmlns:a16="http://schemas.microsoft.com/office/drawing/2014/main" id="{19AD5B17-0EFB-CEF6-DEDD-43792235C834}"/>
              </a:ext>
            </a:extLst>
          </p:cNvPr>
          <p:cNvSpPr>
            <a:spLocks noChangeArrowheads="1"/>
          </p:cNvSpPr>
          <p:nvPr/>
        </p:nvSpPr>
        <p:spPr bwMode="auto">
          <a:xfrm>
            <a:off x="1524000" y="5305425"/>
            <a:ext cx="9144000"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4000" tIns="0" rIns="0" bIns="63500"/>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1" i="0" u="none" strike="noStrike" kern="1200" cap="none" spc="0" normalizeH="0" baseline="0" noProof="0">
              <a:ln>
                <a:noFill/>
              </a:ln>
              <a:solidFill>
                <a:prstClr val="black"/>
              </a:solidFill>
              <a:effectLst/>
              <a:uLnTx/>
              <a:uFillTx/>
              <a:latin typeface="Helvetica" panose="020B0604020202020204" pitchFamily="34" charset="0"/>
              <a:ea typeface="ＭＳ Ｐゴシック" panose="020B0600070205080204" pitchFamily="34" charset="-128"/>
              <a:cs typeface="+mn-cs"/>
            </a:endParaRPr>
          </a:p>
        </p:txBody>
      </p:sp>
      <p:pic>
        <p:nvPicPr>
          <p:cNvPr id="3079" name="New picture">
            <a:extLst>
              <a:ext uri="{FF2B5EF4-FFF2-40B4-BE49-F238E27FC236}">
                <a16:creationId xmlns:a16="http://schemas.microsoft.com/office/drawing/2014/main" id="{E77E7A0E-BC15-0558-D947-7AF056F8FD4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085436" y="737254"/>
            <a:ext cx="7642459" cy="56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3" name="TextBox 2">
            <a:extLst>
              <a:ext uri="{FF2B5EF4-FFF2-40B4-BE49-F238E27FC236}">
                <a16:creationId xmlns:a16="http://schemas.microsoft.com/office/drawing/2014/main" id="{C7BCBE6F-416F-02B7-42E9-C8B3CCFA81DC}"/>
              </a:ext>
            </a:extLst>
          </p:cNvPr>
          <p:cNvSpPr txBox="1"/>
          <p:nvPr/>
        </p:nvSpPr>
        <p:spPr>
          <a:xfrm>
            <a:off x="1" y="68889"/>
            <a:ext cx="12192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BTKi therapy is effective in patients with CLL resistant to </a:t>
            </a:r>
            <a:r>
              <a:rPr kumimoji="0" lang="en-US" sz="3200" b="0" i="0" u="none" strike="noStrike" kern="1200" cap="none" spc="0" normalizeH="0" baseline="0" noProof="0" dirty="0" err="1">
                <a:ln>
                  <a:noFill/>
                </a:ln>
                <a:solidFill>
                  <a:prstClr val="black"/>
                </a:solidFill>
                <a:effectLst/>
                <a:uLnTx/>
                <a:uFillTx/>
                <a:latin typeface="Aptos" panose="02110004020202020204"/>
                <a:ea typeface="+mn-ea"/>
                <a:cs typeface="+mn-cs"/>
              </a:rPr>
              <a:t>Venetoclax</a:t>
            </a:r>
            <a:endParaRPr kumimoji="0" lang="en-US" sz="3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7B049-BE2C-2BB5-CC2A-8F1D3D415B0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E5E37E-0105-D728-06DD-3B11B6690B2B}"/>
              </a:ext>
            </a:extLst>
          </p:cNvPr>
          <p:cNvSpPr>
            <a:spLocks noGrp="1"/>
          </p:cNvSpPr>
          <p:nvPr>
            <p:ph idx="1"/>
          </p:nvPr>
        </p:nvSpPr>
        <p:spPr>
          <a:xfrm>
            <a:off x="305764" y="2908453"/>
            <a:ext cx="11353800" cy="3372682"/>
          </a:xfrm>
        </p:spPr>
        <p:txBody>
          <a:bodyPr>
            <a:normAutofit/>
          </a:bodyPr>
          <a:lstStyle/>
          <a:p>
            <a:pPr marL="0" indent="0" algn="ctr">
              <a:buNone/>
            </a:pPr>
            <a:r>
              <a:rPr lang="en-US" sz="5400" dirty="0" err="1"/>
              <a:t>Pirtobrutinib</a:t>
            </a:r>
            <a:r>
              <a:rPr lang="en-US" sz="5400" dirty="0"/>
              <a:t> in BTKi exposed setting </a:t>
            </a:r>
          </a:p>
        </p:txBody>
      </p:sp>
    </p:spTree>
    <p:extLst>
      <p:ext uri="{BB962C8B-B14F-4D97-AF65-F5344CB8AC3E}">
        <p14:creationId xmlns:p14="http://schemas.microsoft.com/office/powerpoint/2010/main" val="11347135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8DE44A-E080-A331-3D9C-FCD838709AEC}"/>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tretch>
            <a:fillRect/>
          </a:stretch>
        </p:blipFill>
        <p:spPr>
          <a:xfrm>
            <a:off x="705080" y="1879516"/>
            <a:ext cx="10454533" cy="3733050"/>
          </a:xfrm>
          <a:prstGeom prst="rect">
            <a:avLst/>
          </a:prstGeom>
        </p:spPr>
      </p:pic>
      <p:sp>
        <p:nvSpPr>
          <p:cNvPr id="2" name="Title 1">
            <a:extLst>
              <a:ext uri="{FF2B5EF4-FFF2-40B4-BE49-F238E27FC236}">
                <a16:creationId xmlns:a16="http://schemas.microsoft.com/office/drawing/2014/main" id="{1A73AA6A-D85D-644B-5701-3C6FC76CD506}"/>
              </a:ext>
            </a:extLst>
          </p:cNvPr>
          <p:cNvSpPr>
            <a:spLocks noGrp="1"/>
          </p:cNvSpPr>
          <p:nvPr>
            <p:ph type="title"/>
          </p:nvPr>
        </p:nvSpPr>
        <p:spPr>
          <a:xfrm>
            <a:off x="0" y="207047"/>
            <a:ext cx="12192000" cy="885142"/>
          </a:xfrm>
        </p:spPr>
        <p:txBody>
          <a:bodyPr/>
          <a:lstStyle/>
          <a:p>
            <a:pPr algn="ctr"/>
            <a:r>
              <a:rPr lang="en-US" dirty="0" err="1"/>
              <a:t>Pirtobrutinib</a:t>
            </a:r>
            <a:r>
              <a:rPr lang="en-US" dirty="0"/>
              <a:t> in R/R CLL: BRUIN phase 1/2</a:t>
            </a:r>
          </a:p>
        </p:txBody>
      </p:sp>
      <p:sp>
        <p:nvSpPr>
          <p:cNvPr id="5" name="TextBox 4">
            <a:extLst>
              <a:ext uri="{FF2B5EF4-FFF2-40B4-BE49-F238E27FC236}">
                <a16:creationId xmlns:a16="http://schemas.microsoft.com/office/drawing/2014/main" id="{DE74F56E-AF2B-C7FF-5102-A48B68AF4392}"/>
              </a:ext>
            </a:extLst>
          </p:cNvPr>
          <p:cNvSpPr txBox="1"/>
          <p:nvPr/>
        </p:nvSpPr>
        <p:spPr>
          <a:xfrm>
            <a:off x="497384" y="1162687"/>
            <a:ext cx="1102096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Pirtobrutinib Progression-free Survival With Prior cBTKi, With or Without Prior BCL2i</a:t>
            </a:r>
          </a:p>
        </p:txBody>
      </p:sp>
      <p:sp>
        <p:nvSpPr>
          <p:cNvPr id="7" name="TextBox 6">
            <a:extLst>
              <a:ext uri="{FF2B5EF4-FFF2-40B4-BE49-F238E27FC236}">
                <a16:creationId xmlns:a16="http://schemas.microsoft.com/office/drawing/2014/main" id="{BA373DD2-0708-F227-2EB5-0EC36566E721}"/>
              </a:ext>
            </a:extLst>
          </p:cNvPr>
          <p:cNvSpPr txBox="1"/>
          <p:nvPr/>
        </p:nvSpPr>
        <p:spPr>
          <a:xfrm>
            <a:off x="1850894" y="6488668"/>
            <a:ext cx="849021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Woyach JA, et al. ASH 2023. Abstract 325; Wierda WG, et al. ASH 2025. Abstract 2115.</a:t>
            </a:r>
          </a:p>
        </p:txBody>
      </p:sp>
      <p:sp>
        <p:nvSpPr>
          <p:cNvPr id="3" name="TextBox 2">
            <a:extLst>
              <a:ext uri="{FF2B5EF4-FFF2-40B4-BE49-F238E27FC236}">
                <a16:creationId xmlns:a16="http://schemas.microsoft.com/office/drawing/2014/main" id="{AD392896-E124-5353-7D61-3F6017B159DF}"/>
              </a:ext>
            </a:extLst>
          </p:cNvPr>
          <p:cNvSpPr txBox="1"/>
          <p:nvPr/>
        </p:nvSpPr>
        <p:spPr>
          <a:xfrm>
            <a:off x="1032387" y="1602517"/>
            <a:ext cx="20647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ptos" panose="02110004020202020204"/>
                <a:ea typeface="+mn-ea"/>
                <a:cs typeface="+mn-cs"/>
              </a:rPr>
              <a:t>N=154</a:t>
            </a:r>
          </a:p>
        </p:txBody>
      </p:sp>
      <p:sp>
        <p:nvSpPr>
          <p:cNvPr id="6" name="TextBox 5">
            <a:extLst>
              <a:ext uri="{FF2B5EF4-FFF2-40B4-BE49-F238E27FC236}">
                <a16:creationId xmlns:a16="http://schemas.microsoft.com/office/drawing/2014/main" id="{791C96C0-16CD-E819-434E-0A2058534E17}"/>
              </a:ext>
            </a:extLst>
          </p:cNvPr>
          <p:cNvSpPr txBox="1"/>
          <p:nvPr/>
        </p:nvSpPr>
        <p:spPr>
          <a:xfrm>
            <a:off x="6096000" y="1694850"/>
            <a:ext cx="20647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ptos" panose="02110004020202020204"/>
                <a:ea typeface="+mn-ea"/>
                <a:cs typeface="+mn-cs"/>
              </a:rPr>
              <a:t>N=128</a:t>
            </a:r>
          </a:p>
        </p:txBody>
      </p:sp>
      <p:sp>
        <p:nvSpPr>
          <p:cNvPr id="10" name="TextBox 9">
            <a:extLst>
              <a:ext uri="{FF2B5EF4-FFF2-40B4-BE49-F238E27FC236}">
                <a16:creationId xmlns:a16="http://schemas.microsoft.com/office/drawing/2014/main" id="{4A66DFFA-B136-C11B-78A4-7CABCCCC99D7}"/>
              </a:ext>
            </a:extLst>
          </p:cNvPr>
          <p:cNvSpPr txBox="1"/>
          <p:nvPr/>
        </p:nvSpPr>
        <p:spPr>
          <a:xfrm>
            <a:off x="2762522" y="5797232"/>
            <a:ext cx="66669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Final update: median PFS in BCL2i-N 22.3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mos</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BCL2i-E 15.9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mos</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918064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274320" y="0"/>
            <a:ext cx="9509760" cy="493776"/>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 name="Text 17"/>
          <p:cNvSpPr/>
          <p:nvPr/>
        </p:nvSpPr>
        <p:spPr>
          <a:xfrm>
            <a:off x="320040" y="3867912"/>
            <a:ext cx="11777472" cy="237744"/>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 b="1"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Time to Next Treatment (TTNT)  ·  Venetoclax-Naïve: Pirto 29.5 mo vs 12.5 mo (HR 0.36, p=0.0001)  ·  Venetoclax-Treated: Pirto 20.0 mo vs 8.7 mo (HR 0.37, p&lt;0.0001)</a:t>
            </a:r>
            <a:endParaRPr kumimoji="0" lang="en-US" sz="88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 name="TextBox 25">
            <a:extLst>
              <a:ext uri="{FF2B5EF4-FFF2-40B4-BE49-F238E27FC236}">
                <a16:creationId xmlns:a16="http://schemas.microsoft.com/office/drawing/2014/main" id="{80A58C52-C97E-B118-E281-EAB32C81A089}"/>
              </a:ext>
            </a:extLst>
          </p:cNvPr>
          <p:cNvSpPr txBox="1"/>
          <p:nvPr/>
        </p:nvSpPr>
        <p:spPr>
          <a:xfrm>
            <a:off x="-70025" y="201388"/>
            <a:ext cx="122620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ptos" panose="02110004020202020204"/>
                <a:ea typeface="Calibri" pitchFamily="34" charset="-122"/>
                <a:cs typeface="Calibri" pitchFamily="34" charset="-120"/>
              </a:rPr>
              <a:t>Pirtobrutinb</a:t>
            </a:r>
            <a:r>
              <a:rPr kumimoji="0" lang="en-US" sz="3600" b="0" i="0" u="none" strike="noStrike" kern="1200" cap="none" spc="0" normalizeH="0" baseline="0" noProof="0" dirty="0">
                <a:ln>
                  <a:noFill/>
                </a:ln>
                <a:solidFill>
                  <a:prstClr val="black"/>
                </a:solidFill>
                <a:effectLst/>
                <a:uLnTx/>
                <a:uFillTx/>
                <a:latin typeface="Aptos" panose="02110004020202020204"/>
                <a:ea typeface="Calibri" pitchFamily="34" charset="-122"/>
                <a:cs typeface="Calibri" pitchFamily="34" charset="-120"/>
              </a:rPr>
              <a:t> vs. </a:t>
            </a:r>
            <a:r>
              <a:rPr kumimoji="0" lang="en-US" sz="3600" b="0" i="0" u="none" strike="noStrike" kern="1200" cap="none" spc="0" normalizeH="0" baseline="0" noProof="0" dirty="0" err="1">
                <a:ln>
                  <a:noFill/>
                </a:ln>
                <a:solidFill>
                  <a:prstClr val="black"/>
                </a:solidFill>
                <a:effectLst/>
                <a:uLnTx/>
                <a:uFillTx/>
                <a:latin typeface="Aptos" panose="02110004020202020204"/>
                <a:ea typeface="Calibri" pitchFamily="34" charset="-122"/>
                <a:cs typeface="Calibri" pitchFamily="34" charset="-120"/>
              </a:rPr>
              <a:t>IdelaR</a:t>
            </a:r>
            <a:r>
              <a:rPr kumimoji="0" lang="en-US" sz="3600" b="0" i="0" u="none" strike="noStrike" kern="1200" cap="none" spc="0" normalizeH="0" baseline="0" noProof="0" dirty="0">
                <a:ln>
                  <a:noFill/>
                </a:ln>
                <a:solidFill>
                  <a:prstClr val="black"/>
                </a:solidFill>
                <a:effectLst/>
                <a:uLnTx/>
                <a:uFillTx/>
                <a:latin typeface="Aptos" panose="02110004020202020204"/>
                <a:ea typeface="Calibri" pitchFamily="34" charset="-122"/>
                <a:cs typeface="Calibri" pitchFamily="34" charset="-120"/>
              </a:rPr>
              <a:t>/BR in RR CLL: BRUIN CLL-321</a:t>
            </a:r>
            <a:endParaRPr kumimoji="0" lang="en-US" sz="3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27" name="Picture 26">
            <a:extLst>
              <a:ext uri="{FF2B5EF4-FFF2-40B4-BE49-F238E27FC236}">
                <a16:creationId xmlns:a16="http://schemas.microsoft.com/office/drawing/2014/main" id="{329023F5-BC79-38CA-717B-D2C4297CF11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20040" y="2201941"/>
            <a:ext cx="4383951" cy="2667771"/>
          </a:xfrm>
          <a:prstGeom prst="rect">
            <a:avLst/>
          </a:prstGeom>
          <a:ln w="15875">
            <a:solidFill>
              <a:srgbClr val="1C2B3A"/>
            </a:solidFill>
          </a:ln>
        </p:spPr>
      </p:pic>
      <p:pic>
        <p:nvPicPr>
          <p:cNvPr id="28" name="Picture 27">
            <a:extLst>
              <a:ext uri="{FF2B5EF4-FFF2-40B4-BE49-F238E27FC236}">
                <a16:creationId xmlns:a16="http://schemas.microsoft.com/office/drawing/2014/main" id="{BD28F6E4-32CF-6FAF-6C95-A4322D67045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4718189" y="1645326"/>
            <a:ext cx="7238824" cy="4160051"/>
          </a:xfrm>
          <a:prstGeom prst="rect">
            <a:avLst/>
          </a:prstGeom>
        </p:spPr>
      </p:pic>
      <p:sp>
        <p:nvSpPr>
          <p:cNvPr id="29" name="TextBox 28">
            <a:extLst>
              <a:ext uri="{FF2B5EF4-FFF2-40B4-BE49-F238E27FC236}">
                <a16:creationId xmlns:a16="http://schemas.microsoft.com/office/drawing/2014/main" id="{DE5E97AC-FA66-69A9-6975-4F046E2E724D}"/>
              </a:ext>
            </a:extLst>
          </p:cNvPr>
          <p:cNvSpPr txBox="1"/>
          <p:nvPr/>
        </p:nvSpPr>
        <p:spPr>
          <a:xfrm>
            <a:off x="3703781" y="6345624"/>
            <a:ext cx="489527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Sharman J et al, JCO, 2025</a:t>
            </a:r>
          </a:p>
        </p:txBody>
      </p:sp>
    </p:spTree>
    <p:extLst>
      <p:ext uri="{BB962C8B-B14F-4D97-AF65-F5344CB8AC3E}">
        <p14:creationId xmlns:p14="http://schemas.microsoft.com/office/powerpoint/2010/main" val="301545098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6E1FEA-0AA8-48E9-119F-2B661858D79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35711" y="1145754"/>
            <a:ext cx="11344124" cy="4837250"/>
          </a:xfrm>
          <a:prstGeom prst="rect">
            <a:avLst/>
          </a:prstGeom>
        </p:spPr>
      </p:pic>
      <p:sp>
        <p:nvSpPr>
          <p:cNvPr id="6" name="TextBox 5">
            <a:extLst>
              <a:ext uri="{FF2B5EF4-FFF2-40B4-BE49-F238E27FC236}">
                <a16:creationId xmlns:a16="http://schemas.microsoft.com/office/drawing/2014/main" id="{9653D7F0-2020-120E-FB87-2FA115898C6C}"/>
              </a:ext>
            </a:extLst>
          </p:cNvPr>
          <p:cNvSpPr txBox="1"/>
          <p:nvPr/>
        </p:nvSpPr>
        <p:spPr>
          <a:xfrm>
            <a:off x="0" y="201388"/>
            <a:ext cx="12192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Calibri" pitchFamily="34" charset="-122"/>
                <a:cs typeface="Calibri" pitchFamily="34" charset="-120"/>
              </a:rPr>
              <a:t>Time to Next Treatment/Death in </a:t>
            </a:r>
            <a:r>
              <a:rPr kumimoji="0" lang="en-US" sz="3200" b="0" i="0" u="none" strike="noStrike" kern="1200" cap="none" spc="0" normalizeH="0" baseline="0" noProof="0" dirty="0" err="1">
                <a:ln>
                  <a:noFill/>
                </a:ln>
                <a:solidFill>
                  <a:prstClr val="black"/>
                </a:solidFill>
                <a:effectLst/>
                <a:uLnTx/>
                <a:uFillTx/>
                <a:latin typeface="Aptos" panose="02110004020202020204"/>
                <a:ea typeface="Calibri" pitchFamily="34" charset="-122"/>
                <a:cs typeface="Calibri" pitchFamily="34" charset="-120"/>
              </a:rPr>
              <a:t>Venetoclax</a:t>
            </a:r>
            <a:r>
              <a:rPr kumimoji="0" lang="en-US" sz="3200" b="0" i="0" u="none" strike="noStrike" kern="1200" cap="none" spc="0" normalizeH="0" baseline="0" noProof="0" dirty="0">
                <a:ln>
                  <a:noFill/>
                </a:ln>
                <a:solidFill>
                  <a:prstClr val="black"/>
                </a:solidFill>
                <a:effectLst/>
                <a:uLnTx/>
                <a:uFillTx/>
                <a:latin typeface="Aptos" panose="02110004020202020204"/>
                <a:ea typeface="Calibri" pitchFamily="34" charset="-122"/>
                <a:cs typeface="Calibri" pitchFamily="34" charset="-120"/>
              </a:rPr>
              <a:t> Naïve and Treated pts</a:t>
            </a: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74A893DD-086D-9BBE-D02C-0746BB047073}"/>
              </a:ext>
            </a:extLst>
          </p:cNvPr>
          <p:cNvSpPr txBox="1"/>
          <p:nvPr/>
        </p:nvSpPr>
        <p:spPr>
          <a:xfrm>
            <a:off x="3703781" y="6345624"/>
            <a:ext cx="489527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Sharman J et al, JCO, 2025</a:t>
            </a:r>
          </a:p>
        </p:txBody>
      </p:sp>
    </p:spTree>
    <p:extLst>
      <p:ext uri="{BB962C8B-B14F-4D97-AF65-F5344CB8AC3E}">
        <p14:creationId xmlns:p14="http://schemas.microsoft.com/office/powerpoint/2010/main" val="353628944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35D01-4630-A284-B70D-57E94E162AA7}"/>
              </a:ext>
            </a:extLst>
          </p:cNvPr>
          <p:cNvSpPr>
            <a:spLocks noGrp="1"/>
          </p:cNvSpPr>
          <p:nvPr>
            <p:ph type="title"/>
          </p:nvPr>
        </p:nvSpPr>
        <p:spPr>
          <a:xfrm>
            <a:off x="838200" y="187286"/>
            <a:ext cx="10515600" cy="1325563"/>
          </a:xfrm>
        </p:spPr>
        <p:txBody>
          <a:bodyPr>
            <a:normAutofit/>
          </a:bodyPr>
          <a:lstStyle/>
          <a:p>
            <a:r>
              <a:rPr lang="en-US" sz="3600" dirty="0" err="1"/>
              <a:t>Pirtobrutinib</a:t>
            </a:r>
            <a:r>
              <a:rPr lang="en-US" sz="3600" dirty="0"/>
              <a:t> after first-line </a:t>
            </a:r>
            <a:r>
              <a:rPr lang="en-US" sz="3600" dirty="0" err="1"/>
              <a:t>cBTKi</a:t>
            </a:r>
            <a:r>
              <a:rPr lang="en-US" sz="3600" dirty="0"/>
              <a:t>:</a:t>
            </a:r>
            <a:br>
              <a:rPr lang="en-US" sz="3600" dirty="0"/>
            </a:br>
            <a:r>
              <a:rPr lang="en-US" sz="3600" dirty="0"/>
              <a:t>LOXO-BTK-18001 and BRUIN CLL-321 Studies </a:t>
            </a:r>
          </a:p>
        </p:txBody>
      </p:sp>
      <p:graphicFrame>
        <p:nvGraphicFramePr>
          <p:cNvPr id="4" name="Content Placeholder 3">
            <a:extLst>
              <a:ext uri="{FF2B5EF4-FFF2-40B4-BE49-F238E27FC236}">
                <a16:creationId xmlns:a16="http://schemas.microsoft.com/office/drawing/2014/main" id="{EE1CC44F-1B4C-F54A-7AE4-886E9908F41D}"/>
              </a:ext>
            </a:extLst>
          </p:cNvPr>
          <p:cNvGraphicFramePr>
            <a:graphicFrameLocks noGrp="1"/>
          </p:cNvGraphicFramePr>
          <p:nvPr>
            <p:ph idx="1"/>
          </p:nvPr>
        </p:nvGraphicFramePr>
        <p:xfrm>
          <a:off x="600363" y="2142615"/>
          <a:ext cx="5495637" cy="2969629"/>
        </p:xfrm>
        <a:graphic>
          <a:graphicData uri="http://schemas.openxmlformats.org/drawingml/2006/table">
            <a:tbl>
              <a:tblPr firstRow="1" bandRow="1">
                <a:tableStyleId>{85BE263C-DBD7-4A20-BB59-AAB30ACAA65A}</a:tableStyleId>
              </a:tblPr>
              <a:tblGrid>
                <a:gridCol w="3153320">
                  <a:extLst>
                    <a:ext uri="{9D8B030D-6E8A-4147-A177-3AD203B41FA5}">
                      <a16:colId xmlns:a16="http://schemas.microsoft.com/office/drawing/2014/main" val="2682021512"/>
                    </a:ext>
                  </a:extLst>
                </a:gridCol>
                <a:gridCol w="2342317">
                  <a:extLst>
                    <a:ext uri="{9D8B030D-6E8A-4147-A177-3AD203B41FA5}">
                      <a16:colId xmlns:a16="http://schemas.microsoft.com/office/drawing/2014/main" val="1319429631"/>
                    </a:ext>
                  </a:extLst>
                </a:gridCol>
              </a:tblGrid>
              <a:tr h="370840">
                <a:tc>
                  <a:txBody>
                    <a:bodyPr/>
                    <a:lstStyle/>
                    <a:p>
                      <a:pPr algn="ctr"/>
                      <a:endParaRPr lang="en-US"/>
                    </a:p>
                  </a:txBody>
                  <a:tcPr/>
                </a:tc>
                <a:tc>
                  <a:txBody>
                    <a:bodyPr/>
                    <a:lstStyle/>
                    <a:p>
                      <a:pPr algn="ctr"/>
                      <a:r>
                        <a:rPr lang="en-US" dirty="0"/>
                        <a:t>N=37</a:t>
                      </a:r>
                    </a:p>
                  </a:txBody>
                  <a:tcPr/>
                </a:tc>
                <a:extLst>
                  <a:ext uri="{0D108BD9-81ED-4DB2-BD59-A6C34878D82A}">
                    <a16:rowId xmlns:a16="http://schemas.microsoft.com/office/drawing/2014/main" val="3483063612"/>
                  </a:ext>
                </a:extLst>
              </a:tr>
              <a:tr h="370840">
                <a:tc>
                  <a:txBody>
                    <a:bodyPr/>
                    <a:lstStyle/>
                    <a:p>
                      <a:pPr algn="l"/>
                      <a:r>
                        <a:rPr lang="en-US" dirty="0"/>
                        <a:t>Age, median (range)</a:t>
                      </a:r>
                    </a:p>
                  </a:txBody>
                  <a:tcPr/>
                </a:tc>
                <a:tc>
                  <a:txBody>
                    <a:bodyPr/>
                    <a:lstStyle/>
                    <a:p>
                      <a:pPr algn="ctr"/>
                      <a:r>
                        <a:rPr lang="en-US" dirty="0"/>
                        <a:t>69 (42-78)</a:t>
                      </a:r>
                    </a:p>
                  </a:txBody>
                  <a:tcPr/>
                </a:tc>
                <a:extLst>
                  <a:ext uri="{0D108BD9-81ED-4DB2-BD59-A6C34878D82A}">
                    <a16:rowId xmlns:a16="http://schemas.microsoft.com/office/drawing/2014/main" val="1122673132"/>
                  </a:ext>
                </a:extLst>
              </a:tr>
              <a:tr h="370840">
                <a:tc>
                  <a:txBody>
                    <a:bodyPr/>
                    <a:lstStyle/>
                    <a:p>
                      <a:pPr algn="l"/>
                      <a:r>
                        <a:rPr lang="en-US" dirty="0"/>
                        <a:t>Unmutated IGHV</a:t>
                      </a:r>
                    </a:p>
                  </a:txBody>
                  <a:tcPr/>
                </a:tc>
                <a:tc>
                  <a:txBody>
                    <a:bodyPr/>
                    <a:lstStyle/>
                    <a:p>
                      <a:pPr algn="ctr"/>
                      <a:r>
                        <a:rPr lang="en-US" dirty="0"/>
                        <a:t>85% (22/26)</a:t>
                      </a:r>
                    </a:p>
                  </a:txBody>
                  <a:tcPr/>
                </a:tc>
                <a:extLst>
                  <a:ext uri="{0D108BD9-81ED-4DB2-BD59-A6C34878D82A}">
                    <a16:rowId xmlns:a16="http://schemas.microsoft.com/office/drawing/2014/main" val="3923753882"/>
                  </a:ext>
                </a:extLst>
              </a:tr>
              <a:tr h="370840">
                <a:tc>
                  <a:txBody>
                    <a:bodyPr/>
                    <a:lstStyle/>
                    <a:p>
                      <a:pPr algn="l"/>
                      <a:r>
                        <a:rPr lang="en-US" dirty="0"/>
                        <a:t>Complex Karyotype (≥ 3 </a:t>
                      </a:r>
                      <a:r>
                        <a:rPr lang="en-US" dirty="0" err="1"/>
                        <a:t>abnl</a:t>
                      </a:r>
                      <a:r>
                        <a:rPr lang="en-US" dirty="0"/>
                        <a:t>)</a:t>
                      </a:r>
                    </a:p>
                  </a:txBody>
                  <a:tcPr/>
                </a:tc>
                <a:tc>
                  <a:txBody>
                    <a:bodyPr/>
                    <a:lstStyle/>
                    <a:p>
                      <a:pPr algn="ctr"/>
                      <a:r>
                        <a:rPr lang="en-US" dirty="0"/>
                        <a:t>65% (11/17)</a:t>
                      </a:r>
                    </a:p>
                  </a:txBody>
                  <a:tcPr/>
                </a:tc>
                <a:extLst>
                  <a:ext uri="{0D108BD9-81ED-4DB2-BD59-A6C34878D82A}">
                    <a16:rowId xmlns:a16="http://schemas.microsoft.com/office/drawing/2014/main" val="915555073"/>
                  </a:ext>
                </a:extLst>
              </a:tr>
              <a:tr h="370840">
                <a:tc>
                  <a:txBody>
                    <a:bodyPr/>
                    <a:lstStyle/>
                    <a:p>
                      <a:pPr algn="l"/>
                      <a:r>
                        <a:rPr lang="en-US" dirty="0"/>
                        <a:t>Mutated TP53</a:t>
                      </a:r>
                    </a:p>
                  </a:txBody>
                  <a:tcPr/>
                </a:tc>
                <a:tc>
                  <a:txBody>
                    <a:bodyPr/>
                    <a:lstStyle/>
                    <a:p>
                      <a:pPr algn="ctr"/>
                      <a:r>
                        <a:rPr lang="en-US" dirty="0"/>
                        <a:t>43% (13/30)</a:t>
                      </a:r>
                    </a:p>
                  </a:txBody>
                  <a:tcPr/>
                </a:tc>
                <a:extLst>
                  <a:ext uri="{0D108BD9-81ED-4DB2-BD59-A6C34878D82A}">
                    <a16:rowId xmlns:a16="http://schemas.microsoft.com/office/drawing/2014/main" val="416113249"/>
                  </a:ext>
                </a:extLst>
              </a:tr>
              <a:tr h="370840">
                <a:tc>
                  <a:txBody>
                    <a:bodyPr/>
                    <a:lstStyle/>
                    <a:p>
                      <a:pPr algn="l"/>
                      <a:r>
                        <a:rPr lang="en-US" dirty="0"/>
                        <a:t>Del17p</a:t>
                      </a:r>
                    </a:p>
                  </a:txBody>
                  <a:tcPr/>
                </a:tc>
                <a:tc>
                  <a:txBody>
                    <a:bodyPr/>
                    <a:lstStyle/>
                    <a:p>
                      <a:pPr algn="ctr"/>
                      <a:r>
                        <a:rPr lang="en-US" dirty="0"/>
                        <a:t>48% (15/31)</a:t>
                      </a:r>
                    </a:p>
                  </a:txBody>
                  <a:tcPr/>
                </a:tc>
                <a:extLst>
                  <a:ext uri="{0D108BD9-81ED-4DB2-BD59-A6C34878D82A}">
                    <a16:rowId xmlns:a16="http://schemas.microsoft.com/office/drawing/2014/main" val="3821146516"/>
                  </a:ext>
                </a:extLst>
              </a:tr>
              <a:tr h="370840">
                <a:tc>
                  <a:txBody>
                    <a:bodyPr/>
                    <a:lstStyle/>
                    <a:p>
                      <a:pPr algn="l"/>
                      <a:r>
                        <a:rPr lang="en-US" dirty="0"/>
                        <a:t>BTK C481S mutated </a:t>
                      </a:r>
                    </a:p>
                  </a:txBody>
                  <a:tcPr/>
                </a:tc>
                <a:tc>
                  <a:txBody>
                    <a:bodyPr/>
                    <a:lstStyle/>
                    <a:p>
                      <a:pPr algn="ctr"/>
                      <a:r>
                        <a:rPr lang="en-US" dirty="0"/>
                        <a:t>33% (10/30)</a:t>
                      </a:r>
                    </a:p>
                  </a:txBody>
                  <a:tcPr/>
                </a:tc>
                <a:extLst>
                  <a:ext uri="{0D108BD9-81ED-4DB2-BD59-A6C34878D82A}">
                    <a16:rowId xmlns:a16="http://schemas.microsoft.com/office/drawing/2014/main" val="2348202105"/>
                  </a:ext>
                </a:extLst>
              </a:tr>
              <a:tr h="373749">
                <a:tc>
                  <a:txBody>
                    <a:bodyPr/>
                    <a:lstStyle/>
                    <a:p>
                      <a:pPr algn="l"/>
                      <a:r>
                        <a:rPr lang="en-US" dirty="0"/>
                        <a:t>PLCG2 mutated </a:t>
                      </a:r>
                    </a:p>
                  </a:txBody>
                  <a:tcPr/>
                </a:tc>
                <a:tc>
                  <a:txBody>
                    <a:bodyPr/>
                    <a:lstStyle/>
                    <a:p>
                      <a:pPr algn="ctr"/>
                      <a:r>
                        <a:rPr lang="en-US" dirty="0"/>
                        <a:t>20 % (6/30)</a:t>
                      </a:r>
                    </a:p>
                  </a:txBody>
                  <a:tcPr/>
                </a:tc>
                <a:extLst>
                  <a:ext uri="{0D108BD9-81ED-4DB2-BD59-A6C34878D82A}">
                    <a16:rowId xmlns:a16="http://schemas.microsoft.com/office/drawing/2014/main" val="1693544679"/>
                  </a:ext>
                </a:extLst>
              </a:tr>
            </a:tbl>
          </a:graphicData>
        </a:graphic>
      </p:graphicFrame>
      <p:graphicFrame>
        <p:nvGraphicFramePr>
          <p:cNvPr id="5" name="Content Placeholder 3">
            <a:extLst>
              <a:ext uri="{FF2B5EF4-FFF2-40B4-BE49-F238E27FC236}">
                <a16:creationId xmlns:a16="http://schemas.microsoft.com/office/drawing/2014/main" id="{46344CA6-E7EA-17AD-556A-17CD237F13F9}"/>
              </a:ext>
            </a:extLst>
          </p:cNvPr>
          <p:cNvGraphicFramePr>
            <a:graphicFrameLocks/>
          </p:cNvGraphicFramePr>
          <p:nvPr/>
        </p:nvGraphicFramePr>
        <p:xfrm>
          <a:off x="6816438" y="2142615"/>
          <a:ext cx="4800600" cy="2966720"/>
        </p:xfrm>
        <a:graphic>
          <a:graphicData uri="http://schemas.openxmlformats.org/drawingml/2006/table">
            <a:tbl>
              <a:tblPr firstRow="1" bandRow="1">
                <a:tableStyleId>{85BE263C-DBD7-4A20-BB59-AAB30ACAA65A}</a:tableStyleId>
              </a:tblPr>
              <a:tblGrid>
                <a:gridCol w="3350491">
                  <a:extLst>
                    <a:ext uri="{9D8B030D-6E8A-4147-A177-3AD203B41FA5}">
                      <a16:colId xmlns:a16="http://schemas.microsoft.com/office/drawing/2014/main" val="2682021512"/>
                    </a:ext>
                  </a:extLst>
                </a:gridCol>
                <a:gridCol w="1450109">
                  <a:extLst>
                    <a:ext uri="{9D8B030D-6E8A-4147-A177-3AD203B41FA5}">
                      <a16:colId xmlns:a16="http://schemas.microsoft.com/office/drawing/2014/main" val="1319429631"/>
                    </a:ext>
                  </a:extLst>
                </a:gridCol>
              </a:tblGrid>
              <a:tr h="370840">
                <a:tc>
                  <a:txBody>
                    <a:bodyPr/>
                    <a:lstStyle/>
                    <a:p>
                      <a:endParaRPr lang="en-US"/>
                    </a:p>
                  </a:txBody>
                  <a:tcPr/>
                </a:tc>
                <a:tc>
                  <a:txBody>
                    <a:bodyPr/>
                    <a:lstStyle/>
                    <a:p>
                      <a:r>
                        <a:rPr lang="en-US" dirty="0"/>
                        <a:t>N=37</a:t>
                      </a:r>
                    </a:p>
                  </a:txBody>
                  <a:tcPr/>
                </a:tc>
                <a:extLst>
                  <a:ext uri="{0D108BD9-81ED-4DB2-BD59-A6C34878D82A}">
                    <a16:rowId xmlns:a16="http://schemas.microsoft.com/office/drawing/2014/main" val="3483063612"/>
                  </a:ext>
                </a:extLst>
              </a:tr>
              <a:tr h="370840">
                <a:tc>
                  <a:txBody>
                    <a:bodyPr/>
                    <a:lstStyle/>
                    <a:p>
                      <a:r>
                        <a:rPr lang="en-US" dirty="0"/>
                        <a:t>Prior </a:t>
                      </a:r>
                      <a:r>
                        <a:rPr lang="en-US" dirty="0" err="1"/>
                        <a:t>cBTKi</a:t>
                      </a:r>
                      <a:endParaRPr lang="en-US" dirty="0"/>
                    </a:p>
                  </a:txBody>
                  <a:tcPr/>
                </a:tc>
                <a:tc>
                  <a:txBody>
                    <a:bodyPr/>
                    <a:lstStyle/>
                    <a:p>
                      <a:pPr algn="ctr"/>
                      <a:r>
                        <a:rPr lang="en-US" dirty="0"/>
                        <a:t>100%</a:t>
                      </a:r>
                    </a:p>
                  </a:txBody>
                  <a:tcPr/>
                </a:tc>
                <a:extLst>
                  <a:ext uri="{0D108BD9-81ED-4DB2-BD59-A6C34878D82A}">
                    <a16:rowId xmlns:a16="http://schemas.microsoft.com/office/drawing/2014/main" val="1122673132"/>
                  </a:ext>
                </a:extLst>
              </a:tr>
              <a:tr h="370840">
                <a:tc>
                  <a:txBody>
                    <a:bodyPr/>
                    <a:lstStyle/>
                    <a:p>
                      <a:pPr lvl="1"/>
                      <a:r>
                        <a:rPr lang="en-US" dirty="0"/>
                        <a:t>Ibrutinib</a:t>
                      </a:r>
                    </a:p>
                  </a:txBody>
                  <a:tcPr/>
                </a:tc>
                <a:tc>
                  <a:txBody>
                    <a:bodyPr/>
                    <a:lstStyle/>
                    <a:p>
                      <a:pPr algn="ctr"/>
                      <a:r>
                        <a:rPr lang="en-US" dirty="0"/>
                        <a:t>76%</a:t>
                      </a:r>
                    </a:p>
                  </a:txBody>
                  <a:tcPr/>
                </a:tc>
                <a:extLst>
                  <a:ext uri="{0D108BD9-81ED-4DB2-BD59-A6C34878D82A}">
                    <a16:rowId xmlns:a16="http://schemas.microsoft.com/office/drawing/2014/main" val="3923753882"/>
                  </a:ext>
                </a:extLst>
              </a:tr>
              <a:tr h="370840">
                <a:tc>
                  <a:txBody>
                    <a:bodyPr/>
                    <a:lstStyle/>
                    <a:p>
                      <a:pPr lvl="1"/>
                      <a:r>
                        <a:rPr lang="en-US" dirty="0"/>
                        <a:t>Acalabrutinib</a:t>
                      </a:r>
                    </a:p>
                  </a:txBody>
                  <a:tcPr/>
                </a:tc>
                <a:tc>
                  <a:txBody>
                    <a:bodyPr/>
                    <a:lstStyle/>
                    <a:p>
                      <a:pPr algn="ctr"/>
                      <a:r>
                        <a:rPr lang="en-US" dirty="0"/>
                        <a:t>14%</a:t>
                      </a:r>
                    </a:p>
                  </a:txBody>
                  <a:tcPr/>
                </a:tc>
                <a:extLst>
                  <a:ext uri="{0D108BD9-81ED-4DB2-BD59-A6C34878D82A}">
                    <a16:rowId xmlns:a16="http://schemas.microsoft.com/office/drawing/2014/main" val="915555073"/>
                  </a:ext>
                </a:extLst>
              </a:tr>
              <a:tr h="370840">
                <a:tc>
                  <a:txBody>
                    <a:bodyPr/>
                    <a:lstStyle/>
                    <a:p>
                      <a:pPr lvl="1"/>
                      <a:r>
                        <a:rPr lang="en-US" dirty="0"/>
                        <a:t>Zanubrutinib</a:t>
                      </a:r>
                    </a:p>
                  </a:txBody>
                  <a:tcPr/>
                </a:tc>
                <a:tc>
                  <a:txBody>
                    <a:bodyPr/>
                    <a:lstStyle/>
                    <a:p>
                      <a:pPr algn="ctr"/>
                      <a:r>
                        <a:rPr lang="en-US" dirty="0"/>
                        <a:t>8%</a:t>
                      </a:r>
                    </a:p>
                  </a:txBody>
                  <a:tcPr/>
                </a:tc>
                <a:extLst>
                  <a:ext uri="{0D108BD9-81ED-4DB2-BD59-A6C34878D82A}">
                    <a16:rowId xmlns:a16="http://schemas.microsoft.com/office/drawing/2014/main" val="416113249"/>
                  </a:ext>
                </a:extLst>
              </a:tr>
              <a:tr h="370840">
                <a:tc>
                  <a:txBody>
                    <a:bodyPr/>
                    <a:lstStyle/>
                    <a:p>
                      <a:r>
                        <a:rPr lang="en-US" dirty="0"/>
                        <a:t>Reason for BTKi discontinuation </a:t>
                      </a:r>
                    </a:p>
                  </a:txBody>
                  <a:tcPr/>
                </a:tc>
                <a:tc>
                  <a:txBody>
                    <a:bodyPr/>
                    <a:lstStyle/>
                    <a:p>
                      <a:pPr algn="ctr"/>
                      <a:endParaRPr lang="en-US" dirty="0"/>
                    </a:p>
                  </a:txBody>
                  <a:tcPr/>
                </a:tc>
                <a:extLst>
                  <a:ext uri="{0D108BD9-81ED-4DB2-BD59-A6C34878D82A}">
                    <a16:rowId xmlns:a16="http://schemas.microsoft.com/office/drawing/2014/main" val="3821146516"/>
                  </a:ext>
                </a:extLst>
              </a:tr>
              <a:tr h="370840">
                <a:tc>
                  <a:txBody>
                    <a:bodyPr/>
                    <a:lstStyle/>
                    <a:p>
                      <a:pPr lvl="1"/>
                      <a:r>
                        <a:rPr lang="en-US" dirty="0"/>
                        <a:t>Disease progression </a:t>
                      </a:r>
                    </a:p>
                  </a:txBody>
                  <a:tcPr/>
                </a:tc>
                <a:tc>
                  <a:txBody>
                    <a:bodyPr/>
                    <a:lstStyle/>
                    <a:p>
                      <a:pPr algn="ctr"/>
                      <a:r>
                        <a:rPr lang="en-US" dirty="0"/>
                        <a:t>57%</a:t>
                      </a:r>
                    </a:p>
                  </a:txBody>
                  <a:tcPr/>
                </a:tc>
                <a:extLst>
                  <a:ext uri="{0D108BD9-81ED-4DB2-BD59-A6C34878D82A}">
                    <a16:rowId xmlns:a16="http://schemas.microsoft.com/office/drawing/2014/main" val="2348202105"/>
                  </a:ext>
                </a:extLst>
              </a:tr>
              <a:tr h="370840">
                <a:tc>
                  <a:txBody>
                    <a:bodyPr/>
                    <a:lstStyle/>
                    <a:p>
                      <a:pPr lvl="1"/>
                      <a:r>
                        <a:rPr lang="en-US" dirty="0"/>
                        <a:t>Toxicity</a:t>
                      </a:r>
                    </a:p>
                  </a:txBody>
                  <a:tcPr/>
                </a:tc>
                <a:tc>
                  <a:txBody>
                    <a:bodyPr/>
                    <a:lstStyle/>
                    <a:p>
                      <a:pPr algn="ctr"/>
                      <a:r>
                        <a:rPr lang="en-US" dirty="0"/>
                        <a:t>35%</a:t>
                      </a:r>
                    </a:p>
                  </a:txBody>
                  <a:tcPr/>
                </a:tc>
                <a:extLst>
                  <a:ext uri="{0D108BD9-81ED-4DB2-BD59-A6C34878D82A}">
                    <a16:rowId xmlns:a16="http://schemas.microsoft.com/office/drawing/2014/main" val="1693544679"/>
                  </a:ext>
                </a:extLst>
              </a:tr>
            </a:tbl>
          </a:graphicData>
        </a:graphic>
      </p:graphicFrame>
      <p:sp>
        <p:nvSpPr>
          <p:cNvPr id="6" name="TextBox 5">
            <a:extLst>
              <a:ext uri="{FF2B5EF4-FFF2-40B4-BE49-F238E27FC236}">
                <a16:creationId xmlns:a16="http://schemas.microsoft.com/office/drawing/2014/main" id="{FEBAE617-E4F6-C476-8027-0D479E5C6D6A}"/>
              </a:ext>
            </a:extLst>
          </p:cNvPr>
          <p:cNvSpPr txBox="1"/>
          <p:nvPr/>
        </p:nvSpPr>
        <p:spPr>
          <a:xfrm>
            <a:off x="3647381" y="6125190"/>
            <a:ext cx="521402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Eyre TA, ASH, 2025</a:t>
            </a:r>
          </a:p>
        </p:txBody>
      </p:sp>
    </p:spTree>
    <p:extLst>
      <p:ext uri="{BB962C8B-B14F-4D97-AF65-F5344CB8AC3E}">
        <p14:creationId xmlns:p14="http://schemas.microsoft.com/office/powerpoint/2010/main" val="185343177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A644BF-B0D4-4945-C978-F44FB136F6F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54236" y="1659276"/>
            <a:ext cx="5930700" cy="4285801"/>
          </a:xfrm>
          <a:prstGeom prst="rect">
            <a:avLst/>
          </a:prstGeom>
        </p:spPr>
      </p:pic>
      <p:pic>
        <p:nvPicPr>
          <p:cNvPr id="7" name="Picture 6">
            <a:extLst>
              <a:ext uri="{FF2B5EF4-FFF2-40B4-BE49-F238E27FC236}">
                <a16:creationId xmlns:a16="http://schemas.microsoft.com/office/drawing/2014/main" id="{19DDF949-F86A-F9FC-1053-86B70AB9D64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982159" y="1749332"/>
            <a:ext cx="6055605" cy="4285801"/>
          </a:xfrm>
          <a:prstGeom prst="rect">
            <a:avLst/>
          </a:prstGeom>
        </p:spPr>
      </p:pic>
      <p:sp>
        <p:nvSpPr>
          <p:cNvPr id="8" name="TextBox 7">
            <a:extLst>
              <a:ext uri="{FF2B5EF4-FFF2-40B4-BE49-F238E27FC236}">
                <a16:creationId xmlns:a16="http://schemas.microsoft.com/office/drawing/2014/main" id="{EA19627A-1C5F-C53A-B67E-CBAC9D0446B9}"/>
              </a:ext>
            </a:extLst>
          </p:cNvPr>
          <p:cNvSpPr txBox="1"/>
          <p:nvPr/>
        </p:nvSpPr>
        <p:spPr>
          <a:xfrm>
            <a:off x="3488987" y="6488668"/>
            <a:ext cx="521402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Eyre TA, ASH, 2025</a:t>
            </a:r>
          </a:p>
        </p:txBody>
      </p:sp>
      <p:sp>
        <p:nvSpPr>
          <p:cNvPr id="9" name="Title 1">
            <a:extLst>
              <a:ext uri="{FF2B5EF4-FFF2-40B4-BE49-F238E27FC236}">
                <a16:creationId xmlns:a16="http://schemas.microsoft.com/office/drawing/2014/main" id="{9AB7CA4D-AA1E-C3C5-CB2A-37FA1A7C9E5F}"/>
              </a:ext>
            </a:extLst>
          </p:cNvPr>
          <p:cNvSpPr>
            <a:spLocks noGrp="1"/>
          </p:cNvSpPr>
          <p:nvPr>
            <p:ph type="title"/>
          </p:nvPr>
        </p:nvSpPr>
        <p:spPr>
          <a:xfrm>
            <a:off x="838200" y="153601"/>
            <a:ext cx="10515600" cy="1325563"/>
          </a:xfrm>
        </p:spPr>
        <p:txBody>
          <a:bodyPr/>
          <a:lstStyle/>
          <a:p>
            <a:pPr algn="ctr"/>
            <a:r>
              <a:rPr lang="en-US" dirty="0" err="1"/>
              <a:t>Pirtobrutinib</a:t>
            </a:r>
            <a:r>
              <a:rPr lang="en-US" dirty="0"/>
              <a:t> after first-line </a:t>
            </a:r>
            <a:r>
              <a:rPr lang="en-US" dirty="0" err="1"/>
              <a:t>cBTKi</a:t>
            </a:r>
            <a:endParaRPr lang="en-US" dirty="0"/>
          </a:p>
        </p:txBody>
      </p:sp>
    </p:spTree>
    <p:extLst>
      <p:ext uri="{BB962C8B-B14F-4D97-AF65-F5344CB8AC3E}">
        <p14:creationId xmlns:p14="http://schemas.microsoft.com/office/powerpoint/2010/main" val="1214411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3"/>
          <p:cNvSpPr>
            <a:spLocks noChangeArrowheads="1"/>
          </p:cNvSpPr>
          <p:nvPr/>
        </p:nvSpPr>
        <p:spPr bwMode="auto">
          <a:xfrm>
            <a:off x="1920479" y="168653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A link to the program slides will be posted in the chat room at the start of the program.</a:t>
            </a:r>
          </a:p>
        </p:txBody>
      </p:sp>
      <p:sp>
        <p:nvSpPr>
          <p:cNvPr id="23" name="Rectangle 13"/>
          <p:cNvSpPr>
            <a:spLocks noChangeArrowheads="1"/>
          </p:cNvSpPr>
          <p:nvPr/>
        </p:nvSpPr>
        <p:spPr bwMode="auto">
          <a:xfrm>
            <a:off x="1920479" y="282421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a:t>
            </a:r>
          </a:p>
        </p:txBody>
      </p:sp>
      <p:sp>
        <p:nvSpPr>
          <p:cNvPr id="25" name="Rectangle 13"/>
          <p:cNvSpPr>
            <a:spLocks noChangeArrowheads="1"/>
          </p:cNvSpPr>
          <p:nvPr/>
        </p:nvSpPr>
        <p:spPr bwMode="auto">
          <a:xfrm>
            <a:off x="1920479" y="401339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Submit a challenging case or question for discussion using the Zoom chat room.</a:t>
            </a:r>
          </a:p>
        </p:txBody>
      </p:sp>
      <p:sp>
        <p:nvSpPr>
          <p:cNvPr id="26" name="Rectangle 13"/>
          <p:cNvSpPr>
            <a:spLocks noChangeArrowheads="1"/>
          </p:cNvSpPr>
          <p:nvPr/>
        </p:nvSpPr>
        <p:spPr bwMode="auto">
          <a:xfrm>
            <a:off x="1920479" y="5219346"/>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9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Get CME Credit: A credit link will be provided in the chat room at the conclusion of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64030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398396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2809741"/>
            <a:ext cx="1005840" cy="774684"/>
          </a:xfrm>
          <a:prstGeom prst="rect">
            <a:avLst/>
          </a:prstGeom>
        </p:spPr>
      </p:pic>
      <p:pic>
        <p:nvPicPr>
          <p:cNvPr id="30" name="Picture 29" descr="ASCO-GI-16_iPad-icons_v1fr-cm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639" y="5159605"/>
            <a:ext cx="1005840" cy="765179"/>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Attending via Zoom</a:t>
            </a:r>
          </a:p>
        </p:txBody>
      </p:sp>
    </p:spTree>
    <p:extLst>
      <p:ext uri="{BB962C8B-B14F-4D97-AF65-F5344CB8AC3E}">
        <p14:creationId xmlns:p14="http://schemas.microsoft.com/office/powerpoint/2010/main" val="2748566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C70E3A3-F148-59C0-E248-72EF9A2A51C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873477" y="1151694"/>
            <a:ext cx="8599655" cy="5336974"/>
          </a:xfrm>
          <a:prstGeom prst="rect">
            <a:avLst/>
          </a:prstGeom>
        </p:spPr>
      </p:pic>
      <p:sp>
        <p:nvSpPr>
          <p:cNvPr id="9" name="TextBox 8">
            <a:extLst>
              <a:ext uri="{FF2B5EF4-FFF2-40B4-BE49-F238E27FC236}">
                <a16:creationId xmlns:a16="http://schemas.microsoft.com/office/drawing/2014/main" id="{095144CD-8A5F-3496-F090-0202590409F5}"/>
              </a:ext>
            </a:extLst>
          </p:cNvPr>
          <p:cNvSpPr txBox="1"/>
          <p:nvPr/>
        </p:nvSpPr>
        <p:spPr>
          <a:xfrm>
            <a:off x="4009224" y="6488668"/>
            <a:ext cx="432816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Tam C et al., Blood,2025</a:t>
            </a:r>
          </a:p>
        </p:txBody>
      </p:sp>
      <p:sp>
        <p:nvSpPr>
          <p:cNvPr id="10" name="TextBox 9">
            <a:extLst>
              <a:ext uri="{FF2B5EF4-FFF2-40B4-BE49-F238E27FC236}">
                <a16:creationId xmlns:a16="http://schemas.microsoft.com/office/drawing/2014/main" id="{9C69A9E5-488F-1E2F-919C-8588E3594D20}"/>
              </a:ext>
            </a:extLst>
          </p:cNvPr>
          <p:cNvSpPr txBox="1"/>
          <p:nvPr/>
        </p:nvSpPr>
        <p:spPr>
          <a:xfrm>
            <a:off x="578735" y="12630"/>
            <a:ext cx="1057926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BTK resistance mutations: Important Research Area but Not Quite Ready for Clinical Practice </a:t>
            </a:r>
          </a:p>
        </p:txBody>
      </p:sp>
    </p:spTree>
    <p:extLst>
      <p:ext uri="{BB962C8B-B14F-4D97-AF65-F5344CB8AC3E}">
        <p14:creationId xmlns:p14="http://schemas.microsoft.com/office/powerpoint/2010/main" val="283397998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43C7C-9740-908E-2C89-10522ECA1FC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F099FD-7602-5B32-B452-9D67E7FA1F9B}"/>
              </a:ext>
            </a:extLst>
          </p:cNvPr>
          <p:cNvSpPr>
            <a:spLocks noGrp="1"/>
          </p:cNvSpPr>
          <p:nvPr>
            <p:ph idx="1"/>
          </p:nvPr>
        </p:nvSpPr>
        <p:spPr>
          <a:xfrm>
            <a:off x="838200" y="2644047"/>
            <a:ext cx="10515600" cy="3938029"/>
          </a:xfrm>
        </p:spPr>
        <p:txBody>
          <a:bodyPr>
            <a:normAutofit/>
          </a:bodyPr>
          <a:lstStyle/>
          <a:p>
            <a:pPr marL="0" indent="0" algn="ctr">
              <a:buNone/>
            </a:pPr>
            <a:r>
              <a:rPr lang="en-US" sz="5400" dirty="0"/>
              <a:t>BCL2i-based therapy </a:t>
            </a:r>
          </a:p>
        </p:txBody>
      </p:sp>
    </p:spTree>
    <p:extLst>
      <p:ext uri="{BB962C8B-B14F-4D97-AF65-F5344CB8AC3E}">
        <p14:creationId xmlns:p14="http://schemas.microsoft.com/office/powerpoint/2010/main" val="18894957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C04303-414A-7C3A-CFC0-FC17F4CC5C9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58948" y="138223"/>
            <a:ext cx="9431079" cy="6719777"/>
          </a:xfrm>
          <a:prstGeom prst="rect">
            <a:avLst/>
          </a:prstGeom>
        </p:spPr>
      </p:pic>
    </p:spTree>
    <p:extLst>
      <p:ext uri="{BB962C8B-B14F-4D97-AF65-F5344CB8AC3E}">
        <p14:creationId xmlns:p14="http://schemas.microsoft.com/office/powerpoint/2010/main" val="161482729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316850" y="425302"/>
            <a:ext cx="9875520" cy="54864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Text 2"/>
          <p:cNvSpPr/>
          <p:nvPr/>
        </p:nvSpPr>
        <p:spPr>
          <a:xfrm>
            <a:off x="3136251" y="6423766"/>
            <a:ext cx="4755599" cy="548640"/>
          </a:xfrm>
          <a:prstGeom prst="rect">
            <a:avLst/>
          </a:prstGeom>
          <a:noFill/>
          <a:ln/>
        </p:spPr>
        <p:txBody>
          <a:bodyPr wrap="square"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Calibri" pitchFamily="34" charset="-122"/>
                <a:cs typeface="Calibri" pitchFamily="34" charset="-120"/>
              </a:rPr>
              <a:t>Ghosh N et al.  Am J Hematol. 2025;100:511–515</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Text 4"/>
          <p:cNvSpPr/>
          <p:nvPr/>
        </p:nvSpPr>
        <p:spPr>
          <a:xfrm>
            <a:off x="380858" y="1065382"/>
            <a:ext cx="3291840" cy="2743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Study Design</a:t>
            </a: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 name="Shape 15"/>
          <p:cNvSpPr/>
          <p:nvPr/>
        </p:nvSpPr>
        <p:spPr>
          <a:xfrm>
            <a:off x="3398821" y="1513438"/>
            <a:ext cx="5360548" cy="274320"/>
          </a:xfrm>
          <a:prstGeom prst="rect">
            <a:avLst/>
          </a:prstGeom>
          <a:solidFill>
            <a:srgbClr val="0E7490"/>
          </a:solidFill>
          <a:ln w="12700">
            <a:solidFill>
              <a:srgbClr val="0E749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Text 16"/>
          <p:cNvSpPr/>
          <p:nvPr/>
        </p:nvSpPr>
        <p:spPr>
          <a:xfrm>
            <a:off x="3581701" y="1506752"/>
            <a:ext cx="5120640" cy="2743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Efficacy Outcomes</a:t>
            </a: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19" name="Table 0"/>
          <p:cNvGraphicFramePr>
            <a:graphicFrameLocks noGrp="1"/>
          </p:cNvGraphicFramePr>
          <p:nvPr/>
        </p:nvGraphicFramePr>
        <p:xfrm>
          <a:off x="3398821" y="1839574"/>
          <a:ext cx="5360548" cy="3901440"/>
        </p:xfrm>
        <a:graphic>
          <a:graphicData uri="http://schemas.openxmlformats.org/drawingml/2006/table">
            <a:tbl>
              <a:tblPr/>
              <a:tblGrid>
                <a:gridCol w="1850189">
                  <a:extLst>
                    <a:ext uri="{9D8B030D-6E8A-4147-A177-3AD203B41FA5}">
                      <a16:colId xmlns:a16="http://schemas.microsoft.com/office/drawing/2014/main" val="20000"/>
                    </a:ext>
                  </a:extLst>
                </a:gridCol>
                <a:gridCol w="720073">
                  <a:extLst>
                    <a:ext uri="{9D8B030D-6E8A-4147-A177-3AD203B41FA5}">
                      <a16:colId xmlns:a16="http://schemas.microsoft.com/office/drawing/2014/main" val="20001"/>
                    </a:ext>
                  </a:extLst>
                </a:gridCol>
                <a:gridCol w="880090">
                  <a:extLst>
                    <a:ext uri="{9D8B030D-6E8A-4147-A177-3AD203B41FA5}">
                      <a16:colId xmlns:a16="http://schemas.microsoft.com/office/drawing/2014/main" val="20002"/>
                    </a:ext>
                  </a:extLst>
                </a:gridCol>
                <a:gridCol w="880090">
                  <a:extLst>
                    <a:ext uri="{9D8B030D-6E8A-4147-A177-3AD203B41FA5}">
                      <a16:colId xmlns:a16="http://schemas.microsoft.com/office/drawing/2014/main" val="20003"/>
                    </a:ext>
                  </a:extLst>
                </a:gridCol>
                <a:gridCol w="1030106">
                  <a:extLst>
                    <a:ext uri="{9D8B030D-6E8A-4147-A177-3AD203B41FA5}">
                      <a16:colId xmlns:a16="http://schemas.microsoft.com/office/drawing/2014/main" val="20004"/>
                    </a:ext>
                  </a:extLst>
                </a:gridCol>
              </a:tblGrid>
              <a:tr h="192024">
                <a:tc>
                  <a:txBody>
                    <a:bodyPr/>
                    <a:lstStyle/>
                    <a:p>
                      <a:pPr marL="0" indent="0" algn="ctr">
                        <a:buNone/>
                      </a:pPr>
                      <a:r>
                        <a:rPr lang="en-US" sz="1100" b="1" dirty="0">
                          <a:solidFill>
                            <a:srgbClr val="FFFFFF"/>
                          </a:solidFill>
                          <a:latin typeface="Calibri" pitchFamily="34" charset="0"/>
                          <a:ea typeface="Calibri" pitchFamily="34" charset="-122"/>
                          <a:cs typeface="Calibri" pitchFamily="34" charset="-120"/>
                        </a:rPr>
                        <a:t>Population/Subgroup</a:t>
                      </a:r>
                      <a:endParaRPr lang="en-US" sz="11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0F2D4A"/>
                    </a:solidFill>
                  </a:tcPr>
                </a:tc>
                <a:tc>
                  <a:txBody>
                    <a:bodyPr/>
                    <a:lstStyle/>
                    <a:p>
                      <a:pPr marL="0" indent="0" algn="ctr">
                        <a:buNone/>
                      </a:pPr>
                      <a:r>
                        <a:rPr lang="en-US" sz="1100" b="1" dirty="0">
                          <a:solidFill>
                            <a:srgbClr val="FFFFFF"/>
                          </a:solidFill>
                          <a:latin typeface="Calibri" pitchFamily="34" charset="0"/>
                          <a:ea typeface="Calibri" pitchFamily="34" charset="-122"/>
                          <a:cs typeface="Calibri" pitchFamily="34" charset="-120"/>
                        </a:rPr>
                        <a:t>ORR</a:t>
                      </a:r>
                      <a:endParaRPr lang="en-US" sz="1100" dirty="0">
                        <a:latin typeface="Calibri" charset="0"/>
                        <a:ea typeface="Calibri" charset="0"/>
                        <a:cs typeface="Calibri" charset="0"/>
                      </a:endParaRPr>
                    </a:p>
                    <a:p>
                      <a:pPr marL="0" indent="0" algn="ctr">
                        <a:buNone/>
                      </a:pPr>
                      <a:r>
                        <a:rPr lang="en-US" sz="1100" b="1" dirty="0">
                          <a:solidFill>
                            <a:srgbClr val="FFFFFF"/>
                          </a:solidFill>
                          <a:latin typeface="Calibri" pitchFamily="34" charset="0"/>
                          <a:ea typeface="Calibri" pitchFamily="34" charset="-122"/>
                          <a:cs typeface="Calibri" pitchFamily="34" charset="-120"/>
                        </a:rPr>
                        <a:t>%</a:t>
                      </a:r>
                      <a:endParaRPr lang="en-US" sz="11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0F2D4A"/>
                    </a:solidFill>
                  </a:tcPr>
                </a:tc>
                <a:tc>
                  <a:txBody>
                    <a:bodyPr/>
                    <a:lstStyle/>
                    <a:p>
                      <a:pPr marL="0" indent="0" algn="ctr">
                        <a:buNone/>
                      </a:pPr>
                      <a:r>
                        <a:rPr lang="en-US" sz="1100" b="1" dirty="0">
                          <a:solidFill>
                            <a:srgbClr val="FFFFFF"/>
                          </a:solidFill>
                          <a:latin typeface="Calibri" pitchFamily="34" charset="0"/>
                          <a:ea typeface="Calibri" pitchFamily="34" charset="-122"/>
                          <a:cs typeface="Calibri" pitchFamily="34" charset="-120"/>
                        </a:rPr>
                        <a:t>Median PFS</a:t>
                      </a:r>
                      <a:endParaRPr lang="en-US" sz="1100" dirty="0">
                        <a:latin typeface="Calibri" charset="0"/>
                        <a:ea typeface="Calibri" charset="0"/>
                        <a:cs typeface="Calibri" charset="0"/>
                      </a:endParaRPr>
                    </a:p>
                    <a:p>
                      <a:pPr marL="0" indent="0" algn="ctr">
                        <a:buNone/>
                      </a:pPr>
                      <a:r>
                        <a:rPr lang="en-US" sz="1100" b="1" dirty="0">
                          <a:solidFill>
                            <a:srgbClr val="FFFFFF"/>
                          </a:solidFill>
                          <a:latin typeface="Calibri" pitchFamily="34" charset="0"/>
                          <a:ea typeface="Calibri" pitchFamily="34" charset="-122"/>
                          <a:cs typeface="Calibri" pitchFamily="34" charset="-120"/>
                        </a:rPr>
                        <a:t>(mo)</a:t>
                      </a:r>
                      <a:endParaRPr lang="en-US" sz="11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0F2D4A"/>
                    </a:solidFill>
                  </a:tcPr>
                </a:tc>
                <a:tc>
                  <a:txBody>
                    <a:bodyPr/>
                    <a:lstStyle/>
                    <a:p>
                      <a:pPr marL="0" indent="0" algn="ctr">
                        <a:buNone/>
                      </a:pPr>
                      <a:r>
                        <a:rPr lang="en-US" sz="1100" b="1" dirty="0">
                          <a:solidFill>
                            <a:srgbClr val="FFFFFF"/>
                          </a:solidFill>
                          <a:latin typeface="Calibri" pitchFamily="34" charset="0"/>
                          <a:ea typeface="Calibri" pitchFamily="34" charset="-122"/>
                          <a:cs typeface="Calibri" pitchFamily="34" charset="-120"/>
                        </a:rPr>
                        <a:t>18-mo PFS</a:t>
                      </a:r>
                      <a:endParaRPr lang="en-US" sz="1100" dirty="0">
                        <a:latin typeface="Calibri" charset="0"/>
                        <a:ea typeface="Calibri" charset="0"/>
                        <a:cs typeface="Calibri" charset="0"/>
                      </a:endParaRPr>
                    </a:p>
                    <a:p>
                      <a:pPr marL="0" indent="0" algn="ctr">
                        <a:buNone/>
                      </a:pPr>
                      <a:r>
                        <a:rPr lang="en-US" sz="1100" b="1" dirty="0">
                          <a:solidFill>
                            <a:srgbClr val="FFFFFF"/>
                          </a:solidFill>
                          <a:latin typeface="Calibri" pitchFamily="34" charset="0"/>
                          <a:ea typeface="Calibri" pitchFamily="34" charset="-122"/>
                          <a:cs typeface="Calibri" pitchFamily="34" charset="-120"/>
                        </a:rPr>
                        <a:t>%</a:t>
                      </a:r>
                      <a:endParaRPr lang="en-US" sz="11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0F2D4A"/>
                    </a:solidFill>
                  </a:tcPr>
                </a:tc>
                <a:tc>
                  <a:txBody>
                    <a:bodyPr/>
                    <a:lstStyle/>
                    <a:p>
                      <a:pPr marL="0" indent="0" algn="ctr">
                        <a:buNone/>
                      </a:pPr>
                      <a:r>
                        <a:rPr lang="en-US" sz="1100" b="1" dirty="0">
                          <a:solidFill>
                            <a:srgbClr val="FFFFFF"/>
                          </a:solidFill>
                          <a:latin typeface="Calibri" pitchFamily="34" charset="0"/>
                          <a:ea typeface="Calibri" pitchFamily="34" charset="-122"/>
                          <a:cs typeface="Calibri" pitchFamily="34" charset="-120"/>
                        </a:rPr>
                        <a:t>Median</a:t>
                      </a:r>
                      <a:endParaRPr lang="en-US" sz="1100" dirty="0">
                        <a:latin typeface="Calibri" charset="0"/>
                        <a:ea typeface="Calibri" charset="0"/>
                        <a:cs typeface="Calibri" charset="0"/>
                      </a:endParaRPr>
                    </a:p>
                    <a:p>
                      <a:pPr marL="0" indent="0" algn="ctr">
                        <a:buNone/>
                      </a:pPr>
                      <a:r>
                        <a:rPr lang="en-US" sz="1100" b="1" dirty="0">
                          <a:solidFill>
                            <a:srgbClr val="FFFFFF"/>
                          </a:solidFill>
                          <a:latin typeface="Calibri" pitchFamily="34" charset="0"/>
                          <a:ea typeface="Calibri" pitchFamily="34" charset="-122"/>
                          <a:cs typeface="Calibri" pitchFamily="34" charset="-120"/>
                        </a:rPr>
                        <a:t>TTNT-D (mo)</a:t>
                      </a:r>
                      <a:endParaRPr lang="en-US" sz="11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0F2D4A"/>
                    </a:solidFill>
                  </a:tcPr>
                </a:tc>
                <a:extLst>
                  <a:ext uri="{0D108BD9-81ED-4DB2-BD59-A6C34878D82A}">
                    <a16:rowId xmlns:a16="http://schemas.microsoft.com/office/drawing/2014/main" val="10000"/>
                  </a:ext>
                </a:extLst>
              </a:tr>
              <a:tr h="192024">
                <a:tc>
                  <a:txBody>
                    <a:bodyPr/>
                    <a:lstStyle/>
                    <a:p>
                      <a:pPr marL="0" indent="0" algn="l">
                        <a:buNone/>
                      </a:pPr>
                      <a:r>
                        <a:rPr lang="en-US" sz="1200" b="1" dirty="0">
                          <a:solidFill>
                            <a:srgbClr val="0F2D4A"/>
                          </a:solidFill>
                          <a:latin typeface="Calibri" pitchFamily="34" charset="0"/>
                          <a:ea typeface="Calibri" pitchFamily="34" charset="-122"/>
                          <a:cs typeface="Calibri" pitchFamily="34" charset="-120"/>
                        </a:rPr>
                        <a:t>Overall (N=205)</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EFF6FF"/>
                    </a:solidFill>
                  </a:tcPr>
                </a:tc>
                <a:tc>
                  <a:txBody>
                    <a:bodyPr/>
                    <a:lstStyle/>
                    <a:p>
                      <a:pPr marL="0" indent="0" algn="ctr">
                        <a:buNone/>
                      </a:pPr>
                      <a:r>
                        <a:rPr lang="en-US" sz="1200" b="1" dirty="0">
                          <a:solidFill>
                            <a:srgbClr val="334155"/>
                          </a:solidFill>
                          <a:latin typeface="Calibri" pitchFamily="34" charset="0"/>
                          <a:ea typeface="Calibri" pitchFamily="34" charset="-122"/>
                          <a:cs typeface="Calibri" pitchFamily="34" charset="-120"/>
                        </a:rPr>
                        <a:t>79.4</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EFF6FF"/>
                    </a:solidFill>
                  </a:tcPr>
                </a:tc>
                <a:tc>
                  <a:txBody>
                    <a:bodyPr/>
                    <a:lstStyle/>
                    <a:p>
                      <a:pPr marL="0" indent="0" algn="ctr">
                        <a:buNone/>
                      </a:pPr>
                      <a:r>
                        <a:rPr lang="en-US" sz="1200" b="1" dirty="0">
                          <a:solidFill>
                            <a:srgbClr val="334155"/>
                          </a:solidFill>
                          <a:latin typeface="Calibri" pitchFamily="34" charset="0"/>
                          <a:ea typeface="Calibri" pitchFamily="34" charset="-122"/>
                          <a:cs typeface="Calibri" pitchFamily="34" charset="-120"/>
                        </a:rPr>
                        <a:t>44.1</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EFF6FF"/>
                    </a:solidFill>
                  </a:tcPr>
                </a:tc>
                <a:tc>
                  <a:txBody>
                    <a:bodyPr/>
                    <a:lstStyle/>
                    <a:p>
                      <a:pPr marL="0" indent="0" algn="ctr">
                        <a:buNone/>
                      </a:pPr>
                      <a:r>
                        <a:rPr lang="en-US" sz="1200" dirty="0">
                          <a:solidFill>
                            <a:srgbClr val="334155"/>
                          </a:solidFill>
                          <a:latin typeface="Calibri" pitchFamily="34" charset="0"/>
                          <a:ea typeface="Calibri" pitchFamily="34" charset="-122"/>
                          <a:cs typeface="Calibri" pitchFamily="34" charset="-120"/>
                        </a:rPr>
                        <a:t>76.2</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EFF6FF"/>
                    </a:solidFill>
                  </a:tcPr>
                </a:tc>
                <a:tc>
                  <a:txBody>
                    <a:bodyPr/>
                    <a:lstStyle/>
                    <a:p>
                      <a:pPr marL="0" indent="0" algn="ctr">
                        <a:buNone/>
                      </a:pPr>
                      <a:r>
                        <a:rPr lang="en-US" sz="1200" dirty="0">
                          <a:solidFill>
                            <a:srgbClr val="334155"/>
                          </a:solidFill>
                          <a:latin typeface="Calibri" pitchFamily="34" charset="0"/>
                          <a:ea typeface="Calibri" pitchFamily="34" charset="-122"/>
                          <a:cs typeface="Calibri" pitchFamily="34" charset="-120"/>
                        </a:rPr>
                        <a:t>44.2</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EFF6FF"/>
                    </a:solidFill>
                  </a:tcPr>
                </a:tc>
                <a:extLst>
                  <a:ext uri="{0D108BD9-81ED-4DB2-BD59-A6C34878D82A}">
                    <a16:rowId xmlns:a16="http://schemas.microsoft.com/office/drawing/2014/main" val="10001"/>
                  </a:ext>
                </a:extLst>
              </a:tr>
              <a:tr h="192024">
                <a:tc>
                  <a:txBody>
                    <a:bodyPr/>
                    <a:lstStyle/>
                    <a:p>
                      <a:pPr marL="0" indent="0" algn="l">
                        <a:buNone/>
                      </a:pPr>
                      <a:r>
                        <a:rPr lang="en-US" sz="1200" dirty="0">
                          <a:solidFill>
                            <a:srgbClr val="334155"/>
                          </a:solidFill>
                          <a:latin typeface="Calibri" pitchFamily="34" charset="0"/>
                          <a:ea typeface="Calibri" pitchFamily="34" charset="-122"/>
                          <a:cs typeface="Calibri" pitchFamily="34" charset="-120"/>
                        </a:rPr>
                        <a:t>  1L cBTKi → 2L Ven</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200" dirty="0">
                          <a:solidFill>
                            <a:srgbClr val="334155"/>
                          </a:solidFill>
                          <a:latin typeface="Calibri" pitchFamily="34" charset="0"/>
                          <a:ea typeface="Calibri" pitchFamily="34" charset="-122"/>
                          <a:cs typeface="Calibri" pitchFamily="34" charset="-120"/>
                        </a:rPr>
                        <a:t>85.1</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200" dirty="0">
                          <a:solidFill>
                            <a:srgbClr val="334155"/>
                          </a:solidFill>
                          <a:latin typeface="Calibri" pitchFamily="34" charset="0"/>
                          <a:ea typeface="Calibri" pitchFamily="34" charset="-122"/>
                          <a:cs typeface="Calibri" pitchFamily="34" charset="-120"/>
                        </a:rPr>
                        <a:t>43.2</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200" dirty="0">
                          <a:solidFill>
                            <a:srgbClr val="334155"/>
                          </a:solidFill>
                          <a:latin typeface="Calibri" pitchFamily="34" charset="0"/>
                          <a:ea typeface="Calibri" pitchFamily="34" charset="-122"/>
                          <a:cs typeface="Calibri" pitchFamily="34" charset="-120"/>
                        </a:rPr>
                        <a:t>80.8</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200" dirty="0">
                          <a:solidFill>
                            <a:srgbClr val="334155"/>
                          </a:solidFill>
                          <a:latin typeface="Calibri" pitchFamily="34" charset="0"/>
                          <a:ea typeface="Calibri" pitchFamily="34" charset="-122"/>
                          <a:cs typeface="Calibri" pitchFamily="34" charset="-120"/>
                        </a:rPr>
                        <a:t>NR</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92024">
                <a:tc>
                  <a:txBody>
                    <a:bodyPr/>
                    <a:lstStyle/>
                    <a:p>
                      <a:pPr marL="0" indent="0" algn="l">
                        <a:buNone/>
                      </a:pPr>
                      <a:r>
                        <a:rPr lang="en-US" sz="1200" dirty="0">
                          <a:solidFill>
                            <a:srgbClr val="334155"/>
                          </a:solidFill>
                          <a:latin typeface="Calibri" pitchFamily="34" charset="0"/>
                          <a:ea typeface="Calibri" pitchFamily="34" charset="-122"/>
                          <a:cs typeface="Calibri" pitchFamily="34" charset="-120"/>
                        </a:rPr>
                        <a:t>  2L cBTKi → 3L Ven</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200" dirty="0">
                          <a:solidFill>
                            <a:srgbClr val="334155"/>
                          </a:solidFill>
                          <a:latin typeface="Calibri" pitchFamily="34" charset="0"/>
                          <a:ea typeface="Calibri" pitchFamily="34" charset="-122"/>
                          <a:cs typeface="Calibri" pitchFamily="34" charset="-120"/>
                        </a:rPr>
                        <a:t>80.4</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200" dirty="0">
                          <a:solidFill>
                            <a:srgbClr val="334155"/>
                          </a:solidFill>
                          <a:latin typeface="Calibri" pitchFamily="34" charset="0"/>
                          <a:ea typeface="Calibri" pitchFamily="34" charset="-122"/>
                          <a:cs typeface="Calibri" pitchFamily="34" charset="-120"/>
                        </a:rPr>
                        <a:t>44.3</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200" dirty="0">
                          <a:solidFill>
                            <a:srgbClr val="334155"/>
                          </a:solidFill>
                          <a:latin typeface="Calibri" pitchFamily="34" charset="0"/>
                          <a:ea typeface="Calibri" pitchFamily="34" charset="-122"/>
                          <a:cs typeface="Calibri" pitchFamily="34" charset="-120"/>
                        </a:rPr>
                        <a:t>82.1</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200" dirty="0">
                          <a:solidFill>
                            <a:srgbClr val="334155"/>
                          </a:solidFill>
                          <a:latin typeface="Calibri" pitchFamily="34" charset="0"/>
                          <a:ea typeface="Calibri" pitchFamily="34" charset="-122"/>
                          <a:cs typeface="Calibri" pitchFamily="34" charset="-120"/>
                        </a:rPr>
                        <a:t>44.2</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92024">
                <a:tc>
                  <a:txBody>
                    <a:bodyPr/>
                    <a:lstStyle/>
                    <a:p>
                      <a:pPr marL="0" indent="0" algn="l">
                        <a:buNone/>
                      </a:pPr>
                      <a:r>
                        <a:rPr lang="en-US" sz="1200" b="1" dirty="0">
                          <a:solidFill>
                            <a:srgbClr val="065F46"/>
                          </a:solidFill>
                          <a:latin typeface="Calibri" pitchFamily="34" charset="0"/>
                          <a:ea typeface="Calibri" pitchFamily="34" charset="-122"/>
                          <a:cs typeface="Calibri" pitchFamily="34" charset="-120"/>
                        </a:rPr>
                        <a:t>Intolerance (DI; N=88)</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D1FAE5"/>
                    </a:solidFill>
                  </a:tcPr>
                </a:tc>
                <a:tc>
                  <a:txBody>
                    <a:bodyPr/>
                    <a:lstStyle/>
                    <a:p>
                      <a:pPr marL="0" indent="0" algn="ctr">
                        <a:buNone/>
                      </a:pPr>
                      <a:r>
                        <a:rPr lang="en-US" sz="1200" b="1" dirty="0">
                          <a:solidFill>
                            <a:srgbClr val="065F46"/>
                          </a:solidFill>
                          <a:latin typeface="Calibri" pitchFamily="34" charset="0"/>
                          <a:ea typeface="Calibri" pitchFamily="34" charset="-122"/>
                          <a:cs typeface="Calibri" pitchFamily="34" charset="-120"/>
                        </a:rPr>
                        <a:t>85.0</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D1FAE5"/>
                    </a:solidFill>
                  </a:tcPr>
                </a:tc>
                <a:tc>
                  <a:txBody>
                    <a:bodyPr/>
                    <a:lstStyle/>
                    <a:p>
                      <a:pPr marL="0" indent="0" algn="ctr">
                        <a:buNone/>
                      </a:pPr>
                      <a:r>
                        <a:rPr lang="en-US" sz="1200" b="1" dirty="0">
                          <a:solidFill>
                            <a:srgbClr val="065F46"/>
                          </a:solidFill>
                          <a:latin typeface="Calibri" pitchFamily="34" charset="0"/>
                          <a:ea typeface="Calibri" pitchFamily="34" charset="-122"/>
                          <a:cs typeface="Calibri" pitchFamily="34" charset="-120"/>
                        </a:rPr>
                        <a:t>NR</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D1FAE5"/>
                    </a:solidFill>
                  </a:tcPr>
                </a:tc>
                <a:tc>
                  <a:txBody>
                    <a:bodyPr/>
                    <a:lstStyle/>
                    <a:p>
                      <a:pPr marL="0" indent="0" algn="ctr">
                        <a:buNone/>
                      </a:pPr>
                      <a:r>
                        <a:rPr lang="en-US" sz="1200" dirty="0">
                          <a:solidFill>
                            <a:srgbClr val="334155"/>
                          </a:solidFill>
                          <a:latin typeface="Calibri" pitchFamily="34" charset="0"/>
                          <a:ea typeface="Calibri" pitchFamily="34" charset="-122"/>
                          <a:cs typeface="Calibri" pitchFamily="34" charset="-120"/>
                        </a:rPr>
                        <a:t>84.1</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D1FAE5"/>
                    </a:solidFill>
                  </a:tcPr>
                </a:tc>
                <a:tc>
                  <a:txBody>
                    <a:bodyPr/>
                    <a:lstStyle/>
                    <a:p>
                      <a:pPr marL="0" indent="0" algn="ctr">
                        <a:buNone/>
                      </a:pPr>
                      <a:r>
                        <a:rPr lang="en-US" sz="1200" dirty="0">
                          <a:solidFill>
                            <a:srgbClr val="334155"/>
                          </a:solidFill>
                          <a:latin typeface="Calibri" pitchFamily="34" charset="0"/>
                          <a:ea typeface="Calibri" pitchFamily="34" charset="-122"/>
                          <a:cs typeface="Calibri" pitchFamily="34" charset="-120"/>
                        </a:rPr>
                        <a:t>NR</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D1FAE5"/>
                    </a:solidFill>
                  </a:tcPr>
                </a:tc>
                <a:extLst>
                  <a:ext uri="{0D108BD9-81ED-4DB2-BD59-A6C34878D82A}">
                    <a16:rowId xmlns:a16="http://schemas.microsoft.com/office/drawing/2014/main" val="10004"/>
                  </a:ext>
                </a:extLst>
              </a:tr>
              <a:tr h="192024">
                <a:tc>
                  <a:txBody>
                    <a:bodyPr/>
                    <a:lstStyle/>
                    <a:p>
                      <a:pPr marL="0" indent="0" algn="l">
                        <a:buNone/>
                      </a:pPr>
                      <a:r>
                        <a:rPr lang="en-US" sz="1200" dirty="0">
                          <a:solidFill>
                            <a:srgbClr val="334155"/>
                          </a:solidFill>
                          <a:latin typeface="Calibri" pitchFamily="34" charset="0"/>
                          <a:ea typeface="Calibri" pitchFamily="34" charset="-122"/>
                          <a:cs typeface="Calibri" pitchFamily="34" charset="-120"/>
                        </a:rPr>
                        <a:t>  1L cBTKi → 2L Ven</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200" dirty="0">
                          <a:solidFill>
                            <a:srgbClr val="334155"/>
                          </a:solidFill>
                          <a:latin typeface="Calibri" pitchFamily="34" charset="0"/>
                          <a:ea typeface="Calibri" pitchFamily="34" charset="-122"/>
                          <a:cs typeface="Calibri" pitchFamily="34" charset="-120"/>
                        </a:rPr>
                        <a:t>86.4</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200" dirty="0">
                          <a:solidFill>
                            <a:srgbClr val="334155"/>
                          </a:solidFill>
                          <a:latin typeface="Calibri" pitchFamily="34" charset="0"/>
                          <a:ea typeface="Calibri" pitchFamily="34" charset="-122"/>
                          <a:cs typeface="Calibri" pitchFamily="34" charset="-120"/>
                        </a:rPr>
                        <a:t>39.5</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200" dirty="0">
                          <a:solidFill>
                            <a:srgbClr val="334155"/>
                          </a:solidFill>
                          <a:latin typeface="Calibri" pitchFamily="34" charset="0"/>
                          <a:ea typeface="Calibri" pitchFamily="34" charset="-122"/>
                          <a:cs typeface="Calibri" pitchFamily="34" charset="-120"/>
                        </a:rPr>
                        <a:t>84.1</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200" dirty="0">
                          <a:solidFill>
                            <a:srgbClr val="334155"/>
                          </a:solidFill>
                          <a:latin typeface="Calibri" pitchFamily="34" charset="0"/>
                          <a:ea typeface="Calibri" pitchFamily="34" charset="-122"/>
                          <a:cs typeface="Calibri" pitchFamily="34" charset="-120"/>
                        </a:rPr>
                        <a:t>39.5</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192024">
                <a:tc>
                  <a:txBody>
                    <a:bodyPr/>
                    <a:lstStyle/>
                    <a:p>
                      <a:pPr marL="0" indent="0" algn="l">
                        <a:buNone/>
                      </a:pPr>
                      <a:r>
                        <a:rPr lang="en-US" sz="1200" dirty="0">
                          <a:solidFill>
                            <a:srgbClr val="334155"/>
                          </a:solidFill>
                          <a:latin typeface="Calibri" pitchFamily="34" charset="0"/>
                          <a:ea typeface="Calibri" pitchFamily="34" charset="-122"/>
                          <a:cs typeface="Calibri" pitchFamily="34" charset="-120"/>
                        </a:rPr>
                        <a:t>  2L cBTKi → 3L Ven</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200" dirty="0">
                          <a:solidFill>
                            <a:srgbClr val="334155"/>
                          </a:solidFill>
                          <a:latin typeface="Calibri" pitchFamily="34" charset="0"/>
                          <a:ea typeface="Calibri" pitchFamily="34" charset="-122"/>
                          <a:cs typeface="Calibri" pitchFamily="34" charset="-120"/>
                        </a:rPr>
                        <a:t>88.5</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200" dirty="0">
                          <a:solidFill>
                            <a:srgbClr val="334155"/>
                          </a:solidFill>
                          <a:latin typeface="Calibri" pitchFamily="34" charset="0"/>
                          <a:ea typeface="Calibri" pitchFamily="34" charset="-122"/>
                          <a:cs typeface="Calibri" pitchFamily="34" charset="-120"/>
                        </a:rPr>
                        <a:t>NR</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200" dirty="0">
                          <a:solidFill>
                            <a:srgbClr val="334155"/>
                          </a:solidFill>
                          <a:latin typeface="Calibri" pitchFamily="34" charset="0"/>
                          <a:ea typeface="Calibri" pitchFamily="34" charset="-122"/>
                          <a:cs typeface="Calibri" pitchFamily="34" charset="-120"/>
                        </a:rPr>
                        <a:t>89.0</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200" dirty="0">
                          <a:solidFill>
                            <a:srgbClr val="334155"/>
                          </a:solidFill>
                          <a:latin typeface="Calibri" pitchFamily="34" charset="0"/>
                          <a:ea typeface="Calibri" pitchFamily="34" charset="-122"/>
                          <a:cs typeface="Calibri" pitchFamily="34" charset="-120"/>
                        </a:rPr>
                        <a:t>NR</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192024">
                <a:tc>
                  <a:txBody>
                    <a:bodyPr/>
                    <a:lstStyle/>
                    <a:p>
                      <a:pPr marL="0" indent="0" algn="l">
                        <a:buNone/>
                      </a:pPr>
                      <a:r>
                        <a:rPr lang="en-US" sz="1200" b="1" dirty="0">
                          <a:solidFill>
                            <a:srgbClr val="991B1B"/>
                          </a:solidFill>
                          <a:latin typeface="Calibri" pitchFamily="34" charset="0"/>
                          <a:ea typeface="Calibri" pitchFamily="34" charset="-122"/>
                          <a:cs typeface="Calibri" pitchFamily="34" charset="-120"/>
                        </a:rPr>
                        <a:t>Progression (DP; N=76)</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EE2E2"/>
                    </a:solidFill>
                  </a:tcPr>
                </a:tc>
                <a:tc>
                  <a:txBody>
                    <a:bodyPr/>
                    <a:lstStyle/>
                    <a:p>
                      <a:pPr marL="0" indent="0" algn="ctr">
                        <a:buNone/>
                      </a:pPr>
                      <a:r>
                        <a:rPr lang="en-US" sz="1200" b="1" dirty="0">
                          <a:solidFill>
                            <a:srgbClr val="991B1B"/>
                          </a:solidFill>
                          <a:latin typeface="Calibri" pitchFamily="34" charset="0"/>
                          <a:ea typeface="Calibri" pitchFamily="34" charset="-122"/>
                          <a:cs typeface="Calibri" pitchFamily="34" charset="-120"/>
                        </a:rPr>
                        <a:t>76.5</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EE2E2"/>
                    </a:solidFill>
                  </a:tcPr>
                </a:tc>
                <a:tc>
                  <a:txBody>
                    <a:bodyPr/>
                    <a:lstStyle/>
                    <a:p>
                      <a:pPr marL="0" indent="0" algn="ctr">
                        <a:buNone/>
                      </a:pPr>
                      <a:r>
                        <a:rPr lang="en-US" sz="1200" b="1" dirty="0">
                          <a:solidFill>
                            <a:srgbClr val="991B1B"/>
                          </a:solidFill>
                          <a:latin typeface="Calibri" pitchFamily="34" charset="0"/>
                          <a:ea typeface="Calibri" pitchFamily="34" charset="-122"/>
                          <a:cs typeface="Calibri" pitchFamily="34" charset="-120"/>
                        </a:rPr>
                        <a:t>30.1</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EE2E2"/>
                    </a:solidFill>
                  </a:tcPr>
                </a:tc>
                <a:tc>
                  <a:txBody>
                    <a:bodyPr/>
                    <a:lstStyle/>
                    <a:p>
                      <a:pPr marL="0" indent="0" algn="ctr">
                        <a:buNone/>
                      </a:pPr>
                      <a:r>
                        <a:rPr lang="en-US" sz="1200" dirty="0">
                          <a:solidFill>
                            <a:srgbClr val="334155"/>
                          </a:solidFill>
                          <a:latin typeface="Calibri" pitchFamily="34" charset="0"/>
                          <a:ea typeface="Calibri" pitchFamily="34" charset="-122"/>
                          <a:cs typeface="Calibri" pitchFamily="34" charset="-120"/>
                        </a:rPr>
                        <a:t>71.0</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EE2E2"/>
                    </a:solidFill>
                  </a:tcPr>
                </a:tc>
                <a:tc>
                  <a:txBody>
                    <a:bodyPr/>
                    <a:lstStyle/>
                    <a:p>
                      <a:pPr marL="0" indent="0" algn="ctr">
                        <a:buNone/>
                      </a:pPr>
                      <a:r>
                        <a:rPr lang="en-US" sz="1200" dirty="0">
                          <a:solidFill>
                            <a:srgbClr val="334155"/>
                          </a:solidFill>
                          <a:latin typeface="Calibri" pitchFamily="34" charset="0"/>
                          <a:ea typeface="Calibri" pitchFamily="34" charset="-122"/>
                          <a:cs typeface="Calibri" pitchFamily="34" charset="-120"/>
                        </a:rPr>
                        <a:t>30.4</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EE2E2"/>
                    </a:solidFill>
                  </a:tcPr>
                </a:tc>
                <a:extLst>
                  <a:ext uri="{0D108BD9-81ED-4DB2-BD59-A6C34878D82A}">
                    <a16:rowId xmlns:a16="http://schemas.microsoft.com/office/drawing/2014/main" val="10007"/>
                  </a:ext>
                </a:extLst>
              </a:tr>
              <a:tr h="192024">
                <a:tc>
                  <a:txBody>
                    <a:bodyPr/>
                    <a:lstStyle/>
                    <a:p>
                      <a:pPr marL="0" indent="0" algn="l">
                        <a:buNone/>
                      </a:pPr>
                      <a:r>
                        <a:rPr lang="en-US" sz="1200" dirty="0">
                          <a:solidFill>
                            <a:srgbClr val="334155"/>
                          </a:solidFill>
                          <a:latin typeface="Calibri" pitchFamily="34" charset="0"/>
                          <a:ea typeface="Calibri" pitchFamily="34" charset="-122"/>
                          <a:cs typeface="Calibri" pitchFamily="34" charset="-120"/>
                        </a:rPr>
                        <a:t>  1L cBTKi → 2L Ven</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200" dirty="0">
                          <a:solidFill>
                            <a:srgbClr val="334155"/>
                          </a:solidFill>
                          <a:latin typeface="Calibri" pitchFamily="34" charset="0"/>
                          <a:ea typeface="Calibri" pitchFamily="34" charset="-122"/>
                          <a:cs typeface="Calibri" pitchFamily="34" charset="-120"/>
                        </a:rPr>
                        <a:t>90.0</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200" dirty="0">
                          <a:solidFill>
                            <a:srgbClr val="334155"/>
                          </a:solidFill>
                          <a:latin typeface="Calibri" pitchFamily="34" charset="0"/>
                          <a:ea typeface="Calibri" pitchFamily="34" charset="-122"/>
                          <a:cs typeface="Calibri" pitchFamily="34" charset="-120"/>
                        </a:rPr>
                        <a:t>31.9</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200" dirty="0">
                          <a:solidFill>
                            <a:srgbClr val="334155"/>
                          </a:solidFill>
                          <a:latin typeface="Calibri" pitchFamily="34" charset="0"/>
                          <a:ea typeface="Calibri" pitchFamily="34" charset="-122"/>
                          <a:cs typeface="Calibri" pitchFamily="34" charset="-120"/>
                        </a:rPr>
                        <a:t>62.2</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200" dirty="0">
                          <a:solidFill>
                            <a:srgbClr val="334155"/>
                          </a:solidFill>
                          <a:latin typeface="Calibri" pitchFamily="34" charset="0"/>
                          <a:ea typeface="Calibri" pitchFamily="34" charset="-122"/>
                          <a:cs typeface="Calibri" pitchFamily="34" charset="-120"/>
                        </a:rPr>
                        <a:t>31.9</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192024">
                <a:tc>
                  <a:txBody>
                    <a:bodyPr/>
                    <a:lstStyle/>
                    <a:p>
                      <a:pPr marL="0" indent="0" algn="l">
                        <a:buNone/>
                      </a:pPr>
                      <a:r>
                        <a:rPr lang="en-US" sz="1200" dirty="0">
                          <a:solidFill>
                            <a:srgbClr val="334155"/>
                          </a:solidFill>
                          <a:latin typeface="Calibri" pitchFamily="34" charset="0"/>
                          <a:ea typeface="Calibri" pitchFamily="34" charset="-122"/>
                          <a:cs typeface="Calibri" pitchFamily="34" charset="-120"/>
                        </a:rPr>
                        <a:t>  2L cBTKi → 3L Ven</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200" dirty="0">
                          <a:solidFill>
                            <a:srgbClr val="334155"/>
                          </a:solidFill>
                          <a:latin typeface="Calibri" pitchFamily="34" charset="0"/>
                          <a:ea typeface="Calibri" pitchFamily="34" charset="-122"/>
                          <a:cs typeface="Calibri" pitchFamily="34" charset="-120"/>
                        </a:rPr>
                        <a:t>68.4</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200" dirty="0">
                          <a:solidFill>
                            <a:srgbClr val="334155"/>
                          </a:solidFill>
                          <a:latin typeface="Calibri" pitchFamily="34" charset="0"/>
                          <a:ea typeface="Calibri" pitchFamily="34" charset="-122"/>
                          <a:cs typeface="Calibri" pitchFamily="34" charset="-120"/>
                        </a:rPr>
                        <a:t>31.8</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200" dirty="0">
                          <a:solidFill>
                            <a:srgbClr val="334155"/>
                          </a:solidFill>
                          <a:latin typeface="Calibri" pitchFamily="34" charset="0"/>
                          <a:ea typeface="Calibri" pitchFamily="34" charset="-122"/>
                          <a:cs typeface="Calibri" pitchFamily="34" charset="-120"/>
                        </a:rPr>
                        <a:t>73.1</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200" dirty="0">
                          <a:solidFill>
                            <a:srgbClr val="334155"/>
                          </a:solidFill>
                          <a:latin typeface="Calibri" pitchFamily="34" charset="0"/>
                          <a:ea typeface="Calibri" pitchFamily="34" charset="-122"/>
                          <a:cs typeface="Calibri" pitchFamily="34" charset="-120"/>
                        </a:rPr>
                        <a:t>37.4</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192024">
                <a:tc>
                  <a:txBody>
                    <a:bodyPr/>
                    <a:lstStyle/>
                    <a:p>
                      <a:pPr marL="0" indent="0" algn="l">
                        <a:buNone/>
                      </a:pPr>
                      <a:r>
                        <a:rPr lang="en-US" sz="1200" b="1" dirty="0">
                          <a:solidFill>
                            <a:srgbClr val="B45309"/>
                          </a:solidFill>
                          <a:latin typeface="Calibri" pitchFamily="34" charset="0"/>
                          <a:ea typeface="Calibri" pitchFamily="34" charset="-122"/>
                          <a:cs typeface="Calibri" pitchFamily="34" charset="-120"/>
                        </a:rPr>
                        <a:t>Ven+Rituximab (VR; N=64)</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EF3C7"/>
                    </a:solidFill>
                  </a:tcPr>
                </a:tc>
                <a:tc>
                  <a:txBody>
                    <a:bodyPr/>
                    <a:lstStyle/>
                    <a:p>
                      <a:pPr marL="0" indent="0" algn="ctr">
                        <a:buNone/>
                      </a:pPr>
                      <a:r>
                        <a:rPr lang="en-US" sz="1200" b="1" dirty="0">
                          <a:solidFill>
                            <a:srgbClr val="B45309"/>
                          </a:solidFill>
                          <a:latin typeface="Calibri" pitchFamily="34" charset="0"/>
                          <a:ea typeface="Calibri" pitchFamily="34" charset="-122"/>
                          <a:cs typeface="Calibri" pitchFamily="34" charset="-120"/>
                        </a:rPr>
                        <a:t>71.4</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EF3C7"/>
                    </a:solidFill>
                  </a:tcPr>
                </a:tc>
                <a:tc>
                  <a:txBody>
                    <a:bodyPr/>
                    <a:lstStyle/>
                    <a:p>
                      <a:pPr marL="0" indent="0" algn="ctr">
                        <a:buNone/>
                      </a:pPr>
                      <a:r>
                        <a:rPr lang="en-US" sz="1200" b="1" dirty="0">
                          <a:solidFill>
                            <a:srgbClr val="B45309"/>
                          </a:solidFill>
                          <a:latin typeface="Calibri" pitchFamily="34" charset="0"/>
                          <a:ea typeface="Calibri" pitchFamily="34" charset="-122"/>
                          <a:cs typeface="Calibri" pitchFamily="34" charset="-120"/>
                        </a:rPr>
                        <a:t>39.5</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EF3C7"/>
                    </a:solidFill>
                  </a:tcPr>
                </a:tc>
                <a:tc>
                  <a:txBody>
                    <a:bodyPr/>
                    <a:lstStyle/>
                    <a:p>
                      <a:pPr marL="0" indent="0" algn="ctr">
                        <a:buNone/>
                      </a:pPr>
                      <a:r>
                        <a:rPr lang="en-US" sz="1200" dirty="0">
                          <a:solidFill>
                            <a:srgbClr val="334155"/>
                          </a:solidFill>
                          <a:latin typeface="Calibri" pitchFamily="34" charset="0"/>
                          <a:ea typeface="Calibri" pitchFamily="34" charset="-122"/>
                          <a:cs typeface="Calibri" pitchFamily="34" charset="-120"/>
                        </a:rPr>
                        <a:t>77.0</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EF3C7"/>
                    </a:solidFill>
                  </a:tcPr>
                </a:tc>
                <a:tc>
                  <a:txBody>
                    <a:bodyPr/>
                    <a:lstStyle/>
                    <a:p>
                      <a:pPr marL="0" indent="0" algn="ctr">
                        <a:buNone/>
                      </a:pPr>
                      <a:r>
                        <a:rPr lang="en-US" sz="1200" dirty="0">
                          <a:solidFill>
                            <a:srgbClr val="334155"/>
                          </a:solidFill>
                          <a:latin typeface="Calibri" pitchFamily="34" charset="0"/>
                          <a:ea typeface="Calibri" pitchFamily="34" charset="-122"/>
                          <a:cs typeface="Calibri" pitchFamily="34" charset="-120"/>
                        </a:rPr>
                        <a:t>37.4</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EF3C7"/>
                    </a:solidFill>
                  </a:tcPr>
                </a:tc>
                <a:extLst>
                  <a:ext uri="{0D108BD9-81ED-4DB2-BD59-A6C34878D82A}">
                    <a16:rowId xmlns:a16="http://schemas.microsoft.com/office/drawing/2014/main" val="10010"/>
                  </a:ext>
                </a:extLst>
              </a:tr>
              <a:tr h="192024">
                <a:tc>
                  <a:txBody>
                    <a:bodyPr/>
                    <a:lstStyle/>
                    <a:p>
                      <a:pPr marL="0" indent="0" algn="l">
                        <a:buNone/>
                      </a:pPr>
                      <a:r>
                        <a:rPr lang="en-US" sz="1200" dirty="0">
                          <a:solidFill>
                            <a:srgbClr val="334155"/>
                          </a:solidFill>
                          <a:latin typeface="Calibri" pitchFamily="34" charset="0"/>
                          <a:ea typeface="Calibri" pitchFamily="34" charset="-122"/>
                          <a:cs typeface="Calibri" pitchFamily="34" charset="-120"/>
                        </a:rPr>
                        <a:t>  1L cBTKi → 2L Ven</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200" dirty="0">
                          <a:solidFill>
                            <a:srgbClr val="334155"/>
                          </a:solidFill>
                          <a:latin typeface="Calibri" pitchFamily="34" charset="0"/>
                          <a:ea typeface="Calibri" pitchFamily="34" charset="-122"/>
                          <a:cs typeface="Calibri" pitchFamily="34" charset="-120"/>
                        </a:rPr>
                        <a:t>78.9</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200" dirty="0">
                          <a:solidFill>
                            <a:srgbClr val="334155"/>
                          </a:solidFill>
                          <a:latin typeface="Calibri" pitchFamily="34" charset="0"/>
                          <a:ea typeface="Calibri" pitchFamily="34" charset="-122"/>
                          <a:cs typeface="Calibri" pitchFamily="34" charset="-120"/>
                        </a:rPr>
                        <a:t>43.2</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200" dirty="0">
                          <a:solidFill>
                            <a:srgbClr val="334155"/>
                          </a:solidFill>
                          <a:latin typeface="Calibri" pitchFamily="34" charset="0"/>
                          <a:ea typeface="Calibri" pitchFamily="34" charset="-122"/>
                          <a:cs typeface="Calibri" pitchFamily="34" charset="-120"/>
                        </a:rPr>
                        <a:t>88.4</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200" dirty="0">
                          <a:solidFill>
                            <a:srgbClr val="334155"/>
                          </a:solidFill>
                          <a:latin typeface="Calibri" pitchFamily="34" charset="0"/>
                          <a:ea typeface="Calibri" pitchFamily="34" charset="-122"/>
                          <a:cs typeface="Calibri" pitchFamily="34" charset="-120"/>
                        </a:rPr>
                        <a:t>NR</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192024">
                <a:tc>
                  <a:txBody>
                    <a:bodyPr/>
                    <a:lstStyle/>
                    <a:p>
                      <a:pPr marL="0" indent="0" algn="l">
                        <a:buNone/>
                      </a:pPr>
                      <a:r>
                        <a:rPr lang="en-US" sz="1200" dirty="0">
                          <a:solidFill>
                            <a:srgbClr val="334155"/>
                          </a:solidFill>
                          <a:latin typeface="Calibri" pitchFamily="34" charset="0"/>
                          <a:ea typeface="Calibri" pitchFamily="34" charset="-122"/>
                          <a:cs typeface="Calibri" pitchFamily="34" charset="-120"/>
                        </a:rPr>
                        <a:t>  2L cBTKi → 3L Ven</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200" dirty="0">
                          <a:solidFill>
                            <a:srgbClr val="334155"/>
                          </a:solidFill>
                          <a:latin typeface="Calibri" pitchFamily="34" charset="0"/>
                          <a:ea typeface="Calibri" pitchFamily="34" charset="-122"/>
                          <a:cs typeface="Calibri" pitchFamily="34" charset="-120"/>
                        </a:rPr>
                        <a:t>73.3</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200" dirty="0">
                          <a:solidFill>
                            <a:srgbClr val="334155"/>
                          </a:solidFill>
                          <a:latin typeface="Calibri" pitchFamily="34" charset="0"/>
                          <a:ea typeface="Calibri" pitchFamily="34" charset="-122"/>
                          <a:cs typeface="Calibri" pitchFamily="34" charset="-120"/>
                        </a:rPr>
                        <a:t>36.3</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200" dirty="0">
                          <a:solidFill>
                            <a:srgbClr val="334155"/>
                          </a:solidFill>
                          <a:latin typeface="Calibri" pitchFamily="34" charset="0"/>
                          <a:ea typeface="Calibri" pitchFamily="34" charset="-122"/>
                          <a:cs typeface="Calibri" pitchFamily="34" charset="-120"/>
                        </a:rPr>
                        <a:t>85.9</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200" dirty="0">
                          <a:solidFill>
                            <a:srgbClr val="334155"/>
                          </a:solidFill>
                          <a:latin typeface="Calibri" pitchFamily="34" charset="0"/>
                          <a:ea typeface="Calibri" pitchFamily="34" charset="-122"/>
                          <a:cs typeface="Calibri" pitchFamily="34" charset="-120"/>
                        </a:rPr>
                        <a:t>37.4</a:t>
                      </a:r>
                      <a:endParaRPr lang="en-US" sz="1200" dirty="0">
                        <a:latin typeface="Calibri" charset="0"/>
                        <a:ea typeface="Calibri" charset="0"/>
                        <a:cs typeface="Calibri" charset="0"/>
                      </a:endParaRPr>
                    </a:p>
                  </a:txBody>
                  <a:tcPr anchor="ctr">
                    <a:lnL w="6350" cap="flat" cmpd="sng" algn="ctr">
                      <a:solidFill>
                        <a:srgbClr val="CBD5E1"/>
                      </a:solidFill>
                      <a:prstDash val="solid"/>
                      <a:round/>
                      <a:headEnd type="none" w="med" len="med"/>
                      <a:tailEnd type="none" w="med" len="med"/>
                    </a:lnL>
                    <a:lnR w="6350" cap="flat" cmpd="sng" algn="ctr">
                      <a:solidFill>
                        <a:srgbClr val="CBD5E1"/>
                      </a:solidFill>
                      <a:prstDash val="solid"/>
                      <a:round/>
                      <a:headEnd type="none" w="med" len="med"/>
                      <a:tailEnd type="none" w="med" len="med"/>
                    </a:lnR>
                    <a:lnT w="6350" cap="flat" cmpd="sng" algn="ctr">
                      <a:solidFill>
                        <a:srgbClr val="CBD5E1"/>
                      </a:solidFill>
                      <a:prstDash val="solid"/>
                      <a:round/>
                      <a:headEnd type="none" w="med" len="med"/>
                      <a:tailEnd type="none" w="med" len="med"/>
                    </a:lnT>
                    <a:lnB w="6350" cap="flat" cmpd="sng" algn="ctr">
                      <a:solidFill>
                        <a:srgbClr val="CBD5E1"/>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bl>
          </a:graphicData>
        </a:graphic>
      </p:graphicFrame>
      <p:sp>
        <p:nvSpPr>
          <p:cNvPr id="20" name="Text 17"/>
          <p:cNvSpPr/>
          <p:nvPr/>
        </p:nvSpPr>
        <p:spPr>
          <a:xfrm>
            <a:off x="3136251" y="6028903"/>
            <a:ext cx="5120640" cy="146304"/>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64748B"/>
                </a:solidFill>
                <a:effectLst/>
                <a:uLnTx/>
                <a:uFillTx/>
                <a:latin typeface="Calibri" pitchFamily="34" charset="0"/>
                <a:ea typeface="Calibri" pitchFamily="34" charset="-122"/>
                <a:cs typeface="Calibri" pitchFamily="34" charset="-120"/>
              </a:rPr>
              <a:t>ORR = physician-assessed CR or PR.  PFS = venetoclax start → progression/death.  TTNT-D = venetoclax start → next treatment/death.  NR = not reached.  1L/2L/3L = first/second/third line.</a:t>
            </a: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 name="Shape 18"/>
          <p:cNvSpPr/>
          <p:nvPr/>
        </p:nvSpPr>
        <p:spPr>
          <a:xfrm>
            <a:off x="9140810" y="1065382"/>
            <a:ext cx="2852928" cy="274320"/>
          </a:xfrm>
          <a:prstGeom prst="rect">
            <a:avLst/>
          </a:prstGeom>
          <a:solidFill>
            <a:srgbClr val="334155"/>
          </a:solidFill>
          <a:ln w="12700">
            <a:solidFill>
              <a:srgbClr val="334155"/>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Text 19"/>
          <p:cNvSpPr/>
          <p:nvPr/>
        </p:nvSpPr>
        <p:spPr>
          <a:xfrm>
            <a:off x="9250538" y="1065382"/>
            <a:ext cx="2670048" cy="2743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Key Takeaways</a:t>
            </a: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 name="Shape 20"/>
          <p:cNvSpPr/>
          <p:nvPr/>
        </p:nvSpPr>
        <p:spPr>
          <a:xfrm>
            <a:off x="9140810" y="1394566"/>
            <a:ext cx="2852928" cy="1024128"/>
          </a:xfrm>
          <a:prstGeom prst="rect">
            <a:avLst/>
          </a:prstGeom>
          <a:solidFill>
            <a:srgbClr val="E0F2FE"/>
          </a:solidFill>
          <a:ln w="12700">
            <a:solidFill>
              <a:srgbClr val="CBD5E1"/>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Shape 21"/>
          <p:cNvSpPr/>
          <p:nvPr/>
        </p:nvSpPr>
        <p:spPr>
          <a:xfrm>
            <a:off x="9140810" y="1394566"/>
            <a:ext cx="45720" cy="1024128"/>
          </a:xfrm>
          <a:prstGeom prst="rect">
            <a:avLst/>
          </a:prstGeom>
          <a:solidFill>
            <a:srgbClr val="0E7490"/>
          </a:solidFill>
          <a:ln w="12700">
            <a:solidFill>
              <a:srgbClr val="0E749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 name="Text 22"/>
          <p:cNvSpPr/>
          <p:nvPr/>
        </p:nvSpPr>
        <p:spPr>
          <a:xfrm>
            <a:off x="9250538" y="1449430"/>
            <a:ext cx="2670048" cy="201168"/>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E7490"/>
                </a:solidFill>
                <a:effectLst/>
                <a:uLnTx/>
                <a:uFillTx/>
                <a:latin typeface="Aptos" panose="02110004020202020204"/>
                <a:ea typeface="Calibri" pitchFamily="34" charset="-122"/>
                <a:cs typeface="Calibri" pitchFamily="34" charset="-120"/>
              </a:rPr>
              <a:t>① High real-world ORR</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 name="Text 23"/>
          <p:cNvSpPr/>
          <p:nvPr/>
        </p:nvSpPr>
        <p:spPr>
          <a:xfrm>
            <a:off x="9250538" y="1650598"/>
            <a:ext cx="2670048" cy="694944"/>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34155"/>
                </a:solidFill>
                <a:effectLst/>
                <a:uLnTx/>
                <a:uFillTx/>
                <a:latin typeface="Aptos" panose="02110004020202020204"/>
                <a:ea typeface="Calibri" pitchFamily="34" charset="-122"/>
                <a:cs typeface="Calibri" pitchFamily="34" charset="-120"/>
              </a:rPr>
              <a:t>Overall ORR ~80% after cBTKi; consistent across 2L (85%) and 3L (80%) therapy</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 name="Shape 24"/>
          <p:cNvSpPr/>
          <p:nvPr/>
        </p:nvSpPr>
        <p:spPr>
          <a:xfrm>
            <a:off x="9140810" y="2464414"/>
            <a:ext cx="2852928" cy="1024128"/>
          </a:xfrm>
          <a:prstGeom prst="rect">
            <a:avLst/>
          </a:prstGeom>
          <a:solidFill>
            <a:srgbClr val="D1FAE5"/>
          </a:solidFill>
          <a:ln w="12700">
            <a:solidFill>
              <a:srgbClr val="CBD5E1"/>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Shape 25"/>
          <p:cNvSpPr/>
          <p:nvPr/>
        </p:nvSpPr>
        <p:spPr>
          <a:xfrm>
            <a:off x="9140810" y="2464414"/>
            <a:ext cx="45720" cy="1024128"/>
          </a:xfrm>
          <a:prstGeom prst="rect">
            <a:avLst/>
          </a:prstGeom>
          <a:solidFill>
            <a:srgbClr val="065F46"/>
          </a:solidFill>
          <a:ln w="12700">
            <a:solidFill>
              <a:srgbClr val="065F46"/>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Text 26"/>
          <p:cNvSpPr/>
          <p:nvPr/>
        </p:nvSpPr>
        <p:spPr>
          <a:xfrm>
            <a:off x="9250538" y="2519278"/>
            <a:ext cx="2670048" cy="201168"/>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65F46"/>
                </a:solidFill>
                <a:effectLst/>
                <a:uLnTx/>
                <a:uFillTx/>
                <a:latin typeface="Aptos" panose="02110004020202020204"/>
                <a:ea typeface="Calibri" pitchFamily="34" charset="-122"/>
                <a:cs typeface="Calibri" pitchFamily="34" charset="-120"/>
              </a:rPr>
              <a:t>② Durable PFS regardless of line</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0" name="Text 27"/>
          <p:cNvSpPr/>
          <p:nvPr/>
        </p:nvSpPr>
        <p:spPr>
          <a:xfrm>
            <a:off x="9250538" y="2720446"/>
            <a:ext cx="2670048" cy="694944"/>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34155"/>
                </a:solidFill>
                <a:effectLst/>
                <a:uLnTx/>
                <a:uFillTx/>
                <a:latin typeface="Aptos" panose="02110004020202020204"/>
                <a:ea typeface="Calibri" pitchFamily="34" charset="-122"/>
                <a:cs typeface="Calibri" pitchFamily="34" charset="-120"/>
              </a:rPr>
              <a:t>Median PFS 43–44 mo in both 2L and 3L settings, even after prior CT/CIT (44 mo)</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 name="Shape 28"/>
          <p:cNvSpPr/>
          <p:nvPr/>
        </p:nvSpPr>
        <p:spPr>
          <a:xfrm>
            <a:off x="9140810" y="3534262"/>
            <a:ext cx="2852928" cy="1024128"/>
          </a:xfrm>
          <a:prstGeom prst="rect">
            <a:avLst/>
          </a:prstGeom>
          <a:solidFill>
            <a:srgbClr val="FEF3C7"/>
          </a:solidFill>
          <a:ln w="12700">
            <a:solidFill>
              <a:srgbClr val="CBD5E1"/>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 name="Shape 29"/>
          <p:cNvSpPr/>
          <p:nvPr/>
        </p:nvSpPr>
        <p:spPr>
          <a:xfrm>
            <a:off x="9140810" y="3534262"/>
            <a:ext cx="45720" cy="1024128"/>
          </a:xfrm>
          <a:prstGeom prst="rect">
            <a:avLst/>
          </a:prstGeom>
          <a:solidFill>
            <a:srgbClr val="B45309"/>
          </a:solidFill>
          <a:ln w="12700">
            <a:solidFill>
              <a:srgbClr val="B45309"/>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Text 30"/>
          <p:cNvSpPr/>
          <p:nvPr/>
        </p:nvSpPr>
        <p:spPr>
          <a:xfrm>
            <a:off x="9250538" y="3589126"/>
            <a:ext cx="2670048" cy="201168"/>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45309"/>
                </a:solidFill>
                <a:effectLst/>
                <a:uLnTx/>
                <a:uFillTx/>
                <a:latin typeface="Aptos" panose="02110004020202020204"/>
                <a:ea typeface="Calibri" pitchFamily="34" charset="-122"/>
                <a:cs typeface="Calibri" pitchFamily="34" charset="-120"/>
              </a:rPr>
              <a:t>③ Intolerance &gt; Progression</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4" name="Text 31"/>
          <p:cNvSpPr/>
          <p:nvPr/>
        </p:nvSpPr>
        <p:spPr>
          <a:xfrm>
            <a:off x="9250538" y="3790294"/>
            <a:ext cx="2670048" cy="694944"/>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34155"/>
                </a:solidFill>
                <a:effectLst/>
                <a:uLnTx/>
                <a:uFillTx/>
                <a:latin typeface="Aptos" panose="02110004020202020204"/>
                <a:ea typeface="Calibri" pitchFamily="34" charset="-122"/>
                <a:cs typeface="Calibri" pitchFamily="34" charset="-120"/>
              </a:rPr>
              <a:t>DI group: median PFS NR · DP group: median PFS ~30 mo; cBTKi progression = more aggressive disease</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5" name="Shape 32"/>
          <p:cNvSpPr/>
          <p:nvPr/>
        </p:nvSpPr>
        <p:spPr>
          <a:xfrm>
            <a:off x="9140810" y="4604110"/>
            <a:ext cx="2852928" cy="1024128"/>
          </a:xfrm>
          <a:prstGeom prst="rect">
            <a:avLst/>
          </a:prstGeom>
          <a:solidFill>
            <a:srgbClr val="DBEAFE"/>
          </a:solidFill>
          <a:ln w="12700">
            <a:solidFill>
              <a:srgbClr val="CBD5E1"/>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 name="Shape 33"/>
          <p:cNvSpPr/>
          <p:nvPr/>
        </p:nvSpPr>
        <p:spPr>
          <a:xfrm>
            <a:off x="9140810" y="4604110"/>
            <a:ext cx="45720" cy="1024128"/>
          </a:xfrm>
          <a:prstGeom prst="rect">
            <a:avLst/>
          </a:prstGeom>
          <a:solidFill>
            <a:srgbClr val="0F2D4A"/>
          </a:solidFill>
          <a:ln w="12700">
            <a:solidFill>
              <a:srgbClr val="0F2D4A"/>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 name="Text 34"/>
          <p:cNvSpPr/>
          <p:nvPr/>
        </p:nvSpPr>
        <p:spPr>
          <a:xfrm>
            <a:off x="9250538" y="4658974"/>
            <a:ext cx="2670048" cy="201168"/>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F2D4A"/>
                </a:solidFill>
                <a:effectLst/>
                <a:uLnTx/>
                <a:uFillTx/>
                <a:latin typeface="Aptos" panose="02110004020202020204"/>
                <a:ea typeface="Calibri" pitchFamily="34" charset="-122"/>
                <a:cs typeface="Calibri" pitchFamily="34" charset="-120"/>
              </a:rPr>
              <a:t>④ VR effective in cBTKi-exposed</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8" name="Text 35"/>
          <p:cNvSpPr/>
          <p:nvPr/>
        </p:nvSpPr>
        <p:spPr>
          <a:xfrm>
            <a:off x="9250538" y="4860142"/>
            <a:ext cx="2670048" cy="694944"/>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34155"/>
                </a:solidFill>
                <a:effectLst/>
                <a:uLnTx/>
                <a:uFillTx/>
                <a:latin typeface="Aptos" panose="02110004020202020204"/>
                <a:ea typeface="Calibri" pitchFamily="34" charset="-122"/>
                <a:cs typeface="Calibri" pitchFamily="34" charset="-120"/>
              </a:rPr>
              <a:t>Fixed-duration VR: ORR 71%, 18-mo PFS 77%; largest real-world VR dataset post-cBTKi</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9" name="Shape 36"/>
          <p:cNvSpPr/>
          <p:nvPr/>
        </p:nvSpPr>
        <p:spPr>
          <a:xfrm>
            <a:off x="9140810" y="5673958"/>
            <a:ext cx="2852928" cy="1024128"/>
          </a:xfrm>
          <a:prstGeom prst="rect">
            <a:avLst/>
          </a:prstGeom>
          <a:solidFill>
            <a:srgbClr val="F1F5F9"/>
          </a:solidFill>
          <a:ln w="12700">
            <a:solidFill>
              <a:srgbClr val="CBD5E1"/>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 name="Shape 37"/>
          <p:cNvSpPr/>
          <p:nvPr/>
        </p:nvSpPr>
        <p:spPr>
          <a:xfrm>
            <a:off x="9140810" y="5673958"/>
            <a:ext cx="45720" cy="1024128"/>
          </a:xfrm>
          <a:prstGeom prst="rect">
            <a:avLst/>
          </a:prstGeom>
          <a:solidFill>
            <a:srgbClr val="334155"/>
          </a:solidFill>
          <a:ln w="12700">
            <a:solidFill>
              <a:srgbClr val="334155"/>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 name="Text 38"/>
          <p:cNvSpPr/>
          <p:nvPr/>
        </p:nvSpPr>
        <p:spPr>
          <a:xfrm>
            <a:off x="9250538" y="5728822"/>
            <a:ext cx="2670048" cy="201168"/>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34155"/>
                </a:solidFill>
                <a:effectLst/>
                <a:uLnTx/>
                <a:uFillTx/>
                <a:latin typeface="Aptos" panose="02110004020202020204"/>
                <a:ea typeface="Calibri" pitchFamily="34" charset="-122"/>
                <a:cs typeface="Calibri" pitchFamily="34" charset="-120"/>
              </a:rPr>
              <a:t>⑤ Compares favorably to M14-032</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2" name="Text 39"/>
          <p:cNvSpPr/>
          <p:nvPr/>
        </p:nvSpPr>
        <p:spPr>
          <a:xfrm>
            <a:off x="9250538" y="5929990"/>
            <a:ext cx="2670048" cy="694944"/>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34155"/>
                </a:solidFill>
                <a:effectLst/>
                <a:uLnTx/>
                <a:uFillTx/>
                <a:latin typeface="Aptos" panose="02110004020202020204"/>
                <a:ea typeface="Calibri" pitchFamily="34" charset="-122"/>
                <a:cs typeface="Calibri" pitchFamily="34" charset="-120"/>
              </a:rPr>
              <a:t>Median PFS 44 mo (real-world) vs 24.7 mo (M14-032 phase 2 trial) in heavily pretreated pts</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7" name="TextBox 46">
            <a:extLst>
              <a:ext uri="{FF2B5EF4-FFF2-40B4-BE49-F238E27FC236}">
                <a16:creationId xmlns:a16="http://schemas.microsoft.com/office/drawing/2014/main" id="{F0B7A7CD-723D-9F83-05CF-CA6086F7E3C4}"/>
              </a:ext>
            </a:extLst>
          </p:cNvPr>
          <p:cNvSpPr txBox="1"/>
          <p:nvPr/>
        </p:nvSpPr>
        <p:spPr>
          <a:xfrm>
            <a:off x="198262" y="222568"/>
            <a:ext cx="11887242"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ptos" panose="02110004020202020204"/>
                <a:ea typeface="Calibri" pitchFamily="34" charset="-122"/>
                <a:cs typeface="Calibri" pitchFamily="34" charset="-120"/>
              </a:rPr>
              <a:t>Venetoclax</a:t>
            </a:r>
            <a:r>
              <a:rPr kumimoji="0" lang="en-US" sz="2800" b="0" i="0" u="none" strike="noStrike" kern="1200" cap="none" spc="0" normalizeH="0" baseline="0" noProof="0" dirty="0">
                <a:ln>
                  <a:noFill/>
                </a:ln>
                <a:solidFill>
                  <a:prstClr val="black"/>
                </a:solidFill>
                <a:effectLst/>
                <a:uLnTx/>
                <a:uFillTx/>
                <a:latin typeface="Aptos" panose="02110004020202020204"/>
                <a:ea typeface="Calibri" pitchFamily="34" charset="-122"/>
                <a:cs typeface="Calibri" pitchFamily="34" charset="-120"/>
              </a:rPr>
              <a:t>-Based Therapy After </a:t>
            </a:r>
            <a:r>
              <a:rPr kumimoji="0" lang="en-US" sz="2800" b="0" i="0" u="none" strike="noStrike" kern="1200" cap="none" spc="0" normalizeH="0" baseline="0" noProof="0" dirty="0" err="1">
                <a:ln>
                  <a:noFill/>
                </a:ln>
                <a:solidFill>
                  <a:prstClr val="black"/>
                </a:solidFill>
                <a:effectLst/>
                <a:uLnTx/>
                <a:uFillTx/>
                <a:latin typeface="Aptos" panose="02110004020202020204"/>
                <a:ea typeface="Calibri" pitchFamily="34" charset="-122"/>
                <a:cs typeface="Calibri" pitchFamily="34" charset="-120"/>
              </a:rPr>
              <a:t>cBTKi</a:t>
            </a:r>
            <a:r>
              <a:rPr kumimoji="0" lang="en-US" sz="2800" b="0" i="0" u="none" strike="noStrike" kern="1200" cap="none" spc="0" normalizeH="0" baseline="0" noProof="0" dirty="0">
                <a:ln>
                  <a:noFill/>
                </a:ln>
                <a:solidFill>
                  <a:prstClr val="black"/>
                </a:solidFill>
                <a:effectLst/>
                <a:uLnTx/>
                <a:uFillTx/>
                <a:latin typeface="Aptos" panose="02110004020202020204"/>
                <a:ea typeface="Calibri" pitchFamily="34" charset="-122"/>
                <a:cs typeface="Calibri" pitchFamily="34" charset="-120"/>
              </a:rPr>
              <a:t> in CLL: </a:t>
            </a:r>
            <a:br>
              <a:rPr kumimoji="0" lang="en-US" sz="2800" b="0" i="0" u="none" strike="noStrike" kern="1200" cap="none" spc="0" normalizeH="0" baseline="0" noProof="0" dirty="0">
                <a:ln>
                  <a:noFill/>
                </a:ln>
                <a:solidFill>
                  <a:prstClr val="black"/>
                </a:solidFill>
                <a:effectLst/>
                <a:uLnTx/>
                <a:uFillTx/>
                <a:latin typeface="Aptos" panose="02110004020202020204"/>
                <a:ea typeface="Calibri" pitchFamily="34" charset="-122"/>
                <a:cs typeface="Calibri" pitchFamily="34" charset="-120"/>
              </a:rPr>
            </a:br>
            <a:r>
              <a:rPr kumimoji="0" lang="en-US" sz="2800" b="0" i="0" u="none" strike="noStrike" kern="1200" cap="none" spc="0" normalizeH="0" baseline="0" noProof="0" dirty="0">
                <a:ln>
                  <a:noFill/>
                </a:ln>
                <a:solidFill>
                  <a:prstClr val="black"/>
                </a:solidFill>
                <a:effectLst/>
                <a:uLnTx/>
                <a:uFillTx/>
                <a:latin typeface="Aptos" panose="02110004020202020204"/>
                <a:ea typeface="Calibri" pitchFamily="34" charset="-122"/>
                <a:cs typeface="Calibri" pitchFamily="34" charset="-120"/>
              </a:rPr>
              <a:t>Real-World Evidence (CORE Study)</a:t>
            </a: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8" name="TextBox 47">
            <a:extLst>
              <a:ext uri="{FF2B5EF4-FFF2-40B4-BE49-F238E27FC236}">
                <a16:creationId xmlns:a16="http://schemas.microsoft.com/office/drawing/2014/main" id="{D08D0C18-D9C4-2362-725D-100034E7E8BA}"/>
              </a:ext>
            </a:extLst>
          </p:cNvPr>
          <p:cNvSpPr txBox="1"/>
          <p:nvPr/>
        </p:nvSpPr>
        <p:spPr>
          <a:xfrm>
            <a:off x="140999" y="2250298"/>
            <a:ext cx="2733222" cy="2677656"/>
          </a:xfrm>
          <a:prstGeom prst="rect">
            <a:avLst/>
          </a:prstGeom>
          <a:noFill/>
          <a:ln w="31750">
            <a:solidFill>
              <a:schemeClr val="tx1"/>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Multicenter RWE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CORE Registry 2018-2023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cBTKi</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Ibrutinib 85% ;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Acalabrutinib 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Ven: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monotherapy 60%,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VenR</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31%;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VenO</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Reason for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cBTKi</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DC</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Intolerance 43%;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PD 37%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133856" y="223858"/>
            <a:ext cx="9692640" cy="438912"/>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F2D4A"/>
                </a:solidFill>
                <a:effectLst/>
                <a:uLnTx/>
                <a:uFillTx/>
                <a:latin typeface="Aptos" panose="02110004020202020204"/>
                <a:ea typeface="Calibri" pitchFamily="34" charset="-122"/>
                <a:cs typeface="Calibri" pitchFamily="34" charset="-120"/>
              </a:rPr>
              <a:t>Venetoclax Retreatment in CLL/SLL</a:t>
            </a:r>
          </a:p>
        </p:txBody>
      </p:sp>
      <p:graphicFrame>
        <p:nvGraphicFramePr>
          <p:cNvPr id="4" name="Table 0"/>
          <p:cNvGraphicFramePr>
            <a:graphicFrameLocks noGrp="1"/>
          </p:cNvGraphicFramePr>
          <p:nvPr/>
        </p:nvGraphicFramePr>
        <p:xfrm>
          <a:off x="365760" y="914400"/>
          <a:ext cx="11429999" cy="4526280"/>
        </p:xfrm>
        <a:graphic>
          <a:graphicData uri="http://schemas.openxmlformats.org/drawingml/2006/table">
            <a:tbl>
              <a:tblPr/>
              <a:tblGrid>
                <a:gridCol w="1958411">
                  <a:extLst>
                    <a:ext uri="{9D8B030D-6E8A-4147-A177-3AD203B41FA5}">
                      <a16:colId xmlns:a16="http://schemas.microsoft.com/office/drawing/2014/main" val="20000"/>
                    </a:ext>
                  </a:extLst>
                </a:gridCol>
                <a:gridCol w="545981">
                  <a:extLst>
                    <a:ext uri="{9D8B030D-6E8A-4147-A177-3AD203B41FA5}">
                      <a16:colId xmlns:a16="http://schemas.microsoft.com/office/drawing/2014/main" val="20001"/>
                    </a:ext>
                  </a:extLst>
                </a:gridCol>
                <a:gridCol w="2255140">
                  <a:extLst>
                    <a:ext uri="{9D8B030D-6E8A-4147-A177-3AD203B41FA5}">
                      <a16:colId xmlns:a16="http://schemas.microsoft.com/office/drawing/2014/main" val="20002"/>
                    </a:ext>
                  </a:extLst>
                </a:gridCol>
                <a:gridCol w="854579">
                  <a:extLst>
                    <a:ext uri="{9D8B030D-6E8A-4147-A177-3AD203B41FA5}">
                      <a16:colId xmlns:a16="http://schemas.microsoft.com/office/drawing/2014/main" val="20003"/>
                    </a:ext>
                  </a:extLst>
                </a:gridCol>
                <a:gridCol w="2136449">
                  <a:extLst>
                    <a:ext uri="{9D8B030D-6E8A-4147-A177-3AD203B41FA5}">
                      <a16:colId xmlns:a16="http://schemas.microsoft.com/office/drawing/2014/main" val="20004"/>
                    </a:ext>
                  </a:extLst>
                </a:gridCol>
                <a:gridCol w="1068224">
                  <a:extLst>
                    <a:ext uri="{9D8B030D-6E8A-4147-A177-3AD203B41FA5}">
                      <a16:colId xmlns:a16="http://schemas.microsoft.com/office/drawing/2014/main" val="20005"/>
                    </a:ext>
                  </a:extLst>
                </a:gridCol>
                <a:gridCol w="1008879">
                  <a:extLst>
                    <a:ext uri="{9D8B030D-6E8A-4147-A177-3AD203B41FA5}">
                      <a16:colId xmlns:a16="http://schemas.microsoft.com/office/drawing/2014/main" val="20006"/>
                    </a:ext>
                  </a:extLst>
                </a:gridCol>
                <a:gridCol w="1602336">
                  <a:extLst>
                    <a:ext uri="{9D8B030D-6E8A-4147-A177-3AD203B41FA5}">
                      <a16:colId xmlns:a16="http://schemas.microsoft.com/office/drawing/2014/main" val="20007"/>
                    </a:ext>
                  </a:extLst>
                </a:gridCol>
              </a:tblGrid>
              <a:tr h="367423">
                <a:tc>
                  <a:txBody>
                    <a:bodyPr/>
                    <a:lstStyle/>
                    <a:p>
                      <a:pPr marL="0" indent="0" algn="ctr">
                        <a:buNone/>
                      </a:pPr>
                      <a:r>
                        <a:rPr lang="en-US" sz="1050" b="1" dirty="0">
                          <a:solidFill>
                            <a:srgbClr val="FFFFFF"/>
                          </a:solidFill>
                          <a:latin typeface="Calibri" pitchFamily="34" charset="0"/>
                          <a:ea typeface="Calibri" pitchFamily="34" charset="-122"/>
                          <a:cs typeface="Calibri" pitchFamily="34" charset="-120"/>
                        </a:rPr>
                        <a:t>Cohort</a:t>
                      </a:r>
                      <a:endParaRPr lang="en-US" sz="1050" dirty="0">
                        <a:latin typeface="Calibri" charset="0"/>
                        <a:ea typeface="Calibri" charset="0"/>
                        <a:cs typeface="Calibri" charset="0"/>
                      </a:endParaRPr>
                    </a:p>
                  </a:txBody>
                  <a:tcPr anchor="ctr">
                    <a:lnL w="6350" cap="flat" cmpd="sng" algn="ctr">
                      <a:solidFill>
                        <a:srgbClr val="1E3A5F"/>
                      </a:solidFill>
                      <a:prstDash val="solid"/>
                      <a:round/>
                      <a:headEnd type="none" w="med" len="med"/>
                      <a:tailEnd type="none" w="med" len="med"/>
                    </a:lnL>
                    <a:lnR w="6350" cap="flat" cmpd="sng" algn="ctr">
                      <a:solidFill>
                        <a:srgbClr val="1E3A5F"/>
                      </a:solidFill>
                      <a:prstDash val="solid"/>
                      <a:round/>
                      <a:headEnd type="none" w="med" len="med"/>
                      <a:tailEnd type="none" w="med" len="med"/>
                    </a:lnR>
                    <a:lnT w="6350" cap="flat" cmpd="sng" algn="ctr">
                      <a:solidFill>
                        <a:srgbClr val="1E3A5F"/>
                      </a:solidFill>
                      <a:prstDash val="solid"/>
                      <a:round/>
                      <a:headEnd type="none" w="med" len="med"/>
                      <a:tailEnd type="none" w="med" len="med"/>
                    </a:lnT>
                    <a:lnB w="6350" cap="flat" cmpd="sng" algn="ctr">
                      <a:solidFill>
                        <a:srgbClr val="1E3A5F"/>
                      </a:solidFill>
                      <a:prstDash val="solid"/>
                      <a:round/>
                      <a:headEnd type="none" w="med" len="med"/>
                      <a:tailEnd type="none" w="med" len="med"/>
                    </a:lnB>
                    <a:solidFill>
                      <a:srgbClr val="0F2D4A"/>
                    </a:solidFill>
                  </a:tcPr>
                </a:tc>
                <a:tc>
                  <a:txBody>
                    <a:bodyPr/>
                    <a:lstStyle/>
                    <a:p>
                      <a:pPr marL="0" indent="0" algn="ctr">
                        <a:buNone/>
                      </a:pPr>
                      <a:r>
                        <a:rPr lang="en-US" sz="1050" b="1" dirty="0">
                          <a:solidFill>
                            <a:srgbClr val="FFFFFF"/>
                          </a:solidFill>
                          <a:latin typeface="Calibri" pitchFamily="34" charset="0"/>
                          <a:ea typeface="Calibri" pitchFamily="34" charset="-122"/>
                          <a:cs typeface="Calibri" pitchFamily="34" charset="-120"/>
                        </a:rPr>
                        <a:t>n</a:t>
                      </a:r>
                      <a:endParaRPr lang="en-US" sz="1050" dirty="0">
                        <a:latin typeface="Calibri" charset="0"/>
                        <a:ea typeface="Calibri" charset="0"/>
                        <a:cs typeface="Calibri" charset="0"/>
                      </a:endParaRPr>
                    </a:p>
                  </a:txBody>
                  <a:tcPr anchor="ctr">
                    <a:lnL w="6350" cap="flat" cmpd="sng" algn="ctr">
                      <a:solidFill>
                        <a:srgbClr val="1E3A5F"/>
                      </a:solidFill>
                      <a:prstDash val="solid"/>
                      <a:round/>
                      <a:headEnd type="none" w="med" len="med"/>
                      <a:tailEnd type="none" w="med" len="med"/>
                    </a:lnL>
                    <a:lnR w="6350" cap="flat" cmpd="sng" algn="ctr">
                      <a:solidFill>
                        <a:srgbClr val="1E3A5F"/>
                      </a:solidFill>
                      <a:prstDash val="solid"/>
                      <a:round/>
                      <a:headEnd type="none" w="med" len="med"/>
                      <a:tailEnd type="none" w="med" len="med"/>
                    </a:lnR>
                    <a:lnT w="6350" cap="flat" cmpd="sng" algn="ctr">
                      <a:solidFill>
                        <a:srgbClr val="1E3A5F"/>
                      </a:solidFill>
                      <a:prstDash val="solid"/>
                      <a:round/>
                      <a:headEnd type="none" w="med" len="med"/>
                      <a:tailEnd type="none" w="med" len="med"/>
                    </a:lnT>
                    <a:lnB w="6350" cap="flat" cmpd="sng" algn="ctr">
                      <a:solidFill>
                        <a:srgbClr val="1E3A5F"/>
                      </a:solidFill>
                      <a:prstDash val="solid"/>
                      <a:round/>
                      <a:headEnd type="none" w="med" len="med"/>
                      <a:tailEnd type="none" w="med" len="med"/>
                    </a:lnB>
                    <a:solidFill>
                      <a:srgbClr val="0F2D4A"/>
                    </a:solidFill>
                  </a:tcPr>
                </a:tc>
                <a:tc>
                  <a:txBody>
                    <a:bodyPr/>
                    <a:lstStyle/>
                    <a:p>
                      <a:pPr marL="0" indent="0" algn="ctr">
                        <a:buNone/>
                      </a:pPr>
                      <a:r>
                        <a:rPr lang="en-US" sz="1050" b="1" dirty="0">
                          <a:solidFill>
                            <a:srgbClr val="FFFFFF"/>
                          </a:solidFill>
                          <a:latin typeface="Calibri" pitchFamily="34" charset="0"/>
                          <a:ea typeface="Calibri" pitchFamily="34" charset="-122"/>
                          <a:cs typeface="Calibri" pitchFamily="34" charset="-120"/>
                        </a:rPr>
                        <a:t>1st Ven Regimen</a:t>
                      </a:r>
                      <a:endParaRPr lang="en-US" sz="1050" dirty="0">
                        <a:latin typeface="Calibri" charset="0"/>
                        <a:ea typeface="Calibri" charset="0"/>
                        <a:cs typeface="Calibri" charset="0"/>
                      </a:endParaRPr>
                    </a:p>
                  </a:txBody>
                  <a:tcPr anchor="ctr">
                    <a:lnL w="6350" cap="flat" cmpd="sng" algn="ctr">
                      <a:solidFill>
                        <a:srgbClr val="1E3A5F"/>
                      </a:solidFill>
                      <a:prstDash val="solid"/>
                      <a:round/>
                      <a:headEnd type="none" w="med" len="med"/>
                      <a:tailEnd type="none" w="med" len="med"/>
                    </a:lnL>
                    <a:lnR w="6350" cap="flat" cmpd="sng" algn="ctr">
                      <a:solidFill>
                        <a:srgbClr val="1E3A5F"/>
                      </a:solidFill>
                      <a:prstDash val="solid"/>
                      <a:round/>
                      <a:headEnd type="none" w="med" len="med"/>
                      <a:tailEnd type="none" w="med" len="med"/>
                    </a:lnR>
                    <a:lnT w="6350" cap="flat" cmpd="sng" algn="ctr">
                      <a:solidFill>
                        <a:srgbClr val="1E3A5F"/>
                      </a:solidFill>
                      <a:prstDash val="solid"/>
                      <a:round/>
                      <a:headEnd type="none" w="med" len="med"/>
                      <a:tailEnd type="none" w="med" len="med"/>
                    </a:lnT>
                    <a:lnB w="6350" cap="flat" cmpd="sng" algn="ctr">
                      <a:solidFill>
                        <a:srgbClr val="1E3A5F"/>
                      </a:solidFill>
                      <a:prstDash val="solid"/>
                      <a:round/>
                      <a:headEnd type="none" w="med" len="med"/>
                      <a:tailEnd type="none" w="med" len="med"/>
                    </a:lnB>
                    <a:solidFill>
                      <a:srgbClr val="0F2D4A"/>
                    </a:solidFill>
                  </a:tcPr>
                </a:tc>
                <a:tc>
                  <a:txBody>
                    <a:bodyPr/>
                    <a:lstStyle/>
                    <a:p>
                      <a:pPr marL="0" indent="0" algn="ctr">
                        <a:buNone/>
                      </a:pPr>
                      <a:r>
                        <a:rPr lang="en-US" sz="1050" b="1" dirty="0">
                          <a:solidFill>
                            <a:srgbClr val="FFFFFF"/>
                          </a:solidFill>
                          <a:latin typeface="Calibri" pitchFamily="34" charset="0"/>
                          <a:ea typeface="Calibri" pitchFamily="34" charset="-122"/>
                          <a:cs typeface="Calibri" pitchFamily="34" charset="-120"/>
                        </a:rPr>
                        <a:t>Time Off</a:t>
                      </a:r>
                      <a:endParaRPr lang="en-US" sz="1050" dirty="0">
                        <a:latin typeface="Calibri" charset="0"/>
                        <a:ea typeface="Calibri" charset="0"/>
                        <a:cs typeface="Calibri" charset="0"/>
                      </a:endParaRPr>
                    </a:p>
                    <a:p>
                      <a:pPr marL="0" indent="0" algn="ctr">
                        <a:buNone/>
                      </a:pPr>
                      <a:r>
                        <a:rPr lang="en-US" sz="1050" b="1" dirty="0">
                          <a:solidFill>
                            <a:srgbClr val="FFFFFF"/>
                          </a:solidFill>
                          <a:latin typeface="Calibri" pitchFamily="34" charset="0"/>
                          <a:ea typeface="Calibri" pitchFamily="34" charset="-122"/>
                          <a:cs typeface="Calibri" pitchFamily="34" charset="-120"/>
                        </a:rPr>
                        <a:t>Ven (mo)</a:t>
                      </a:r>
                      <a:endParaRPr lang="en-US" sz="1050" dirty="0">
                        <a:latin typeface="Calibri" charset="0"/>
                        <a:ea typeface="Calibri" charset="0"/>
                        <a:cs typeface="Calibri" charset="0"/>
                      </a:endParaRPr>
                    </a:p>
                  </a:txBody>
                  <a:tcPr anchor="ctr">
                    <a:lnL w="6350" cap="flat" cmpd="sng" algn="ctr">
                      <a:solidFill>
                        <a:srgbClr val="1E3A5F"/>
                      </a:solidFill>
                      <a:prstDash val="solid"/>
                      <a:round/>
                      <a:headEnd type="none" w="med" len="med"/>
                      <a:tailEnd type="none" w="med" len="med"/>
                    </a:lnL>
                    <a:lnR w="6350" cap="flat" cmpd="sng" algn="ctr">
                      <a:solidFill>
                        <a:srgbClr val="1E3A5F"/>
                      </a:solidFill>
                      <a:prstDash val="solid"/>
                      <a:round/>
                      <a:headEnd type="none" w="med" len="med"/>
                      <a:tailEnd type="none" w="med" len="med"/>
                    </a:lnR>
                    <a:lnT w="6350" cap="flat" cmpd="sng" algn="ctr">
                      <a:solidFill>
                        <a:srgbClr val="1E3A5F"/>
                      </a:solidFill>
                      <a:prstDash val="solid"/>
                      <a:round/>
                      <a:headEnd type="none" w="med" len="med"/>
                      <a:tailEnd type="none" w="med" len="med"/>
                    </a:lnT>
                    <a:lnB w="6350" cap="flat" cmpd="sng" algn="ctr">
                      <a:solidFill>
                        <a:srgbClr val="1E3A5F"/>
                      </a:solidFill>
                      <a:prstDash val="solid"/>
                      <a:round/>
                      <a:headEnd type="none" w="med" len="med"/>
                      <a:tailEnd type="none" w="med" len="med"/>
                    </a:lnB>
                    <a:solidFill>
                      <a:srgbClr val="0F2D4A"/>
                    </a:solidFill>
                  </a:tcPr>
                </a:tc>
                <a:tc>
                  <a:txBody>
                    <a:bodyPr/>
                    <a:lstStyle/>
                    <a:p>
                      <a:pPr marL="0" indent="0" algn="ctr">
                        <a:buNone/>
                      </a:pPr>
                      <a:r>
                        <a:rPr lang="en-US" sz="1050" b="1" dirty="0">
                          <a:solidFill>
                            <a:srgbClr val="FFFFFF"/>
                          </a:solidFill>
                          <a:latin typeface="Calibri" pitchFamily="34" charset="0"/>
                          <a:ea typeface="Calibri" pitchFamily="34" charset="-122"/>
                          <a:cs typeface="Calibri" pitchFamily="34" charset="-120"/>
                        </a:rPr>
                        <a:t>2nd Ven Regimen</a:t>
                      </a:r>
                      <a:endParaRPr lang="en-US" sz="1050" dirty="0">
                        <a:latin typeface="Calibri" charset="0"/>
                        <a:ea typeface="Calibri" charset="0"/>
                        <a:cs typeface="Calibri" charset="0"/>
                      </a:endParaRPr>
                    </a:p>
                  </a:txBody>
                  <a:tcPr anchor="ctr">
                    <a:lnL w="6350" cap="flat" cmpd="sng" algn="ctr">
                      <a:solidFill>
                        <a:srgbClr val="1E3A5F"/>
                      </a:solidFill>
                      <a:prstDash val="solid"/>
                      <a:round/>
                      <a:headEnd type="none" w="med" len="med"/>
                      <a:tailEnd type="none" w="med" len="med"/>
                    </a:lnL>
                    <a:lnR w="6350" cap="flat" cmpd="sng" algn="ctr">
                      <a:solidFill>
                        <a:srgbClr val="1E3A5F"/>
                      </a:solidFill>
                      <a:prstDash val="solid"/>
                      <a:round/>
                      <a:headEnd type="none" w="med" len="med"/>
                      <a:tailEnd type="none" w="med" len="med"/>
                    </a:lnR>
                    <a:lnT w="6350" cap="flat" cmpd="sng" algn="ctr">
                      <a:solidFill>
                        <a:srgbClr val="1E3A5F"/>
                      </a:solidFill>
                      <a:prstDash val="solid"/>
                      <a:round/>
                      <a:headEnd type="none" w="med" len="med"/>
                      <a:tailEnd type="none" w="med" len="med"/>
                    </a:lnT>
                    <a:lnB w="6350" cap="flat" cmpd="sng" algn="ctr">
                      <a:solidFill>
                        <a:srgbClr val="1E3A5F"/>
                      </a:solidFill>
                      <a:prstDash val="solid"/>
                      <a:round/>
                      <a:headEnd type="none" w="med" len="med"/>
                      <a:tailEnd type="none" w="med" len="med"/>
                    </a:lnB>
                    <a:solidFill>
                      <a:srgbClr val="0F2D4A"/>
                    </a:solidFill>
                  </a:tcPr>
                </a:tc>
                <a:tc>
                  <a:txBody>
                    <a:bodyPr/>
                    <a:lstStyle/>
                    <a:p>
                      <a:pPr marL="0" indent="0" algn="ctr">
                        <a:buNone/>
                      </a:pPr>
                      <a:r>
                        <a:rPr lang="en-US" sz="1050" b="1" dirty="0">
                          <a:solidFill>
                            <a:srgbClr val="FFFFFF"/>
                          </a:solidFill>
                          <a:latin typeface="Calibri" pitchFamily="34" charset="0"/>
                          <a:ea typeface="Calibri" pitchFamily="34" charset="-122"/>
                          <a:cs typeface="Calibri" pitchFamily="34" charset="-120"/>
                        </a:rPr>
                        <a:t>ORR / CR (%)</a:t>
                      </a:r>
                      <a:endParaRPr lang="en-US" sz="1050" dirty="0">
                        <a:latin typeface="Calibri" charset="0"/>
                        <a:ea typeface="Calibri" charset="0"/>
                        <a:cs typeface="Calibri" charset="0"/>
                      </a:endParaRPr>
                    </a:p>
                  </a:txBody>
                  <a:tcPr anchor="ctr">
                    <a:lnL w="6350" cap="flat" cmpd="sng" algn="ctr">
                      <a:solidFill>
                        <a:srgbClr val="1E3A5F"/>
                      </a:solidFill>
                      <a:prstDash val="solid"/>
                      <a:round/>
                      <a:headEnd type="none" w="med" len="med"/>
                      <a:tailEnd type="none" w="med" len="med"/>
                    </a:lnL>
                    <a:lnR w="6350" cap="flat" cmpd="sng" algn="ctr">
                      <a:solidFill>
                        <a:srgbClr val="1E3A5F"/>
                      </a:solidFill>
                      <a:prstDash val="solid"/>
                      <a:round/>
                      <a:headEnd type="none" w="med" len="med"/>
                      <a:tailEnd type="none" w="med" len="med"/>
                    </a:lnR>
                    <a:lnT w="6350" cap="flat" cmpd="sng" algn="ctr">
                      <a:solidFill>
                        <a:srgbClr val="1E3A5F"/>
                      </a:solidFill>
                      <a:prstDash val="solid"/>
                      <a:round/>
                      <a:headEnd type="none" w="med" len="med"/>
                      <a:tailEnd type="none" w="med" len="med"/>
                    </a:lnT>
                    <a:lnB w="6350" cap="flat" cmpd="sng" algn="ctr">
                      <a:solidFill>
                        <a:srgbClr val="1E3A5F"/>
                      </a:solidFill>
                      <a:prstDash val="solid"/>
                      <a:round/>
                      <a:headEnd type="none" w="med" len="med"/>
                      <a:tailEnd type="none" w="med" len="med"/>
                    </a:lnB>
                    <a:solidFill>
                      <a:srgbClr val="0F2D4A"/>
                    </a:solidFill>
                  </a:tcPr>
                </a:tc>
                <a:tc>
                  <a:txBody>
                    <a:bodyPr/>
                    <a:lstStyle/>
                    <a:p>
                      <a:pPr marL="0" indent="0" algn="ctr">
                        <a:buNone/>
                      </a:pPr>
                      <a:r>
                        <a:rPr lang="en-US" sz="1050" b="1" dirty="0">
                          <a:solidFill>
                            <a:srgbClr val="FFFFFF"/>
                          </a:solidFill>
                          <a:latin typeface="Calibri" pitchFamily="34" charset="0"/>
                          <a:ea typeface="Calibri" pitchFamily="34" charset="-122"/>
                          <a:cs typeface="Calibri" pitchFamily="34" charset="-120"/>
                        </a:rPr>
                        <a:t>uMRD PB (%)</a:t>
                      </a:r>
                      <a:endParaRPr lang="en-US" sz="1050" dirty="0">
                        <a:latin typeface="Calibri" charset="0"/>
                        <a:ea typeface="Calibri" charset="0"/>
                        <a:cs typeface="Calibri" charset="0"/>
                      </a:endParaRPr>
                    </a:p>
                  </a:txBody>
                  <a:tcPr anchor="ctr">
                    <a:lnL w="6350" cap="flat" cmpd="sng" algn="ctr">
                      <a:solidFill>
                        <a:srgbClr val="1E3A5F"/>
                      </a:solidFill>
                      <a:prstDash val="solid"/>
                      <a:round/>
                      <a:headEnd type="none" w="med" len="med"/>
                      <a:tailEnd type="none" w="med" len="med"/>
                    </a:lnL>
                    <a:lnR w="6350" cap="flat" cmpd="sng" algn="ctr">
                      <a:solidFill>
                        <a:srgbClr val="1E3A5F"/>
                      </a:solidFill>
                      <a:prstDash val="solid"/>
                      <a:round/>
                      <a:headEnd type="none" w="med" len="med"/>
                      <a:tailEnd type="none" w="med" len="med"/>
                    </a:lnR>
                    <a:lnT w="6350" cap="flat" cmpd="sng" algn="ctr">
                      <a:solidFill>
                        <a:srgbClr val="1E3A5F"/>
                      </a:solidFill>
                      <a:prstDash val="solid"/>
                      <a:round/>
                      <a:headEnd type="none" w="med" len="med"/>
                      <a:tailEnd type="none" w="med" len="med"/>
                    </a:lnT>
                    <a:lnB w="6350" cap="flat" cmpd="sng" algn="ctr">
                      <a:solidFill>
                        <a:srgbClr val="1E3A5F"/>
                      </a:solidFill>
                      <a:prstDash val="solid"/>
                      <a:round/>
                      <a:headEnd type="none" w="med" len="med"/>
                      <a:tailEnd type="none" w="med" len="med"/>
                    </a:lnB>
                    <a:solidFill>
                      <a:srgbClr val="0F2D4A"/>
                    </a:solidFill>
                  </a:tcPr>
                </a:tc>
                <a:tc>
                  <a:txBody>
                    <a:bodyPr/>
                    <a:lstStyle/>
                    <a:p>
                      <a:pPr marL="0" indent="0" algn="ctr">
                        <a:buNone/>
                      </a:pPr>
                      <a:r>
                        <a:rPr lang="en-US" sz="1050" b="1" dirty="0">
                          <a:solidFill>
                            <a:srgbClr val="FFFFFF"/>
                          </a:solidFill>
                          <a:latin typeface="Calibri" pitchFamily="34" charset="0"/>
                          <a:ea typeface="Calibri" pitchFamily="34" charset="-122"/>
                          <a:cs typeface="Calibri" pitchFamily="34" charset="-120"/>
                        </a:rPr>
                        <a:t>Median PFS</a:t>
                      </a:r>
                      <a:endParaRPr lang="en-US" sz="1050" dirty="0">
                        <a:latin typeface="Calibri" charset="0"/>
                        <a:ea typeface="Calibri" charset="0"/>
                        <a:cs typeface="Calibri" charset="0"/>
                      </a:endParaRPr>
                    </a:p>
                  </a:txBody>
                  <a:tcPr anchor="ctr">
                    <a:lnL w="6350" cap="flat" cmpd="sng" algn="ctr">
                      <a:solidFill>
                        <a:srgbClr val="1E3A5F"/>
                      </a:solidFill>
                      <a:prstDash val="solid"/>
                      <a:round/>
                      <a:headEnd type="none" w="med" len="med"/>
                      <a:tailEnd type="none" w="med" len="med"/>
                    </a:lnL>
                    <a:lnR w="6350" cap="flat" cmpd="sng" algn="ctr">
                      <a:solidFill>
                        <a:srgbClr val="1E3A5F"/>
                      </a:solidFill>
                      <a:prstDash val="solid"/>
                      <a:round/>
                      <a:headEnd type="none" w="med" len="med"/>
                      <a:tailEnd type="none" w="med" len="med"/>
                    </a:lnR>
                    <a:lnT w="6350" cap="flat" cmpd="sng" algn="ctr">
                      <a:solidFill>
                        <a:srgbClr val="1E3A5F"/>
                      </a:solidFill>
                      <a:prstDash val="solid"/>
                      <a:round/>
                      <a:headEnd type="none" w="med" len="med"/>
                      <a:tailEnd type="none" w="med" len="med"/>
                    </a:lnT>
                    <a:lnB w="6350" cap="flat" cmpd="sng" algn="ctr">
                      <a:solidFill>
                        <a:srgbClr val="1E3A5F"/>
                      </a:solidFill>
                      <a:prstDash val="solid"/>
                      <a:round/>
                      <a:headEnd type="none" w="med" len="med"/>
                      <a:tailEnd type="none" w="med" len="med"/>
                    </a:lnB>
                    <a:solidFill>
                      <a:srgbClr val="0F2D4A"/>
                    </a:solidFill>
                  </a:tcPr>
                </a:tc>
                <a:extLst>
                  <a:ext uri="{0D108BD9-81ED-4DB2-BD59-A6C34878D82A}">
                    <a16:rowId xmlns:a16="http://schemas.microsoft.com/office/drawing/2014/main" val="10000"/>
                  </a:ext>
                </a:extLst>
              </a:tr>
              <a:tr h="367423">
                <a:tc>
                  <a:txBody>
                    <a:bodyPr/>
                    <a:lstStyle/>
                    <a:p>
                      <a:pPr marL="0" indent="0" algn="l">
                        <a:buNone/>
                      </a:pPr>
                      <a:r>
                        <a:rPr lang="en-US" sz="1050" b="1" dirty="0">
                          <a:solidFill>
                            <a:srgbClr val="1E293B"/>
                          </a:solidFill>
                          <a:latin typeface="Calibri" pitchFamily="34" charset="0"/>
                          <a:ea typeface="Calibri" pitchFamily="34" charset="-122"/>
                          <a:cs typeface="Calibri" pitchFamily="34" charset="-120"/>
                        </a:rPr>
                        <a:t>Shadman et al⁴⁹</a:t>
                      </a:r>
                      <a:endParaRPr lang="en-US" sz="1050" dirty="0">
                        <a:latin typeface="Calibri" charset="0"/>
                        <a:ea typeface="Calibri" charset="0"/>
                        <a:cs typeface="Calibri" charset="0"/>
                      </a:endParaRPr>
                    </a:p>
                    <a:p>
                      <a:pPr marL="0" indent="0" algn="l">
                        <a:buNone/>
                      </a:pPr>
                      <a:r>
                        <a:rPr lang="en-US" sz="1050" b="1" dirty="0">
                          <a:solidFill>
                            <a:srgbClr val="1E293B"/>
                          </a:solidFill>
                          <a:latin typeface="Calibri" pitchFamily="34" charset="0"/>
                          <a:ea typeface="Calibri" pitchFamily="34" charset="-122"/>
                          <a:cs typeface="Calibri" pitchFamily="34" charset="-120"/>
                        </a:rPr>
                        <a:t>Real-world</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6350" cap="flat" cmpd="sng" algn="ctr">
                      <a:solidFill>
                        <a:srgbClr val="1E3A5F"/>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050" dirty="0">
                          <a:solidFill>
                            <a:srgbClr val="1E293B"/>
                          </a:solidFill>
                          <a:latin typeface="Calibri" pitchFamily="34" charset="0"/>
                          <a:ea typeface="Calibri" pitchFamily="34" charset="-122"/>
                          <a:cs typeface="Calibri" pitchFamily="34" charset="-120"/>
                        </a:rPr>
                        <a:t>48</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6350" cap="flat" cmpd="sng" algn="ctr">
                      <a:solidFill>
                        <a:srgbClr val="1E3A5F"/>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l">
                        <a:buNone/>
                      </a:pPr>
                      <a:r>
                        <a:rPr lang="en-US" sz="1000" dirty="0">
                          <a:solidFill>
                            <a:srgbClr val="1E293B"/>
                          </a:solidFill>
                          <a:latin typeface="Calibri" pitchFamily="34" charset="0"/>
                          <a:ea typeface="Calibri" pitchFamily="34" charset="-122"/>
                          <a:cs typeface="Calibri" pitchFamily="34" charset="-120"/>
                        </a:rPr>
                        <a:t>Ven mono 58%</a:t>
                      </a:r>
                      <a:endParaRPr lang="en-US" sz="1000" dirty="0">
                        <a:latin typeface="Calibri" charset="0"/>
                        <a:ea typeface="Calibri" charset="0"/>
                        <a:cs typeface="Calibri" charset="0"/>
                      </a:endParaRPr>
                    </a:p>
                    <a:p>
                      <a:pPr marL="0" indent="0" algn="l">
                        <a:buNone/>
                      </a:pPr>
                      <a:r>
                        <a:rPr lang="en-US" sz="1000" dirty="0">
                          <a:solidFill>
                            <a:srgbClr val="1E293B"/>
                          </a:solidFill>
                          <a:latin typeface="Calibri" pitchFamily="34" charset="0"/>
                          <a:ea typeface="Calibri" pitchFamily="34" charset="-122"/>
                          <a:cs typeface="Calibri" pitchFamily="34" charset="-120"/>
                        </a:rPr>
                        <a:t>Ven-O/R 33% · Ven-BTKi 8%</a:t>
                      </a:r>
                      <a:endParaRPr lang="en-US" sz="100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6350" cap="flat" cmpd="sng" algn="ctr">
                      <a:solidFill>
                        <a:srgbClr val="1E3A5F"/>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050" dirty="0">
                          <a:solidFill>
                            <a:srgbClr val="1E293B"/>
                          </a:solidFill>
                          <a:latin typeface="Calibri" pitchFamily="34" charset="0"/>
                          <a:ea typeface="Calibri" pitchFamily="34" charset="-122"/>
                          <a:cs typeface="Calibri" pitchFamily="34" charset="-120"/>
                        </a:rPr>
                        <a:t>21</a:t>
                      </a:r>
                      <a:endParaRPr lang="en-US" sz="1050" dirty="0">
                        <a:latin typeface="Calibri" charset="0"/>
                        <a:ea typeface="Calibri" charset="0"/>
                        <a:cs typeface="Calibri" charset="0"/>
                      </a:endParaRPr>
                    </a:p>
                    <a:p>
                      <a:pPr marL="0" indent="0" algn="ctr">
                        <a:buNone/>
                      </a:pPr>
                      <a:r>
                        <a:rPr lang="en-US" sz="1050" dirty="0">
                          <a:solidFill>
                            <a:srgbClr val="1E293B"/>
                          </a:solidFill>
                          <a:latin typeface="Calibri" pitchFamily="34" charset="0"/>
                          <a:ea typeface="Calibri" pitchFamily="34" charset="-122"/>
                          <a:cs typeface="Calibri" pitchFamily="34" charset="-120"/>
                        </a:rPr>
                        <a:t>(9–32)</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6350" cap="flat" cmpd="sng" algn="ctr">
                      <a:solidFill>
                        <a:srgbClr val="1E3A5F"/>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l">
                        <a:buNone/>
                      </a:pPr>
                      <a:r>
                        <a:rPr lang="en-US" sz="1000" dirty="0">
                          <a:solidFill>
                            <a:srgbClr val="1E293B"/>
                          </a:solidFill>
                          <a:latin typeface="Calibri" pitchFamily="34" charset="0"/>
                          <a:ea typeface="Calibri" pitchFamily="34" charset="-122"/>
                          <a:cs typeface="Calibri" pitchFamily="34" charset="-120"/>
                        </a:rPr>
                        <a:t>Ven mono / Ven-O/R</a:t>
                      </a:r>
                      <a:endParaRPr lang="en-US" sz="1000" dirty="0">
                        <a:latin typeface="Calibri" charset="0"/>
                        <a:ea typeface="Calibri" charset="0"/>
                        <a:cs typeface="Calibri" charset="0"/>
                      </a:endParaRPr>
                    </a:p>
                    <a:p>
                      <a:pPr marL="0" indent="0" algn="l">
                        <a:buNone/>
                      </a:pPr>
                      <a:r>
                        <a:rPr lang="en-US" sz="1000" dirty="0">
                          <a:solidFill>
                            <a:srgbClr val="1E293B"/>
                          </a:solidFill>
                          <a:latin typeface="Calibri" pitchFamily="34" charset="0"/>
                          <a:ea typeface="Calibri" pitchFamily="34" charset="-122"/>
                          <a:cs typeface="Calibri" pitchFamily="34" charset="-120"/>
                        </a:rPr>
                        <a:t>Ven-BTKi (mixed)</a:t>
                      </a:r>
                      <a:endParaRPr lang="en-US" sz="100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6350" cap="flat" cmpd="sng" algn="ctr">
                      <a:solidFill>
                        <a:srgbClr val="1E3A5F"/>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050" dirty="0">
                          <a:solidFill>
                            <a:srgbClr val="64748B"/>
                          </a:solidFill>
                          <a:latin typeface="Calibri" pitchFamily="34" charset="0"/>
                          <a:ea typeface="Calibri" pitchFamily="34" charset="-122"/>
                          <a:cs typeface="Calibri" pitchFamily="34" charset="-120"/>
                        </a:rPr>
                        <a:t>NR</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6350" cap="flat" cmpd="sng" algn="ctr">
                      <a:solidFill>
                        <a:srgbClr val="1E3A5F"/>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050" dirty="0">
                          <a:solidFill>
                            <a:srgbClr val="64748B"/>
                          </a:solidFill>
                          <a:latin typeface="Calibri" pitchFamily="34" charset="0"/>
                          <a:ea typeface="Calibri" pitchFamily="34" charset="-122"/>
                          <a:cs typeface="Calibri" pitchFamily="34" charset="-120"/>
                        </a:rPr>
                        <a:t>NR</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6350" cap="flat" cmpd="sng" algn="ctr">
                      <a:solidFill>
                        <a:srgbClr val="1E3A5F"/>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050" dirty="0">
                          <a:solidFill>
                            <a:srgbClr val="64748B"/>
                          </a:solidFill>
                          <a:latin typeface="Calibri" pitchFamily="34" charset="0"/>
                          <a:ea typeface="Calibri" pitchFamily="34" charset="-122"/>
                          <a:cs typeface="Calibri" pitchFamily="34" charset="-120"/>
                        </a:rPr>
                        <a:t>TTNTD 25.9 mo</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6350" cap="flat" cmpd="sng" algn="ctr">
                      <a:solidFill>
                        <a:srgbClr val="1E3A5F"/>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67423">
                <a:tc>
                  <a:txBody>
                    <a:bodyPr/>
                    <a:lstStyle/>
                    <a:p>
                      <a:pPr marL="0" indent="0" algn="l">
                        <a:buNone/>
                      </a:pPr>
                      <a:r>
                        <a:rPr lang="en-US" sz="1050" b="1" dirty="0">
                          <a:solidFill>
                            <a:srgbClr val="1E293B"/>
                          </a:solidFill>
                          <a:latin typeface="Calibri" pitchFamily="34" charset="0"/>
                          <a:ea typeface="Calibri" pitchFamily="34" charset="-122"/>
                          <a:cs typeface="Calibri" pitchFamily="34" charset="-120"/>
                        </a:rPr>
                        <a:t>Niemann et al⁵⁰</a:t>
                      </a:r>
                      <a:endParaRPr lang="en-US" sz="1050" dirty="0">
                        <a:latin typeface="Calibri" charset="0"/>
                        <a:ea typeface="Calibri" charset="0"/>
                        <a:cs typeface="Calibri" charset="0"/>
                      </a:endParaRPr>
                    </a:p>
                    <a:p>
                      <a:pPr marL="0" indent="0" algn="l">
                        <a:buNone/>
                      </a:pPr>
                      <a:r>
                        <a:rPr lang="en-US" sz="1050" b="1" dirty="0">
                          <a:solidFill>
                            <a:srgbClr val="1E293B"/>
                          </a:solidFill>
                          <a:latin typeface="Calibri" pitchFamily="34" charset="0"/>
                          <a:ea typeface="Calibri" pitchFamily="34" charset="-122"/>
                          <a:cs typeface="Calibri" pitchFamily="34" charset="-120"/>
                        </a:rPr>
                        <a:t>GAIA/CLL13</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050" dirty="0">
                          <a:solidFill>
                            <a:srgbClr val="1E293B"/>
                          </a:solidFill>
                          <a:latin typeface="Calibri" pitchFamily="34" charset="0"/>
                          <a:ea typeface="Calibri" pitchFamily="34" charset="-122"/>
                          <a:cs typeface="Calibri" pitchFamily="34" charset="-120"/>
                        </a:rPr>
                        <a:t>49</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l">
                        <a:buNone/>
                      </a:pPr>
                      <a:r>
                        <a:rPr lang="en-US" sz="1000" dirty="0">
                          <a:solidFill>
                            <a:srgbClr val="1E293B"/>
                          </a:solidFill>
                          <a:latin typeface="Calibri" pitchFamily="34" charset="0"/>
                          <a:ea typeface="Calibri" pitchFamily="34" charset="-122"/>
                          <a:cs typeface="Calibri" pitchFamily="34" charset="-120"/>
                        </a:rPr>
                        <a:t>Ven-R · Ven-O · Ven-O-Ibr</a:t>
                      </a:r>
                      <a:endParaRPr lang="en-US" sz="1000" dirty="0">
                        <a:latin typeface="Calibri" charset="0"/>
                        <a:ea typeface="Calibri" charset="0"/>
                        <a:cs typeface="Calibri" charset="0"/>
                      </a:endParaRPr>
                    </a:p>
                    <a:p>
                      <a:pPr marL="0" indent="0" algn="l">
                        <a:buNone/>
                      </a:pPr>
                      <a:r>
                        <a:rPr lang="en-US" sz="1000" dirty="0">
                          <a:solidFill>
                            <a:srgbClr val="1E293B"/>
                          </a:solidFill>
                          <a:latin typeface="Calibri" pitchFamily="34" charset="0"/>
                          <a:ea typeface="Calibri" pitchFamily="34" charset="-122"/>
                          <a:cs typeface="Calibri" pitchFamily="34" charset="-120"/>
                        </a:rPr>
                        <a:t>(all 1L)</a:t>
                      </a:r>
                      <a:endParaRPr lang="en-US" sz="100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050" dirty="0">
                          <a:solidFill>
                            <a:srgbClr val="1E293B"/>
                          </a:solidFill>
                          <a:latin typeface="Calibri" pitchFamily="34" charset="0"/>
                          <a:ea typeface="Calibri" pitchFamily="34" charset="-122"/>
                          <a:cs typeface="Calibri" pitchFamily="34" charset="-120"/>
                        </a:rPr>
                        <a:t>~12–15</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l">
                        <a:buNone/>
                      </a:pPr>
                      <a:r>
                        <a:rPr lang="en-US" sz="1000" dirty="0">
                          <a:solidFill>
                            <a:srgbClr val="1E293B"/>
                          </a:solidFill>
                          <a:latin typeface="Calibri" pitchFamily="34" charset="0"/>
                          <a:ea typeface="Calibri" pitchFamily="34" charset="-122"/>
                          <a:cs typeface="Calibri" pitchFamily="34" charset="-120"/>
                        </a:rPr>
                        <a:t>Ven-based 23 · Ven-Acala 24</a:t>
                      </a:r>
                      <a:endParaRPr lang="en-US" sz="1000" dirty="0">
                        <a:latin typeface="Calibri" charset="0"/>
                        <a:ea typeface="Calibri" charset="0"/>
                        <a:cs typeface="Calibri" charset="0"/>
                      </a:endParaRPr>
                    </a:p>
                    <a:p>
                      <a:pPr marL="0" indent="0" algn="l">
                        <a:buNone/>
                      </a:pPr>
                      <a:r>
                        <a:rPr lang="en-US" sz="1000" dirty="0">
                          <a:solidFill>
                            <a:srgbClr val="1E293B"/>
                          </a:solidFill>
                          <a:latin typeface="Calibri" pitchFamily="34" charset="0"/>
                          <a:ea typeface="Calibri" pitchFamily="34" charset="-122"/>
                          <a:cs typeface="Calibri" pitchFamily="34" charset="-120"/>
                        </a:rPr>
                        <a:t>Ven-O-Acala 2</a:t>
                      </a:r>
                      <a:endParaRPr lang="en-US" sz="100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050" dirty="0">
                          <a:solidFill>
                            <a:srgbClr val="64748B"/>
                          </a:solidFill>
                          <a:latin typeface="Calibri" pitchFamily="34" charset="0"/>
                          <a:ea typeface="Calibri" pitchFamily="34" charset="-122"/>
                          <a:cs typeface="Calibri" pitchFamily="34" charset="-120"/>
                        </a:rPr>
                        <a:t>NR</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050" dirty="0">
                          <a:solidFill>
                            <a:srgbClr val="64748B"/>
                          </a:solidFill>
                          <a:latin typeface="Calibri" pitchFamily="34" charset="0"/>
                          <a:ea typeface="Calibri" pitchFamily="34" charset="-122"/>
                          <a:cs typeface="Calibri" pitchFamily="34" charset="-120"/>
                        </a:rPr>
                        <a:t>NR</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050" b="1" dirty="0">
                          <a:solidFill>
                            <a:srgbClr val="0F2D4A"/>
                          </a:solidFill>
                          <a:latin typeface="Calibri" pitchFamily="34" charset="0"/>
                          <a:ea typeface="Calibri" pitchFamily="34" charset="-122"/>
                          <a:cs typeface="Calibri" pitchFamily="34" charset="-120"/>
                        </a:rPr>
                        <a:t>2-yr TFS: 81–100%</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EFF6FF"/>
                    </a:solidFill>
                  </a:tcPr>
                </a:tc>
                <a:extLst>
                  <a:ext uri="{0D108BD9-81ED-4DB2-BD59-A6C34878D82A}">
                    <a16:rowId xmlns:a16="http://schemas.microsoft.com/office/drawing/2014/main" val="10002"/>
                  </a:ext>
                </a:extLst>
              </a:tr>
              <a:tr h="367423">
                <a:tc>
                  <a:txBody>
                    <a:bodyPr/>
                    <a:lstStyle/>
                    <a:p>
                      <a:pPr marL="0" indent="0" algn="l">
                        <a:buNone/>
                      </a:pPr>
                      <a:r>
                        <a:rPr lang="en-US" sz="1050" b="1" dirty="0">
                          <a:solidFill>
                            <a:srgbClr val="1E293B"/>
                          </a:solidFill>
                          <a:latin typeface="Calibri" pitchFamily="34" charset="0"/>
                          <a:ea typeface="Calibri" pitchFamily="34" charset="-122"/>
                          <a:cs typeface="Calibri" pitchFamily="34" charset="-120"/>
                        </a:rPr>
                        <a:t>Brander et al⁵¹</a:t>
                      </a:r>
                      <a:endParaRPr lang="en-US" sz="1050" dirty="0">
                        <a:latin typeface="Calibri" charset="0"/>
                        <a:ea typeface="Calibri" charset="0"/>
                        <a:cs typeface="Calibri" charset="0"/>
                      </a:endParaRPr>
                    </a:p>
                    <a:p>
                      <a:pPr marL="0" indent="0" algn="l">
                        <a:buNone/>
                      </a:pPr>
                      <a:r>
                        <a:rPr lang="en-US" sz="1050" b="1" dirty="0">
                          <a:solidFill>
                            <a:srgbClr val="1E293B"/>
                          </a:solidFill>
                          <a:latin typeface="Calibri" pitchFamily="34" charset="0"/>
                          <a:ea typeface="Calibri" pitchFamily="34" charset="-122"/>
                          <a:cs typeface="Calibri" pitchFamily="34" charset="-120"/>
                        </a:rPr>
                        <a:t>M13-365</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050" dirty="0">
                          <a:solidFill>
                            <a:srgbClr val="1E293B"/>
                          </a:solidFill>
                          <a:latin typeface="Calibri" pitchFamily="34" charset="0"/>
                          <a:ea typeface="Calibri" pitchFamily="34" charset="-122"/>
                          <a:cs typeface="Calibri" pitchFamily="34" charset="-120"/>
                        </a:rPr>
                        <a:t>9</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l">
                        <a:buNone/>
                      </a:pPr>
                      <a:r>
                        <a:rPr lang="en-US" sz="1000" dirty="0">
                          <a:solidFill>
                            <a:srgbClr val="1E293B"/>
                          </a:solidFill>
                          <a:latin typeface="Calibri" pitchFamily="34" charset="0"/>
                          <a:ea typeface="Calibri" pitchFamily="34" charset="-122"/>
                          <a:cs typeface="Calibri" pitchFamily="34" charset="-120"/>
                        </a:rPr>
                        <a:t>Ven-R (continuous;</a:t>
                      </a:r>
                      <a:endParaRPr lang="en-US" sz="1000" dirty="0">
                        <a:latin typeface="Calibri" charset="0"/>
                        <a:ea typeface="Calibri" charset="0"/>
                        <a:cs typeface="Calibri" charset="0"/>
                      </a:endParaRPr>
                    </a:p>
                    <a:p>
                      <a:pPr marL="0" indent="0" algn="l">
                        <a:buNone/>
                      </a:pPr>
                      <a:r>
                        <a:rPr lang="en-US" sz="1000" dirty="0">
                          <a:solidFill>
                            <a:srgbClr val="1E293B"/>
                          </a:solidFill>
                          <a:latin typeface="Calibri" pitchFamily="34" charset="0"/>
                          <a:ea typeface="Calibri" pitchFamily="34" charset="-122"/>
                          <a:cs typeface="Calibri" pitchFamily="34" charset="-120"/>
                        </a:rPr>
                        <a:t>stop at uMRD)</a:t>
                      </a:r>
                      <a:endParaRPr lang="en-US" sz="100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050" b="1" dirty="0">
                          <a:solidFill>
                            <a:srgbClr val="1E293B"/>
                          </a:solidFill>
                          <a:latin typeface="Calibri" pitchFamily="34" charset="0"/>
                          <a:ea typeface="Calibri" pitchFamily="34" charset="-122"/>
                          <a:cs typeface="Calibri" pitchFamily="34" charset="-120"/>
                        </a:rPr>
                        <a:t>38</a:t>
                      </a:r>
                      <a:endParaRPr lang="en-US" sz="1050" dirty="0">
                        <a:latin typeface="Calibri" charset="0"/>
                        <a:ea typeface="Calibri" charset="0"/>
                        <a:cs typeface="Calibri" charset="0"/>
                      </a:endParaRPr>
                    </a:p>
                    <a:p>
                      <a:pPr marL="0" indent="0" algn="ctr">
                        <a:buNone/>
                      </a:pPr>
                      <a:r>
                        <a:rPr lang="en-US" sz="1050" b="1" dirty="0">
                          <a:solidFill>
                            <a:srgbClr val="1E293B"/>
                          </a:solidFill>
                          <a:latin typeface="Calibri" pitchFamily="34" charset="0"/>
                          <a:ea typeface="Calibri" pitchFamily="34" charset="-122"/>
                          <a:cs typeface="Calibri" pitchFamily="34" charset="-120"/>
                        </a:rPr>
                        <a:t>(17–69)</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l">
                        <a:buNone/>
                      </a:pPr>
                      <a:r>
                        <a:rPr lang="en-US" sz="1000" dirty="0">
                          <a:solidFill>
                            <a:srgbClr val="1E293B"/>
                          </a:solidFill>
                          <a:latin typeface="Calibri" pitchFamily="34" charset="0"/>
                          <a:ea typeface="Calibri" pitchFamily="34" charset="-122"/>
                          <a:cs typeface="Calibri" pitchFamily="34" charset="-120"/>
                        </a:rPr>
                        <a:t>Ven-R</a:t>
                      </a:r>
                      <a:endParaRPr lang="en-US" sz="100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050" b="1" dirty="0">
                          <a:solidFill>
                            <a:srgbClr val="065F46"/>
                          </a:solidFill>
                          <a:latin typeface="Calibri" pitchFamily="34" charset="0"/>
                          <a:ea typeface="Calibri" pitchFamily="34" charset="-122"/>
                          <a:cs typeface="Calibri" pitchFamily="34" charset="-120"/>
                        </a:rPr>
                        <a:t>100 / 33</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E1F5EE"/>
                    </a:solidFill>
                  </a:tcPr>
                </a:tc>
                <a:tc>
                  <a:txBody>
                    <a:bodyPr/>
                    <a:lstStyle/>
                    <a:p>
                      <a:pPr marL="0" indent="0" algn="ctr">
                        <a:buNone/>
                      </a:pPr>
                      <a:r>
                        <a:rPr lang="en-US" sz="1050" b="1" dirty="0">
                          <a:solidFill>
                            <a:srgbClr val="92400E"/>
                          </a:solidFill>
                          <a:latin typeface="Calibri" pitchFamily="34" charset="0"/>
                          <a:ea typeface="Calibri" pitchFamily="34" charset="-122"/>
                          <a:cs typeface="Calibri" pitchFamily="34" charset="-120"/>
                        </a:rPr>
                        <a:t>22</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EF3C7"/>
                    </a:solidFill>
                  </a:tcPr>
                </a:tc>
                <a:tc>
                  <a:txBody>
                    <a:bodyPr/>
                    <a:lstStyle/>
                    <a:p>
                      <a:pPr marL="0" indent="0" algn="ctr">
                        <a:buNone/>
                      </a:pPr>
                      <a:r>
                        <a:rPr lang="en-US" sz="1050" b="1" dirty="0">
                          <a:solidFill>
                            <a:srgbClr val="0F2D4A"/>
                          </a:solidFill>
                          <a:latin typeface="Calibri" pitchFamily="34" charset="0"/>
                          <a:ea typeface="Calibri" pitchFamily="34" charset="-122"/>
                          <a:cs typeface="Calibri" pitchFamily="34" charset="-120"/>
                        </a:rPr>
                        <a:t>4.9 yr</a:t>
                      </a:r>
                      <a:endParaRPr lang="en-US" sz="1050" dirty="0">
                        <a:latin typeface="Calibri" charset="0"/>
                        <a:ea typeface="Calibri" charset="0"/>
                        <a:cs typeface="Calibri" charset="0"/>
                      </a:endParaRPr>
                    </a:p>
                    <a:p>
                      <a:pPr marL="0" indent="0" algn="ctr">
                        <a:buNone/>
                      </a:pPr>
                      <a:r>
                        <a:rPr lang="en-US" sz="1050" b="1" dirty="0">
                          <a:solidFill>
                            <a:srgbClr val="0F2D4A"/>
                          </a:solidFill>
                          <a:latin typeface="Calibri" pitchFamily="34" charset="0"/>
                          <a:ea typeface="Calibri" pitchFamily="34" charset="-122"/>
                          <a:cs typeface="Calibri" pitchFamily="34" charset="-120"/>
                        </a:rPr>
                        <a:t>(PFS2: 9.5 yr)</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EFF6FF"/>
                    </a:solidFill>
                  </a:tcPr>
                </a:tc>
                <a:extLst>
                  <a:ext uri="{0D108BD9-81ED-4DB2-BD59-A6C34878D82A}">
                    <a16:rowId xmlns:a16="http://schemas.microsoft.com/office/drawing/2014/main" val="10003"/>
                  </a:ext>
                </a:extLst>
              </a:tr>
              <a:tr h="367423">
                <a:tc>
                  <a:txBody>
                    <a:bodyPr/>
                    <a:lstStyle/>
                    <a:p>
                      <a:pPr marL="0" indent="0" algn="l">
                        <a:buNone/>
                      </a:pPr>
                      <a:r>
                        <a:rPr lang="en-US" sz="1050" b="1" dirty="0">
                          <a:solidFill>
                            <a:srgbClr val="1E293B"/>
                          </a:solidFill>
                          <a:latin typeface="Calibri" pitchFamily="34" charset="0"/>
                          <a:ea typeface="Calibri" pitchFamily="34" charset="-122"/>
                          <a:cs typeface="Calibri" pitchFamily="34" charset="-120"/>
                        </a:rPr>
                        <a:t>Kater et al⁵²</a:t>
                      </a:r>
                      <a:endParaRPr lang="en-US" sz="1050" dirty="0">
                        <a:latin typeface="Calibri" charset="0"/>
                        <a:ea typeface="Calibri" charset="0"/>
                        <a:cs typeface="Calibri" charset="0"/>
                      </a:endParaRPr>
                    </a:p>
                    <a:p>
                      <a:pPr marL="0" indent="0" algn="l">
                        <a:buNone/>
                      </a:pPr>
                      <a:r>
                        <a:rPr lang="en-US" sz="1050" b="1" dirty="0">
                          <a:solidFill>
                            <a:srgbClr val="1E293B"/>
                          </a:solidFill>
                          <a:latin typeface="Calibri" pitchFamily="34" charset="0"/>
                          <a:ea typeface="Calibri" pitchFamily="34" charset="-122"/>
                          <a:cs typeface="Calibri" pitchFamily="34" charset="-120"/>
                        </a:rPr>
                        <a:t>MURANO</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050" dirty="0">
                          <a:solidFill>
                            <a:srgbClr val="1E293B"/>
                          </a:solidFill>
                          <a:latin typeface="Calibri" pitchFamily="34" charset="0"/>
                          <a:ea typeface="Calibri" pitchFamily="34" charset="-122"/>
                          <a:cs typeface="Calibri" pitchFamily="34" charset="-120"/>
                        </a:rPr>
                        <a:t>25</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l">
                        <a:buNone/>
                      </a:pPr>
                      <a:r>
                        <a:rPr lang="en-US" sz="1000" dirty="0">
                          <a:solidFill>
                            <a:srgbClr val="1E293B"/>
                          </a:solidFill>
                          <a:latin typeface="Calibri" pitchFamily="34" charset="0"/>
                          <a:ea typeface="Calibri" pitchFamily="34" charset="-122"/>
                          <a:cs typeface="Calibri" pitchFamily="34" charset="-120"/>
                        </a:rPr>
                        <a:t>Ven-R (≥2L 100%)</a:t>
                      </a:r>
                      <a:endParaRPr lang="en-US" sz="100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050" dirty="0">
                          <a:solidFill>
                            <a:srgbClr val="1E293B"/>
                          </a:solidFill>
                          <a:latin typeface="Calibri" pitchFamily="34" charset="0"/>
                          <a:ea typeface="Calibri" pitchFamily="34" charset="-122"/>
                          <a:cs typeface="Calibri" pitchFamily="34" charset="-120"/>
                        </a:rPr>
                        <a:t>28</a:t>
                      </a:r>
                      <a:endParaRPr lang="en-US" sz="1050" dirty="0">
                        <a:latin typeface="Calibri" charset="0"/>
                        <a:ea typeface="Calibri" charset="0"/>
                        <a:cs typeface="Calibri" charset="0"/>
                      </a:endParaRPr>
                    </a:p>
                    <a:p>
                      <a:pPr marL="0" indent="0" algn="ctr">
                        <a:buNone/>
                      </a:pPr>
                      <a:r>
                        <a:rPr lang="en-US" sz="1050" dirty="0">
                          <a:solidFill>
                            <a:srgbClr val="1E293B"/>
                          </a:solidFill>
                          <a:latin typeface="Calibri" pitchFamily="34" charset="0"/>
                          <a:ea typeface="Calibri" pitchFamily="34" charset="-122"/>
                          <a:cs typeface="Calibri" pitchFamily="34" charset="-120"/>
                        </a:rPr>
                        <a:t>(14–37)</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l">
                        <a:buNone/>
                      </a:pPr>
                      <a:r>
                        <a:rPr lang="en-US" sz="1000" dirty="0">
                          <a:solidFill>
                            <a:srgbClr val="1E293B"/>
                          </a:solidFill>
                          <a:latin typeface="Calibri" pitchFamily="34" charset="0"/>
                          <a:ea typeface="Calibri" pitchFamily="34" charset="-122"/>
                          <a:cs typeface="Calibri" pitchFamily="34" charset="-120"/>
                        </a:rPr>
                        <a:t>Ven-R</a:t>
                      </a:r>
                      <a:endParaRPr lang="en-US" sz="100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050" b="1" dirty="0">
                          <a:solidFill>
                            <a:srgbClr val="92400E"/>
                          </a:solidFill>
                          <a:latin typeface="Calibri" pitchFamily="34" charset="0"/>
                          <a:ea typeface="Calibri" pitchFamily="34" charset="-122"/>
                          <a:cs typeface="Calibri" pitchFamily="34" charset="-120"/>
                        </a:rPr>
                        <a:t>72 / 24</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EF3C7"/>
                    </a:solidFill>
                  </a:tcPr>
                </a:tc>
                <a:tc>
                  <a:txBody>
                    <a:bodyPr/>
                    <a:lstStyle/>
                    <a:p>
                      <a:pPr marL="0" indent="0" algn="ctr">
                        <a:buNone/>
                      </a:pPr>
                      <a:r>
                        <a:rPr lang="en-US" sz="1050" b="1" dirty="0">
                          <a:solidFill>
                            <a:srgbClr val="92400E"/>
                          </a:solidFill>
                          <a:latin typeface="Calibri" pitchFamily="34" charset="0"/>
                          <a:ea typeface="Calibri" pitchFamily="34" charset="-122"/>
                          <a:cs typeface="Calibri" pitchFamily="34" charset="-120"/>
                        </a:rPr>
                        <a:t>32</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EF3C7"/>
                    </a:solidFill>
                  </a:tcPr>
                </a:tc>
                <a:tc>
                  <a:txBody>
                    <a:bodyPr/>
                    <a:lstStyle/>
                    <a:p>
                      <a:pPr marL="0" indent="0" algn="ctr">
                        <a:buNone/>
                      </a:pPr>
                      <a:r>
                        <a:rPr lang="en-US" sz="1050" b="1" dirty="0">
                          <a:solidFill>
                            <a:srgbClr val="0F2D4A"/>
                          </a:solidFill>
                          <a:latin typeface="Calibri" pitchFamily="34" charset="0"/>
                          <a:ea typeface="Calibri" pitchFamily="34" charset="-122"/>
                          <a:cs typeface="Calibri" pitchFamily="34" charset="-120"/>
                        </a:rPr>
                        <a:t>23 mo</a:t>
                      </a:r>
                      <a:endParaRPr lang="en-US" sz="1050" dirty="0">
                        <a:latin typeface="Calibri" charset="0"/>
                        <a:ea typeface="Calibri" charset="0"/>
                        <a:cs typeface="Calibri" charset="0"/>
                      </a:endParaRPr>
                    </a:p>
                    <a:p>
                      <a:pPr marL="0" indent="0" algn="ctr">
                        <a:buNone/>
                      </a:pPr>
                      <a:r>
                        <a:rPr lang="en-US" sz="1050" b="1" dirty="0">
                          <a:solidFill>
                            <a:srgbClr val="0F2D4A"/>
                          </a:solidFill>
                          <a:latin typeface="Calibri" pitchFamily="34" charset="0"/>
                          <a:ea typeface="Calibri" pitchFamily="34" charset="-122"/>
                          <a:cs typeface="Calibri" pitchFamily="34" charset="-120"/>
                        </a:rPr>
                        <a:t>(&gt;2yr: 24; &lt;2yr: 14)</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EFF6FF"/>
                    </a:solidFill>
                  </a:tcPr>
                </a:tc>
                <a:extLst>
                  <a:ext uri="{0D108BD9-81ED-4DB2-BD59-A6C34878D82A}">
                    <a16:rowId xmlns:a16="http://schemas.microsoft.com/office/drawing/2014/main" val="10004"/>
                  </a:ext>
                </a:extLst>
              </a:tr>
              <a:tr h="367423">
                <a:tc>
                  <a:txBody>
                    <a:bodyPr/>
                    <a:lstStyle/>
                    <a:p>
                      <a:pPr marL="0" indent="0" algn="l">
                        <a:buNone/>
                      </a:pPr>
                      <a:r>
                        <a:rPr lang="en-US" sz="1050" b="1" dirty="0">
                          <a:solidFill>
                            <a:srgbClr val="1E293B"/>
                          </a:solidFill>
                          <a:latin typeface="Calibri" pitchFamily="34" charset="0"/>
                          <a:ea typeface="Calibri" pitchFamily="34" charset="-122"/>
                          <a:cs typeface="Calibri" pitchFamily="34" charset="-120"/>
                        </a:rPr>
                        <a:t>Davids et al⁵³</a:t>
                      </a:r>
                      <a:endParaRPr lang="en-US" sz="1050" dirty="0">
                        <a:latin typeface="Calibri" charset="0"/>
                        <a:ea typeface="Calibri" charset="0"/>
                        <a:cs typeface="Calibri" charset="0"/>
                      </a:endParaRPr>
                    </a:p>
                    <a:p>
                      <a:pPr marL="0" indent="0" algn="l">
                        <a:buNone/>
                      </a:pPr>
                      <a:r>
                        <a:rPr lang="en-US" sz="1050" b="1" dirty="0">
                          <a:solidFill>
                            <a:srgbClr val="1E293B"/>
                          </a:solidFill>
                          <a:latin typeface="Calibri" pitchFamily="34" charset="0"/>
                          <a:ea typeface="Calibri" pitchFamily="34" charset="-122"/>
                          <a:cs typeface="Calibri" pitchFamily="34" charset="-120"/>
                        </a:rPr>
                        <a:t>REVENG</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050" dirty="0">
                          <a:solidFill>
                            <a:srgbClr val="1E293B"/>
                          </a:solidFill>
                          <a:latin typeface="Calibri" pitchFamily="34" charset="0"/>
                          <a:ea typeface="Calibri" pitchFamily="34" charset="-122"/>
                          <a:cs typeface="Calibri" pitchFamily="34" charset="-120"/>
                        </a:rPr>
                        <a:t>25</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l">
                        <a:buNone/>
                      </a:pPr>
                      <a:r>
                        <a:rPr lang="en-US" sz="1000" dirty="0">
                          <a:solidFill>
                            <a:srgbClr val="1E293B"/>
                          </a:solidFill>
                          <a:latin typeface="Calibri" pitchFamily="34" charset="0"/>
                          <a:ea typeface="Calibri" pitchFamily="34" charset="-122"/>
                          <a:cs typeface="Calibri" pitchFamily="34" charset="-120"/>
                        </a:rPr>
                        <a:t>Ven-O (≥2L 43%)</a:t>
                      </a:r>
                      <a:endParaRPr lang="en-US" sz="100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050" b="1" dirty="0">
                          <a:solidFill>
                            <a:srgbClr val="1E293B"/>
                          </a:solidFill>
                          <a:latin typeface="Calibri" pitchFamily="34" charset="0"/>
                          <a:ea typeface="Calibri" pitchFamily="34" charset="-122"/>
                          <a:cs typeface="Calibri" pitchFamily="34" charset="-120"/>
                        </a:rPr>
                        <a:t>53</a:t>
                      </a:r>
                      <a:endParaRPr lang="en-US" sz="1050" dirty="0">
                        <a:latin typeface="Calibri" charset="0"/>
                        <a:ea typeface="Calibri" charset="0"/>
                        <a:cs typeface="Calibri" charset="0"/>
                      </a:endParaRPr>
                    </a:p>
                    <a:p>
                      <a:pPr marL="0" indent="0" algn="ctr">
                        <a:buNone/>
                      </a:pPr>
                      <a:r>
                        <a:rPr lang="en-US" sz="1050" b="1" dirty="0">
                          <a:solidFill>
                            <a:srgbClr val="1E293B"/>
                          </a:solidFill>
                          <a:latin typeface="Calibri" pitchFamily="34" charset="0"/>
                          <a:ea typeface="Calibri" pitchFamily="34" charset="-122"/>
                          <a:cs typeface="Calibri" pitchFamily="34" charset="-120"/>
                        </a:rPr>
                        <a:t>(19–90)</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l">
                        <a:buNone/>
                      </a:pPr>
                      <a:r>
                        <a:rPr lang="en-US" sz="1000" dirty="0">
                          <a:solidFill>
                            <a:srgbClr val="1E293B"/>
                          </a:solidFill>
                          <a:latin typeface="Calibri" pitchFamily="34" charset="0"/>
                          <a:ea typeface="Calibri" pitchFamily="34" charset="-122"/>
                          <a:cs typeface="Calibri" pitchFamily="34" charset="-120"/>
                        </a:rPr>
                        <a:t>Ven-O (Co-1: 12 mo;</a:t>
                      </a:r>
                      <a:endParaRPr lang="en-US" sz="1000" dirty="0">
                        <a:latin typeface="Calibri" charset="0"/>
                        <a:ea typeface="Calibri" charset="0"/>
                        <a:cs typeface="Calibri" charset="0"/>
                      </a:endParaRPr>
                    </a:p>
                    <a:p>
                      <a:pPr marL="0" indent="0" algn="l">
                        <a:buNone/>
                      </a:pPr>
                      <a:r>
                        <a:rPr lang="en-US" sz="1000" dirty="0">
                          <a:solidFill>
                            <a:srgbClr val="1E293B"/>
                          </a:solidFill>
                          <a:latin typeface="Calibri" pitchFamily="34" charset="0"/>
                          <a:ea typeface="Calibri" pitchFamily="34" charset="-122"/>
                          <a:cs typeface="Calibri" pitchFamily="34" charset="-120"/>
                        </a:rPr>
                        <a:t>Co-2: 24 mo)</a:t>
                      </a:r>
                      <a:endParaRPr lang="en-US" sz="100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050" b="1" dirty="0">
                          <a:solidFill>
                            <a:srgbClr val="065F46"/>
                          </a:solidFill>
                          <a:latin typeface="Calibri" pitchFamily="34" charset="0"/>
                          <a:ea typeface="Calibri" pitchFamily="34" charset="-122"/>
                          <a:cs typeface="Calibri" pitchFamily="34" charset="-120"/>
                        </a:rPr>
                        <a:t>100 / 20</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E1F5EE"/>
                    </a:solidFill>
                  </a:tcPr>
                </a:tc>
                <a:tc>
                  <a:txBody>
                    <a:bodyPr/>
                    <a:lstStyle/>
                    <a:p>
                      <a:pPr marL="0" indent="0" algn="ctr">
                        <a:buNone/>
                      </a:pPr>
                      <a:r>
                        <a:rPr lang="en-US" sz="1050" b="1" dirty="0">
                          <a:solidFill>
                            <a:srgbClr val="065F46"/>
                          </a:solidFill>
                          <a:latin typeface="Calibri" pitchFamily="34" charset="0"/>
                          <a:ea typeface="Calibri" pitchFamily="34" charset="-122"/>
                          <a:cs typeface="Calibri" pitchFamily="34" charset="-120"/>
                        </a:rPr>
                        <a:t>85</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E1F5EE"/>
                    </a:solidFill>
                  </a:tcPr>
                </a:tc>
                <a:tc>
                  <a:txBody>
                    <a:bodyPr/>
                    <a:lstStyle/>
                    <a:p>
                      <a:pPr marL="0" indent="0" algn="ctr">
                        <a:buNone/>
                      </a:pPr>
                      <a:r>
                        <a:rPr lang="en-US" sz="1050" dirty="0">
                          <a:solidFill>
                            <a:srgbClr val="64748B"/>
                          </a:solidFill>
                          <a:latin typeface="Calibri" pitchFamily="34" charset="0"/>
                          <a:ea typeface="Calibri" pitchFamily="34" charset="-122"/>
                          <a:cs typeface="Calibri" pitchFamily="34" charset="-120"/>
                        </a:rPr>
                        <a:t>NR (f/u 10 mo)</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67423">
                <a:tc>
                  <a:txBody>
                    <a:bodyPr/>
                    <a:lstStyle/>
                    <a:p>
                      <a:pPr marL="0" indent="0" algn="l">
                        <a:buNone/>
                      </a:pPr>
                      <a:r>
                        <a:rPr lang="en-US" sz="1050" b="1" dirty="0">
                          <a:solidFill>
                            <a:srgbClr val="1E293B"/>
                          </a:solidFill>
                          <a:latin typeface="Calibri" pitchFamily="34" charset="0"/>
                          <a:ea typeface="Calibri" pitchFamily="34" charset="-122"/>
                          <a:cs typeface="Calibri" pitchFamily="34" charset="-120"/>
                        </a:rPr>
                        <a:t>Mazot et al⁵⁴</a:t>
                      </a:r>
                      <a:endParaRPr lang="en-US" sz="1050" dirty="0">
                        <a:latin typeface="Calibri" charset="0"/>
                        <a:ea typeface="Calibri" charset="0"/>
                        <a:cs typeface="Calibri" charset="0"/>
                      </a:endParaRPr>
                    </a:p>
                    <a:p>
                      <a:pPr marL="0" indent="0" algn="l">
                        <a:buNone/>
                      </a:pPr>
                      <a:r>
                        <a:rPr lang="en-US" sz="1050" b="1" dirty="0">
                          <a:solidFill>
                            <a:srgbClr val="1E293B"/>
                          </a:solidFill>
                          <a:latin typeface="Calibri" pitchFamily="34" charset="0"/>
                          <a:ea typeface="Calibri" pitchFamily="34" charset="-122"/>
                          <a:cs typeface="Calibri" pitchFamily="34" charset="-120"/>
                        </a:rPr>
                        <a:t>CLL2-BAG</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050" dirty="0">
                          <a:solidFill>
                            <a:srgbClr val="1E293B"/>
                          </a:solidFill>
                          <a:latin typeface="Calibri" pitchFamily="34" charset="0"/>
                          <a:ea typeface="Calibri" pitchFamily="34" charset="-122"/>
                          <a:cs typeface="Calibri" pitchFamily="34" charset="-120"/>
                        </a:rPr>
                        <a:t>7</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l">
                        <a:buNone/>
                      </a:pPr>
                      <a:r>
                        <a:rPr lang="en-US" sz="1000" dirty="0">
                          <a:solidFill>
                            <a:srgbClr val="1E293B"/>
                          </a:solidFill>
                          <a:latin typeface="Calibri" pitchFamily="34" charset="0"/>
                          <a:ea typeface="Calibri" pitchFamily="34" charset="-122"/>
                          <a:cs typeface="Calibri" pitchFamily="34" charset="-120"/>
                        </a:rPr>
                        <a:t>Ven-O MRD-guided</a:t>
                      </a:r>
                      <a:endParaRPr lang="en-US" sz="1000" dirty="0">
                        <a:latin typeface="Calibri" charset="0"/>
                        <a:ea typeface="Calibri" charset="0"/>
                        <a:cs typeface="Calibri" charset="0"/>
                      </a:endParaRPr>
                    </a:p>
                    <a:p>
                      <a:pPr marL="0" indent="0" algn="l">
                        <a:buNone/>
                      </a:pPr>
                      <a:r>
                        <a:rPr lang="en-US" sz="1000" dirty="0">
                          <a:solidFill>
                            <a:srgbClr val="1E293B"/>
                          </a:solidFill>
                          <a:latin typeface="Calibri" pitchFamily="34" charset="0"/>
                          <a:ea typeface="Calibri" pitchFamily="34" charset="-122"/>
                          <a:cs typeface="Calibri" pitchFamily="34" charset="-120"/>
                        </a:rPr>
                        <a:t>(all 1L)</a:t>
                      </a:r>
                      <a:endParaRPr lang="en-US" sz="100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050" b="1" dirty="0">
                          <a:solidFill>
                            <a:srgbClr val="1E293B"/>
                          </a:solidFill>
                          <a:latin typeface="Calibri" pitchFamily="34" charset="0"/>
                          <a:ea typeface="Calibri" pitchFamily="34" charset="-122"/>
                          <a:cs typeface="Calibri" pitchFamily="34" charset="-120"/>
                        </a:rPr>
                        <a:t>68</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l">
                        <a:buNone/>
                      </a:pPr>
                      <a:r>
                        <a:rPr lang="en-US" sz="1000" dirty="0">
                          <a:solidFill>
                            <a:srgbClr val="1E293B"/>
                          </a:solidFill>
                          <a:latin typeface="Calibri" pitchFamily="34" charset="0"/>
                          <a:ea typeface="Calibri" pitchFamily="34" charset="-122"/>
                          <a:cs typeface="Calibri" pitchFamily="34" charset="-120"/>
                        </a:rPr>
                        <a:t>Ven-O MRD-guided</a:t>
                      </a:r>
                      <a:endParaRPr lang="en-US" sz="100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050" b="1" dirty="0">
                          <a:solidFill>
                            <a:srgbClr val="065F46"/>
                          </a:solidFill>
                          <a:latin typeface="Calibri" pitchFamily="34" charset="0"/>
                          <a:ea typeface="Calibri" pitchFamily="34" charset="-122"/>
                          <a:cs typeface="Calibri" pitchFamily="34" charset="-120"/>
                        </a:rPr>
                        <a:t>100 / NR</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E1F5EE"/>
                    </a:solidFill>
                  </a:tcPr>
                </a:tc>
                <a:tc>
                  <a:txBody>
                    <a:bodyPr/>
                    <a:lstStyle/>
                    <a:p>
                      <a:pPr marL="0" indent="0" algn="ctr">
                        <a:buNone/>
                      </a:pPr>
                      <a:r>
                        <a:rPr lang="en-US" sz="1050" b="1" dirty="0">
                          <a:solidFill>
                            <a:srgbClr val="92400E"/>
                          </a:solidFill>
                          <a:latin typeface="Calibri" pitchFamily="34" charset="0"/>
                          <a:ea typeface="Calibri" pitchFamily="34" charset="-122"/>
                          <a:cs typeface="Calibri" pitchFamily="34" charset="-120"/>
                        </a:rPr>
                        <a:t>43</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EF3C7"/>
                    </a:solidFill>
                  </a:tcPr>
                </a:tc>
                <a:tc>
                  <a:txBody>
                    <a:bodyPr/>
                    <a:lstStyle/>
                    <a:p>
                      <a:pPr marL="0" indent="0" algn="ctr">
                        <a:buNone/>
                      </a:pPr>
                      <a:r>
                        <a:rPr lang="en-US" sz="1050" b="1" dirty="0">
                          <a:solidFill>
                            <a:srgbClr val="0F2D4A"/>
                          </a:solidFill>
                          <a:latin typeface="Calibri" pitchFamily="34" charset="0"/>
                          <a:ea typeface="Calibri" pitchFamily="34" charset="-122"/>
                          <a:cs typeface="Calibri" pitchFamily="34" charset="-120"/>
                        </a:rPr>
                        <a:t>33 mo</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EFF6FF"/>
                    </a:solidFill>
                  </a:tcPr>
                </a:tc>
                <a:extLst>
                  <a:ext uri="{0D108BD9-81ED-4DB2-BD59-A6C34878D82A}">
                    <a16:rowId xmlns:a16="http://schemas.microsoft.com/office/drawing/2014/main" val="10006"/>
                  </a:ext>
                </a:extLst>
              </a:tr>
              <a:tr h="367423">
                <a:tc>
                  <a:txBody>
                    <a:bodyPr/>
                    <a:lstStyle/>
                    <a:p>
                      <a:pPr marL="0" indent="0" algn="l">
                        <a:buNone/>
                      </a:pPr>
                      <a:r>
                        <a:rPr lang="en-US" sz="1050" b="1" dirty="0">
                          <a:solidFill>
                            <a:srgbClr val="1E293B"/>
                          </a:solidFill>
                          <a:latin typeface="Calibri" pitchFamily="34" charset="0"/>
                          <a:ea typeface="Calibri" pitchFamily="34" charset="-122"/>
                          <a:cs typeface="Calibri" pitchFamily="34" charset="-120"/>
                        </a:rPr>
                        <a:t>Krestin et al⁵⁵</a:t>
                      </a:r>
                      <a:endParaRPr lang="en-US" sz="1050" dirty="0">
                        <a:latin typeface="Calibri" charset="0"/>
                        <a:ea typeface="Calibri" charset="0"/>
                        <a:cs typeface="Calibri" charset="0"/>
                      </a:endParaRPr>
                    </a:p>
                    <a:p>
                      <a:pPr marL="0" indent="0" algn="l">
                        <a:buNone/>
                      </a:pPr>
                      <a:r>
                        <a:rPr lang="en-US" sz="1050" b="1" dirty="0">
                          <a:solidFill>
                            <a:srgbClr val="1E293B"/>
                          </a:solidFill>
                          <a:latin typeface="Calibri" pitchFamily="34" charset="0"/>
                          <a:ea typeface="Calibri" pitchFamily="34" charset="-122"/>
                          <a:cs typeface="Calibri" pitchFamily="34" charset="-120"/>
                        </a:rPr>
                        <a:t>HOVON/REVEAL</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000" dirty="0">
                          <a:solidFill>
                            <a:srgbClr val="1E293B"/>
                          </a:solidFill>
                          <a:latin typeface="Calibri" pitchFamily="34" charset="0"/>
                          <a:ea typeface="Calibri" pitchFamily="34" charset="-122"/>
                          <a:cs typeface="Calibri" pitchFamily="34" charset="-120"/>
                        </a:rPr>
                        <a:t>15/44</a:t>
                      </a:r>
                      <a:endParaRPr lang="en-US" sz="100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l">
                        <a:buNone/>
                      </a:pPr>
                      <a:r>
                        <a:rPr lang="en-US" sz="1000" dirty="0">
                          <a:solidFill>
                            <a:srgbClr val="1E293B"/>
                          </a:solidFill>
                          <a:latin typeface="Calibri" pitchFamily="34" charset="0"/>
                          <a:ea typeface="Calibri" pitchFamily="34" charset="-122"/>
                          <a:cs typeface="Calibri" pitchFamily="34" charset="-120"/>
                        </a:rPr>
                        <a:t>Ven-O 47% · Ven-R 53%</a:t>
                      </a:r>
                      <a:endParaRPr lang="en-US" sz="1000" dirty="0">
                        <a:latin typeface="Calibri" charset="0"/>
                        <a:ea typeface="Calibri" charset="0"/>
                        <a:cs typeface="Calibri" charset="0"/>
                      </a:endParaRPr>
                    </a:p>
                    <a:p>
                      <a:pPr marL="0" indent="0" algn="l">
                        <a:buNone/>
                      </a:pPr>
                      <a:r>
                        <a:rPr lang="en-US" sz="1000" dirty="0">
                          <a:solidFill>
                            <a:srgbClr val="1E293B"/>
                          </a:solidFill>
                          <a:latin typeface="Calibri" pitchFamily="34" charset="0"/>
                          <a:ea typeface="Calibri" pitchFamily="34" charset="-122"/>
                          <a:cs typeface="Calibri" pitchFamily="34" charset="-120"/>
                        </a:rPr>
                        <a:t>(all 1L)</a:t>
                      </a:r>
                      <a:endParaRPr lang="en-US" sz="100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050" dirty="0">
                          <a:solidFill>
                            <a:srgbClr val="1E293B"/>
                          </a:solidFill>
                          <a:latin typeface="Calibri" pitchFamily="34" charset="0"/>
                          <a:ea typeface="Calibri" pitchFamily="34" charset="-122"/>
                          <a:cs typeface="Calibri" pitchFamily="34" charset="-120"/>
                        </a:rPr>
                        <a:t>36</a:t>
                      </a:r>
                      <a:endParaRPr lang="en-US" sz="1050" dirty="0">
                        <a:latin typeface="Calibri" charset="0"/>
                        <a:ea typeface="Calibri" charset="0"/>
                        <a:cs typeface="Calibri" charset="0"/>
                      </a:endParaRPr>
                    </a:p>
                    <a:p>
                      <a:pPr marL="0" indent="0" algn="ctr">
                        <a:buNone/>
                      </a:pPr>
                      <a:r>
                        <a:rPr lang="en-US" sz="1050" dirty="0">
                          <a:solidFill>
                            <a:srgbClr val="1E293B"/>
                          </a:solidFill>
                          <a:latin typeface="Calibri" pitchFamily="34" charset="0"/>
                          <a:ea typeface="Calibri" pitchFamily="34" charset="-122"/>
                          <a:cs typeface="Calibri" pitchFamily="34" charset="-120"/>
                        </a:rPr>
                        <a:t>(31–43)</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l">
                        <a:buNone/>
                      </a:pPr>
                      <a:r>
                        <a:rPr lang="en-US" sz="1000" dirty="0">
                          <a:solidFill>
                            <a:srgbClr val="1E293B"/>
                          </a:solidFill>
                          <a:latin typeface="Calibri" pitchFamily="34" charset="0"/>
                          <a:ea typeface="Calibri" pitchFamily="34" charset="-122"/>
                          <a:cs typeface="Calibri" pitchFamily="34" charset="-120"/>
                        </a:rPr>
                        <a:t>Ven-Acala (24 mo)</a:t>
                      </a:r>
                      <a:endParaRPr lang="en-US" sz="100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050" b="1" dirty="0">
                          <a:solidFill>
                            <a:srgbClr val="065F46"/>
                          </a:solidFill>
                          <a:latin typeface="Calibri" pitchFamily="34" charset="0"/>
                          <a:ea typeface="Calibri" pitchFamily="34" charset="-122"/>
                          <a:cs typeface="Calibri" pitchFamily="34" charset="-120"/>
                        </a:rPr>
                        <a:t>100 / 36</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E1F5EE"/>
                    </a:solidFill>
                  </a:tcPr>
                </a:tc>
                <a:tc>
                  <a:txBody>
                    <a:bodyPr/>
                    <a:lstStyle/>
                    <a:p>
                      <a:pPr marL="0" indent="0" algn="ctr">
                        <a:buNone/>
                      </a:pPr>
                      <a:r>
                        <a:rPr lang="en-US" sz="1050" b="1" dirty="0">
                          <a:solidFill>
                            <a:srgbClr val="92400E"/>
                          </a:solidFill>
                          <a:latin typeface="Calibri" pitchFamily="34" charset="0"/>
                          <a:ea typeface="Calibri" pitchFamily="34" charset="-122"/>
                          <a:cs typeface="Calibri" pitchFamily="34" charset="-120"/>
                        </a:rPr>
                        <a:t>BM:21</a:t>
                      </a:r>
                      <a:endParaRPr lang="en-US" sz="1050" dirty="0">
                        <a:latin typeface="Calibri" charset="0"/>
                        <a:ea typeface="Calibri" charset="0"/>
                        <a:cs typeface="Calibri" charset="0"/>
                      </a:endParaRPr>
                    </a:p>
                    <a:p>
                      <a:pPr marL="0" indent="0" algn="ctr">
                        <a:buNone/>
                      </a:pPr>
                      <a:r>
                        <a:rPr lang="en-US" sz="1050" b="1" dirty="0">
                          <a:solidFill>
                            <a:srgbClr val="92400E"/>
                          </a:solidFill>
                          <a:latin typeface="Calibri" pitchFamily="34" charset="0"/>
                          <a:ea typeface="Calibri" pitchFamily="34" charset="-122"/>
                          <a:cs typeface="Calibri" pitchFamily="34" charset="-120"/>
                        </a:rPr>
                        <a:t>PB:43</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EF3C7"/>
                    </a:solidFill>
                  </a:tcPr>
                </a:tc>
                <a:tc>
                  <a:txBody>
                    <a:bodyPr/>
                    <a:lstStyle/>
                    <a:p>
                      <a:pPr marL="0" indent="0" algn="ctr">
                        <a:buNone/>
                      </a:pPr>
                      <a:r>
                        <a:rPr lang="en-US" sz="1050" dirty="0">
                          <a:solidFill>
                            <a:srgbClr val="64748B"/>
                          </a:solidFill>
                          <a:latin typeface="Calibri" pitchFamily="34" charset="0"/>
                          <a:ea typeface="Calibri" pitchFamily="34" charset="-122"/>
                          <a:cs typeface="Calibri" pitchFamily="34" charset="-120"/>
                        </a:rPr>
                        <a:t>1 PD at 30 mo</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67423">
                <a:tc>
                  <a:txBody>
                    <a:bodyPr/>
                    <a:lstStyle/>
                    <a:p>
                      <a:pPr marL="0" indent="0" algn="l">
                        <a:buNone/>
                      </a:pPr>
                      <a:r>
                        <a:rPr lang="en-US" sz="1050" b="1" dirty="0">
                          <a:solidFill>
                            <a:srgbClr val="1E293B"/>
                          </a:solidFill>
                          <a:latin typeface="Calibri" pitchFamily="34" charset="0"/>
                          <a:ea typeface="Calibri" pitchFamily="34" charset="-122"/>
                          <a:cs typeface="Calibri" pitchFamily="34" charset="-120"/>
                        </a:rPr>
                        <a:t>Ghia et al⁴⁸</a:t>
                      </a:r>
                      <a:endParaRPr lang="en-US" sz="1050" dirty="0">
                        <a:latin typeface="Calibri" charset="0"/>
                        <a:ea typeface="Calibri" charset="0"/>
                        <a:cs typeface="Calibri" charset="0"/>
                      </a:endParaRPr>
                    </a:p>
                    <a:p>
                      <a:pPr marL="0" indent="0" algn="l">
                        <a:buNone/>
                      </a:pPr>
                      <a:r>
                        <a:rPr lang="en-US" sz="1050" b="1" dirty="0">
                          <a:solidFill>
                            <a:srgbClr val="1E293B"/>
                          </a:solidFill>
                          <a:latin typeface="Calibri" pitchFamily="34" charset="0"/>
                          <a:ea typeface="Calibri" pitchFamily="34" charset="-122"/>
                          <a:cs typeface="Calibri" pitchFamily="34" charset="-120"/>
                        </a:rPr>
                        <a:t>CAPTIVATE</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050" dirty="0">
                          <a:solidFill>
                            <a:srgbClr val="1E293B"/>
                          </a:solidFill>
                          <a:latin typeface="Calibri" pitchFamily="34" charset="0"/>
                          <a:ea typeface="Calibri" pitchFamily="34" charset="-122"/>
                          <a:cs typeface="Calibri" pitchFamily="34" charset="-120"/>
                        </a:rPr>
                        <a:t>6</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l">
                        <a:buNone/>
                      </a:pPr>
                      <a:r>
                        <a:rPr lang="en-US" sz="1000" dirty="0">
                          <a:solidFill>
                            <a:srgbClr val="1E293B"/>
                          </a:solidFill>
                          <a:latin typeface="Calibri" pitchFamily="34" charset="0"/>
                          <a:ea typeface="Calibri" pitchFamily="34" charset="-122"/>
                          <a:cs typeface="Calibri" pitchFamily="34" charset="-120"/>
                        </a:rPr>
                        <a:t>Ven-Ibr</a:t>
                      </a:r>
                      <a:endParaRPr lang="en-US" sz="100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050" dirty="0">
                          <a:solidFill>
                            <a:srgbClr val="1E293B"/>
                          </a:solidFill>
                          <a:latin typeface="Calibri" pitchFamily="34" charset="0"/>
                          <a:ea typeface="Calibri" pitchFamily="34" charset="-122"/>
                          <a:cs typeface="Calibri" pitchFamily="34" charset="-120"/>
                        </a:rPr>
                        <a:t>NR</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l">
                        <a:buNone/>
                      </a:pPr>
                      <a:r>
                        <a:rPr lang="en-US" sz="1000" dirty="0">
                          <a:solidFill>
                            <a:srgbClr val="1E293B"/>
                          </a:solidFill>
                          <a:latin typeface="Calibri" pitchFamily="34" charset="0"/>
                          <a:ea typeface="Calibri" pitchFamily="34" charset="-122"/>
                          <a:cs typeface="Calibri" pitchFamily="34" charset="-120"/>
                        </a:rPr>
                        <a:t>Ven-Ibr</a:t>
                      </a:r>
                      <a:endParaRPr lang="en-US" sz="100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050" b="1" dirty="0">
                          <a:solidFill>
                            <a:srgbClr val="92400E"/>
                          </a:solidFill>
                          <a:latin typeface="Calibri" pitchFamily="34" charset="0"/>
                          <a:ea typeface="Calibri" pitchFamily="34" charset="-122"/>
                          <a:cs typeface="Calibri" pitchFamily="34" charset="-120"/>
                        </a:rPr>
                        <a:t>83 / 33</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EF3C7"/>
                    </a:solidFill>
                  </a:tcPr>
                </a:tc>
                <a:tc>
                  <a:txBody>
                    <a:bodyPr/>
                    <a:lstStyle/>
                    <a:p>
                      <a:pPr marL="0" indent="0" algn="ctr">
                        <a:buNone/>
                      </a:pPr>
                      <a:r>
                        <a:rPr lang="en-US" sz="1050" dirty="0">
                          <a:solidFill>
                            <a:srgbClr val="64748B"/>
                          </a:solidFill>
                          <a:latin typeface="Calibri" pitchFamily="34" charset="0"/>
                          <a:ea typeface="Calibri" pitchFamily="34" charset="-122"/>
                          <a:cs typeface="Calibri" pitchFamily="34" charset="-120"/>
                        </a:rPr>
                        <a:t>NR</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050" dirty="0">
                          <a:solidFill>
                            <a:srgbClr val="64748B"/>
                          </a:solidFill>
                          <a:latin typeface="Calibri" pitchFamily="34" charset="0"/>
                          <a:ea typeface="Calibri" pitchFamily="34" charset="-122"/>
                          <a:cs typeface="Calibri" pitchFamily="34" charset="-120"/>
                        </a:rPr>
                        <a:t>NR</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367423">
                <a:tc>
                  <a:txBody>
                    <a:bodyPr/>
                    <a:lstStyle/>
                    <a:p>
                      <a:pPr marL="0" indent="0" algn="l">
                        <a:buNone/>
                      </a:pPr>
                      <a:r>
                        <a:rPr lang="en-US" sz="1050" b="1" dirty="0">
                          <a:solidFill>
                            <a:srgbClr val="1E293B"/>
                          </a:solidFill>
                          <a:latin typeface="Calibri" pitchFamily="34" charset="0"/>
                          <a:ea typeface="Calibri" pitchFamily="34" charset="-122"/>
                          <a:cs typeface="Calibri" pitchFamily="34" charset="-120"/>
                        </a:rPr>
                        <a:t>Thompson et al⁵⁶</a:t>
                      </a:r>
                      <a:endParaRPr lang="en-US" sz="1050" dirty="0">
                        <a:latin typeface="Calibri" charset="0"/>
                        <a:ea typeface="Calibri" charset="0"/>
                        <a:cs typeface="Calibri" charset="0"/>
                      </a:endParaRPr>
                    </a:p>
                    <a:p>
                      <a:pPr marL="0" indent="0" algn="l">
                        <a:buNone/>
                      </a:pPr>
                      <a:r>
                        <a:rPr lang="en-US" sz="1050" b="1" dirty="0">
                          <a:solidFill>
                            <a:srgbClr val="1E293B"/>
                          </a:solidFill>
                          <a:latin typeface="Calibri" pitchFamily="34" charset="0"/>
                          <a:ea typeface="Calibri" pitchFamily="34" charset="-122"/>
                          <a:cs typeface="Calibri" pitchFamily="34" charset="-120"/>
                        </a:rPr>
                        <a:t>Real-world</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050" dirty="0">
                          <a:solidFill>
                            <a:srgbClr val="1E293B"/>
                          </a:solidFill>
                          <a:latin typeface="Calibri" pitchFamily="34" charset="0"/>
                          <a:ea typeface="Calibri" pitchFamily="34" charset="-122"/>
                          <a:cs typeface="Calibri" pitchFamily="34" charset="-120"/>
                        </a:rPr>
                        <a:t>46</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l">
                        <a:buNone/>
                      </a:pPr>
                      <a:r>
                        <a:rPr lang="en-US" sz="1000" dirty="0">
                          <a:solidFill>
                            <a:srgbClr val="1E293B"/>
                          </a:solidFill>
                          <a:latin typeface="Calibri" pitchFamily="34" charset="0"/>
                          <a:ea typeface="Calibri" pitchFamily="34" charset="-122"/>
                          <a:cs typeface="Calibri" pitchFamily="34" charset="-120"/>
                        </a:rPr>
                        <a:t>Ven mono 37% · Ven-R 48%</a:t>
                      </a:r>
                      <a:endParaRPr lang="en-US" sz="1000" dirty="0">
                        <a:latin typeface="Calibri" charset="0"/>
                        <a:ea typeface="Calibri" charset="0"/>
                        <a:cs typeface="Calibri" charset="0"/>
                      </a:endParaRPr>
                    </a:p>
                    <a:p>
                      <a:pPr marL="0" indent="0" algn="l">
                        <a:buNone/>
                      </a:pPr>
                      <a:r>
                        <a:rPr lang="en-US" sz="1000" dirty="0">
                          <a:solidFill>
                            <a:srgbClr val="1E293B"/>
                          </a:solidFill>
                          <a:latin typeface="Calibri" pitchFamily="34" charset="0"/>
                          <a:ea typeface="Calibri" pitchFamily="34" charset="-122"/>
                          <a:cs typeface="Calibri" pitchFamily="34" charset="-120"/>
                        </a:rPr>
                        <a:t>Ven-O/Ibr mixed</a:t>
                      </a:r>
                      <a:endParaRPr lang="en-US" sz="100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050" dirty="0">
                          <a:solidFill>
                            <a:srgbClr val="1E293B"/>
                          </a:solidFill>
                          <a:latin typeface="Calibri" pitchFamily="34" charset="0"/>
                          <a:ea typeface="Calibri" pitchFamily="34" charset="-122"/>
                          <a:cs typeface="Calibri" pitchFamily="34" charset="-120"/>
                        </a:rPr>
                        <a:t>16</a:t>
                      </a:r>
                      <a:endParaRPr lang="en-US" sz="1050" dirty="0">
                        <a:latin typeface="Calibri" charset="0"/>
                        <a:ea typeface="Calibri" charset="0"/>
                        <a:cs typeface="Calibri" charset="0"/>
                      </a:endParaRPr>
                    </a:p>
                    <a:p>
                      <a:pPr marL="0" indent="0" algn="ctr">
                        <a:buNone/>
                      </a:pPr>
                      <a:r>
                        <a:rPr lang="en-US" sz="1050" dirty="0">
                          <a:solidFill>
                            <a:srgbClr val="1E293B"/>
                          </a:solidFill>
                          <a:latin typeface="Calibri" pitchFamily="34" charset="0"/>
                          <a:ea typeface="Calibri" pitchFamily="34" charset="-122"/>
                          <a:cs typeface="Calibri" pitchFamily="34" charset="-120"/>
                        </a:rPr>
                        <a:t>(3–52)</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l">
                        <a:buNone/>
                      </a:pPr>
                      <a:r>
                        <a:rPr lang="en-US" sz="1000" dirty="0">
                          <a:solidFill>
                            <a:srgbClr val="1E293B"/>
                          </a:solidFill>
                          <a:latin typeface="Calibri" pitchFamily="34" charset="0"/>
                          <a:ea typeface="Calibri" pitchFamily="34" charset="-122"/>
                          <a:cs typeface="Calibri" pitchFamily="34" charset="-120"/>
                        </a:rPr>
                        <a:t>Ven mono/R/O/Ibr</a:t>
                      </a:r>
                      <a:endParaRPr lang="en-US" sz="1000" dirty="0">
                        <a:latin typeface="Calibri" charset="0"/>
                        <a:ea typeface="Calibri" charset="0"/>
                        <a:cs typeface="Calibri" charset="0"/>
                      </a:endParaRPr>
                    </a:p>
                    <a:p>
                      <a:pPr marL="0" indent="0" algn="l">
                        <a:buNone/>
                      </a:pPr>
                      <a:r>
                        <a:rPr lang="en-US" sz="1000" dirty="0">
                          <a:solidFill>
                            <a:srgbClr val="1E293B"/>
                          </a:solidFill>
                          <a:latin typeface="Calibri" pitchFamily="34" charset="0"/>
                          <a:ea typeface="Calibri" pitchFamily="34" charset="-122"/>
                          <a:cs typeface="Calibri" pitchFamily="34" charset="-120"/>
                        </a:rPr>
                        <a:t>(mixed)</a:t>
                      </a:r>
                      <a:endParaRPr lang="en-US" sz="100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050" b="1" dirty="0">
                          <a:solidFill>
                            <a:srgbClr val="92400E"/>
                          </a:solidFill>
                          <a:latin typeface="Calibri" pitchFamily="34" charset="0"/>
                          <a:ea typeface="Calibri" pitchFamily="34" charset="-122"/>
                          <a:cs typeface="Calibri" pitchFamily="34" charset="-120"/>
                        </a:rPr>
                        <a:t>79 / 33</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EF3C7"/>
                    </a:solidFill>
                  </a:tcPr>
                </a:tc>
                <a:tc>
                  <a:txBody>
                    <a:bodyPr/>
                    <a:lstStyle/>
                    <a:p>
                      <a:pPr marL="0" indent="0" algn="ctr">
                        <a:buNone/>
                      </a:pPr>
                      <a:r>
                        <a:rPr lang="en-US" sz="1050" b="1" dirty="0">
                          <a:solidFill>
                            <a:srgbClr val="92400E"/>
                          </a:solidFill>
                          <a:latin typeface="Calibri" pitchFamily="34" charset="0"/>
                          <a:ea typeface="Calibri" pitchFamily="34" charset="-122"/>
                          <a:cs typeface="Calibri" pitchFamily="34" charset="-120"/>
                        </a:rPr>
                        <a:t>42</a:t>
                      </a:r>
                      <a:endParaRPr lang="en-US" sz="1050" dirty="0">
                        <a:latin typeface="Calibri" charset="0"/>
                        <a:ea typeface="Calibri" charset="0"/>
                        <a:cs typeface="Calibri" charset="0"/>
                      </a:endParaRPr>
                    </a:p>
                    <a:p>
                      <a:pPr marL="0" indent="0" algn="ctr">
                        <a:buNone/>
                      </a:pPr>
                      <a:r>
                        <a:rPr lang="en-US" sz="1050" b="1" dirty="0">
                          <a:solidFill>
                            <a:srgbClr val="92400E"/>
                          </a:solidFill>
                          <a:latin typeface="Calibri" pitchFamily="34" charset="0"/>
                          <a:ea typeface="Calibri" pitchFamily="34" charset="-122"/>
                          <a:cs typeface="Calibri" pitchFamily="34" charset="-120"/>
                        </a:rPr>
                        <a:t>(PB or BM)</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EF3C7"/>
                    </a:solidFill>
                  </a:tcPr>
                </a:tc>
                <a:tc>
                  <a:txBody>
                    <a:bodyPr/>
                    <a:lstStyle/>
                    <a:p>
                      <a:pPr marL="0" indent="0" algn="ctr">
                        <a:buNone/>
                      </a:pPr>
                      <a:r>
                        <a:rPr lang="en-US" sz="1050" b="1" dirty="0">
                          <a:solidFill>
                            <a:srgbClr val="0F2D4A"/>
                          </a:solidFill>
                          <a:latin typeface="Calibri" pitchFamily="34" charset="0"/>
                          <a:ea typeface="Calibri" pitchFamily="34" charset="-122"/>
                          <a:cs typeface="Calibri" pitchFamily="34" charset="-120"/>
                        </a:rPr>
                        <a:t>25 mo</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EFF6FF"/>
                    </a:solidFill>
                  </a:tcPr>
                </a:tc>
                <a:extLst>
                  <a:ext uri="{0D108BD9-81ED-4DB2-BD59-A6C34878D82A}">
                    <a16:rowId xmlns:a16="http://schemas.microsoft.com/office/drawing/2014/main" val="10009"/>
                  </a:ext>
                </a:extLst>
              </a:tr>
              <a:tr h="367423">
                <a:tc>
                  <a:txBody>
                    <a:bodyPr/>
                    <a:lstStyle/>
                    <a:p>
                      <a:pPr marL="0" indent="0" algn="l">
                        <a:buNone/>
                      </a:pPr>
                      <a:r>
                        <a:rPr lang="en-US" sz="1050" b="1" dirty="0">
                          <a:solidFill>
                            <a:srgbClr val="1E293B"/>
                          </a:solidFill>
                          <a:latin typeface="Calibri" pitchFamily="34" charset="0"/>
                          <a:ea typeface="Calibri" pitchFamily="34" charset="-122"/>
                          <a:cs typeface="Calibri" pitchFamily="34" charset="-120"/>
                        </a:rPr>
                        <a:t>Cramer et al⁵⁷</a:t>
                      </a:r>
                      <a:endParaRPr lang="en-US" sz="1050" dirty="0">
                        <a:latin typeface="Calibri" charset="0"/>
                        <a:ea typeface="Calibri" charset="0"/>
                        <a:cs typeface="Calibri" charset="0"/>
                      </a:endParaRPr>
                    </a:p>
                    <a:p>
                      <a:pPr marL="0" indent="0" algn="l">
                        <a:buNone/>
                      </a:pPr>
                      <a:r>
                        <a:rPr lang="en-US" sz="1050" b="1" dirty="0">
                          <a:solidFill>
                            <a:srgbClr val="1E293B"/>
                          </a:solidFill>
                          <a:latin typeface="Calibri" pitchFamily="34" charset="0"/>
                          <a:ea typeface="Calibri" pitchFamily="34" charset="-122"/>
                          <a:cs typeface="Calibri" pitchFamily="34" charset="-120"/>
                        </a:rPr>
                        <a:t>GCLLSG</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050" dirty="0">
                          <a:solidFill>
                            <a:srgbClr val="1E293B"/>
                          </a:solidFill>
                          <a:latin typeface="Calibri" pitchFamily="34" charset="0"/>
                          <a:ea typeface="Calibri" pitchFamily="34" charset="-122"/>
                          <a:cs typeface="Calibri" pitchFamily="34" charset="-120"/>
                        </a:rPr>
                        <a:t>13</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l">
                        <a:buNone/>
                      </a:pPr>
                      <a:r>
                        <a:rPr lang="en-US" sz="1000" dirty="0">
                          <a:solidFill>
                            <a:srgbClr val="1E293B"/>
                          </a:solidFill>
                          <a:latin typeface="Calibri" pitchFamily="34" charset="0"/>
                          <a:ea typeface="Calibri" pitchFamily="34" charset="-122"/>
                          <a:cs typeface="Calibri" pitchFamily="34" charset="-120"/>
                        </a:rPr>
                        <a:t>Ven-O-Ibr 23%</a:t>
                      </a:r>
                      <a:endParaRPr lang="en-US" sz="1000" dirty="0">
                        <a:latin typeface="Calibri" charset="0"/>
                        <a:ea typeface="Calibri" charset="0"/>
                        <a:cs typeface="Calibri" charset="0"/>
                      </a:endParaRPr>
                    </a:p>
                    <a:p>
                      <a:pPr marL="0" indent="0" algn="l">
                        <a:buNone/>
                      </a:pPr>
                      <a:r>
                        <a:rPr lang="en-US" sz="1000" dirty="0">
                          <a:solidFill>
                            <a:srgbClr val="1E293B"/>
                          </a:solidFill>
                          <a:latin typeface="Calibri" pitchFamily="34" charset="0"/>
                          <a:ea typeface="Calibri" pitchFamily="34" charset="-122"/>
                          <a:cs typeface="Calibri" pitchFamily="34" charset="-120"/>
                        </a:rPr>
                        <a:t>Ven-O 77%</a:t>
                      </a:r>
                      <a:endParaRPr lang="en-US" sz="100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050" dirty="0">
                          <a:solidFill>
                            <a:srgbClr val="1E293B"/>
                          </a:solidFill>
                          <a:latin typeface="Calibri" pitchFamily="34" charset="0"/>
                          <a:ea typeface="Calibri" pitchFamily="34" charset="-122"/>
                          <a:cs typeface="Calibri" pitchFamily="34" charset="-120"/>
                        </a:rPr>
                        <a:t>29</a:t>
                      </a:r>
                      <a:endParaRPr lang="en-US" sz="1050" dirty="0">
                        <a:latin typeface="Calibri" charset="0"/>
                        <a:ea typeface="Calibri" charset="0"/>
                        <a:cs typeface="Calibri" charset="0"/>
                      </a:endParaRPr>
                    </a:p>
                    <a:p>
                      <a:pPr marL="0" indent="0" algn="ctr">
                        <a:buNone/>
                      </a:pPr>
                      <a:r>
                        <a:rPr lang="en-US" sz="1050" dirty="0">
                          <a:solidFill>
                            <a:srgbClr val="1E293B"/>
                          </a:solidFill>
                          <a:latin typeface="Calibri" pitchFamily="34" charset="0"/>
                          <a:ea typeface="Calibri" pitchFamily="34" charset="-122"/>
                          <a:cs typeface="Calibri" pitchFamily="34" charset="-120"/>
                        </a:rPr>
                        <a:t>(15–55)</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l">
                        <a:buNone/>
                      </a:pPr>
                      <a:r>
                        <a:rPr lang="en-US" sz="1000" dirty="0">
                          <a:solidFill>
                            <a:srgbClr val="1E293B"/>
                          </a:solidFill>
                          <a:latin typeface="Calibri" pitchFamily="34" charset="0"/>
                          <a:ea typeface="Calibri" pitchFamily="34" charset="-122"/>
                          <a:cs typeface="Calibri" pitchFamily="34" charset="-120"/>
                        </a:rPr>
                        <a:t>Ven-O-Acala 69%</a:t>
                      </a:r>
                      <a:endParaRPr lang="en-US" sz="1000" dirty="0">
                        <a:latin typeface="Calibri" charset="0"/>
                        <a:ea typeface="Calibri" charset="0"/>
                        <a:cs typeface="Calibri" charset="0"/>
                      </a:endParaRPr>
                    </a:p>
                    <a:p>
                      <a:pPr marL="0" indent="0" algn="l">
                        <a:buNone/>
                      </a:pPr>
                      <a:r>
                        <a:rPr lang="en-US" sz="1000" dirty="0">
                          <a:solidFill>
                            <a:srgbClr val="1E293B"/>
                          </a:solidFill>
                          <a:latin typeface="Calibri" pitchFamily="34" charset="0"/>
                          <a:ea typeface="Calibri" pitchFamily="34" charset="-122"/>
                          <a:cs typeface="Calibri" pitchFamily="34" charset="-120"/>
                        </a:rPr>
                        <a:t>Ven-O/mono mixed</a:t>
                      </a:r>
                      <a:endParaRPr lang="en-US" sz="100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FFFFFF"/>
                    </a:solidFill>
                  </a:tcPr>
                </a:tc>
                <a:tc>
                  <a:txBody>
                    <a:bodyPr/>
                    <a:lstStyle/>
                    <a:p>
                      <a:pPr marL="0" indent="0" algn="ctr">
                        <a:buNone/>
                      </a:pPr>
                      <a:r>
                        <a:rPr lang="en-US" sz="1050" b="1" dirty="0">
                          <a:solidFill>
                            <a:srgbClr val="065F46"/>
                          </a:solidFill>
                          <a:latin typeface="Calibri" pitchFamily="34" charset="0"/>
                          <a:ea typeface="Calibri" pitchFamily="34" charset="-122"/>
                          <a:cs typeface="Calibri" pitchFamily="34" charset="-120"/>
                        </a:rPr>
                        <a:t>100 / NR</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E1F5EE"/>
                    </a:solidFill>
                  </a:tcPr>
                </a:tc>
                <a:tc>
                  <a:txBody>
                    <a:bodyPr/>
                    <a:lstStyle/>
                    <a:p>
                      <a:pPr marL="0" indent="0" algn="ctr">
                        <a:buNone/>
                      </a:pPr>
                      <a:r>
                        <a:rPr lang="en-US" sz="1050" b="1" dirty="0">
                          <a:solidFill>
                            <a:srgbClr val="065F46"/>
                          </a:solidFill>
                          <a:latin typeface="Calibri" pitchFamily="34" charset="0"/>
                          <a:ea typeface="Calibri" pitchFamily="34" charset="-122"/>
                          <a:cs typeface="Calibri" pitchFamily="34" charset="-120"/>
                        </a:rPr>
                        <a:t>92</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E1F5EE"/>
                    </a:solidFill>
                  </a:tcPr>
                </a:tc>
                <a:tc>
                  <a:txBody>
                    <a:bodyPr/>
                    <a:lstStyle/>
                    <a:p>
                      <a:pPr marL="0" indent="0" algn="ctr">
                        <a:buNone/>
                      </a:pPr>
                      <a:r>
                        <a:rPr lang="en-US" sz="1050" b="1" dirty="0">
                          <a:solidFill>
                            <a:srgbClr val="0F2D4A"/>
                          </a:solidFill>
                          <a:latin typeface="Calibri" pitchFamily="34" charset="0"/>
                          <a:ea typeface="Calibri" pitchFamily="34" charset="-122"/>
                          <a:cs typeface="Calibri" pitchFamily="34" charset="-120"/>
                        </a:rPr>
                        <a:t>No PD at 19 mo</a:t>
                      </a:r>
                      <a:endParaRPr lang="en-US" sz="1050" dirty="0">
                        <a:latin typeface="Calibri" charset="0"/>
                        <a:ea typeface="Calibri" charset="0"/>
                        <a:cs typeface="Calibri" charset="0"/>
                      </a:endParaRPr>
                    </a:p>
                  </a:txBody>
                  <a:tcPr anchor="ctr">
                    <a:lnL w="5080" cap="flat" cmpd="sng" algn="ctr">
                      <a:solidFill>
                        <a:srgbClr val="CBD5E1"/>
                      </a:solidFill>
                      <a:prstDash val="solid"/>
                      <a:round/>
                      <a:headEnd type="none" w="med" len="med"/>
                      <a:tailEnd type="none" w="med" len="med"/>
                    </a:lnL>
                    <a:lnR w="5080" cap="flat" cmpd="sng" algn="ctr">
                      <a:solidFill>
                        <a:srgbClr val="CBD5E1"/>
                      </a:solidFill>
                      <a:prstDash val="solid"/>
                      <a:round/>
                      <a:headEnd type="none" w="med" len="med"/>
                      <a:tailEnd type="none" w="med" len="med"/>
                    </a:lnR>
                    <a:lnT w="5080" cap="flat" cmpd="sng" algn="ctr">
                      <a:solidFill>
                        <a:srgbClr val="CBD5E1"/>
                      </a:solidFill>
                      <a:prstDash val="solid"/>
                      <a:round/>
                      <a:headEnd type="none" w="med" len="med"/>
                      <a:tailEnd type="none" w="med" len="med"/>
                    </a:lnT>
                    <a:lnB w="5080" cap="flat" cmpd="sng" algn="ctr">
                      <a:solidFill>
                        <a:srgbClr val="CBD5E1"/>
                      </a:solidFill>
                      <a:prstDash val="solid"/>
                      <a:round/>
                      <a:headEnd type="none" w="med" len="med"/>
                      <a:tailEnd type="none" w="med" len="med"/>
                    </a:lnB>
                    <a:solidFill>
                      <a:srgbClr val="EFF6FF"/>
                    </a:solidFill>
                  </a:tcPr>
                </a:tc>
                <a:extLst>
                  <a:ext uri="{0D108BD9-81ED-4DB2-BD59-A6C34878D82A}">
                    <a16:rowId xmlns:a16="http://schemas.microsoft.com/office/drawing/2014/main" val="10010"/>
                  </a:ext>
                </a:extLst>
              </a:tr>
            </a:tbl>
          </a:graphicData>
        </a:graphic>
      </p:graphicFrame>
      <p:sp>
        <p:nvSpPr>
          <p:cNvPr id="5" name="Shape 2"/>
          <p:cNvSpPr/>
          <p:nvPr/>
        </p:nvSpPr>
        <p:spPr>
          <a:xfrm>
            <a:off x="393192" y="5532120"/>
            <a:ext cx="2743200" cy="749808"/>
          </a:xfrm>
          <a:prstGeom prst="rect">
            <a:avLst/>
          </a:prstGeom>
          <a:solidFill>
            <a:srgbClr val="E1F5EE"/>
          </a:solidFill>
          <a:ln w="12700">
            <a:solidFill>
              <a:srgbClr val="0E749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Shape 3"/>
          <p:cNvSpPr/>
          <p:nvPr/>
        </p:nvSpPr>
        <p:spPr>
          <a:xfrm>
            <a:off x="354697" y="5532120"/>
            <a:ext cx="54864" cy="749808"/>
          </a:xfrm>
          <a:prstGeom prst="rect">
            <a:avLst/>
          </a:prstGeom>
          <a:solidFill>
            <a:srgbClr val="0E7490"/>
          </a:solidFill>
          <a:ln w="12700">
            <a:solidFill>
              <a:srgbClr val="0E749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Text 4"/>
          <p:cNvSpPr/>
          <p:nvPr/>
        </p:nvSpPr>
        <p:spPr>
          <a:xfrm>
            <a:off x="489204" y="5595789"/>
            <a:ext cx="2578608" cy="18288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E7490"/>
                </a:solidFill>
                <a:effectLst/>
                <a:uLnTx/>
                <a:uFillTx/>
                <a:latin typeface="Calibri" pitchFamily="34" charset="0"/>
                <a:ea typeface="Calibri" pitchFamily="34" charset="-122"/>
                <a:cs typeface="Calibri" pitchFamily="34" charset="-120"/>
              </a:rPr>
              <a:t>ORR</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Text 5"/>
          <p:cNvSpPr/>
          <p:nvPr/>
        </p:nvSpPr>
        <p:spPr>
          <a:xfrm>
            <a:off x="1222981" y="5774266"/>
            <a:ext cx="2578608" cy="256032"/>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E7490"/>
                </a:solidFill>
                <a:effectLst/>
                <a:uLnTx/>
                <a:uFillTx/>
                <a:latin typeface="Calibri" pitchFamily="34" charset="0"/>
                <a:ea typeface="Calibri" pitchFamily="34" charset="-122"/>
                <a:cs typeface="Calibri" pitchFamily="34" charset="-120"/>
              </a:rPr>
              <a:t>72–100%</a:t>
            </a: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Text 6"/>
          <p:cNvSpPr/>
          <p:nvPr/>
        </p:nvSpPr>
        <p:spPr>
          <a:xfrm>
            <a:off x="493776" y="5998125"/>
            <a:ext cx="2578608" cy="256032"/>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64748B"/>
                </a:solidFill>
                <a:effectLst/>
                <a:uLnTx/>
                <a:uFillTx/>
                <a:latin typeface="Calibri" pitchFamily="34" charset="0"/>
                <a:ea typeface="Calibri" pitchFamily="34" charset="-122"/>
                <a:cs typeface="Calibri" pitchFamily="34" charset="-120"/>
              </a:rPr>
              <a:t>across all 10 cohorts</a:t>
            </a:r>
            <a:endParaRPr kumimoji="0" lang="en-US" sz="7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Shape 7"/>
          <p:cNvSpPr/>
          <p:nvPr/>
        </p:nvSpPr>
        <p:spPr>
          <a:xfrm>
            <a:off x="3236976" y="5548714"/>
            <a:ext cx="2743200" cy="749808"/>
          </a:xfrm>
          <a:prstGeom prst="rect">
            <a:avLst/>
          </a:prstGeom>
          <a:solidFill>
            <a:srgbClr val="E1F5EE"/>
          </a:solidFill>
          <a:ln w="12700">
            <a:solidFill>
              <a:srgbClr val="0E749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Shape 8"/>
          <p:cNvSpPr/>
          <p:nvPr/>
        </p:nvSpPr>
        <p:spPr>
          <a:xfrm>
            <a:off x="3236976" y="5540925"/>
            <a:ext cx="54864" cy="749808"/>
          </a:xfrm>
          <a:prstGeom prst="rect">
            <a:avLst/>
          </a:prstGeom>
          <a:solidFill>
            <a:srgbClr val="0E7490"/>
          </a:solidFill>
          <a:ln w="12700">
            <a:solidFill>
              <a:srgbClr val="0E749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Text 9"/>
          <p:cNvSpPr/>
          <p:nvPr/>
        </p:nvSpPr>
        <p:spPr>
          <a:xfrm>
            <a:off x="3364992" y="5577501"/>
            <a:ext cx="2578608" cy="18288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E7490"/>
                </a:solidFill>
                <a:effectLst/>
                <a:uLnTx/>
                <a:uFillTx/>
                <a:latin typeface="Calibri" pitchFamily="34" charset="0"/>
                <a:ea typeface="Calibri" pitchFamily="34" charset="-122"/>
                <a:cs typeface="Calibri" pitchFamily="34" charset="-120"/>
              </a:rPr>
              <a:t>uMRD (PB)</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Text 10"/>
          <p:cNvSpPr/>
          <p:nvPr/>
        </p:nvSpPr>
        <p:spPr>
          <a:xfrm>
            <a:off x="4025617" y="5808807"/>
            <a:ext cx="2578608" cy="256032"/>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E7490"/>
                </a:solidFill>
                <a:effectLst/>
                <a:uLnTx/>
                <a:uFillTx/>
                <a:latin typeface="Calibri" pitchFamily="34" charset="0"/>
                <a:ea typeface="Calibri" pitchFamily="34" charset="-122"/>
                <a:cs typeface="Calibri" pitchFamily="34" charset="-120"/>
              </a:rPr>
              <a:t>32–92%</a:t>
            </a: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 11"/>
          <p:cNvSpPr/>
          <p:nvPr/>
        </p:nvSpPr>
        <p:spPr>
          <a:xfrm>
            <a:off x="3364992" y="5998125"/>
            <a:ext cx="2578608" cy="256032"/>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64748B"/>
                </a:solidFill>
                <a:effectLst/>
                <a:uLnTx/>
                <a:uFillTx/>
                <a:latin typeface="Calibri" pitchFamily="34" charset="0"/>
                <a:ea typeface="Calibri" pitchFamily="34" charset="-122"/>
                <a:cs typeface="Calibri" pitchFamily="34" charset="-120"/>
              </a:rPr>
              <a:t>substantial heterogeneity</a:t>
            </a:r>
            <a:endParaRPr kumimoji="0" lang="en-US" sz="7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Shape 12"/>
          <p:cNvSpPr/>
          <p:nvPr/>
        </p:nvSpPr>
        <p:spPr>
          <a:xfrm>
            <a:off x="6153912" y="5532120"/>
            <a:ext cx="2743200" cy="749808"/>
          </a:xfrm>
          <a:prstGeom prst="rect">
            <a:avLst/>
          </a:prstGeom>
          <a:solidFill>
            <a:srgbClr val="EFF6FF"/>
          </a:solidFill>
          <a:ln w="12700">
            <a:solidFill>
              <a:srgbClr val="0F2D4A"/>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Shape 13"/>
          <p:cNvSpPr/>
          <p:nvPr/>
        </p:nvSpPr>
        <p:spPr>
          <a:xfrm>
            <a:off x="6117336" y="5532120"/>
            <a:ext cx="54864" cy="749808"/>
          </a:xfrm>
          <a:prstGeom prst="rect">
            <a:avLst/>
          </a:prstGeom>
          <a:solidFill>
            <a:srgbClr val="0F2D4A"/>
          </a:solidFill>
          <a:ln w="12700">
            <a:solidFill>
              <a:srgbClr val="0F2D4A"/>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Text 14"/>
          <p:cNvSpPr/>
          <p:nvPr/>
        </p:nvSpPr>
        <p:spPr>
          <a:xfrm>
            <a:off x="6268946" y="5577501"/>
            <a:ext cx="2578608" cy="18288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F2D4A"/>
                </a:solidFill>
                <a:effectLst/>
                <a:uLnTx/>
                <a:uFillTx/>
                <a:latin typeface="Calibri" pitchFamily="34" charset="0"/>
                <a:ea typeface="Calibri" pitchFamily="34" charset="-122"/>
                <a:cs typeface="Calibri" pitchFamily="34" charset="-120"/>
              </a:rPr>
              <a:t>Median PFS</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 name="Text 15"/>
          <p:cNvSpPr/>
          <p:nvPr/>
        </p:nvSpPr>
        <p:spPr>
          <a:xfrm>
            <a:off x="7006561" y="5797633"/>
            <a:ext cx="2578608" cy="256032"/>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F2D4A"/>
                </a:solidFill>
                <a:effectLst/>
                <a:uLnTx/>
                <a:uFillTx/>
                <a:latin typeface="Calibri" pitchFamily="34" charset="0"/>
                <a:ea typeface="Calibri" pitchFamily="34" charset="-122"/>
                <a:cs typeface="Calibri" pitchFamily="34" charset="-120"/>
              </a:rPr>
              <a:t>23–58 mo</a:t>
            </a: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9" name="Text 16"/>
          <p:cNvSpPr/>
          <p:nvPr/>
        </p:nvSpPr>
        <p:spPr>
          <a:xfrm>
            <a:off x="6291072" y="5963806"/>
            <a:ext cx="2578608" cy="256032"/>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64748B"/>
                </a:solidFill>
                <a:effectLst/>
                <a:uLnTx/>
                <a:uFillTx/>
                <a:latin typeface="Calibri" pitchFamily="34" charset="0"/>
                <a:ea typeface="Calibri" pitchFamily="34" charset="-122"/>
                <a:cs typeface="Calibri" pitchFamily="34" charset="-120"/>
              </a:rPr>
              <a:t>when reported</a:t>
            </a:r>
            <a:endParaRPr kumimoji="0" lang="en-US" sz="7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 name="Shape 17"/>
          <p:cNvSpPr/>
          <p:nvPr/>
        </p:nvSpPr>
        <p:spPr>
          <a:xfrm>
            <a:off x="9006840" y="5528846"/>
            <a:ext cx="2743200" cy="749808"/>
          </a:xfrm>
          <a:prstGeom prst="rect">
            <a:avLst/>
          </a:prstGeom>
          <a:solidFill>
            <a:srgbClr val="FEF3C7"/>
          </a:solidFill>
          <a:ln w="12700">
            <a:solidFill>
              <a:srgbClr val="B45309"/>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Shape 18"/>
          <p:cNvSpPr/>
          <p:nvPr/>
        </p:nvSpPr>
        <p:spPr>
          <a:xfrm>
            <a:off x="8993858" y="5528846"/>
            <a:ext cx="54864" cy="749808"/>
          </a:xfrm>
          <a:prstGeom prst="rect">
            <a:avLst/>
          </a:prstGeom>
          <a:solidFill>
            <a:srgbClr val="B45309"/>
          </a:solidFill>
          <a:ln w="12700">
            <a:solidFill>
              <a:srgbClr val="B45309"/>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Text 19"/>
          <p:cNvSpPr/>
          <p:nvPr/>
        </p:nvSpPr>
        <p:spPr>
          <a:xfrm>
            <a:off x="9110077" y="5538554"/>
            <a:ext cx="2578608" cy="18288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B45309"/>
                </a:solidFill>
                <a:effectLst/>
                <a:uLnTx/>
                <a:uFillTx/>
                <a:latin typeface="Calibri" pitchFamily="34" charset="0"/>
                <a:ea typeface="Calibri" pitchFamily="34" charset="-122"/>
                <a:cs typeface="Calibri" pitchFamily="34" charset="-120"/>
              </a:rPr>
              <a:t>Time off Ven</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 name="Text 20"/>
          <p:cNvSpPr/>
          <p:nvPr/>
        </p:nvSpPr>
        <p:spPr>
          <a:xfrm>
            <a:off x="9731473" y="5726796"/>
            <a:ext cx="2578608" cy="256032"/>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45309"/>
                </a:solidFill>
                <a:effectLst/>
                <a:uLnTx/>
                <a:uFillTx/>
                <a:latin typeface="Calibri" pitchFamily="34" charset="0"/>
                <a:ea typeface="Calibri" pitchFamily="34" charset="-122"/>
                <a:cs typeface="Calibri" pitchFamily="34" charset="-120"/>
              </a:rPr>
              <a:t>≥2 years</a:t>
            </a: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4" name="Text 21"/>
          <p:cNvSpPr/>
          <p:nvPr/>
        </p:nvSpPr>
        <p:spPr>
          <a:xfrm>
            <a:off x="9110077" y="5991804"/>
            <a:ext cx="2578608" cy="256032"/>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64748B"/>
                </a:solidFill>
                <a:effectLst/>
                <a:uLnTx/>
                <a:uFillTx/>
                <a:latin typeface="Calibri" pitchFamily="34" charset="0"/>
                <a:ea typeface="Calibri" pitchFamily="34" charset="-122"/>
                <a:cs typeface="Calibri" pitchFamily="34" charset="-120"/>
              </a:rPr>
              <a:t>key predictor of response</a:t>
            </a:r>
            <a:endParaRPr kumimoji="0" lang="en-US" sz="75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64748B"/>
                </a:solidFill>
                <a:effectLst/>
                <a:uLnTx/>
                <a:uFillTx/>
                <a:latin typeface="Calibri" pitchFamily="34" charset="0"/>
                <a:ea typeface="Calibri" pitchFamily="34" charset="-122"/>
                <a:cs typeface="Calibri" pitchFamily="34" charset="-120"/>
              </a:rPr>
              <a:t>(MURANO: HR 0.28)</a:t>
            </a:r>
            <a:endParaRPr kumimoji="0" lang="en-US" sz="7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5" name="Text 22"/>
          <p:cNvSpPr/>
          <p:nvPr/>
        </p:nvSpPr>
        <p:spPr>
          <a:xfrm>
            <a:off x="320040" y="6319210"/>
            <a:ext cx="11430000" cy="219456"/>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dirty="0">
                <a:ln>
                  <a:noFill/>
                </a:ln>
                <a:solidFill>
                  <a:srgbClr val="64748B"/>
                </a:solidFill>
                <a:effectLst/>
                <a:uLnTx/>
                <a:uFillTx/>
                <a:latin typeface="Calibri" pitchFamily="34" charset="0"/>
                <a:ea typeface="Calibri" pitchFamily="34" charset="-122"/>
                <a:cs typeface="Calibri" pitchFamily="34" charset="-120"/>
              </a:rPr>
              <a:t>BCL2 mutations absent after FD regimens (MURANO, REVENG, CAPTIVATE)  ·  Ven = venetoclax; O = obinutuzumab; R = rituximab; Ibr = ibrutinib; Acala = acalabrutinib; uMRD = undetectable MRD; PB = peripheral blood; BM = bone marrow; TTNTD = time to next treatment or death; TFS = treatment-free survival; FD = fixed-duration; 1L/2L = first/second-line</a:t>
            </a:r>
            <a:endParaRPr kumimoji="0" lang="en-US" sz="6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 name="Text 1">
            <a:extLst>
              <a:ext uri="{FF2B5EF4-FFF2-40B4-BE49-F238E27FC236}">
                <a16:creationId xmlns:a16="http://schemas.microsoft.com/office/drawing/2014/main" id="{1A4FFD03-6D32-A020-DF91-D50FCE2ADB72}"/>
              </a:ext>
            </a:extLst>
          </p:cNvPr>
          <p:cNvSpPr/>
          <p:nvPr/>
        </p:nvSpPr>
        <p:spPr>
          <a:xfrm>
            <a:off x="365760" y="6565392"/>
            <a:ext cx="9692640" cy="256032"/>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Calibri" pitchFamily="34" charset="-122"/>
                <a:cs typeface="Calibri" pitchFamily="34" charset="-120"/>
              </a:rPr>
              <a:t>From Castonguay et al. Blood Advances 2026;10(10):3357  </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4DC864-1DEA-1E67-842A-C5DF10A52BE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959728" y="1217196"/>
            <a:ext cx="8607957" cy="5265893"/>
          </a:xfrm>
          <a:prstGeom prst="rect">
            <a:avLst/>
          </a:prstGeom>
        </p:spPr>
      </p:pic>
      <p:pic>
        <p:nvPicPr>
          <p:cNvPr id="7" name="Picture 6">
            <a:extLst>
              <a:ext uri="{FF2B5EF4-FFF2-40B4-BE49-F238E27FC236}">
                <a16:creationId xmlns:a16="http://schemas.microsoft.com/office/drawing/2014/main" id="{A54608EA-1B11-C93A-25F6-7FE7D3B44FD2}"/>
              </a:ext>
            </a:extLst>
          </p:cNvPr>
          <p:cNvPicPr>
            <a:picLocks noChangeAspect="1"/>
          </p:cNvPicPr>
          <p:nvPr/>
        </p:nvPicPr>
        <p:blipFill>
          <a:blip r:embed="rId4"/>
          <a:stretch>
            <a:fillRect/>
          </a:stretch>
        </p:blipFill>
        <p:spPr>
          <a:xfrm>
            <a:off x="125958" y="0"/>
            <a:ext cx="4337471" cy="1217197"/>
          </a:xfrm>
          <a:prstGeom prst="rect">
            <a:avLst/>
          </a:prstGeom>
        </p:spPr>
      </p:pic>
      <p:sp>
        <p:nvSpPr>
          <p:cNvPr id="8" name="TextBox 7">
            <a:extLst>
              <a:ext uri="{FF2B5EF4-FFF2-40B4-BE49-F238E27FC236}">
                <a16:creationId xmlns:a16="http://schemas.microsoft.com/office/drawing/2014/main" id="{9CBB3AAF-7C39-2A6C-92F1-042DAC399F57}"/>
              </a:ext>
            </a:extLst>
          </p:cNvPr>
          <p:cNvSpPr txBox="1"/>
          <p:nvPr/>
        </p:nvSpPr>
        <p:spPr>
          <a:xfrm>
            <a:off x="3947311" y="6550223"/>
            <a:ext cx="452673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Shadman M &amp; Davids DS, Blood, 2025</a:t>
            </a:r>
          </a:p>
        </p:txBody>
      </p:sp>
      <p:sp>
        <p:nvSpPr>
          <p:cNvPr id="2" name="TextBox 1">
            <a:extLst>
              <a:ext uri="{FF2B5EF4-FFF2-40B4-BE49-F238E27FC236}">
                <a16:creationId xmlns:a16="http://schemas.microsoft.com/office/drawing/2014/main" id="{136A0213-E040-BFD7-BF3F-08B4682CF442}"/>
              </a:ext>
            </a:extLst>
          </p:cNvPr>
          <p:cNvSpPr txBox="1"/>
          <p:nvPr/>
        </p:nvSpPr>
        <p:spPr>
          <a:xfrm>
            <a:off x="6508029" y="5282494"/>
            <a:ext cx="986939" cy="193152"/>
          </a:xfrm>
          <a:prstGeom prst="rect">
            <a:avLst/>
          </a:prstGeom>
          <a:solidFill>
            <a:srgbClr val="FFC781"/>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pirtobrutinib</a:t>
            </a:r>
            <a:endParaRPr kumimoji="0" lang="en-US" sz="11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6458235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82840F-219A-1AC3-0691-E87F4723D310}"/>
              </a:ext>
            </a:extLst>
          </p:cNvPr>
          <p:cNvSpPr>
            <a:spLocks noGrp="1"/>
          </p:cNvSpPr>
          <p:nvPr>
            <p:ph idx="1"/>
          </p:nvPr>
        </p:nvSpPr>
        <p:spPr>
          <a:xfrm>
            <a:off x="838200" y="2941503"/>
            <a:ext cx="10515600" cy="3235459"/>
          </a:xfrm>
        </p:spPr>
        <p:txBody>
          <a:bodyPr/>
          <a:lstStyle/>
          <a:p>
            <a:pPr marL="0" indent="0" algn="ctr">
              <a:buNone/>
            </a:pPr>
            <a:r>
              <a:rPr lang="en-US" sz="5400" dirty="0"/>
              <a:t>Emerging BCL2i-based strategies</a:t>
            </a:r>
          </a:p>
          <a:p>
            <a:pPr marL="0" indent="0">
              <a:buNone/>
            </a:pPr>
            <a:endParaRPr lang="en-US" dirty="0"/>
          </a:p>
        </p:txBody>
      </p:sp>
    </p:spTree>
    <p:extLst>
      <p:ext uri="{BB962C8B-B14F-4D97-AF65-F5344CB8AC3E}">
        <p14:creationId xmlns:p14="http://schemas.microsoft.com/office/powerpoint/2010/main" val="375734539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study point&#10;&#10;AI-generated content may be incorrect.">
            <a:extLst>
              <a:ext uri="{FF2B5EF4-FFF2-40B4-BE49-F238E27FC236}">
                <a16:creationId xmlns:a16="http://schemas.microsoft.com/office/drawing/2014/main" id="{AE16F063-F5B4-EB19-5751-A0F696533E5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177061" y="855744"/>
            <a:ext cx="6808769" cy="6002256"/>
          </a:xfrm>
          <a:prstGeom prst="rect">
            <a:avLst/>
          </a:prstGeom>
        </p:spPr>
      </p:pic>
      <p:sp>
        <p:nvSpPr>
          <p:cNvPr id="3" name="TextBox 2">
            <a:extLst>
              <a:ext uri="{FF2B5EF4-FFF2-40B4-BE49-F238E27FC236}">
                <a16:creationId xmlns:a16="http://schemas.microsoft.com/office/drawing/2014/main" id="{255DA3FA-ACC3-C3E8-43C6-17D2332EBAFC}"/>
              </a:ext>
            </a:extLst>
          </p:cNvPr>
          <p:cNvSpPr txBox="1"/>
          <p:nvPr/>
        </p:nvSpPr>
        <p:spPr>
          <a:xfrm>
            <a:off x="636607" y="209413"/>
            <a:ext cx="1041721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ptos" panose="02110004020202020204"/>
                <a:ea typeface="+mn-ea"/>
                <a:cs typeface="Arial" panose="020B0604020202020204" pitchFamily="34" charset="0"/>
              </a:rPr>
              <a:t>Pirtobrutinib</a:t>
            </a:r>
            <a:r>
              <a:rPr kumimoji="0" lang="en-US" sz="36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 + </a:t>
            </a:r>
            <a:r>
              <a:rPr kumimoji="0" lang="en-US" sz="3600" b="0" i="0" u="none" strike="noStrike" kern="1200" cap="none" spc="0" normalizeH="0" baseline="0" noProof="0" dirty="0" err="1">
                <a:ln>
                  <a:noFill/>
                </a:ln>
                <a:solidFill>
                  <a:prstClr val="black"/>
                </a:solidFill>
                <a:effectLst/>
                <a:uLnTx/>
                <a:uFillTx/>
                <a:latin typeface="Aptos" panose="02110004020202020204"/>
                <a:ea typeface="+mn-ea"/>
                <a:cs typeface="Arial" panose="020B0604020202020204" pitchFamily="34" charset="0"/>
              </a:rPr>
              <a:t>Venetoclax</a:t>
            </a:r>
            <a:r>
              <a:rPr kumimoji="0" lang="en-US" sz="36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 + Rituximab in R/R CLL</a:t>
            </a:r>
          </a:p>
        </p:txBody>
      </p:sp>
      <p:pic>
        <p:nvPicPr>
          <p:cNvPr id="4" name="Picture 3">
            <a:extLst>
              <a:ext uri="{FF2B5EF4-FFF2-40B4-BE49-F238E27FC236}">
                <a16:creationId xmlns:a16="http://schemas.microsoft.com/office/drawing/2014/main" id="{32FEC607-ABC8-8120-B2DD-1501FDB1CF2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64244" y="2924258"/>
            <a:ext cx="4740077" cy="1510355"/>
          </a:xfrm>
          <a:prstGeom prst="rect">
            <a:avLst/>
          </a:prstGeom>
          <a:ln w="25400">
            <a:solidFill>
              <a:schemeClr val="tx1"/>
            </a:solidFill>
          </a:ln>
        </p:spPr>
      </p:pic>
      <p:sp>
        <p:nvSpPr>
          <p:cNvPr id="5" name="TextBox 4">
            <a:extLst>
              <a:ext uri="{FF2B5EF4-FFF2-40B4-BE49-F238E27FC236}">
                <a16:creationId xmlns:a16="http://schemas.microsoft.com/office/drawing/2014/main" id="{7D657BF8-7550-7D5D-3B96-13162C081448}"/>
              </a:ext>
            </a:extLst>
          </p:cNvPr>
          <p:cNvSpPr txBox="1"/>
          <p:nvPr/>
        </p:nvSpPr>
        <p:spPr>
          <a:xfrm>
            <a:off x="1612379" y="2439970"/>
            <a:ext cx="28176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ptos" panose="02110004020202020204"/>
                <a:ea typeface="+mn-ea"/>
                <a:cs typeface="+mn-cs"/>
              </a:rPr>
              <a:t>PRESS RELEASE</a:t>
            </a:r>
          </a:p>
        </p:txBody>
      </p:sp>
      <p:sp>
        <p:nvSpPr>
          <p:cNvPr id="6" name="TextBox 5">
            <a:extLst>
              <a:ext uri="{FF2B5EF4-FFF2-40B4-BE49-F238E27FC236}">
                <a16:creationId xmlns:a16="http://schemas.microsoft.com/office/drawing/2014/main" id="{3359F89D-AFFF-CB0B-04E4-4146F0F3DD76}"/>
              </a:ext>
            </a:extLst>
          </p:cNvPr>
          <p:cNvSpPr txBox="1"/>
          <p:nvPr/>
        </p:nvSpPr>
        <p:spPr>
          <a:xfrm>
            <a:off x="368135" y="3111909"/>
            <a:ext cx="1430977" cy="184666"/>
          </a:xfrm>
          <a:prstGeom prst="rect">
            <a:avLst/>
          </a:prstGeom>
          <a:solidFill>
            <a:schemeClr val="bg1"/>
          </a:solid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black"/>
                </a:solidFill>
                <a:effectLst/>
                <a:uLnTx/>
                <a:uFillTx/>
                <a:latin typeface="Arial Narrow" panose="020B0604020202020204" pitchFamily="34" charset="0"/>
                <a:ea typeface="+mn-ea"/>
                <a:cs typeface="Arial Narrow" panose="020B0604020202020204" pitchFamily="34" charset="0"/>
              </a:rPr>
              <a:t>Pirtobrutinib</a:t>
            </a:r>
            <a:r>
              <a:rPr kumimoji="0" lang="en-US" sz="1100" b="1"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a:t>
            </a:r>
          </a:p>
        </p:txBody>
      </p:sp>
    </p:spTree>
    <p:extLst>
      <p:ext uri="{BB962C8B-B14F-4D97-AF65-F5344CB8AC3E}">
        <p14:creationId xmlns:p14="http://schemas.microsoft.com/office/powerpoint/2010/main" val="205254404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932238-7751-A084-FD71-609DB2FB8A3D}"/>
              </a:ext>
            </a:extLst>
          </p:cNvPr>
          <p:cNvSpPr txBox="1"/>
          <p:nvPr/>
        </p:nvSpPr>
        <p:spPr>
          <a:xfrm>
            <a:off x="0" y="209907"/>
            <a:ext cx="12192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ptos" panose="02110004020202020204"/>
                <a:ea typeface="+mn-ea"/>
                <a:cs typeface="+mn-cs"/>
              </a:rPr>
              <a:t>Venetoclax</a:t>
            </a: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 plus </a:t>
            </a:r>
            <a:r>
              <a:rPr kumimoji="0" lang="en-US" sz="3200" b="0" i="0" u="none" strike="noStrike" kern="1200" cap="none" spc="0" normalizeH="0" baseline="0" noProof="0" dirty="0" err="1">
                <a:ln>
                  <a:noFill/>
                </a:ln>
                <a:solidFill>
                  <a:prstClr val="black"/>
                </a:solidFill>
                <a:effectLst/>
                <a:uLnTx/>
                <a:uFillTx/>
                <a:latin typeface="Aptos" panose="02110004020202020204"/>
                <a:ea typeface="+mn-ea"/>
                <a:cs typeface="+mn-cs"/>
              </a:rPr>
              <a:t>Nemtabrutinib</a:t>
            </a: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 in R/R CLL: BELLWAVE-010</a:t>
            </a:r>
          </a:p>
        </p:txBody>
      </p:sp>
      <p:pic>
        <p:nvPicPr>
          <p:cNvPr id="5" name="Picture 4" descr="A diagram of a flowchart&#10;&#10;AI-generated content may be incorrect.">
            <a:extLst>
              <a:ext uri="{FF2B5EF4-FFF2-40B4-BE49-F238E27FC236}">
                <a16:creationId xmlns:a16="http://schemas.microsoft.com/office/drawing/2014/main" id="{8D4A16D1-ECD8-1D65-9FAA-02F00E50678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925201" y="794682"/>
            <a:ext cx="9881009" cy="5561023"/>
          </a:xfrm>
          <a:prstGeom prst="rect">
            <a:avLst/>
          </a:prstGeom>
        </p:spPr>
      </p:pic>
      <p:sp>
        <p:nvSpPr>
          <p:cNvPr id="6" name="TextBox 5">
            <a:extLst>
              <a:ext uri="{FF2B5EF4-FFF2-40B4-BE49-F238E27FC236}">
                <a16:creationId xmlns:a16="http://schemas.microsoft.com/office/drawing/2014/main" id="{525D77F5-E35B-DC60-D6F3-4D431344D97A}"/>
              </a:ext>
            </a:extLst>
          </p:cNvPr>
          <p:cNvSpPr txBox="1"/>
          <p:nvPr/>
        </p:nvSpPr>
        <p:spPr>
          <a:xfrm>
            <a:off x="4523886" y="6486764"/>
            <a:ext cx="383488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Lavie D. et al, </a:t>
            </a:r>
            <a:r>
              <a:rPr kumimoji="0" lang="en-US" sz="1600" b="0" i="0" u="none" strike="noStrike" kern="1200" cap="none" spc="0" normalizeH="0" baseline="0" noProof="0" dirty="0" err="1">
                <a:ln>
                  <a:noFill/>
                </a:ln>
                <a:solidFill>
                  <a:prstClr val="black"/>
                </a:solidFill>
                <a:effectLst/>
                <a:uLnTx/>
                <a:uFillTx/>
                <a:latin typeface="Aptos" panose="02110004020202020204"/>
                <a:ea typeface="+mn-ea"/>
                <a:cs typeface="+mn-cs"/>
              </a:rPr>
              <a:t>iwCLL</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2025</a:t>
            </a:r>
          </a:p>
        </p:txBody>
      </p:sp>
    </p:spTree>
    <p:extLst>
      <p:ext uri="{BB962C8B-B14F-4D97-AF65-F5344CB8AC3E}">
        <p14:creationId xmlns:p14="http://schemas.microsoft.com/office/powerpoint/2010/main" val="396139186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D19F0-0234-6042-E25A-0524A6EDB67E}"/>
              </a:ext>
            </a:extLst>
          </p:cNvPr>
          <p:cNvSpPr>
            <a:spLocks noGrp="1"/>
          </p:cNvSpPr>
          <p:nvPr>
            <p:ph type="title"/>
          </p:nvPr>
        </p:nvSpPr>
        <p:spPr>
          <a:xfrm>
            <a:off x="0" y="264405"/>
            <a:ext cx="12191999" cy="1004192"/>
          </a:xfrm>
        </p:spPr>
        <p:txBody>
          <a:bodyPr/>
          <a:lstStyle/>
          <a:p>
            <a:pPr algn="ctr"/>
            <a:r>
              <a:rPr lang="en-US" dirty="0" err="1"/>
              <a:t>Sonrotoclax</a:t>
            </a:r>
            <a:r>
              <a:rPr lang="en-US" dirty="0"/>
              <a:t> in R/R CLL: CELESTIAL-RRCLL</a:t>
            </a:r>
          </a:p>
        </p:txBody>
      </p:sp>
      <p:pic>
        <p:nvPicPr>
          <p:cNvPr id="5" name="Picture 4">
            <a:extLst>
              <a:ext uri="{FF2B5EF4-FFF2-40B4-BE49-F238E27FC236}">
                <a16:creationId xmlns:a16="http://schemas.microsoft.com/office/drawing/2014/main" id="{F376E5E1-D007-25C3-FA15-4A7CF702A52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473547" y="1268597"/>
            <a:ext cx="9097124" cy="4912039"/>
          </a:xfrm>
          <a:prstGeom prst="rect">
            <a:avLst/>
          </a:prstGeom>
        </p:spPr>
      </p:pic>
      <p:sp>
        <p:nvSpPr>
          <p:cNvPr id="6" name="TextBox 5">
            <a:extLst>
              <a:ext uri="{FF2B5EF4-FFF2-40B4-BE49-F238E27FC236}">
                <a16:creationId xmlns:a16="http://schemas.microsoft.com/office/drawing/2014/main" id="{1821353C-D87D-740A-F796-2E229F2B70AA}"/>
              </a:ext>
            </a:extLst>
          </p:cNvPr>
          <p:cNvSpPr txBox="1"/>
          <p:nvPr/>
        </p:nvSpPr>
        <p:spPr>
          <a:xfrm>
            <a:off x="3703782" y="6431970"/>
            <a:ext cx="566189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Al-Sawaf O, ASH, 2025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TiP</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2651907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US" dirty="0">
                <a:latin typeface="Calibri" panose="020F0502020204030204" pitchFamily="34" charset="0"/>
                <a:ea typeface="ヒラギノ角ゴ Pro W3" charset="0"/>
                <a:cs typeface="Calibri" panose="020F0502020204030204" pitchFamily="34" charset="0"/>
              </a:rPr>
              <a:t>About the Enduring Program</a:t>
            </a:r>
            <a:endParaRPr lang="en-US" dirty="0">
              <a:latin typeface="Calibri" panose="020F0502020204030204" pitchFamily="34" charset="0"/>
              <a:ea typeface="ＭＳ Ｐゴシック" charset="0"/>
              <a:cs typeface="Calibri" panose="020F0502020204030204" pitchFamily="34" charset="0"/>
            </a:endParaRPr>
          </a:p>
        </p:txBody>
      </p:sp>
      <p:sp>
        <p:nvSpPr>
          <p:cNvPr id="15362" name="Content Placeholder 2"/>
          <p:cNvSpPr>
            <a:spLocks noGrp="1"/>
          </p:cNvSpPr>
          <p:nvPr>
            <p:ph idx="1"/>
          </p:nvPr>
        </p:nvSpPr>
        <p:spPr>
          <a:xfrm>
            <a:off x="912287" y="1416053"/>
            <a:ext cx="10008250" cy="4799013"/>
          </a:xfrm>
        </p:spPr>
        <p:txBody>
          <a:bodyPr/>
          <a:lstStyle/>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live meeting is being video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and audio recorded.</a:t>
            </a: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proceedings from today will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be edited and developed into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 enduring web-based program.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An email will be sent to all attendees </a:t>
            </a:r>
            <a:br>
              <a:rPr lang="en-US" b="0" dirty="0">
                <a:solidFill>
                  <a:schemeClr val="tx1"/>
                </a:solidFill>
                <a:latin typeface="Calibri" panose="020F0502020204030204" pitchFamily="34" charset="0"/>
                <a:ea typeface="ＭＳ Ｐゴシック"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when the activity is available. </a:t>
            </a:r>
            <a:endParaRPr lang="en-US" b="0" dirty="0">
              <a:solidFill>
                <a:schemeClr val="tx1"/>
              </a:solidFill>
              <a:latin typeface="Calibri" panose="020F0502020204030204" pitchFamily="34" charset="0"/>
              <a:ea typeface="ヒラギノ角ゴ Pro W3" charset="0"/>
              <a:cs typeface="Calibri" panose="020F0502020204030204" pitchFamily="34" charset="0"/>
            </a:endParaRP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To learn more about our education programs, visit our website, </a:t>
            </a:r>
            <a:r>
              <a:rPr lang="en-US" u="sng" dirty="0" err="1">
                <a:solidFill>
                  <a:srgbClr val="3233FF"/>
                </a:solidFill>
                <a:latin typeface="Calibri" panose="020F0502020204030204" pitchFamily="34" charset="0"/>
                <a:ea typeface="ヒラギノ角ゴ Pro W3" charset="0"/>
                <a:cs typeface="Calibri" panose="020F0502020204030204" pitchFamily="34" charset="0"/>
              </a:rPr>
              <a:t>www.ResearchToPractice.com</a:t>
            </a:r>
            <a:endParaRPr lang="en-US" u="sng" dirty="0">
              <a:solidFill>
                <a:srgbClr val="3233FF"/>
              </a:solidFill>
              <a:latin typeface="Calibri" panose="020F0502020204030204" pitchFamily="34" charset="0"/>
              <a:ea typeface="ヒラギノ角ゴ Pro W3" charset="0"/>
              <a:cs typeface="Calibri" panose="020F0502020204030204" pitchFamily="34" charset="0"/>
            </a:endParaRPr>
          </a:p>
        </p:txBody>
      </p:sp>
      <p:pic>
        <p:nvPicPr>
          <p:cNvPr id="3" name="Picture 2">
            <a:extLst>
              <a:ext uri="{FF2B5EF4-FFF2-40B4-BE49-F238E27FC236}">
                <a16:creationId xmlns:a16="http://schemas.microsoft.com/office/drawing/2014/main" id="{DB0842FB-B899-BC74-EC69-3C731EC2FBA3}"/>
              </a:ext>
            </a:extLst>
          </p:cNvPr>
          <p:cNvPicPr>
            <a:picLocks noChangeAspect="1"/>
          </p:cNvPicPr>
          <p:nvPr/>
        </p:nvPicPr>
        <p:blipFill>
          <a:blip r:embed="rId3">
            <a:extLst>
              <a:ext uri="{28A0092B-C50C-407E-A947-70E740481C1C}">
                <a14:useLocalDpi xmlns:a14="http://schemas.microsoft.com/office/drawing/2010/main" val="0"/>
              </a:ext>
            </a:extLst>
          </a:blip>
          <a:srcRect l="10740" t="2108" r="8939" b="17770"/>
          <a:stretch>
            <a:fillRect/>
          </a:stretch>
        </p:blipFill>
        <p:spPr>
          <a:xfrm>
            <a:off x="7536160" y="1268760"/>
            <a:ext cx="4114800" cy="27363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599946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7FA8A-FBF6-5DFA-5641-71FD0B6AC59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388409-3EB3-5149-99DA-385B86732E9D}"/>
              </a:ext>
            </a:extLst>
          </p:cNvPr>
          <p:cNvSpPr>
            <a:spLocks noGrp="1"/>
          </p:cNvSpPr>
          <p:nvPr>
            <p:ph idx="1"/>
          </p:nvPr>
        </p:nvSpPr>
        <p:spPr>
          <a:xfrm>
            <a:off x="838200" y="2941503"/>
            <a:ext cx="10515600" cy="3235459"/>
          </a:xfrm>
        </p:spPr>
        <p:txBody>
          <a:bodyPr/>
          <a:lstStyle/>
          <a:p>
            <a:pPr marL="0" indent="0" algn="ctr">
              <a:buNone/>
            </a:pPr>
            <a:r>
              <a:rPr lang="en-US" sz="5400" dirty="0"/>
              <a:t>Emerging BTK targeting agents</a:t>
            </a:r>
          </a:p>
          <a:p>
            <a:pPr marL="0" indent="0">
              <a:buNone/>
            </a:pPr>
            <a:endParaRPr lang="en-US" dirty="0"/>
          </a:p>
        </p:txBody>
      </p:sp>
    </p:spTree>
    <p:extLst>
      <p:ext uri="{BB962C8B-B14F-4D97-AF65-F5344CB8AC3E}">
        <p14:creationId xmlns:p14="http://schemas.microsoft.com/office/powerpoint/2010/main" val="208409488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D3FAE-604C-DB4C-C349-049034AF1D5B}"/>
              </a:ext>
            </a:extLst>
          </p:cNvPr>
          <p:cNvSpPr txBox="1">
            <a:spLocks/>
          </p:cNvSpPr>
          <p:nvPr/>
        </p:nvSpPr>
        <p:spPr>
          <a:xfrm>
            <a:off x="5791" y="427166"/>
            <a:ext cx="11437925" cy="914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ptos Display" panose="02110004020202020204"/>
                <a:ea typeface="+mj-ea"/>
                <a:cs typeface="+mj-cs"/>
              </a:rPr>
              <a:t>Addition of </a:t>
            </a:r>
            <a:r>
              <a:rPr kumimoji="0" lang="en-US" sz="3200" b="0" i="0" u="none" strike="noStrike" kern="1200" cap="none" spc="0" normalizeH="0" baseline="0" noProof="0" dirty="0" err="1">
                <a:ln>
                  <a:noFill/>
                </a:ln>
                <a:solidFill>
                  <a:prstClr val="black"/>
                </a:solidFill>
                <a:effectLst/>
                <a:uLnTx/>
                <a:uFillTx/>
                <a:latin typeface="Aptos Display" panose="02110004020202020204"/>
                <a:ea typeface="+mj-ea"/>
                <a:cs typeface="+mj-cs"/>
              </a:rPr>
              <a:t>Nemtabrutinib</a:t>
            </a:r>
            <a:r>
              <a:rPr kumimoji="0" lang="en-US" sz="3200" b="0" i="0" u="none" strike="noStrike" kern="1200" cap="none" spc="0" normalizeH="0" baseline="0" noProof="0" dirty="0">
                <a:ln>
                  <a:noFill/>
                </a:ln>
                <a:solidFill>
                  <a:prstClr val="black"/>
                </a:solidFill>
                <a:effectLst/>
                <a:uLnTx/>
                <a:uFillTx/>
                <a:latin typeface="Aptos Display" panose="02110004020202020204"/>
                <a:ea typeface="+mj-ea"/>
                <a:cs typeface="+mj-cs"/>
              </a:rPr>
              <a:t> plus Liso-Cel in CLL: </a:t>
            </a:r>
            <a:r>
              <a:rPr kumimoji="0" lang="en-US" sz="3200" b="0" i="0" u="none" strike="noStrike" kern="1200" cap="none" spc="0" normalizeH="0" baseline="0" noProof="0" dirty="0" err="1">
                <a:ln>
                  <a:noFill/>
                </a:ln>
                <a:solidFill>
                  <a:prstClr val="black"/>
                </a:solidFill>
                <a:effectLst/>
                <a:uLnTx/>
                <a:uFillTx/>
                <a:latin typeface="Aptos Display" panose="02110004020202020204"/>
                <a:ea typeface="+mj-ea"/>
                <a:cs typeface="+mj-cs"/>
              </a:rPr>
              <a:t>NemCAR</a:t>
            </a:r>
            <a:r>
              <a:rPr kumimoji="0" lang="en-US" sz="3200" b="0" i="0" u="none" strike="noStrike" kern="1200" cap="none" spc="0" normalizeH="0" baseline="0" noProof="0" dirty="0">
                <a:ln>
                  <a:noFill/>
                </a:ln>
                <a:solidFill>
                  <a:prstClr val="black"/>
                </a:solidFill>
                <a:effectLst/>
                <a:uLnTx/>
                <a:uFillTx/>
                <a:latin typeface="Aptos Display" panose="02110004020202020204"/>
                <a:ea typeface="+mj-ea"/>
                <a:cs typeface="+mj-cs"/>
              </a:rPr>
              <a:t> CLL </a:t>
            </a:r>
          </a:p>
        </p:txBody>
      </p:sp>
      <p:pic>
        <p:nvPicPr>
          <p:cNvPr id="3" name="Picture 2" descr="A diagram of a medical procedure&#10;&#10;AI-generated content may be incorrect.">
            <a:extLst>
              <a:ext uri="{FF2B5EF4-FFF2-40B4-BE49-F238E27FC236}">
                <a16:creationId xmlns:a16="http://schemas.microsoft.com/office/drawing/2014/main" id="{112AA1D6-D796-3873-C533-B68344004C8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473162" y="1472587"/>
            <a:ext cx="11245676" cy="4355336"/>
          </a:xfrm>
          <a:prstGeom prst="rect">
            <a:avLst/>
          </a:prstGeom>
        </p:spPr>
      </p:pic>
      <p:sp>
        <p:nvSpPr>
          <p:cNvPr id="5" name="TextBox 4">
            <a:extLst>
              <a:ext uri="{FF2B5EF4-FFF2-40B4-BE49-F238E27FC236}">
                <a16:creationId xmlns:a16="http://schemas.microsoft.com/office/drawing/2014/main" id="{A1E0DB06-1AF0-DC61-070A-77AD89DEEAF7}"/>
              </a:ext>
            </a:extLst>
          </p:cNvPr>
          <p:cNvSpPr txBox="1"/>
          <p:nvPr/>
        </p:nvSpPr>
        <p:spPr>
          <a:xfrm>
            <a:off x="2760562" y="6246168"/>
            <a:ext cx="609985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B1B1B"/>
                </a:solidFill>
                <a:effectLst/>
                <a:uLnTx/>
                <a:uFillTx/>
                <a:latin typeface="Roboto" panose="02000000000000000000" pitchFamily="2" charset="0"/>
                <a:ea typeface="+mn-ea"/>
                <a:cs typeface="+mn-cs"/>
              </a:rPr>
              <a:t>NCT07194980</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A8073DFB-EBA1-BE82-BFE3-C43A5F70A248}"/>
              </a:ext>
            </a:extLst>
          </p:cNvPr>
          <p:cNvPicPr>
            <a:picLocks noChangeAspect="1"/>
          </p:cNvPicPr>
          <p:nvPr/>
        </p:nvPicPr>
        <p:blipFill>
          <a:blip r:embed="rId4"/>
          <a:stretch>
            <a:fillRect/>
          </a:stretch>
        </p:blipFill>
        <p:spPr>
          <a:xfrm>
            <a:off x="620962" y="1472587"/>
            <a:ext cx="1230876" cy="1004395"/>
          </a:xfrm>
          <a:prstGeom prst="rect">
            <a:avLst/>
          </a:prstGeom>
        </p:spPr>
      </p:pic>
    </p:spTree>
    <p:extLst>
      <p:ext uri="{BB962C8B-B14F-4D97-AF65-F5344CB8AC3E}">
        <p14:creationId xmlns:p14="http://schemas.microsoft.com/office/powerpoint/2010/main" val="31762909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B13A4-250C-F75C-DB60-97112730D417}"/>
              </a:ext>
            </a:extLst>
          </p:cNvPr>
          <p:cNvSpPr>
            <a:spLocks noGrp="1"/>
          </p:cNvSpPr>
          <p:nvPr>
            <p:ph type="title"/>
          </p:nvPr>
        </p:nvSpPr>
        <p:spPr/>
        <p:txBody>
          <a:bodyPr>
            <a:normAutofit/>
          </a:bodyPr>
          <a:lstStyle/>
          <a:p>
            <a:pPr algn="ctr"/>
            <a:r>
              <a:rPr lang="en-US" sz="3500" dirty="0"/>
              <a:t>Novel BTK Targeting Agents in Development </a:t>
            </a:r>
          </a:p>
        </p:txBody>
      </p:sp>
      <p:graphicFrame>
        <p:nvGraphicFramePr>
          <p:cNvPr id="4" name="Content Placeholder 3">
            <a:extLst>
              <a:ext uri="{FF2B5EF4-FFF2-40B4-BE49-F238E27FC236}">
                <a16:creationId xmlns:a16="http://schemas.microsoft.com/office/drawing/2014/main" id="{7DEAECD5-4FE6-D9A1-F406-CCF78D8392F0}"/>
              </a:ext>
            </a:extLst>
          </p:cNvPr>
          <p:cNvGraphicFramePr>
            <a:graphicFrameLocks noGrp="1"/>
          </p:cNvGraphicFramePr>
          <p:nvPr>
            <p:ph idx="1"/>
          </p:nvPr>
        </p:nvGraphicFramePr>
        <p:xfrm>
          <a:off x="173620" y="1818633"/>
          <a:ext cx="11829325" cy="3137885"/>
        </p:xfrm>
        <a:graphic>
          <a:graphicData uri="http://schemas.openxmlformats.org/drawingml/2006/table">
            <a:tbl>
              <a:tblPr firstRow="1" bandRow="1">
                <a:tableStyleId>{6E25E649-3F16-4E02-A733-19D2CDBF48F0}</a:tableStyleId>
              </a:tblPr>
              <a:tblGrid>
                <a:gridCol w="1357395">
                  <a:extLst>
                    <a:ext uri="{9D8B030D-6E8A-4147-A177-3AD203B41FA5}">
                      <a16:colId xmlns:a16="http://schemas.microsoft.com/office/drawing/2014/main" val="1542291742"/>
                    </a:ext>
                  </a:extLst>
                </a:gridCol>
                <a:gridCol w="1272181">
                  <a:extLst>
                    <a:ext uri="{9D8B030D-6E8A-4147-A177-3AD203B41FA5}">
                      <a16:colId xmlns:a16="http://schemas.microsoft.com/office/drawing/2014/main" val="3315035541"/>
                    </a:ext>
                  </a:extLst>
                </a:gridCol>
                <a:gridCol w="507163">
                  <a:extLst>
                    <a:ext uri="{9D8B030D-6E8A-4147-A177-3AD203B41FA5}">
                      <a16:colId xmlns:a16="http://schemas.microsoft.com/office/drawing/2014/main" val="1636733918"/>
                    </a:ext>
                  </a:extLst>
                </a:gridCol>
                <a:gridCol w="835694">
                  <a:extLst>
                    <a:ext uri="{9D8B030D-6E8A-4147-A177-3AD203B41FA5}">
                      <a16:colId xmlns:a16="http://schemas.microsoft.com/office/drawing/2014/main" val="1350628300"/>
                    </a:ext>
                  </a:extLst>
                </a:gridCol>
                <a:gridCol w="797154">
                  <a:extLst>
                    <a:ext uri="{9D8B030D-6E8A-4147-A177-3AD203B41FA5}">
                      <a16:colId xmlns:a16="http://schemas.microsoft.com/office/drawing/2014/main" val="154245522"/>
                    </a:ext>
                  </a:extLst>
                </a:gridCol>
                <a:gridCol w="941328">
                  <a:extLst>
                    <a:ext uri="{9D8B030D-6E8A-4147-A177-3AD203B41FA5}">
                      <a16:colId xmlns:a16="http://schemas.microsoft.com/office/drawing/2014/main" val="2507643221"/>
                    </a:ext>
                  </a:extLst>
                </a:gridCol>
                <a:gridCol w="760152">
                  <a:extLst>
                    <a:ext uri="{9D8B030D-6E8A-4147-A177-3AD203B41FA5}">
                      <a16:colId xmlns:a16="http://schemas.microsoft.com/office/drawing/2014/main" val="3164106484"/>
                    </a:ext>
                  </a:extLst>
                </a:gridCol>
                <a:gridCol w="1035200">
                  <a:extLst>
                    <a:ext uri="{9D8B030D-6E8A-4147-A177-3AD203B41FA5}">
                      <a16:colId xmlns:a16="http://schemas.microsoft.com/office/drawing/2014/main" val="1352997027"/>
                    </a:ext>
                  </a:extLst>
                </a:gridCol>
                <a:gridCol w="1166166">
                  <a:extLst>
                    <a:ext uri="{9D8B030D-6E8A-4147-A177-3AD203B41FA5}">
                      <a16:colId xmlns:a16="http://schemas.microsoft.com/office/drawing/2014/main" val="1177496433"/>
                    </a:ext>
                  </a:extLst>
                </a:gridCol>
                <a:gridCol w="1001253">
                  <a:extLst>
                    <a:ext uri="{9D8B030D-6E8A-4147-A177-3AD203B41FA5}">
                      <a16:colId xmlns:a16="http://schemas.microsoft.com/office/drawing/2014/main" val="999120847"/>
                    </a:ext>
                  </a:extLst>
                </a:gridCol>
                <a:gridCol w="942355">
                  <a:extLst>
                    <a:ext uri="{9D8B030D-6E8A-4147-A177-3AD203B41FA5}">
                      <a16:colId xmlns:a16="http://schemas.microsoft.com/office/drawing/2014/main" val="729948070"/>
                    </a:ext>
                  </a:extLst>
                </a:gridCol>
                <a:gridCol w="1213284">
                  <a:extLst>
                    <a:ext uri="{9D8B030D-6E8A-4147-A177-3AD203B41FA5}">
                      <a16:colId xmlns:a16="http://schemas.microsoft.com/office/drawing/2014/main" val="1256264016"/>
                    </a:ext>
                  </a:extLst>
                </a:gridCol>
              </a:tblGrid>
              <a:tr h="729965">
                <a:tc>
                  <a:txBody>
                    <a:bodyPr/>
                    <a:lstStyle/>
                    <a:p>
                      <a:pPr algn="ctr"/>
                      <a:endParaRPr lang="en-US" sz="1600" dirty="0"/>
                    </a:p>
                  </a:txBody>
                  <a:tcPr/>
                </a:tc>
                <a:tc>
                  <a:txBody>
                    <a:bodyPr/>
                    <a:lstStyle/>
                    <a:p>
                      <a:pPr algn="ctr"/>
                      <a:r>
                        <a:rPr lang="en-US" sz="1600" dirty="0"/>
                        <a:t>Mechanism of action </a:t>
                      </a:r>
                    </a:p>
                  </a:txBody>
                  <a:tcPr/>
                </a:tc>
                <a:tc>
                  <a:txBody>
                    <a:bodyPr/>
                    <a:lstStyle/>
                    <a:p>
                      <a:pPr algn="ctr"/>
                      <a:r>
                        <a:rPr lang="en-US" sz="1600" dirty="0"/>
                        <a:t>N</a:t>
                      </a:r>
                    </a:p>
                  </a:txBody>
                  <a:tcPr/>
                </a:tc>
                <a:tc>
                  <a:txBody>
                    <a:bodyPr/>
                    <a:lstStyle/>
                    <a:p>
                      <a:pPr algn="ctr"/>
                      <a:r>
                        <a:rPr lang="en-US" sz="1600" dirty="0"/>
                        <a:t>N of prior lines</a:t>
                      </a:r>
                    </a:p>
                  </a:txBody>
                  <a:tcPr/>
                </a:tc>
                <a:tc>
                  <a:txBody>
                    <a:bodyPr/>
                    <a:lstStyle/>
                    <a:p>
                      <a:pPr algn="ctr"/>
                      <a:r>
                        <a:rPr lang="en-US" sz="1600" dirty="0"/>
                        <a:t>Prior </a:t>
                      </a:r>
                      <a:r>
                        <a:rPr lang="en-US" sz="1600" dirty="0" err="1"/>
                        <a:t>cBTKi</a:t>
                      </a:r>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Prior </a:t>
                      </a:r>
                      <a:r>
                        <a:rPr lang="en-US" sz="1600" dirty="0" err="1"/>
                        <a:t>ncBTKi</a:t>
                      </a:r>
                      <a:endParaRPr lang="en-US" sz="1600" dirty="0"/>
                    </a:p>
                    <a:p>
                      <a:pPr algn="ctr"/>
                      <a:endParaRPr lang="en-US" sz="1600" dirty="0"/>
                    </a:p>
                  </a:txBody>
                  <a:tcPr/>
                </a:tc>
                <a:tc>
                  <a:txBody>
                    <a:bodyPr/>
                    <a:lstStyle/>
                    <a:p>
                      <a:pPr algn="ctr"/>
                      <a:r>
                        <a:rPr lang="en-US" sz="1600" dirty="0"/>
                        <a:t>Prior BCL2i</a:t>
                      </a:r>
                    </a:p>
                  </a:txBody>
                  <a:tcPr/>
                </a:tc>
                <a:tc>
                  <a:txBody>
                    <a:bodyPr/>
                    <a:lstStyle/>
                    <a:p>
                      <a:pPr algn="ctr"/>
                      <a:r>
                        <a:rPr lang="en-US" sz="1600" dirty="0"/>
                        <a:t>TP53 aberrant </a:t>
                      </a:r>
                    </a:p>
                  </a:txBody>
                  <a:tcPr/>
                </a:tc>
                <a:tc>
                  <a:txBody>
                    <a:bodyPr/>
                    <a:lstStyle/>
                    <a:p>
                      <a:pPr algn="ctr"/>
                      <a:r>
                        <a:rPr lang="en-US" sz="1600" dirty="0"/>
                        <a:t>BTK resistance mutations </a:t>
                      </a:r>
                    </a:p>
                  </a:txBody>
                  <a:tcPr/>
                </a:tc>
                <a:tc>
                  <a:txBody>
                    <a:bodyPr/>
                    <a:lstStyle/>
                    <a:p>
                      <a:pPr algn="ctr"/>
                      <a:r>
                        <a:rPr lang="en-US" sz="1600" dirty="0"/>
                        <a:t>ORR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Median F/U (m)</a:t>
                      </a:r>
                    </a:p>
                    <a:p>
                      <a:pPr algn="ctr"/>
                      <a:endParaRPr lang="en-US" sz="1600" dirty="0"/>
                    </a:p>
                  </a:txBody>
                  <a:tcPr/>
                </a:tc>
                <a:tc>
                  <a:txBody>
                    <a:bodyPr/>
                    <a:lstStyle/>
                    <a:p>
                      <a:pPr algn="ctr"/>
                      <a:r>
                        <a:rPr lang="en-US" sz="1600" dirty="0"/>
                        <a:t>PFS </a:t>
                      </a:r>
                    </a:p>
                  </a:txBody>
                  <a:tcPr/>
                </a:tc>
                <a:extLst>
                  <a:ext uri="{0D108BD9-81ED-4DB2-BD59-A6C34878D82A}">
                    <a16:rowId xmlns:a16="http://schemas.microsoft.com/office/drawing/2014/main" val="2129198433"/>
                  </a:ext>
                </a:extLst>
              </a:tr>
              <a:tr h="729965">
                <a:tc>
                  <a:txBody>
                    <a:bodyPr/>
                    <a:lstStyle/>
                    <a:p>
                      <a:pPr algn="ctr"/>
                      <a:r>
                        <a:rPr lang="en-US" sz="1600" dirty="0" err="1"/>
                        <a:t>Rocbrutinib</a:t>
                      </a:r>
                      <a:endParaRPr lang="en-US" sz="1600" dirty="0"/>
                    </a:p>
                  </a:txBody>
                  <a:tcPr/>
                </a:tc>
                <a:tc>
                  <a:txBody>
                    <a:bodyPr/>
                    <a:lstStyle/>
                    <a:p>
                      <a:pPr algn="ctr"/>
                      <a:r>
                        <a:rPr lang="en-US" sz="1600" dirty="0" err="1"/>
                        <a:t>cBTKi</a:t>
                      </a:r>
                      <a:r>
                        <a:rPr lang="en-US" sz="1600" dirty="0"/>
                        <a:t> and </a:t>
                      </a:r>
                      <a:r>
                        <a:rPr lang="en-US" sz="1600" dirty="0" err="1"/>
                        <a:t>ncBTKi</a:t>
                      </a:r>
                      <a:endParaRPr lang="en-US" sz="1600" dirty="0"/>
                    </a:p>
                  </a:txBody>
                  <a:tcPr/>
                </a:tc>
                <a:tc>
                  <a:txBody>
                    <a:bodyPr/>
                    <a:lstStyle/>
                    <a:p>
                      <a:pPr algn="ctr"/>
                      <a:r>
                        <a:rPr lang="en-US" sz="1600" dirty="0"/>
                        <a:t>42</a:t>
                      </a:r>
                    </a:p>
                  </a:txBody>
                  <a:tcPr/>
                </a:tc>
                <a:tc>
                  <a:txBody>
                    <a:bodyPr/>
                    <a:lstStyle/>
                    <a:p>
                      <a:pPr algn="ctr"/>
                      <a:r>
                        <a:rPr lang="en-US" sz="1600" dirty="0"/>
                        <a:t>4 (2-9)</a:t>
                      </a:r>
                    </a:p>
                  </a:txBody>
                  <a:tcPr/>
                </a:tc>
                <a:tc>
                  <a:txBody>
                    <a:bodyPr/>
                    <a:lstStyle/>
                    <a:p>
                      <a:pPr algn="ctr"/>
                      <a:r>
                        <a:rPr lang="en-US" sz="1600" dirty="0"/>
                        <a:t>100%</a:t>
                      </a:r>
                    </a:p>
                  </a:txBody>
                  <a:tcPr/>
                </a:tc>
                <a:tc>
                  <a:txBody>
                    <a:bodyPr/>
                    <a:lstStyle/>
                    <a:p>
                      <a:pPr algn="ctr"/>
                      <a:r>
                        <a:rPr lang="en-US" sz="1600" dirty="0"/>
                        <a:t>21%</a:t>
                      </a:r>
                    </a:p>
                  </a:txBody>
                  <a:tcPr/>
                </a:tc>
                <a:tc>
                  <a:txBody>
                    <a:bodyPr/>
                    <a:lstStyle/>
                    <a:p>
                      <a:pPr algn="ctr"/>
                      <a:r>
                        <a:rPr lang="en-US" sz="1600" dirty="0"/>
                        <a:t>45%</a:t>
                      </a:r>
                    </a:p>
                  </a:txBody>
                  <a:tcPr/>
                </a:tc>
                <a:tc>
                  <a:txBody>
                    <a:bodyPr/>
                    <a:lstStyle/>
                    <a:p>
                      <a:pPr algn="ctr"/>
                      <a:r>
                        <a:rPr lang="en-US" sz="1600" dirty="0"/>
                        <a:t>58%</a:t>
                      </a:r>
                    </a:p>
                  </a:txBody>
                  <a:tcPr/>
                </a:tc>
                <a:tc>
                  <a:txBody>
                    <a:bodyPr/>
                    <a:lstStyle/>
                    <a:p>
                      <a:pPr algn="ctr"/>
                      <a:r>
                        <a:rPr lang="en-US" sz="1100" dirty="0"/>
                        <a:t>C481S 65%</a:t>
                      </a:r>
                    </a:p>
                    <a:p>
                      <a:pPr algn="ctr"/>
                      <a:r>
                        <a:rPr lang="en-US" sz="1100" dirty="0"/>
                        <a:t>T474I 31%</a:t>
                      </a:r>
                    </a:p>
                    <a:p>
                      <a:pPr algn="ctr"/>
                      <a:r>
                        <a:rPr lang="en-US" sz="1100" dirty="0"/>
                        <a:t>L528W 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PLCG2 10%</a:t>
                      </a:r>
                    </a:p>
                  </a:txBody>
                  <a:tcPr/>
                </a:tc>
                <a:tc>
                  <a:txBody>
                    <a:bodyPr/>
                    <a:lstStyle/>
                    <a:p>
                      <a:pPr algn="ctr"/>
                      <a:r>
                        <a:rPr lang="en-US" sz="1600" dirty="0"/>
                        <a:t>62-78%</a:t>
                      </a:r>
                    </a:p>
                    <a:p>
                      <a:pPr algn="ctr"/>
                      <a:endParaRPr lang="en-US" sz="1600" dirty="0"/>
                    </a:p>
                  </a:txBody>
                  <a:tcPr/>
                </a:tc>
                <a:tc>
                  <a:txBody>
                    <a:bodyPr/>
                    <a:lstStyle/>
                    <a:p>
                      <a:pPr algn="ctr"/>
                      <a:r>
                        <a:rPr lang="en-US" sz="1600" dirty="0"/>
                        <a:t>30</a:t>
                      </a:r>
                    </a:p>
                  </a:txBody>
                  <a:tcPr/>
                </a:tc>
                <a:tc>
                  <a:txBody>
                    <a:bodyPr/>
                    <a:lstStyle/>
                    <a:p>
                      <a:pPr algn="ctr"/>
                      <a:r>
                        <a:rPr lang="en-US" sz="1600" dirty="0"/>
                        <a:t>Median 28 months </a:t>
                      </a:r>
                    </a:p>
                  </a:txBody>
                  <a:tcPr/>
                </a:tc>
                <a:extLst>
                  <a:ext uri="{0D108BD9-81ED-4DB2-BD59-A6C34878D82A}">
                    <a16:rowId xmlns:a16="http://schemas.microsoft.com/office/drawing/2014/main" val="1032525398"/>
                  </a:ext>
                </a:extLst>
              </a:tr>
              <a:tr h="729965">
                <a:tc>
                  <a:txBody>
                    <a:bodyPr/>
                    <a:lstStyle/>
                    <a:p>
                      <a:pPr algn="ctr"/>
                      <a:r>
                        <a:rPr lang="en-US" sz="1600" dirty="0" err="1"/>
                        <a:t>Bexobrutideg</a:t>
                      </a:r>
                      <a:r>
                        <a:rPr lang="en-US" sz="1600" dirty="0"/>
                        <a:t> (NX-5948)</a:t>
                      </a:r>
                    </a:p>
                  </a:txBody>
                  <a:tcPr/>
                </a:tc>
                <a:tc>
                  <a:txBody>
                    <a:bodyPr/>
                    <a:lstStyle/>
                    <a:p>
                      <a:pPr algn="ctr"/>
                      <a:r>
                        <a:rPr lang="en-US" sz="1600" dirty="0"/>
                        <a:t>BTK degrader </a:t>
                      </a:r>
                    </a:p>
                  </a:txBody>
                  <a:tcPr/>
                </a:tc>
                <a:tc>
                  <a:txBody>
                    <a:bodyPr/>
                    <a:lstStyle/>
                    <a:p>
                      <a:pPr algn="ctr"/>
                      <a:r>
                        <a:rPr lang="en-US" sz="1600" dirty="0"/>
                        <a:t>126</a:t>
                      </a:r>
                    </a:p>
                  </a:txBody>
                  <a:tcPr/>
                </a:tc>
                <a:tc>
                  <a:txBody>
                    <a:bodyPr/>
                    <a:lstStyle/>
                    <a:p>
                      <a:pPr algn="ctr"/>
                      <a:r>
                        <a:rPr lang="en-US" sz="1600" dirty="0"/>
                        <a:t>3 (1-17)</a:t>
                      </a:r>
                    </a:p>
                  </a:txBody>
                  <a:tcPr/>
                </a:tc>
                <a:tc>
                  <a:txBody>
                    <a:bodyPr/>
                    <a:lstStyle/>
                    <a:p>
                      <a:pPr algn="ctr"/>
                      <a:r>
                        <a:rPr lang="en-US" sz="1600" dirty="0"/>
                        <a:t>84%</a:t>
                      </a:r>
                    </a:p>
                  </a:txBody>
                  <a:tcPr/>
                </a:tc>
                <a:tc>
                  <a:txBody>
                    <a:bodyPr/>
                    <a:lstStyle/>
                    <a:p>
                      <a:pPr algn="ctr"/>
                      <a:r>
                        <a:rPr lang="en-US" sz="1600" dirty="0"/>
                        <a:t>27%</a:t>
                      </a:r>
                    </a:p>
                  </a:txBody>
                  <a:tcPr/>
                </a:tc>
                <a:tc>
                  <a:txBody>
                    <a:bodyPr/>
                    <a:lstStyle/>
                    <a:p>
                      <a:pPr algn="ctr"/>
                      <a:r>
                        <a:rPr lang="en-US" sz="1600" dirty="0"/>
                        <a:t>62%</a:t>
                      </a:r>
                    </a:p>
                  </a:txBody>
                  <a:tcPr/>
                </a:tc>
                <a:tc>
                  <a:txBody>
                    <a:bodyPr/>
                    <a:lstStyle/>
                    <a:p>
                      <a:pPr algn="ctr"/>
                      <a:r>
                        <a:rPr lang="en-US" sz="1600" dirty="0"/>
                        <a:t>NR</a:t>
                      </a:r>
                    </a:p>
                  </a:txBody>
                  <a:tcPr/>
                </a:tc>
                <a:tc>
                  <a:txBody>
                    <a:bodyPr/>
                    <a:lstStyle/>
                    <a:p>
                      <a:pPr algn="ctr"/>
                      <a:r>
                        <a:rPr lang="en-US" sz="1100" dirty="0"/>
                        <a:t>BTK 40%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PLCG2 8%</a:t>
                      </a:r>
                    </a:p>
                  </a:txBody>
                  <a:tcPr/>
                </a:tc>
                <a:tc>
                  <a:txBody>
                    <a:bodyPr/>
                    <a:lstStyle/>
                    <a:p>
                      <a:pPr algn="ctr"/>
                      <a:r>
                        <a:rPr lang="en-US" sz="1600" dirty="0"/>
                        <a:t>83%</a:t>
                      </a:r>
                    </a:p>
                  </a:txBody>
                  <a:tcPr/>
                </a:tc>
                <a:tc>
                  <a:txBody>
                    <a:bodyPr/>
                    <a:lstStyle/>
                    <a:p>
                      <a:pPr algn="ctr"/>
                      <a:r>
                        <a:rPr lang="en-US" sz="1600" dirty="0"/>
                        <a:t>16</a:t>
                      </a:r>
                    </a:p>
                  </a:txBody>
                  <a:tcPr/>
                </a:tc>
                <a:tc>
                  <a:txBody>
                    <a:bodyPr/>
                    <a:lstStyle/>
                    <a:p>
                      <a:pPr algn="ctr"/>
                      <a:r>
                        <a:rPr lang="en-US" sz="1600" dirty="0"/>
                        <a:t>Median  22 months </a:t>
                      </a:r>
                    </a:p>
                  </a:txBody>
                  <a:tcPr/>
                </a:tc>
                <a:extLst>
                  <a:ext uri="{0D108BD9-81ED-4DB2-BD59-A6C34878D82A}">
                    <a16:rowId xmlns:a16="http://schemas.microsoft.com/office/drawing/2014/main" val="2211841707"/>
                  </a:ext>
                </a:extLst>
              </a:tr>
              <a:tr h="517059">
                <a:tc>
                  <a:txBody>
                    <a:bodyPr/>
                    <a:lstStyle/>
                    <a:p>
                      <a:pPr algn="ctr"/>
                      <a:r>
                        <a:rPr lang="en-US" sz="1600" dirty="0"/>
                        <a:t>BGB-16673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BTK degrader </a:t>
                      </a:r>
                    </a:p>
                    <a:p>
                      <a:pPr algn="ctr"/>
                      <a:endParaRPr lang="en-US" sz="1600" dirty="0"/>
                    </a:p>
                  </a:txBody>
                  <a:tcPr/>
                </a:tc>
                <a:tc>
                  <a:txBody>
                    <a:bodyPr/>
                    <a:lstStyle/>
                    <a:p>
                      <a:pPr algn="ctr"/>
                      <a:r>
                        <a:rPr lang="en-US" sz="1600" dirty="0"/>
                        <a:t>68</a:t>
                      </a:r>
                    </a:p>
                  </a:txBody>
                  <a:tcPr/>
                </a:tc>
                <a:tc>
                  <a:txBody>
                    <a:bodyPr/>
                    <a:lstStyle/>
                    <a:p>
                      <a:pPr algn="ctr"/>
                      <a:r>
                        <a:rPr lang="en-US" sz="1600" dirty="0"/>
                        <a:t>4 (2-10)</a:t>
                      </a:r>
                    </a:p>
                  </a:txBody>
                  <a:tcPr/>
                </a:tc>
                <a:tc>
                  <a:txBody>
                    <a:bodyPr/>
                    <a:lstStyle/>
                    <a:p>
                      <a:pPr algn="ctr"/>
                      <a:r>
                        <a:rPr lang="en-US" sz="1600" dirty="0"/>
                        <a:t>94%</a:t>
                      </a:r>
                    </a:p>
                  </a:txBody>
                  <a:tcPr/>
                </a:tc>
                <a:tc>
                  <a:txBody>
                    <a:bodyPr/>
                    <a:lstStyle/>
                    <a:p>
                      <a:pPr algn="ctr"/>
                      <a:r>
                        <a:rPr lang="en-US" sz="1600" dirty="0"/>
                        <a:t>21%</a:t>
                      </a:r>
                    </a:p>
                  </a:txBody>
                  <a:tcPr/>
                </a:tc>
                <a:tc>
                  <a:txBody>
                    <a:bodyPr/>
                    <a:lstStyle/>
                    <a:p>
                      <a:pPr algn="ctr"/>
                      <a:r>
                        <a:rPr lang="en-US" sz="1600" dirty="0"/>
                        <a:t>82%</a:t>
                      </a:r>
                    </a:p>
                  </a:txBody>
                  <a:tcPr/>
                </a:tc>
                <a:tc>
                  <a:txBody>
                    <a:bodyPr/>
                    <a:lstStyle/>
                    <a:p>
                      <a:pPr algn="ctr"/>
                      <a:r>
                        <a:rPr lang="en-US" sz="1600" dirty="0"/>
                        <a:t>67%</a:t>
                      </a:r>
                    </a:p>
                  </a:txBody>
                  <a:tcPr/>
                </a:tc>
                <a:tc>
                  <a:txBody>
                    <a:bodyPr/>
                    <a:lstStyle/>
                    <a:p>
                      <a:pPr algn="ctr"/>
                      <a:r>
                        <a:rPr lang="en-US" sz="1100" dirty="0"/>
                        <a:t>BTK 40%</a:t>
                      </a:r>
                    </a:p>
                    <a:p>
                      <a:pPr algn="ctr"/>
                      <a:r>
                        <a:rPr lang="en-US" sz="1100" dirty="0"/>
                        <a:t>PLCG2 15%</a:t>
                      </a:r>
                    </a:p>
                  </a:txBody>
                  <a:tcPr/>
                </a:tc>
                <a:tc>
                  <a:txBody>
                    <a:bodyPr/>
                    <a:lstStyle/>
                    <a:p>
                      <a:pPr algn="ctr"/>
                      <a:r>
                        <a:rPr lang="en-US" sz="1600" dirty="0"/>
                        <a:t>85-94%</a:t>
                      </a:r>
                    </a:p>
                  </a:txBody>
                  <a:tcPr/>
                </a:tc>
                <a:tc>
                  <a:txBody>
                    <a:bodyPr/>
                    <a:lstStyle/>
                    <a:p>
                      <a:pPr algn="ctr"/>
                      <a:r>
                        <a:rPr lang="en-US" sz="1600" dirty="0"/>
                        <a:t>20</a:t>
                      </a:r>
                    </a:p>
                  </a:txBody>
                  <a:tcPr/>
                </a:tc>
                <a:tc>
                  <a:txBody>
                    <a:bodyPr/>
                    <a:lstStyle/>
                    <a:p>
                      <a:pPr algn="ctr"/>
                      <a:r>
                        <a:rPr lang="en-US" sz="1600" dirty="0"/>
                        <a:t>66% at </a:t>
                      </a:r>
                    </a:p>
                    <a:p>
                      <a:pPr algn="ctr"/>
                      <a:r>
                        <a:rPr lang="en-US" sz="1600" dirty="0"/>
                        <a:t>18 months </a:t>
                      </a:r>
                    </a:p>
                  </a:txBody>
                  <a:tcPr/>
                </a:tc>
                <a:extLst>
                  <a:ext uri="{0D108BD9-81ED-4DB2-BD59-A6C34878D82A}">
                    <a16:rowId xmlns:a16="http://schemas.microsoft.com/office/drawing/2014/main" val="3589930956"/>
                  </a:ext>
                </a:extLst>
              </a:tr>
            </a:tbl>
          </a:graphicData>
        </a:graphic>
      </p:graphicFrame>
      <p:sp>
        <p:nvSpPr>
          <p:cNvPr id="5" name="TextBox 4">
            <a:extLst>
              <a:ext uri="{FF2B5EF4-FFF2-40B4-BE49-F238E27FC236}">
                <a16:creationId xmlns:a16="http://schemas.microsoft.com/office/drawing/2014/main" id="{7372E06E-3982-162B-803B-4356E0AB33DF}"/>
              </a:ext>
            </a:extLst>
          </p:cNvPr>
          <p:cNvSpPr txBox="1"/>
          <p:nvPr/>
        </p:nvSpPr>
        <p:spPr>
          <a:xfrm>
            <a:off x="2540013" y="6492875"/>
            <a:ext cx="779503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Woyach J et. Al , ASH, 2025 ; Omer Z et al, ASH, 2025; Ahn IE, et al, ASH, 2025</a:t>
            </a:r>
          </a:p>
        </p:txBody>
      </p:sp>
    </p:spTree>
    <p:extLst>
      <p:ext uri="{BB962C8B-B14F-4D97-AF65-F5344CB8AC3E}">
        <p14:creationId xmlns:p14="http://schemas.microsoft.com/office/powerpoint/2010/main" val="61095533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0A643-EFD4-EA60-0E5D-ABF0FBA47BE8}"/>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2CBC12F1-B5B8-6430-6CD1-555F88F111AE}"/>
              </a:ext>
            </a:extLst>
          </p:cNvPr>
          <p:cNvSpPr>
            <a:spLocks noGrp="1"/>
          </p:cNvSpPr>
          <p:nvPr>
            <p:ph idx="1"/>
          </p:nvPr>
        </p:nvSpPr>
        <p:spPr>
          <a:xfrm>
            <a:off x="485422" y="1690688"/>
            <a:ext cx="11255022" cy="4506912"/>
          </a:xfrm>
        </p:spPr>
        <p:txBody>
          <a:bodyPr>
            <a:normAutofit/>
          </a:bodyPr>
          <a:lstStyle/>
          <a:p>
            <a:pPr>
              <a:buFont typeface="Arial" panose="020B0604020202020204" pitchFamily="34" charset="0"/>
              <a:buChar char="•"/>
            </a:pPr>
            <a:r>
              <a:rPr lang="en-US" sz="2200" dirty="0"/>
              <a:t>If a covalent BTK inhibitor (</a:t>
            </a:r>
            <a:r>
              <a:rPr lang="en-US" sz="2200" dirty="0" err="1"/>
              <a:t>cBTKi</a:t>
            </a:r>
            <a:r>
              <a:rPr lang="en-US" sz="2200" dirty="0"/>
              <a:t>) is no longer an option (due to progression or intolerance): </a:t>
            </a:r>
          </a:p>
          <a:p>
            <a:pPr lvl="1"/>
            <a:r>
              <a:rPr lang="en-US" sz="2200" dirty="0"/>
              <a:t>BCL2 inhibitor–based therapy </a:t>
            </a:r>
          </a:p>
          <a:p>
            <a:pPr marL="1200150" lvl="2" indent="-285750"/>
            <a:r>
              <a:rPr lang="en-US" sz="2200" dirty="0" err="1"/>
              <a:t>Venetoclax</a:t>
            </a:r>
            <a:r>
              <a:rPr lang="en-US" sz="2200" dirty="0"/>
              <a:t> + anti-CD20 antibody </a:t>
            </a:r>
          </a:p>
          <a:p>
            <a:pPr marL="1200150" lvl="2" indent="-285750"/>
            <a:r>
              <a:rPr lang="en-US" sz="2200" dirty="0"/>
              <a:t>PVR (</a:t>
            </a:r>
            <a:r>
              <a:rPr lang="en-US" sz="2200" dirty="0" err="1"/>
              <a:t>Pirtobrutinib</a:t>
            </a:r>
            <a:r>
              <a:rPr lang="en-US" sz="2200" dirty="0"/>
              <a:t> + </a:t>
            </a:r>
            <a:r>
              <a:rPr lang="en-US" sz="2200" dirty="0" err="1"/>
              <a:t>Venetoclax</a:t>
            </a:r>
            <a:r>
              <a:rPr lang="en-US" sz="2200" dirty="0"/>
              <a:t> + Rituximab) may become a standard-of-care option pending  data and regulatory approval </a:t>
            </a:r>
          </a:p>
          <a:p>
            <a:pPr lvl="2"/>
            <a:r>
              <a:rPr lang="en-US" sz="2200" dirty="0" err="1"/>
              <a:t>Pirtobrutinib</a:t>
            </a:r>
            <a:r>
              <a:rPr lang="en-US" sz="2200" dirty="0"/>
              <a:t> monotherapy</a:t>
            </a:r>
          </a:p>
          <a:p>
            <a:pPr lvl="2"/>
            <a:endParaRPr lang="en-US" sz="2200" dirty="0"/>
          </a:p>
          <a:p>
            <a:pPr>
              <a:buFont typeface="Arial" panose="020B0604020202020204" pitchFamily="34" charset="0"/>
              <a:buChar char="•"/>
            </a:pPr>
            <a:r>
              <a:rPr lang="en-US" sz="2200" dirty="0"/>
              <a:t>If a BCL2 inhibitor–based regimen is no longer a feasible fixed-duration option: </a:t>
            </a:r>
          </a:p>
          <a:p>
            <a:pPr lvl="1"/>
            <a:r>
              <a:rPr lang="en-US" sz="2200" dirty="0" err="1"/>
              <a:t>cBTKi</a:t>
            </a:r>
            <a:r>
              <a:rPr lang="en-US" sz="2200" dirty="0"/>
              <a:t> therapy (</a:t>
            </a:r>
            <a:r>
              <a:rPr lang="en-US" sz="2200" dirty="0" err="1"/>
              <a:t>zanubrutinib</a:t>
            </a:r>
            <a:r>
              <a:rPr lang="en-US" sz="2200" dirty="0"/>
              <a:t> or acalabrutinib) </a:t>
            </a:r>
          </a:p>
          <a:p>
            <a:pPr>
              <a:buFont typeface="Arial" panose="020B0604020202020204" pitchFamily="34" charset="0"/>
              <a:buChar char="•"/>
            </a:pPr>
            <a:endParaRPr lang="en-US" sz="2200" dirty="0"/>
          </a:p>
          <a:p>
            <a:r>
              <a:rPr lang="en-US" sz="2200" dirty="0"/>
              <a:t>For patients with double-refractory disease, referral for CAR-T cell therapy is recommended while the disease remains under control.</a:t>
            </a:r>
          </a:p>
        </p:txBody>
      </p:sp>
    </p:spTree>
    <p:extLst>
      <p:ext uri="{BB962C8B-B14F-4D97-AF65-F5344CB8AC3E}">
        <p14:creationId xmlns:p14="http://schemas.microsoft.com/office/powerpoint/2010/main" val="197599142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9BB86-1288-0ED1-F13E-BC27F631E3A0}"/>
            </a:ext>
          </a:extLst>
        </p:cNvPr>
        <p:cNvGrpSpPr/>
        <p:nvPr/>
      </p:nvGrpSpPr>
      <p:grpSpPr>
        <a:xfrm>
          <a:off x="0" y="0"/>
          <a:ext cx="0" cy="0"/>
          <a:chOff x="0" y="0"/>
          <a:chExt cx="0" cy="0"/>
        </a:xfrm>
      </p:grpSpPr>
      <p:sp>
        <p:nvSpPr>
          <p:cNvPr id="4" name="AutoShape 2" descr="Treatment algorithm for relapsed CLL/SLL">
            <a:extLst>
              <a:ext uri="{FF2B5EF4-FFF2-40B4-BE49-F238E27FC236}">
                <a16:creationId xmlns:a16="http://schemas.microsoft.com/office/drawing/2014/main" id="{E1967C17-9A5A-4F01-0435-DF7A35C67F3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 name="Picture 6" descr="A diagram of a treatment&#10;&#10;AI-generated content may be incorrect.">
            <a:extLst>
              <a:ext uri="{FF2B5EF4-FFF2-40B4-BE49-F238E27FC236}">
                <a16:creationId xmlns:a16="http://schemas.microsoft.com/office/drawing/2014/main" id="{3E90A2CA-5B27-937C-D3F2-652C2771F71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391598" y="116925"/>
            <a:ext cx="11408804" cy="6624150"/>
          </a:xfrm>
          <a:prstGeom prst="rect">
            <a:avLst/>
          </a:prstGeom>
        </p:spPr>
      </p:pic>
    </p:spTree>
    <p:extLst>
      <p:ext uri="{BB962C8B-B14F-4D97-AF65-F5344CB8AC3E}">
        <p14:creationId xmlns:p14="http://schemas.microsoft.com/office/powerpoint/2010/main" val="406722318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B9DA3-80A9-7C71-228D-58FFF2532C3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A5840255-7C7D-6EBC-CB92-D2F992191D90}"/>
              </a:ext>
            </a:extLst>
          </p:cNvPr>
          <p:cNvSpPr txBox="1">
            <a:spLocks/>
          </p:cNvSpPr>
          <p:nvPr/>
        </p:nvSpPr>
        <p:spPr bwMode="auto">
          <a:xfrm>
            <a:off x="918780" y="5222732"/>
            <a:ext cx="5377891"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Priya Rudolph, MD, PhD</a:t>
            </a:r>
          </a:p>
        </p:txBody>
      </p:sp>
      <p:sp>
        <p:nvSpPr>
          <p:cNvPr id="6" name="Rectangle 5">
            <a:extLst>
              <a:ext uri="{FF2B5EF4-FFF2-40B4-BE49-F238E27FC236}">
                <a16:creationId xmlns:a16="http://schemas.microsoft.com/office/drawing/2014/main" id="{57E4C94E-6B63-FB6B-1660-CE510769AF34}"/>
              </a:ext>
            </a:extLst>
          </p:cNvPr>
          <p:cNvSpPr/>
          <p:nvPr/>
        </p:nvSpPr>
        <p:spPr bwMode="auto">
          <a:xfrm>
            <a:off x="1007221" y="243726"/>
            <a:ext cx="10177558" cy="1585074"/>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7" name="Title 1">
            <a:extLst>
              <a:ext uri="{FF2B5EF4-FFF2-40B4-BE49-F238E27FC236}">
                <a16:creationId xmlns:a16="http://schemas.microsoft.com/office/drawing/2014/main" id="{5B5F4108-9EC5-8CAF-8BE3-8ED21A9C7F4E}"/>
              </a:ext>
            </a:extLst>
          </p:cNvPr>
          <p:cNvSpPr>
            <a:spLocks noGrp="1"/>
          </p:cNvSpPr>
          <p:nvPr>
            <p:ph type="title"/>
          </p:nvPr>
        </p:nvSpPr>
        <p:spPr>
          <a:xfrm>
            <a:off x="1007221" y="548680"/>
            <a:ext cx="10177558" cy="1085498"/>
          </a:xfrm>
        </p:spPr>
        <p:txBody>
          <a:bodyPr lIns="91440" tIns="91440" rIns="91440" bIns="182880"/>
          <a:lstStyle/>
          <a:p>
            <a:r>
              <a:rPr lang="en-US" sz="4000" dirty="0">
                <a:solidFill>
                  <a:schemeClr val="bg1"/>
                </a:solidFill>
              </a:rPr>
              <a:t>Cases from the Community</a:t>
            </a:r>
          </a:p>
        </p:txBody>
      </p:sp>
      <p:sp>
        <p:nvSpPr>
          <p:cNvPr id="9" name="Title 1">
            <a:extLst>
              <a:ext uri="{FF2B5EF4-FFF2-40B4-BE49-F238E27FC236}">
                <a16:creationId xmlns:a16="http://schemas.microsoft.com/office/drawing/2014/main" id="{F3A59C1E-4214-0BE8-D51B-FADA1FBF94B2}"/>
              </a:ext>
            </a:extLst>
          </p:cNvPr>
          <p:cNvSpPr txBox="1">
            <a:spLocks/>
          </p:cNvSpPr>
          <p:nvPr/>
        </p:nvSpPr>
        <p:spPr bwMode="auto">
          <a:xfrm>
            <a:off x="5934081" y="5222732"/>
            <a:ext cx="4382204"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Neil Love, MD </a:t>
            </a:r>
          </a:p>
        </p:txBody>
      </p:sp>
      <p:pic>
        <p:nvPicPr>
          <p:cNvPr id="10" name="Picture 9" descr="A person in a white shirt&#10;&#10;AI-generated content may be incorrect.">
            <a:extLst>
              <a:ext uri="{FF2B5EF4-FFF2-40B4-BE49-F238E27FC236}">
                <a16:creationId xmlns:a16="http://schemas.microsoft.com/office/drawing/2014/main" id="{839E1F04-FF0A-649C-3A13-2F442AFF18AD}"/>
              </a:ext>
            </a:extLst>
          </p:cNvPr>
          <p:cNvPicPr>
            <a:picLocks noChangeAspect="1"/>
          </p:cNvPicPr>
          <p:nvPr/>
        </p:nvPicPr>
        <p:blipFill>
          <a:blip r:embed="rId2"/>
          <a:srcRect l="22367" r="19429" b="17523"/>
          <a:stretch>
            <a:fillRect/>
          </a:stretch>
        </p:blipFill>
        <p:spPr>
          <a:xfrm>
            <a:off x="6799303" y="2570972"/>
            <a:ext cx="2651760" cy="2651760"/>
          </a:xfrm>
          <a:prstGeom prst="ellipse">
            <a:avLst/>
          </a:prstGeom>
          <a:effectLst>
            <a:outerShdw blurRad="50800" dist="38100" dir="2700000" algn="tl" rotWithShape="0">
              <a:prstClr val="black">
                <a:alpha val="40000"/>
              </a:prstClr>
            </a:outerShdw>
          </a:effectLst>
        </p:spPr>
      </p:pic>
      <p:pic>
        <p:nvPicPr>
          <p:cNvPr id="12" name="Picture 11" descr="A person wearing a headset&#10;&#10;AI-generated content may be incorrect.">
            <a:extLst>
              <a:ext uri="{FF2B5EF4-FFF2-40B4-BE49-F238E27FC236}">
                <a16:creationId xmlns:a16="http://schemas.microsoft.com/office/drawing/2014/main" id="{944E4281-082B-0DB9-6148-0D61E0949B2E}"/>
              </a:ext>
            </a:extLst>
          </p:cNvPr>
          <p:cNvPicPr>
            <a:picLocks noChangeAspect="1"/>
          </p:cNvPicPr>
          <p:nvPr/>
        </p:nvPicPr>
        <p:blipFill>
          <a:blip r:embed="rId3"/>
          <a:srcRect l="25971" t="-318" r="17648" b="318"/>
          <a:stretch>
            <a:fillRect/>
          </a:stretch>
        </p:blipFill>
        <p:spPr>
          <a:xfrm>
            <a:off x="2275639" y="2570970"/>
            <a:ext cx="2657966" cy="2651761"/>
          </a:xfrm>
          <a:prstGeom prst="ellipse">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5341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FA4BA-51A6-830C-9B3E-438C6D867D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E8E3E5-8854-CEFF-BC7E-B5FB57861F56}"/>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1BF0E3CF-2178-83A6-C597-883AD8F16769}"/>
              </a:ext>
            </a:extLst>
          </p:cNvPr>
          <p:cNvSpPr>
            <a:spLocks noGrp="1"/>
          </p:cNvSpPr>
          <p:nvPr>
            <p:ph idx="1"/>
          </p:nvPr>
        </p:nvSpPr>
        <p:spPr>
          <a:xfrm>
            <a:off x="912286" y="1416053"/>
            <a:ext cx="10930847" cy="4799013"/>
          </a:xfrm>
        </p:spPr>
        <p:txBody>
          <a:bodyPr/>
          <a:lstStyle/>
          <a:p>
            <a:pPr marL="98425" indent="0">
              <a:lnSpc>
                <a:spcPct val="100000"/>
              </a:lnSpc>
              <a:buNone/>
            </a:pPr>
            <a:r>
              <a:rPr lang="en-US" sz="2400" dirty="0"/>
              <a:t>When would you expect to see a drop and/or normalization of leukocytosis and lymphocytosis after initiation of BTK inhibitor therapy? Does this differ at all for covalent BTK inhibitors versus </a:t>
            </a:r>
            <a:r>
              <a:rPr lang="en-US" sz="2400" dirty="0" err="1"/>
              <a:t>pirtobrutinib</a:t>
            </a:r>
            <a:r>
              <a:rPr lang="en-US" sz="2400" dirty="0"/>
              <a:t>? </a:t>
            </a:r>
          </a:p>
          <a:p>
            <a:pPr marL="98425" indent="0">
              <a:lnSpc>
                <a:spcPct val="100000"/>
              </a:lnSpc>
              <a:buNone/>
            </a:pPr>
            <a:r>
              <a:rPr lang="en-US" sz="2400" dirty="0"/>
              <a:t>What would you recommend for this patient whose white blood cell count and absolute lymphocyte count continue to rise despite 10 months of </a:t>
            </a:r>
            <a:r>
              <a:rPr lang="en-US" sz="2400" dirty="0" err="1"/>
              <a:t>pirtobrutinib</a:t>
            </a:r>
            <a:r>
              <a:rPr lang="en-US" sz="2400" dirty="0"/>
              <a:t> therapy? </a:t>
            </a:r>
          </a:p>
          <a:p>
            <a:pPr marL="98425" indent="0">
              <a:lnSpc>
                <a:spcPct val="100000"/>
              </a:lnSpc>
              <a:buNone/>
            </a:pPr>
            <a:r>
              <a:rPr lang="en-US" sz="2400" dirty="0"/>
              <a:t>How might the results from the BRUIN CLL-322 trial affect the way you think through </a:t>
            </a:r>
            <a:r>
              <a:rPr lang="en-US" sz="2400" dirty="0" err="1"/>
              <a:t>pirtobrutinib</a:t>
            </a:r>
            <a:r>
              <a:rPr lang="en-US" sz="2400" dirty="0"/>
              <a:t> use in the R/R setting? For which specific patients would you be most inclined to favor </a:t>
            </a:r>
            <a:r>
              <a:rPr lang="en-US" sz="2400" dirty="0" err="1"/>
              <a:t>pirtobrutinib</a:t>
            </a:r>
            <a:r>
              <a:rPr lang="en-US" sz="2400" dirty="0"/>
              <a:t>/</a:t>
            </a:r>
            <a:r>
              <a:rPr lang="en-US" sz="2400" dirty="0" err="1"/>
              <a:t>venetoclax</a:t>
            </a:r>
            <a:r>
              <a:rPr lang="en-US" sz="2400" dirty="0"/>
              <a:t>/rituximab over other available options?</a:t>
            </a:r>
          </a:p>
          <a:p>
            <a:pPr marL="98425" indent="0">
              <a:lnSpc>
                <a:spcPct val="100000"/>
              </a:lnSpc>
              <a:buNone/>
            </a:pPr>
            <a:r>
              <a:rPr lang="en-US" sz="2400" dirty="0"/>
              <a:t>Would you consider substituting </a:t>
            </a:r>
            <a:r>
              <a:rPr lang="en-US" sz="2400" dirty="0" err="1"/>
              <a:t>pirtobrutinib</a:t>
            </a:r>
            <a:r>
              <a:rPr lang="en-US" sz="2400" dirty="0"/>
              <a:t> for a covalent BTK inhibitor for a patient with BTK inhibitor-naïve disease under any circumstances? If so, which ones? </a:t>
            </a:r>
          </a:p>
        </p:txBody>
      </p:sp>
    </p:spTree>
    <p:extLst>
      <p:ext uri="{BB962C8B-B14F-4D97-AF65-F5344CB8AC3E}">
        <p14:creationId xmlns:p14="http://schemas.microsoft.com/office/powerpoint/2010/main" val="553089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36425-3240-21F8-F215-8D0CF308F0D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B7D55E9-1F5E-3338-942F-85E2AB26E82A}"/>
              </a:ext>
            </a:extLst>
          </p:cNvPr>
          <p:cNvSpPr/>
          <p:nvPr/>
        </p:nvSpPr>
        <p:spPr bwMode="auto">
          <a:xfrm>
            <a:off x="740128" y="4898405"/>
            <a:ext cx="10828480" cy="978867"/>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98E2B60-C5C7-2A8D-4A98-C0D42E8CB011}"/>
              </a:ext>
            </a:extLst>
          </p:cNvPr>
          <p:cNvSpPr>
            <a:spLocks noGrp="1"/>
          </p:cNvSpPr>
          <p:nvPr>
            <p:ph type="title"/>
          </p:nvPr>
        </p:nvSpPr>
        <p:spPr>
          <a:xfrm>
            <a:off x="912286" y="227013"/>
            <a:ext cx="10358967" cy="825723"/>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4A57A11A-6328-6763-B9B6-3C672B6E61BF}"/>
              </a:ext>
            </a:extLst>
          </p:cNvPr>
          <p:cNvSpPr>
            <a:spLocks noGrp="1"/>
          </p:cNvSpPr>
          <p:nvPr>
            <p:ph idx="1"/>
          </p:nvPr>
        </p:nvSpPr>
        <p:spPr>
          <a:xfrm>
            <a:off x="920225" y="1124744"/>
            <a:ext cx="10225136"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Current and Future Role of Continuous Bruton Tyrosine Kinase (BTK) Inhibitor Therapy for Previously Untreated Chronic Lymphocytic Leukemia (CLL) — Dr Fakhri</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Available and Emerging Approaches to Time-Limited Therapy for Treatment-Naïve CLL — Dr Allan</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Optimal Management of Adverse Events (AEs) with BTK and Bcl-2 Inhibitors; Considerations for Special Patient Populations — Dr Ma</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Selection and Sequencing of Therapy for R/R CLL — Dr Shadman</a:t>
            </a:r>
          </a:p>
          <a:p>
            <a:pPr marL="98425" indent="0">
              <a:lnSpc>
                <a:spcPct val="100000"/>
              </a:lnSpc>
              <a:spcBef>
                <a:spcPts val="1600"/>
              </a:spcBef>
              <a:spcAft>
                <a:spcPts val="0"/>
              </a:spcAft>
              <a:buNone/>
            </a:pPr>
            <a:r>
              <a:rPr lang="en-US" sz="2500" dirty="0">
                <a:solidFill>
                  <a:schemeClr val="bg1"/>
                </a:solidFill>
              </a:rPr>
              <a:t>Module 5: Chimeric Antigen Receptor (CAR) T-Cell Therapy and Other Novel Strategies for CLL — Dr Abramson</a:t>
            </a:r>
          </a:p>
        </p:txBody>
      </p:sp>
    </p:spTree>
    <p:extLst>
      <p:ext uri="{BB962C8B-B14F-4D97-AF65-F5344CB8AC3E}">
        <p14:creationId xmlns:p14="http://schemas.microsoft.com/office/powerpoint/2010/main" val="851772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1C004151-5D08-1210-19BB-6A6F69F5C90E}"/>
              </a:ext>
            </a:extLst>
          </p:cNvPr>
          <p:cNvSpPr txBox="1">
            <a:spLocks/>
          </p:cNvSpPr>
          <p:nvPr/>
        </p:nvSpPr>
        <p:spPr>
          <a:xfrm>
            <a:off x="662810" y="2391780"/>
            <a:ext cx="10700283" cy="1233120"/>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20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20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20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003A93"/>
                </a:solidFill>
                <a:effectLst/>
                <a:uLnTx/>
                <a:uFillTx/>
                <a:latin typeface="Georgia"/>
                <a:ea typeface="+mn-ea"/>
                <a:cs typeface="+mn-cs"/>
              </a:rPr>
              <a:t>CAR T-Cell Therapy and Other Novel Strategies for CLL </a:t>
            </a:r>
            <a:endParaRPr kumimoji="0" lang="en-US" sz="4000" b="0" i="1" u="none" strike="noStrike" kern="1200" cap="none" spc="0" normalizeH="0" baseline="0" noProof="0" dirty="0">
              <a:ln>
                <a:noFill/>
              </a:ln>
              <a:solidFill>
                <a:srgbClr val="003A93"/>
              </a:solidFill>
              <a:effectLst/>
              <a:uLnTx/>
              <a:uFillTx/>
              <a:latin typeface="Georgia"/>
              <a:ea typeface="+mn-ea"/>
              <a:cs typeface="+mn-cs"/>
            </a:endParaRPr>
          </a:p>
        </p:txBody>
      </p:sp>
      <p:sp>
        <p:nvSpPr>
          <p:cNvPr id="5" name="Text Placeholder 8">
            <a:extLst>
              <a:ext uri="{FF2B5EF4-FFF2-40B4-BE49-F238E27FC236}">
                <a16:creationId xmlns:a16="http://schemas.microsoft.com/office/drawing/2014/main" id="{5073A273-8741-3DF2-EF4E-8B415D87FEDF}"/>
              </a:ext>
            </a:extLst>
          </p:cNvPr>
          <p:cNvSpPr txBox="1">
            <a:spLocks/>
          </p:cNvSpPr>
          <p:nvPr/>
        </p:nvSpPr>
        <p:spPr>
          <a:xfrm>
            <a:off x="662809" y="4073777"/>
            <a:ext cx="10963133" cy="1233120"/>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20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20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20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3A93"/>
                </a:solidFill>
                <a:effectLst/>
                <a:uLnTx/>
                <a:uFillTx/>
                <a:latin typeface="Calibri"/>
                <a:ea typeface="+mn-ea"/>
                <a:cs typeface="+mn-cs"/>
              </a:rPr>
              <a:t>Jeremy S. Abramson, MD, </a:t>
            </a:r>
            <a:r>
              <a:rPr kumimoji="0" lang="en-US" sz="2800" b="1" i="0" u="none" strike="noStrike" kern="1200" cap="none" spc="0" normalizeH="0" baseline="0" noProof="0" dirty="0" err="1">
                <a:ln>
                  <a:noFill/>
                </a:ln>
                <a:solidFill>
                  <a:srgbClr val="003A93"/>
                </a:solidFill>
                <a:effectLst/>
                <a:uLnTx/>
                <a:uFillTx/>
                <a:latin typeface="Calibri"/>
                <a:ea typeface="+mn-ea"/>
                <a:cs typeface="+mn-cs"/>
              </a:rPr>
              <a:t>MMSc</a:t>
            </a:r>
            <a:endParaRPr kumimoji="0" lang="en-US" sz="2800" b="1" i="0" u="none" strike="noStrike" kern="1200" cap="none" spc="0" normalizeH="0" baseline="0" noProof="0" dirty="0">
              <a:ln>
                <a:noFill/>
              </a:ln>
              <a:solidFill>
                <a:srgbClr val="003A93"/>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3A93"/>
                </a:solidFill>
                <a:effectLst/>
                <a:uLnTx/>
                <a:uFillTx/>
                <a:latin typeface="Calibri"/>
                <a:ea typeface="+mn-ea"/>
                <a:cs typeface="+mn-cs"/>
              </a:rPr>
              <a:t>Professor of Medicine, Harvard Medical School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3A93"/>
                </a:solidFill>
                <a:effectLst/>
                <a:uLnTx/>
                <a:uFillTx/>
                <a:latin typeface="Calibri"/>
                <a:ea typeface="+mn-ea"/>
                <a:cs typeface="+mn-cs"/>
              </a:rPr>
              <a:t>Director, Center for Lymphoma, Mass General Brigham Cancer Institute</a:t>
            </a:r>
          </a:p>
        </p:txBody>
      </p:sp>
    </p:spTree>
    <p:extLst>
      <p:ext uri="{BB962C8B-B14F-4D97-AF65-F5344CB8AC3E}">
        <p14:creationId xmlns:p14="http://schemas.microsoft.com/office/powerpoint/2010/main" val="244803233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4EC8E-9F01-EE6D-28D9-1DA1D5CBC5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12A004-C9E1-DF6C-61F3-C7FB05CFBE6C}"/>
              </a:ext>
            </a:extLst>
          </p:cNvPr>
          <p:cNvSpPr>
            <a:spLocks noGrp="1"/>
          </p:cNvSpPr>
          <p:nvPr>
            <p:ph type="title"/>
          </p:nvPr>
        </p:nvSpPr>
        <p:spPr/>
        <p:txBody>
          <a:bodyPr/>
          <a:lstStyle/>
          <a:p>
            <a:r>
              <a:rPr lang="en-US" sz="4400" dirty="0"/>
              <a:t>Liso-cel for relapsed/ refractory CLL and RT</a:t>
            </a:r>
          </a:p>
        </p:txBody>
      </p:sp>
    </p:spTree>
    <p:extLst>
      <p:ext uri="{BB962C8B-B14F-4D97-AF65-F5344CB8AC3E}">
        <p14:creationId xmlns:p14="http://schemas.microsoft.com/office/powerpoint/2010/main" val="3149702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02DCEC-9501-6044-836E-5954A9F44F5C}"/>
              </a:ext>
            </a:extLst>
          </p:cNvPr>
          <p:cNvPicPr>
            <a:picLocks noChangeAspect="1"/>
          </p:cNvPicPr>
          <p:nvPr/>
        </p:nvPicPr>
        <p:blipFill>
          <a:blip r:embed="rId3">
            <a:extLst>
              <a:ext uri="{28A0092B-C50C-407E-A947-70E740481C1C}">
                <a14:useLocalDpi xmlns:a14="http://schemas.microsoft.com/office/drawing/2010/main" val="0"/>
              </a:ext>
            </a:extLst>
          </a:blip>
          <a:srcRect t="1411" b="1411"/>
          <a:stretch/>
        </p:blipFill>
        <p:spPr>
          <a:xfrm>
            <a:off x="3166791" y="177578"/>
            <a:ext cx="5858418" cy="6502844"/>
          </a:xfrm>
          <a:prstGeom prst="rect">
            <a:avLst/>
          </a:prstGeom>
          <a:effectLst>
            <a:glow rad="190500">
              <a:schemeClr val="bg2">
                <a:alpha val="20000"/>
              </a:schemeClr>
            </a:glow>
          </a:effectLst>
        </p:spPr>
      </p:pic>
    </p:spTree>
    <p:extLst>
      <p:ext uri="{BB962C8B-B14F-4D97-AF65-F5344CB8AC3E}">
        <p14:creationId xmlns:p14="http://schemas.microsoft.com/office/powerpoint/2010/main" val="719160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75692-8A5B-459D-8543-4D0D064BA767}"/>
              </a:ext>
            </a:extLst>
          </p:cNvPr>
          <p:cNvSpPr>
            <a:spLocks noGrp="1"/>
          </p:cNvSpPr>
          <p:nvPr>
            <p:ph type="title"/>
          </p:nvPr>
        </p:nvSpPr>
        <p:spPr>
          <a:xfrm>
            <a:off x="330314" y="283703"/>
            <a:ext cx="10872444" cy="606254"/>
          </a:xfrm>
        </p:spPr>
        <p:txBody>
          <a:bodyPr>
            <a:normAutofit fontScale="90000"/>
          </a:bodyPr>
          <a:lstStyle/>
          <a:p>
            <a:r>
              <a:rPr lang="en-GB" sz="3600" dirty="0"/>
              <a:t>TRANSCEND-CLL: lisocabtagene maraleucel in R/R CLL</a:t>
            </a:r>
          </a:p>
        </p:txBody>
      </p:sp>
      <p:graphicFrame>
        <p:nvGraphicFramePr>
          <p:cNvPr id="6" name="Table 5">
            <a:extLst>
              <a:ext uri="{FF2B5EF4-FFF2-40B4-BE49-F238E27FC236}">
                <a16:creationId xmlns:a16="http://schemas.microsoft.com/office/drawing/2014/main" id="{D477EF5A-E26C-4F43-A61E-DCA5372C76D1}"/>
              </a:ext>
            </a:extLst>
          </p:cNvPr>
          <p:cNvGraphicFramePr>
            <a:graphicFrameLocks noGrp="1"/>
          </p:cNvGraphicFramePr>
          <p:nvPr/>
        </p:nvGraphicFramePr>
        <p:xfrm>
          <a:off x="193964" y="972351"/>
          <a:ext cx="4199360" cy="2863611"/>
        </p:xfrm>
        <a:graphic>
          <a:graphicData uri="http://schemas.openxmlformats.org/drawingml/2006/table">
            <a:tbl>
              <a:tblPr firstRow="1" bandRow="1">
                <a:tableStyleId>{21E4AEA4-8DFA-4A89-87EB-49C32662AFE0}</a:tableStyleId>
              </a:tblPr>
              <a:tblGrid>
                <a:gridCol w="2956940">
                  <a:extLst>
                    <a:ext uri="{9D8B030D-6E8A-4147-A177-3AD203B41FA5}">
                      <a16:colId xmlns:a16="http://schemas.microsoft.com/office/drawing/2014/main" val="1960462176"/>
                    </a:ext>
                  </a:extLst>
                </a:gridCol>
                <a:gridCol w="1242420">
                  <a:extLst>
                    <a:ext uri="{9D8B030D-6E8A-4147-A177-3AD203B41FA5}">
                      <a16:colId xmlns:a16="http://schemas.microsoft.com/office/drawing/2014/main" val="3423548485"/>
                    </a:ext>
                  </a:extLst>
                </a:gridCol>
              </a:tblGrid>
              <a:tr h="327675">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nSpc>
                          <a:spcPct val="90000"/>
                        </a:lnSpc>
                      </a:pPr>
                      <a:r>
                        <a:rPr lang="en-GB" sz="1600" noProof="0" dirty="0">
                          <a:latin typeface="+mn-lt"/>
                        </a:rPr>
                        <a:t>Characteristic</a:t>
                      </a:r>
                      <a:endParaRPr lang="en-GB" sz="1600" b="1" noProof="0" dirty="0">
                        <a:solidFill>
                          <a:schemeClr val="tx1"/>
                        </a:solidFill>
                        <a:latin typeface="+mn-lt"/>
                      </a:endParaRPr>
                    </a:p>
                  </a:txBody>
                  <a:tcPr marL="68580" marR="68580" marT="18288" marB="18288" anchor="ct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algn="ctr" defTabSz="914400" rtl="0" eaLnBrk="1" latinLnBrk="0" hangingPunct="1">
                        <a:lnSpc>
                          <a:spcPct val="90000"/>
                        </a:lnSpc>
                      </a:pPr>
                      <a:r>
                        <a:rPr lang="en-GB" sz="1600" kern="1200" noProof="0" dirty="0">
                          <a:latin typeface="+mn-lt"/>
                        </a:rPr>
                        <a:t>N = 118</a:t>
                      </a:r>
                      <a:endParaRPr lang="en-GB" sz="1600" b="1" kern="1200" noProof="0" dirty="0">
                        <a:solidFill>
                          <a:schemeClr val="tx1"/>
                        </a:solidFill>
                        <a:latin typeface="+mn-lt"/>
                        <a:ea typeface="+mn-ea"/>
                        <a:cs typeface="+mn-cs"/>
                      </a:endParaRPr>
                    </a:p>
                  </a:txBody>
                  <a:tcPr marL="68580" marR="68580" marT="18288" marB="18288" anchor="ctr"/>
                </a:tc>
                <a:extLst>
                  <a:ext uri="{0D108BD9-81ED-4DB2-BD59-A6C34878D82A}">
                    <a16:rowId xmlns:a16="http://schemas.microsoft.com/office/drawing/2014/main" val="2087356621"/>
                  </a:ext>
                </a:extLst>
              </a:tr>
              <a:tr h="19324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100000"/>
                        </a:lnSpc>
                      </a:pPr>
                      <a:r>
                        <a:rPr lang="en-GB" sz="1600" noProof="0" dirty="0">
                          <a:solidFill>
                            <a:schemeClr val="tx1"/>
                          </a:solidFill>
                          <a:latin typeface="+mn-lt"/>
                        </a:rPr>
                        <a:t>Median age (range), years</a:t>
                      </a:r>
                      <a:endParaRPr lang="en-GB" sz="1600" b="0" noProof="0" dirty="0">
                        <a:solidFill>
                          <a:schemeClr val="tx1"/>
                        </a:solidFill>
                        <a:latin typeface="+mn-lt"/>
                      </a:endParaRPr>
                    </a:p>
                  </a:txBody>
                  <a:tcPr marL="97536" marR="97536" marT="18288" marB="18288"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lnSpc>
                          <a:spcPct val="100000"/>
                        </a:lnSpc>
                      </a:pPr>
                      <a:r>
                        <a:rPr lang="en-GB" sz="1600" noProof="0" dirty="0">
                          <a:solidFill>
                            <a:schemeClr val="tx1"/>
                          </a:solidFill>
                          <a:latin typeface="+mn-lt"/>
                        </a:rPr>
                        <a:t>65 (49-82)</a:t>
                      </a:r>
                    </a:p>
                  </a:txBody>
                  <a:tcPr marL="68580" marR="68580" marT="18288" marB="18288" anchor="ctr"/>
                </a:tc>
                <a:extLst>
                  <a:ext uri="{0D108BD9-81ED-4DB2-BD59-A6C34878D82A}">
                    <a16:rowId xmlns:a16="http://schemas.microsoft.com/office/drawing/2014/main" val="3503555746"/>
                  </a:ext>
                </a:extLst>
              </a:tr>
              <a:tr h="399091">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100000"/>
                        </a:lnSpc>
                      </a:pPr>
                      <a:r>
                        <a:rPr lang="en-GB" sz="1600" b="0" kern="1200" baseline="0" noProof="0" dirty="0">
                          <a:solidFill>
                            <a:schemeClr val="tx1"/>
                          </a:solidFill>
                          <a:latin typeface="+mn-lt"/>
                        </a:rPr>
                        <a:t>TP53 mutation</a:t>
                      </a:r>
                    </a:p>
                    <a:p>
                      <a:pPr>
                        <a:lnSpc>
                          <a:spcPct val="100000"/>
                        </a:lnSpc>
                      </a:pPr>
                      <a:r>
                        <a:rPr lang="en-GB" sz="1600" b="0" kern="1200" baseline="0" noProof="0" dirty="0">
                          <a:solidFill>
                            <a:schemeClr val="tx1"/>
                          </a:solidFill>
                          <a:latin typeface="+mn-lt"/>
                        </a:rPr>
                        <a:t>Del(17p)</a:t>
                      </a:r>
                      <a:endParaRPr lang="en-GB" sz="1600" b="0" baseline="0" noProof="0" dirty="0">
                        <a:solidFill>
                          <a:schemeClr val="tx1"/>
                        </a:solidFill>
                        <a:latin typeface="+mn-lt"/>
                      </a:endParaRPr>
                    </a:p>
                  </a:txBody>
                  <a:tcPr marL="97536" marR="97536" marT="18288" marB="18288"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lnSpc>
                          <a:spcPct val="100000"/>
                        </a:lnSpc>
                      </a:pPr>
                      <a:r>
                        <a:rPr lang="en-GB" sz="1600" noProof="0" dirty="0">
                          <a:solidFill>
                            <a:schemeClr val="tx1"/>
                          </a:solidFill>
                          <a:latin typeface="+mn-lt"/>
                        </a:rPr>
                        <a:t>47%</a:t>
                      </a:r>
                    </a:p>
                    <a:p>
                      <a:pPr algn="ctr">
                        <a:lnSpc>
                          <a:spcPct val="100000"/>
                        </a:lnSpc>
                      </a:pPr>
                      <a:r>
                        <a:rPr lang="en-GB" sz="1600" noProof="0" dirty="0">
                          <a:solidFill>
                            <a:schemeClr val="tx1"/>
                          </a:solidFill>
                          <a:latin typeface="+mn-lt"/>
                        </a:rPr>
                        <a:t>42%</a:t>
                      </a:r>
                    </a:p>
                  </a:txBody>
                  <a:tcPr anchor="ctr"/>
                </a:tc>
                <a:extLst>
                  <a:ext uri="{0D108BD9-81ED-4DB2-BD59-A6C34878D82A}">
                    <a16:rowId xmlns:a16="http://schemas.microsoft.com/office/drawing/2014/main" val="2857281689"/>
                  </a:ext>
                </a:extLst>
              </a:tr>
              <a:tr h="2310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u="none" strike="noStrike" kern="1200" cap="none" spc="0" normalizeH="0" baseline="0" noProof="0" dirty="0">
                          <a:ln>
                            <a:noFill/>
                          </a:ln>
                          <a:solidFill>
                            <a:schemeClr val="tx1"/>
                          </a:solidFill>
                          <a:effectLst/>
                          <a:uLnTx/>
                          <a:uFillTx/>
                          <a:latin typeface="+mn-lt"/>
                        </a:rPr>
                        <a:t>Median prior lines of therapy</a:t>
                      </a:r>
                      <a:endParaRPr lang="en-GB" sz="1600" b="0" kern="1200" noProof="0" dirty="0">
                        <a:solidFill>
                          <a:schemeClr val="tx1"/>
                        </a:solidFill>
                        <a:latin typeface="+mn-lt"/>
                        <a:ea typeface="+mn-ea"/>
                        <a:cs typeface="+mn-cs"/>
                      </a:endParaRPr>
                    </a:p>
                  </a:txBody>
                  <a:tcPr marL="97536" marR="97536"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noProof="0" dirty="0">
                          <a:solidFill>
                            <a:schemeClr val="tx1"/>
                          </a:solidFill>
                          <a:latin typeface="+mn-lt"/>
                        </a:rPr>
                        <a:t>5 (2</a:t>
                      </a:r>
                      <a:r>
                        <a:rPr lang="en-GB" sz="1600" kern="1200" noProof="0" dirty="0">
                          <a:solidFill>
                            <a:schemeClr val="tx1"/>
                          </a:solidFill>
                          <a:latin typeface="+mn-lt"/>
                        </a:rPr>
                        <a:t>–</a:t>
                      </a:r>
                      <a:r>
                        <a:rPr lang="en-GB" sz="1600" noProof="0" dirty="0">
                          <a:solidFill>
                            <a:schemeClr val="tx1"/>
                          </a:solidFill>
                          <a:latin typeface="+mn-lt"/>
                        </a:rPr>
                        <a:t>14)</a:t>
                      </a:r>
                      <a:endParaRPr lang="en-GB" sz="1600" kern="1200" noProof="0" dirty="0">
                        <a:solidFill>
                          <a:schemeClr val="tx1"/>
                        </a:solidFill>
                        <a:latin typeface="+mn-lt"/>
                        <a:ea typeface="+mn-ea"/>
                        <a:cs typeface="+mn-cs"/>
                      </a:endParaRPr>
                    </a:p>
                  </a:txBody>
                  <a:tcPr anchor="ctr"/>
                </a:tc>
                <a:extLst>
                  <a:ext uri="{0D108BD9-81ED-4DB2-BD59-A6C34878D82A}">
                    <a16:rowId xmlns:a16="http://schemas.microsoft.com/office/drawing/2014/main" val="3850594094"/>
                  </a:ext>
                </a:extLst>
              </a:tr>
              <a:tr h="231053">
                <a:tc>
                  <a:txBody>
                    <a:bodyPr/>
                    <a:lstStyle/>
                    <a:p>
                      <a:pPr marL="115888" marR="0" lvl="1" indent="0" algn="l" defTabSz="914400" rtl="0" eaLnBrk="1" fontAlgn="auto" latinLnBrk="0" hangingPunct="1">
                        <a:lnSpc>
                          <a:spcPct val="100000"/>
                        </a:lnSpc>
                        <a:spcBef>
                          <a:spcPts val="0"/>
                        </a:spcBef>
                        <a:spcAft>
                          <a:spcPts val="0"/>
                        </a:spcAft>
                        <a:buClrTx/>
                        <a:buSzTx/>
                        <a:buFontTx/>
                        <a:buNone/>
                        <a:tabLst/>
                        <a:defRPr/>
                      </a:pPr>
                      <a:r>
                        <a:rPr lang="en-GB" sz="1600" kern="1200" noProof="0" dirty="0">
                          <a:solidFill>
                            <a:schemeClr val="tx1"/>
                          </a:solidFill>
                          <a:latin typeface="+mn-lt"/>
                        </a:rPr>
                        <a:t>Prior </a:t>
                      </a:r>
                      <a:r>
                        <a:rPr lang="en-GB" sz="1600" kern="1200" noProof="0" dirty="0" err="1">
                          <a:solidFill>
                            <a:schemeClr val="tx1"/>
                          </a:solidFill>
                          <a:latin typeface="+mn-lt"/>
                        </a:rPr>
                        <a:t>cBTKi</a:t>
                      </a:r>
                      <a:endParaRPr lang="en-GB" sz="1600" kern="1200" noProof="0" dirty="0">
                        <a:solidFill>
                          <a:schemeClr val="tx1"/>
                        </a:solidFill>
                        <a:latin typeface="+mn-lt"/>
                        <a:ea typeface="+mn-ea"/>
                        <a:cs typeface="+mn-cs"/>
                      </a:endParaRPr>
                    </a:p>
                  </a:txBody>
                  <a:tcPr marL="97536" marR="97536"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457200" algn="dec"/>
                        </a:tabLst>
                        <a:defRPr/>
                      </a:pPr>
                      <a:r>
                        <a:rPr lang="en-GB" sz="1600" kern="1200" noProof="0" dirty="0">
                          <a:solidFill>
                            <a:schemeClr val="tx1"/>
                          </a:solidFill>
                          <a:latin typeface="+mn-lt"/>
                        </a:rPr>
                        <a:t>100%</a:t>
                      </a:r>
                      <a:endParaRPr lang="en-GB" sz="1600" kern="1200" noProof="0" dirty="0">
                        <a:solidFill>
                          <a:schemeClr val="tx1"/>
                        </a:solidFill>
                        <a:latin typeface="+mn-lt"/>
                        <a:ea typeface="+mn-ea"/>
                        <a:cs typeface="+mn-cs"/>
                      </a:endParaRPr>
                    </a:p>
                  </a:txBody>
                  <a:tcPr anchor="ctr"/>
                </a:tc>
                <a:extLst>
                  <a:ext uri="{0D108BD9-81ED-4DB2-BD59-A6C34878D82A}">
                    <a16:rowId xmlns:a16="http://schemas.microsoft.com/office/drawing/2014/main" val="2538275894"/>
                  </a:ext>
                </a:extLst>
              </a:tr>
              <a:tr h="231053">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17475" marR="0" lvl="1" indent="0" algn="l" defTabSz="914400" rtl="0" eaLnBrk="1" fontAlgn="auto" latinLnBrk="0" hangingPunct="1">
                        <a:lnSpc>
                          <a:spcPct val="100000"/>
                        </a:lnSpc>
                        <a:spcBef>
                          <a:spcPts val="0"/>
                        </a:spcBef>
                        <a:spcAft>
                          <a:spcPts val="0"/>
                        </a:spcAft>
                        <a:buClrTx/>
                        <a:buSzTx/>
                        <a:buFontTx/>
                        <a:buNone/>
                        <a:tabLst/>
                        <a:defRPr/>
                      </a:pPr>
                      <a:r>
                        <a:rPr kumimoji="0" lang="en-GB" sz="1600" u="none" strike="noStrike" kern="1200" cap="none" spc="0" normalizeH="0" baseline="0" noProof="0" dirty="0" err="1">
                          <a:ln>
                            <a:noFill/>
                          </a:ln>
                          <a:solidFill>
                            <a:schemeClr val="tx1"/>
                          </a:solidFill>
                          <a:effectLst/>
                          <a:uLnTx/>
                          <a:uFillTx/>
                          <a:latin typeface="+mn-lt"/>
                        </a:rPr>
                        <a:t>cBTKi</a:t>
                      </a:r>
                      <a:r>
                        <a:rPr kumimoji="0" lang="en-GB" sz="1600" u="none" strike="noStrike" kern="1200" cap="none" spc="0" normalizeH="0" baseline="0" noProof="0" dirty="0">
                          <a:ln>
                            <a:noFill/>
                          </a:ln>
                          <a:solidFill>
                            <a:schemeClr val="tx1"/>
                          </a:solidFill>
                          <a:effectLst/>
                          <a:uLnTx/>
                          <a:uFillTx/>
                          <a:latin typeface="+mn-lt"/>
                        </a:rPr>
                        <a:t> refractory</a:t>
                      </a:r>
                      <a:endParaRPr lang="en-GB" sz="1600" kern="1200" noProof="0" dirty="0">
                        <a:solidFill>
                          <a:schemeClr val="tx1"/>
                        </a:solidFill>
                        <a:latin typeface="+mn-lt"/>
                        <a:ea typeface="+mn-ea"/>
                        <a:cs typeface="+mn-cs"/>
                      </a:endParaRPr>
                    </a:p>
                  </a:txBody>
                  <a:tcPr marL="97536" marR="97536" marT="18288" marB="18288"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dec"/>
                        </a:tabLst>
                        <a:defRPr/>
                      </a:pPr>
                      <a:r>
                        <a:rPr lang="en-GB" sz="1600" kern="1200" noProof="0" dirty="0">
                          <a:solidFill>
                            <a:schemeClr val="tx1"/>
                          </a:solidFill>
                          <a:latin typeface="+mn-lt"/>
                        </a:rPr>
                        <a:t>88%</a:t>
                      </a:r>
                      <a:endParaRPr lang="en-GB" sz="1600" kern="1200" noProof="0" dirty="0">
                        <a:solidFill>
                          <a:schemeClr val="tx1"/>
                        </a:solidFill>
                        <a:latin typeface="+mn-lt"/>
                        <a:ea typeface="+mn-ea"/>
                        <a:cs typeface="+mn-cs"/>
                      </a:endParaRPr>
                    </a:p>
                  </a:txBody>
                  <a:tcPr anchor="ctr"/>
                </a:tc>
                <a:extLst>
                  <a:ext uri="{0D108BD9-81ED-4DB2-BD59-A6C34878D82A}">
                    <a16:rowId xmlns:a16="http://schemas.microsoft.com/office/drawing/2014/main" val="10011"/>
                  </a:ext>
                </a:extLst>
              </a:tr>
              <a:tr h="231053">
                <a:tc>
                  <a:txBody>
                    <a:bodyPr/>
                    <a:lstStyle/>
                    <a:p>
                      <a:pPr marL="115888" marR="0" lvl="1" indent="0" algn="l" defTabSz="914400" rtl="0" eaLnBrk="1" fontAlgn="auto" latinLnBrk="0" hangingPunct="1">
                        <a:lnSpc>
                          <a:spcPct val="100000"/>
                        </a:lnSpc>
                        <a:spcBef>
                          <a:spcPts val="0"/>
                        </a:spcBef>
                        <a:spcAft>
                          <a:spcPts val="0"/>
                        </a:spcAft>
                        <a:buClrTx/>
                        <a:buSzTx/>
                        <a:buFontTx/>
                        <a:buNone/>
                        <a:tabLst/>
                        <a:defRPr/>
                      </a:pPr>
                      <a:r>
                        <a:rPr lang="en-GB" sz="1600" kern="1200" noProof="0" dirty="0">
                          <a:solidFill>
                            <a:schemeClr val="tx1"/>
                          </a:solidFill>
                          <a:latin typeface="+mn-lt"/>
                        </a:rPr>
                        <a:t>Prior </a:t>
                      </a:r>
                      <a:r>
                        <a:rPr lang="en-GB" sz="1600" kern="1200" noProof="0" dirty="0" err="1">
                          <a:solidFill>
                            <a:schemeClr val="tx1"/>
                          </a:solidFill>
                          <a:latin typeface="+mn-lt"/>
                        </a:rPr>
                        <a:t>cBTKi</a:t>
                      </a:r>
                      <a:r>
                        <a:rPr lang="en-GB" sz="1600" kern="1200" noProof="0" dirty="0">
                          <a:solidFill>
                            <a:schemeClr val="tx1"/>
                          </a:solidFill>
                          <a:latin typeface="+mn-lt"/>
                        </a:rPr>
                        <a:t> and venetoclax</a:t>
                      </a:r>
                      <a:endParaRPr lang="en-GB" sz="1600" kern="1200" noProof="0" dirty="0">
                        <a:solidFill>
                          <a:schemeClr val="tx1"/>
                        </a:solidFill>
                        <a:latin typeface="+mn-lt"/>
                        <a:ea typeface="+mn-ea"/>
                        <a:cs typeface="+mn-cs"/>
                      </a:endParaRPr>
                    </a:p>
                  </a:txBody>
                  <a:tcPr marL="97536" marR="97536"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457200" algn="dec"/>
                        </a:tabLst>
                        <a:defRPr/>
                      </a:pPr>
                      <a:r>
                        <a:rPr lang="en-GB" sz="1600" kern="1200" noProof="0" dirty="0">
                          <a:solidFill>
                            <a:schemeClr val="tx1"/>
                          </a:solidFill>
                          <a:latin typeface="+mn-lt"/>
                        </a:rPr>
                        <a:t>81%</a:t>
                      </a:r>
                      <a:endParaRPr lang="en-GB" sz="1600" kern="1200" noProof="0" dirty="0">
                        <a:solidFill>
                          <a:schemeClr val="tx1"/>
                        </a:solidFill>
                        <a:latin typeface="+mn-lt"/>
                        <a:ea typeface="+mn-ea"/>
                        <a:cs typeface="+mn-cs"/>
                      </a:endParaRPr>
                    </a:p>
                  </a:txBody>
                  <a:tcPr anchor="ctr"/>
                </a:tc>
                <a:extLst>
                  <a:ext uri="{0D108BD9-81ED-4DB2-BD59-A6C34878D82A}">
                    <a16:rowId xmlns:a16="http://schemas.microsoft.com/office/drawing/2014/main" val="191903237"/>
                  </a:ext>
                </a:extLst>
              </a:tr>
              <a:tr h="231053">
                <a:tc>
                  <a:txBody>
                    <a:bodyPr/>
                    <a:lstStyle/>
                    <a:p>
                      <a:pPr marL="115888" marR="0" lvl="1" indent="0" algn="l" defTabSz="914400" rtl="0" eaLnBrk="1" fontAlgn="auto" latinLnBrk="0" hangingPunct="1">
                        <a:lnSpc>
                          <a:spcPct val="100000"/>
                        </a:lnSpc>
                        <a:spcBef>
                          <a:spcPts val="0"/>
                        </a:spcBef>
                        <a:spcAft>
                          <a:spcPts val="0"/>
                        </a:spcAft>
                        <a:buClrTx/>
                        <a:buSzTx/>
                        <a:buFontTx/>
                        <a:buNone/>
                        <a:tabLst/>
                        <a:defRPr/>
                      </a:pPr>
                      <a:r>
                        <a:rPr lang="en-GB" sz="1600" kern="1200" noProof="0" dirty="0" err="1">
                          <a:solidFill>
                            <a:schemeClr val="tx1"/>
                          </a:solidFill>
                          <a:latin typeface="+mn-lt"/>
                        </a:rPr>
                        <a:t>cBTKi</a:t>
                      </a:r>
                      <a:r>
                        <a:rPr lang="en-GB" sz="1600" kern="1200" noProof="0" dirty="0">
                          <a:solidFill>
                            <a:schemeClr val="tx1"/>
                          </a:solidFill>
                          <a:latin typeface="+mn-lt"/>
                        </a:rPr>
                        <a:t> and venetoclax refractory</a:t>
                      </a:r>
                      <a:endParaRPr lang="en-GB" sz="1600" kern="1200" noProof="0" dirty="0">
                        <a:solidFill>
                          <a:schemeClr val="tx1"/>
                        </a:solidFill>
                        <a:latin typeface="+mn-lt"/>
                        <a:ea typeface="+mn-ea"/>
                        <a:cs typeface="+mn-cs"/>
                      </a:endParaRPr>
                    </a:p>
                  </a:txBody>
                  <a:tcPr marL="97536" marR="97536"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457200" algn="dec"/>
                        </a:tabLst>
                        <a:defRPr/>
                      </a:pPr>
                      <a:r>
                        <a:rPr lang="en-GB" sz="1600" kern="1200" noProof="0" dirty="0">
                          <a:solidFill>
                            <a:schemeClr val="tx1"/>
                          </a:solidFill>
                          <a:latin typeface="+mn-lt"/>
                        </a:rPr>
                        <a:t>60%</a:t>
                      </a:r>
                      <a:endParaRPr lang="en-GB" sz="1600" kern="1200" noProof="0" dirty="0">
                        <a:solidFill>
                          <a:schemeClr val="tx1"/>
                        </a:solidFill>
                        <a:latin typeface="+mn-lt"/>
                        <a:ea typeface="+mn-ea"/>
                        <a:cs typeface="+mn-cs"/>
                      </a:endParaRPr>
                    </a:p>
                  </a:txBody>
                  <a:tcPr anchor="ctr"/>
                </a:tc>
                <a:extLst>
                  <a:ext uri="{0D108BD9-81ED-4DB2-BD59-A6C34878D82A}">
                    <a16:rowId xmlns:a16="http://schemas.microsoft.com/office/drawing/2014/main" val="2453657922"/>
                  </a:ext>
                </a:extLst>
              </a:tr>
            </a:tbl>
          </a:graphicData>
        </a:graphic>
      </p:graphicFrame>
      <p:graphicFrame>
        <p:nvGraphicFramePr>
          <p:cNvPr id="8" name="Table 7">
            <a:extLst>
              <a:ext uri="{FF2B5EF4-FFF2-40B4-BE49-F238E27FC236}">
                <a16:creationId xmlns:a16="http://schemas.microsoft.com/office/drawing/2014/main" id="{9606B7F8-2FAC-C94C-B426-E4AB2DACE3B0}"/>
              </a:ext>
            </a:extLst>
          </p:cNvPr>
          <p:cNvGraphicFramePr>
            <a:graphicFrameLocks noGrp="1"/>
          </p:cNvGraphicFramePr>
          <p:nvPr/>
        </p:nvGraphicFramePr>
        <p:xfrm>
          <a:off x="193964" y="4266029"/>
          <a:ext cx="2969650" cy="1901952"/>
        </p:xfrm>
        <a:graphic>
          <a:graphicData uri="http://schemas.openxmlformats.org/drawingml/2006/table">
            <a:tbl>
              <a:tblPr firstRow="1" bandRow="1">
                <a:tableStyleId>{21E4AEA4-8DFA-4A89-87EB-49C32662AFE0}</a:tableStyleId>
              </a:tblPr>
              <a:tblGrid>
                <a:gridCol w="1866507">
                  <a:extLst>
                    <a:ext uri="{9D8B030D-6E8A-4147-A177-3AD203B41FA5}">
                      <a16:colId xmlns:a16="http://schemas.microsoft.com/office/drawing/2014/main" val="1960462176"/>
                    </a:ext>
                  </a:extLst>
                </a:gridCol>
                <a:gridCol w="1103143">
                  <a:extLst>
                    <a:ext uri="{9D8B030D-6E8A-4147-A177-3AD203B41FA5}">
                      <a16:colId xmlns:a16="http://schemas.microsoft.com/office/drawing/2014/main" val="3423548485"/>
                    </a:ext>
                  </a:extLst>
                </a:gridCol>
              </a:tblGrid>
              <a:tr h="0">
                <a:tc>
                  <a:txBody>
                    <a:bodyPr/>
                    <a:lstStyle/>
                    <a:p>
                      <a:pPr>
                        <a:lnSpc>
                          <a:spcPct val="100000"/>
                        </a:lnSpc>
                      </a:pPr>
                      <a:r>
                        <a:rPr lang="en-GB" sz="1800" noProof="0" dirty="0">
                          <a:latin typeface="+mn-lt"/>
                        </a:rPr>
                        <a:t>Response at DL2</a:t>
                      </a:r>
                      <a:endParaRPr lang="en-GB" sz="1800" b="1" baseline="30000" noProof="0" dirty="0">
                        <a:solidFill>
                          <a:schemeClr val="tx1"/>
                        </a:solidFill>
                        <a:latin typeface="+mn-lt"/>
                      </a:endParaRPr>
                    </a:p>
                  </a:txBody>
                  <a:tcPr marL="73152" marR="68580" marT="18288" marB="18288" anchor="ct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GB" sz="1800" kern="1200" noProof="0" dirty="0">
                          <a:latin typeface="+mn-lt"/>
                        </a:rPr>
                        <a:t>N = 88</a:t>
                      </a:r>
                      <a:endParaRPr lang="en-GB" sz="1800" b="1" kern="1200" noProof="0" dirty="0">
                        <a:solidFill>
                          <a:schemeClr val="tx1"/>
                        </a:solidFill>
                        <a:latin typeface="+mn-lt"/>
                        <a:ea typeface="+mn-ea"/>
                        <a:cs typeface="+mn-cs"/>
                      </a:endParaRPr>
                    </a:p>
                  </a:txBody>
                  <a:tcPr marL="68580" marR="68580" marT="18288" marB="18288" anchor="ctr"/>
                </a:tc>
                <a:extLst>
                  <a:ext uri="{0D108BD9-81ED-4DB2-BD59-A6C34878D82A}">
                    <a16:rowId xmlns:a16="http://schemas.microsoft.com/office/drawing/2014/main" val="2088589340"/>
                  </a:ext>
                </a:extLst>
              </a:tr>
              <a:tr h="0">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nSpc>
                          <a:spcPct val="100000"/>
                        </a:lnSpc>
                      </a:pPr>
                      <a:r>
                        <a:rPr lang="en-GB" sz="1800" b="0" noProof="0" dirty="0">
                          <a:solidFill>
                            <a:schemeClr val="tx1"/>
                          </a:solidFill>
                          <a:latin typeface="+mn-lt"/>
                        </a:rPr>
                        <a:t>ORR</a:t>
                      </a:r>
                    </a:p>
                    <a:p>
                      <a:pPr>
                        <a:lnSpc>
                          <a:spcPct val="100000"/>
                        </a:lnSpc>
                      </a:pPr>
                      <a:r>
                        <a:rPr lang="en-GB" sz="1800" b="0" noProof="0" dirty="0">
                          <a:solidFill>
                            <a:schemeClr val="tx1"/>
                          </a:solidFill>
                          <a:latin typeface="+mn-lt"/>
                        </a:rPr>
                        <a:t>CRR</a:t>
                      </a:r>
                    </a:p>
                  </a:txBody>
                  <a:tcPr marL="97536" marR="97536" marT="18288" marB="18288" anchor="ct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kern="1200" noProof="0" dirty="0">
                          <a:solidFill>
                            <a:schemeClr val="tx1"/>
                          </a:solidFill>
                          <a:latin typeface="+mn-lt"/>
                          <a:ea typeface="+mn-ea"/>
                          <a:cs typeface="+mn-cs"/>
                        </a:rPr>
                        <a:t>48%</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kern="1200" noProof="0" dirty="0">
                          <a:solidFill>
                            <a:schemeClr val="tx1"/>
                          </a:solidFill>
                          <a:latin typeface="+mn-lt"/>
                          <a:ea typeface="+mn-ea"/>
                          <a:cs typeface="+mn-cs"/>
                        </a:rPr>
                        <a:t>20%</a:t>
                      </a:r>
                    </a:p>
                  </a:txBody>
                  <a:tcPr marL="68580" marR="68580" marT="18288" marB="18288" anchor="ctr"/>
                </a:tc>
                <a:extLst>
                  <a:ext uri="{0D108BD9-81ED-4DB2-BD59-A6C34878D82A}">
                    <a16:rowId xmlns:a16="http://schemas.microsoft.com/office/drawing/2014/main" val="208735662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noProof="0" dirty="0">
                          <a:solidFill>
                            <a:schemeClr val="tx1"/>
                          </a:solidFill>
                          <a:latin typeface="+mn-lt"/>
                        </a:rPr>
                        <a:t>uMRD4, blood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noProof="0" dirty="0">
                          <a:solidFill>
                            <a:schemeClr val="tx1"/>
                          </a:solidFill>
                          <a:latin typeface="+mn-lt"/>
                        </a:rPr>
                        <a:t>UMRD4, marrow</a:t>
                      </a:r>
                      <a:endParaRPr lang="en-GB" sz="1800" b="0" noProof="0" dirty="0">
                        <a:solidFill>
                          <a:schemeClr val="tx1"/>
                        </a:solidFill>
                        <a:latin typeface="+mn-lt"/>
                        <a:cs typeface="Arial" panose="020B0604020202020204" pitchFamily="34" charset="0"/>
                      </a:endParaRPr>
                    </a:p>
                  </a:txBody>
                  <a:tcPr marL="97536" marR="97536" marT="18288" marB="18288" anchor="ctr"/>
                </a:tc>
                <a:tc>
                  <a:txBody>
                    <a:bodyPr/>
                    <a:lstStyle/>
                    <a:p>
                      <a:pPr algn="ctr">
                        <a:lnSpc>
                          <a:spcPct val="100000"/>
                        </a:lnSpc>
                      </a:pPr>
                      <a:r>
                        <a:rPr lang="en-GB" sz="1800" b="0" noProof="0" dirty="0">
                          <a:solidFill>
                            <a:schemeClr val="tx1"/>
                          </a:solidFill>
                          <a:latin typeface="+mn-lt"/>
                        </a:rPr>
                        <a:t>66%</a:t>
                      </a:r>
                    </a:p>
                    <a:p>
                      <a:pPr algn="ctr">
                        <a:lnSpc>
                          <a:spcPct val="100000"/>
                        </a:lnSpc>
                      </a:pPr>
                      <a:r>
                        <a:rPr lang="en-GB" sz="1800" b="0" noProof="0" dirty="0">
                          <a:solidFill>
                            <a:schemeClr val="tx1"/>
                          </a:solidFill>
                          <a:latin typeface="+mn-lt"/>
                          <a:cs typeface="Arial" panose="020B0604020202020204" pitchFamily="34" charset="0"/>
                        </a:rPr>
                        <a:t>60%</a:t>
                      </a:r>
                    </a:p>
                  </a:txBody>
                  <a:tcPr anchor="ctr"/>
                </a:tc>
                <a:extLst>
                  <a:ext uri="{0D108BD9-81ED-4DB2-BD59-A6C34878D82A}">
                    <a16:rowId xmlns:a16="http://schemas.microsoft.com/office/drawing/2014/main" val="1987552134"/>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noProof="0" dirty="0">
                          <a:solidFill>
                            <a:schemeClr val="tx1"/>
                          </a:solidFill>
                          <a:latin typeface="+mn-lt"/>
                          <a:cs typeface="Arial" panose="020B0604020202020204" pitchFamily="34" charset="0"/>
                        </a:rPr>
                        <a:t>Median PFS</a:t>
                      </a:r>
                    </a:p>
                  </a:txBody>
                  <a:tcPr marL="97536" marR="97536" marT="18288" marB="18288" anchor="ctr"/>
                </a:tc>
                <a:tc>
                  <a:txBody>
                    <a:bodyPr/>
                    <a:lstStyle/>
                    <a:p>
                      <a:pPr algn="ctr">
                        <a:lnSpc>
                          <a:spcPct val="100000"/>
                        </a:lnSpc>
                      </a:pPr>
                      <a:r>
                        <a:rPr lang="en-GB" sz="1800" b="0" noProof="0" dirty="0">
                          <a:solidFill>
                            <a:schemeClr val="tx1"/>
                          </a:solidFill>
                          <a:latin typeface="+mn-lt"/>
                          <a:cs typeface="Arial" panose="020B0604020202020204" pitchFamily="34" charset="0"/>
                        </a:rPr>
                        <a:t>18 </a:t>
                      </a:r>
                      <a:r>
                        <a:rPr lang="en-GB" sz="1800" b="0" noProof="0" dirty="0" err="1">
                          <a:solidFill>
                            <a:schemeClr val="tx1"/>
                          </a:solidFill>
                          <a:latin typeface="+mn-lt"/>
                          <a:cs typeface="Arial" panose="020B0604020202020204" pitchFamily="34" charset="0"/>
                        </a:rPr>
                        <a:t>mo</a:t>
                      </a:r>
                      <a:endParaRPr lang="en-GB" sz="1800" b="0" noProof="0" dirty="0">
                        <a:solidFill>
                          <a:schemeClr val="tx1"/>
                        </a:solidFill>
                        <a:latin typeface="+mn-lt"/>
                        <a:cs typeface="Arial" panose="020B0604020202020204" pitchFamily="34" charset="0"/>
                      </a:endParaRPr>
                    </a:p>
                  </a:txBody>
                  <a:tcPr anchor="ctr"/>
                </a:tc>
                <a:extLst>
                  <a:ext uri="{0D108BD9-81ED-4DB2-BD59-A6C34878D82A}">
                    <a16:rowId xmlns:a16="http://schemas.microsoft.com/office/drawing/2014/main" val="505601252"/>
                  </a:ext>
                </a:extLst>
              </a:tr>
            </a:tbl>
          </a:graphicData>
        </a:graphic>
      </p:graphicFrame>
      <p:sp>
        <p:nvSpPr>
          <p:cNvPr id="7" name="TextBox 6">
            <a:extLst>
              <a:ext uri="{FF2B5EF4-FFF2-40B4-BE49-F238E27FC236}">
                <a16:creationId xmlns:a16="http://schemas.microsoft.com/office/drawing/2014/main" id="{1A711714-CD79-22E0-8C46-CEE7E9971684}"/>
              </a:ext>
            </a:extLst>
          </p:cNvPr>
          <p:cNvSpPr txBox="1"/>
          <p:nvPr/>
        </p:nvSpPr>
        <p:spPr bwMode="auto">
          <a:xfrm>
            <a:off x="10545968" y="6534864"/>
            <a:ext cx="193249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Georgia"/>
                <a:ea typeface="+mn-ea"/>
                <a:cs typeface="+mn-cs"/>
              </a:rPr>
              <a:t>median follow-up of 24 months</a:t>
            </a:r>
          </a:p>
        </p:txBody>
      </p:sp>
      <p:sp>
        <p:nvSpPr>
          <p:cNvPr id="14" name="Rectangle 13">
            <a:extLst>
              <a:ext uri="{FF2B5EF4-FFF2-40B4-BE49-F238E27FC236}">
                <a16:creationId xmlns:a16="http://schemas.microsoft.com/office/drawing/2014/main" id="{50E14958-C2AB-AB36-C364-555548F2444C}"/>
              </a:ext>
            </a:extLst>
          </p:cNvPr>
          <p:cNvSpPr/>
          <p:nvPr/>
        </p:nvSpPr>
        <p:spPr bwMode="auto">
          <a:xfrm>
            <a:off x="7317150" y="3541667"/>
            <a:ext cx="271318" cy="307777"/>
          </a:xfrm>
          <a:prstGeom prst="rect">
            <a:avLst/>
          </a:prstGeom>
          <a:solidFill>
            <a:schemeClr val="bg1"/>
          </a:solidFill>
          <a:ln w="28575">
            <a:solidFill>
              <a:schemeClr val="bg1"/>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4E3CE509-1FB7-6BD3-9A19-B086B31E6F0F}"/>
              </a:ext>
            </a:extLst>
          </p:cNvPr>
          <p:cNvSpPr txBox="1"/>
          <p:nvPr/>
        </p:nvSpPr>
        <p:spPr bwMode="auto">
          <a:xfrm>
            <a:off x="8937350" y="5092082"/>
            <a:ext cx="28633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Progression-free survival</a:t>
            </a:r>
          </a:p>
        </p:txBody>
      </p:sp>
      <p:sp>
        <p:nvSpPr>
          <p:cNvPr id="16" name="TextBox 15">
            <a:extLst>
              <a:ext uri="{FF2B5EF4-FFF2-40B4-BE49-F238E27FC236}">
                <a16:creationId xmlns:a16="http://schemas.microsoft.com/office/drawing/2014/main" id="{8DDE4834-EB73-4890-B0C0-CDB66F7579AB}"/>
              </a:ext>
            </a:extLst>
          </p:cNvPr>
          <p:cNvSpPr txBox="1"/>
          <p:nvPr/>
        </p:nvSpPr>
        <p:spPr bwMode="auto">
          <a:xfrm>
            <a:off x="8059480" y="6473017"/>
            <a:ext cx="230956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Georgia"/>
                <a:ea typeface="+mn-ea"/>
                <a:cs typeface="+mn-cs"/>
              </a:rPr>
              <a:t>*subgroup of prior BTKi and venetoclax</a:t>
            </a:r>
          </a:p>
        </p:txBody>
      </p:sp>
      <p:sp>
        <p:nvSpPr>
          <p:cNvPr id="17" name="TextBox 16">
            <a:extLst>
              <a:ext uri="{FF2B5EF4-FFF2-40B4-BE49-F238E27FC236}">
                <a16:creationId xmlns:a16="http://schemas.microsoft.com/office/drawing/2014/main" id="{2FC55DF7-979A-F249-992F-6D1A8BACE0AE}"/>
              </a:ext>
            </a:extLst>
          </p:cNvPr>
          <p:cNvSpPr txBox="1"/>
          <p:nvPr/>
        </p:nvSpPr>
        <p:spPr bwMode="auto">
          <a:xfrm>
            <a:off x="100908" y="6611516"/>
            <a:ext cx="19324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Calibri"/>
                <a:ea typeface="+mn-ea"/>
                <a:cs typeface="+mn-cs"/>
              </a:rPr>
              <a:t>Sidiqqi</a:t>
            </a:r>
            <a:r>
              <a:rPr kumimoji="0" lang="en-US" sz="800" b="0" i="0" u="none" strike="noStrike" kern="1200" cap="none" spc="0" normalizeH="0" baseline="0" noProof="0" dirty="0">
                <a:ln>
                  <a:noFill/>
                </a:ln>
                <a:solidFill>
                  <a:srgbClr val="000000"/>
                </a:solidFill>
                <a:effectLst/>
                <a:uLnTx/>
                <a:uFillTx/>
                <a:latin typeface="Calibri"/>
                <a:ea typeface="+mn-ea"/>
                <a:cs typeface="+mn-cs"/>
              </a:rPr>
              <a:t>, et al. Proc ASH 2024</a:t>
            </a:r>
          </a:p>
        </p:txBody>
      </p:sp>
      <p:pic>
        <p:nvPicPr>
          <p:cNvPr id="3" name="Picture 2">
            <a:extLst>
              <a:ext uri="{FF2B5EF4-FFF2-40B4-BE49-F238E27FC236}">
                <a16:creationId xmlns:a16="http://schemas.microsoft.com/office/drawing/2014/main" id="{A1E7C614-ADC8-E1DA-7490-6A93E173D9BA}"/>
              </a:ext>
            </a:extLst>
          </p:cNvPr>
          <p:cNvPicPr>
            <a:picLocks noChangeAspect="1"/>
          </p:cNvPicPr>
          <p:nvPr/>
        </p:nvPicPr>
        <p:blipFill>
          <a:blip r:embed="rId4"/>
          <a:stretch>
            <a:fillRect/>
          </a:stretch>
        </p:blipFill>
        <p:spPr>
          <a:xfrm>
            <a:off x="4687499" y="1362027"/>
            <a:ext cx="6959797" cy="2354870"/>
          </a:xfrm>
          <a:prstGeom prst="rect">
            <a:avLst/>
          </a:prstGeom>
        </p:spPr>
      </p:pic>
      <p:pic>
        <p:nvPicPr>
          <p:cNvPr id="5" name="Picture 4">
            <a:extLst>
              <a:ext uri="{FF2B5EF4-FFF2-40B4-BE49-F238E27FC236}">
                <a16:creationId xmlns:a16="http://schemas.microsoft.com/office/drawing/2014/main" id="{DF5EEFC5-DE22-DD36-E546-72E5D32898AB}"/>
              </a:ext>
            </a:extLst>
          </p:cNvPr>
          <p:cNvPicPr>
            <a:picLocks noChangeAspect="1"/>
          </p:cNvPicPr>
          <p:nvPr/>
        </p:nvPicPr>
        <p:blipFill>
          <a:blip r:embed="rId5"/>
          <a:stretch>
            <a:fillRect/>
          </a:stretch>
        </p:blipFill>
        <p:spPr>
          <a:xfrm>
            <a:off x="3447556" y="4195034"/>
            <a:ext cx="4111594" cy="2586051"/>
          </a:xfrm>
          <a:prstGeom prst="rect">
            <a:avLst/>
          </a:prstGeom>
        </p:spPr>
      </p:pic>
      <p:pic>
        <p:nvPicPr>
          <p:cNvPr id="9" name="Picture 8">
            <a:extLst>
              <a:ext uri="{FF2B5EF4-FFF2-40B4-BE49-F238E27FC236}">
                <a16:creationId xmlns:a16="http://schemas.microsoft.com/office/drawing/2014/main" id="{C1D79789-0DFB-DE8A-E809-B8FE02CC478F}"/>
              </a:ext>
            </a:extLst>
          </p:cNvPr>
          <p:cNvPicPr>
            <a:picLocks noChangeAspect="1"/>
          </p:cNvPicPr>
          <p:nvPr/>
        </p:nvPicPr>
        <p:blipFill>
          <a:blip r:embed="rId6"/>
          <a:stretch>
            <a:fillRect/>
          </a:stretch>
        </p:blipFill>
        <p:spPr>
          <a:xfrm>
            <a:off x="8003270" y="4189178"/>
            <a:ext cx="4031073" cy="2585866"/>
          </a:xfrm>
          <a:prstGeom prst="rect">
            <a:avLst/>
          </a:prstGeom>
        </p:spPr>
      </p:pic>
      <p:sp>
        <p:nvSpPr>
          <p:cNvPr id="13" name="TextBox 12">
            <a:extLst>
              <a:ext uri="{FF2B5EF4-FFF2-40B4-BE49-F238E27FC236}">
                <a16:creationId xmlns:a16="http://schemas.microsoft.com/office/drawing/2014/main" id="{7EA3BAFE-5C96-E693-3CAB-29A5AC4EC031}"/>
              </a:ext>
            </a:extLst>
          </p:cNvPr>
          <p:cNvSpPr txBox="1"/>
          <p:nvPr/>
        </p:nvSpPr>
        <p:spPr>
          <a:xfrm>
            <a:off x="3447556" y="4071213"/>
            <a:ext cx="8258045"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                            PFS by Response                                                                   PFS by </a:t>
            </a:r>
            <a:r>
              <a:rPr kumimoji="0" lang="en-US" sz="1600" b="1" i="0" u="none" strike="noStrike" kern="1200" cap="none" spc="0" normalizeH="0" baseline="0" noProof="0" dirty="0" err="1">
                <a:ln>
                  <a:noFill/>
                </a:ln>
                <a:solidFill>
                  <a:srgbClr val="000000"/>
                </a:solidFill>
                <a:effectLst/>
                <a:uLnTx/>
                <a:uFillTx/>
                <a:latin typeface="Calibri"/>
                <a:ea typeface="+mn-ea"/>
                <a:cs typeface="+mn-cs"/>
              </a:rPr>
              <a:t>uMRD</a:t>
            </a:r>
            <a:r>
              <a:rPr kumimoji="0" lang="en-US" sz="1600" b="1" i="0" u="none" strike="noStrike" kern="1200" cap="none" spc="0" normalizeH="0" baseline="0" noProof="0" dirty="0">
                <a:ln>
                  <a:noFill/>
                </a:ln>
                <a:solidFill>
                  <a:srgbClr val="000000"/>
                </a:solidFill>
                <a:effectLst/>
                <a:uLnTx/>
                <a:uFillTx/>
                <a:latin typeface="Calibri"/>
                <a:ea typeface="+mn-ea"/>
                <a:cs typeface="+mn-cs"/>
              </a:rPr>
              <a:t>                 </a:t>
            </a:r>
          </a:p>
        </p:txBody>
      </p:sp>
      <p:sp>
        <p:nvSpPr>
          <p:cNvPr id="18" name="TextBox 17">
            <a:extLst>
              <a:ext uri="{FF2B5EF4-FFF2-40B4-BE49-F238E27FC236}">
                <a16:creationId xmlns:a16="http://schemas.microsoft.com/office/drawing/2014/main" id="{A688E4A6-DEC6-2B20-FE5D-EB2C86327F5D}"/>
              </a:ext>
            </a:extLst>
          </p:cNvPr>
          <p:cNvSpPr txBox="1"/>
          <p:nvPr/>
        </p:nvSpPr>
        <p:spPr>
          <a:xfrm>
            <a:off x="7674156" y="1111726"/>
            <a:ext cx="713978"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Safety</a:t>
            </a:r>
          </a:p>
        </p:txBody>
      </p:sp>
    </p:spTree>
    <p:custDataLst>
      <p:tags r:id="rId1"/>
    </p:custDataLst>
    <p:extLst>
      <p:ext uri="{BB962C8B-B14F-4D97-AF65-F5344CB8AC3E}">
        <p14:creationId xmlns:p14="http://schemas.microsoft.com/office/powerpoint/2010/main" val="150041066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A9F19-8C7D-DCC1-5066-AF0BA865B2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785BED-29F9-0E10-BD1D-BCC2F7630E91}"/>
              </a:ext>
            </a:extLst>
          </p:cNvPr>
          <p:cNvSpPr>
            <a:spLocks noGrp="1"/>
          </p:cNvSpPr>
          <p:nvPr>
            <p:ph type="title"/>
          </p:nvPr>
        </p:nvSpPr>
        <p:spPr>
          <a:xfrm>
            <a:off x="323972" y="329640"/>
            <a:ext cx="10724915" cy="861068"/>
          </a:xfrm>
        </p:spPr>
        <p:txBody>
          <a:bodyPr>
            <a:normAutofit fontScale="90000"/>
          </a:bodyPr>
          <a:lstStyle/>
          <a:p>
            <a:r>
              <a:rPr lang="en-GB" sz="3600" dirty="0"/>
              <a:t>TRANSCEND-CLL: liso-cel plus ibrutinib</a:t>
            </a:r>
            <a:br>
              <a:rPr lang="en-GB" sz="3600" dirty="0"/>
            </a:br>
            <a:r>
              <a:rPr lang="en-GB" sz="2200" dirty="0"/>
              <a:t>Ibrutinib started/continued at enrollment and continued to at least 90 days post liso-cel</a:t>
            </a:r>
            <a:endParaRPr lang="en-GB" sz="3600" dirty="0"/>
          </a:p>
        </p:txBody>
      </p:sp>
      <p:sp>
        <p:nvSpPr>
          <p:cNvPr id="14" name="Rectangle 13">
            <a:extLst>
              <a:ext uri="{FF2B5EF4-FFF2-40B4-BE49-F238E27FC236}">
                <a16:creationId xmlns:a16="http://schemas.microsoft.com/office/drawing/2014/main" id="{895EDC9E-7A15-8FD8-22B8-6A08FAF796A0}"/>
              </a:ext>
            </a:extLst>
          </p:cNvPr>
          <p:cNvSpPr/>
          <p:nvPr/>
        </p:nvSpPr>
        <p:spPr bwMode="auto">
          <a:xfrm>
            <a:off x="7168170" y="3667733"/>
            <a:ext cx="271318" cy="307777"/>
          </a:xfrm>
          <a:prstGeom prst="rect">
            <a:avLst/>
          </a:prstGeom>
          <a:solidFill>
            <a:schemeClr val="bg1"/>
          </a:solidFill>
          <a:ln w="28575">
            <a:solidFill>
              <a:schemeClr val="bg1"/>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A4BDD1C2-60B1-B12C-C81A-0663F5F1715A}"/>
              </a:ext>
            </a:extLst>
          </p:cNvPr>
          <p:cNvSpPr txBox="1"/>
          <p:nvPr/>
        </p:nvSpPr>
        <p:spPr bwMode="auto">
          <a:xfrm>
            <a:off x="100908" y="6611516"/>
            <a:ext cx="19324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mn-cs"/>
              </a:rPr>
              <a:t>Wierda, et al. Proc ASH 2024</a:t>
            </a:r>
          </a:p>
        </p:txBody>
      </p:sp>
      <p:graphicFrame>
        <p:nvGraphicFramePr>
          <p:cNvPr id="19" name="Group 32">
            <a:extLst>
              <a:ext uri="{FF2B5EF4-FFF2-40B4-BE49-F238E27FC236}">
                <a16:creationId xmlns:a16="http://schemas.microsoft.com/office/drawing/2014/main" id="{1E823826-8BAD-1A67-F41A-51ACF3F4FB72}"/>
              </a:ext>
            </a:extLst>
          </p:cNvPr>
          <p:cNvGraphicFramePr>
            <a:graphicFrameLocks noGrp="1"/>
          </p:cNvGraphicFramePr>
          <p:nvPr/>
        </p:nvGraphicFramePr>
        <p:xfrm>
          <a:off x="2218304" y="4876099"/>
          <a:ext cx="3877696" cy="1889792"/>
        </p:xfrm>
        <a:graphic>
          <a:graphicData uri="http://schemas.openxmlformats.org/drawingml/2006/table">
            <a:tbl>
              <a:tblPr/>
              <a:tblGrid>
                <a:gridCol w="2933436">
                  <a:extLst>
                    <a:ext uri="{9D8B030D-6E8A-4147-A177-3AD203B41FA5}">
                      <a16:colId xmlns:a16="http://schemas.microsoft.com/office/drawing/2014/main" val="20000"/>
                    </a:ext>
                  </a:extLst>
                </a:gridCol>
                <a:gridCol w="944260">
                  <a:extLst>
                    <a:ext uri="{9D8B030D-6E8A-4147-A177-3AD203B41FA5}">
                      <a16:colId xmlns:a16="http://schemas.microsoft.com/office/drawing/2014/main" val="20001"/>
                    </a:ext>
                  </a:extLst>
                </a:gridCol>
              </a:tblGrid>
              <a:tr h="2657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Calibri" panose="020F0502020204030204" pitchFamily="34" charset="0"/>
                        </a:rPr>
                        <a:t>CRS</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Calibri" panose="020F0502020204030204" pitchFamily="34" charset="0"/>
                        </a:rPr>
                        <a:t>n = 56</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3183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Any grade CRS, n (%)</a:t>
                      </a:r>
                    </a:p>
                    <a:p>
                      <a:pPr marL="285750" marR="0" lvl="0" indent="-285750" algn="l" defTabSz="914400" rtl="0" eaLnBrk="1" fontAlgn="base" latinLnBrk="0" hangingPunct="1">
                        <a:lnSpc>
                          <a:spcPct val="100000"/>
                        </a:lnSpc>
                        <a:spcBef>
                          <a:spcPts val="0"/>
                        </a:spcBef>
                        <a:spcAft>
                          <a:spcPts val="0"/>
                        </a:spcAft>
                        <a:buClrTx/>
                        <a:buSzTx/>
                        <a:buFont typeface="Wingdings" panose="05000000000000000000" pitchFamily="2" charset="2"/>
                        <a:buChar char="§"/>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Grade 1</a:t>
                      </a:r>
                    </a:p>
                    <a:p>
                      <a:pPr marL="285750" marR="0" lvl="0" indent="-285750" algn="l" defTabSz="914400" rtl="0" eaLnBrk="1" fontAlgn="base" latinLnBrk="0" hangingPunct="1">
                        <a:lnSpc>
                          <a:spcPct val="100000"/>
                        </a:lnSpc>
                        <a:spcBef>
                          <a:spcPts val="0"/>
                        </a:spcBef>
                        <a:spcAft>
                          <a:spcPts val="0"/>
                        </a:spcAft>
                        <a:buClrTx/>
                        <a:buSzTx/>
                        <a:buFont typeface="Wingdings" panose="05000000000000000000" pitchFamily="2" charset="2"/>
                        <a:buChar char="§"/>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Grade 2</a:t>
                      </a:r>
                    </a:p>
                    <a:p>
                      <a:pPr marL="285750" marR="0" lvl="0" indent="-285750" algn="l" defTabSz="914400" rtl="0" eaLnBrk="1" fontAlgn="base" latinLnBrk="0" hangingPunct="1">
                        <a:lnSpc>
                          <a:spcPct val="100000"/>
                        </a:lnSpc>
                        <a:spcBef>
                          <a:spcPts val="0"/>
                        </a:spcBef>
                        <a:spcAft>
                          <a:spcPts val="0"/>
                        </a:spcAft>
                        <a:buClrTx/>
                        <a:buSzTx/>
                        <a:buFont typeface="Wingdings" panose="05000000000000000000" pitchFamily="2" charset="2"/>
                        <a:buChar char="§"/>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Grade 3</a:t>
                      </a:r>
                    </a:p>
                    <a:p>
                      <a:pPr marL="285750" marR="0" lvl="0" indent="-285750" algn="l" defTabSz="914400" rtl="0" eaLnBrk="1" fontAlgn="base" latinLnBrk="0" hangingPunct="1">
                        <a:lnSpc>
                          <a:spcPct val="100000"/>
                        </a:lnSpc>
                        <a:spcBef>
                          <a:spcPts val="0"/>
                        </a:spcBef>
                        <a:spcAft>
                          <a:spcPts val="0"/>
                        </a:spcAft>
                        <a:buClrTx/>
                        <a:buSzTx/>
                        <a:buFont typeface="Wingdings" panose="05000000000000000000" pitchFamily="2" charset="2"/>
                        <a:buChar char="§"/>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Grade 4</a:t>
                      </a:r>
                    </a:p>
                    <a:p>
                      <a:pPr marL="285750" marR="0" lvl="0" indent="-285750" algn="l" defTabSz="914400" rtl="0" eaLnBrk="1" fontAlgn="base" latinLnBrk="0" hangingPunct="1">
                        <a:lnSpc>
                          <a:spcPct val="100000"/>
                        </a:lnSpc>
                        <a:spcBef>
                          <a:spcPts val="0"/>
                        </a:spcBef>
                        <a:spcAft>
                          <a:spcPts val="0"/>
                        </a:spcAft>
                        <a:buClrTx/>
                        <a:buSzTx/>
                        <a:buFont typeface="Wingdings" panose="05000000000000000000" pitchFamily="2" charset="2"/>
                        <a:buChar char="§"/>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Grade 5</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45 (80)</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20 (36)</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23 (41)</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2 (4)</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0</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0</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20" name="Group 32">
            <a:extLst>
              <a:ext uri="{FF2B5EF4-FFF2-40B4-BE49-F238E27FC236}">
                <a16:creationId xmlns:a16="http://schemas.microsoft.com/office/drawing/2014/main" id="{6EF7459E-F284-CE28-B7A3-0F147D159666}"/>
              </a:ext>
            </a:extLst>
          </p:cNvPr>
          <p:cNvGraphicFramePr>
            <a:graphicFrameLocks noGrp="1"/>
          </p:cNvGraphicFramePr>
          <p:nvPr/>
        </p:nvGraphicFramePr>
        <p:xfrm>
          <a:off x="6280901" y="4876099"/>
          <a:ext cx="3877696" cy="1889792"/>
        </p:xfrm>
        <a:graphic>
          <a:graphicData uri="http://schemas.openxmlformats.org/drawingml/2006/table">
            <a:tbl>
              <a:tblPr/>
              <a:tblGrid>
                <a:gridCol w="2595161">
                  <a:extLst>
                    <a:ext uri="{9D8B030D-6E8A-4147-A177-3AD203B41FA5}">
                      <a16:colId xmlns:a16="http://schemas.microsoft.com/office/drawing/2014/main" val="20000"/>
                    </a:ext>
                  </a:extLst>
                </a:gridCol>
                <a:gridCol w="1282535">
                  <a:extLst>
                    <a:ext uri="{9D8B030D-6E8A-4147-A177-3AD203B41FA5}">
                      <a16:colId xmlns:a16="http://schemas.microsoft.com/office/drawing/2014/main" val="20001"/>
                    </a:ext>
                  </a:extLst>
                </a:gridCol>
              </a:tblGrid>
              <a:tr h="25467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Calibri" panose="020F0502020204030204" pitchFamily="34" charset="0"/>
                        </a:rPr>
                        <a:t>Neurologic events</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Calibri" panose="020F0502020204030204" pitchFamily="34" charset="0"/>
                        </a:rPr>
                        <a:t>n = 56</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18070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Any grade neurologic event</a:t>
                      </a:r>
                    </a:p>
                    <a:p>
                      <a:pPr marL="285750" marR="0" lvl="0" indent="-285750" algn="l" defTabSz="914400" rtl="0" eaLnBrk="1" fontAlgn="base" latinLnBrk="0" hangingPunct="1">
                        <a:lnSpc>
                          <a:spcPct val="100000"/>
                        </a:lnSpc>
                        <a:spcBef>
                          <a:spcPts val="0"/>
                        </a:spcBef>
                        <a:spcAft>
                          <a:spcPts val="0"/>
                        </a:spcAft>
                        <a:buClrTx/>
                        <a:buSzTx/>
                        <a:buFont typeface="Wingdings" panose="05000000000000000000" pitchFamily="2" charset="2"/>
                        <a:buChar char="§"/>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Grade 1</a:t>
                      </a:r>
                    </a:p>
                    <a:p>
                      <a:pPr marL="285750" marR="0" lvl="0" indent="-285750" algn="l" defTabSz="914400" rtl="0" eaLnBrk="1" fontAlgn="base" latinLnBrk="0" hangingPunct="1">
                        <a:lnSpc>
                          <a:spcPct val="100000"/>
                        </a:lnSpc>
                        <a:spcBef>
                          <a:spcPts val="0"/>
                        </a:spcBef>
                        <a:spcAft>
                          <a:spcPts val="0"/>
                        </a:spcAft>
                        <a:buClrTx/>
                        <a:buSzTx/>
                        <a:buFont typeface="Wingdings" panose="05000000000000000000" pitchFamily="2" charset="2"/>
                        <a:buChar char="§"/>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Grade 2</a:t>
                      </a:r>
                    </a:p>
                    <a:p>
                      <a:pPr marL="285750" marR="0" lvl="0" indent="-285750" algn="l" defTabSz="914400" rtl="0" eaLnBrk="1" fontAlgn="base" latinLnBrk="0" hangingPunct="1">
                        <a:lnSpc>
                          <a:spcPct val="100000"/>
                        </a:lnSpc>
                        <a:spcBef>
                          <a:spcPts val="0"/>
                        </a:spcBef>
                        <a:spcAft>
                          <a:spcPts val="0"/>
                        </a:spcAft>
                        <a:buClrTx/>
                        <a:buSzTx/>
                        <a:buFont typeface="Wingdings" panose="05000000000000000000" pitchFamily="2" charset="2"/>
                        <a:buChar char="§"/>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Grade 3</a:t>
                      </a:r>
                    </a:p>
                    <a:p>
                      <a:pPr marL="285750" marR="0" lvl="0" indent="-285750" algn="l" defTabSz="914400" rtl="0" eaLnBrk="1" fontAlgn="base" latinLnBrk="0" hangingPunct="1">
                        <a:lnSpc>
                          <a:spcPct val="100000"/>
                        </a:lnSpc>
                        <a:spcBef>
                          <a:spcPts val="0"/>
                        </a:spcBef>
                        <a:spcAft>
                          <a:spcPts val="0"/>
                        </a:spcAft>
                        <a:buClrTx/>
                        <a:buSzTx/>
                        <a:buFont typeface="Wingdings" panose="05000000000000000000" pitchFamily="2" charset="2"/>
                        <a:buChar char="§"/>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Grade 4</a:t>
                      </a:r>
                    </a:p>
                    <a:p>
                      <a:pPr marL="285750" marR="0" lvl="0" indent="-285750" algn="l" defTabSz="914400" rtl="0" eaLnBrk="1" fontAlgn="base" latinLnBrk="0" hangingPunct="1">
                        <a:lnSpc>
                          <a:spcPct val="100000"/>
                        </a:lnSpc>
                        <a:spcBef>
                          <a:spcPts val="0"/>
                        </a:spcBef>
                        <a:spcAft>
                          <a:spcPts val="0"/>
                        </a:spcAft>
                        <a:buClrTx/>
                        <a:buSzTx/>
                        <a:buFont typeface="Wingdings" panose="05000000000000000000" pitchFamily="2" charset="2"/>
                        <a:buChar char="§"/>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Grade 5</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23 (41)</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8 (14)</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9 (16)</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5 (9)</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1 (2)</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0</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20000"/>
                        <a:lumOff val="80000"/>
                      </a:schemeClr>
                    </a:solidFill>
                  </a:tcPr>
                </a:tc>
                <a:extLst>
                  <a:ext uri="{0D108BD9-81ED-4DB2-BD59-A6C34878D82A}">
                    <a16:rowId xmlns:a16="http://schemas.microsoft.com/office/drawing/2014/main" val="10001"/>
                  </a:ext>
                </a:extLst>
              </a:tr>
            </a:tbl>
          </a:graphicData>
        </a:graphic>
      </p:graphicFrame>
      <p:pic>
        <p:nvPicPr>
          <p:cNvPr id="21" name="Picture 20">
            <a:extLst>
              <a:ext uri="{FF2B5EF4-FFF2-40B4-BE49-F238E27FC236}">
                <a16:creationId xmlns:a16="http://schemas.microsoft.com/office/drawing/2014/main" id="{37806B1D-3251-3FFC-D943-C7094F963764}"/>
              </a:ext>
            </a:extLst>
          </p:cNvPr>
          <p:cNvPicPr>
            <a:picLocks noChangeAspect="1"/>
          </p:cNvPicPr>
          <p:nvPr/>
        </p:nvPicPr>
        <p:blipFill>
          <a:blip r:embed="rId4"/>
          <a:stretch>
            <a:fillRect/>
          </a:stretch>
        </p:blipFill>
        <p:spPr>
          <a:xfrm>
            <a:off x="176119" y="1458585"/>
            <a:ext cx="6450313" cy="2921084"/>
          </a:xfrm>
          <a:prstGeom prst="rect">
            <a:avLst/>
          </a:prstGeom>
        </p:spPr>
      </p:pic>
      <p:pic>
        <p:nvPicPr>
          <p:cNvPr id="3" name="Picture 2">
            <a:extLst>
              <a:ext uri="{FF2B5EF4-FFF2-40B4-BE49-F238E27FC236}">
                <a16:creationId xmlns:a16="http://schemas.microsoft.com/office/drawing/2014/main" id="{9BF09538-0494-FA1D-2AAC-AC25D48C98E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rcRect t="19721" r="36007" b="7623"/>
          <a:stretch>
            <a:fillRect/>
          </a:stretch>
        </p:blipFill>
        <p:spPr>
          <a:xfrm>
            <a:off x="7077694" y="1687138"/>
            <a:ext cx="4726380" cy="3021430"/>
          </a:xfrm>
          <a:prstGeom prst="rect">
            <a:avLst/>
          </a:prstGeom>
        </p:spPr>
      </p:pic>
      <p:sp>
        <p:nvSpPr>
          <p:cNvPr id="5" name="TextBox 4">
            <a:extLst>
              <a:ext uri="{FF2B5EF4-FFF2-40B4-BE49-F238E27FC236}">
                <a16:creationId xmlns:a16="http://schemas.microsoft.com/office/drawing/2014/main" id="{699569DA-DB38-A187-FFA3-A73EF920769D}"/>
              </a:ext>
            </a:extLst>
          </p:cNvPr>
          <p:cNvSpPr txBox="1"/>
          <p:nvPr/>
        </p:nvSpPr>
        <p:spPr bwMode="auto">
          <a:xfrm>
            <a:off x="8219749" y="1414936"/>
            <a:ext cx="28462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PFS by Response</a:t>
            </a:r>
          </a:p>
        </p:txBody>
      </p:sp>
    </p:spTree>
    <p:custDataLst>
      <p:tags r:id="rId1"/>
    </p:custDataLst>
    <p:extLst>
      <p:ext uri="{BB962C8B-B14F-4D97-AF65-F5344CB8AC3E}">
        <p14:creationId xmlns:p14="http://schemas.microsoft.com/office/powerpoint/2010/main" val="418381081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688E3-AED9-5B43-232E-658689DCE2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1A2E57-6899-23EA-816B-C014081CE6EB}"/>
              </a:ext>
            </a:extLst>
          </p:cNvPr>
          <p:cNvSpPr>
            <a:spLocks noGrp="1"/>
          </p:cNvSpPr>
          <p:nvPr>
            <p:ph type="title"/>
          </p:nvPr>
        </p:nvSpPr>
        <p:spPr>
          <a:xfrm>
            <a:off x="330314" y="283703"/>
            <a:ext cx="10872444" cy="606254"/>
          </a:xfrm>
        </p:spPr>
        <p:txBody>
          <a:bodyPr>
            <a:normAutofit/>
          </a:bodyPr>
          <a:lstStyle/>
          <a:p>
            <a:r>
              <a:rPr lang="en-GB" sz="3600" dirty="0"/>
              <a:t>Liso-cel in Richter’s Transformation: CIBMTR</a:t>
            </a:r>
          </a:p>
        </p:txBody>
      </p:sp>
      <p:graphicFrame>
        <p:nvGraphicFramePr>
          <p:cNvPr id="6" name="Table 5">
            <a:extLst>
              <a:ext uri="{FF2B5EF4-FFF2-40B4-BE49-F238E27FC236}">
                <a16:creationId xmlns:a16="http://schemas.microsoft.com/office/drawing/2014/main" id="{CBEA91F9-AC52-AA87-D237-9C3EC186764B}"/>
              </a:ext>
            </a:extLst>
          </p:cNvPr>
          <p:cNvGraphicFramePr>
            <a:graphicFrameLocks noGrp="1"/>
          </p:cNvGraphicFramePr>
          <p:nvPr/>
        </p:nvGraphicFramePr>
        <p:xfrm>
          <a:off x="330314" y="1041486"/>
          <a:ext cx="4199360" cy="2409262"/>
        </p:xfrm>
        <a:graphic>
          <a:graphicData uri="http://schemas.openxmlformats.org/drawingml/2006/table">
            <a:tbl>
              <a:tblPr firstRow="1" bandRow="1">
                <a:tableStyleId>{21E4AEA4-8DFA-4A89-87EB-49C32662AFE0}</a:tableStyleId>
              </a:tblPr>
              <a:tblGrid>
                <a:gridCol w="2956940">
                  <a:extLst>
                    <a:ext uri="{9D8B030D-6E8A-4147-A177-3AD203B41FA5}">
                      <a16:colId xmlns:a16="http://schemas.microsoft.com/office/drawing/2014/main" val="1960462176"/>
                    </a:ext>
                  </a:extLst>
                </a:gridCol>
                <a:gridCol w="1242420">
                  <a:extLst>
                    <a:ext uri="{9D8B030D-6E8A-4147-A177-3AD203B41FA5}">
                      <a16:colId xmlns:a16="http://schemas.microsoft.com/office/drawing/2014/main" val="3423548485"/>
                    </a:ext>
                  </a:extLst>
                </a:gridCol>
              </a:tblGrid>
              <a:tr h="327675">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nSpc>
                          <a:spcPct val="90000"/>
                        </a:lnSpc>
                      </a:pPr>
                      <a:r>
                        <a:rPr lang="en-GB" sz="1800" noProof="0" dirty="0">
                          <a:latin typeface="+mn-lt"/>
                        </a:rPr>
                        <a:t>Characteristic</a:t>
                      </a:r>
                      <a:endParaRPr lang="en-GB" sz="1800" b="1" noProof="0" dirty="0">
                        <a:solidFill>
                          <a:schemeClr val="tx1"/>
                        </a:solidFill>
                        <a:latin typeface="+mn-lt"/>
                      </a:endParaRPr>
                    </a:p>
                  </a:txBody>
                  <a:tcPr marL="68580" marR="68580" marT="18288" marB="18288" anchor="ct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algn="ctr" defTabSz="914400" rtl="0" eaLnBrk="1" latinLnBrk="0" hangingPunct="1">
                        <a:lnSpc>
                          <a:spcPct val="90000"/>
                        </a:lnSpc>
                      </a:pPr>
                      <a:r>
                        <a:rPr lang="en-GB" sz="1800" kern="1200" noProof="0" dirty="0">
                          <a:latin typeface="+mn-lt"/>
                        </a:rPr>
                        <a:t>N = 30</a:t>
                      </a:r>
                      <a:endParaRPr lang="en-GB" sz="1800" b="1" kern="1200" noProof="0" dirty="0">
                        <a:solidFill>
                          <a:schemeClr val="tx1"/>
                        </a:solidFill>
                        <a:latin typeface="+mn-lt"/>
                        <a:ea typeface="+mn-ea"/>
                        <a:cs typeface="+mn-cs"/>
                      </a:endParaRPr>
                    </a:p>
                  </a:txBody>
                  <a:tcPr marL="68580" marR="68580" marT="18288" marB="18288" anchor="ctr"/>
                </a:tc>
                <a:extLst>
                  <a:ext uri="{0D108BD9-81ED-4DB2-BD59-A6C34878D82A}">
                    <a16:rowId xmlns:a16="http://schemas.microsoft.com/office/drawing/2014/main" val="2087356621"/>
                  </a:ext>
                </a:extLst>
              </a:tr>
              <a:tr h="19324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100000"/>
                        </a:lnSpc>
                      </a:pPr>
                      <a:r>
                        <a:rPr lang="en-GB" sz="1800" noProof="0" dirty="0">
                          <a:solidFill>
                            <a:schemeClr val="tx1"/>
                          </a:solidFill>
                          <a:latin typeface="+mn-lt"/>
                        </a:rPr>
                        <a:t>Median age (range), years</a:t>
                      </a:r>
                      <a:endParaRPr lang="en-GB" sz="1800" b="0" noProof="0" dirty="0">
                        <a:solidFill>
                          <a:schemeClr val="tx1"/>
                        </a:solidFill>
                        <a:latin typeface="+mn-lt"/>
                      </a:endParaRPr>
                    </a:p>
                  </a:txBody>
                  <a:tcPr marL="97536" marR="97536" marT="18288" marB="18288"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lnSpc>
                          <a:spcPct val="100000"/>
                        </a:lnSpc>
                      </a:pPr>
                      <a:r>
                        <a:rPr lang="en-GB" sz="1800" noProof="0" dirty="0">
                          <a:solidFill>
                            <a:schemeClr val="tx1"/>
                          </a:solidFill>
                          <a:latin typeface="+mn-lt"/>
                        </a:rPr>
                        <a:t>66 (44-82)</a:t>
                      </a:r>
                    </a:p>
                  </a:txBody>
                  <a:tcPr marL="68580" marR="68580" marT="18288" marB="18288" anchor="ctr"/>
                </a:tc>
                <a:extLst>
                  <a:ext uri="{0D108BD9-81ED-4DB2-BD59-A6C34878D82A}">
                    <a16:rowId xmlns:a16="http://schemas.microsoft.com/office/drawing/2014/main" val="3503555746"/>
                  </a:ext>
                </a:extLst>
              </a:tr>
              <a:tr h="399091">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100000"/>
                        </a:lnSpc>
                      </a:pPr>
                      <a:r>
                        <a:rPr lang="en-GB" sz="1800" b="0" kern="1200" baseline="0" noProof="0" dirty="0">
                          <a:solidFill>
                            <a:schemeClr val="tx1"/>
                          </a:solidFill>
                          <a:latin typeface="+mn-lt"/>
                        </a:rPr>
                        <a:t>TP53 mutation</a:t>
                      </a:r>
                    </a:p>
                    <a:p>
                      <a:pPr>
                        <a:lnSpc>
                          <a:spcPct val="100000"/>
                        </a:lnSpc>
                      </a:pPr>
                      <a:r>
                        <a:rPr lang="en-GB" sz="1800" b="0" kern="1200" baseline="0" noProof="0" dirty="0">
                          <a:solidFill>
                            <a:schemeClr val="tx1"/>
                          </a:solidFill>
                          <a:latin typeface="+mn-lt"/>
                        </a:rPr>
                        <a:t>Del(17p)</a:t>
                      </a:r>
                      <a:endParaRPr lang="en-GB" sz="1800" b="0" baseline="0" noProof="0" dirty="0">
                        <a:solidFill>
                          <a:schemeClr val="tx1"/>
                        </a:solidFill>
                        <a:latin typeface="+mn-lt"/>
                      </a:endParaRPr>
                    </a:p>
                  </a:txBody>
                  <a:tcPr marL="97536" marR="97536" marT="18288" marB="18288"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lnSpc>
                          <a:spcPct val="100000"/>
                        </a:lnSpc>
                      </a:pPr>
                      <a:r>
                        <a:rPr lang="en-GB" sz="1800" noProof="0" dirty="0">
                          <a:solidFill>
                            <a:schemeClr val="tx1"/>
                          </a:solidFill>
                          <a:latin typeface="+mn-lt"/>
                        </a:rPr>
                        <a:t>40%</a:t>
                      </a:r>
                    </a:p>
                    <a:p>
                      <a:pPr algn="ctr">
                        <a:lnSpc>
                          <a:spcPct val="100000"/>
                        </a:lnSpc>
                      </a:pPr>
                      <a:r>
                        <a:rPr lang="en-GB" sz="1800" noProof="0" dirty="0">
                          <a:solidFill>
                            <a:schemeClr val="tx1"/>
                          </a:solidFill>
                          <a:latin typeface="+mn-lt"/>
                        </a:rPr>
                        <a:t>46%</a:t>
                      </a:r>
                    </a:p>
                  </a:txBody>
                  <a:tcPr anchor="ctr"/>
                </a:tc>
                <a:extLst>
                  <a:ext uri="{0D108BD9-81ED-4DB2-BD59-A6C34878D82A}">
                    <a16:rowId xmlns:a16="http://schemas.microsoft.com/office/drawing/2014/main" val="2857281689"/>
                  </a:ext>
                </a:extLst>
              </a:tr>
              <a:tr h="399091">
                <a:tc>
                  <a:txBody>
                    <a:bodyPr/>
                    <a:lstStyle/>
                    <a:p>
                      <a:pPr>
                        <a:lnSpc>
                          <a:spcPct val="100000"/>
                        </a:lnSpc>
                      </a:pPr>
                      <a:r>
                        <a:rPr lang="en-GB" sz="1800" b="0" baseline="0" noProof="0" dirty="0">
                          <a:solidFill>
                            <a:schemeClr val="tx1"/>
                          </a:solidFill>
                          <a:latin typeface="+mn-lt"/>
                        </a:rPr>
                        <a:t>Refractory to prior line</a:t>
                      </a:r>
                    </a:p>
                  </a:txBody>
                  <a:tcPr marL="97536" marR="97536" marT="18288" marB="18288" anchor="ctr"/>
                </a:tc>
                <a:tc>
                  <a:txBody>
                    <a:bodyPr/>
                    <a:lstStyle/>
                    <a:p>
                      <a:pPr algn="ctr">
                        <a:lnSpc>
                          <a:spcPct val="100000"/>
                        </a:lnSpc>
                      </a:pPr>
                      <a:r>
                        <a:rPr lang="en-GB" sz="1800" noProof="0" dirty="0">
                          <a:solidFill>
                            <a:schemeClr val="tx1"/>
                          </a:solidFill>
                          <a:latin typeface="+mn-lt"/>
                        </a:rPr>
                        <a:t>40%</a:t>
                      </a:r>
                    </a:p>
                  </a:txBody>
                  <a:tcPr anchor="ctr"/>
                </a:tc>
                <a:extLst>
                  <a:ext uri="{0D108BD9-81ED-4DB2-BD59-A6C34878D82A}">
                    <a16:rowId xmlns:a16="http://schemas.microsoft.com/office/drawing/2014/main" val="4204502953"/>
                  </a:ext>
                </a:extLst>
              </a:tr>
              <a:tr h="2310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dirty="0">
                          <a:ln>
                            <a:noFill/>
                          </a:ln>
                          <a:solidFill>
                            <a:schemeClr val="tx1"/>
                          </a:solidFill>
                          <a:effectLst/>
                          <a:uLnTx/>
                          <a:uFillTx/>
                          <a:latin typeface="+mn-lt"/>
                        </a:rPr>
                        <a:t>Prior chemoimmunotherapy</a:t>
                      </a:r>
                      <a:endParaRPr lang="en-GB" sz="1800" b="0" i="0" kern="1200" noProof="0" dirty="0">
                        <a:solidFill>
                          <a:schemeClr val="tx1"/>
                        </a:solidFill>
                        <a:latin typeface="+mn-lt"/>
                        <a:ea typeface="+mn-ea"/>
                        <a:cs typeface="+mn-cs"/>
                      </a:endParaRPr>
                    </a:p>
                  </a:txBody>
                  <a:tcPr marL="97536" marR="97536"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0" noProof="0" dirty="0">
                          <a:solidFill>
                            <a:schemeClr val="tx1"/>
                          </a:solidFill>
                          <a:latin typeface="+mn-lt"/>
                        </a:rPr>
                        <a:t>97%</a:t>
                      </a:r>
                      <a:endParaRPr lang="en-GB" sz="1800" i="0" kern="1200" noProof="0" dirty="0">
                        <a:solidFill>
                          <a:schemeClr val="tx1"/>
                        </a:solidFill>
                        <a:latin typeface="+mn-lt"/>
                        <a:ea typeface="+mn-ea"/>
                        <a:cs typeface="+mn-cs"/>
                      </a:endParaRPr>
                    </a:p>
                  </a:txBody>
                  <a:tcPr anchor="ctr"/>
                </a:tc>
                <a:extLst>
                  <a:ext uri="{0D108BD9-81ED-4DB2-BD59-A6C34878D82A}">
                    <a16:rowId xmlns:a16="http://schemas.microsoft.com/office/drawing/2014/main" val="3288275294"/>
                  </a:ext>
                </a:extLst>
              </a:tr>
              <a:tr h="2310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b="0" i="0" kern="1200" noProof="0" dirty="0">
                          <a:solidFill>
                            <a:schemeClr val="tx1"/>
                          </a:solidFill>
                          <a:latin typeface="+mn-lt"/>
                          <a:ea typeface="+mn-ea"/>
                          <a:cs typeface="+mn-cs"/>
                        </a:rPr>
                        <a:t>Prior CLL therapy</a:t>
                      </a:r>
                    </a:p>
                  </a:txBody>
                  <a:tcPr marL="97536" marR="97536"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0" kern="1200" noProof="0" dirty="0">
                          <a:solidFill>
                            <a:schemeClr val="tx1"/>
                          </a:solidFill>
                          <a:latin typeface="+mn-lt"/>
                          <a:ea typeface="+mn-ea"/>
                          <a:cs typeface="+mn-cs"/>
                        </a:rPr>
                        <a:t>77%</a:t>
                      </a:r>
                    </a:p>
                  </a:txBody>
                  <a:tcPr anchor="ctr"/>
                </a:tc>
                <a:extLst>
                  <a:ext uri="{0D108BD9-81ED-4DB2-BD59-A6C34878D82A}">
                    <a16:rowId xmlns:a16="http://schemas.microsoft.com/office/drawing/2014/main" val="2480971374"/>
                  </a:ext>
                </a:extLst>
              </a:tr>
            </a:tbl>
          </a:graphicData>
        </a:graphic>
      </p:graphicFrame>
      <p:pic>
        <p:nvPicPr>
          <p:cNvPr id="11" name="Picture 2">
            <a:extLst>
              <a:ext uri="{FF2B5EF4-FFF2-40B4-BE49-F238E27FC236}">
                <a16:creationId xmlns:a16="http://schemas.microsoft.com/office/drawing/2014/main" id="{8F238312-A25F-624A-4500-2D4594603A1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4205" t="33859" r="56081" b="13250"/>
          <a:stretch>
            <a:fillRect/>
          </a:stretch>
        </p:blipFill>
        <p:spPr bwMode="auto">
          <a:xfrm>
            <a:off x="1128156" y="3722630"/>
            <a:ext cx="4062989" cy="3046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a:extLst>
              <a:ext uri="{FF2B5EF4-FFF2-40B4-BE49-F238E27FC236}">
                <a16:creationId xmlns:a16="http://schemas.microsoft.com/office/drawing/2014/main" id="{1C905EFC-A886-3CE9-9B14-9AD53D569C70}"/>
              </a:ext>
            </a:extLst>
          </p:cNvPr>
          <p:cNvGrpSpPr/>
          <p:nvPr/>
        </p:nvGrpSpPr>
        <p:grpSpPr>
          <a:xfrm>
            <a:off x="2189212" y="3521514"/>
            <a:ext cx="3020734" cy="1724406"/>
            <a:chOff x="2418165" y="3678867"/>
            <a:chExt cx="3020734" cy="1724406"/>
          </a:xfrm>
          <a:solidFill>
            <a:schemeClr val="bg1"/>
          </a:solidFill>
        </p:grpSpPr>
        <p:sp>
          <p:nvSpPr>
            <p:cNvPr id="12" name="Rectangle 11">
              <a:extLst>
                <a:ext uri="{FF2B5EF4-FFF2-40B4-BE49-F238E27FC236}">
                  <a16:creationId xmlns:a16="http://schemas.microsoft.com/office/drawing/2014/main" id="{DFC8DAC1-45DC-E5E9-FBAE-039C40548D3C}"/>
                </a:ext>
              </a:extLst>
            </p:cNvPr>
            <p:cNvSpPr/>
            <p:nvPr/>
          </p:nvSpPr>
          <p:spPr>
            <a:xfrm>
              <a:off x="2850078" y="3678868"/>
              <a:ext cx="2588821" cy="1724405"/>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C437E3DA-149A-CB9E-60C6-2B3DDF7238C1}"/>
                </a:ext>
              </a:extLst>
            </p:cNvPr>
            <p:cNvSpPr/>
            <p:nvPr/>
          </p:nvSpPr>
          <p:spPr>
            <a:xfrm>
              <a:off x="2418165" y="3678867"/>
              <a:ext cx="2588821" cy="572499"/>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1" name="TextBox 20">
            <a:extLst>
              <a:ext uri="{FF2B5EF4-FFF2-40B4-BE49-F238E27FC236}">
                <a16:creationId xmlns:a16="http://schemas.microsoft.com/office/drawing/2014/main" id="{DCDB5BA4-7C70-B0E0-5609-D7A2C30C44D0}"/>
              </a:ext>
            </a:extLst>
          </p:cNvPr>
          <p:cNvSpPr txBox="1"/>
          <p:nvPr/>
        </p:nvSpPr>
        <p:spPr>
          <a:xfrm>
            <a:off x="1965721" y="3757177"/>
            <a:ext cx="431528" cy="2616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Calibri"/>
                <a:ea typeface="+mn-ea"/>
                <a:cs typeface="+mn-cs"/>
              </a:rPr>
              <a:t>76%</a:t>
            </a:r>
          </a:p>
        </p:txBody>
      </p:sp>
      <p:sp>
        <p:nvSpPr>
          <p:cNvPr id="17" name="TextBox 16">
            <a:extLst>
              <a:ext uri="{FF2B5EF4-FFF2-40B4-BE49-F238E27FC236}">
                <a16:creationId xmlns:a16="http://schemas.microsoft.com/office/drawing/2014/main" id="{7555C5D0-672B-3460-237E-3D2D7F3AB96D}"/>
              </a:ext>
            </a:extLst>
          </p:cNvPr>
          <p:cNvSpPr txBox="1"/>
          <p:nvPr/>
        </p:nvSpPr>
        <p:spPr bwMode="auto">
          <a:xfrm>
            <a:off x="100908" y="6611516"/>
            <a:ext cx="19324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mn-cs"/>
              </a:rPr>
              <a:t>Winter, et al. Proc ASCO 2024</a:t>
            </a:r>
          </a:p>
        </p:txBody>
      </p:sp>
      <p:sp>
        <p:nvSpPr>
          <p:cNvPr id="22" name="TextBox 21">
            <a:extLst>
              <a:ext uri="{FF2B5EF4-FFF2-40B4-BE49-F238E27FC236}">
                <a16:creationId xmlns:a16="http://schemas.microsoft.com/office/drawing/2014/main" id="{E2136FE1-B4FF-9D3E-C7C0-A1BBA8AB36EC}"/>
              </a:ext>
            </a:extLst>
          </p:cNvPr>
          <p:cNvSpPr txBox="1"/>
          <p:nvPr/>
        </p:nvSpPr>
        <p:spPr>
          <a:xfrm>
            <a:off x="2958213" y="4214803"/>
            <a:ext cx="1717137" cy="132343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ORR: 76%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CRR:  66%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Median DOR: NR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12-mo DOR:   77%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a:ea typeface="+mn-ea"/>
              <a:cs typeface="+mn-cs"/>
            </a:endParaRPr>
          </a:p>
        </p:txBody>
      </p:sp>
      <p:pic>
        <p:nvPicPr>
          <p:cNvPr id="23" name="Picture 2">
            <a:extLst>
              <a:ext uri="{FF2B5EF4-FFF2-40B4-BE49-F238E27FC236}">
                <a16:creationId xmlns:a16="http://schemas.microsoft.com/office/drawing/2014/main" id="{EE77DCB7-4A41-4EFA-AD25-21FAF8CBDBC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17" t="19421" r="52228" b="12696"/>
          <a:stretch>
            <a:fillRect/>
          </a:stretch>
        </p:blipFill>
        <p:spPr bwMode="auto">
          <a:xfrm>
            <a:off x="5839089" y="1284765"/>
            <a:ext cx="5829705" cy="5045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a:extLst>
              <a:ext uri="{FF2B5EF4-FFF2-40B4-BE49-F238E27FC236}">
                <a16:creationId xmlns:a16="http://schemas.microsoft.com/office/drawing/2014/main" id="{DFF65425-2F49-3D5C-117E-441EF179B509}"/>
              </a:ext>
            </a:extLst>
          </p:cNvPr>
          <p:cNvSpPr/>
          <p:nvPr/>
        </p:nvSpPr>
        <p:spPr>
          <a:xfrm>
            <a:off x="6733309" y="3520988"/>
            <a:ext cx="4935485" cy="13555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74030045-0AAD-7E58-5055-12A764EB1325}"/>
              </a:ext>
            </a:extLst>
          </p:cNvPr>
          <p:cNvSpPr txBox="1"/>
          <p:nvPr/>
        </p:nvSpPr>
        <p:spPr>
          <a:xfrm>
            <a:off x="7916976" y="1206119"/>
            <a:ext cx="2820516" cy="286232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Progression-free survival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Median NR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12-mo PFS 54%</a:t>
            </a:r>
          </a:p>
        </p:txBody>
      </p:sp>
    </p:spTree>
    <p:custDataLst>
      <p:tags r:id="rId1"/>
    </p:custDataLst>
    <p:extLst>
      <p:ext uri="{BB962C8B-B14F-4D97-AF65-F5344CB8AC3E}">
        <p14:creationId xmlns:p14="http://schemas.microsoft.com/office/powerpoint/2010/main" val="317489620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0CCEE-947C-AAAF-1B7C-797508C818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A44C33-54E4-993E-3CC0-37430A8F1DF9}"/>
              </a:ext>
            </a:extLst>
          </p:cNvPr>
          <p:cNvSpPr>
            <a:spLocks noGrp="1"/>
          </p:cNvSpPr>
          <p:nvPr>
            <p:ph type="title"/>
          </p:nvPr>
        </p:nvSpPr>
        <p:spPr/>
        <p:txBody>
          <a:bodyPr/>
          <a:lstStyle/>
          <a:p>
            <a:r>
              <a:rPr lang="en-US" sz="4400" dirty="0"/>
              <a:t>Bispecific Abs for relapsed/ refractory CLL and RT</a:t>
            </a:r>
          </a:p>
        </p:txBody>
      </p:sp>
    </p:spTree>
    <p:extLst>
      <p:ext uri="{BB962C8B-B14F-4D97-AF65-F5344CB8AC3E}">
        <p14:creationId xmlns:p14="http://schemas.microsoft.com/office/powerpoint/2010/main" val="376618810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BB8F6-E55B-C35B-4367-C09D4109B302}"/>
              </a:ext>
            </a:extLst>
          </p:cNvPr>
          <p:cNvSpPr>
            <a:spLocks noGrp="1"/>
          </p:cNvSpPr>
          <p:nvPr>
            <p:ph type="title"/>
          </p:nvPr>
        </p:nvSpPr>
        <p:spPr/>
        <p:txBody>
          <a:bodyPr/>
          <a:lstStyle/>
          <a:p>
            <a:r>
              <a:rPr lang="en-US" dirty="0"/>
              <a:t>Epcoritamab, an anti-CD20/CD3 bispecific antibody in relapsed/refractory CLL</a:t>
            </a:r>
          </a:p>
        </p:txBody>
      </p:sp>
      <p:sp>
        <p:nvSpPr>
          <p:cNvPr id="4" name="TextBox 3">
            <a:extLst>
              <a:ext uri="{FF2B5EF4-FFF2-40B4-BE49-F238E27FC236}">
                <a16:creationId xmlns:a16="http://schemas.microsoft.com/office/drawing/2014/main" id="{28B0E34F-B8FC-10D5-70E1-D18B8B96C355}"/>
              </a:ext>
            </a:extLst>
          </p:cNvPr>
          <p:cNvSpPr txBox="1"/>
          <p:nvPr/>
        </p:nvSpPr>
        <p:spPr bwMode="auto">
          <a:xfrm>
            <a:off x="100908" y="6611516"/>
            <a:ext cx="19324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mn-cs"/>
              </a:rPr>
              <a:t>Danilov, et al. Proc ASH 2024.</a:t>
            </a:r>
          </a:p>
        </p:txBody>
      </p:sp>
      <p:graphicFrame>
        <p:nvGraphicFramePr>
          <p:cNvPr id="7" name="Table 6">
            <a:extLst>
              <a:ext uri="{FF2B5EF4-FFF2-40B4-BE49-F238E27FC236}">
                <a16:creationId xmlns:a16="http://schemas.microsoft.com/office/drawing/2014/main" id="{68D2609F-41B3-52B0-BC1E-FBCBC3B67C91}"/>
              </a:ext>
            </a:extLst>
          </p:cNvPr>
          <p:cNvGraphicFramePr>
            <a:graphicFrameLocks noGrp="1"/>
          </p:cNvGraphicFramePr>
          <p:nvPr/>
        </p:nvGraphicFramePr>
        <p:xfrm>
          <a:off x="967786" y="2251861"/>
          <a:ext cx="4353077" cy="1426464"/>
        </p:xfrm>
        <a:graphic>
          <a:graphicData uri="http://schemas.openxmlformats.org/drawingml/2006/table">
            <a:tbl>
              <a:tblPr firstRow="1" bandRow="1">
                <a:tableStyleId>{21E4AEA4-8DFA-4A89-87EB-49C32662AFE0}</a:tableStyleId>
              </a:tblPr>
              <a:tblGrid>
                <a:gridCol w="3044782">
                  <a:extLst>
                    <a:ext uri="{9D8B030D-6E8A-4147-A177-3AD203B41FA5}">
                      <a16:colId xmlns:a16="http://schemas.microsoft.com/office/drawing/2014/main" val="1960462176"/>
                    </a:ext>
                  </a:extLst>
                </a:gridCol>
                <a:gridCol w="1308295">
                  <a:extLst>
                    <a:ext uri="{9D8B030D-6E8A-4147-A177-3AD203B41FA5}">
                      <a16:colId xmlns:a16="http://schemas.microsoft.com/office/drawing/2014/main" val="3423548485"/>
                    </a:ext>
                  </a:extLst>
                </a:gridCol>
              </a:tblGrid>
              <a:tr h="401086">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nSpc>
                          <a:spcPct val="90000"/>
                        </a:lnSpc>
                      </a:pPr>
                      <a:r>
                        <a:rPr lang="en-GB" sz="1600" noProof="0" dirty="0"/>
                        <a:t>Characteristic</a:t>
                      </a:r>
                      <a:endParaRPr lang="en-GB" sz="1600" b="1" noProof="0" dirty="0">
                        <a:solidFill>
                          <a:schemeClr val="tx1"/>
                        </a:solidFill>
                        <a:latin typeface=" calibri"/>
                      </a:endParaRPr>
                    </a:p>
                  </a:txBody>
                  <a:tcPr marL="68580" marR="68580" marT="18288" marB="18288" anchor="ct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algn="ctr" defTabSz="914400" rtl="0" eaLnBrk="1" latinLnBrk="0" hangingPunct="1">
                        <a:lnSpc>
                          <a:spcPct val="90000"/>
                        </a:lnSpc>
                      </a:pPr>
                      <a:r>
                        <a:rPr lang="en-GB" sz="1600" kern="1200" noProof="0" dirty="0"/>
                        <a:t>All patients</a:t>
                      </a:r>
                    </a:p>
                    <a:p>
                      <a:pPr marL="0" algn="ctr" defTabSz="914400" rtl="0" eaLnBrk="1" latinLnBrk="0" hangingPunct="1">
                        <a:lnSpc>
                          <a:spcPct val="90000"/>
                        </a:lnSpc>
                      </a:pPr>
                      <a:r>
                        <a:rPr lang="en-GB" sz="1600" kern="1200" noProof="0" dirty="0"/>
                        <a:t>N = 23</a:t>
                      </a:r>
                      <a:endParaRPr lang="en-GB" sz="1600" b="1" kern="1200" noProof="0" dirty="0">
                        <a:solidFill>
                          <a:schemeClr val="tx1"/>
                        </a:solidFill>
                        <a:latin typeface=" calibri"/>
                        <a:ea typeface="+mn-ea"/>
                        <a:cs typeface="+mn-cs"/>
                      </a:endParaRPr>
                    </a:p>
                  </a:txBody>
                  <a:tcPr marL="68580" marR="68580" marT="18288" marB="18288" anchor="ctr"/>
                </a:tc>
                <a:extLst>
                  <a:ext uri="{0D108BD9-81ED-4DB2-BD59-A6C34878D82A}">
                    <a16:rowId xmlns:a16="http://schemas.microsoft.com/office/drawing/2014/main" val="2087356621"/>
                  </a:ext>
                </a:extLst>
              </a:tr>
              <a:tr h="223683">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100000"/>
                        </a:lnSpc>
                      </a:pPr>
                      <a:r>
                        <a:rPr lang="en-GB" sz="1600" noProof="0" dirty="0">
                          <a:solidFill>
                            <a:schemeClr val="tx1"/>
                          </a:solidFill>
                        </a:rPr>
                        <a:t>Median age, years (range)</a:t>
                      </a:r>
                      <a:endParaRPr lang="en-GB" sz="1600" b="0" noProof="0" dirty="0">
                        <a:solidFill>
                          <a:schemeClr val="tx1"/>
                        </a:solidFill>
                        <a:latin typeface=" calibri"/>
                      </a:endParaRPr>
                    </a:p>
                  </a:txBody>
                  <a:tcPr marL="97536" marR="97536" marT="18288" marB="18288"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lnSpc>
                          <a:spcPct val="100000"/>
                        </a:lnSpc>
                      </a:pPr>
                      <a:r>
                        <a:rPr lang="en-GB" sz="1600" noProof="0" dirty="0">
                          <a:solidFill>
                            <a:schemeClr val="tx1"/>
                          </a:solidFill>
                        </a:rPr>
                        <a:t>72 (55-83)</a:t>
                      </a:r>
                      <a:endParaRPr lang="en-GB" sz="1600" noProof="0" dirty="0">
                        <a:solidFill>
                          <a:schemeClr val="tx1"/>
                        </a:solidFill>
                        <a:latin typeface=" calibri"/>
                      </a:endParaRPr>
                    </a:p>
                  </a:txBody>
                  <a:tcPr marL="68580" marR="68580" marT="18288" marB="18288" anchor="ctr"/>
                </a:tc>
                <a:extLst>
                  <a:ext uri="{0D108BD9-81ED-4DB2-BD59-A6C34878D82A}">
                    <a16:rowId xmlns:a16="http://schemas.microsoft.com/office/drawing/2014/main" val="3503555746"/>
                  </a:ext>
                </a:extLst>
              </a:tr>
              <a:tr h="269962">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100000"/>
                        </a:lnSpc>
                      </a:pPr>
                      <a:r>
                        <a:rPr lang="en-GB" sz="1600" b="0" i="1" baseline="0" noProof="0" dirty="0">
                          <a:solidFill>
                            <a:schemeClr val="tx1"/>
                          </a:solidFill>
                          <a:latin typeface=" calibri"/>
                        </a:rPr>
                        <a:t>TP53</a:t>
                      </a:r>
                      <a:r>
                        <a:rPr lang="en-GB" sz="1600" b="0" baseline="0" noProof="0" dirty="0">
                          <a:solidFill>
                            <a:schemeClr val="tx1"/>
                          </a:solidFill>
                          <a:latin typeface=" calibri"/>
                        </a:rPr>
                        <a:t> aberrations, n (%)</a:t>
                      </a:r>
                    </a:p>
                  </a:txBody>
                  <a:tcPr marL="97536" marR="97536" marT="18288" marB="18288"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lnSpc>
                          <a:spcPct val="100000"/>
                        </a:lnSpc>
                      </a:pPr>
                      <a:r>
                        <a:rPr lang="en-GB" sz="1600" noProof="0" dirty="0">
                          <a:solidFill>
                            <a:schemeClr val="tx1"/>
                          </a:solidFill>
                        </a:rPr>
                        <a:t>15 (65)</a:t>
                      </a:r>
                      <a:endParaRPr lang="en-GB" sz="1600" noProof="0" dirty="0">
                        <a:solidFill>
                          <a:schemeClr val="tx1"/>
                        </a:solidFill>
                        <a:latin typeface=" calibri"/>
                      </a:endParaRPr>
                    </a:p>
                  </a:txBody>
                  <a:tcPr anchor="ctr"/>
                </a:tc>
                <a:extLst>
                  <a:ext uri="{0D108BD9-81ED-4DB2-BD59-A6C34878D82A}">
                    <a16:rowId xmlns:a16="http://schemas.microsoft.com/office/drawing/2014/main" val="2857281689"/>
                  </a:ext>
                </a:extLst>
              </a:tr>
              <a:tr h="26996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u="none" strike="noStrike" kern="1200" cap="none" spc="0" normalizeH="0" baseline="0" noProof="0" dirty="0">
                          <a:ln>
                            <a:noFill/>
                          </a:ln>
                          <a:solidFill>
                            <a:schemeClr val="tx1"/>
                          </a:solidFill>
                          <a:effectLst/>
                          <a:uLnTx/>
                          <a:uFillTx/>
                        </a:rPr>
                        <a:t>Median prior lines of </a:t>
                      </a:r>
                      <a:r>
                        <a:rPr kumimoji="0" lang="en-GB" sz="1600" u="none" strike="noStrike" kern="1200" cap="none" spc="0" normalizeH="0" baseline="0" noProof="0" dirty="0" err="1">
                          <a:ln>
                            <a:noFill/>
                          </a:ln>
                          <a:solidFill>
                            <a:schemeClr val="tx1"/>
                          </a:solidFill>
                          <a:effectLst/>
                          <a:uLnTx/>
                          <a:uFillTx/>
                        </a:rPr>
                        <a:t>tx</a:t>
                      </a:r>
                      <a:r>
                        <a:rPr kumimoji="0" lang="en-GB" sz="1600" u="none" strike="noStrike" kern="1200" cap="none" spc="0" normalizeH="0" baseline="0" noProof="0" dirty="0">
                          <a:ln>
                            <a:noFill/>
                          </a:ln>
                          <a:solidFill>
                            <a:schemeClr val="tx1"/>
                          </a:solidFill>
                          <a:effectLst/>
                          <a:uLnTx/>
                          <a:uFillTx/>
                        </a:rPr>
                        <a:t>, n (range)</a:t>
                      </a:r>
                      <a:endParaRPr lang="en-GB" sz="1600" b="0" kern="1200" noProof="0" dirty="0">
                        <a:solidFill>
                          <a:schemeClr val="tx1"/>
                        </a:solidFill>
                        <a:latin typeface=" calibri"/>
                        <a:ea typeface="+mn-ea"/>
                        <a:cs typeface="+mn-cs"/>
                      </a:endParaRPr>
                    </a:p>
                  </a:txBody>
                  <a:tcPr marL="97536" marR="97536"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noProof="0" dirty="0">
                          <a:solidFill>
                            <a:schemeClr val="tx1"/>
                          </a:solidFill>
                        </a:rPr>
                        <a:t>4 (2</a:t>
                      </a:r>
                      <a:r>
                        <a:rPr lang="en-GB" sz="1600" kern="1200" noProof="0" dirty="0">
                          <a:solidFill>
                            <a:schemeClr val="tx1"/>
                          </a:solidFill>
                        </a:rPr>
                        <a:t>–</a:t>
                      </a:r>
                      <a:r>
                        <a:rPr lang="en-GB" sz="1600" noProof="0" dirty="0">
                          <a:solidFill>
                            <a:schemeClr val="tx1"/>
                          </a:solidFill>
                        </a:rPr>
                        <a:t>10)</a:t>
                      </a:r>
                      <a:endParaRPr lang="en-GB" sz="1600" kern="1200" noProof="0" dirty="0">
                        <a:solidFill>
                          <a:schemeClr val="tx1"/>
                        </a:solidFill>
                        <a:latin typeface=" calibri"/>
                        <a:ea typeface="+mn-ea"/>
                        <a:cs typeface="+mn-cs"/>
                      </a:endParaRPr>
                    </a:p>
                  </a:txBody>
                  <a:tcPr anchor="ctr"/>
                </a:tc>
                <a:extLst>
                  <a:ext uri="{0D108BD9-81ED-4DB2-BD59-A6C34878D82A}">
                    <a16:rowId xmlns:a16="http://schemas.microsoft.com/office/drawing/2014/main" val="3850594094"/>
                  </a:ext>
                </a:extLst>
              </a:tr>
            </a:tbl>
          </a:graphicData>
        </a:graphic>
      </p:graphicFrame>
      <p:graphicFrame>
        <p:nvGraphicFramePr>
          <p:cNvPr id="8" name="Table 7">
            <a:extLst>
              <a:ext uri="{FF2B5EF4-FFF2-40B4-BE49-F238E27FC236}">
                <a16:creationId xmlns:a16="http://schemas.microsoft.com/office/drawing/2014/main" id="{5782EE03-11D7-6B02-4EEB-9657F05BBDF3}"/>
              </a:ext>
            </a:extLst>
          </p:cNvPr>
          <p:cNvGraphicFramePr>
            <a:graphicFrameLocks noGrp="1"/>
          </p:cNvGraphicFramePr>
          <p:nvPr/>
        </p:nvGraphicFramePr>
        <p:xfrm>
          <a:off x="1164943" y="4135357"/>
          <a:ext cx="3879327" cy="1274551"/>
        </p:xfrm>
        <a:graphic>
          <a:graphicData uri="http://schemas.openxmlformats.org/drawingml/2006/table">
            <a:tbl>
              <a:tblPr firstRow="1" bandRow="1">
                <a:tableStyleId>{21E4AEA4-8DFA-4A89-87EB-49C32662AFE0}</a:tableStyleId>
              </a:tblPr>
              <a:tblGrid>
                <a:gridCol w="2552991">
                  <a:extLst>
                    <a:ext uri="{9D8B030D-6E8A-4147-A177-3AD203B41FA5}">
                      <a16:colId xmlns:a16="http://schemas.microsoft.com/office/drawing/2014/main" val="1960462176"/>
                    </a:ext>
                  </a:extLst>
                </a:gridCol>
                <a:gridCol w="1326336">
                  <a:extLst>
                    <a:ext uri="{9D8B030D-6E8A-4147-A177-3AD203B41FA5}">
                      <a16:colId xmlns:a16="http://schemas.microsoft.com/office/drawing/2014/main" val="3423548485"/>
                    </a:ext>
                  </a:extLst>
                </a:gridCol>
              </a:tblGrid>
              <a:tr h="323575">
                <a:tc>
                  <a:txBody>
                    <a:bodyPr/>
                    <a:lstStyle/>
                    <a:p>
                      <a:pPr>
                        <a:lnSpc>
                          <a:spcPct val="100000"/>
                        </a:lnSpc>
                      </a:pPr>
                      <a:r>
                        <a:rPr lang="en-GB" sz="1800" b="1" noProof="0" dirty="0">
                          <a:solidFill>
                            <a:schemeClr val="bg1"/>
                          </a:solidFill>
                        </a:rPr>
                        <a:t>Best response</a:t>
                      </a:r>
                      <a:endParaRPr lang="en-GB" sz="1800" b="1" noProof="0" dirty="0">
                        <a:solidFill>
                          <a:schemeClr val="bg1"/>
                        </a:solidFill>
                        <a:latin typeface="+mn-lt"/>
                      </a:endParaRPr>
                    </a:p>
                  </a:txBody>
                  <a:tcPr marL="73152" marR="68580" marT="18288" marB="18288" anchor="ct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GB" sz="1600" b="1" kern="1200" noProof="0" dirty="0">
                          <a:solidFill>
                            <a:schemeClr val="bg1"/>
                          </a:solidFill>
                        </a:rPr>
                        <a:t>N = 23</a:t>
                      </a:r>
                      <a:endParaRPr lang="en-GB" sz="1600" b="1" kern="1200" noProof="0" dirty="0">
                        <a:solidFill>
                          <a:schemeClr val="bg1"/>
                        </a:solidFill>
                        <a:latin typeface=" calibri"/>
                        <a:ea typeface="+mn-ea"/>
                        <a:cs typeface="+mn-cs"/>
                      </a:endParaRPr>
                    </a:p>
                  </a:txBody>
                  <a:tcPr marL="68580" marR="68580" marT="18288" marB="18288" anchor="ctr"/>
                </a:tc>
                <a:extLst>
                  <a:ext uri="{0D108BD9-81ED-4DB2-BD59-A6C34878D82A}">
                    <a16:rowId xmlns:a16="http://schemas.microsoft.com/office/drawing/2014/main" val="2088589340"/>
                  </a:ext>
                </a:extLst>
              </a:tr>
              <a:tr h="253559">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nSpc>
                          <a:spcPct val="100000"/>
                        </a:lnSpc>
                      </a:pPr>
                      <a:r>
                        <a:rPr lang="en-GB" sz="1600" b="0" noProof="0" dirty="0">
                          <a:solidFill>
                            <a:schemeClr val="tx1"/>
                          </a:solidFill>
                        </a:rPr>
                        <a:t>Best response, n (%)</a:t>
                      </a:r>
                      <a:endParaRPr lang="en-GB" sz="1600" b="0" noProof="0" dirty="0">
                        <a:solidFill>
                          <a:schemeClr val="tx1"/>
                        </a:solidFill>
                        <a:latin typeface="+mn-lt"/>
                      </a:endParaRPr>
                    </a:p>
                  </a:txBody>
                  <a:tcPr marL="97536" marR="97536" marT="18288" marB="18288" anchor="ct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0" kern="1200" noProof="0" dirty="0">
                        <a:solidFill>
                          <a:schemeClr val="tx1"/>
                        </a:solidFill>
                        <a:latin typeface=" calibri"/>
                        <a:ea typeface="+mn-ea"/>
                        <a:cs typeface="+mn-cs"/>
                      </a:endParaRPr>
                    </a:p>
                  </a:txBody>
                  <a:tcPr marL="68580" marR="68580" marT="18288" marB="18288" anchor="ctr"/>
                </a:tc>
                <a:extLst>
                  <a:ext uri="{0D108BD9-81ED-4DB2-BD59-A6C34878D82A}">
                    <a16:rowId xmlns:a16="http://schemas.microsoft.com/office/drawing/2014/main" val="2087356621"/>
                  </a:ext>
                </a:extLst>
              </a:tr>
              <a:tr h="277330">
                <a:tc>
                  <a:txBody>
                    <a:bodyPr/>
                    <a:lstStyle/>
                    <a:p>
                      <a:pPr marL="117475" marR="0" lvl="1" indent="0" algn="l" defTabSz="685800" rtl="0" eaLnBrk="1" fontAlgn="auto" latinLnBrk="0" hangingPunct="1">
                        <a:lnSpc>
                          <a:spcPct val="100000"/>
                        </a:lnSpc>
                        <a:spcBef>
                          <a:spcPts val="0"/>
                        </a:spcBef>
                        <a:spcAft>
                          <a:spcPts val="0"/>
                        </a:spcAft>
                        <a:buClrTx/>
                        <a:buSzTx/>
                        <a:buFontTx/>
                        <a:buNone/>
                        <a:tabLst/>
                        <a:defRPr/>
                      </a:pPr>
                      <a:r>
                        <a:rPr kumimoji="0" lang="en-GB" sz="1600" b="0" u="none" strike="noStrike" kern="1200" cap="none" spc="0" normalizeH="0" baseline="0" noProof="0" dirty="0">
                          <a:ln>
                            <a:noFill/>
                          </a:ln>
                          <a:solidFill>
                            <a:schemeClr val="tx1"/>
                          </a:solidFill>
                          <a:effectLst/>
                          <a:uLnTx/>
                          <a:uFillTx/>
                        </a:rPr>
                        <a:t>ORR</a:t>
                      </a:r>
                      <a:endParaRPr lang="en-GB" sz="1600" b="0" noProof="0" dirty="0">
                        <a:solidFill>
                          <a:schemeClr val="tx1"/>
                        </a:solidFill>
                        <a:latin typeface="+mn-lt"/>
                        <a:cs typeface="Arial" panose="020B0604020202020204" pitchFamily="34" charset="0"/>
                      </a:endParaRPr>
                    </a:p>
                  </a:txBody>
                  <a:tcPr marL="97536" marR="97536" marT="18288" marB="18288"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600" b="0" kern="1200" noProof="0" dirty="0">
                          <a:solidFill>
                            <a:schemeClr val="tx1"/>
                          </a:solidFill>
                        </a:rPr>
                        <a:t>14 (61)</a:t>
                      </a:r>
                      <a:endParaRPr lang="en-GB" sz="1600" b="0" noProof="0" dirty="0">
                        <a:solidFill>
                          <a:schemeClr val="tx1"/>
                        </a:solidFill>
                        <a:latin typeface="+mn-lt"/>
                        <a:cs typeface="Arial" panose="020B0604020202020204" pitchFamily="34" charset="0"/>
                      </a:endParaRPr>
                    </a:p>
                  </a:txBody>
                  <a:tcPr anchor="ctr"/>
                </a:tc>
                <a:extLst>
                  <a:ext uri="{0D108BD9-81ED-4DB2-BD59-A6C34878D82A}">
                    <a16:rowId xmlns:a16="http://schemas.microsoft.com/office/drawing/2014/main" val="1526154009"/>
                  </a:ext>
                </a:extLst>
              </a:tr>
              <a:tr h="277330">
                <a:tc>
                  <a:txBody>
                    <a:bodyPr/>
                    <a:lstStyle/>
                    <a:p>
                      <a:pPr marL="115888" marR="0" lvl="1" indent="0" algn="l" defTabSz="685800" rtl="0" eaLnBrk="1" fontAlgn="auto" latinLnBrk="0" hangingPunct="1">
                        <a:lnSpc>
                          <a:spcPct val="100000"/>
                        </a:lnSpc>
                        <a:spcBef>
                          <a:spcPts val="0"/>
                        </a:spcBef>
                        <a:spcAft>
                          <a:spcPts val="0"/>
                        </a:spcAft>
                        <a:buClrTx/>
                        <a:buSzTx/>
                        <a:buFontTx/>
                        <a:buNone/>
                        <a:tabLst/>
                        <a:defRPr/>
                      </a:pPr>
                      <a:r>
                        <a:rPr kumimoji="0" lang="en-GB" sz="1600" b="0" u="none" strike="noStrike" kern="1200" cap="none" spc="0" normalizeH="0" baseline="0" noProof="0" dirty="0">
                          <a:ln>
                            <a:noFill/>
                          </a:ln>
                          <a:solidFill>
                            <a:schemeClr val="tx1"/>
                          </a:solidFill>
                          <a:effectLst/>
                          <a:uLnTx/>
                          <a:uFillTx/>
                        </a:rPr>
                        <a:t>CR</a:t>
                      </a:r>
                      <a:endParaRPr lang="en-GB" sz="1600" b="0" noProof="0" dirty="0">
                        <a:solidFill>
                          <a:schemeClr val="tx1"/>
                        </a:solidFill>
                        <a:latin typeface="+mn-lt"/>
                        <a:cs typeface="Arial" panose="020B0604020202020204" pitchFamily="34" charset="0"/>
                      </a:endParaRPr>
                    </a:p>
                  </a:txBody>
                  <a:tcPr marL="97536" marR="97536" marT="18288" marB="18288"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600" b="0" kern="1200" noProof="0" dirty="0">
                          <a:solidFill>
                            <a:schemeClr val="tx1"/>
                          </a:solidFill>
                        </a:rPr>
                        <a:t>9 (39)</a:t>
                      </a:r>
                      <a:endParaRPr lang="en-GB" sz="1600" b="0" noProof="0" dirty="0">
                        <a:solidFill>
                          <a:schemeClr val="tx1"/>
                        </a:solidFill>
                        <a:latin typeface="+mn-lt"/>
                        <a:cs typeface="Arial" panose="020B0604020202020204" pitchFamily="34" charset="0"/>
                      </a:endParaRPr>
                    </a:p>
                  </a:txBody>
                  <a:tcPr anchor="ctr"/>
                </a:tc>
                <a:extLst>
                  <a:ext uri="{0D108BD9-81ED-4DB2-BD59-A6C34878D82A}">
                    <a16:rowId xmlns:a16="http://schemas.microsoft.com/office/drawing/2014/main" val="1401410327"/>
                  </a:ext>
                </a:extLst>
              </a:tr>
            </a:tbl>
          </a:graphicData>
        </a:graphic>
      </p:graphicFrame>
      <p:pic>
        <p:nvPicPr>
          <p:cNvPr id="3" name="Picture 2">
            <a:extLst>
              <a:ext uri="{FF2B5EF4-FFF2-40B4-BE49-F238E27FC236}">
                <a16:creationId xmlns:a16="http://schemas.microsoft.com/office/drawing/2014/main" id="{BBC583F5-76A0-B2BD-458C-AABCDB52C45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b="12184"/>
          <a:stretch/>
        </p:blipFill>
        <p:spPr>
          <a:xfrm>
            <a:off x="6092825" y="1599120"/>
            <a:ext cx="4934232" cy="3651753"/>
          </a:xfrm>
          <a:prstGeom prst="rect">
            <a:avLst/>
          </a:prstGeom>
        </p:spPr>
      </p:pic>
      <p:sp>
        <p:nvSpPr>
          <p:cNvPr id="5" name="TextBox 4">
            <a:extLst>
              <a:ext uri="{FF2B5EF4-FFF2-40B4-BE49-F238E27FC236}">
                <a16:creationId xmlns:a16="http://schemas.microsoft.com/office/drawing/2014/main" id="{2C08AD36-9789-00A6-5FAB-470AD182DBEF}"/>
              </a:ext>
            </a:extLst>
          </p:cNvPr>
          <p:cNvSpPr txBox="1"/>
          <p:nvPr/>
        </p:nvSpPr>
        <p:spPr>
          <a:xfrm>
            <a:off x="7270773" y="5409908"/>
            <a:ext cx="25783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Median PFS 13 months</a:t>
            </a:r>
          </a:p>
        </p:txBody>
      </p:sp>
    </p:spTree>
    <p:extLst>
      <p:ext uri="{BB962C8B-B14F-4D97-AF65-F5344CB8AC3E}">
        <p14:creationId xmlns:p14="http://schemas.microsoft.com/office/powerpoint/2010/main" val="278266669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BB6AA-814D-2692-5E0A-C8019E68D9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86A486-C70E-F370-1316-2F2C4DAA7F6D}"/>
              </a:ext>
            </a:extLst>
          </p:cNvPr>
          <p:cNvSpPr>
            <a:spLocks noGrp="1"/>
          </p:cNvSpPr>
          <p:nvPr>
            <p:ph type="title"/>
          </p:nvPr>
        </p:nvSpPr>
        <p:spPr>
          <a:xfrm>
            <a:off x="486971" y="357976"/>
            <a:ext cx="10902950" cy="956516"/>
          </a:xfrm>
        </p:spPr>
        <p:txBody>
          <a:bodyPr/>
          <a:lstStyle/>
          <a:p>
            <a:r>
              <a:rPr lang="en-US" sz="3600" dirty="0"/>
              <a:t>Epcoritamab in Richter’s transformation</a:t>
            </a:r>
          </a:p>
        </p:txBody>
      </p:sp>
      <p:sp>
        <p:nvSpPr>
          <p:cNvPr id="4" name="TextBox 3">
            <a:extLst>
              <a:ext uri="{FF2B5EF4-FFF2-40B4-BE49-F238E27FC236}">
                <a16:creationId xmlns:a16="http://schemas.microsoft.com/office/drawing/2014/main" id="{31B2C562-292D-DFC1-393A-AED11590ED40}"/>
              </a:ext>
            </a:extLst>
          </p:cNvPr>
          <p:cNvSpPr txBox="1"/>
          <p:nvPr/>
        </p:nvSpPr>
        <p:spPr bwMode="auto">
          <a:xfrm>
            <a:off x="100908" y="6611516"/>
            <a:ext cx="19324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mn-cs"/>
              </a:rPr>
              <a:t>Kader, et al. Lancet </a:t>
            </a:r>
            <a:r>
              <a:rPr kumimoji="0" lang="en-US" sz="800" b="0" i="0" u="none" strike="noStrike" kern="1200" cap="none" spc="0" normalizeH="0" baseline="0" noProof="0" dirty="0" err="1">
                <a:ln>
                  <a:noFill/>
                </a:ln>
                <a:solidFill>
                  <a:srgbClr val="000000"/>
                </a:solidFill>
                <a:effectLst/>
                <a:uLnTx/>
                <a:uFillTx/>
                <a:latin typeface="Calibri"/>
                <a:ea typeface="+mn-ea"/>
                <a:cs typeface="+mn-cs"/>
              </a:rPr>
              <a:t>Haem</a:t>
            </a:r>
            <a:r>
              <a:rPr kumimoji="0" lang="en-US" sz="800" b="0" i="0" u="none" strike="noStrike" kern="1200" cap="none" spc="0" normalizeH="0" baseline="0" noProof="0" dirty="0">
                <a:ln>
                  <a:noFill/>
                </a:ln>
                <a:solidFill>
                  <a:srgbClr val="000000"/>
                </a:solidFill>
                <a:effectLst/>
                <a:uLnTx/>
                <a:uFillTx/>
                <a:latin typeface="Calibri"/>
                <a:ea typeface="+mn-ea"/>
                <a:cs typeface="+mn-cs"/>
              </a:rPr>
              <a:t> 2026</a:t>
            </a:r>
          </a:p>
        </p:txBody>
      </p:sp>
      <p:graphicFrame>
        <p:nvGraphicFramePr>
          <p:cNvPr id="8" name="Table 7">
            <a:extLst>
              <a:ext uri="{FF2B5EF4-FFF2-40B4-BE49-F238E27FC236}">
                <a16:creationId xmlns:a16="http://schemas.microsoft.com/office/drawing/2014/main" id="{95013555-2569-C9AF-5CC5-4E0D40CA56DB}"/>
              </a:ext>
            </a:extLst>
          </p:cNvPr>
          <p:cNvGraphicFramePr>
            <a:graphicFrameLocks noGrp="1"/>
          </p:cNvGraphicFramePr>
          <p:nvPr/>
        </p:nvGraphicFramePr>
        <p:xfrm>
          <a:off x="789898" y="4135357"/>
          <a:ext cx="3405576" cy="1256263"/>
        </p:xfrm>
        <a:graphic>
          <a:graphicData uri="http://schemas.openxmlformats.org/drawingml/2006/table">
            <a:tbl>
              <a:tblPr firstRow="1" bandRow="1">
                <a:tableStyleId>{21E4AEA4-8DFA-4A89-87EB-49C32662AFE0}</a:tableStyleId>
              </a:tblPr>
              <a:tblGrid>
                <a:gridCol w="2241215">
                  <a:extLst>
                    <a:ext uri="{9D8B030D-6E8A-4147-A177-3AD203B41FA5}">
                      <a16:colId xmlns:a16="http://schemas.microsoft.com/office/drawing/2014/main" val="1960462176"/>
                    </a:ext>
                  </a:extLst>
                </a:gridCol>
                <a:gridCol w="1164361">
                  <a:extLst>
                    <a:ext uri="{9D8B030D-6E8A-4147-A177-3AD203B41FA5}">
                      <a16:colId xmlns:a16="http://schemas.microsoft.com/office/drawing/2014/main" val="3423548485"/>
                    </a:ext>
                  </a:extLst>
                </a:gridCol>
              </a:tblGrid>
              <a:tr h="323575">
                <a:tc>
                  <a:txBody>
                    <a:bodyPr/>
                    <a:lstStyle/>
                    <a:p>
                      <a:pPr>
                        <a:lnSpc>
                          <a:spcPct val="100000"/>
                        </a:lnSpc>
                      </a:pPr>
                      <a:r>
                        <a:rPr lang="en-GB" sz="1800" b="1" noProof="0" dirty="0">
                          <a:solidFill>
                            <a:schemeClr val="bg1"/>
                          </a:solidFill>
                          <a:latin typeface="+mn-lt"/>
                        </a:rPr>
                        <a:t>Best response</a:t>
                      </a:r>
                    </a:p>
                  </a:txBody>
                  <a:tcPr marL="73152" marR="68580" marT="18288" marB="18288" anchor="ct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GB" sz="1800" b="1" kern="1200" noProof="0" dirty="0">
                          <a:solidFill>
                            <a:schemeClr val="bg1"/>
                          </a:solidFill>
                          <a:latin typeface="+mn-lt"/>
                        </a:rPr>
                        <a:t>N = 42</a:t>
                      </a:r>
                      <a:endParaRPr lang="en-GB" sz="1800" b="1" kern="1200" noProof="0" dirty="0">
                        <a:solidFill>
                          <a:schemeClr val="bg1"/>
                        </a:solidFill>
                        <a:latin typeface="+mn-lt"/>
                        <a:ea typeface="+mn-ea"/>
                        <a:cs typeface="+mn-cs"/>
                      </a:endParaRPr>
                    </a:p>
                  </a:txBody>
                  <a:tcPr marL="68580" marR="68580" marT="18288" marB="18288" anchor="ctr"/>
                </a:tc>
                <a:extLst>
                  <a:ext uri="{0D108BD9-81ED-4DB2-BD59-A6C34878D82A}">
                    <a16:rowId xmlns:a16="http://schemas.microsoft.com/office/drawing/2014/main" val="2088589340"/>
                  </a:ext>
                </a:extLst>
              </a:tr>
              <a:tr h="253559">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nSpc>
                          <a:spcPct val="100000"/>
                        </a:lnSpc>
                      </a:pPr>
                      <a:r>
                        <a:rPr lang="en-GB" sz="1800" b="0" noProof="0" dirty="0">
                          <a:solidFill>
                            <a:schemeClr val="tx1"/>
                          </a:solidFill>
                          <a:latin typeface="+mn-lt"/>
                        </a:rPr>
                        <a:t>ORR</a:t>
                      </a:r>
                    </a:p>
                  </a:txBody>
                  <a:tcPr marL="97536" marR="97536" marT="18288" marB="18288" anchor="ct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kern="1200" noProof="0" dirty="0">
                          <a:solidFill>
                            <a:schemeClr val="tx1"/>
                          </a:solidFill>
                          <a:latin typeface="+mn-lt"/>
                          <a:ea typeface="+mn-ea"/>
                          <a:cs typeface="+mn-cs"/>
                        </a:rPr>
                        <a:t>48%</a:t>
                      </a:r>
                    </a:p>
                  </a:txBody>
                  <a:tcPr marL="68580" marR="68580" marT="18288" marB="18288" anchor="ctr"/>
                </a:tc>
                <a:extLst>
                  <a:ext uri="{0D108BD9-81ED-4DB2-BD59-A6C34878D82A}">
                    <a16:rowId xmlns:a16="http://schemas.microsoft.com/office/drawing/2014/main" val="2087356621"/>
                  </a:ext>
                </a:extLst>
              </a:tr>
              <a:tr h="253559">
                <a:tc>
                  <a:txBody>
                    <a:bodyPr/>
                    <a:lstStyle/>
                    <a:p>
                      <a:pPr>
                        <a:lnSpc>
                          <a:spcPct val="100000"/>
                        </a:lnSpc>
                      </a:pPr>
                      <a:r>
                        <a:rPr lang="en-GB" sz="1800" b="0" noProof="0" dirty="0">
                          <a:solidFill>
                            <a:schemeClr val="tx1"/>
                          </a:solidFill>
                          <a:latin typeface="+mn-lt"/>
                        </a:rPr>
                        <a:t>CRR</a:t>
                      </a:r>
                    </a:p>
                  </a:txBody>
                  <a:tcPr marL="97536" marR="97536"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kern="1200" noProof="0" dirty="0">
                          <a:solidFill>
                            <a:schemeClr val="tx1"/>
                          </a:solidFill>
                          <a:latin typeface="+mn-lt"/>
                          <a:ea typeface="+mn-ea"/>
                          <a:cs typeface="+mn-cs"/>
                        </a:rPr>
                        <a:t>40%</a:t>
                      </a:r>
                    </a:p>
                  </a:txBody>
                  <a:tcPr marL="68580" marR="68580" marT="18288" marB="18288" anchor="ctr"/>
                </a:tc>
                <a:extLst>
                  <a:ext uri="{0D108BD9-81ED-4DB2-BD59-A6C34878D82A}">
                    <a16:rowId xmlns:a16="http://schemas.microsoft.com/office/drawing/2014/main" val="2419625982"/>
                  </a:ext>
                </a:extLst>
              </a:tr>
              <a:tr h="253559">
                <a:tc>
                  <a:txBody>
                    <a:bodyPr/>
                    <a:lstStyle/>
                    <a:p>
                      <a:pPr>
                        <a:lnSpc>
                          <a:spcPct val="100000"/>
                        </a:lnSpc>
                      </a:pPr>
                      <a:r>
                        <a:rPr lang="en-GB" sz="1800" b="0" noProof="0" dirty="0">
                          <a:solidFill>
                            <a:schemeClr val="tx1"/>
                          </a:solidFill>
                          <a:latin typeface="+mn-lt"/>
                        </a:rPr>
                        <a:t>Median DOR</a:t>
                      </a:r>
                    </a:p>
                  </a:txBody>
                  <a:tcPr marL="97536" marR="97536"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kern="1200" noProof="0" dirty="0">
                          <a:solidFill>
                            <a:schemeClr val="tx1"/>
                          </a:solidFill>
                          <a:latin typeface="+mn-lt"/>
                          <a:ea typeface="+mn-ea"/>
                          <a:cs typeface="+mn-cs"/>
                        </a:rPr>
                        <a:t>10 m</a:t>
                      </a:r>
                    </a:p>
                  </a:txBody>
                  <a:tcPr marL="68580" marR="68580" marT="18288" marB="18288" anchor="ctr"/>
                </a:tc>
                <a:extLst>
                  <a:ext uri="{0D108BD9-81ED-4DB2-BD59-A6C34878D82A}">
                    <a16:rowId xmlns:a16="http://schemas.microsoft.com/office/drawing/2014/main" val="424516957"/>
                  </a:ext>
                </a:extLst>
              </a:tr>
            </a:tbl>
          </a:graphicData>
        </a:graphic>
      </p:graphicFrame>
      <p:pic>
        <p:nvPicPr>
          <p:cNvPr id="6" name="Picture 5">
            <a:extLst>
              <a:ext uri="{FF2B5EF4-FFF2-40B4-BE49-F238E27FC236}">
                <a16:creationId xmlns:a16="http://schemas.microsoft.com/office/drawing/2014/main" id="{B5E86AA1-A123-DFB2-49E8-E113B3A58112}"/>
              </a:ext>
            </a:extLst>
          </p:cNvPr>
          <p:cNvPicPr>
            <a:picLocks noChangeAspect="1"/>
          </p:cNvPicPr>
          <p:nvPr/>
        </p:nvPicPr>
        <p:blipFill>
          <a:blip r:embed="rId2"/>
          <a:srcRect t="4928"/>
          <a:stretch>
            <a:fillRect/>
          </a:stretch>
        </p:blipFill>
        <p:spPr>
          <a:xfrm>
            <a:off x="4414344" y="1807779"/>
            <a:ext cx="7396655" cy="3269512"/>
          </a:xfrm>
          <a:prstGeom prst="rect">
            <a:avLst/>
          </a:prstGeom>
        </p:spPr>
      </p:pic>
      <p:graphicFrame>
        <p:nvGraphicFramePr>
          <p:cNvPr id="7" name="Table 6">
            <a:extLst>
              <a:ext uri="{FF2B5EF4-FFF2-40B4-BE49-F238E27FC236}">
                <a16:creationId xmlns:a16="http://schemas.microsoft.com/office/drawing/2014/main" id="{09B02886-31A8-36DF-5D77-2645B583E667}"/>
              </a:ext>
            </a:extLst>
          </p:cNvPr>
          <p:cNvGraphicFramePr>
            <a:graphicFrameLocks noGrp="1"/>
          </p:cNvGraphicFramePr>
          <p:nvPr/>
        </p:nvGraphicFramePr>
        <p:xfrm>
          <a:off x="316147" y="1448092"/>
          <a:ext cx="4353077" cy="2175022"/>
        </p:xfrm>
        <a:graphic>
          <a:graphicData uri="http://schemas.openxmlformats.org/drawingml/2006/table">
            <a:tbl>
              <a:tblPr firstRow="1" bandRow="1">
                <a:tableStyleId>{21E4AEA4-8DFA-4A89-87EB-49C32662AFE0}</a:tableStyleId>
              </a:tblPr>
              <a:tblGrid>
                <a:gridCol w="3044782">
                  <a:extLst>
                    <a:ext uri="{9D8B030D-6E8A-4147-A177-3AD203B41FA5}">
                      <a16:colId xmlns:a16="http://schemas.microsoft.com/office/drawing/2014/main" val="1960462176"/>
                    </a:ext>
                  </a:extLst>
                </a:gridCol>
                <a:gridCol w="1308295">
                  <a:extLst>
                    <a:ext uri="{9D8B030D-6E8A-4147-A177-3AD203B41FA5}">
                      <a16:colId xmlns:a16="http://schemas.microsoft.com/office/drawing/2014/main" val="3423548485"/>
                    </a:ext>
                  </a:extLst>
                </a:gridCol>
              </a:tblGrid>
              <a:tr h="401086">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nSpc>
                          <a:spcPct val="90000"/>
                        </a:lnSpc>
                      </a:pPr>
                      <a:r>
                        <a:rPr lang="en-GB" sz="1800" i="0" noProof="0" dirty="0">
                          <a:latin typeface="+mn-lt"/>
                        </a:rPr>
                        <a:t>Characteristic</a:t>
                      </a:r>
                      <a:endParaRPr lang="en-GB" sz="1800" b="1" i="0" noProof="0" dirty="0">
                        <a:solidFill>
                          <a:schemeClr val="tx1"/>
                        </a:solidFill>
                        <a:latin typeface="+mn-lt"/>
                      </a:endParaRPr>
                    </a:p>
                  </a:txBody>
                  <a:tcPr marL="68580" marR="68580" marT="18288" marB="18288" anchor="ct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algn="ctr" defTabSz="914400" rtl="0" eaLnBrk="1" latinLnBrk="0" hangingPunct="1">
                        <a:lnSpc>
                          <a:spcPct val="90000"/>
                        </a:lnSpc>
                      </a:pPr>
                      <a:r>
                        <a:rPr lang="en-GB" sz="1800" i="0" kern="1200" noProof="0" dirty="0">
                          <a:latin typeface="+mn-lt"/>
                        </a:rPr>
                        <a:t>N = 42</a:t>
                      </a:r>
                      <a:endParaRPr lang="en-GB" sz="1800" b="1" i="0" kern="1200" noProof="0" dirty="0">
                        <a:solidFill>
                          <a:schemeClr val="tx1"/>
                        </a:solidFill>
                        <a:latin typeface="+mn-lt"/>
                        <a:ea typeface="+mn-ea"/>
                        <a:cs typeface="+mn-cs"/>
                      </a:endParaRPr>
                    </a:p>
                  </a:txBody>
                  <a:tcPr marL="68580" marR="68580" marT="18288" marB="18288" anchor="ctr"/>
                </a:tc>
                <a:extLst>
                  <a:ext uri="{0D108BD9-81ED-4DB2-BD59-A6C34878D82A}">
                    <a16:rowId xmlns:a16="http://schemas.microsoft.com/office/drawing/2014/main" val="2087356621"/>
                  </a:ext>
                </a:extLst>
              </a:tr>
              <a:tr h="223683">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100000"/>
                        </a:lnSpc>
                      </a:pPr>
                      <a:r>
                        <a:rPr lang="en-GB" sz="1800" i="0" noProof="0" dirty="0">
                          <a:solidFill>
                            <a:schemeClr val="tx1"/>
                          </a:solidFill>
                          <a:latin typeface="+mn-lt"/>
                        </a:rPr>
                        <a:t>Median age, years </a:t>
                      </a:r>
                      <a:endParaRPr lang="en-GB" sz="1800" b="0" i="0" noProof="0" dirty="0">
                        <a:solidFill>
                          <a:schemeClr val="tx1"/>
                        </a:solidFill>
                        <a:latin typeface="+mn-lt"/>
                      </a:endParaRPr>
                    </a:p>
                  </a:txBody>
                  <a:tcPr marL="97536" marR="97536" marT="18288" marB="18288"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lnSpc>
                          <a:spcPct val="100000"/>
                        </a:lnSpc>
                      </a:pPr>
                      <a:r>
                        <a:rPr lang="en-GB" sz="1800" i="0" noProof="0" dirty="0">
                          <a:solidFill>
                            <a:schemeClr val="tx1"/>
                          </a:solidFill>
                          <a:latin typeface="+mn-lt"/>
                        </a:rPr>
                        <a:t>69</a:t>
                      </a:r>
                    </a:p>
                  </a:txBody>
                  <a:tcPr marL="68580" marR="68580" marT="18288" marB="18288" anchor="ctr"/>
                </a:tc>
                <a:extLst>
                  <a:ext uri="{0D108BD9-81ED-4DB2-BD59-A6C34878D82A}">
                    <a16:rowId xmlns:a16="http://schemas.microsoft.com/office/drawing/2014/main" val="3503555746"/>
                  </a:ext>
                </a:extLst>
              </a:tr>
              <a:tr h="269962">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100000"/>
                        </a:lnSpc>
                      </a:pPr>
                      <a:r>
                        <a:rPr lang="en-GB" sz="1800" b="0" i="0" baseline="0" noProof="0" dirty="0">
                          <a:solidFill>
                            <a:schemeClr val="tx1"/>
                          </a:solidFill>
                          <a:latin typeface="+mn-lt"/>
                        </a:rPr>
                        <a:t>Elevated LDH</a:t>
                      </a:r>
                    </a:p>
                  </a:txBody>
                  <a:tcPr marL="97536" marR="97536" marT="18288" marB="18288"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lnSpc>
                          <a:spcPct val="100000"/>
                        </a:lnSpc>
                      </a:pPr>
                      <a:r>
                        <a:rPr lang="en-GB" sz="1800" i="0" noProof="0" dirty="0">
                          <a:solidFill>
                            <a:schemeClr val="tx1"/>
                          </a:solidFill>
                          <a:latin typeface="+mn-lt"/>
                        </a:rPr>
                        <a:t>76%</a:t>
                      </a:r>
                    </a:p>
                  </a:txBody>
                  <a:tcPr anchor="ctr"/>
                </a:tc>
                <a:extLst>
                  <a:ext uri="{0D108BD9-81ED-4DB2-BD59-A6C34878D82A}">
                    <a16:rowId xmlns:a16="http://schemas.microsoft.com/office/drawing/2014/main" val="2857281689"/>
                  </a:ext>
                </a:extLst>
              </a:tr>
              <a:tr h="269962">
                <a:tc>
                  <a:txBody>
                    <a:bodyPr/>
                    <a:lstStyle/>
                    <a:p>
                      <a:pPr>
                        <a:lnSpc>
                          <a:spcPct val="100000"/>
                        </a:lnSpc>
                      </a:pPr>
                      <a:r>
                        <a:rPr lang="en-GB" sz="1800" b="0" i="0" baseline="0" noProof="0" dirty="0">
                          <a:solidFill>
                            <a:schemeClr val="tx1"/>
                          </a:solidFill>
                          <a:latin typeface="+mn-lt"/>
                        </a:rPr>
                        <a:t>TP53 aberration</a:t>
                      </a:r>
                    </a:p>
                  </a:txBody>
                  <a:tcPr marL="97536" marR="97536" marT="18288" marB="18288" anchor="ctr"/>
                </a:tc>
                <a:tc>
                  <a:txBody>
                    <a:bodyPr/>
                    <a:lstStyle/>
                    <a:p>
                      <a:pPr algn="ctr">
                        <a:lnSpc>
                          <a:spcPct val="100000"/>
                        </a:lnSpc>
                      </a:pPr>
                      <a:r>
                        <a:rPr lang="en-GB" sz="1800" i="0" noProof="0" dirty="0">
                          <a:solidFill>
                            <a:schemeClr val="tx1"/>
                          </a:solidFill>
                          <a:latin typeface="+mn-lt"/>
                        </a:rPr>
                        <a:t>48%</a:t>
                      </a:r>
                    </a:p>
                  </a:txBody>
                  <a:tcPr anchor="ctr"/>
                </a:tc>
                <a:extLst>
                  <a:ext uri="{0D108BD9-81ED-4DB2-BD59-A6C34878D82A}">
                    <a16:rowId xmlns:a16="http://schemas.microsoft.com/office/drawing/2014/main" val="285799058"/>
                  </a:ext>
                </a:extLst>
              </a:tr>
              <a:tr h="26996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dirty="0">
                          <a:ln>
                            <a:noFill/>
                          </a:ln>
                          <a:solidFill>
                            <a:schemeClr val="tx1"/>
                          </a:solidFill>
                          <a:effectLst/>
                          <a:uLnTx/>
                          <a:uFillTx/>
                          <a:latin typeface="+mn-lt"/>
                        </a:rPr>
                        <a:t>Prior chemoimmunotherapy</a:t>
                      </a:r>
                      <a:endParaRPr lang="en-GB" sz="1800" b="0" i="0" kern="1200" noProof="0" dirty="0">
                        <a:solidFill>
                          <a:schemeClr val="tx1"/>
                        </a:solidFill>
                        <a:latin typeface="+mn-lt"/>
                        <a:ea typeface="+mn-ea"/>
                        <a:cs typeface="+mn-cs"/>
                      </a:endParaRPr>
                    </a:p>
                  </a:txBody>
                  <a:tcPr marL="97536" marR="97536"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0" noProof="0" dirty="0">
                          <a:solidFill>
                            <a:schemeClr val="tx1"/>
                          </a:solidFill>
                          <a:latin typeface="+mn-lt"/>
                        </a:rPr>
                        <a:t>95%</a:t>
                      </a:r>
                      <a:endParaRPr lang="en-GB" sz="1800" i="0" kern="1200" noProof="0" dirty="0">
                        <a:solidFill>
                          <a:schemeClr val="tx1"/>
                        </a:solidFill>
                        <a:latin typeface="+mn-lt"/>
                        <a:ea typeface="+mn-ea"/>
                        <a:cs typeface="+mn-cs"/>
                      </a:endParaRPr>
                    </a:p>
                  </a:txBody>
                  <a:tcPr anchor="ctr"/>
                </a:tc>
                <a:extLst>
                  <a:ext uri="{0D108BD9-81ED-4DB2-BD59-A6C34878D82A}">
                    <a16:rowId xmlns:a16="http://schemas.microsoft.com/office/drawing/2014/main" val="3850594094"/>
                  </a:ext>
                </a:extLst>
              </a:tr>
              <a:tr h="26996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b="0" i="0" kern="1200" noProof="0" dirty="0">
                          <a:solidFill>
                            <a:schemeClr val="tx1"/>
                          </a:solidFill>
                          <a:latin typeface="+mn-lt"/>
                          <a:ea typeface="+mn-ea"/>
                          <a:cs typeface="+mn-cs"/>
                        </a:rPr>
                        <a:t>Prior CLL therapy</a:t>
                      </a:r>
                    </a:p>
                  </a:txBody>
                  <a:tcPr marL="97536" marR="97536"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0" kern="1200" noProof="0" dirty="0">
                          <a:solidFill>
                            <a:schemeClr val="tx1"/>
                          </a:solidFill>
                          <a:latin typeface="+mn-lt"/>
                          <a:ea typeface="+mn-ea"/>
                          <a:cs typeface="+mn-cs"/>
                        </a:rPr>
                        <a:t>76%</a:t>
                      </a:r>
                    </a:p>
                  </a:txBody>
                  <a:tcPr anchor="ctr"/>
                </a:tc>
                <a:extLst>
                  <a:ext uri="{0D108BD9-81ED-4DB2-BD59-A6C34878D82A}">
                    <a16:rowId xmlns:a16="http://schemas.microsoft.com/office/drawing/2014/main" val="3943671602"/>
                  </a:ext>
                </a:extLst>
              </a:tr>
            </a:tbl>
          </a:graphicData>
        </a:graphic>
      </p:graphicFrame>
      <p:sp>
        <p:nvSpPr>
          <p:cNvPr id="9" name="TextBox 8">
            <a:extLst>
              <a:ext uri="{FF2B5EF4-FFF2-40B4-BE49-F238E27FC236}">
                <a16:creationId xmlns:a16="http://schemas.microsoft.com/office/drawing/2014/main" id="{D81B05DE-3F88-A53A-5502-375FEDF6EFD2}"/>
              </a:ext>
            </a:extLst>
          </p:cNvPr>
          <p:cNvSpPr txBox="1"/>
          <p:nvPr/>
        </p:nvSpPr>
        <p:spPr>
          <a:xfrm>
            <a:off x="6978790" y="1475162"/>
            <a:ext cx="282051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Progression-free survival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Median 3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mos</a:t>
            </a: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3667FED5-7064-70C2-6454-A236A592DCD3}"/>
              </a:ext>
            </a:extLst>
          </p:cNvPr>
          <p:cNvSpPr txBox="1"/>
          <p:nvPr/>
        </p:nvSpPr>
        <p:spPr>
          <a:xfrm>
            <a:off x="7438460" y="2873435"/>
            <a:ext cx="3292286" cy="7540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1</a:t>
            </a:r>
            <a:r>
              <a:rPr kumimoji="0" lang="en-US" sz="1200" b="0" i="0" u="none" strike="noStrike" kern="1200" cap="none" spc="0" normalizeH="0" baseline="30000" noProof="0" dirty="0">
                <a:ln>
                  <a:noFill/>
                </a:ln>
                <a:solidFill>
                  <a:srgbClr val="000000"/>
                </a:solidFill>
                <a:effectLst/>
                <a:uLnTx/>
                <a:uFillTx/>
                <a:latin typeface="Calibri"/>
                <a:ea typeface="+mn-ea"/>
                <a:cs typeface="+mn-cs"/>
              </a:rPr>
              <a:t>st</a:t>
            </a:r>
            <a:r>
              <a:rPr kumimoji="0" lang="en-US" sz="1200" b="0" i="0" u="none" strike="noStrike" kern="1200" cap="none" spc="0" normalizeH="0" baseline="0" noProof="0" dirty="0">
                <a:ln>
                  <a:noFill/>
                </a:ln>
                <a:solidFill>
                  <a:srgbClr val="000000"/>
                </a:solidFill>
                <a:effectLst/>
                <a:uLnTx/>
                <a:uFillTx/>
                <a:latin typeface="Calibri"/>
                <a:ea typeface="+mn-ea"/>
                <a:cs typeface="+mn-cs"/>
              </a:rPr>
              <a:t> line RT therapy, n=21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All, n=42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2</a:t>
            </a:r>
            <a:r>
              <a:rPr kumimoji="0" lang="en-US" sz="1200" b="0" i="0" u="none" strike="noStrike" kern="1200" cap="none" spc="0" normalizeH="0" baseline="30000" noProof="0" dirty="0">
                <a:ln>
                  <a:noFill/>
                </a:ln>
                <a:solidFill>
                  <a:srgbClr val="000000"/>
                </a:solidFill>
                <a:effectLst/>
                <a:uLnTx/>
                <a:uFillTx/>
                <a:latin typeface="Calibri"/>
                <a:ea typeface="+mn-ea"/>
                <a:cs typeface="+mn-cs"/>
              </a:rPr>
              <a:t>nd</a:t>
            </a:r>
            <a:r>
              <a:rPr kumimoji="0" lang="en-US" sz="1200" b="0" i="0" u="none" strike="noStrike" kern="1200" cap="none" spc="0" normalizeH="0" baseline="0" noProof="0" dirty="0">
                <a:ln>
                  <a:noFill/>
                </a:ln>
                <a:solidFill>
                  <a:srgbClr val="000000"/>
                </a:solidFill>
                <a:effectLst/>
                <a:uLnTx/>
                <a:uFillTx/>
                <a:latin typeface="Calibri"/>
                <a:ea typeface="+mn-ea"/>
                <a:cs typeface="+mn-cs"/>
              </a:rPr>
              <a:t> line+ RT therapy, n=21</a:t>
            </a:r>
          </a:p>
        </p:txBody>
      </p:sp>
    </p:spTree>
    <p:extLst>
      <p:ext uri="{BB962C8B-B14F-4D97-AF65-F5344CB8AC3E}">
        <p14:creationId xmlns:p14="http://schemas.microsoft.com/office/powerpoint/2010/main" val="41251073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1440EC2-D493-51B3-24EF-C95F53F9BDF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r="8796" b="21727"/>
          <a:stretch>
            <a:fillRect/>
          </a:stretch>
        </p:blipFill>
        <p:spPr>
          <a:xfrm>
            <a:off x="2272070" y="1262301"/>
            <a:ext cx="9801342" cy="4623492"/>
          </a:xfrm>
          <a:prstGeom prst="rect">
            <a:avLst/>
          </a:prstGeom>
        </p:spPr>
      </p:pic>
      <p:sp>
        <p:nvSpPr>
          <p:cNvPr id="2" name="Title 1">
            <a:extLst>
              <a:ext uri="{FF2B5EF4-FFF2-40B4-BE49-F238E27FC236}">
                <a16:creationId xmlns:a16="http://schemas.microsoft.com/office/drawing/2014/main" id="{F642B94D-F018-63C3-CE11-50F5FBF5BBE2}"/>
              </a:ext>
            </a:extLst>
          </p:cNvPr>
          <p:cNvSpPr>
            <a:spLocks noGrp="1"/>
          </p:cNvSpPr>
          <p:nvPr>
            <p:ph type="title"/>
          </p:nvPr>
        </p:nvSpPr>
        <p:spPr>
          <a:xfrm>
            <a:off x="504715" y="335711"/>
            <a:ext cx="10902950" cy="956516"/>
          </a:xfrm>
        </p:spPr>
        <p:txBody>
          <a:bodyPr/>
          <a:lstStyle/>
          <a:p>
            <a:r>
              <a:rPr lang="en-US" sz="3600" dirty="0"/>
              <a:t>Surovatamig: </a:t>
            </a:r>
            <a:r>
              <a:rPr lang="en-US" sz="3600" spc="-25" dirty="0"/>
              <a:t>A CD19 x CD3 bispecific antibody</a:t>
            </a:r>
            <a:endParaRPr lang="en-US" sz="3600" dirty="0"/>
          </a:p>
        </p:txBody>
      </p:sp>
      <p:pic>
        <p:nvPicPr>
          <p:cNvPr id="4" name="Picture 3">
            <a:extLst>
              <a:ext uri="{FF2B5EF4-FFF2-40B4-BE49-F238E27FC236}">
                <a16:creationId xmlns:a16="http://schemas.microsoft.com/office/drawing/2014/main" id="{17275F78-288E-8F16-F4F5-370393C80D91}"/>
              </a:ext>
            </a:extLst>
          </p:cNvPr>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87058" y="1243348"/>
            <a:ext cx="2519507" cy="2267107"/>
          </a:xfrm>
          <a:prstGeom prst="rect">
            <a:avLst/>
          </a:prstGeom>
        </p:spPr>
      </p:pic>
      <p:pic>
        <p:nvPicPr>
          <p:cNvPr id="11" name="Picture 10">
            <a:extLst>
              <a:ext uri="{FF2B5EF4-FFF2-40B4-BE49-F238E27FC236}">
                <a16:creationId xmlns:a16="http://schemas.microsoft.com/office/drawing/2014/main" id="{A9D8C423-9DC2-839B-870E-6F0B5EA22AFB}"/>
              </a:ext>
            </a:extLst>
          </p:cNvPr>
          <p:cNvPicPr>
            <a:picLocks noChangeAspect="1"/>
          </p:cNvPicPr>
          <p:nvPr/>
        </p:nvPicPr>
        <p:blipFill>
          <a:blip r:embed="rId2">
            <a:extLst>
              <a:ext uri="{BEBA8EAE-BF5A-486C-A8C5-ECC9F3942E4B}">
                <a14:imgProps xmlns:a14="http://schemas.microsoft.com/office/drawing/2010/main">
                  <a14:imgLayer r:embed="rId6">
                    <a14:imgEffect>
                      <a14:sharpenSoften amount="50000"/>
                    </a14:imgEffect>
                  </a14:imgLayer>
                </a14:imgProps>
              </a:ext>
            </a:extLst>
          </a:blip>
          <a:srcRect t="79393" r="29997" b="2756"/>
          <a:stretch>
            <a:fillRect/>
          </a:stretch>
        </p:blipFill>
        <p:spPr>
          <a:xfrm>
            <a:off x="4011533" y="5855867"/>
            <a:ext cx="6824635" cy="956516"/>
          </a:xfrm>
          <a:prstGeom prst="rect">
            <a:avLst/>
          </a:prstGeom>
        </p:spPr>
      </p:pic>
    </p:spTree>
    <p:extLst>
      <p:ext uri="{BB962C8B-B14F-4D97-AF65-F5344CB8AC3E}">
        <p14:creationId xmlns:p14="http://schemas.microsoft.com/office/powerpoint/2010/main" val="18746848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C9A86-646A-6338-0DD3-0D173478C7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7EFDEE-A4DA-7F30-5233-7986ACD43F53}"/>
              </a:ext>
            </a:extLst>
          </p:cNvPr>
          <p:cNvSpPr>
            <a:spLocks noGrp="1"/>
          </p:cNvSpPr>
          <p:nvPr>
            <p:ph type="title"/>
          </p:nvPr>
        </p:nvSpPr>
        <p:spPr/>
        <p:txBody>
          <a:bodyPr/>
          <a:lstStyle/>
          <a:p>
            <a:r>
              <a:rPr lang="en-US" sz="4400" dirty="0"/>
              <a:t>Novel agents targeting BCL2 and BTK</a:t>
            </a:r>
          </a:p>
        </p:txBody>
      </p:sp>
    </p:spTree>
    <p:extLst>
      <p:ext uri="{BB962C8B-B14F-4D97-AF65-F5344CB8AC3E}">
        <p14:creationId xmlns:p14="http://schemas.microsoft.com/office/powerpoint/2010/main" val="196886252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9B271-DC2C-2EE5-E470-0369699899AB}"/>
              </a:ext>
            </a:extLst>
          </p:cNvPr>
          <p:cNvSpPr>
            <a:spLocks noGrp="1"/>
          </p:cNvSpPr>
          <p:nvPr>
            <p:ph type="title"/>
          </p:nvPr>
        </p:nvSpPr>
        <p:spPr>
          <a:xfrm>
            <a:off x="328941" y="388004"/>
            <a:ext cx="11863059" cy="820737"/>
          </a:xfrm>
        </p:spPr>
        <p:txBody>
          <a:bodyPr/>
          <a:lstStyle/>
          <a:p>
            <a:r>
              <a:rPr lang="en-US" sz="3600" dirty="0">
                <a:solidFill>
                  <a:schemeClr val="accent2"/>
                </a:solidFill>
                <a:latin typeface="+mj-lt"/>
              </a:rPr>
              <a:t>Sonrotoclax, a next-generation BCL2 inhibitor</a:t>
            </a:r>
          </a:p>
        </p:txBody>
      </p:sp>
      <p:sp>
        <p:nvSpPr>
          <p:cNvPr id="4" name="Text Placeholder 3">
            <a:extLst>
              <a:ext uri="{FF2B5EF4-FFF2-40B4-BE49-F238E27FC236}">
                <a16:creationId xmlns:a16="http://schemas.microsoft.com/office/drawing/2014/main" id="{5827D738-330E-A6F5-993A-803DBDE8ABC6}"/>
              </a:ext>
            </a:extLst>
          </p:cNvPr>
          <p:cNvSpPr>
            <a:spLocks noGrp="1"/>
          </p:cNvSpPr>
          <p:nvPr>
            <p:ph type="body" sz="quarter" idx="10"/>
          </p:nvPr>
        </p:nvSpPr>
        <p:spPr>
          <a:xfrm>
            <a:off x="219987" y="6576692"/>
            <a:ext cx="11374967" cy="281308"/>
          </a:xfrm>
        </p:spPr>
        <p:txBody>
          <a:bodyPr/>
          <a:lstStyle/>
          <a:p>
            <a:r>
              <a:rPr lang="en-US" dirty="0"/>
              <a:t>1. Liu J, et al. </a:t>
            </a:r>
            <a:r>
              <a:rPr lang="en-US" i="1" dirty="0"/>
              <a:t>Blood</a:t>
            </a:r>
            <a:r>
              <a:rPr lang="en-US" dirty="0"/>
              <a:t>. 2024;143(18):1825-1836; 2. Cheah CY, et al. ASH 2022. Abstract 962; 3. Venclexta (venetoclax). Prescribing information. AbbVie Inc; 2022.</a:t>
            </a:r>
          </a:p>
        </p:txBody>
      </p:sp>
      <p:graphicFrame>
        <p:nvGraphicFramePr>
          <p:cNvPr id="5" name="Table 4">
            <a:extLst>
              <a:ext uri="{FF2B5EF4-FFF2-40B4-BE49-F238E27FC236}">
                <a16:creationId xmlns:a16="http://schemas.microsoft.com/office/drawing/2014/main" id="{846F124E-656E-DCE9-18DE-E77C132467E4}"/>
              </a:ext>
            </a:extLst>
          </p:cNvPr>
          <p:cNvGraphicFramePr>
            <a:graphicFrameLocks noGrp="1"/>
          </p:cNvGraphicFramePr>
          <p:nvPr/>
        </p:nvGraphicFramePr>
        <p:xfrm>
          <a:off x="219987" y="1912322"/>
          <a:ext cx="11752027" cy="3550421"/>
        </p:xfrm>
        <a:graphic>
          <a:graphicData uri="http://schemas.openxmlformats.org/drawingml/2006/table">
            <a:tbl>
              <a:tblPr firstRow="1" bandRow="1">
                <a:tableStyleId>{72833802-FEF1-4C79-8D5D-14CF1EAF98D9}</a:tableStyleId>
              </a:tblPr>
              <a:tblGrid>
                <a:gridCol w="2369825">
                  <a:extLst>
                    <a:ext uri="{9D8B030D-6E8A-4147-A177-3AD203B41FA5}">
                      <a16:colId xmlns:a16="http://schemas.microsoft.com/office/drawing/2014/main" val="461141861"/>
                    </a:ext>
                  </a:extLst>
                </a:gridCol>
                <a:gridCol w="1958469">
                  <a:extLst>
                    <a:ext uri="{9D8B030D-6E8A-4147-A177-3AD203B41FA5}">
                      <a16:colId xmlns:a16="http://schemas.microsoft.com/office/drawing/2014/main" val="2075243336"/>
                    </a:ext>
                  </a:extLst>
                </a:gridCol>
                <a:gridCol w="1556173">
                  <a:extLst>
                    <a:ext uri="{9D8B030D-6E8A-4147-A177-3AD203B41FA5}">
                      <a16:colId xmlns:a16="http://schemas.microsoft.com/office/drawing/2014/main" val="852950107"/>
                    </a:ext>
                  </a:extLst>
                </a:gridCol>
                <a:gridCol w="5867560">
                  <a:extLst>
                    <a:ext uri="{9D8B030D-6E8A-4147-A177-3AD203B41FA5}">
                      <a16:colId xmlns:a16="http://schemas.microsoft.com/office/drawing/2014/main" val="1884863331"/>
                    </a:ext>
                  </a:extLst>
                </a:gridCol>
              </a:tblGrid>
              <a:tr h="406400">
                <a:tc>
                  <a:txBody>
                    <a:bodyPr/>
                    <a:lstStyle/>
                    <a:p>
                      <a:endParaRPr lang="en-US" sz="1600" b="1">
                        <a:solidFill>
                          <a:schemeClr val="bg1"/>
                        </a:solidFill>
                      </a:endParaRPr>
                    </a:p>
                  </a:txBody>
                  <a:tcPr marL="121920" marR="121920" marT="60960" marB="60960" anchor="b"/>
                </a:tc>
                <a:tc>
                  <a:txBody>
                    <a:bodyPr/>
                    <a:lstStyle/>
                    <a:p>
                      <a:pPr algn="ctr"/>
                      <a:r>
                        <a:rPr lang="en-US" sz="1900" b="1" dirty="0">
                          <a:solidFill>
                            <a:schemeClr val="bg1"/>
                          </a:solidFill>
                        </a:rPr>
                        <a:t>Sonrotoclax</a:t>
                      </a:r>
                    </a:p>
                  </a:txBody>
                  <a:tcPr marL="121920" marR="121920" marT="60960" marB="60960" anchor="b"/>
                </a:tc>
                <a:tc>
                  <a:txBody>
                    <a:bodyPr/>
                    <a:lstStyle/>
                    <a:p>
                      <a:pPr algn="ctr"/>
                      <a:r>
                        <a:rPr lang="en-US" sz="1900" b="1" dirty="0">
                          <a:solidFill>
                            <a:schemeClr val="bg1"/>
                          </a:solidFill>
                        </a:rPr>
                        <a:t>Venetoclax</a:t>
                      </a:r>
                    </a:p>
                  </a:txBody>
                  <a:tcPr marL="121920" marR="121920" marT="60960" marB="60960" anchor="b"/>
                </a:tc>
                <a:tc>
                  <a:txBody>
                    <a:bodyPr/>
                    <a:lstStyle/>
                    <a:p>
                      <a:pPr algn="l"/>
                      <a:r>
                        <a:rPr lang="en-US" sz="1900" b="1">
                          <a:solidFill>
                            <a:schemeClr val="bg1"/>
                          </a:solidFill>
                        </a:rPr>
                        <a:t>Clinical implication for sonrotoclax</a:t>
                      </a:r>
                      <a:endParaRPr lang="en-US" sz="1900" b="1" err="1">
                        <a:solidFill>
                          <a:schemeClr val="bg1"/>
                        </a:solidFill>
                      </a:endParaRPr>
                    </a:p>
                  </a:txBody>
                  <a:tcPr marL="121920" marR="121920" marT="60960" marB="60960" anchor="b"/>
                </a:tc>
                <a:extLst>
                  <a:ext uri="{0D108BD9-81ED-4DB2-BD59-A6C34878D82A}">
                    <a16:rowId xmlns:a16="http://schemas.microsoft.com/office/drawing/2014/main" val="3517882238"/>
                  </a:ext>
                </a:extLst>
              </a:tr>
              <a:tr h="1056536">
                <a:tc>
                  <a:txBody>
                    <a:bodyPr/>
                    <a:lstStyle/>
                    <a:p>
                      <a:r>
                        <a:rPr lang="en-US" sz="1900" b="1">
                          <a:solidFill>
                            <a:schemeClr val="tx1"/>
                          </a:solidFill>
                        </a:rPr>
                        <a:t>Potency (IC</a:t>
                      </a:r>
                      <a:r>
                        <a:rPr lang="en-US" sz="1900" b="1" baseline="-25000">
                          <a:solidFill>
                            <a:schemeClr val="tx1"/>
                          </a:solidFill>
                        </a:rPr>
                        <a:t>50</a:t>
                      </a:r>
                      <a:r>
                        <a:rPr lang="en-US" sz="1900" b="1">
                          <a:solidFill>
                            <a:schemeClr val="tx1"/>
                          </a:solidFill>
                        </a:rPr>
                        <a:t>)</a:t>
                      </a:r>
                      <a:endParaRPr lang="en-US" sz="1900" b="1" baseline="30000">
                        <a:solidFill>
                          <a:schemeClr val="tx1"/>
                        </a:solidFill>
                      </a:endParaRPr>
                    </a:p>
                  </a:txBody>
                  <a:tcPr marL="121920" marR="121920" marT="60960" marB="60960" anchor="ctr"/>
                </a:tc>
                <a:tc>
                  <a:txBody>
                    <a:bodyPr/>
                    <a:lstStyle/>
                    <a:p>
                      <a:pPr algn="ctr"/>
                      <a:r>
                        <a:rPr lang="en-US" sz="1900" b="0">
                          <a:solidFill>
                            <a:schemeClr val="tx1"/>
                          </a:solidFill>
                        </a:rPr>
                        <a:t>0.014 nM</a:t>
                      </a:r>
                      <a:r>
                        <a:rPr lang="en-US" sz="1900" b="0" baseline="30000">
                          <a:solidFill>
                            <a:schemeClr val="tx1"/>
                          </a:solidFill>
                        </a:rPr>
                        <a:t>1</a:t>
                      </a:r>
                    </a:p>
                  </a:txBody>
                  <a:tcPr marL="121920" marR="121920" marT="60960" marB="60960" anchor="ctr"/>
                </a:tc>
                <a:tc>
                  <a:txBody>
                    <a:bodyPr/>
                    <a:lstStyle/>
                    <a:p>
                      <a:pPr algn="ctr"/>
                      <a:r>
                        <a:rPr lang="en-US" sz="1900" b="0">
                          <a:solidFill>
                            <a:schemeClr val="tx1"/>
                          </a:solidFill>
                        </a:rPr>
                        <a:t>0.20 nM</a:t>
                      </a:r>
                      <a:r>
                        <a:rPr lang="en-US" sz="1900" b="0" baseline="30000">
                          <a:solidFill>
                            <a:schemeClr val="tx1"/>
                          </a:solidFill>
                        </a:rPr>
                        <a:t>1</a:t>
                      </a:r>
                    </a:p>
                  </a:txBody>
                  <a:tcPr marL="121920" marR="121920" marT="60960" marB="60960" anchor="ctr"/>
                </a:tc>
                <a:tc>
                  <a:txBody>
                    <a:bodyPr/>
                    <a:lstStyle/>
                    <a:p>
                      <a:pPr marL="0" indent="0" algn="l">
                        <a:buFont typeface="Arial" panose="020B0604020202020204" pitchFamily="34" charset="0"/>
                        <a:buNone/>
                      </a:pPr>
                      <a:r>
                        <a:rPr lang="en-US" sz="1900" b="0" dirty="0">
                          <a:solidFill>
                            <a:schemeClr val="tx1"/>
                          </a:solidFill>
                        </a:rPr>
                        <a:t>14-fold more potent, which may lead to deeper target inhibition</a:t>
                      </a:r>
                    </a:p>
                  </a:txBody>
                  <a:tcPr marL="121920" marR="121920" marT="60960" marB="60960" anchor="ctr"/>
                </a:tc>
                <a:extLst>
                  <a:ext uri="{0D108BD9-81ED-4DB2-BD59-A6C34878D82A}">
                    <a16:rowId xmlns:a16="http://schemas.microsoft.com/office/drawing/2014/main" val="3356572485"/>
                  </a:ext>
                </a:extLst>
              </a:tr>
              <a:tr h="707772">
                <a:tc>
                  <a:txBody>
                    <a:bodyPr/>
                    <a:lstStyle/>
                    <a:p>
                      <a:r>
                        <a:rPr lang="en-US" sz="1900" b="1">
                          <a:solidFill>
                            <a:schemeClr val="tx1"/>
                          </a:solidFill>
                        </a:rPr>
                        <a:t>Selectivity </a:t>
                      </a:r>
                    </a:p>
                    <a:p>
                      <a:r>
                        <a:rPr lang="en-US" sz="1900" b="1">
                          <a:solidFill>
                            <a:schemeClr val="tx1"/>
                          </a:solidFill>
                        </a:rPr>
                        <a:t>(vs BCL-</a:t>
                      </a:r>
                      <a:r>
                        <a:rPr lang="en-US" sz="1900" b="1" err="1">
                          <a:solidFill>
                            <a:schemeClr val="tx1"/>
                          </a:solidFill>
                        </a:rPr>
                        <a:t>xL</a:t>
                      </a:r>
                      <a:r>
                        <a:rPr lang="en-US" sz="1900" b="1">
                          <a:solidFill>
                            <a:schemeClr val="tx1"/>
                          </a:solidFill>
                        </a:rPr>
                        <a:t>)</a:t>
                      </a:r>
                      <a:endParaRPr lang="en-US" sz="1900" b="1" baseline="30000">
                        <a:solidFill>
                          <a:schemeClr val="tx1"/>
                        </a:solidFill>
                      </a:endParaRPr>
                    </a:p>
                  </a:txBody>
                  <a:tcPr marL="121920" marR="121920" marT="60960" marB="60960" anchor="ctr"/>
                </a:tc>
                <a:tc>
                  <a:txBody>
                    <a:bodyPr/>
                    <a:lstStyle/>
                    <a:p>
                      <a:pPr algn="ctr"/>
                      <a:r>
                        <a:rPr lang="en-US" sz="1900" b="0">
                          <a:solidFill>
                            <a:schemeClr val="tx1"/>
                          </a:solidFill>
                        </a:rPr>
                        <a:t>2000×</a:t>
                      </a:r>
                      <a:r>
                        <a:rPr lang="en-US" sz="1900" b="0" baseline="30000">
                          <a:solidFill>
                            <a:schemeClr val="tx1"/>
                          </a:solidFill>
                        </a:rPr>
                        <a:t>1</a:t>
                      </a:r>
                    </a:p>
                  </a:txBody>
                  <a:tcPr marL="121920" marR="121920" marT="60960" marB="60960" anchor="ctr"/>
                </a:tc>
                <a:tc>
                  <a:txBody>
                    <a:bodyPr/>
                    <a:lstStyle/>
                    <a:p>
                      <a:pPr algn="ctr"/>
                      <a:r>
                        <a:rPr lang="en-US" sz="1900" b="0">
                          <a:solidFill>
                            <a:schemeClr val="tx1"/>
                          </a:solidFill>
                        </a:rPr>
                        <a:t>325×</a:t>
                      </a:r>
                      <a:r>
                        <a:rPr lang="en-US" sz="1900" b="0" baseline="30000">
                          <a:solidFill>
                            <a:schemeClr val="tx1"/>
                          </a:solidFill>
                        </a:rPr>
                        <a:t>1</a:t>
                      </a:r>
                    </a:p>
                  </a:txBody>
                  <a:tcPr marL="121920" marR="121920" marT="60960" marB="60960" anchor="ctr"/>
                </a:tc>
                <a:tc>
                  <a:txBody>
                    <a:bodyPr/>
                    <a:lstStyle/>
                    <a:p>
                      <a:pPr marL="0" indent="0" algn="l">
                        <a:buFont typeface="Arial" panose="020B0604020202020204" pitchFamily="34" charset="0"/>
                        <a:buNone/>
                      </a:pPr>
                      <a:r>
                        <a:rPr lang="en-US" sz="1900" b="0" dirty="0">
                          <a:solidFill>
                            <a:schemeClr val="tx1"/>
                          </a:solidFill>
                        </a:rPr>
                        <a:t>Improved (6-fold) selectivity may improve tolerability</a:t>
                      </a:r>
                    </a:p>
                  </a:txBody>
                  <a:tcPr marL="121920" marR="121920" marT="60960" marB="60960" anchor="ctr"/>
                </a:tc>
                <a:extLst>
                  <a:ext uri="{0D108BD9-81ED-4DB2-BD59-A6C34878D82A}">
                    <a16:rowId xmlns:a16="http://schemas.microsoft.com/office/drawing/2014/main" val="2337375694"/>
                  </a:ext>
                </a:extLst>
              </a:tr>
              <a:tr h="1374633">
                <a:tc>
                  <a:txBody>
                    <a:bodyPr/>
                    <a:lstStyle/>
                    <a:p>
                      <a:r>
                        <a:rPr lang="en-US" sz="1900" b="1" baseline="0">
                          <a:solidFill>
                            <a:schemeClr val="tx1"/>
                          </a:solidFill>
                        </a:rPr>
                        <a:t>Half-life in humans</a:t>
                      </a:r>
                      <a:endParaRPr lang="en-US" sz="1900" b="1" baseline="30000">
                        <a:solidFill>
                          <a:schemeClr val="tx1"/>
                        </a:solidFill>
                      </a:endParaRPr>
                    </a:p>
                  </a:txBody>
                  <a:tcPr marL="121920" marR="121920" marT="60960" marB="60960" anchor="ctr"/>
                </a:tc>
                <a:tc>
                  <a:txBody>
                    <a:bodyPr/>
                    <a:lstStyle/>
                    <a:p>
                      <a:pPr algn="ctr"/>
                      <a:r>
                        <a:rPr lang="en-US" sz="1900" b="0">
                          <a:solidFill>
                            <a:schemeClr val="tx1"/>
                          </a:solidFill>
                        </a:rPr>
                        <a:t>≈5 hours</a:t>
                      </a:r>
                      <a:r>
                        <a:rPr lang="en-US" sz="1900" b="0" baseline="30000">
                          <a:solidFill>
                            <a:schemeClr val="tx1"/>
                          </a:solidFill>
                        </a:rPr>
                        <a:t>2</a:t>
                      </a:r>
                    </a:p>
                  </a:txBody>
                  <a:tcPr marL="121920" marR="121920" marT="60960" marB="60960" anchor="ctr"/>
                </a:tc>
                <a:tc>
                  <a:txBody>
                    <a:bodyPr/>
                    <a:lstStyle/>
                    <a:p>
                      <a:pPr algn="ctr"/>
                      <a:r>
                        <a:rPr lang="en-US" sz="1900" b="0">
                          <a:solidFill>
                            <a:schemeClr val="tx1"/>
                          </a:solidFill>
                        </a:rPr>
                        <a:t>26 hours</a:t>
                      </a:r>
                      <a:r>
                        <a:rPr lang="en-US" sz="1900" b="0" baseline="30000">
                          <a:solidFill>
                            <a:schemeClr val="tx1"/>
                          </a:solidFill>
                        </a:rPr>
                        <a:t>3</a:t>
                      </a:r>
                    </a:p>
                  </a:txBody>
                  <a:tcPr marL="121920" marR="121920" marT="60960" marB="60960" anchor="ctr"/>
                </a:tc>
                <a:tc>
                  <a:txBody>
                    <a:bodyPr/>
                    <a:lstStyle/>
                    <a:p>
                      <a:pPr marL="0" indent="0" algn="l">
                        <a:buFont typeface="Arial" panose="020B0604020202020204" pitchFamily="34" charset="0"/>
                        <a:buNone/>
                      </a:pPr>
                      <a:r>
                        <a:rPr lang="en-US" sz="1900" b="0" dirty="0">
                          <a:solidFill>
                            <a:schemeClr val="tx1"/>
                          </a:solidFill>
                        </a:rPr>
                        <a:t>No accumulation may improve tolerability </a:t>
                      </a:r>
                    </a:p>
                    <a:p>
                      <a:pPr marL="0" indent="0" algn="l">
                        <a:buFont typeface="Arial" panose="020B0604020202020204" pitchFamily="34" charset="0"/>
                        <a:buNone/>
                      </a:pPr>
                      <a:r>
                        <a:rPr lang="en-US" sz="1900" b="0" dirty="0">
                          <a:solidFill>
                            <a:schemeClr val="tx1"/>
                          </a:solidFill>
                        </a:rPr>
                        <a:t>Short half-life results in simplified TLS monitoring</a:t>
                      </a:r>
                    </a:p>
                  </a:txBody>
                  <a:tcPr marL="121920" marR="121920" marT="60960" marB="60960" anchor="ctr"/>
                </a:tc>
                <a:extLst>
                  <a:ext uri="{0D108BD9-81ED-4DB2-BD59-A6C34878D82A}">
                    <a16:rowId xmlns:a16="http://schemas.microsoft.com/office/drawing/2014/main" val="948191576"/>
                  </a:ext>
                </a:extLst>
              </a:tr>
            </a:tbl>
          </a:graphicData>
        </a:graphic>
      </p:graphicFrame>
    </p:spTree>
    <p:extLst>
      <p:ext uri="{BB962C8B-B14F-4D97-AF65-F5344CB8AC3E}">
        <p14:creationId xmlns:p14="http://schemas.microsoft.com/office/powerpoint/2010/main" val="284962207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F4774-619E-2EF3-5FEB-5F1CCDBEDA06}"/>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887C82-C18B-9F5F-FB04-A64EA162B068}"/>
              </a:ext>
            </a:extLst>
          </p:cNvPr>
          <p:cNvSpPr>
            <a:spLocks noGrp="1"/>
          </p:cNvSpPr>
          <p:nvPr>
            <p:ph sz="half" idx="1"/>
          </p:nvPr>
        </p:nvSpPr>
        <p:spPr>
          <a:xfrm>
            <a:off x="640079" y="1309174"/>
            <a:ext cx="3200400" cy="409897"/>
          </a:xfrm>
        </p:spPr>
        <p:txBody>
          <a:bodyPr/>
          <a:lstStyle/>
          <a:p>
            <a:r>
              <a:rPr lang="en-US" b="1" dirty="0"/>
              <a:t>Sonrotoclax + Obinutuzumab</a:t>
            </a:r>
          </a:p>
        </p:txBody>
      </p:sp>
      <p:sp>
        <p:nvSpPr>
          <p:cNvPr id="5" name="Content Placeholder 4">
            <a:extLst>
              <a:ext uri="{FF2B5EF4-FFF2-40B4-BE49-F238E27FC236}">
                <a16:creationId xmlns:a16="http://schemas.microsoft.com/office/drawing/2014/main" id="{9D44DFC7-EC42-52BF-0E12-CBDEFBF17258}"/>
              </a:ext>
            </a:extLst>
          </p:cNvPr>
          <p:cNvSpPr>
            <a:spLocks noGrp="1"/>
          </p:cNvSpPr>
          <p:nvPr>
            <p:ph sz="half" idx="2"/>
          </p:nvPr>
        </p:nvSpPr>
        <p:spPr>
          <a:xfrm>
            <a:off x="4523521" y="1309174"/>
            <a:ext cx="3200400" cy="530340"/>
          </a:xfrm>
        </p:spPr>
        <p:txBody>
          <a:bodyPr/>
          <a:lstStyle/>
          <a:p>
            <a:r>
              <a:rPr lang="en-US" b="1" dirty="0"/>
              <a:t>Sonrotoclax + Zanubrutinib</a:t>
            </a:r>
          </a:p>
        </p:txBody>
      </p:sp>
      <p:sp>
        <p:nvSpPr>
          <p:cNvPr id="6" name="Content Placeholder 5">
            <a:extLst>
              <a:ext uri="{FF2B5EF4-FFF2-40B4-BE49-F238E27FC236}">
                <a16:creationId xmlns:a16="http://schemas.microsoft.com/office/drawing/2014/main" id="{543AB457-7489-A4C5-FC2A-52484A028574}"/>
              </a:ext>
            </a:extLst>
          </p:cNvPr>
          <p:cNvSpPr>
            <a:spLocks noGrp="1"/>
          </p:cNvSpPr>
          <p:nvPr>
            <p:ph sz="half" idx="10"/>
          </p:nvPr>
        </p:nvSpPr>
        <p:spPr>
          <a:xfrm>
            <a:off x="8512065" y="1309174"/>
            <a:ext cx="3200400" cy="564420"/>
          </a:xfrm>
        </p:spPr>
        <p:txBody>
          <a:bodyPr/>
          <a:lstStyle/>
          <a:p>
            <a:r>
              <a:rPr lang="en-US" b="1" dirty="0"/>
              <a:t>Sonrotoclax-</a:t>
            </a:r>
            <a:r>
              <a:rPr lang="en-US" b="1" dirty="0" err="1"/>
              <a:t>Zanu</a:t>
            </a:r>
            <a:r>
              <a:rPr lang="en-US" b="1" dirty="0"/>
              <a:t>-Obin</a:t>
            </a:r>
          </a:p>
        </p:txBody>
      </p:sp>
      <p:sp>
        <p:nvSpPr>
          <p:cNvPr id="2" name="Title 1">
            <a:extLst>
              <a:ext uri="{FF2B5EF4-FFF2-40B4-BE49-F238E27FC236}">
                <a16:creationId xmlns:a16="http://schemas.microsoft.com/office/drawing/2014/main" id="{F90B5212-92B1-ACDA-54D7-46ED7ED50020}"/>
              </a:ext>
            </a:extLst>
          </p:cNvPr>
          <p:cNvSpPr>
            <a:spLocks noGrp="1"/>
          </p:cNvSpPr>
          <p:nvPr>
            <p:ph type="title"/>
          </p:nvPr>
        </p:nvSpPr>
        <p:spPr>
          <a:xfrm>
            <a:off x="483700" y="345203"/>
            <a:ext cx="10902950" cy="956516"/>
          </a:xfrm>
        </p:spPr>
        <p:txBody>
          <a:bodyPr/>
          <a:lstStyle/>
          <a:p>
            <a:r>
              <a:rPr lang="en-US" sz="3600" dirty="0"/>
              <a:t>Sonrotoclax combinations in CLL: early data</a:t>
            </a:r>
          </a:p>
        </p:txBody>
      </p:sp>
      <p:sp>
        <p:nvSpPr>
          <p:cNvPr id="11" name="TextBox 10">
            <a:extLst>
              <a:ext uri="{FF2B5EF4-FFF2-40B4-BE49-F238E27FC236}">
                <a16:creationId xmlns:a16="http://schemas.microsoft.com/office/drawing/2014/main" id="{820FD1ED-0CAA-E69F-4020-87574665A2FC}"/>
              </a:ext>
            </a:extLst>
          </p:cNvPr>
          <p:cNvSpPr txBox="1"/>
          <p:nvPr/>
        </p:nvSpPr>
        <p:spPr>
          <a:xfrm>
            <a:off x="1355105" y="6617885"/>
            <a:ext cx="148790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mn-cs"/>
              </a:rPr>
              <a:t>Hoffmann, et al Proc ASH  2025</a:t>
            </a:r>
          </a:p>
        </p:txBody>
      </p:sp>
      <p:sp>
        <p:nvSpPr>
          <p:cNvPr id="16" name="TextBox 15">
            <a:extLst>
              <a:ext uri="{FF2B5EF4-FFF2-40B4-BE49-F238E27FC236}">
                <a16:creationId xmlns:a16="http://schemas.microsoft.com/office/drawing/2014/main" id="{C95D5C50-F642-AD71-423F-E010AFE9BCDE}"/>
              </a:ext>
            </a:extLst>
          </p:cNvPr>
          <p:cNvSpPr txBox="1"/>
          <p:nvPr/>
        </p:nvSpPr>
        <p:spPr>
          <a:xfrm>
            <a:off x="5049827" y="6617885"/>
            <a:ext cx="124585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mn-cs"/>
              </a:rPr>
              <a:t>Tam, et al Proc ASH  2025</a:t>
            </a:r>
          </a:p>
        </p:txBody>
      </p:sp>
      <p:sp>
        <p:nvSpPr>
          <p:cNvPr id="17" name="TextBox 16">
            <a:extLst>
              <a:ext uri="{FF2B5EF4-FFF2-40B4-BE49-F238E27FC236}">
                <a16:creationId xmlns:a16="http://schemas.microsoft.com/office/drawing/2014/main" id="{FABE2040-A7FE-3991-61AB-F21AD201BD96}"/>
              </a:ext>
            </a:extLst>
          </p:cNvPr>
          <p:cNvSpPr txBox="1"/>
          <p:nvPr/>
        </p:nvSpPr>
        <p:spPr>
          <a:xfrm>
            <a:off x="9024510" y="6620978"/>
            <a:ext cx="146226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Calibri"/>
                <a:ea typeface="+mn-ea"/>
                <a:cs typeface="+mn-cs"/>
              </a:rPr>
              <a:t>Soumerai</a:t>
            </a:r>
            <a:r>
              <a:rPr kumimoji="0" lang="en-US" sz="800" b="0" i="0" u="none" strike="noStrike" kern="1200" cap="none" spc="0" normalizeH="0" baseline="0" noProof="0" dirty="0">
                <a:ln>
                  <a:noFill/>
                </a:ln>
                <a:solidFill>
                  <a:srgbClr val="000000"/>
                </a:solidFill>
                <a:effectLst/>
                <a:uLnTx/>
                <a:uFillTx/>
                <a:latin typeface="Calibri"/>
                <a:ea typeface="+mn-ea"/>
                <a:cs typeface="+mn-cs"/>
              </a:rPr>
              <a:t>, et al Proc ASH  2025</a:t>
            </a:r>
          </a:p>
        </p:txBody>
      </p:sp>
      <p:grpSp>
        <p:nvGrpSpPr>
          <p:cNvPr id="35" name="Group 34">
            <a:extLst>
              <a:ext uri="{FF2B5EF4-FFF2-40B4-BE49-F238E27FC236}">
                <a16:creationId xmlns:a16="http://schemas.microsoft.com/office/drawing/2014/main" id="{9242F63D-9671-B4EE-7E31-243A4F44089F}"/>
              </a:ext>
            </a:extLst>
          </p:cNvPr>
          <p:cNvGrpSpPr/>
          <p:nvPr/>
        </p:nvGrpSpPr>
        <p:grpSpPr>
          <a:xfrm>
            <a:off x="1040154" y="1719071"/>
            <a:ext cx="830199" cy="4824779"/>
            <a:chOff x="1040154" y="1719071"/>
            <a:chExt cx="830199" cy="4824779"/>
          </a:xfrm>
        </p:grpSpPr>
        <p:pic>
          <p:nvPicPr>
            <p:cNvPr id="7" name="Picture 6">
              <a:extLst>
                <a:ext uri="{FF2B5EF4-FFF2-40B4-BE49-F238E27FC236}">
                  <a16:creationId xmlns:a16="http://schemas.microsoft.com/office/drawing/2014/main" id="{FA11BBE0-A1DE-99A9-E036-3DE5B8DF833D}"/>
                </a:ext>
              </a:extLst>
            </p:cNvPr>
            <p:cNvPicPr>
              <a:picLocks noChangeAspect="1"/>
            </p:cNvPicPr>
            <p:nvPr/>
          </p:nvPicPr>
          <p:blipFill>
            <a:blip r:embed="rId2"/>
            <a:stretch>
              <a:fillRect/>
            </a:stretch>
          </p:blipFill>
          <p:spPr>
            <a:xfrm>
              <a:off x="1040154" y="1719071"/>
              <a:ext cx="830199" cy="4824779"/>
            </a:xfrm>
            <a:prstGeom prst="rect">
              <a:avLst/>
            </a:prstGeom>
          </p:spPr>
        </p:pic>
        <p:sp>
          <p:nvSpPr>
            <p:cNvPr id="20" name="TextBox 19">
              <a:extLst>
                <a:ext uri="{FF2B5EF4-FFF2-40B4-BE49-F238E27FC236}">
                  <a16:creationId xmlns:a16="http://schemas.microsoft.com/office/drawing/2014/main" id="{F45980FA-FD45-B3CC-DE5A-671DC5117C3A}"/>
                </a:ext>
              </a:extLst>
            </p:cNvPr>
            <p:cNvSpPr txBox="1"/>
            <p:nvPr/>
          </p:nvSpPr>
          <p:spPr>
            <a:xfrm>
              <a:off x="1203515" y="4447258"/>
              <a:ext cx="5661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a:ea typeface="+mn-ea"/>
                  <a:cs typeface="+mn-cs"/>
                </a:rPr>
                <a:t>CRR</a:t>
              </a:r>
            </a:p>
          </p:txBody>
        </p:sp>
      </p:grpSp>
      <p:grpSp>
        <p:nvGrpSpPr>
          <p:cNvPr id="30" name="Group 29">
            <a:extLst>
              <a:ext uri="{FF2B5EF4-FFF2-40B4-BE49-F238E27FC236}">
                <a16:creationId xmlns:a16="http://schemas.microsoft.com/office/drawing/2014/main" id="{8C50996E-9A54-D76D-4B41-FD44674153A1}"/>
              </a:ext>
            </a:extLst>
          </p:cNvPr>
          <p:cNvGrpSpPr/>
          <p:nvPr/>
        </p:nvGrpSpPr>
        <p:grpSpPr>
          <a:xfrm>
            <a:off x="2053418" y="2239244"/>
            <a:ext cx="948452" cy="3829539"/>
            <a:chOff x="2053418" y="2239244"/>
            <a:chExt cx="948452" cy="3829539"/>
          </a:xfrm>
        </p:grpSpPr>
        <p:pic>
          <p:nvPicPr>
            <p:cNvPr id="8" name="Picture 7">
              <a:extLst>
                <a:ext uri="{FF2B5EF4-FFF2-40B4-BE49-F238E27FC236}">
                  <a16:creationId xmlns:a16="http://schemas.microsoft.com/office/drawing/2014/main" id="{4DFDD0A9-2363-E316-F990-7EB1F803F2F8}"/>
                </a:ext>
              </a:extLst>
            </p:cNvPr>
            <p:cNvPicPr>
              <a:picLocks noChangeAspect="1"/>
            </p:cNvPicPr>
            <p:nvPr/>
          </p:nvPicPr>
          <p:blipFill>
            <a:blip r:embed="rId3"/>
            <a:stretch>
              <a:fillRect/>
            </a:stretch>
          </p:blipFill>
          <p:spPr>
            <a:xfrm>
              <a:off x="2053418" y="2239244"/>
              <a:ext cx="936890" cy="3829539"/>
            </a:xfrm>
            <a:prstGeom prst="rect">
              <a:avLst/>
            </a:prstGeom>
          </p:spPr>
        </p:pic>
        <p:sp>
          <p:nvSpPr>
            <p:cNvPr id="21" name="TextBox 20">
              <a:extLst>
                <a:ext uri="{FF2B5EF4-FFF2-40B4-BE49-F238E27FC236}">
                  <a16:creationId xmlns:a16="http://schemas.microsoft.com/office/drawing/2014/main" id="{BBA8CDA9-9D12-930B-180F-C2622A5DB367}"/>
                </a:ext>
              </a:extLst>
            </p:cNvPr>
            <p:cNvSpPr txBox="1"/>
            <p:nvPr/>
          </p:nvSpPr>
          <p:spPr>
            <a:xfrm>
              <a:off x="2099059" y="3524595"/>
              <a:ext cx="9028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a:ea typeface="+mn-ea"/>
                  <a:cs typeface="+mn-cs"/>
                </a:rPr>
                <a:t>uMRD6</a:t>
              </a:r>
            </a:p>
          </p:txBody>
        </p:sp>
      </p:grpSp>
      <p:grpSp>
        <p:nvGrpSpPr>
          <p:cNvPr id="34" name="Group 33">
            <a:extLst>
              <a:ext uri="{FF2B5EF4-FFF2-40B4-BE49-F238E27FC236}">
                <a16:creationId xmlns:a16="http://schemas.microsoft.com/office/drawing/2014/main" id="{26692A23-07B0-A7F7-5FF6-F3B0797F5718}"/>
              </a:ext>
            </a:extLst>
          </p:cNvPr>
          <p:cNvGrpSpPr/>
          <p:nvPr/>
        </p:nvGrpSpPr>
        <p:grpSpPr>
          <a:xfrm>
            <a:off x="4431211" y="1719071"/>
            <a:ext cx="1396697" cy="4349712"/>
            <a:chOff x="4431211" y="1719071"/>
            <a:chExt cx="1396697" cy="4349712"/>
          </a:xfrm>
        </p:grpSpPr>
        <p:pic>
          <p:nvPicPr>
            <p:cNvPr id="12" name="Picture 11">
              <a:extLst>
                <a:ext uri="{FF2B5EF4-FFF2-40B4-BE49-F238E27FC236}">
                  <a16:creationId xmlns:a16="http://schemas.microsoft.com/office/drawing/2014/main" id="{20221CCF-7C30-FA7D-56FC-1A27881E2F3D}"/>
                </a:ext>
              </a:extLst>
            </p:cNvPr>
            <p:cNvPicPr>
              <a:picLocks noChangeAspect="1"/>
            </p:cNvPicPr>
            <p:nvPr/>
          </p:nvPicPr>
          <p:blipFill>
            <a:blip r:embed="rId4"/>
            <a:stretch>
              <a:fillRect/>
            </a:stretch>
          </p:blipFill>
          <p:spPr>
            <a:xfrm>
              <a:off x="4431211" y="1719071"/>
              <a:ext cx="1396697" cy="4349712"/>
            </a:xfrm>
            <a:prstGeom prst="rect">
              <a:avLst/>
            </a:prstGeom>
          </p:spPr>
        </p:pic>
        <p:sp>
          <p:nvSpPr>
            <p:cNvPr id="22" name="TextBox 21">
              <a:extLst>
                <a:ext uri="{FF2B5EF4-FFF2-40B4-BE49-F238E27FC236}">
                  <a16:creationId xmlns:a16="http://schemas.microsoft.com/office/drawing/2014/main" id="{F9EF6304-EE83-E5DF-D7C1-B0E1AF893C3F}"/>
                </a:ext>
              </a:extLst>
            </p:cNvPr>
            <p:cNvSpPr txBox="1"/>
            <p:nvPr/>
          </p:nvSpPr>
          <p:spPr>
            <a:xfrm>
              <a:off x="4865973" y="2568601"/>
              <a:ext cx="5661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a:ea typeface="+mn-ea"/>
                  <a:cs typeface="+mn-cs"/>
                </a:rPr>
                <a:t>CRR</a:t>
              </a:r>
            </a:p>
          </p:txBody>
        </p:sp>
      </p:grpSp>
      <p:grpSp>
        <p:nvGrpSpPr>
          <p:cNvPr id="31" name="Group 30">
            <a:extLst>
              <a:ext uri="{FF2B5EF4-FFF2-40B4-BE49-F238E27FC236}">
                <a16:creationId xmlns:a16="http://schemas.microsoft.com/office/drawing/2014/main" id="{3A38FD2A-518D-081A-92EC-935608955F84}"/>
              </a:ext>
            </a:extLst>
          </p:cNvPr>
          <p:cNvGrpSpPr/>
          <p:nvPr/>
        </p:nvGrpSpPr>
        <p:grpSpPr>
          <a:xfrm>
            <a:off x="5935175" y="1839514"/>
            <a:ext cx="1238397" cy="4310403"/>
            <a:chOff x="5935175" y="1839514"/>
            <a:chExt cx="1238397" cy="4310403"/>
          </a:xfrm>
        </p:grpSpPr>
        <p:pic>
          <p:nvPicPr>
            <p:cNvPr id="26" name="Picture 25">
              <a:extLst>
                <a:ext uri="{FF2B5EF4-FFF2-40B4-BE49-F238E27FC236}">
                  <a16:creationId xmlns:a16="http://schemas.microsoft.com/office/drawing/2014/main" id="{70E2F8FF-3BF5-841B-5307-7450206D1F79}"/>
                </a:ext>
              </a:extLst>
            </p:cNvPr>
            <p:cNvPicPr>
              <a:picLocks noChangeAspect="1"/>
            </p:cNvPicPr>
            <p:nvPr/>
          </p:nvPicPr>
          <p:blipFill>
            <a:blip r:embed="rId5"/>
            <a:srcRect r="1559"/>
            <a:stretch>
              <a:fillRect/>
            </a:stretch>
          </p:blipFill>
          <p:spPr>
            <a:xfrm>
              <a:off x="5935175" y="1839514"/>
              <a:ext cx="1238397" cy="4310403"/>
            </a:xfrm>
            <a:prstGeom prst="rect">
              <a:avLst/>
            </a:prstGeom>
          </p:spPr>
        </p:pic>
        <p:sp>
          <p:nvSpPr>
            <p:cNvPr id="23" name="TextBox 22">
              <a:extLst>
                <a:ext uri="{FF2B5EF4-FFF2-40B4-BE49-F238E27FC236}">
                  <a16:creationId xmlns:a16="http://schemas.microsoft.com/office/drawing/2014/main" id="{F0FC45FE-D9B0-C1E6-D679-EA9CB05E4D38}"/>
                </a:ext>
              </a:extLst>
            </p:cNvPr>
            <p:cNvSpPr txBox="1"/>
            <p:nvPr/>
          </p:nvSpPr>
          <p:spPr>
            <a:xfrm>
              <a:off x="6026165" y="3429000"/>
              <a:ext cx="9028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a:ea typeface="+mn-ea"/>
                  <a:cs typeface="+mn-cs"/>
                </a:rPr>
                <a:t>uMRD4</a:t>
              </a:r>
            </a:p>
          </p:txBody>
        </p:sp>
      </p:grpSp>
      <p:grpSp>
        <p:nvGrpSpPr>
          <p:cNvPr id="33" name="Group 32">
            <a:extLst>
              <a:ext uri="{FF2B5EF4-FFF2-40B4-BE49-F238E27FC236}">
                <a16:creationId xmlns:a16="http://schemas.microsoft.com/office/drawing/2014/main" id="{D44EA49B-39A4-E0BB-83E2-F0C8D79A5171}"/>
              </a:ext>
            </a:extLst>
          </p:cNvPr>
          <p:cNvGrpSpPr/>
          <p:nvPr/>
        </p:nvGrpSpPr>
        <p:grpSpPr>
          <a:xfrm>
            <a:off x="8047678" y="1804864"/>
            <a:ext cx="1707962" cy="4312969"/>
            <a:chOff x="8047678" y="1804864"/>
            <a:chExt cx="1707962" cy="4312969"/>
          </a:xfrm>
        </p:grpSpPr>
        <p:pic>
          <p:nvPicPr>
            <p:cNvPr id="18" name="Picture 17">
              <a:extLst>
                <a:ext uri="{FF2B5EF4-FFF2-40B4-BE49-F238E27FC236}">
                  <a16:creationId xmlns:a16="http://schemas.microsoft.com/office/drawing/2014/main" id="{74F9691F-62AF-E476-A659-7DCC192F9714}"/>
                </a:ext>
              </a:extLst>
            </p:cNvPr>
            <p:cNvPicPr>
              <a:picLocks noChangeAspect="1"/>
            </p:cNvPicPr>
            <p:nvPr/>
          </p:nvPicPr>
          <p:blipFill>
            <a:blip r:embed="rId6"/>
            <a:srcRect b="5067"/>
            <a:stretch>
              <a:fillRect/>
            </a:stretch>
          </p:blipFill>
          <p:spPr>
            <a:xfrm>
              <a:off x="8047678" y="1804864"/>
              <a:ext cx="1707962" cy="4312969"/>
            </a:xfrm>
            <a:prstGeom prst="rect">
              <a:avLst/>
            </a:prstGeom>
          </p:spPr>
        </p:pic>
        <p:sp>
          <p:nvSpPr>
            <p:cNvPr id="24" name="TextBox 23">
              <a:extLst>
                <a:ext uri="{FF2B5EF4-FFF2-40B4-BE49-F238E27FC236}">
                  <a16:creationId xmlns:a16="http://schemas.microsoft.com/office/drawing/2014/main" id="{4FCC651C-3A8B-A80E-B68E-FFDCE1824277}"/>
                </a:ext>
              </a:extLst>
            </p:cNvPr>
            <p:cNvSpPr txBox="1"/>
            <p:nvPr/>
          </p:nvSpPr>
          <p:spPr>
            <a:xfrm>
              <a:off x="8772734" y="2330748"/>
              <a:ext cx="5661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a:ea typeface="+mn-ea"/>
                  <a:cs typeface="+mn-cs"/>
                </a:rPr>
                <a:t>CRR</a:t>
              </a:r>
            </a:p>
          </p:txBody>
        </p:sp>
      </p:grpSp>
      <p:grpSp>
        <p:nvGrpSpPr>
          <p:cNvPr id="32" name="Group 31">
            <a:extLst>
              <a:ext uri="{FF2B5EF4-FFF2-40B4-BE49-F238E27FC236}">
                <a16:creationId xmlns:a16="http://schemas.microsoft.com/office/drawing/2014/main" id="{5D16B933-9E71-92C2-767B-3A3E25FA4C12}"/>
              </a:ext>
            </a:extLst>
          </p:cNvPr>
          <p:cNvGrpSpPr/>
          <p:nvPr/>
        </p:nvGrpSpPr>
        <p:grpSpPr>
          <a:xfrm>
            <a:off x="9848341" y="2168036"/>
            <a:ext cx="977749" cy="3878590"/>
            <a:chOff x="9848341" y="2168036"/>
            <a:chExt cx="977749" cy="3878590"/>
          </a:xfrm>
        </p:grpSpPr>
        <p:pic>
          <p:nvPicPr>
            <p:cNvPr id="19" name="Picture 18">
              <a:extLst>
                <a:ext uri="{FF2B5EF4-FFF2-40B4-BE49-F238E27FC236}">
                  <a16:creationId xmlns:a16="http://schemas.microsoft.com/office/drawing/2014/main" id="{8861BFAB-A05A-CBF2-07C6-332F74F6A1CF}"/>
                </a:ext>
              </a:extLst>
            </p:cNvPr>
            <p:cNvPicPr>
              <a:picLocks noChangeAspect="1"/>
            </p:cNvPicPr>
            <p:nvPr/>
          </p:nvPicPr>
          <p:blipFill>
            <a:blip r:embed="rId7"/>
            <a:srcRect l="66638" t="5666" b="8963"/>
            <a:stretch>
              <a:fillRect/>
            </a:stretch>
          </p:blipFill>
          <p:spPr>
            <a:xfrm>
              <a:off x="9848341" y="2168036"/>
              <a:ext cx="977749" cy="3878590"/>
            </a:xfrm>
            <a:prstGeom prst="rect">
              <a:avLst/>
            </a:prstGeom>
          </p:spPr>
        </p:pic>
        <p:sp>
          <p:nvSpPr>
            <p:cNvPr id="25" name="TextBox 24">
              <a:extLst>
                <a:ext uri="{FF2B5EF4-FFF2-40B4-BE49-F238E27FC236}">
                  <a16:creationId xmlns:a16="http://schemas.microsoft.com/office/drawing/2014/main" id="{9F4CF9B1-0B30-4BBA-1FF5-5CCB27AF78AC}"/>
                </a:ext>
              </a:extLst>
            </p:cNvPr>
            <p:cNvSpPr txBox="1"/>
            <p:nvPr/>
          </p:nvSpPr>
          <p:spPr>
            <a:xfrm>
              <a:off x="9854279" y="3887507"/>
              <a:ext cx="9028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a:ea typeface="+mn-ea"/>
                  <a:cs typeface="+mn-cs"/>
                </a:rPr>
                <a:t>uMRD6</a:t>
              </a:r>
            </a:p>
          </p:txBody>
        </p:sp>
      </p:grpSp>
      <p:pic>
        <p:nvPicPr>
          <p:cNvPr id="9" name="Picture 8">
            <a:extLst>
              <a:ext uri="{FF2B5EF4-FFF2-40B4-BE49-F238E27FC236}">
                <a16:creationId xmlns:a16="http://schemas.microsoft.com/office/drawing/2014/main" id="{15AB2B77-433A-E5F8-3A9C-3DCB9486A40D}"/>
              </a:ext>
            </a:extLst>
          </p:cNvPr>
          <p:cNvPicPr>
            <a:picLocks noChangeAspect="1"/>
          </p:cNvPicPr>
          <p:nvPr/>
        </p:nvPicPr>
        <p:blipFill>
          <a:blip r:embed="rId8"/>
          <a:stretch>
            <a:fillRect/>
          </a:stretch>
        </p:blipFill>
        <p:spPr>
          <a:xfrm>
            <a:off x="51293" y="4550066"/>
            <a:ext cx="1011166" cy="965720"/>
          </a:xfrm>
          <a:prstGeom prst="rect">
            <a:avLst/>
          </a:prstGeom>
        </p:spPr>
      </p:pic>
      <p:pic>
        <p:nvPicPr>
          <p:cNvPr id="10" name="Picture 9">
            <a:extLst>
              <a:ext uri="{FF2B5EF4-FFF2-40B4-BE49-F238E27FC236}">
                <a16:creationId xmlns:a16="http://schemas.microsoft.com/office/drawing/2014/main" id="{387DA204-4A2E-9090-5921-9C1C5B5D6087}"/>
              </a:ext>
            </a:extLst>
          </p:cNvPr>
          <p:cNvPicPr>
            <a:picLocks noChangeAspect="1"/>
          </p:cNvPicPr>
          <p:nvPr/>
        </p:nvPicPr>
        <p:blipFill>
          <a:blip r:embed="rId9"/>
          <a:stretch>
            <a:fillRect/>
          </a:stretch>
        </p:blipFill>
        <p:spPr>
          <a:xfrm>
            <a:off x="2997250" y="4038740"/>
            <a:ext cx="1326694" cy="1544398"/>
          </a:xfrm>
          <a:prstGeom prst="rect">
            <a:avLst/>
          </a:prstGeom>
        </p:spPr>
      </p:pic>
      <p:pic>
        <p:nvPicPr>
          <p:cNvPr id="13" name="Picture 12">
            <a:extLst>
              <a:ext uri="{FF2B5EF4-FFF2-40B4-BE49-F238E27FC236}">
                <a16:creationId xmlns:a16="http://schemas.microsoft.com/office/drawing/2014/main" id="{477BF37E-6001-B84D-404A-FC3DD8F32F6A}"/>
              </a:ext>
            </a:extLst>
          </p:cNvPr>
          <p:cNvPicPr>
            <a:picLocks noChangeAspect="1"/>
          </p:cNvPicPr>
          <p:nvPr/>
        </p:nvPicPr>
        <p:blipFill>
          <a:blip r:embed="rId10"/>
          <a:stretch>
            <a:fillRect/>
          </a:stretch>
        </p:blipFill>
        <p:spPr>
          <a:xfrm>
            <a:off x="4452553" y="6046626"/>
            <a:ext cx="944775" cy="571259"/>
          </a:xfrm>
          <a:prstGeom prst="rect">
            <a:avLst/>
          </a:prstGeom>
        </p:spPr>
      </p:pic>
      <p:pic>
        <p:nvPicPr>
          <p:cNvPr id="15" name="Picture 14">
            <a:extLst>
              <a:ext uri="{FF2B5EF4-FFF2-40B4-BE49-F238E27FC236}">
                <a16:creationId xmlns:a16="http://schemas.microsoft.com/office/drawing/2014/main" id="{61781646-CD36-1128-D63F-A1181F5EC763}"/>
              </a:ext>
            </a:extLst>
          </p:cNvPr>
          <p:cNvPicPr>
            <a:picLocks noChangeAspect="1"/>
          </p:cNvPicPr>
          <p:nvPr/>
        </p:nvPicPr>
        <p:blipFill>
          <a:blip r:embed="rId11"/>
          <a:stretch>
            <a:fillRect/>
          </a:stretch>
        </p:blipFill>
        <p:spPr>
          <a:xfrm>
            <a:off x="5935175" y="6046626"/>
            <a:ext cx="1226128" cy="571259"/>
          </a:xfrm>
          <a:prstGeom prst="rect">
            <a:avLst/>
          </a:prstGeom>
        </p:spPr>
      </p:pic>
      <p:grpSp>
        <p:nvGrpSpPr>
          <p:cNvPr id="29" name="Group 28">
            <a:extLst>
              <a:ext uri="{FF2B5EF4-FFF2-40B4-BE49-F238E27FC236}">
                <a16:creationId xmlns:a16="http://schemas.microsoft.com/office/drawing/2014/main" id="{5ADCEA3F-2CA6-4145-690A-321158E88E57}"/>
              </a:ext>
            </a:extLst>
          </p:cNvPr>
          <p:cNvGrpSpPr/>
          <p:nvPr/>
        </p:nvGrpSpPr>
        <p:grpSpPr>
          <a:xfrm>
            <a:off x="9755641" y="6052741"/>
            <a:ext cx="2436360" cy="460056"/>
            <a:chOff x="9755641" y="6052741"/>
            <a:chExt cx="2436360" cy="460056"/>
          </a:xfrm>
        </p:grpSpPr>
        <p:pic>
          <p:nvPicPr>
            <p:cNvPr id="3" name="Picture 2">
              <a:extLst>
                <a:ext uri="{FF2B5EF4-FFF2-40B4-BE49-F238E27FC236}">
                  <a16:creationId xmlns:a16="http://schemas.microsoft.com/office/drawing/2014/main" id="{7A9BBA27-2888-967A-412F-61526D8EE0B5}"/>
                </a:ext>
              </a:extLst>
            </p:cNvPr>
            <p:cNvPicPr>
              <a:picLocks noChangeAspect="1"/>
            </p:cNvPicPr>
            <p:nvPr/>
          </p:nvPicPr>
          <p:blipFill>
            <a:blip r:embed="rId12"/>
            <a:stretch>
              <a:fillRect/>
            </a:stretch>
          </p:blipFill>
          <p:spPr>
            <a:xfrm>
              <a:off x="9755641" y="6069988"/>
              <a:ext cx="2436360" cy="442809"/>
            </a:xfrm>
            <a:prstGeom prst="rect">
              <a:avLst/>
            </a:prstGeom>
          </p:spPr>
        </p:pic>
        <p:sp>
          <p:nvSpPr>
            <p:cNvPr id="28" name="Rectangle 27">
              <a:extLst>
                <a:ext uri="{FF2B5EF4-FFF2-40B4-BE49-F238E27FC236}">
                  <a16:creationId xmlns:a16="http://schemas.microsoft.com/office/drawing/2014/main" id="{1D7ADB73-22A5-9C0A-50DE-479E08E37CEC}"/>
                </a:ext>
              </a:extLst>
            </p:cNvPr>
            <p:cNvSpPr/>
            <p:nvPr/>
          </p:nvSpPr>
          <p:spPr>
            <a:xfrm>
              <a:off x="11053011" y="6052741"/>
              <a:ext cx="1138989" cy="257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pic>
        <p:nvPicPr>
          <p:cNvPr id="27" name="Picture 26">
            <a:extLst>
              <a:ext uri="{FF2B5EF4-FFF2-40B4-BE49-F238E27FC236}">
                <a16:creationId xmlns:a16="http://schemas.microsoft.com/office/drawing/2014/main" id="{1DC0130F-EE71-FC5A-A37A-D7C704EE9DF8}"/>
              </a:ext>
            </a:extLst>
          </p:cNvPr>
          <p:cNvPicPr>
            <a:picLocks noChangeAspect="1"/>
          </p:cNvPicPr>
          <p:nvPr/>
        </p:nvPicPr>
        <p:blipFill>
          <a:blip r:embed="rId13"/>
          <a:stretch>
            <a:fillRect/>
          </a:stretch>
        </p:blipFill>
        <p:spPr>
          <a:xfrm>
            <a:off x="7979528" y="6046626"/>
            <a:ext cx="1942406" cy="279910"/>
          </a:xfrm>
          <a:prstGeom prst="rect">
            <a:avLst/>
          </a:prstGeom>
        </p:spPr>
      </p:pic>
    </p:spTree>
    <p:extLst>
      <p:ext uri="{BB962C8B-B14F-4D97-AF65-F5344CB8AC3E}">
        <p14:creationId xmlns:p14="http://schemas.microsoft.com/office/powerpoint/2010/main" val="2214295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2D324-77F7-14D8-D2F6-E10E69B5664F}"/>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5514F8E9-2F41-3DBA-153B-791C84A0CE50}"/>
              </a:ext>
            </a:extLst>
          </p:cNvPr>
          <p:cNvSpPr>
            <a:spLocks noGrp="1" noChangeArrowheads="1"/>
          </p:cNvSpPr>
          <p:nvPr>
            <p:ph type="title"/>
          </p:nvPr>
        </p:nvSpPr>
        <p:spPr>
          <a:xfrm>
            <a:off x="-26623" y="341700"/>
            <a:ext cx="12192000" cy="1143000"/>
          </a:xfrm>
        </p:spPr>
        <p:txBody>
          <a:bodyPr wrap="square" anchor="ctr">
            <a:noAutofit/>
          </a:bodyPr>
          <a:lstStyle/>
          <a:p>
            <a:r>
              <a:rPr lang="en-US" sz="3400" dirty="0"/>
              <a:t>Cases from the Community: Investigators Discuss the </a:t>
            </a:r>
            <a:br>
              <a:rPr lang="en-US" sz="3400" dirty="0"/>
            </a:br>
            <a:r>
              <a:rPr lang="en-US" sz="3400" dirty="0"/>
              <a:t>Optimal Management of Chronic Lymphocytic Leukemia</a:t>
            </a:r>
          </a:p>
        </p:txBody>
      </p:sp>
      <p:sp>
        <p:nvSpPr>
          <p:cNvPr id="6" name="Text Box 6">
            <a:extLst>
              <a:ext uri="{FF2B5EF4-FFF2-40B4-BE49-F238E27FC236}">
                <a16:creationId xmlns:a16="http://schemas.microsoft.com/office/drawing/2014/main" id="{8241C37D-180E-A50E-1E2F-FEE01C854688}"/>
              </a:ext>
            </a:extLst>
          </p:cNvPr>
          <p:cNvSpPr txBox="1">
            <a:spLocks noChangeArrowheads="1"/>
          </p:cNvSpPr>
          <p:nvPr/>
        </p:nvSpPr>
        <p:spPr bwMode="auto">
          <a:xfrm>
            <a:off x="0" y="163234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May 29,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6:30 PM – 8:30 PM CT (7:30 PM – 9:30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2" name="Text Box 3">
            <a:extLst>
              <a:ext uri="{FF2B5EF4-FFF2-40B4-BE49-F238E27FC236}">
                <a16:creationId xmlns:a16="http://schemas.microsoft.com/office/drawing/2014/main" id="{6990218B-E7F8-DB12-61E1-D119A2C66564}"/>
              </a:ext>
            </a:extLst>
          </p:cNvPr>
          <p:cNvSpPr txBox="1">
            <a:spLocks noChangeArrowheads="1"/>
          </p:cNvSpPr>
          <p:nvPr/>
        </p:nvSpPr>
        <p:spPr bwMode="auto">
          <a:xfrm>
            <a:off x="0" y="57150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Jeremy S Abramson, MD,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3" name="Text Box 7">
            <a:extLst>
              <a:ext uri="{FF2B5EF4-FFF2-40B4-BE49-F238E27FC236}">
                <a16:creationId xmlns:a16="http://schemas.microsoft.com/office/drawing/2014/main" id="{0BD0E571-FCFF-25A6-6885-4A34EC3D983C}"/>
              </a:ext>
            </a:extLst>
          </p:cNvPr>
          <p:cNvSpPr txBox="1">
            <a:spLocks noChangeArrowheads="1"/>
          </p:cNvSpPr>
          <p:nvPr/>
        </p:nvSpPr>
        <p:spPr bwMode="auto">
          <a:xfrm>
            <a:off x="4647392" y="3042026"/>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50DA581C-E87C-3870-6266-EEBD85D14383}"/>
              </a:ext>
            </a:extLst>
          </p:cNvPr>
          <p:cNvSpPr txBox="1">
            <a:spLocks noChangeArrowheads="1"/>
          </p:cNvSpPr>
          <p:nvPr/>
        </p:nvSpPr>
        <p:spPr bwMode="auto">
          <a:xfrm>
            <a:off x="152400" y="359653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John N Allan, MD</a:t>
            </a:r>
          </a:p>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Bita Fakhri, MD, MPH</a:t>
            </a:r>
          </a:p>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Shuo Ma, MD, PhD</a:t>
            </a:r>
          </a:p>
          <a:p>
            <a:pPr lvl="0" algn="ctr" defTabSz="914400" eaLnBrk="0" hangingPunct="0">
              <a:lnSpc>
                <a:spcPts val="3440"/>
              </a:lnSpc>
              <a:spcAft>
                <a:spcPts val="0"/>
              </a:spcAft>
              <a:buClr>
                <a:srgbClr val="000000"/>
              </a:buClr>
              <a:buSzPct val="80000"/>
              <a:defRPr/>
            </a:pPr>
            <a:r>
              <a:rPr lang="en-US" altLang="x-none" sz="3200" dirty="0" err="1">
                <a:solidFill>
                  <a:srgbClr val="002060"/>
                </a:solidFill>
                <a:latin typeface="Calibri" panose="020F0502020204030204" pitchFamily="34" charset="0"/>
                <a:cs typeface="Calibri" panose="020F0502020204030204" pitchFamily="34" charset="0"/>
              </a:rPr>
              <a:t>Mazyar</a:t>
            </a:r>
            <a:r>
              <a:rPr lang="en-US" altLang="x-none" sz="3200" dirty="0">
                <a:solidFill>
                  <a:srgbClr val="002060"/>
                </a:solidFill>
                <a:latin typeface="Calibri" panose="020F0502020204030204" pitchFamily="34" charset="0"/>
                <a:cs typeface="Calibri" panose="020F0502020204030204" pitchFamily="34" charset="0"/>
              </a:rPr>
              <a:t> Shadman, MD, MPH</a:t>
            </a:r>
          </a:p>
        </p:txBody>
      </p:sp>
    </p:spTree>
    <p:custDataLst>
      <p:tags r:id="rId1"/>
    </p:custDataLst>
    <p:extLst>
      <p:ext uri="{BB962C8B-B14F-4D97-AF65-F5344CB8AC3E}">
        <p14:creationId xmlns:p14="http://schemas.microsoft.com/office/powerpoint/2010/main" val="1875386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9AF8C-E4B3-9248-E710-6AC9C3B9E6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535A79-04F6-00E6-80D1-4414EBEB170B}"/>
              </a:ext>
            </a:extLst>
          </p:cNvPr>
          <p:cNvSpPr>
            <a:spLocks noGrp="1"/>
          </p:cNvSpPr>
          <p:nvPr>
            <p:ph type="title"/>
          </p:nvPr>
        </p:nvSpPr>
        <p:spPr>
          <a:xfrm>
            <a:off x="330314" y="283703"/>
            <a:ext cx="10872444" cy="606254"/>
          </a:xfrm>
        </p:spPr>
        <p:txBody>
          <a:bodyPr>
            <a:normAutofit fontScale="90000"/>
          </a:bodyPr>
          <a:lstStyle/>
          <a:p>
            <a:r>
              <a:rPr lang="en-US" sz="3600" dirty="0"/>
              <a:t>BGB-16673, a BTK degrader, </a:t>
            </a:r>
            <a:r>
              <a:rPr lang="en-US" sz="3600"/>
              <a:t>in relapsed/</a:t>
            </a:r>
            <a:r>
              <a:rPr lang="en-US" sz="3600" dirty="0"/>
              <a:t>refractory CLL</a:t>
            </a:r>
            <a:endParaRPr lang="en-GB" sz="3600" dirty="0"/>
          </a:p>
        </p:txBody>
      </p:sp>
      <p:graphicFrame>
        <p:nvGraphicFramePr>
          <p:cNvPr id="6" name="Table 5">
            <a:extLst>
              <a:ext uri="{FF2B5EF4-FFF2-40B4-BE49-F238E27FC236}">
                <a16:creationId xmlns:a16="http://schemas.microsoft.com/office/drawing/2014/main" id="{94B3DDD8-67AA-646D-FE04-47081D6E2714}"/>
              </a:ext>
            </a:extLst>
          </p:cNvPr>
          <p:cNvGraphicFramePr>
            <a:graphicFrameLocks noGrp="1"/>
          </p:cNvGraphicFramePr>
          <p:nvPr/>
        </p:nvGraphicFramePr>
        <p:xfrm>
          <a:off x="2937814" y="1009634"/>
          <a:ext cx="4199360" cy="3018862"/>
        </p:xfrm>
        <a:graphic>
          <a:graphicData uri="http://schemas.openxmlformats.org/drawingml/2006/table">
            <a:tbl>
              <a:tblPr firstRow="1" bandRow="1">
                <a:tableStyleId>{5C22544A-7EE6-4342-B048-85BDC9FD1C3A}</a:tableStyleId>
              </a:tblPr>
              <a:tblGrid>
                <a:gridCol w="2956940">
                  <a:extLst>
                    <a:ext uri="{9D8B030D-6E8A-4147-A177-3AD203B41FA5}">
                      <a16:colId xmlns:a16="http://schemas.microsoft.com/office/drawing/2014/main" val="1960462176"/>
                    </a:ext>
                  </a:extLst>
                </a:gridCol>
                <a:gridCol w="1242420">
                  <a:extLst>
                    <a:ext uri="{9D8B030D-6E8A-4147-A177-3AD203B41FA5}">
                      <a16:colId xmlns:a16="http://schemas.microsoft.com/office/drawing/2014/main" val="3423548485"/>
                    </a:ext>
                  </a:extLst>
                </a:gridCol>
              </a:tblGrid>
              <a:tr h="327675">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nSpc>
                          <a:spcPct val="90000"/>
                        </a:lnSpc>
                      </a:pPr>
                      <a:r>
                        <a:rPr lang="en-GB" sz="1600" noProof="0" dirty="0"/>
                        <a:t>Characteristic</a:t>
                      </a:r>
                      <a:endParaRPr lang="en-GB" sz="1600" b="1" noProof="0" dirty="0">
                        <a:solidFill>
                          <a:schemeClr val="tx1"/>
                        </a:solidFill>
                        <a:latin typeface="+mn-lt"/>
                      </a:endParaRPr>
                    </a:p>
                  </a:txBody>
                  <a:tcPr marL="68580" marR="68580" marT="18288" marB="18288" anchor="ct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algn="ctr" defTabSz="914400" rtl="0" eaLnBrk="1" latinLnBrk="0" hangingPunct="1">
                        <a:lnSpc>
                          <a:spcPct val="90000"/>
                        </a:lnSpc>
                      </a:pPr>
                      <a:r>
                        <a:rPr lang="en-GB" sz="1600" kern="1200" noProof="0" dirty="0"/>
                        <a:t>N = 68</a:t>
                      </a:r>
                      <a:endParaRPr lang="en-GB" sz="1600" b="1" kern="1200" noProof="0" dirty="0">
                        <a:solidFill>
                          <a:schemeClr val="tx1"/>
                        </a:solidFill>
                        <a:latin typeface="+mn-lt"/>
                        <a:ea typeface="+mn-ea"/>
                        <a:cs typeface="+mn-cs"/>
                      </a:endParaRPr>
                    </a:p>
                  </a:txBody>
                  <a:tcPr marL="68580" marR="68580" marT="18288" marB="18288" anchor="ctr"/>
                </a:tc>
                <a:extLst>
                  <a:ext uri="{0D108BD9-81ED-4DB2-BD59-A6C34878D82A}">
                    <a16:rowId xmlns:a16="http://schemas.microsoft.com/office/drawing/2014/main" val="2087356621"/>
                  </a:ext>
                </a:extLst>
              </a:tr>
              <a:tr h="19324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100000"/>
                        </a:lnSpc>
                      </a:pPr>
                      <a:r>
                        <a:rPr lang="en-GB" sz="1600" noProof="0" dirty="0">
                          <a:solidFill>
                            <a:schemeClr val="tx1"/>
                          </a:solidFill>
                        </a:rPr>
                        <a:t>Median age (range), years</a:t>
                      </a:r>
                      <a:endParaRPr lang="en-GB" sz="1600" b="0" noProof="0" dirty="0">
                        <a:solidFill>
                          <a:schemeClr val="tx1"/>
                        </a:solidFill>
                        <a:latin typeface="+mn-lt"/>
                      </a:endParaRPr>
                    </a:p>
                  </a:txBody>
                  <a:tcPr marL="97536" marR="97536" marT="18288" marB="18288"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lnSpc>
                          <a:spcPct val="100000"/>
                        </a:lnSpc>
                      </a:pPr>
                      <a:r>
                        <a:rPr lang="en-GB" sz="1600" noProof="0" dirty="0">
                          <a:solidFill>
                            <a:schemeClr val="tx1"/>
                          </a:solidFill>
                        </a:rPr>
                        <a:t>70 (47-91)</a:t>
                      </a:r>
                      <a:endParaRPr lang="en-GB" sz="1600" noProof="0" dirty="0">
                        <a:solidFill>
                          <a:schemeClr val="tx1"/>
                        </a:solidFill>
                        <a:latin typeface="+mn-lt"/>
                      </a:endParaRPr>
                    </a:p>
                  </a:txBody>
                  <a:tcPr marL="68580" marR="68580" marT="18288" marB="18288" anchor="ctr"/>
                </a:tc>
                <a:extLst>
                  <a:ext uri="{0D108BD9-81ED-4DB2-BD59-A6C34878D82A}">
                    <a16:rowId xmlns:a16="http://schemas.microsoft.com/office/drawing/2014/main" val="3503555746"/>
                  </a:ext>
                </a:extLst>
              </a:tr>
              <a:tr h="399091">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100000"/>
                        </a:lnSpc>
                      </a:pPr>
                      <a:r>
                        <a:rPr lang="en-GB" sz="1600" b="0" kern="1200" baseline="0" noProof="0" dirty="0">
                          <a:solidFill>
                            <a:schemeClr val="tx1"/>
                          </a:solidFill>
                        </a:rPr>
                        <a:t>mutTP53/del(17p)</a:t>
                      </a:r>
                      <a:endParaRPr lang="en-GB" sz="1600" b="0" baseline="0" noProof="0" dirty="0">
                        <a:solidFill>
                          <a:schemeClr val="tx1"/>
                        </a:solidFill>
                        <a:latin typeface="+mn-lt"/>
                      </a:endParaRPr>
                    </a:p>
                  </a:txBody>
                  <a:tcPr marL="97536" marR="97536" marT="18288" marB="18288"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lnSpc>
                          <a:spcPct val="100000"/>
                        </a:lnSpc>
                      </a:pPr>
                      <a:r>
                        <a:rPr lang="en-GB" sz="1600" noProof="0" dirty="0">
                          <a:solidFill>
                            <a:schemeClr val="tx1"/>
                          </a:solidFill>
                        </a:rPr>
                        <a:t>68%</a:t>
                      </a:r>
                      <a:endParaRPr lang="en-GB" sz="1600" noProof="0" dirty="0">
                        <a:solidFill>
                          <a:schemeClr val="tx1"/>
                        </a:solidFill>
                        <a:latin typeface="+mn-lt"/>
                      </a:endParaRPr>
                    </a:p>
                  </a:txBody>
                  <a:tcPr anchor="ctr"/>
                </a:tc>
                <a:extLst>
                  <a:ext uri="{0D108BD9-81ED-4DB2-BD59-A6C34878D82A}">
                    <a16:rowId xmlns:a16="http://schemas.microsoft.com/office/drawing/2014/main" val="2857281689"/>
                  </a:ext>
                </a:extLst>
              </a:tr>
              <a:tr h="2310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u="none" strike="noStrike" kern="1200" cap="none" spc="0" normalizeH="0" baseline="0" noProof="0" dirty="0">
                          <a:ln>
                            <a:noFill/>
                          </a:ln>
                          <a:solidFill>
                            <a:schemeClr val="tx1"/>
                          </a:solidFill>
                          <a:effectLst/>
                          <a:uLnTx/>
                          <a:uFillTx/>
                        </a:rPr>
                        <a:t>Median prior lines of therapy</a:t>
                      </a:r>
                      <a:endParaRPr lang="en-GB" sz="1600" b="0" kern="1200" noProof="0" dirty="0">
                        <a:solidFill>
                          <a:schemeClr val="tx1"/>
                        </a:solidFill>
                        <a:latin typeface="+mn-lt"/>
                        <a:ea typeface="+mn-ea"/>
                        <a:cs typeface="+mn-cs"/>
                      </a:endParaRPr>
                    </a:p>
                  </a:txBody>
                  <a:tcPr marL="97536" marR="97536"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noProof="0" dirty="0">
                          <a:solidFill>
                            <a:schemeClr val="tx1"/>
                          </a:solidFill>
                        </a:rPr>
                        <a:t>4 (2</a:t>
                      </a:r>
                      <a:r>
                        <a:rPr lang="en-GB" sz="1600" kern="1200" noProof="0" dirty="0">
                          <a:solidFill>
                            <a:schemeClr val="tx1"/>
                          </a:solidFill>
                        </a:rPr>
                        <a:t>–</a:t>
                      </a:r>
                      <a:r>
                        <a:rPr lang="en-GB" sz="1600" noProof="0" dirty="0">
                          <a:solidFill>
                            <a:schemeClr val="tx1"/>
                          </a:solidFill>
                        </a:rPr>
                        <a:t>10)</a:t>
                      </a:r>
                      <a:endParaRPr lang="en-GB" sz="1600" kern="1200" noProof="0" dirty="0">
                        <a:solidFill>
                          <a:schemeClr val="tx1"/>
                        </a:solidFill>
                        <a:latin typeface="+mn-lt"/>
                        <a:ea typeface="+mn-ea"/>
                        <a:cs typeface="+mn-cs"/>
                      </a:endParaRPr>
                    </a:p>
                  </a:txBody>
                  <a:tcPr anchor="ctr"/>
                </a:tc>
                <a:extLst>
                  <a:ext uri="{0D108BD9-81ED-4DB2-BD59-A6C34878D82A}">
                    <a16:rowId xmlns:a16="http://schemas.microsoft.com/office/drawing/2014/main" val="3850594094"/>
                  </a:ext>
                </a:extLst>
              </a:tr>
              <a:tr h="231053">
                <a:tc>
                  <a:txBody>
                    <a:bodyPr/>
                    <a:lstStyle/>
                    <a:p>
                      <a:pPr marL="115888" marR="0" lvl="1" indent="0" algn="l" defTabSz="914400" rtl="0" eaLnBrk="1" fontAlgn="auto" latinLnBrk="0" hangingPunct="1">
                        <a:lnSpc>
                          <a:spcPct val="100000"/>
                        </a:lnSpc>
                        <a:spcBef>
                          <a:spcPts val="0"/>
                        </a:spcBef>
                        <a:spcAft>
                          <a:spcPts val="0"/>
                        </a:spcAft>
                        <a:buClrTx/>
                        <a:buSzTx/>
                        <a:buFontTx/>
                        <a:buNone/>
                        <a:tabLst/>
                        <a:defRPr/>
                      </a:pPr>
                      <a:r>
                        <a:rPr lang="en-GB" sz="1600" kern="1200" noProof="0" dirty="0">
                          <a:solidFill>
                            <a:schemeClr val="tx1"/>
                          </a:solidFill>
                        </a:rPr>
                        <a:t>Prior </a:t>
                      </a:r>
                      <a:r>
                        <a:rPr lang="en-GB" sz="1600" kern="1200" noProof="0" dirty="0" err="1">
                          <a:solidFill>
                            <a:schemeClr val="tx1"/>
                          </a:solidFill>
                        </a:rPr>
                        <a:t>cBTKi</a:t>
                      </a:r>
                      <a:endParaRPr lang="en-GB" sz="1600" kern="1200" noProof="0" dirty="0">
                        <a:solidFill>
                          <a:schemeClr val="tx1"/>
                        </a:solidFill>
                        <a:latin typeface="+mn-lt"/>
                        <a:ea typeface="+mn-ea"/>
                        <a:cs typeface="+mn-cs"/>
                      </a:endParaRPr>
                    </a:p>
                  </a:txBody>
                  <a:tcPr marL="97536" marR="97536"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457200" algn="dec"/>
                        </a:tabLst>
                        <a:defRPr/>
                      </a:pPr>
                      <a:r>
                        <a:rPr lang="en-GB" sz="1600" kern="1200" noProof="0" dirty="0">
                          <a:solidFill>
                            <a:schemeClr val="tx1"/>
                          </a:solidFill>
                        </a:rPr>
                        <a:t>94%</a:t>
                      </a:r>
                      <a:endParaRPr lang="en-GB" sz="1600" kern="1200" noProof="0" dirty="0">
                        <a:solidFill>
                          <a:schemeClr val="tx1"/>
                        </a:solidFill>
                        <a:latin typeface="+mn-lt"/>
                        <a:ea typeface="+mn-ea"/>
                        <a:cs typeface="+mn-cs"/>
                      </a:endParaRPr>
                    </a:p>
                  </a:txBody>
                  <a:tcPr anchor="ctr"/>
                </a:tc>
                <a:extLst>
                  <a:ext uri="{0D108BD9-81ED-4DB2-BD59-A6C34878D82A}">
                    <a16:rowId xmlns:a16="http://schemas.microsoft.com/office/drawing/2014/main" val="2538275894"/>
                  </a:ext>
                </a:extLst>
              </a:tr>
              <a:tr h="231053">
                <a:tc>
                  <a:txBody>
                    <a:bodyPr/>
                    <a:lstStyle/>
                    <a:p>
                      <a:pPr marL="115888" marR="0" lvl="1" indent="0" algn="l" defTabSz="914400" rtl="0" eaLnBrk="1" fontAlgn="auto" latinLnBrk="0" hangingPunct="1">
                        <a:lnSpc>
                          <a:spcPct val="100000"/>
                        </a:lnSpc>
                        <a:spcBef>
                          <a:spcPts val="0"/>
                        </a:spcBef>
                        <a:spcAft>
                          <a:spcPts val="0"/>
                        </a:spcAft>
                        <a:buClrTx/>
                        <a:buSzTx/>
                        <a:buFontTx/>
                        <a:buNone/>
                        <a:tabLst/>
                        <a:defRPr/>
                      </a:pPr>
                      <a:r>
                        <a:rPr lang="en-GB" sz="1600" kern="1200" noProof="0" dirty="0">
                          <a:solidFill>
                            <a:schemeClr val="tx1"/>
                          </a:solidFill>
                        </a:rPr>
                        <a:t>Prior BCL2i</a:t>
                      </a:r>
                      <a:endParaRPr lang="en-GB" sz="1600" kern="1200" noProof="0" dirty="0">
                        <a:solidFill>
                          <a:schemeClr val="tx1"/>
                        </a:solidFill>
                        <a:latin typeface="+mn-lt"/>
                        <a:ea typeface="+mn-ea"/>
                        <a:cs typeface="+mn-cs"/>
                      </a:endParaRPr>
                    </a:p>
                  </a:txBody>
                  <a:tcPr marL="97536" marR="97536"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457200" algn="dec"/>
                        </a:tabLst>
                        <a:defRPr/>
                      </a:pPr>
                      <a:r>
                        <a:rPr lang="en-GB" sz="1600" kern="1200" noProof="0" dirty="0">
                          <a:solidFill>
                            <a:schemeClr val="tx1"/>
                          </a:solidFill>
                        </a:rPr>
                        <a:t>82%</a:t>
                      </a:r>
                      <a:endParaRPr lang="en-GB" sz="1600" kern="1200" noProof="0" dirty="0">
                        <a:solidFill>
                          <a:schemeClr val="tx1"/>
                        </a:solidFill>
                        <a:latin typeface="+mn-lt"/>
                        <a:ea typeface="+mn-ea"/>
                        <a:cs typeface="+mn-cs"/>
                      </a:endParaRPr>
                    </a:p>
                  </a:txBody>
                  <a:tcPr anchor="ctr"/>
                </a:tc>
                <a:extLst>
                  <a:ext uri="{0D108BD9-81ED-4DB2-BD59-A6C34878D82A}">
                    <a16:rowId xmlns:a16="http://schemas.microsoft.com/office/drawing/2014/main" val="423296571"/>
                  </a:ext>
                </a:extLst>
              </a:tr>
              <a:tr h="231053">
                <a:tc>
                  <a:txBody>
                    <a:bodyPr/>
                    <a:lstStyle/>
                    <a:p>
                      <a:pPr marL="115888" marR="0" lvl="1" indent="0" algn="l" defTabSz="914400" rtl="0" eaLnBrk="1" fontAlgn="auto" latinLnBrk="0" hangingPunct="1">
                        <a:lnSpc>
                          <a:spcPct val="100000"/>
                        </a:lnSpc>
                        <a:spcBef>
                          <a:spcPts val="0"/>
                        </a:spcBef>
                        <a:spcAft>
                          <a:spcPts val="0"/>
                        </a:spcAft>
                        <a:buClrTx/>
                        <a:buSzTx/>
                        <a:buFontTx/>
                        <a:buNone/>
                        <a:tabLst/>
                        <a:defRPr/>
                      </a:pPr>
                      <a:r>
                        <a:rPr lang="en-GB" sz="1600" kern="1200" noProof="0" dirty="0">
                          <a:solidFill>
                            <a:schemeClr val="tx1"/>
                          </a:solidFill>
                        </a:rPr>
                        <a:t>Prior </a:t>
                      </a:r>
                      <a:r>
                        <a:rPr lang="en-GB" sz="1600" kern="1200" noProof="0" dirty="0" err="1">
                          <a:solidFill>
                            <a:schemeClr val="tx1"/>
                          </a:solidFill>
                        </a:rPr>
                        <a:t>cBTKi</a:t>
                      </a:r>
                      <a:r>
                        <a:rPr lang="en-GB" sz="1600" kern="1200" noProof="0" dirty="0">
                          <a:solidFill>
                            <a:schemeClr val="tx1"/>
                          </a:solidFill>
                        </a:rPr>
                        <a:t> and BCL2i</a:t>
                      </a:r>
                      <a:endParaRPr lang="en-GB" sz="1600" kern="1200" noProof="0" dirty="0">
                        <a:solidFill>
                          <a:schemeClr val="tx1"/>
                        </a:solidFill>
                        <a:latin typeface="+mn-lt"/>
                        <a:ea typeface="+mn-ea"/>
                        <a:cs typeface="+mn-cs"/>
                      </a:endParaRPr>
                    </a:p>
                  </a:txBody>
                  <a:tcPr marL="97536" marR="97536"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457200" algn="dec"/>
                        </a:tabLst>
                        <a:defRPr/>
                      </a:pPr>
                      <a:r>
                        <a:rPr lang="en-GB" sz="1600" kern="1200" noProof="0" dirty="0">
                          <a:solidFill>
                            <a:schemeClr val="tx1"/>
                          </a:solidFill>
                        </a:rPr>
                        <a:t>65%</a:t>
                      </a:r>
                      <a:endParaRPr lang="en-GB" sz="1600" kern="1200" noProof="0" dirty="0">
                        <a:solidFill>
                          <a:schemeClr val="tx1"/>
                        </a:solidFill>
                        <a:latin typeface="+mn-lt"/>
                        <a:ea typeface="+mn-ea"/>
                        <a:cs typeface="+mn-cs"/>
                      </a:endParaRPr>
                    </a:p>
                  </a:txBody>
                  <a:tcPr anchor="ctr"/>
                </a:tc>
                <a:extLst>
                  <a:ext uri="{0D108BD9-81ED-4DB2-BD59-A6C34878D82A}">
                    <a16:rowId xmlns:a16="http://schemas.microsoft.com/office/drawing/2014/main" val="191903237"/>
                  </a:ext>
                </a:extLst>
              </a:tr>
              <a:tr h="231053">
                <a:tc>
                  <a:txBody>
                    <a:bodyPr/>
                    <a:lstStyle/>
                    <a:p>
                      <a:pPr marL="115888" marR="0" lvl="1" indent="0" algn="l" defTabSz="914400" rtl="0" eaLnBrk="1" fontAlgn="auto" latinLnBrk="0" hangingPunct="1">
                        <a:lnSpc>
                          <a:spcPct val="100000"/>
                        </a:lnSpc>
                        <a:spcBef>
                          <a:spcPts val="0"/>
                        </a:spcBef>
                        <a:spcAft>
                          <a:spcPts val="0"/>
                        </a:spcAft>
                        <a:buClrTx/>
                        <a:buSzTx/>
                        <a:buFontTx/>
                        <a:buNone/>
                        <a:tabLst/>
                        <a:defRPr/>
                      </a:pPr>
                      <a:r>
                        <a:rPr lang="en-GB" sz="1600" kern="1200" noProof="0" dirty="0">
                          <a:solidFill>
                            <a:schemeClr val="tx1"/>
                          </a:solidFill>
                        </a:rPr>
                        <a:t>Prior </a:t>
                      </a:r>
                      <a:r>
                        <a:rPr lang="en-GB" sz="1600" kern="1200" noProof="0" dirty="0" err="1">
                          <a:solidFill>
                            <a:schemeClr val="tx1"/>
                          </a:solidFill>
                        </a:rPr>
                        <a:t>ncBTKi</a:t>
                      </a:r>
                      <a:endParaRPr lang="en-GB" sz="1600" kern="1200" noProof="0" dirty="0">
                        <a:solidFill>
                          <a:schemeClr val="tx1"/>
                        </a:solidFill>
                        <a:latin typeface="+mn-lt"/>
                        <a:ea typeface="+mn-ea"/>
                        <a:cs typeface="+mn-cs"/>
                      </a:endParaRPr>
                    </a:p>
                  </a:txBody>
                  <a:tcPr marL="97536" marR="97536"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457200" algn="dec"/>
                        </a:tabLst>
                        <a:defRPr/>
                      </a:pPr>
                      <a:r>
                        <a:rPr lang="en-GB" sz="1600" kern="1200" noProof="0" dirty="0">
                          <a:solidFill>
                            <a:schemeClr val="tx1"/>
                          </a:solidFill>
                        </a:rPr>
                        <a:t>21%</a:t>
                      </a:r>
                      <a:endParaRPr lang="en-GB" sz="1600" kern="1200" noProof="0" dirty="0">
                        <a:solidFill>
                          <a:schemeClr val="tx1"/>
                        </a:solidFill>
                        <a:latin typeface="+mn-lt"/>
                        <a:ea typeface="+mn-ea"/>
                        <a:cs typeface="+mn-cs"/>
                      </a:endParaRPr>
                    </a:p>
                  </a:txBody>
                  <a:tcPr anchor="ctr"/>
                </a:tc>
                <a:extLst>
                  <a:ext uri="{0D108BD9-81ED-4DB2-BD59-A6C34878D82A}">
                    <a16:rowId xmlns:a16="http://schemas.microsoft.com/office/drawing/2014/main" val="3873823624"/>
                  </a:ext>
                </a:extLst>
              </a:tr>
              <a:tr h="231053">
                <a:tc>
                  <a:txBody>
                    <a:bodyPr/>
                    <a:lstStyle/>
                    <a:p>
                      <a:pPr marL="115888" marR="0" lvl="1" indent="0" algn="l" defTabSz="914400" rtl="0" eaLnBrk="1" fontAlgn="auto" latinLnBrk="0" hangingPunct="1">
                        <a:lnSpc>
                          <a:spcPct val="100000"/>
                        </a:lnSpc>
                        <a:spcBef>
                          <a:spcPts val="0"/>
                        </a:spcBef>
                        <a:spcAft>
                          <a:spcPts val="0"/>
                        </a:spcAft>
                        <a:buClrTx/>
                        <a:buSzTx/>
                        <a:buFontTx/>
                        <a:buNone/>
                        <a:tabLst/>
                        <a:defRPr/>
                      </a:pPr>
                      <a:r>
                        <a:rPr lang="en-GB" sz="1600" kern="1200" noProof="0" dirty="0">
                          <a:solidFill>
                            <a:schemeClr val="tx1"/>
                          </a:solidFill>
                        </a:rPr>
                        <a:t>BTKi refractory</a:t>
                      </a:r>
                      <a:endParaRPr lang="en-GB" sz="1600" kern="1200" noProof="0" dirty="0">
                        <a:solidFill>
                          <a:schemeClr val="tx1"/>
                        </a:solidFill>
                        <a:latin typeface="+mn-lt"/>
                        <a:ea typeface="+mn-ea"/>
                        <a:cs typeface="+mn-cs"/>
                      </a:endParaRPr>
                    </a:p>
                  </a:txBody>
                  <a:tcPr marL="97536" marR="97536"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457200" algn="dec"/>
                        </a:tabLst>
                        <a:defRPr/>
                      </a:pPr>
                      <a:r>
                        <a:rPr lang="en-GB" sz="1600" kern="1200" noProof="0" dirty="0">
                          <a:solidFill>
                            <a:schemeClr val="tx1"/>
                          </a:solidFill>
                        </a:rPr>
                        <a:t>89%</a:t>
                      </a:r>
                      <a:endParaRPr lang="en-GB" sz="1600" kern="1200" noProof="0" dirty="0">
                        <a:solidFill>
                          <a:schemeClr val="tx1"/>
                        </a:solidFill>
                        <a:latin typeface="+mn-lt"/>
                        <a:ea typeface="+mn-ea"/>
                        <a:cs typeface="+mn-cs"/>
                      </a:endParaRPr>
                    </a:p>
                  </a:txBody>
                  <a:tcPr anchor="ctr"/>
                </a:tc>
                <a:extLst>
                  <a:ext uri="{0D108BD9-81ED-4DB2-BD59-A6C34878D82A}">
                    <a16:rowId xmlns:a16="http://schemas.microsoft.com/office/drawing/2014/main" val="2453657922"/>
                  </a:ext>
                </a:extLst>
              </a:tr>
            </a:tbl>
          </a:graphicData>
        </a:graphic>
      </p:graphicFrame>
      <p:sp>
        <p:nvSpPr>
          <p:cNvPr id="17" name="TextBox 16">
            <a:extLst>
              <a:ext uri="{FF2B5EF4-FFF2-40B4-BE49-F238E27FC236}">
                <a16:creationId xmlns:a16="http://schemas.microsoft.com/office/drawing/2014/main" id="{43D5870C-09F7-D39D-1025-E8AA3F4169EC}"/>
              </a:ext>
            </a:extLst>
          </p:cNvPr>
          <p:cNvSpPr txBox="1"/>
          <p:nvPr/>
        </p:nvSpPr>
        <p:spPr bwMode="auto">
          <a:xfrm>
            <a:off x="100908" y="6611516"/>
            <a:ext cx="19324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mn-cs"/>
              </a:rPr>
              <a:t>Ahn, et al. Proc ASH 2025</a:t>
            </a:r>
          </a:p>
        </p:txBody>
      </p:sp>
      <p:grpSp>
        <p:nvGrpSpPr>
          <p:cNvPr id="11" name="Group 10">
            <a:extLst>
              <a:ext uri="{FF2B5EF4-FFF2-40B4-BE49-F238E27FC236}">
                <a16:creationId xmlns:a16="http://schemas.microsoft.com/office/drawing/2014/main" id="{75B336F0-19A0-9054-0B48-CDC16F9559FA}"/>
              </a:ext>
            </a:extLst>
          </p:cNvPr>
          <p:cNvGrpSpPr>
            <a:grpSpLocks noChangeAspect="1"/>
          </p:cNvGrpSpPr>
          <p:nvPr/>
        </p:nvGrpSpPr>
        <p:grpSpPr>
          <a:xfrm>
            <a:off x="234687" y="1125134"/>
            <a:ext cx="2861521" cy="4079192"/>
            <a:chOff x="6606234" y="1173847"/>
            <a:chExt cx="2678683" cy="3718821"/>
          </a:xfrm>
        </p:grpSpPr>
        <p:grpSp>
          <p:nvGrpSpPr>
            <p:cNvPr id="12" name="Group 11">
              <a:extLst>
                <a:ext uri="{FF2B5EF4-FFF2-40B4-BE49-F238E27FC236}">
                  <a16:creationId xmlns:a16="http://schemas.microsoft.com/office/drawing/2014/main" id="{F48469AE-3248-DEF0-06F5-3013A3214273}"/>
                </a:ext>
              </a:extLst>
            </p:cNvPr>
            <p:cNvGrpSpPr/>
            <p:nvPr/>
          </p:nvGrpSpPr>
          <p:grpSpPr>
            <a:xfrm>
              <a:off x="6606234" y="1173847"/>
              <a:ext cx="2678683" cy="3718821"/>
              <a:chOff x="1437678" y="1138506"/>
              <a:chExt cx="3764006" cy="5225573"/>
            </a:xfrm>
          </p:grpSpPr>
          <p:grpSp>
            <p:nvGrpSpPr>
              <p:cNvPr id="20" name="Group 19">
                <a:extLst>
                  <a:ext uri="{FF2B5EF4-FFF2-40B4-BE49-F238E27FC236}">
                    <a16:creationId xmlns:a16="http://schemas.microsoft.com/office/drawing/2014/main" id="{46AB1655-FE2A-9A2A-ED37-A7D2F102D343}"/>
                  </a:ext>
                </a:extLst>
              </p:cNvPr>
              <p:cNvGrpSpPr/>
              <p:nvPr/>
            </p:nvGrpSpPr>
            <p:grpSpPr>
              <a:xfrm>
                <a:off x="1910286" y="1138506"/>
                <a:ext cx="261261" cy="261261"/>
                <a:chOff x="5872320" y="3348037"/>
                <a:chExt cx="164592" cy="164592"/>
              </a:xfrm>
            </p:grpSpPr>
            <p:sp>
              <p:nvSpPr>
                <p:cNvPr id="159" name="Freeform: Shape 147">
                  <a:extLst>
                    <a:ext uri="{FF2B5EF4-FFF2-40B4-BE49-F238E27FC236}">
                      <a16:creationId xmlns:a16="http://schemas.microsoft.com/office/drawing/2014/main" id="{823E55C2-AE97-785D-51CC-552398FB0C9E}"/>
                    </a:ext>
                  </a:extLst>
                </p:cNvPr>
                <p:cNvSpPr/>
                <p:nvPr/>
              </p:nvSpPr>
              <p:spPr>
                <a:xfrm>
                  <a:off x="5872320" y="3348037"/>
                  <a:ext cx="164592" cy="164592"/>
                </a:xfrm>
                <a:custGeom>
                  <a:avLst/>
                  <a:gdLst>
                    <a:gd name="connsiteX0" fmla="*/ 164592 w 164592"/>
                    <a:gd name="connsiteY0" fmla="*/ 82296 h 164592"/>
                    <a:gd name="connsiteX1" fmla="*/ 82296 w 164592"/>
                    <a:gd name="connsiteY1" fmla="*/ 164592 h 164592"/>
                    <a:gd name="connsiteX2" fmla="*/ 0 w 164592"/>
                    <a:gd name="connsiteY2" fmla="*/ 82296 h 164592"/>
                    <a:gd name="connsiteX3" fmla="*/ 82296 w 164592"/>
                    <a:gd name="connsiteY3" fmla="*/ 0 h 164592"/>
                    <a:gd name="connsiteX4" fmla="*/ 164592 w 164592"/>
                    <a:gd name="connsiteY4" fmla="*/ 82296 h 164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2" h="164592">
                      <a:moveTo>
                        <a:pt x="164592" y="82296"/>
                      </a:moveTo>
                      <a:cubicBezTo>
                        <a:pt x="164592" y="127747"/>
                        <a:pt x="127747" y="164592"/>
                        <a:pt x="82296" y="164592"/>
                      </a:cubicBezTo>
                      <a:cubicBezTo>
                        <a:pt x="36845" y="164592"/>
                        <a:pt x="0" y="127747"/>
                        <a:pt x="0" y="82296"/>
                      </a:cubicBezTo>
                      <a:cubicBezTo>
                        <a:pt x="0" y="36845"/>
                        <a:pt x="36845" y="0"/>
                        <a:pt x="82296" y="0"/>
                      </a:cubicBezTo>
                      <a:cubicBezTo>
                        <a:pt x="127747" y="0"/>
                        <a:pt x="164592" y="36845"/>
                        <a:pt x="164592" y="82296"/>
                      </a:cubicBezTo>
                      <a:close/>
                    </a:path>
                  </a:pathLst>
                </a:custGeom>
                <a:noFill/>
                <a:ln w="9525" cap="flat">
                  <a:solidFill>
                    <a:srgbClr val="003A7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160" name="Freeform: Shape 148">
                  <a:extLst>
                    <a:ext uri="{FF2B5EF4-FFF2-40B4-BE49-F238E27FC236}">
                      <a16:creationId xmlns:a16="http://schemas.microsoft.com/office/drawing/2014/main" id="{6AC55E8B-F165-C574-2358-FEA5567EA0A2}"/>
                    </a:ext>
                  </a:extLst>
                </p:cNvPr>
                <p:cNvSpPr/>
                <p:nvPr/>
              </p:nvSpPr>
              <p:spPr>
                <a:xfrm>
                  <a:off x="5906605" y="3378612"/>
                  <a:ext cx="95916" cy="95440"/>
                </a:xfrm>
                <a:custGeom>
                  <a:avLst/>
                  <a:gdLst>
                    <a:gd name="connsiteX0" fmla="*/ 95917 w 95916"/>
                    <a:gd name="connsiteY0" fmla="*/ 95440 h 95440"/>
                    <a:gd name="connsiteX1" fmla="*/ 74962 w 95916"/>
                    <a:gd name="connsiteY1" fmla="*/ 95440 h 95440"/>
                    <a:gd name="connsiteX2" fmla="*/ 66580 w 95916"/>
                    <a:gd name="connsiteY2" fmla="*/ 73724 h 95440"/>
                    <a:gd name="connsiteX3" fmla="*/ 28385 w 95916"/>
                    <a:gd name="connsiteY3" fmla="*/ 73724 h 95440"/>
                    <a:gd name="connsiteX4" fmla="*/ 20479 w 95916"/>
                    <a:gd name="connsiteY4" fmla="*/ 95440 h 95440"/>
                    <a:gd name="connsiteX5" fmla="*/ 0 w 95916"/>
                    <a:gd name="connsiteY5" fmla="*/ 95440 h 95440"/>
                    <a:gd name="connsiteX6" fmla="*/ 37148 w 95916"/>
                    <a:gd name="connsiteY6" fmla="*/ 0 h 95440"/>
                    <a:gd name="connsiteX7" fmla="*/ 57531 w 95916"/>
                    <a:gd name="connsiteY7" fmla="*/ 0 h 95440"/>
                    <a:gd name="connsiteX8" fmla="*/ 95726 w 95916"/>
                    <a:gd name="connsiteY8" fmla="*/ 95440 h 95440"/>
                    <a:gd name="connsiteX9" fmla="*/ 60388 w 95916"/>
                    <a:gd name="connsiteY9" fmla="*/ 57626 h 95440"/>
                    <a:gd name="connsiteX10" fmla="*/ 47244 w 95916"/>
                    <a:gd name="connsiteY10" fmla="*/ 22193 h 95440"/>
                    <a:gd name="connsiteX11" fmla="*/ 34385 w 95916"/>
                    <a:gd name="connsiteY11" fmla="*/ 57626 h 95440"/>
                    <a:gd name="connsiteX12" fmla="*/ 60388 w 95916"/>
                    <a:gd name="connsiteY12" fmla="*/ 57626 h 9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916" h="95440">
                      <a:moveTo>
                        <a:pt x="95917" y="95440"/>
                      </a:moveTo>
                      <a:lnTo>
                        <a:pt x="74962" y="95440"/>
                      </a:lnTo>
                      <a:lnTo>
                        <a:pt x="66580" y="73724"/>
                      </a:lnTo>
                      <a:lnTo>
                        <a:pt x="28385" y="73724"/>
                      </a:lnTo>
                      <a:lnTo>
                        <a:pt x="20479" y="95440"/>
                      </a:lnTo>
                      <a:lnTo>
                        <a:pt x="0" y="95440"/>
                      </a:lnTo>
                      <a:lnTo>
                        <a:pt x="37148" y="0"/>
                      </a:lnTo>
                      <a:lnTo>
                        <a:pt x="57531" y="0"/>
                      </a:lnTo>
                      <a:lnTo>
                        <a:pt x="95726" y="95440"/>
                      </a:lnTo>
                      <a:close/>
                      <a:moveTo>
                        <a:pt x="60388" y="57626"/>
                      </a:moveTo>
                      <a:lnTo>
                        <a:pt x="47244" y="22193"/>
                      </a:lnTo>
                      <a:lnTo>
                        <a:pt x="34385" y="57626"/>
                      </a:lnTo>
                      <a:lnTo>
                        <a:pt x="60388" y="57626"/>
                      </a:lnTo>
                      <a:close/>
                    </a:path>
                  </a:pathLst>
                </a:custGeom>
                <a:solidFill>
                  <a:srgbClr val="003A7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grpSp>
          <p:grpSp>
            <p:nvGrpSpPr>
              <p:cNvPr id="21" name="Group 20">
                <a:extLst>
                  <a:ext uri="{FF2B5EF4-FFF2-40B4-BE49-F238E27FC236}">
                    <a16:creationId xmlns:a16="http://schemas.microsoft.com/office/drawing/2014/main" id="{D06E6E26-AFA5-6DA9-8C10-62146688E2C6}"/>
                  </a:ext>
                </a:extLst>
              </p:cNvPr>
              <p:cNvGrpSpPr/>
              <p:nvPr/>
            </p:nvGrpSpPr>
            <p:grpSpPr>
              <a:xfrm>
                <a:off x="1910288" y="2574558"/>
                <a:ext cx="261261" cy="261261"/>
                <a:chOff x="6586836" y="3329716"/>
                <a:chExt cx="164592" cy="164592"/>
              </a:xfrm>
            </p:grpSpPr>
            <p:sp>
              <p:nvSpPr>
                <p:cNvPr id="157" name="Freeform: Shape 145">
                  <a:extLst>
                    <a:ext uri="{FF2B5EF4-FFF2-40B4-BE49-F238E27FC236}">
                      <a16:creationId xmlns:a16="http://schemas.microsoft.com/office/drawing/2014/main" id="{D3446136-16A0-F6B6-D77A-FA65DE3CD6EA}"/>
                    </a:ext>
                  </a:extLst>
                </p:cNvPr>
                <p:cNvSpPr/>
                <p:nvPr/>
              </p:nvSpPr>
              <p:spPr>
                <a:xfrm>
                  <a:off x="6586836" y="3329716"/>
                  <a:ext cx="164592" cy="164592"/>
                </a:xfrm>
                <a:custGeom>
                  <a:avLst/>
                  <a:gdLst>
                    <a:gd name="connsiteX0" fmla="*/ 164592 w 164592"/>
                    <a:gd name="connsiteY0" fmla="*/ 82296 h 164592"/>
                    <a:gd name="connsiteX1" fmla="*/ 82296 w 164592"/>
                    <a:gd name="connsiteY1" fmla="*/ 164592 h 164592"/>
                    <a:gd name="connsiteX2" fmla="*/ 0 w 164592"/>
                    <a:gd name="connsiteY2" fmla="*/ 82296 h 164592"/>
                    <a:gd name="connsiteX3" fmla="*/ 82296 w 164592"/>
                    <a:gd name="connsiteY3" fmla="*/ 0 h 164592"/>
                    <a:gd name="connsiteX4" fmla="*/ 164592 w 164592"/>
                    <a:gd name="connsiteY4" fmla="*/ 82296 h 164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2" h="164592">
                      <a:moveTo>
                        <a:pt x="164592" y="82296"/>
                      </a:moveTo>
                      <a:cubicBezTo>
                        <a:pt x="164592" y="127747"/>
                        <a:pt x="127747" y="164592"/>
                        <a:pt x="82296" y="164592"/>
                      </a:cubicBezTo>
                      <a:cubicBezTo>
                        <a:pt x="36845" y="164592"/>
                        <a:pt x="0" y="127747"/>
                        <a:pt x="0" y="82296"/>
                      </a:cubicBezTo>
                      <a:cubicBezTo>
                        <a:pt x="0" y="36845"/>
                        <a:pt x="36845" y="0"/>
                        <a:pt x="82296" y="0"/>
                      </a:cubicBezTo>
                      <a:cubicBezTo>
                        <a:pt x="127747" y="0"/>
                        <a:pt x="164592" y="36845"/>
                        <a:pt x="164592" y="82296"/>
                      </a:cubicBezTo>
                      <a:close/>
                    </a:path>
                  </a:pathLst>
                </a:custGeom>
                <a:noFill/>
                <a:ln w="9525" cap="flat">
                  <a:solidFill>
                    <a:srgbClr val="003A7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158" name="Freeform: Shape 146">
                  <a:extLst>
                    <a:ext uri="{FF2B5EF4-FFF2-40B4-BE49-F238E27FC236}">
                      <a16:creationId xmlns:a16="http://schemas.microsoft.com/office/drawing/2014/main" id="{57F61FDA-5275-636B-9271-9074F2EA7956}"/>
                    </a:ext>
                  </a:extLst>
                </p:cNvPr>
                <p:cNvSpPr/>
                <p:nvPr/>
              </p:nvSpPr>
              <p:spPr>
                <a:xfrm>
                  <a:off x="6631889" y="3364292"/>
                  <a:ext cx="80010" cy="95345"/>
                </a:xfrm>
                <a:custGeom>
                  <a:avLst/>
                  <a:gdLst>
                    <a:gd name="connsiteX0" fmla="*/ 0 w 80010"/>
                    <a:gd name="connsiteY0" fmla="*/ 0 h 95345"/>
                    <a:gd name="connsiteX1" fmla="*/ 38195 w 80010"/>
                    <a:gd name="connsiteY1" fmla="*/ 0 h 95345"/>
                    <a:gd name="connsiteX2" fmla="*/ 55055 w 80010"/>
                    <a:gd name="connsiteY2" fmla="*/ 952 h 95345"/>
                    <a:gd name="connsiteX3" fmla="*/ 65056 w 80010"/>
                    <a:gd name="connsiteY3" fmla="*/ 4858 h 95345"/>
                    <a:gd name="connsiteX4" fmla="*/ 72390 w 80010"/>
                    <a:gd name="connsiteY4" fmla="*/ 12859 h 95345"/>
                    <a:gd name="connsiteX5" fmla="*/ 75343 w 80010"/>
                    <a:gd name="connsiteY5" fmla="*/ 24003 h 95345"/>
                    <a:gd name="connsiteX6" fmla="*/ 71723 w 80010"/>
                    <a:gd name="connsiteY6" fmla="*/ 36290 h 95345"/>
                    <a:gd name="connsiteX7" fmla="*/ 61912 w 80010"/>
                    <a:gd name="connsiteY7" fmla="*/ 44672 h 95345"/>
                    <a:gd name="connsiteX8" fmla="*/ 75343 w 80010"/>
                    <a:gd name="connsiteY8" fmla="*/ 53340 h 95345"/>
                    <a:gd name="connsiteX9" fmla="*/ 80010 w 80010"/>
                    <a:gd name="connsiteY9" fmla="*/ 67723 h 95345"/>
                    <a:gd name="connsiteX10" fmla="*/ 76962 w 80010"/>
                    <a:gd name="connsiteY10" fmla="*/ 80391 h 95345"/>
                    <a:gd name="connsiteX11" fmla="*/ 68675 w 80010"/>
                    <a:gd name="connsiteY11" fmla="*/ 90202 h 95345"/>
                    <a:gd name="connsiteX12" fmla="*/ 55721 w 80010"/>
                    <a:gd name="connsiteY12" fmla="*/ 94678 h 95345"/>
                    <a:gd name="connsiteX13" fmla="*/ 32480 w 80010"/>
                    <a:gd name="connsiteY13" fmla="*/ 95345 h 95345"/>
                    <a:gd name="connsiteX14" fmla="*/ 0 w 80010"/>
                    <a:gd name="connsiteY14" fmla="*/ 95345 h 95345"/>
                    <a:gd name="connsiteX15" fmla="*/ 0 w 80010"/>
                    <a:gd name="connsiteY15" fmla="*/ 0 h 95345"/>
                    <a:gd name="connsiteX16" fmla="*/ 19241 w 80010"/>
                    <a:gd name="connsiteY16" fmla="*/ 15907 h 95345"/>
                    <a:gd name="connsiteX17" fmla="*/ 19241 w 80010"/>
                    <a:gd name="connsiteY17" fmla="*/ 38005 h 95345"/>
                    <a:gd name="connsiteX18" fmla="*/ 31909 w 80010"/>
                    <a:gd name="connsiteY18" fmla="*/ 38005 h 95345"/>
                    <a:gd name="connsiteX19" fmla="*/ 45911 w 80010"/>
                    <a:gd name="connsiteY19" fmla="*/ 37719 h 95345"/>
                    <a:gd name="connsiteX20" fmla="*/ 53721 w 80010"/>
                    <a:gd name="connsiteY20" fmla="*/ 34290 h 95345"/>
                    <a:gd name="connsiteX21" fmla="*/ 56579 w 80010"/>
                    <a:gd name="connsiteY21" fmla="*/ 26860 h 95345"/>
                    <a:gd name="connsiteX22" fmla="*/ 54102 w 80010"/>
                    <a:gd name="connsiteY22" fmla="*/ 19717 h 95345"/>
                    <a:gd name="connsiteX23" fmla="*/ 46863 w 80010"/>
                    <a:gd name="connsiteY23" fmla="*/ 16383 h 95345"/>
                    <a:gd name="connsiteX24" fmla="*/ 30385 w 80010"/>
                    <a:gd name="connsiteY24" fmla="*/ 16097 h 95345"/>
                    <a:gd name="connsiteX25" fmla="*/ 19336 w 80010"/>
                    <a:gd name="connsiteY25" fmla="*/ 16097 h 95345"/>
                    <a:gd name="connsiteX26" fmla="*/ 19241 w 80010"/>
                    <a:gd name="connsiteY26" fmla="*/ 53912 h 95345"/>
                    <a:gd name="connsiteX27" fmla="*/ 19241 w 80010"/>
                    <a:gd name="connsiteY27" fmla="*/ 79439 h 95345"/>
                    <a:gd name="connsiteX28" fmla="*/ 37052 w 80010"/>
                    <a:gd name="connsiteY28" fmla="*/ 79439 h 95345"/>
                    <a:gd name="connsiteX29" fmla="*/ 50292 w 80010"/>
                    <a:gd name="connsiteY29" fmla="*/ 78867 h 95345"/>
                    <a:gd name="connsiteX30" fmla="*/ 57245 w 80010"/>
                    <a:gd name="connsiteY30" fmla="*/ 75057 h 95345"/>
                    <a:gd name="connsiteX31" fmla="*/ 59912 w 80010"/>
                    <a:gd name="connsiteY31" fmla="*/ 66961 h 95345"/>
                    <a:gd name="connsiteX32" fmla="*/ 57817 w 80010"/>
                    <a:gd name="connsiteY32" fmla="*/ 59627 h 95345"/>
                    <a:gd name="connsiteX33" fmla="*/ 51816 w 80010"/>
                    <a:gd name="connsiteY33" fmla="*/ 55245 h 95345"/>
                    <a:gd name="connsiteX34" fmla="*/ 34766 w 80010"/>
                    <a:gd name="connsiteY34" fmla="*/ 53912 h 95345"/>
                    <a:gd name="connsiteX35" fmla="*/ 19241 w 80010"/>
                    <a:gd name="connsiteY35" fmla="*/ 53912 h 9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010" h="95345">
                      <a:moveTo>
                        <a:pt x="0" y="0"/>
                      </a:moveTo>
                      <a:lnTo>
                        <a:pt x="38195" y="0"/>
                      </a:lnTo>
                      <a:cubicBezTo>
                        <a:pt x="45720" y="0"/>
                        <a:pt x="51340" y="286"/>
                        <a:pt x="55055" y="952"/>
                      </a:cubicBezTo>
                      <a:cubicBezTo>
                        <a:pt x="58769" y="1619"/>
                        <a:pt x="62103" y="2857"/>
                        <a:pt x="65056" y="4858"/>
                      </a:cubicBezTo>
                      <a:cubicBezTo>
                        <a:pt x="68009" y="6858"/>
                        <a:pt x="70390" y="9525"/>
                        <a:pt x="72390" y="12859"/>
                      </a:cubicBezTo>
                      <a:cubicBezTo>
                        <a:pt x="74390" y="16192"/>
                        <a:pt x="75343" y="19907"/>
                        <a:pt x="75343" y="24003"/>
                      </a:cubicBezTo>
                      <a:cubicBezTo>
                        <a:pt x="75343" y="28480"/>
                        <a:pt x="74105" y="32576"/>
                        <a:pt x="71723" y="36290"/>
                      </a:cubicBezTo>
                      <a:cubicBezTo>
                        <a:pt x="69342" y="40005"/>
                        <a:pt x="66008" y="42863"/>
                        <a:pt x="61912" y="44672"/>
                      </a:cubicBezTo>
                      <a:cubicBezTo>
                        <a:pt x="67723" y="46387"/>
                        <a:pt x="72200" y="49244"/>
                        <a:pt x="75343" y="53340"/>
                      </a:cubicBezTo>
                      <a:cubicBezTo>
                        <a:pt x="78486" y="57436"/>
                        <a:pt x="80010" y="62198"/>
                        <a:pt x="80010" y="67723"/>
                      </a:cubicBezTo>
                      <a:cubicBezTo>
                        <a:pt x="80010" y="72104"/>
                        <a:pt x="78962" y="76295"/>
                        <a:pt x="76962" y="80391"/>
                      </a:cubicBezTo>
                      <a:cubicBezTo>
                        <a:pt x="74962" y="84487"/>
                        <a:pt x="72200" y="87821"/>
                        <a:pt x="68675" y="90202"/>
                      </a:cubicBezTo>
                      <a:cubicBezTo>
                        <a:pt x="65151" y="92678"/>
                        <a:pt x="60865" y="94202"/>
                        <a:pt x="55721" y="94678"/>
                      </a:cubicBezTo>
                      <a:cubicBezTo>
                        <a:pt x="52483" y="95059"/>
                        <a:pt x="44768" y="95250"/>
                        <a:pt x="32480" y="95345"/>
                      </a:cubicBezTo>
                      <a:lnTo>
                        <a:pt x="0" y="95345"/>
                      </a:lnTo>
                      <a:lnTo>
                        <a:pt x="0" y="0"/>
                      </a:lnTo>
                      <a:close/>
                      <a:moveTo>
                        <a:pt x="19241" y="15907"/>
                      </a:moveTo>
                      <a:lnTo>
                        <a:pt x="19241" y="38005"/>
                      </a:lnTo>
                      <a:lnTo>
                        <a:pt x="31909" y="38005"/>
                      </a:lnTo>
                      <a:cubicBezTo>
                        <a:pt x="39434" y="38005"/>
                        <a:pt x="44101" y="37909"/>
                        <a:pt x="45911" y="37719"/>
                      </a:cubicBezTo>
                      <a:cubicBezTo>
                        <a:pt x="49244" y="37338"/>
                        <a:pt x="51816" y="36195"/>
                        <a:pt x="53721" y="34290"/>
                      </a:cubicBezTo>
                      <a:cubicBezTo>
                        <a:pt x="55626" y="32385"/>
                        <a:pt x="56579" y="29908"/>
                        <a:pt x="56579" y="26860"/>
                      </a:cubicBezTo>
                      <a:cubicBezTo>
                        <a:pt x="56579" y="23813"/>
                        <a:pt x="55721" y="21526"/>
                        <a:pt x="54102" y="19717"/>
                      </a:cubicBezTo>
                      <a:cubicBezTo>
                        <a:pt x="52483" y="17907"/>
                        <a:pt x="50101" y="16764"/>
                        <a:pt x="46863" y="16383"/>
                      </a:cubicBezTo>
                      <a:cubicBezTo>
                        <a:pt x="44958" y="16192"/>
                        <a:pt x="39434" y="16097"/>
                        <a:pt x="30385" y="16097"/>
                      </a:cubicBezTo>
                      <a:lnTo>
                        <a:pt x="19336" y="16097"/>
                      </a:lnTo>
                      <a:close/>
                      <a:moveTo>
                        <a:pt x="19241" y="53912"/>
                      </a:moveTo>
                      <a:lnTo>
                        <a:pt x="19241" y="79439"/>
                      </a:lnTo>
                      <a:lnTo>
                        <a:pt x="37052" y="79439"/>
                      </a:lnTo>
                      <a:cubicBezTo>
                        <a:pt x="44006" y="79439"/>
                        <a:pt x="48387" y="79248"/>
                        <a:pt x="50292" y="78867"/>
                      </a:cubicBezTo>
                      <a:cubicBezTo>
                        <a:pt x="53150" y="78391"/>
                        <a:pt x="55531" y="77057"/>
                        <a:pt x="57245" y="75057"/>
                      </a:cubicBezTo>
                      <a:cubicBezTo>
                        <a:pt x="59055" y="73057"/>
                        <a:pt x="59912" y="70295"/>
                        <a:pt x="59912" y="66961"/>
                      </a:cubicBezTo>
                      <a:cubicBezTo>
                        <a:pt x="59912" y="64103"/>
                        <a:pt x="59245" y="61627"/>
                        <a:pt x="57817" y="59627"/>
                      </a:cubicBezTo>
                      <a:cubicBezTo>
                        <a:pt x="56388" y="57626"/>
                        <a:pt x="54388" y="56197"/>
                        <a:pt x="51816" y="55245"/>
                      </a:cubicBezTo>
                      <a:cubicBezTo>
                        <a:pt x="49244" y="54293"/>
                        <a:pt x="43529" y="53912"/>
                        <a:pt x="34766" y="53912"/>
                      </a:cubicBezTo>
                      <a:lnTo>
                        <a:pt x="19241" y="53912"/>
                      </a:lnTo>
                      <a:close/>
                    </a:path>
                  </a:pathLst>
                </a:custGeom>
                <a:solidFill>
                  <a:srgbClr val="003A7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grpSp>
          <p:sp>
            <p:nvSpPr>
              <p:cNvPr id="22" name="Freeform: Shape 10">
                <a:extLst>
                  <a:ext uri="{FF2B5EF4-FFF2-40B4-BE49-F238E27FC236}">
                    <a16:creationId xmlns:a16="http://schemas.microsoft.com/office/drawing/2014/main" id="{98AC7395-5D38-54F5-CC96-6DDA4A94989C}"/>
                  </a:ext>
                </a:extLst>
              </p:cNvPr>
              <p:cNvSpPr/>
              <p:nvPr/>
            </p:nvSpPr>
            <p:spPr>
              <a:xfrm>
                <a:off x="1541769" y="5804321"/>
                <a:ext cx="125107" cy="164450"/>
              </a:xfrm>
              <a:custGeom>
                <a:avLst/>
                <a:gdLst>
                  <a:gd name="connsiteX0" fmla="*/ 1667 w 95831"/>
                  <a:gd name="connsiteY0" fmla="*/ 65404 h 125967"/>
                  <a:gd name="connsiteX1" fmla="*/ 85451 w 95831"/>
                  <a:gd name="connsiteY1" fmla="*/ 125403 h 125967"/>
                  <a:gd name="connsiteX2" fmla="*/ 87842 w 95831"/>
                  <a:gd name="connsiteY2" fmla="*/ 63252 h 125967"/>
                  <a:gd name="connsiteX3" fmla="*/ 38958 w 95831"/>
                  <a:gd name="connsiteY3" fmla="*/ 1460 h 125967"/>
                  <a:gd name="connsiteX4" fmla="*/ 1070 w 95831"/>
                  <a:gd name="connsiteY4" fmla="*/ 63372 h 125967"/>
                  <a:gd name="connsiteX5" fmla="*/ 1787 w 95831"/>
                  <a:gd name="connsiteY5" fmla="*/ 65404 h 12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831" h="125967">
                    <a:moveTo>
                      <a:pt x="1667" y="65404"/>
                    </a:moveTo>
                    <a:cubicBezTo>
                      <a:pt x="12663" y="88471"/>
                      <a:pt x="66328" y="131379"/>
                      <a:pt x="85451" y="125403"/>
                    </a:cubicBezTo>
                    <a:cubicBezTo>
                      <a:pt x="104575" y="114527"/>
                      <a:pt x="92264" y="80941"/>
                      <a:pt x="87842" y="63252"/>
                    </a:cubicBezTo>
                    <a:cubicBezTo>
                      <a:pt x="73858" y="29189"/>
                      <a:pt x="64894" y="-7862"/>
                      <a:pt x="38958" y="1460"/>
                    </a:cubicBezTo>
                    <a:cubicBezTo>
                      <a:pt x="18639" y="13054"/>
                      <a:pt x="-5384" y="38751"/>
                      <a:pt x="1070" y="63372"/>
                    </a:cubicBezTo>
                    <a:lnTo>
                      <a:pt x="1787" y="65404"/>
                    </a:lnTo>
                    <a:close/>
                  </a:path>
                </a:pathLst>
              </a:custGeom>
              <a:solidFill>
                <a:srgbClr val="314F7F"/>
              </a:solidFill>
              <a:ln w="12700" cap="flat">
                <a:solidFill>
                  <a:srgbClr val="9D9D9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23" name="Freeform: Shape 11">
                <a:extLst>
                  <a:ext uri="{FF2B5EF4-FFF2-40B4-BE49-F238E27FC236}">
                    <a16:creationId xmlns:a16="http://schemas.microsoft.com/office/drawing/2014/main" id="{CBF1B945-2D07-1B87-E738-62CB2CDE3D47}"/>
                  </a:ext>
                </a:extLst>
              </p:cNvPr>
              <p:cNvSpPr/>
              <p:nvPr/>
            </p:nvSpPr>
            <p:spPr>
              <a:xfrm>
                <a:off x="1577337" y="6080432"/>
                <a:ext cx="143564" cy="166298"/>
              </a:xfrm>
              <a:custGeom>
                <a:avLst/>
                <a:gdLst>
                  <a:gd name="connsiteX0" fmla="*/ 109840 w 109969"/>
                  <a:gd name="connsiteY0" fmla="*/ 100835 h 127383"/>
                  <a:gd name="connsiteX1" fmla="*/ 107449 w 109969"/>
                  <a:gd name="connsiteY1" fmla="*/ 11434 h 127383"/>
                  <a:gd name="connsiteX2" fmla="*/ 89760 w 109969"/>
                  <a:gd name="connsiteY2" fmla="*/ 2709 h 127383"/>
                  <a:gd name="connsiteX3" fmla="*/ 3825 w 109969"/>
                  <a:gd name="connsiteY3" fmla="*/ 80636 h 127383"/>
                  <a:gd name="connsiteX4" fmla="*/ 7530 w 109969"/>
                  <a:gd name="connsiteY4" fmla="*/ 100596 h 127383"/>
                  <a:gd name="connsiteX5" fmla="*/ 78645 w 109969"/>
                  <a:gd name="connsiteY5" fmla="*/ 126054 h 127383"/>
                  <a:gd name="connsiteX6" fmla="*/ 109959 w 109969"/>
                  <a:gd name="connsiteY6" fmla="*/ 100954 h 127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969" h="127383">
                    <a:moveTo>
                      <a:pt x="109840" y="100835"/>
                    </a:moveTo>
                    <a:lnTo>
                      <a:pt x="107449" y="11434"/>
                    </a:lnTo>
                    <a:cubicBezTo>
                      <a:pt x="107210" y="1633"/>
                      <a:pt x="96573" y="-3507"/>
                      <a:pt x="89760" y="2709"/>
                    </a:cubicBezTo>
                    <a:lnTo>
                      <a:pt x="3825" y="80636"/>
                    </a:lnTo>
                    <a:cubicBezTo>
                      <a:pt x="-2629" y="86492"/>
                      <a:pt x="-597" y="97727"/>
                      <a:pt x="7530" y="100596"/>
                    </a:cubicBezTo>
                    <a:lnTo>
                      <a:pt x="78645" y="126054"/>
                    </a:lnTo>
                    <a:cubicBezTo>
                      <a:pt x="94421" y="131671"/>
                      <a:pt x="110437" y="118763"/>
                      <a:pt x="109959" y="100954"/>
                    </a:cubicBezTo>
                    <a:close/>
                  </a:path>
                </a:pathLst>
              </a:custGeom>
              <a:solidFill>
                <a:srgbClr val="314F7F"/>
              </a:solidFill>
              <a:ln w="12700" cap="flat">
                <a:solidFill>
                  <a:srgbClr val="9D9D9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24" name="Freeform: Shape 12">
                <a:extLst>
                  <a:ext uri="{FF2B5EF4-FFF2-40B4-BE49-F238E27FC236}">
                    <a16:creationId xmlns:a16="http://schemas.microsoft.com/office/drawing/2014/main" id="{E2CFE2AD-68AF-61CE-0A64-A89CDA8D3261}"/>
                  </a:ext>
                </a:extLst>
              </p:cNvPr>
              <p:cNvSpPr/>
              <p:nvPr/>
            </p:nvSpPr>
            <p:spPr>
              <a:xfrm>
                <a:off x="1993438" y="6073839"/>
                <a:ext cx="145131" cy="100922"/>
              </a:xfrm>
              <a:custGeom>
                <a:avLst/>
                <a:gdLst>
                  <a:gd name="connsiteX0" fmla="*/ 2782 w 111169"/>
                  <a:gd name="connsiteY0" fmla="*/ 72300 h 77305"/>
                  <a:gd name="connsiteX1" fmla="*/ 60032 w 111169"/>
                  <a:gd name="connsiteY1" fmla="*/ 76363 h 77305"/>
                  <a:gd name="connsiteX2" fmla="*/ 109992 w 111169"/>
                  <a:gd name="connsiteY2" fmla="*/ 47320 h 77305"/>
                  <a:gd name="connsiteX3" fmla="*/ 55968 w 111169"/>
                  <a:gd name="connsiteY3" fmla="*/ 1185 h 77305"/>
                  <a:gd name="connsiteX4" fmla="*/ 5531 w 111169"/>
                  <a:gd name="connsiteY4" fmla="*/ 47917 h 77305"/>
                  <a:gd name="connsiteX5" fmla="*/ 1945 w 111169"/>
                  <a:gd name="connsiteY5" fmla="*/ 71343 h 77305"/>
                  <a:gd name="connsiteX6" fmla="*/ 2901 w 111169"/>
                  <a:gd name="connsiteY6" fmla="*/ 72300 h 7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169" h="77305">
                    <a:moveTo>
                      <a:pt x="2782" y="72300"/>
                    </a:moveTo>
                    <a:cubicBezTo>
                      <a:pt x="13539" y="80905"/>
                      <a:pt x="44255" y="75646"/>
                      <a:pt x="60032" y="76363"/>
                    </a:cubicBezTo>
                    <a:cubicBezTo>
                      <a:pt x="83936" y="76124"/>
                      <a:pt x="103179" y="70148"/>
                      <a:pt x="109992" y="47320"/>
                    </a:cubicBezTo>
                    <a:cubicBezTo>
                      <a:pt x="118597" y="19711"/>
                      <a:pt x="77960" y="-5867"/>
                      <a:pt x="55968" y="1185"/>
                    </a:cubicBezTo>
                    <a:cubicBezTo>
                      <a:pt x="34813" y="9312"/>
                      <a:pt x="17722" y="28794"/>
                      <a:pt x="5531" y="47917"/>
                    </a:cubicBezTo>
                    <a:cubicBezTo>
                      <a:pt x="2304" y="54252"/>
                      <a:pt x="-2836" y="64292"/>
                      <a:pt x="1945" y="71343"/>
                    </a:cubicBezTo>
                    <a:lnTo>
                      <a:pt x="2901" y="72300"/>
                    </a:lnTo>
                    <a:close/>
                  </a:path>
                </a:pathLst>
              </a:custGeom>
              <a:solidFill>
                <a:srgbClr val="314F7F"/>
              </a:solidFill>
              <a:ln w="12700" cap="flat">
                <a:solidFill>
                  <a:srgbClr val="9D9D9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25" name="Freeform: Shape 13">
                <a:extLst>
                  <a:ext uri="{FF2B5EF4-FFF2-40B4-BE49-F238E27FC236}">
                    <a16:creationId xmlns:a16="http://schemas.microsoft.com/office/drawing/2014/main" id="{6BC9D373-E1BF-A97A-9C99-5175223A236A}"/>
                  </a:ext>
                </a:extLst>
              </p:cNvPr>
              <p:cNvSpPr/>
              <p:nvPr/>
            </p:nvSpPr>
            <p:spPr>
              <a:xfrm>
                <a:off x="1746478" y="5999111"/>
                <a:ext cx="128961" cy="113164"/>
              </a:xfrm>
              <a:custGeom>
                <a:avLst/>
                <a:gdLst>
                  <a:gd name="connsiteX0" fmla="*/ 0 w 98783"/>
                  <a:gd name="connsiteY0" fmla="*/ 8825 h 86683"/>
                  <a:gd name="connsiteX1" fmla="*/ 24741 w 98783"/>
                  <a:gd name="connsiteY1" fmla="*/ 53287 h 86683"/>
                  <a:gd name="connsiteX2" fmla="*/ 71354 w 98783"/>
                  <a:gd name="connsiteY2" fmla="*/ 84003 h 86683"/>
                  <a:gd name="connsiteX3" fmla="*/ 92389 w 98783"/>
                  <a:gd name="connsiteY3" fmla="*/ 32490 h 86683"/>
                  <a:gd name="connsiteX4" fmla="*/ 120 w 98783"/>
                  <a:gd name="connsiteY4" fmla="*/ 7391 h 86683"/>
                  <a:gd name="connsiteX5" fmla="*/ 120 w 98783"/>
                  <a:gd name="connsiteY5" fmla="*/ 8825 h 86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83" h="86683">
                    <a:moveTo>
                      <a:pt x="0" y="8825"/>
                    </a:moveTo>
                    <a:cubicBezTo>
                      <a:pt x="598" y="21136"/>
                      <a:pt x="16733" y="40498"/>
                      <a:pt x="24741" y="53287"/>
                    </a:cubicBezTo>
                    <a:cubicBezTo>
                      <a:pt x="35856" y="67868"/>
                      <a:pt x="48764" y="95358"/>
                      <a:pt x="71354" y="84003"/>
                    </a:cubicBezTo>
                    <a:cubicBezTo>
                      <a:pt x="90118" y="74442"/>
                      <a:pt x="109003" y="47789"/>
                      <a:pt x="92389" y="32490"/>
                    </a:cubicBezTo>
                    <a:cubicBezTo>
                      <a:pt x="81035" y="22450"/>
                      <a:pt x="4781" y="-15916"/>
                      <a:pt x="120" y="7391"/>
                    </a:cubicBezTo>
                    <a:lnTo>
                      <a:pt x="120" y="8825"/>
                    </a:lnTo>
                    <a:close/>
                  </a:path>
                </a:pathLst>
              </a:custGeom>
              <a:solidFill>
                <a:srgbClr val="314F7F"/>
              </a:solidFill>
              <a:ln w="12700" cap="flat">
                <a:solidFill>
                  <a:srgbClr val="9D9D9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26" name="Freeform: Shape 14">
                <a:extLst>
                  <a:ext uri="{FF2B5EF4-FFF2-40B4-BE49-F238E27FC236}">
                    <a16:creationId xmlns:a16="http://schemas.microsoft.com/office/drawing/2014/main" id="{E50D2237-EA43-D8DA-F276-B4A42250EC4B}"/>
                  </a:ext>
                </a:extLst>
              </p:cNvPr>
              <p:cNvSpPr/>
              <p:nvPr/>
            </p:nvSpPr>
            <p:spPr>
              <a:xfrm>
                <a:off x="1538740" y="6258618"/>
                <a:ext cx="137211" cy="99732"/>
              </a:xfrm>
              <a:custGeom>
                <a:avLst/>
                <a:gdLst>
                  <a:gd name="connsiteX0" fmla="*/ 104983 w 105102"/>
                  <a:gd name="connsiteY0" fmla="*/ 64384 h 76394"/>
                  <a:gd name="connsiteX1" fmla="*/ 71756 w 105102"/>
                  <a:gd name="connsiteY1" fmla="*/ 25779 h 76394"/>
                  <a:gd name="connsiteX2" fmla="*/ 19884 w 105102"/>
                  <a:gd name="connsiteY2" fmla="*/ 5102 h 76394"/>
                  <a:gd name="connsiteX3" fmla="*/ 9606 w 105102"/>
                  <a:gd name="connsiteY3" fmla="*/ 59723 h 76394"/>
                  <a:gd name="connsiteX4" fmla="*/ 105103 w 105102"/>
                  <a:gd name="connsiteY4" fmla="*/ 65699 h 76394"/>
                  <a:gd name="connsiteX5" fmla="*/ 104864 w 105102"/>
                  <a:gd name="connsiteY5" fmla="*/ 64265 h 76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102" h="76394">
                    <a:moveTo>
                      <a:pt x="104983" y="64384"/>
                    </a:moveTo>
                    <a:cubicBezTo>
                      <a:pt x="101875" y="52432"/>
                      <a:pt x="82274" y="36775"/>
                      <a:pt x="71756" y="25779"/>
                    </a:cubicBezTo>
                    <a:cubicBezTo>
                      <a:pt x="57892" y="13708"/>
                      <a:pt x="39725" y="-10555"/>
                      <a:pt x="19884" y="5102"/>
                    </a:cubicBezTo>
                    <a:cubicBezTo>
                      <a:pt x="3510" y="18250"/>
                      <a:pt x="-9757" y="48130"/>
                      <a:pt x="9606" y="59723"/>
                    </a:cubicBezTo>
                    <a:cubicBezTo>
                      <a:pt x="22753" y="67253"/>
                      <a:pt x="105222" y="89484"/>
                      <a:pt x="105103" y="65699"/>
                    </a:cubicBezTo>
                    <a:lnTo>
                      <a:pt x="104864" y="64265"/>
                    </a:lnTo>
                    <a:close/>
                  </a:path>
                </a:pathLst>
              </a:custGeom>
              <a:solidFill>
                <a:srgbClr val="314F7F"/>
              </a:solidFill>
              <a:ln w="12700" cap="flat">
                <a:solidFill>
                  <a:srgbClr val="9D9D9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27" name="Freeform: Shape 15">
                <a:extLst>
                  <a:ext uri="{FF2B5EF4-FFF2-40B4-BE49-F238E27FC236}">
                    <a16:creationId xmlns:a16="http://schemas.microsoft.com/office/drawing/2014/main" id="{B830F855-F571-58A1-59CE-BE4EF75CD866}"/>
                  </a:ext>
                </a:extLst>
              </p:cNvPr>
              <p:cNvSpPr/>
              <p:nvPr/>
            </p:nvSpPr>
            <p:spPr>
              <a:xfrm>
                <a:off x="1903221" y="5913133"/>
                <a:ext cx="137746" cy="119014"/>
              </a:xfrm>
              <a:custGeom>
                <a:avLst/>
                <a:gdLst>
                  <a:gd name="connsiteX0" fmla="*/ 9019 w 105512"/>
                  <a:gd name="connsiteY0" fmla="*/ 86994 h 91164"/>
                  <a:gd name="connsiteX1" fmla="*/ 65074 w 105512"/>
                  <a:gd name="connsiteY1" fmla="*/ 91057 h 91164"/>
                  <a:gd name="connsiteX2" fmla="*/ 96867 w 105512"/>
                  <a:gd name="connsiteY2" fmla="*/ 87352 h 91164"/>
                  <a:gd name="connsiteX3" fmla="*/ 58620 w 105512"/>
                  <a:gd name="connsiteY3" fmla="*/ 6198 h 91164"/>
                  <a:gd name="connsiteX4" fmla="*/ 8063 w 105512"/>
                  <a:gd name="connsiteY4" fmla="*/ 37034 h 91164"/>
                  <a:gd name="connsiteX5" fmla="*/ 7585 w 105512"/>
                  <a:gd name="connsiteY5" fmla="*/ 86157 h 91164"/>
                  <a:gd name="connsiteX6" fmla="*/ 9019 w 105512"/>
                  <a:gd name="connsiteY6" fmla="*/ 86994 h 9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512" h="91164">
                    <a:moveTo>
                      <a:pt x="9019" y="86994"/>
                    </a:moveTo>
                    <a:cubicBezTo>
                      <a:pt x="21569" y="93209"/>
                      <a:pt x="48341" y="90460"/>
                      <a:pt x="65074" y="91057"/>
                    </a:cubicBezTo>
                    <a:cubicBezTo>
                      <a:pt x="76548" y="90818"/>
                      <a:pt x="86827" y="91296"/>
                      <a:pt x="96867" y="87352"/>
                    </a:cubicBezTo>
                    <a:cubicBezTo>
                      <a:pt x="125073" y="73966"/>
                      <a:pt x="76787" y="17911"/>
                      <a:pt x="58620" y="6198"/>
                    </a:cubicBezTo>
                    <a:cubicBezTo>
                      <a:pt x="29696" y="-11730"/>
                      <a:pt x="15473" y="12532"/>
                      <a:pt x="8063" y="37034"/>
                    </a:cubicBezTo>
                    <a:cubicBezTo>
                      <a:pt x="3043" y="52452"/>
                      <a:pt x="-6997" y="76356"/>
                      <a:pt x="7585" y="86157"/>
                    </a:cubicBezTo>
                    <a:lnTo>
                      <a:pt x="9019" y="86994"/>
                    </a:lnTo>
                    <a:close/>
                  </a:path>
                </a:pathLst>
              </a:custGeom>
              <a:solidFill>
                <a:srgbClr val="314F7F"/>
              </a:solidFill>
              <a:ln w="12700" cap="flat">
                <a:solidFill>
                  <a:srgbClr val="9D9D9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28" name="Freeform: Shape 16">
                <a:extLst>
                  <a:ext uri="{FF2B5EF4-FFF2-40B4-BE49-F238E27FC236}">
                    <a16:creationId xmlns:a16="http://schemas.microsoft.com/office/drawing/2014/main" id="{CACFD077-A129-1298-A89E-CE98196A6835}"/>
                  </a:ext>
                </a:extLst>
              </p:cNvPr>
              <p:cNvSpPr/>
              <p:nvPr/>
            </p:nvSpPr>
            <p:spPr>
              <a:xfrm>
                <a:off x="1474868" y="5947907"/>
                <a:ext cx="160174" cy="143503"/>
              </a:xfrm>
              <a:custGeom>
                <a:avLst/>
                <a:gdLst>
                  <a:gd name="connsiteX0" fmla="*/ 122355 w 122692"/>
                  <a:gd name="connsiteY0" fmla="*/ 74222 h 109922"/>
                  <a:gd name="connsiteX1" fmla="*/ 105144 w 122692"/>
                  <a:gd name="connsiteY1" fmla="*/ 51394 h 109922"/>
                  <a:gd name="connsiteX2" fmla="*/ 105144 w 122692"/>
                  <a:gd name="connsiteY2" fmla="*/ 51394 h 109922"/>
                  <a:gd name="connsiteX3" fmla="*/ 70244 w 122692"/>
                  <a:gd name="connsiteY3" fmla="*/ 14701 h 109922"/>
                  <a:gd name="connsiteX4" fmla="*/ 56858 w 122692"/>
                  <a:gd name="connsiteY4" fmla="*/ 1315 h 109922"/>
                  <a:gd name="connsiteX5" fmla="*/ 51360 w 122692"/>
                  <a:gd name="connsiteY5" fmla="*/ 0 h 109922"/>
                  <a:gd name="connsiteX6" fmla="*/ 46937 w 122692"/>
                  <a:gd name="connsiteY6" fmla="*/ 0 h 109922"/>
                  <a:gd name="connsiteX7" fmla="*/ 40722 w 122692"/>
                  <a:gd name="connsiteY7" fmla="*/ 1315 h 109922"/>
                  <a:gd name="connsiteX8" fmla="*/ 34268 w 122692"/>
                  <a:gd name="connsiteY8" fmla="*/ 6095 h 109922"/>
                  <a:gd name="connsiteX9" fmla="*/ 24707 w 122692"/>
                  <a:gd name="connsiteY9" fmla="*/ 16733 h 109922"/>
                  <a:gd name="connsiteX10" fmla="*/ 10364 w 122692"/>
                  <a:gd name="connsiteY10" fmla="*/ 36215 h 109922"/>
                  <a:gd name="connsiteX11" fmla="*/ 10723 w 122692"/>
                  <a:gd name="connsiteY11" fmla="*/ 36454 h 109922"/>
                  <a:gd name="connsiteX12" fmla="*/ 52674 w 122692"/>
                  <a:gd name="connsiteY12" fmla="*/ 108286 h 109922"/>
                  <a:gd name="connsiteX13" fmla="*/ 122355 w 122692"/>
                  <a:gd name="connsiteY13" fmla="*/ 74103 h 10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692" h="109922">
                    <a:moveTo>
                      <a:pt x="122355" y="74222"/>
                    </a:moveTo>
                    <a:cubicBezTo>
                      <a:pt x="118172" y="66095"/>
                      <a:pt x="112076" y="58565"/>
                      <a:pt x="105144" y="51394"/>
                    </a:cubicBezTo>
                    <a:lnTo>
                      <a:pt x="105144" y="51394"/>
                    </a:lnTo>
                    <a:cubicBezTo>
                      <a:pt x="105144" y="51394"/>
                      <a:pt x="70244" y="14701"/>
                      <a:pt x="70244" y="14701"/>
                    </a:cubicBezTo>
                    <a:lnTo>
                      <a:pt x="56858" y="1315"/>
                    </a:lnTo>
                    <a:lnTo>
                      <a:pt x="51360" y="0"/>
                    </a:lnTo>
                    <a:lnTo>
                      <a:pt x="46937" y="0"/>
                    </a:lnTo>
                    <a:lnTo>
                      <a:pt x="40722" y="1315"/>
                    </a:lnTo>
                    <a:lnTo>
                      <a:pt x="34268" y="6095"/>
                    </a:lnTo>
                    <a:lnTo>
                      <a:pt x="24707" y="16733"/>
                    </a:lnTo>
                    <a:lnTo>
                      <a:pt x="10364" y="36215"/>
                    </a:lnTo>
                    <a:lnTo>
                      <a:pt x="10723" y="36454"/>
                    </a:lnTo>
                    <a:cubicBezTo>
                      <a:pt x="-10671" y="63465"/>
                      <a:pt x="-1707" y="91314"/>
                      <a:pt x="52674" y="108286"/>
                    </a:cubicBezTo>
                    <a:cubicBezTo>
                      <a:pt x="75025" y="114620"/>
                      <a:pt x="127375" y="102429"/>
                      <a:pt x="122355" y="74103"/>
                    </a:cubicBezTo>
                    <a:close/>
                  </a:path>
                </a:pathLst>
              </a:custGeom>
              <a:solidFill>
                <a:srgbClr val="314F7F"/>
              </a:solidFill>
              <a:ln w="12700" cap="flat">
                <a:solidFill>
                  <a:srgbClr val="9D9D9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29" name="Freeform: Shape 17">
                <a:extLst>
                  <a:ext uri="{FF2B5EF4-FFF2-40B4-BE49-F238E27FC236}">
                    <a16:creationId xmlns:a16="http://schemas.microsoft.com/office/drawing/2014/main" id="{29E6029C-0342-AA58-FC7E-E3157DFE3588}"/>
                  </a:ext>
                </a:extLst>
              </p:cNvPr>
              <p:cNvSpPr/>
              <p:nvPr/>
            </p:nvSpPr>
            <p:spPr>
              <a:xfrm>
                <a:off x="1478400" y="5719387"/>
                <a:ext cx="74145" cy="83877"/>
              </a:xfrm>
              <a:custGeom>
                <a:avLst/>
                <a:gdLst>
                  <a:gd name="connsiteX0" fmla="*/ 726 w 56794"/>
                  <a:gd name="connsiteY0" fmla="*/ 29587 h 64249"/>
                  <a:gd name="connsiteX1" fmla="*/ 50925 w 56794"/>
                  <a:gd name="connsiteY1" fmla="*/ 6400 h 64249"/>
                  <a:gd name="connsiteX2" fmla="*/ 49490 w 56794"/>
                  <a:gd name="connsiteY2" fmla="*/ 61379 h 64249"/>
                  <a:gd name="connsiteX3" fmla="*/ 128 w 56794"/>
                  <a:gd name="connsiteY3" fmla="*/ 31380 h 64249"/>
                  <a:gd name="connsiteX4" fmla="*/ 726 w 56794"/>
                  <a:gd name="connsiteY4" fmla="*/ 29587 h 64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94" h="64249">
                    <a:moveTo>
                      <a:pt x="726" y="29587"/>
                    </a:moveTo>
                    <a:cubicBezTo>
                      <a:pt x="5746" y="18949"/>
                      <a:pt x="42080" y="-13680"/>
                      <a:pt x="50925" y="6400"/>
                    </a:cubicBezTo>
                    <a:cubicBezTo>
                      <a:pt x="56781" y="19547"/>
                      <a:pt x="61084" y="51698"/>
                      <a:pt x="49490" y="61379"/>
                    </a:cubicBezTo>
                    <a:cubicBezTo>
                      <a:pt x="35985" y="72853"/>
                      <a:pt x="-2501" y="47276"/>
                      <a:pt x="128" y="31380"/>
                    </a:cubicBezTo>
                    <a:lnTo>
                      <a:pt x="726" y="29587"/>
                    </a:lnTo>
                    <a:close/>
                  </a:path>
                </a:pathLst>
              </a:custGeom>
              <a:solidFill>
                <a:srgbClr val="314F7F"/>
              </a:solidFill>
              <a:ln w="12700" cap="flat">
                <a:solidFill>
                  <a:srgbClr val="9D9D9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30" name="Freeform: Shape 18">
                <a:extLst>
                  <a:ext uri="{FF2B5EF4-FFF2-40B4-BE49-F238E27FC236}">
                    <a16:creationId xmlns:a16="http://schemas.microsoft.com/office/drawing/2014/main" id="{DCAB8D8F-95B0-1E1F-27EC-21575704258C}"/>
                  </a:ext>
                </a:extLst>
              </p:cNvPr>
              <p:cNvSpPr/>
              <p:nvPr/>
            </p:nvSpPr>
            <p:spPr>
              <a:xfrm>
                <a:off x="1700010" y="5882219"/>
                <a:ext cx="113444" cy="88690"/>
              </a:xfrm>
              <a:custGeom>
                <a:avLst/>
                <a:gdLst>
                  <a:gd name="connsiteX0" fmla="*/ 54718 w 86897"/>
                  <a:gd name="connsiteY0" fmla="*/ 64420 h 67936"/>
                  <a:gd name="connsiteX1" fmla="*/ 80176 w 86897"/>
                  <a:gd name="connsiteY1" fmla="*/ 35615 h 67936"/>
                  <a:gd name="connsiteX2" fmla="*/ 57467 w 86897"/>
                  <a:gd name="connsiteY2" fmla="*/ 3345 h 67936"/>
                  <a:gd name="connsiteX3" fmla="*/ 21372 w 86897"/>
                  <a:gd name="connsiteY3" fmla="*/ 12070 h 67936"/>
                  <a:gd name="connsiteX4" fmla="*/ 575 w 86897"/>
                  <a:gd name="connsiteY4" fmla="*/ 22946 h 67936"/>
                  <a:gd name="connsiteX5" fmla="*/ 53044 w 86897"/>
                  <a:gd name="connsiteY5" fmla="*/ 65376 h 67936"/>
                  <a:gd name="connsiteX6" fmla="*/ 54718 w 86897"/>
                  <a:gd name="connsiteY6" fmla="*/ 64300 h 67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97" h="67936">
                    <a:moveTo>
                      <a:pt x="54718" y="64420"/>
                    </a:moveTo>
                    <a:cubicBezTo>
                      <a:pt x="63323" y="57846"/>
                      <a:pt x="73363" y="45416"/>
                      <a:pt x="80176" y="35615"/>
                    </a:cubicBezTo>
                    <a:cubicBezTo>
                      <a:pt x="95833" y="11711"/>
                      <a:pt x="82446" y="-8129"/>
                      <a:pt x="57467" y="3345"/>
                    </a:cubicBezTo>
                    <a:cubicBezTo>
                      <a:pt x="45993" y="8126"/>
                      <a:pt x="33802" y="11472"/>
                      <a:pt x="21372" y="12070"/>
                    </a:cubicBezTo>
                    <a:cubicBezTo>
                      <a:pt x="11810" y="12906"/>
                      <a:pt x="2846" y="16133"/>
                      <a:pt x="575" y="22946"/>
                    </a:cubicBezTo>
                    <a:cubicBezTo>
                      <a:pt x="-5282" y="42667"/>
                      <a:pt x="35116" y="77686"/>
                      <a:pt x="53044" y="65376"/>
                    </a:cubicBezTo>
                    <a:lnTo>
                      <a:pt x="54718" y="64300"/>
                    </a:lnTo>
                    <a:close/>
                  </a:path>
                </a:pathLst>
              </a:custGeom>
              <a:solidFill>
                <a:srgbClr val="314F7F"/>
              </a:solidFill>
              <a:ln w="12700" cap="flat">
                <a:solidFill>
                  <a:srgbClr val="9D9D9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31" name="Freeform: Shape 19">
                <a:extLst>
                  <a:ext uri="{FF2B5EF4-FFF2-40B4-BE49-F238E27FC236}">
                    <a16:creationId xmlns:a16="http://schemas.microsoft.com/office/drawing/2014/main" id="{F8512150-F77E-6502-244C-D418E12CF079}"/>
                  </a:ext>
                </a:extLst>
              </p:cNvPr>
              <p:cNvSpPr/>
              <p:nvPr/>
            </p:nvSpPr>
            <p:spPr>
              <a:xfrm>
                <a:off x="1686858" y="5749675"/>
                <a:ext cx="111269" cy="100603"/>
              </a:xfrm>
              <a:custGeom>
                <a:avLst/>
                <a:gdLst>
                  <a:gd name="connsiteX0" fmla="*/ 19732 w 85231"/>
                  <a:gd name="connsiteY0" fmla="*/ 7463 h 77061"/>
                  <a:gd name="connsiteX1" fmla="*/ 2282 w 85231"/>
                  <a:gd name="connsiteY1" fmla="*/ 43319 h 77061"/>
                  <a:gd name="connsiteX2" fmla="*/ 33835 w 85231"/>
                  <a:gd name="connsiteY2" fmla="*/ 69136 h 77061"/>
                  <a:gd name="connsiteX3" fmla="*/ 67421 w 85231"/>
                  <a:gd name="connsiteY3" fmla="*/ 50371 h 77061"/>
                  <a:gd name="connsiteX4" fmla="*/ 85229 w 85231"/>
                  <a:gd name="connsiteY4" fmla="*/ 33758 h 77061"/>
                  <a:gd name="connsiteX5" fmla="*/ 21047 w 85231"/>
                  <a:gd name="connsiteY5" fmla="*/ 5909 h 77061"/>
                  <a:gd name="connsiteX6" fmla="*/ 19613 w 85231"/>
                  <a:gd name="connsiteY6" fmla="*/ 7463 h 77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31" h="77061">
                    <a:moveTo>
                      <a:pt x="19732" y="7463"/>
                    </a:moveTo>
                    <a:cubicBezTo>
                      <a:pt x="13039" y="16427"/>
                      <a:pt x="6465" y="31606"/>
                      <a:pt x="2282" y="43319"/>
                    </a:cubicBezTo>
                    <a:cubicBezTo>
                      <a:pt x="-6682" y="71526"/>
                      <a:pt x="12202" y="87661"/>
                      <a:pt x="33835" y="69136"/>
                    </a:cubicBezTo>
                    <a:cubicBezTo>
                      <a:pt x="43995" y="61128"/>
                      <a:pt x="55230" y="54435"/>
                      <a:pt x="67421" y="50371"/>
                    </a:cubicBezTo>
                    <a:cubicBezTo>
                      <a:pt x="76743" y="46905"/>
                      <a:pt x="84751" y="41168"/>
                      <a:pt x="85229" y="33758"/>
                    </a:cubicBezTo>
                    <a:cubicBezTo>
                      <a:pt x="85588" y="12483"/>
                      <a:pt x="35628" y="-11302"/>
                      <a:pt x="21047" y="5909"/>
                    </a:cubicBezTo>
                    <a:lnTo>
                      <a:pt x="19613" y="7463"/>
                    </a:lnTo>
                    <a:close/>
                  </a:path>
                </a:pathLst>
              </a:custGeom>
              <a:solidFill>
                <a:srgbClr val="314F7F"/>
              </a:solidFill>
              <a:ln w="12700" cap="flat">
                <a:solidFill>
                  <a:srgbClr val="9D9D9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32" name="Freeform: Shape 20">
                <a:extLst>
                  <a:ext uri="{FF2B5EF4-FFF2-40B4-BE49-F238E27FC236}">
                    <a16:creationId xmlns:a16="http://schemas.microsoft.com/office/drawing/2014/main" id="{CC6717A3-B922-14EF-DF4B-2C6D02CC14AF}"/>
                  </a:ext>
                </a:extLst>
              </p:cNvPr>
              <p:cNvSpPr/>
              <p:nvPr/>
            </p:nvSpPr>
            <p:spPr>
              <a:xfrm>
                <a:off x="1450567" y="6114706"/>
                <a:ext cx="64878" cy="107755"/>
              </a:xfrm>
              <a:custGeom>
                <a:avLst/>
                <a:gdLst>
                  <a:gd name="connsiteX0" fmla="*/ 27066 w 49696"/>
                  <a:gd name="connsiteY0" fmla="*/ 81513 h 82539"/>
                  <a:gd name="connsiteX1" fmla="*/ 891 w 49696"/>
                  <a:gd name="connsiteY1" fmla="*/ 25219 h 82539"/>
                  <a:gd name="connsiteX2" fmla="*/ 18700 w 49696"/>
                  <a:gd name="connsiteY2" fmla="*/ 0 h 82539"/>
                  <a:gd name="connsiteX3" fmla="*/ 39975 w 49696"/>
                  <a:gd name="connsiteY3" fmla="*/ 18287 h 82539"/>
                  <a:gd name="connsiteX4" fmla="*/ 49058 w 49696"/>
                  <a:gd name="connsiteY4" fmla="*/ 55697 h 82539"/>
                  <a:gd name="connsiteX5" fmla="*/ 28859 w 49696"/>
                  <a:gd name="connsiteY5" fmla="*/ 82350 h 82539"/>
                  <a:gd name="connsiteX6" fmla="*/ 27066 w 49696"/>
                  <a:gd name="connsiteY6" fmla="*/ 81513 h 8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96" h="82539">
                    <a:moveTo>
                      <a:pt x="27066" y="81513"/>
                    </a:moveTo>
                    <a:cubicBezTo>
                      <a:pt x="10573" y="68844"/>
                      <a:pt x="-3770" y="47091"/>
                      <a:pt x="891" y="25219"/>
                    </a:cubicBezTo>
                    <a:cubicBezTo>
                      <a:pt x="2923" y="15538"/>
                      <a:pt x="6270" y="359"/>
                      <a:pt x="18700" y="0"/>
                    </a:cubicBezTo>
                    <a:cubicBezTo>
                      <a:pt x="29218" y="239"/>
                      <a:pt x="34716" y="10279"/>
                      <a:pt x="39975" y="18287"/>
                    </a:cubicBezTo>
                    <a:cubicBezTo>
                      <a:pt x="47863" y="29402"/>
                      <a:pt x="51210" y="42191"/>
                      <a:pt x="49058" y="55697"/>
                    </a:cubicBezTo>
                    <a:cubicBezTo>
                      <a:pt x="46190" y="65975"/>
                      <a:pt x="42246" y="84621"/>
                      <a:pt x="28859" y="82350"/>
                    </a:cubicBezTo>
                    <a:lnTo>
                      <a:pt x="27066" y="81513"/>
                    </a:lnTo>
                    <a:close/>
                  </a:path>
                </a:pathLst>
              </a:custGeom>
              <a:solidFill>
                <a:srgbClr val="314F7F"/>
              </a:solidFill>
              <a:ln w="12700" cap="flat">
                <a:solidFill>
                  <a:srgbClr val="9D9D9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33" name="Freeform: Shape 21">
                <a:extLst>
                  <a:ext uri="{FF2B5EF4-FFF2-40B4-BE49-F238E27FC236}">
                    <a16:creationId xmlns:a16="http://schemas.microsoft.com/office/drawing/2014/main" id="{33BEF852-DE32-0A9B-F6AD-51447A2E70C2}"/>
                  </a:ext>
                </a:extLst>
              </p:cNvPr>
              <p:cNvSpPr/>
              <p:nvPr/>
            </p:nvSpPr>
            <p:spPr>
              <a:xfrm>
                <a:off x="1758021" y="6143807"/>
                <a:ext cx="65186" cy="82081"/>
              </a:xfrm>
              <a:custGeom>
                <a:avLst/>
                <a:gdLst>
                  <a:gd name="connsiteX0" fmla="*/ 361 w 49932"/>
                  <a:gd name="connsiteY0" fmla="*/ 47988 h 62873"/>
                  <a:gd name="connsiteX1" fmla="*/ 47811 w 49932"/>
                  <a:gd name="connsiteY1" fmla="*/ 15598 h 62873"/>
                  <a:gd name="connsiteX2" fmla="*/ 3 w 49932"/>
                  <a:gd name="connsiteY2" fmla="*/ 46075 h 62873"/>
                  <a:gd name="connsiteX3" fmla="*/ 361 w 49932"/>
                  <a:gd name="connsiteY3" fmla="*/ 47988 h 62873"/>
                </a:gdLst>
                <a:ahLst/>
                <a:cxnLst>
                  <a:cxn ang="0">
                    <a:pos x="connsiteX0" y="connsiteY0"/>
                  </a:cxn>
                  <a:cxn ang="0">
                    <a:pos x="connsiteX1" y="connsiteY1"/>
                  </a:cxn>
                  <a:cxn ang="0">
                    <a:pos x="connsiteX2" y="connsiteY2"/>
                  </a:cxn>
                  <a:cxn ang="0">
                    <a:pos x="connsiteX3" y="connsiteY3"/>
                  </a:cxn>
                </a:cxnLst>
                <a:rect l="l" t="t" r="r" b="b"/>
                <a:pathLst>
                  <a:path w="49932" h="62873">
                    <a:moveTo>
                      <a:pt x="361" y="47988"/>
                    </a:moveTo>
                    <a:cubicBezTo>
                      <a:pt x="16377" y="85756"/>
                      <a:pt x="60002" y="42968"/>
                      <a:pt x="47811" y="15598"/>
                    </a:cubicBezTo>
                    <a:cubicBezTo>
                      <a:pt x="32991" y="-25278"/>
                      <a:pt x="-356" y="24681"/>
                      <a:pt x="3" y="46075"/>
                    </a:cubicBezTo>
                    <a:lnTo>
                      <a:pt x="361" y="47988"/>
                    </a:lnTo>
                    <a:close/>
                  </a:path>
                </a:pathLst>
              </a:custGeom>
              <a:solidFill>
                <a:srgbClr val="314F7F"/>
              </a:solidFill>
              <a:ln w="12700" cap="flat">
                <a:solidFill>
                  <a:srgbClr val="9D9D9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34" name="Freeform: Shape 22">
                <a:extLst>
                  <a:ext uri="{FF2B5EF4-FFF2-40B4-BE49-F238E27FC236}">
                    <a16:creationId xmlns:a16="http://schemas.microsoft.com/office/drawing/2014/main" id="{ACDDB0DB-856B-D346-D51F-519C9E9C818E}"/>
                  </a:ext>
                </a:extLst>
              </p:cNvPr>
              <p:cNvSpPr/>
              <p:nvPr/>
            </p:nvSpPr>
            <p:spPr>
              <a:xfrm>
                <a:off x="1836744" y="5815147"/>
                <a:ext cx="85309" cy="109269"/>
              </a:xfrm>
              <a:custGeom>
                <a:avLst/>
                <a:gdLst>
                  <a:gd name="connsiteX0" fmla="*/ 34004 w 65346"/>
                  <a:gd name="connsiteY0" fmla="*/ 81374 h 83699"/>
                  <a:gd name="connsiteX1" fmla="*/ 54561 w 65346"/>
                  <a:gd name="connsiteY1" fmla="*/ 36793 h 83699"/>
                  <a:gd name="connsiteX2" fmla="*/ 63884 w 65346"/>
                  <a:gd name="connsiteY2" fmla="*/ 8825 h 83699"/>
                  <a:gd name="connsiteX3" fmla="*/ 8665 w 65346"/>
                  <a:gd name="connsiteY3" fmla="*/ 19702 h 83699"/>
                  <a:gd name="connsiteX4" fmla="*/ 7112 w 65346"/>
                  <a:gd name="connsiteY4" fmla="*/ 63685 h 83699"/>
                  <a:gd name="connsiteX5" fmla="*/ 32570 w 65346"/>
                  <a:gd name="connsiteY5" fmla="*/ 82569 h 83699"/>
                  <a:gd name="connsiteX6" fmla="*/ 34004 w 65346"/>
                  <a:gd name="connsiteY6" fmla="*/ 81494 h 8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6" h="83699">
                    <a:moveTo>
                      <a:pt x="34004" y="81374"/>
                    </a:moveTo>
                    <a:cubicBezTo>
                      <a:pt x="43805" y="70737"/>
                      <a:pt x="45717" y="50299"/>
                      <a:pt x="54561" y="36793"/>
                    </a:cubicBezTo>
                    <a:cubicBezTo>
                      <a:pt x="59342" y="28546"/>
                      <a:pt x="69023" y="16116"/>
                      <a:pt x="63884" y="8825"/>
                    </a:cubicBezTo>
                    <a:cubicBezTo>
                      <a:pt x="50378" y="-11015"/>
                      <a:pt x="21693" y="7033"/>
                      <a:pt x="8665" y="19702"/>
                    </a:cubicBezTo>
                    <a:cubicBezTo>
                      <a:pt x="-3526" y="32132"/>
                      <a:pt x="-1733" y="49940"/>
                      <a:pt x="7112" y="63685"/>
                    </a:cubicBezTo>
                    <a:cubicBezTo>
                      <a:pt x="12132" y="72171"/>
                      <a:pt x="22291" y="88068"/>
                      <a:pt x="32570" y="82569"/>
                    </a:cubicBezTo>
                    <a:lnTo>
                      <a:pt x="34004" y="81494"/>
                    </a:lnTo>
                    <a:close/>
                  </a:path>
                </a:pathLst>
              </a:custGeom>
              <a:solidFill>
                <a:srgbClr val="314F7F"/>
              </a:solidFill>
              <a:ln w="12700" cap="flat">
                <a:solidFill>
                  <a:srgbClr val="9D9D9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35" name="Freeform: Shape 23">
                <a:extLst>
                  <a:ext uri="{FF2B5EF4-FFF2-40B4-BE49-F238E27FC236}">
                    <a16:creationId xmlns:a16="http://schemas.microsoft.com/office/drawing/2014/main" id="{8400893A-FC67-0C6E-DDD5-2056A3FDBA2E}"/>
                  </a:ext>
                </a:extLst>
              </p:cNvPr>
              <p:cNvSpPr/>
              <p:nvPr/>
            </p:nvSpPr>
            <p:spPr>
              <a:xfrm>
                <a:off x="1871209" y="6096823"/>
                <a:ext cx="68757" cy="95771"/>
              </a:xfrm>
              <a:custGeom>
                <a:avLst/>
                <a:gdLst>
                  <a:gd name="connsiteX0" fmla="*/ 37603 w 52667"/>
                  <a:gd name="connsiteY0" fmla="*/ 68677 h 73360"/>
                  <a:gd name="connsiteX1" fmla="*/ 50392 w 52667"/>
                  <a:gd name="connsiteY1" fmla="*/ 9276 h 73360"/>
                  <a:gd name="connsiteX2" fmla="*/ 15850 w 52667"/>
                  <a:gd name="connsiteY2" fmla="*/ 15491 h 73360"/>
                  <a:gd name="connsiteX3" fmla="*/ 73 w 52667"/>
                  <a:gd name="connsiteY3" fmla="*/ 54813 h 73360"/>
                  <a:gd name="connsiteX4" fmla="*/ 36169 w 52667"/>
                  <a:gd name="connsiteY4" fmla="*/ 69992 h 73360"/>
                  <a:gd name="connsiteX5" fmla="*/ 37722 w 52667"/>
                  <a:gd name="connsiteY5" fmla="*/ 68797 h 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 h="73360">
                    <a:moveTo>
                      <a:pt x="37603" y="68677"/>
                    </a:moveTo>
                    <a:cubicBezTo>
                      <a:pt x="52543" y="56367"/>
                      <a:pt x="55412" y="25889"/>
                      <a:pt x="50392" y="9276"/>
                    </a:cubicBezTo>
                    <a:cubicBezTo>
                      <a:pt x="39874" y="-6740"/>
                      <a:pt x="22185" y="-286"/>
                      <a:pt x="15850" y="15491"/>
                    </a:cubicBezTo>
                    <a:cubicBezTo>
                      <a:pt x="9994" y="27682"/>
                      <a:pt x="-1002" y="42144"/>
                      <a:pt x="73" y="54813"/>
                    </a:cubicBezTo>
                    <a:cubicBezTo>
                      <a:pt x="-166" y="69036"/>
                      <a:pt x="24217" y="78837"/>
                      <a:pt x="36169" y="69992"/>
                    </a:cubicBezTo>
                    <a:lnTo>
                      <a:pt x="37722" y="68797"/>
                    </a:lnTo>
                    <a:close/>
                  </a:path>
                </a:pathLst>
              </a:custGeom>
              <a:solidFill>
                <a:srgbClr val="314F7F"/>
              </a:solidFill>
              <a:ln w="12700" cap="flat">
                <a:solidFill>
                  <a:srgbClr val="9D9D9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36" name="Freeform: Shape 24">
                <a:extLst>
                  <a:ext uri="{FF2B5EF4-FFF2-40B4-BE49-F238E27FC236}">
                    <a16:creationId xmlns:a16="http://schemas.microsoft.com/office/drawing/2014/main" id="{E6EA186F-5F34-D73C-4CE2-4700ECEDC918}"/>
                  </a:ext>
                </a:extLst>
              </p:cNvPr>
              <p:cNvSpPr/>
              <p:nvPr/>
            </p:nvSpPr>
            <p:spPr>
              <a:xfrm>
                <a:off x="2100961" y="5984995"/>
                <a:ext cx="78216" cy="76197"/>
              </a:xfrm>
              <a:custGeom>
                <a:avLst/>
                <a:gdLst>
                  <a:gd name="connsiteX0" fmla="*/ 259 w 59913"/>
                  <a:gd name="connsiteY0" fmla="*/ 22626 h 58366"/>
                  <a:gd name="connsiteX1" fmla="*/ 36234 w 59913"/>
                  <a:gd name="connsiteY1" fmla="*/ 1590 h 58366"/>
                  <a:gd name="connsiteX2" fmla="*/ 57270 w 59913"/>
                  <a:gd name="connsiteY2" fmla="*/ 48801 h 58366"/>
                  <a:gd name="connsiteX3" fmla="*/ 20 w 59913"/>
                  <a:gd name="connsiteY3" fmla="*/ 25016 h 58366"/>
                  <a:gd name="connsiteX4" fmla="*/ 259 w 59913"/>
                  <a:gd name="connsiteY4" fmla="*/ 22626 h 58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13" h="58366">
                    <a:moveTo>
                      <a:pt x="259" y="22626"/>
                    </a:moveTo>
                    <a:cubicBezTo>
                      <a:pt x="2769" y="7327"/>
                      <a:pt x="20816" y="-4386"/>
                      <a:pt x="36234" y="1590"/>
                    </a:cubicBezTo>
                    <a:cubicBezTo>
                      <a:pt x="52489" y="6849"/>
                      <a:pt x="65756" y="34578"/>
                      <a:pt x="57270" y="48801"/>
                    </a:cubicBezTo>
                    <a:cubicBezTo>
                      <a:pt x="42210" y="72227"/>
                      <a:pt x="-1056" y="48084"/>
                      <a:pt x="20" y="25016"/>
                    </a:cubicBezTo>
                    <a:lnTo>
                      <a:pt x="259" y="22626"/>
                    </a:lnTo>
                    <a:close/>
                  </a:path>
                </a:pathLst>
              </a:custGeom>
              <a:solidFill>
                <a:srgbClr val="314F7F"/>
              </a:solidFill>
              <a:ln w="12700" cap="flat">
                <a:solidFill>
                  <a:srgbClr val="9D9D9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37" name="Freeform: Shape 25">
                <a:extLst>
                  <a:ext uri="{FF2B5EF4-FFF2-40B4-BE49-F238E27FC236}">
                    <a16:creationId xmlns:a16="http://schemas.microsoft.com/office/drawing/2014/main" id="{1E0AAEEC-CFE4-6F44-F71B-5F2B13760FD8}"/>
                  </a:ext>
                </a:extLst>
              </p:cNvPr>
              <p:cNvSpPr/>
              <p:nvPr/>
            </p:nvSpPr>
            <p:spPr>
              <a:xfrm>
                <a:off x="1838210" y="6219510"/>
                <a:ext cx="69583" cy="84074"/>
              </a:xfrm>
              <a:custGeom>
                <a:avLst/>
                <a:gdLst>
                  <a:gd name="connsiteX0" fmla="*/ 132 w 53300"/>
                  <a:gd name="connsiteY0" fmla="*/ 26812 h 64400"/>
                  <a:gd name="connsiteX1" fmla="*/ 16506 w 53300"/>
                  <a:gd name="connsiteY1" fmla="*/ 6732 h 64400"/>
                  <a:gd name="connsiteX2" fmla="*/ 48538 w 53300"/>
                  <a:gd name="connsiteY2" fmla="*/ 16653 h 64400"/>
                  <a:gd name="connsiteX3" fmla="*/ 46386 w 53300"/>
                  <a:gd name="connsiteY3" fmla="*/ 60278 h 64400"/>
                  <a:gd name="connsiteX4" fmla="*/ 12 w 53300"/>
                  <a:gd name="connsiteY4" fmla="*/ 28724 h 64400"/>
                  <a:gd name="connsiteX5" fmla="*/ 251 w 53300"/>
                  <a:gd name="connsiteY5" fmla="*/ 26931 h 6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00" h="64400">
                    <a:moveTo>
                      <a:pt x="132" y="26812"/>
                    </a:moveTo>
                    <a:cubicBezTo>
                      <a:pt x="1327" y="18087"/>
                      <a:pt x="10411" y="11872"/>
                      <a:pt x="16506" y="6732"/>
                    </a:cubicBezTo>
                    <a:cubicBezTo>
                      <a:pt x="28100" y="-4024"/>
                      <a:pt x="44235" y="-2710"/>
                      <a:pt x="48538" y="16653"/>
                    </a:cubicBezTo>
                    <a:cubicBezTo>
                      <a:pt x="53438" y="30158"/>
                      <a:pt x="57024" y="50835"/>
                      <a:pt x="46386" y="60278"/>
                    </a:cubicBezTo>
                    <a:cubicBezTo>
                      <a:pt x="30131" y="73664"/>
                      <a:pt x="-705" y="52150"/>
                      <a:pt x="12" y="28724"/>
                    </a:cubicBezTo>
                    <a:lnTo>
                      <a:pt x="251" y="26931"/>
                    </a:lnTo>
                    <a:close/>
                  </a:path>
                </a:pathLst>
              </a:custGeom>
              <a:solidFill>
                <a:srgbClr val="314F7F"/>
              </a:solidFill>
              <a:ln w="12700" cap="flat">
                <a:solidFill>
                  <a:srgbClr val="9D9D9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38" name="Freeform: Shape 26">
                <a:extLst>
                  <a:ext uri="{FF2B5EF4-FFF2-40B4-BE49-F238E27FC236}">
                    <a16:creationId xmlns:a16="http://schemas.microsoft.com/office/drawing/2014/main" id="{1992CB89-3540-E325-AEB4-C6D742B693CC}"/>
                  </a:ext>
                </a:extLst>
              </p:cNvPr>
              <p:cNvSpPr/>
              <p:nvPr/>
            </p:nvSpPr>
            <p:spPr>
              <a:xfrm>
                <a:off x="2729346" y="5888968"/>
                <a:ext cx="193242" cy="179721"/>
              </a:xfrm>
              <a:custGeom>
                <a:avLst/>
                <a:gdLst>
                  <a:gd name="connsiteX0" fmla="*/ 193123 w 193242"/>
                  <a:gd name="connsiteY0" fmla="*/ 88 h 179721"/>
                  <a:gd name="connsiteX1" fmla="*/ 25077 w 193242"/>
                  <a:gd name="connsiteY1" fmla="*/ 80526 h 179721"/>
                  <a:gd name="connsiteX2" fmla="*/ 13244 w 193242"/>
                  <a:gd name="connsiteY2" fmla="*/ 165505 h 179721"/>
                  <a:gd name="connsiteX3" fmla="*/ 108263 w 193242"/>
                  <a:gd name="connsiteY3" fmla="*/ 149011 h 179721"/>
                  <a:gd name="connsiteX4" fmla="*/ 193242 w 193242"/>
                  <a:gd name="connsiteY4" fmla="*/ 5586 h 179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42" h="179721">
                    <a:moveTo>
                      <a:pt x="193123" y="88"/>
                    </a:moveTo>
                    <a:cubicBezTo>
                      <a:pt x="193123" y="88"/>
                      <a:pt x="106709" y="-5888"/>
                      <a:pt x="25077" y="80526"/>
                    </a:cubicBezTo>
                    <a:cubicBezTo>
                      <a:pt x="-23329" y="131680"/>
                      <a:pt x="13244" y="165505"/>
                      <a:pt x="13244" y="165505"/>
                    </a:cubicBezTo>
                    <a:cubicBezTo>
                      <a:pt x="13244" y="165505"/>
                      <a:pt x="52566" y="206620"/>
                      <a:pt x="108263" y="149011"/>
                    </a:cubicBezTo>
                    <a:lnTo>
                      <a:pt x="193242" y="5586"/>
                    </a:lnTo>
                  </a:path>
                </a:pathLst>
              </a:custGeom>
              <a:solidFill>
                <a:srgbClr val="A4BAE0"/>
              </a:solidFill>
              <a:ln w="17889" cap="flat">
                <a:solidFill>
                  <a:srgbClr val="D9D8D6">
                    <a:lumMod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39" name="Freeform: Shape 27">
                <a:extLst>
                  <a:ext uri="{FF2B5EF4-FFF2-40B4-BE49-F238E27FC236}">
                    <a16:creationId xmlns:a16="http://schemas.microsoft.com/office/drawing/2014/main" id="{CAF2258B-953E-2CF7-7845-04506B411D41}"/>
                  </a:ext>
                </a:extLst>
              </p:cNvPr>
              <p:cNvSpPr/>
              <p:nvPr/>
            </p:nvSpPr>
            <p:spPr>
              <a:xfrm>
                <a:off x="2841554" y="5876626"/>
                <a:ext cx="190276" cy="484058"/>
              </a:xfrm>
              <a:custGeom>
                <a:avLst/>
                <a:gdLst>
                  <a:gd name="connsiteX0" fmla="*/ 122030 w 190276"/>
                  <a:gd name="connsiteY0" fmla="*/ 242149 h 484058"/>
                  <a:gd name="connsiteX1" fmla="*/ 190277 w 190276"/>
                  <a:gd name="connsiteY1" fmla="*/ 25697 h 484058"/>
                  <a:gd name="connsiteX2" fmla="*/ 131592 w 190276"/>
                  <a:gd name="connsiteY2" fmla="*/ 0 h 484058"/>
                  <a:gd name="connsiteX3" fmla="*/ 0 w 190276"/>
                  <a:gd name="connsiteY3" fmla="*/ 242029 h 484058"/>
                  <a:gd name="connsiteX4" fmla="*/ 131592 w 190276"/>
                  <a:gd name="connsiteY4" fmla="*/ 484058 h 484058"/>
                  <a:gd name="connsiteX5" fmla="*/ 190277 w 190276"/>
                  <a:gd name="connsiteY5" fmla="*/ 458361 h 484058"/>
                  <a:gd name="connsiteX6" fmla="*/ 122030 w 190276"/>
                  <a:gd name="connsiteY6" fmla="*/ 241910 h 484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276" h="484058">
                    <a:moveTo>
                      <a:pt x="122030" y="242149"/>
                    </a:moveTo>
                    <a:cubicBezTo>
                      <a:pt x="122030" y="147369"/>
                      <a:pt x="149879" y="65497"/>
                      <a:pt x="190277" y="25697"/>
                    </a:cubicBezTo>
                    <a:cubicBezTo>
                      <a:pt x="172588" y="9442"/>
                      <a:pt x="152747" y="0"/>
                      <a:pt x="131592" y="0"/>
                    </a:cubicBezTo>
                    <a:cubicBezTo>
                      <a:pt x="58924" y="0"/>
                      <a:pt x="0" y="108405"/>
                      <a:pt x="0" y="242029"/>
                    </a:cubicBezTo>
                    <a:cubicBezTo>
                      <a:pt x="0" y="375653"/>
                      <a:pt x="58924" y="484058"/>
                      <a:pt x="131592" y="484058"/>
                    </a:cubicBezTo>
                    <a:cubicBezTo>
                      <a:pt x="152747" y="484058"/>
                      <a:pt x="172588" y="474616"/>
                      <a:pt x="190277" y="458361"/>
                    </a:cubicBezTo>
                    <a:cubicBezTo>
                      <a:pt x="149879" y="418680"/>
                      <a:pt x="122030" y="336809"/>
                      <a:pt x="122030" y="241910"/>
                    </a:cubicBezTo>
                    <a:close/>
                  </a:path>
                </a:pathLst>
              </a:custGeom>
              <a:solidFill>
                <a:srgbClr val="A4BAE0"/>
              </a:solidFill>
              <a:ln w="17889" cap="flat">
                <a:solidFill>
                  <a:srgbClr val="D9D8D6">
                    <a:lumMod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40" name="Freeform: Shape 28">
                <a:extLst>
                  <a:ext uri="{FF2B5EF4-FFF2-40B4-BE49-F238E27FC236}">
                    <a16:creationId xmlns:a16="http://schemas.microsoft.com/office/drawing/2014/main" id="{2B35D091-F9D5-F65C-3314-6D4A934D106E}"/>
                  </a:ext>
                </a:extLst>
              </p:cNvPr>
              <p:cNvSpPr/>
              <p:nvPr/>
            </p:nvSpPr>
            <p:spPr>
              <a:xfrm>
                <a:off x="2960835" y="5876626"/>
                <a:ext cx="190276" cy="484058"/>
              </a:xfrm>
              <a:custGeom>
                <a:avLst/>
                <a:gdLst>
                  <a:gd name="connsiteX0" fmla="*/ 122030 w 190276"/>
                  <a:gd name="connsiteY0" fmla="*/ 242149 h 484058"/>
                  <a:gd name="connsiteX1" fmla="*/ 190277 w 190276"/>
                  <a:gd name="connsiteY1" fmla="*/ 25697 h 484058"/>
                  <a:gd name="connsiteX2" fmla="*/ 131592 w 190276"/>
                  <a:gd name="connsiteY2" fmla="*/ 0 h 484058"/>
                  <a:gd name="connsiteX3" fmla="*/ 0 w 190276"/>
                  <a:gd name="connsiteY3" fmla="*/ 242029 h 484058"/>
                  <a:gd name="connsiteX4" fmla="*/ 131592 w 190276"/>
                  <a:gd name="connsiteY4" fmla="*/ 484058 h 484058"/>
                  <a:gd name="connsiteX5" fmla="*/ 190277 w 190276"/>
                  <a:gd name="connsiteY5" fmla="*/ 458361 h 484058"/>
                  <a:gd name="connsiteX6" fmla="*/ 122030 w 190276"/>
                  <a:gd name="connsiteY6" fmla="*/ 241910 h 484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276" h="484058">
                    <a:moveTo>
                      <a:pt x="122030" y="242149"/>
                    </a:moveTo>
                    <a:cubicBezTo>
                      <a:pt x="122030" y="147369"/>
                      <a:pt x="149879" y="65497"/>
                      <a:pt x="190277" y="25697"/>
                    </a:cubicBezTo>
                    <a:cubicBezTo>
                      <a:pt x="172588" y="9442"/>
                      <a:pt x="152747" y="0"/>
                      <a:pt x="131592" y="0"/>
                    </a:cubicBezTo>
                    <a:cubicBezTo>
                      <a:pt x="58924" y="0"/>
                      <a:pt x="0" y="108405"/>
                      <a:pt x="0" y="242029"/>
                    </a:cubicBezTo>
                    <a:cubicBezTo>
                      <a:pt x="0" y="375653"/>
                      <a:pt x="58924" y="484058"/>
                      <a:pt x="131592" y="484058"/>
                    </a:cubicBezTo>
                    <a:cubicBezTo>
                      <a:pt x="152747" y="484058"/>
                      <a:pt x="172588" y="474616"/>
                      <a:pt x="190277" y="458361"/>
                    </a:cubicBezTo>
                    <a:cubicBezTo>
                      <a:pt x="149879" y="418680"/>
                      <a:pt x="122030" y="336809"/>
                      <a:pt x="122030" y="241910"/>
                    </a:cubicBezTo>
                    <a:close/>
                  </a:path>
                </a:pathLst>
              </a:custGeom>
              <a:solidFill>
                <a:srgbClr val="A1C795"/>
              </a:solidFill>
              <a:ln w="17889" cap="flat">
                <a:solidFill>
                  <a:srgbClr val="D9D8D6">
                    <a:lumMod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41" name="Freeform: Shape 29">
                <a:extLst>
                  <a:ext uri="{FF2B5EF4-FFF2-40B4-BE49-F238E27FC236}">
                    <a16:creationId xmlns:a16="http://schemas.microsoft.com/office/drawing/2014/main" id="{DBBE0CD5-8D21-F363-5A93-923045EB8B7B}"/>
                  </a:ext>
                </a:extLst>
              </p:cNvPr>
              <p:cNvSpPr/>
              <p:nvPr/>
            </p:nvSpPr>
            <p:spPr>
              <a:xfrm>
                <a:off x="3074499" y="5876626"/>
                <a:ext cx="190276" cy="484058"/>
              </a:xfrm>
              <a:custGeom>
                <a:avLst/>
                <a:gdLst>
                  <a:gd name="connsiteX0" fmla="*/ 122030 w 190276"/>
                  <a:gd name="connsiteY0" fmla="*/ 242149 h 484058"/>
                  <a:gd name="connsiteX1" fmla="*/ 190277 w 190276"/>
                  <a:gd name="connsiteY1" fmla="*/ 25697 h 484058"/>
                  <a:gd name="connsiteX2" fmla="*/ 131592 w 190276"/>
                  <a:gd name="connsiteY2" fmla="*/ 0 h 484058"/>
                  <a:gd name="connsiteX3" fmla="*/ 0 w 190276"/>
                  <a:gd name="connsiteY3" fmla="*/ 242029 h 484058"/>
                  <a:gd name="connsiteX4" fmla="*/ 131592 w 190276"/>
                  <a:gd name="connsiteY4" fmla="*/ 484058 h 484058"/>
                  <a:gd name="connsiteX5" fmla="*/ 190277 w 190276"/>
                  <a:gd name="connsiteY5" fmla="*/ 458361 h 484058"/>
                  <a:gd name="connsiteX6" fmla="*/ 122030 w 190276"/>
                  <a:gd name="connsiteY6" fmla="*/ 241910 h 484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276" h="484058">
                    <a:moveTo>
                      <a:pt x="122030" y="242149"/>
                    </a:moveTo>
                    <a:cubicBezTo>
                      <a:pt x="122030" y="147369"/>
                      <a:pt x="149879" y="65497"/>
                      <a:pt x="190277" y="25697"/>
                    </a:cubicBezTo>
                    <a:cubicBezTo>
                      <a:pt x="172588" y="9442"/>
                      <a:pt x="152747" y="0"/>
                      <a:pt x="131592" y="0"/>
                    </a:cubicBezTo>
                    <a:cubicBezTo>
                      <a:pt x="58924" y="0"/>
                      <a:pt x="0" y="108405"/>
                      <a:pt x="0" y="242029"/>
                    </a:cubicBezTo>
                    <a:cubicBezTo>
                      <a:pt x="0" y="375653"/>
                      <a:pt x="58924" y="484058"/>
                      <a:pt x="131592" y="484058"/>
                    </a:cubicBezTo>
                    <a:cubicBezTo>
                      <a:pt x="152747" y="484058"/>
                      <a:pt x="172588" y="474616"/>
                      <a:pt x="190277" y="458361"/>
                    </a:cubicBezTo>
                    <a:cubicBezTo>
                      <a:pt x="149879" y="418680"/>
                      <a:pt x="122030" y="336809"/>
                      <a:pt x="122030" y="241910"/>
                    </a:cubicBezTo>
                    <a:close/>
                  </a:path>
                </a:pathLst>
              </a:custGeom>
              <a:solidFill>
                <a:srgbClr val="A6C9D8"/>
              </a:solidFill>
              <a:ln w="17889" cap="flat">
                <a:solidFill>
                  <a:srgbClr val="D9D8D6">
                    <a:lumMod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42" name="Freeform: Shape 30">
                <a:extLst>
                  <a:ext uri="{FF2B5EF4-FFF2-40B4-BE49-F238E27FC236}">
                    <a16:creationId xmlns:a16="http://schemas.microsoft.com/office/drawing/2014/main" id="{CCBC4137-48AD-7806-24A6-1472115B7CA4}"/>
                  </a:ext>
                </a:extLst>
              </p:cNvPr>
              <p:cNvSpPr/>
              <p:nvPr/>
            </p:nvSpPr>
            <p:spPr>
              <a:xfrm>
                <a:off x="3188283" y="5876626"/>
                <a:ext cx="190276" cy="484058"/>
              </a:xfrm>
              <a:custGeom>
                <a:avLst/>
                <a:gdLst>
                  <a:gd name="connsiteX0" fmla="*/ 122031 w 190276"/>
                  <a:gd name="connsiteY0" fmla="*/ 242149 h 484058"/>
                  <a:gd name="connsiteX1" fmla="*/ 190277 w 190276"/>
                  <a:gd name="connsiteY1" fmla="*/ 25697 h 484058"/>
                  <a:gd name="connsiteX2" fmla="*/ 131592 w 190276"/>
                  <a:gd name="connsiteY2" fmla="*/ 0 h 484058"/>
                  <a:gd name="connsiteX3" fmla="*/ 0 w 190276"/>
                  <a:gd name="connsiteY3" fmla="*/ 242029 h 484058"/>
                  <a:gd name="connsiteX4" fmla="*/ 131592 w 190276"/>
                  <a:gd name="connsiteY4" fmla="*/ 484058 h 484058"/>
                  <a:gd name="connsiteX5" fmla="*/ 190277 w 190276"/>
                  <a:gd name="connsiteY5" fmla="*/ 458361 h 484058"/>
                  <a:gd name="connsiteX6" fmla="*/ 122031 w 190276"/>
                  <a:gd name="connsiteY6" fmla="*/ 241910 h 484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276" h="484058">
                    <a:moveTo>
                      <a:pt x="122031" y="242149"/>
                    </a:moveTo>
                    <a:cubicBezTo>
                      <a:pt x="122031" y="147369"/>
                      <a:pt x="149879" y="65497"/>
                      <a:pt x="190277" y="25697"/>
                    </a:cubicBezTo>
                    <a:cubicBezTo>
                      <a:pt x="172588" y="9442"/>
                      <a:pt x="152747" y="0"/>
                      <a:pt x="131592" y="0"/>
                    </a:cubicBezTo>
                    <a:cubicBezTo>
                      <a:pt x="58924" y="0"/>
                      <a:pt x="0" y="108405"/>
                      <a:pt x="0" y="242029"/>
                    </a:cubicBezTo>
                    <a:cubicBezTo>
                      <a:pt x="0" y="375653"/>
                      <a:pt x="58924" y="484058"/>
                      <a:pt x="131592" y="484058"/>
                    </a:cubicBezTo>
                    <a:cubicBezTo>
                      <a:pt x="152747" y="484058"/>
                      <a:pt x="172588" y="474616"/>
                      <a:pt x="190277" y="458361"/>
                    </a:cubicBezTo>
                    <a:cubicBezTo>
                      <a:pt x="149879" y="418680"/>
                      <a:pt x="122031" y="336809"/>
                      <a:pt x="122031" y="241910"/>
                    </a:cubicBezTo>
                    <a:close/>
                  </a:path>
                </a:pathLst>
              </a:custGeom>
              <a:solidFill>
                <a:srgbClr val="A6C9D8"/>
              </a:solidFill>
              <a:ln w="17889" cap="flat">
                <a:solidFill>
                  <a:srgbClr val="D9D8D6">
                    <a:lumMod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43" name="Freeform: Shape 31">
                <a:extLst>
                  <a:ext uri="{FF2B5EF4-FFF2-40B4-BE49-F238E27FC236}">
                    <a16:creationId xmlns:a16="http://schemas.microsoft.com/office/drawing/2014/main" id="{C0D269BF-C88A-7491-5582-F3D9F439CDE3}"/>
                  </a:ext>
                </a:extLst>
              </p:cNvPr>
              <p:cNvSpPr/>
              <p:nvPr/>
            </p:nvSpPr>
            <p:spPr>
              <a:xfrm>
                <a:off x="3291070" y="5876626"/>
                <a:ext cx="190276" cy="484058"/>
              </a:xfrm>
              <a:custGeom>
                <a:avLst/>
                <a:gdLst>
                  <a:gd name="connsiteX0" fmla="*/ 122031 w 190276"/>
                  <a:gd name="connsiteY0" fmla="*/ 242149 h 484058"/>
                  <a:gd name="connsiteX1" fmla="*/ 190277 w 190276"/>
                  <a:gd name="connsiteY1" fmla="*/ 25697 h 484058"/>
                  <a:gd name="connsiteX2" fmla="*/ 131592 w 190276"/>
                  <a:gd name="connsiteY2" fmla="*/ 0 h 484058"/>
                  <a:gd name="connsiteX3" fmla="*/ 0 w 190276"/>
                  <a:gd name="connsiteY3" fmla="*/ 242029 h 484058"/>
                  <a:gd name="connsiteX4" fmla="*/ 131592 w 190276"/>
                  <a:gd name="connsiteY4" fmla="*/ 484058 h 484058"/>
                  <a:gd name="connsiteX5" fmla="*/ 190277 w 190276"/>
                  <a:gd name="connsiteY5" fmla="*/ 458361 h 484058"/>
                  <a:gd name="connsiteX6" fmla="*/ 122031 w 190276"/>
                  <a:gd name="connsiteY6" fmla="*/ 241910 h 484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276" h="484058">
                    <a:moveTo>
                      <a:pt x="122031" y="242149"/>
                    </a:moveTo>
                    <a:cubicBezTo>
                      <a:pt x="122031" y="147369"/>
                      <a:pt x="149879" y="65497"/>
                      <a:pt x="190277" y="25697"/>
                    </a:cubicBezTo>
                    <a:cubicBezTo>
                      <a:pt x="172588" y="9442"/>
                      <a:pt x="152747" y="0"/>
                      <a:pt x="131592" y="0"/>
                    </a:cubicBezTo>
                    <a:cubicBezTo>
                      <a:pt x="58924" y="0"/>
                      <a:pt x="0" y="108405"/>
                      <a:pt x="0" y="242029"/>
                    </a:cubicBezTo>
                    <a:cubicBezTo>
                      <a:pt x="0" y="375653"/>
                      <a:pt x="58924" y="484058"/>
                      <a:pt x="131592" y="484058"/>
                    </a:cubicBezTo>
                    <a:cubicBezTo>
                      <a:pt x="152747" y="484058"/>
                      <a:pt x="172588" y="474616"/>
                      <a:pt x="190277" y="458361"/>
                    </a:cubicBezTo>
                    <a:cubicBezTo>
                      <a:pt x="149879" y="418680"/>
                      <a:pt x="122031" y="336809"/>
                      <a:pt x="122031" y="241910"/>
                    </a:cubicBezTo>
                    <a:close/>
                  </a:path>
                </a:pathLst>
              </a:custGeom>
              <a:solidFill>
                <a:srgbClr val="A1C795"/>
              </a:solidFill>
              <a:ln w="17889" cap="flat">
                <a:solidFill>
                  <a:srgbClr val="D9D8D6">
                    <a:lumMod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44" name="Freeform: Shape 32">
                <a:extLst>
                  <a:ext uri="{FF2B5EF4-FFF2-40B4-BE49-F238E27FC236}">
                    <a16:creationId xmlns:a16="http://schemas.microsoft.com/office/drawing/2014/main" id="{7C764035-2DD6-803C-2592-533F9B2EF22E}"/>
                  </a:ext>
                </a:extLst>
              </p:cNvPr>
              <p:cNvSpPr/>
              <p:nvPr/>
            </p:nvSpPr>
            <p:spPr>
              <a:xfrm>
                <a:off x="3408559" y="5873877"/>
                <a:ext cx="366201" cy="490202"/>
              </a:xfrm>
              <a:custGeom>
                <a:avLst/>
                <a:gdLst>
                  <a:gd name="connsiteX0" fmla="*/ 334897 w 366201"/>
                  <a:gd name="connsiteY0" fmla="*/ 298443 h 490202"/>
                  <a:gd name="connsiteX1" fmla="*/ 258882 w 366201"/>
                  <a:gd name="connsiteY1" fmla="*/ 325335 h 490202"/>
                  <a:gd name="connsiteX2" fmla="*/ 266292 w 366201"/>
                  <a:gd name="connsiteY2" fmla="*/ 245256 h 490202"/>
                  <a:gd name="connsiteX3" fmla="*/ 133146 w 366201"/>
                  <a:gd name="connsiteY3" fmla="*/ 0 h 490202"/>
                  <a:gd name="connsiteX4" fmla="*/ 0 w 366201"/>
                  <a:gd name="connsiteY4" fmla="*/ 245256 h 490202"/>
                  <a:gd name="connsiteX5" fmla="*/ 129202 w 366201"/>
                  <a:gd name="connsiteY5" fmla="*/ 490154 h 490202"/>
                  <a:gd name="connsiteX6" fmla="*/ 129202 w 366201"/>
                  <a:gd name="connsiteY6" fmla="*/ 490154 h 490202"/>
                  <a:gd name="connsiteX7" fmla="*/ 301550 w 366201"/>
                  <a:gd name="connsiteY7" fmla="*/ 430991 h 490202"/>
                  <a:gd name="connsiteX8" fmla="*/ 365374 w 366201"/>
                  <a:gd name="connsiteY8" fmla="*/ 358442 h 490202"/>
                  <a:gd name="connsiteX9" fmla="*/ 334897 w 366201"/>
                  <a:gd name="connsiteY9" fmla="*/ 298443 h 490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6201" h="490202">
                    <a:moveTo>
                      <a:pt x="334897" y="298443"/>
                    </a:moveTo>
                    <a:cubicBezTo>
                      <a:pt x="306570" y="285415"/>
                      <a:pt x="292945" y="299997"/>
                      <a:pt x="258882" y="325335"/>
                    </a:cubicBezTo>
                    <a:cubicBezTo>
                      <a:pt x="263543" y="300236"/>
                      <a:pt x="266292" y="273343"/>
                      <a:pt x="266292" y="245256"/>
                    </a:cubicBezTo>
                    <a:cubicBezTo>
                      <a:pt x="266292" y="109839"/>
                      <a:pt x="206651" y="0"/>
                      <a:pt x="133146" y="0"/>
                    </a:cubicBezTo>
                    <a:cubicBezTo>
                      <a:pt x="59641" y="0"/>
                      <a:pt x="0" y="109839"/>
                      <a:pt x="0" y="245256"/>
                    </a:cubicBezTo>
                    <a:cubicBezTo>
                      <a:pt x="0" y="380673"/>
                      <a:pt x="57489" y="486329"/>
                      <a:pt x="129202" y="490154"/>
                    </a:cubicBezTo>
                    <a:lnTo>
                      <a:pt x="129202" y="490154"/>
                    </a:lnTo>
                    <a:cubicBezTo>
                      <a:pt x="129202" y="490154"/>
                      <a:pt x="217527" y="494098"/>
                      <a:pt x="301550" y="430991"/>
                    </a:cubicBezTo>
                    <a:cubicBezTo>
                      <a:pt x="361430" y="386051"/>
                      <a:pt x="365374" y="358442"/>
                      <a:pt x="365374" y="358442"/>
                    </a:cubicBezTo>
                    <a:cubicBezTo>
                      <a:pt x="365374" y="358442"/>
                      <a:pt x="374099" y="316490"/>
                      <a:pt x="334897" y="298443"/>
                    </a:cubicBezTo>
                    <a:close/>
                  </a:path>
                </a:pathLst>
              </a:custGeom>
              <a:solidFill>
                <a:srgbClr val="A4BAE0"/>
              </a:solidFill>
              <a:ln w="17889" cap="flat">
                <a:solidFill>
                  <a:srgbClr val="D9D8D6">
                    <a:lumMod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45" name="Freeform: Shape 33">
                <a:extLst>
                  <a:ext uri="{FF2B5EF4-FFF2-40B4-BE49-F238E27FC236}">
                    <a16:creationId xmlns:a16="http://schemas.microsoft.com/office/drawing/2014/main" id="{2B1372B6-ACB8-A0D8-F363-1C95D9DEC442}"/>
                  </a:ext>
                </a:extLst>
              </p:cNvPr>
              <p:cNvSpPr/>
              <p:nvPr/>
            </p:nvSpPr>
            <p:spPr>
              <a:xfrm>
                <a:off x="3535490" y="6169909"/>
                <a:ext cx="244397" cy="135676"/>
              </a:xfrm>
              <a:custGeom>
                <a:avLst/>
                <a:gdLst>
                  <a:gd name="connsiteX0" fmla="*/ 0 w 244397"/>
                  <a:gd name="connsiteY0" fmla="*/ 67430 h 135676"/>
                  <a:gd name="connsiteX1" fmla="*/ 102549 w 244397"/>
                  <a:gd name="connsiteY1" fmla="*/ 55837 h 135676"/>
                  <a:gd name="connsiteX2" fmla="*/ 213464 w 244397"/>
                  <a:gd name="connsiteY2" fmla="*/ 4801 h 135676"/>
                  <a:gd name="connsiteX3" fmla="*/ 243583 w 244397"/>
                  <a:gd name="connsiteY3" fmla="*/ 64083 h 135676"/>
                  <a:gd name="connsiteX4" fmla="*/ 180596 w 244397"/>
                  <a:gd name="connsiteY4" fmla="*/ 135676 h 13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97" h="135676">
                    <a:moveTo>
                      <a:pt x="0" y="67430"/>
                    </a:moveTo>
                    <a:cubicBezTo>
                      <a:pt x="0" y="67430"/>
                      <a:pt x="26056" y="103047"/>
                      <a:pt x="102549" y="55837"/>
                    </a:cubicBezTo>
                    <a:cubicBezTo>
                      <a:pt x="165536" y="16992"/>
                      <a:pt x="177249" y="-11812"/>
                      <a:pt x="213464" y="4801"/>
                    </a:cubicBezTo>
                    <a:cubicBezTo>
                      <a:pt x="252188" y="22610"/>
                      <a:pt x="243583" y="64083"/>
                      <a:pt x="243583" y="64083"/>
                    </a:cubicBezTo>
                    <a:cubicBezTo>
                      <a:pt x="243583" y="64083"/>
                      <a:pt x="239758" y="91215"/>
                      <a:pt x="180596" y="135676"/>
                    </a:cubicBezTo>
                  </a:path>
                </a:pathLst>
              </a:custGeom>
              <a:noFill/>
              <a:ln w="17889" cap="flat">
                <a:solidFill>
                  <a:srgbClr val="D9D8D6">
                    <a:lumMod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46" name="Freeform: Shape 34">
                <a:extLst>
                  <a:ext uri="{FF2B5EF4-FFF2-40B4-BE49-F238E27FC236}">
                    <a16:creationId xmlns:a16="http://schemas.microsoft.com/office/drawing/2014/main" id="{935013D8-D683-1D99-58DA-C858D4CF36BF}"/>
                  </a:ext>
                </a:extLst>
              </p:cNvPr>
              <p:cNvSpPr/>
              <p:nvPr/>
            </p:nvSpPr>
            <p:spPr>
              <a:xfrm>
                <a:off x="3497243" y="5980848"/>
                <a:ext cx="94660" cy="269399"/>
              </a:xfrm>
              <a:custGeom>
                <a:avLst/>
                <a:gdLst>
                  <a:gd name="connsiteX0" fmla="*/ 94660 w 94660"/>
                  <a:gd name="connsiteY0" fmla="*/ 134700 h 269399"/>
                  <a:gd name="connsiteX1" fmla="*/ 47330 w 94660"/>
                  <a:gd name="connsiteY1" fmla="*/ 269399 h 269399"/>
                  <a:gd name="connsiteX2" fmla="*/ 0 w 94660"/>
                  <a:gd name="connsiteY2" fmla="*/ 134700 h 269399"/>
                  <a:gd name="connsiteX3" fmla="*/ 47330 w 94660"/>
                  <a:gd name="connsiteY3" fmla="*/ 0 h 269399"/>
                  <a:gd name="connsiteX4" fmla="*/ 94660 w 94660"/>
                  <a:gd name="connsiteY4" fmla="*/ 134700 h 269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60" h="269399">
                    <a:moveTo>
                      <a:pt x="94660" y="134700"/>
                    </a:moveTo>
                    <a:cubicBezTo>
                      <a:pt x="94660" y="209092"/>
                      <a:pt x="73470" y="269399"/>
                      <a:pt x="47330" y="269399"/>
                    </a:cubicBezTo>
                    <a:cubicBezTo>
                      <a:pt x="21190" y="269399"/>
                      <a:pt x="0" y="209092"/>
                      <a:pt x="0" y="134700"/>
                    </a:cubicBezTo>
                    <a:cubicBezTo>
                      <a:pt x="0" y="60307"/>
                      <a:pt x="21190" y="0"/>
                      <a:pt x="47330" y="0"/>
                    </a:cubicBezTo>
                    <a:cubicBezTo>
                      <a:pt x="73470" y="0"/>
                      <a:pt x="94660" y="60307"/>
                      <a:pt x="94660" y="134700"/>
                    </a:cubicBezTo>
                    <a:close/>
                  </a:path>
                </a:pathLst>
              </a:custGeom>
              <a:solidFill>
                <a:srgbClr val="687A95"/>
              </a:solidFill>
              <a:ln w="0" cap="flat">
                <a:solidFill>
                  <a:srgbClr val="D9D8D6">
                    <a:lumMod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47" name="Rectangle 46">
                <a:extLst>
                  <a:ext uri="{FF2B5EF4-FFF2-40B4-BE49-F238E27FC236}">
                    <a16:creationId xmlns:a16="http://schemas.microsoft.com/office/drawing/2014/main" id="{87D216B6-C4B6-2288-E788-A26D42FBA315}"/>
                  </a:ext>
                </a:extLst>
              </p:cNvPr>
              <p:cNvSpPr/>
              <p:nvPr/>
            </p:nvSpPr>
            <p:spPr>
              <a:xfrm>
                <a:off x="2716411" y="5657469"/>
                <a:ext cx="1221492" cy="168077"/>
              </a:xfrm>
              <a:prstGeom prst="rect">
                <a:avLst/>
              </a:prstGeom>
              <a:no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3A70"/>
                    </a:solidFill>
                    <a:effectLst/>
                    <a:uLnTx/>
                    <a:uFillTx/>
                    <a:latin typeface="Arial" panose="020B0604020202020204"/>
                    <a:ea typeface="+mn-ea"/>
                    <a:cs typeface="+mn-cs"/>
                    <a:sym typeface="Helvetica"/>
                  </a:rPr>
                  <a:t>Proteasome</a:t>
                </a:r>
              </a:p>
            </p:txBody>
          </p:sp>
          <p:grpSp>
            <p:nvGrpSpPr>
              <p:cNvPr id="48" name="Group 47">
                <a:extLst>
                  <a:ext uri="{FF2B5EF4-FFF2-40B4-BE49-F238E27FC236}">
                    <a16:creationId xmlns:a16="http://schemas.microsoft.com/office/drawing/2014/main" id="{35865BF1-7BC4-EF44-0048-77BBCF88CB4F}"/>
                  </a:ext>
                </a:extLst>
              </p:cNvPr>
              <p:cNvGrpSpPr/>
              <p:nvPr/>
            </p:nvGrpSpPr>
            <p:grpSpPr>
              <a:xfrm>
                <a:off x="1910288" y="4013844"/>
                <a:ext cx="261261" cy="261261"/>
                <a:chOff x="7193919" y="4032759"/>
                <a:chExt cx="164592" cy="164592"/>
              </a:xfrm>
            </p:grpSpPr>
            <p:sp>
              <p:nvSpPr>
                <p:cNvPr id="155" name="Freeform: Shape 143">
                  <a:extLst>
                    <a:ext uri="{FF2B5EF4-FFF2-40B4-BE49-F238E27FC236}">
                      <a16:creationId xmlns:a16="http://schemas.microsoft.com/office/drawing/2014/main" id="{880BFE82-3210-5995-9874-C47F564D549E}"/>
                    </a:ext>
                  </a:extLst>
                </p:cNvPr>
                <p:cNvSpPr/>
                <p:nvPr/>
              </p:nvSpPr>
              <p:spPr>
                <a:xfrm>
                  <a:off x="7193919" y="4032759"/>
                  <a:ext cx="164592" cy="164592"/>
                </a:xfrm>
                <a:custGeom>
                  <a:avLst/>
                  <a:gdLst>
                    <a:gd name="connsiteX0" fmla="*/ 164592 w 164592"/>
                    <a:gd name="connsiteY0" fmla="*/ 82296 h 164592"/>
                    <a:gd name="connsiteX1" fmla="*/ 82296 w 164592"/>
                    <a:gd name="connsiteY1" fmla="*/ 164592 h 164592"/>
                    <a:gd name="connsiteX2" fmla="*/ 0 w 164592"/>
                    <a:gd name="connsiteY2" fmla="*/ 82296 h 164592"/>
                    <a:gd name="connsiteX3" fmla="*/ 82296 w 164592"/>
                    <a:gd name="connsiteY3" fmla="*/ 0 h 164592"/>
                    <a:gd name="connsiteX4" fmla="*/ 164592 w 164592"/>
                    <a:gd name="connsiteY4" fmla="*/ 82296 h 164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2" h="164592">
                      <a:moveTo>
                        <a:pt x="164592" y="82296"/>
                      </a:moveTo>
                      <a:cubicBezTo>
                        <a:pt x="164592" y="127747"/>
                        <a:pt x="127747" y="164592"/>
                        <a:pt x="82296" y="164592"/>
                      </a:cubicBezTo>
                      <a:cubicBezTo>
                        <a:pt x="36845" y="164592"/>
                        <a:pt x="0" y="127747"/>
                        <a:pt x="0" y="82296"/>
                      </a:cubicBezTo>
                      <a:cubicBezTo>
                        <a:pt x="0" y="36845"/>
                        <a:pt x="36845" y="0"/>
                        <a:pt x="82296" y="0"/>
                      </a:cubicBezTo>
                      <a:cubicBezTo>
                        <a:pt x="127747" y="0"/>
                        <a:pt x="164592" y="36845"/>
                        <a:pt x="164592" y="82296"/>
                      </a:cubicBezTo>
                      <a:close/>
                    </a:path>
                  </a:pathLst>
                </a:custGeom>
                <a:noFill/>
                <a:ln w="9525" cap="flat">
                  <a:solidFill>
                    <a:srgbClr val="003A70"/>
                  </a:solid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156" name="Freeform: Shape 144">
                  <a:extLst>
                    <a:ext uri="{FF2B5EF4-FFF2-40B4-BE49-F238E27FC236}">
                      <a16:creationId xmlns:a16="http://schemas.microsoft.com/office/drawing/2014/main" id="{F20232C4-BF51-C96E-4243-B667DF78BBB6}"/>
                    </a:ext>
                  </a:extLst>
                </p:cNvPr>
                <p:cNvSpPr/>
                <p:nvPr/>
              </p:nvSpPr>
              <p:spPr>
                <a:xfrm>
                  <a:off x="7230019" y="4065811"/>
                  <a:ext cx="83153" cy="98678"/>
                </a:xfrm>
                <a:custGeom>
                  <a:avLst/>
                  <a:gdLst>
                    <a:gd name="connsiteX0" fmla="*/ 64484 w 83153"/>
                    <a:gd name="connsiteY0" fmla="*/ 61913 h 98678"/>
                    <a:gd name="connsiteX1" fmla="*/ 83153 w 83153"/>
                    <a:gd name="connsiteY1" fmla="*/ 67818 h 98678"/>
                    <a:gd name="connsiteX2" fmla="*/ 68866 w 83153"/>
                    <a:gd name="connsiteY2" fmla="*/ 91059 h 98678"/>
                    <a:gd name="connsiteX3" fmla="*/ 43529 w 83153"/>
                    <a:gd name="connsiteY3" fmla="*/ 98679 h 98678"/>
                    <a:gd name="connsiteX4" fmla="*/ 12287 w 83153"/>
                    <a:gd name="connsiteY4" fmla="*/ 85725 h 98678"/>
                    <a:gd name="connsiteX5" fmla="*/ 0 w 83153"/>
                    <a:gd name="connsiteY5" fmla="*/ 50197 h 98678"/>
                    <a:gd name="connsiteX6" fmla="*/ 12287 w 83153"/>
                    <a:gd name="connsiteY6" fmla="*/ 13144 h 98678"/>
                    <a:gd name="connsiteX7" fmla="*/ 44672 w 83153"/>
                    <a:gd name="connsiteY7" fmla="*/ 0 h 98678"/>
                    <a:gd name="connsiteX8" fmla="*/ 73152 w 83153"/>
                    <a:gd name="connsiteY8" fmla="*/ 10382 h 98678"/>
                    <a:gd name="connsiteX9" fmla="*/ 82963 w 83153"/>
                    <a:gd name="connsiteY9" fmla="*/ 28003 h 98678"/>
                    <a:gd name="connsiteX10" fmla="*/ 63913 w 83153"/>
                    <a:gd name="connsiteY10" fmla="*/ 32575 h 98678"/>
                    <a:gd name="connsiteX11" fmla="*/ 56864 w 83153"/>
                    <a:gd name="connsiteY11" fmla="*/ 20860 h 98678"/>
                    <a:gd name="connsiteX12" fmla="*/ 43815 w 83153"/>
                    <a:gd name="connsiteY12" fmla="*/ 16574 h 98678"/>
                    <a:gd name="connsiteX13" fmla="*/ 26575 w 83153"/>
                    <a:gd name="connsiteY13" fmla="*/ 24194 h 98678"/>
                    <a:gd name="connsiteX14" fmla="*/ 20003 w 83153"/>
                    <a:gd name="connsiteY14" fmla="*/ 48863 h 98678"/>
                    <a:gd name="connsiteX15" fmla="*/ 26480 w 83153"/>
                    <a:gd name="connsiteY15" fmla="*/ 74676 h 98678"/>
                    <a:gd name="connsiteX16" fmla="*/ 43434 w 83153"/>
                    <a:gd name="connsiteY16" fmla="*/ 82391 h 98678"/>
                    <a:gd name="connsiteX17" fmla="*/ 56674 w 83153"/>
                    <a:gd name="connsiteY17" fmla="*/ 77534 h 98678"/>
                    <a:gd name="connsiteX18" fmla="*/ 64579 w 83153"/>
                    <a:gd name="connsiteY18" fmla="*/ 62198 h 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153" h="98678">
                      <a:moveTo>
                        <a:pt x="64484" y="61913"/>
                      </a:moveTo>
                      <a:lnTo>
                        <a:pt x="83153" y="67818"/>
                      </a:lnTo>
                      <a:cubicBezTo>
                        <a:pt x="80296" y="78200"/>
                        <a:pt x="75533" y="86011"/>
                        <a:pt x="68866" y="91059"/>
                      </a:cubicBezTo>
                      <a:cubicBezTo>
                        <a:pt x="62198" y="96107"/>
                        <a:pt x="53721" y="98679"/>
                        <a:pt x="43529" y="98679"/>
                      </a:cubicBezTo>
                      <a:cubicBezTo>
                        <a:pt x="30861" y="98679"/>
                        <a:pt x="20479" y="94393"/>
                        <a:pt x="12287" y="85725"/>
                      </a:cubicBezTo>
                      <a:cubicBezTo>
                        <a:pt x="4096" y="77057"/>
                        <a:pt x="0" y="65246"/>
                        <a:pt x="0" y="50197"/>
                      </a:cubicBezTo>
                      <a:cubicBezTo>
                        <a:pt x="0" y="34290"/>
                        <a:pt x="4096" y="22003"/>
                        <a:pt x="12287" y="13144"/>
                      </a:cubicBezTo>
                      <a:cubicBezTo>
                        <a:pt x="20479" y="4381"/>
                        <a:pt x="31242" y="0"/>
                        <a:pt x="44672" y="0"/>
                      </a:cubicBezTo>
                      <a:cubicBezTo>
                        <a:pt x="56388" y="0"/>
                        <a:pt x="65818" y="3429"/>
                        <a:pt x="73152" y="10382"/>
                      </a:cubicBezTo>
                      <a:cubicBezTo>
                        <a:pt x="77534" y="14478"/>
                        <a:pt x="80772" y="20288"/>
                        <a:pt x="82963" y="28003"/>
                      </a:cubicBezTo>
                      <a:lnTo>
                        <a:pt x="63913" y="32575"/>
                      </a:lnTo>
                      <a:cubicBezTo>
                        <a:pt x="62770" y="27622"/>
                        <a:pt x="60389" y="23717"/>
                        <a:pt x="56864" y="20860"/>
                      </a:cubicBezTo>
                      <a:cubicBezTo>
                        <a:pt x="53340" y="18002"/>
                        <a:pt x="48959" y="16574"/>
                        <a:pt x="43815" y="16574"/>
                      </a:cubicBezTo>
                      <a:cubicBezTo>
                        <a:pt x="36766" y="16574"/>
                        <a:pt x="30956" y="19145"/>
                        <a:pt x="26575" y="24194"/>
                      </a:cubicBezTo>
                      <a:cubicBezTo>
                        <a:pt x="22193" y="29242"/>
                        <a:pt x="20003" y="37529"/>
                        <a:pt x="20003" y="48863"/>
                      </a:cubicBezTo>
                      <a:cubicBezTo>
                        <a:pt x="20003" y="60960"/>
                        <a:pt x="22193" y="69533"/>
                        <a:pt x="26480" y="74676"/>
                      </a:cubicBezTo>
                      <a:cubicBezTo>
                        <a:pt x="30766" y="79820"/>
                        <a:pt x="36481" y="82391"/>
                        <a:pt x="43434" y="82391"/>
                      </a:cubicBezTo>
                      <a:cubicBezTo>
                        <a:pt x="48578" y="82391"/>
                        <a:pt x="52959" y="80772"/>
                        <a:pt x="56674" y="77534"/>
                      </a:cubicBezTo>
                      <a:cubicBezTo>
                        <a:pt x="60389" y="74295"/>
                        <a:pt x="63056" y="69151"/>
                        <a:pt x="64579" y="62198"/>
                      </a:cubicBezTo>
                      <a:close/>
                    </a:path>
                  </a:pathLst>
                </a:custGeom>
                <a:solidFill>
                  <a:srgbClr val="003A70"/>
                </a:solidFill>
                <a:ln w="0"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grpSp>
          <p:sp>
            <p:nvSpPr>
              <p:cNvPr id="49" name="Rectangle 48">
                <a:extLst>
                  <a:ext uri="{FF2B5EF4-FFF2-40B4-BE49-F238E27FC236}">
                    <a16:creationId xmlns:a16="http://schemas.microsoft.com/office/drawing/2014/main" id="{4392E2A0-5D81-EB5C-33DA-A8BF4087122E}"/>
                  </a:ext>
                </a:extLst>
              </p:cNvPr>
              <p:cNvSpPr/>
              <p:nvPr/>
            </p:nvSpPr>
            <p:spPr>
              <a:xfrm>
                <a:off x="2315357" y="4009208"/>
                <a:ext cx="2203214" cy="235258"/>
              </a:xfrm>
              <a:prstGeom prst="rect">
                <a:avLst/>
              </a:prstGeom>
              <a:noFill/>
              <a:ln w="12700" cap="flat" cmpd="sng" algn="ctr">
                <a:noFill/>
                <a:prstDash val="solid"/>
                <a:miter lim="800000"/>
              </a:ln>
              <a:effectLst/>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3A70"/>
                    </a:solidFill>
                    <a:effectLst/>
                    <a:uLnTx/>
                    <a:uFillTx/>
                    <a:latin typeface="Arial" panose="020B0604020202020204"/>
                    <a:ea typeface="+mn-ea"/>
                    <a:cs typeface="+mn-cs"/>
                    <a:sym typeface="Helvetica"/>
                  </a:rPr>
                  <a:t>Target degradation</a:t>
                </a:r>
              </a:p>
            </p:txBody>
          </p:sp>
          <p:sp>
            <p:nvSpPr>
              <p:cNvPr id="50" name="Rectangle 49">
                <a:extLst>
                  <a:ext uri="{FF2B5EF4-FFF2-40B4-BE49-F238E27FC236}">
                    <a16:creationId xmlns:a16="http://schemas.microsoft.com/office/drawing/2014/main" id="{91636CBE-76F0-AA44-8D01-5EC0BE8C85ED}"/>
                  </a:ext>
                </a:extLst>
              </p:cNvPr>
              <p:cNvSpPr/>
              <p:nvPr/>
            </p:nvSpPr>
            <p:spPr>
              <a:xfrm>
                <a:off x="2320060" y="2610396"/>
                <a:ext cx="2033234" cy="211808"/>
              </a:xfrm>
              <a:prstGeom prst="rect">
                <a:avLst/>
              </a:prstGeom>
              <a:noFill/>
              <a:ln w="12700" cap="flat" cmpd="sng" algn="ctr">
                <a:noFill/>
                <a:prstDash val="solid"/>
                <a:miter lim="800000"/>
              </a:ln>
              <a:effectLst/>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3A70"/>
                    </a:solidFill>
                    <a:effectLst/>
                    <a:uLnTx/>
                    <a:uFillTx/>
                    <a:latin typeface="Arial" panose="020B0604020202020204"/>
                    <a:ea typeface="+mn-ea"/>
                    <a:cs typeface="+mn-cs"/>
                    <a:sym typeface="Helvetica"/>
                  </a:rPr>
                  <a:t>Polyubiquitination</a:t>
                </a:r>
              </a:p>
            </p:txBody>
          </p:sp>
          <p:sp>
            <p:nvSpPr>
              <p:cNvPr id="51" name="Rectangle 50">
                <a:extLst>
                  <a:ext uri="{FF2B5EF4-FFF2-40B4-BE49-F238E27FC236}">
                    <a16:creationId xmlns:a16="http://schemas.microsoft.com/office/drawing/2014/main" id="{8F10A59A-4A3F-A4CC-986E-BD38DF474FEB}"/>
                  </a:ext>
                </a:extLst>
              </p:cNvPr>
              <p:cNvSpPr/>
              <p:nvPr/>
            </p:nvSpPr>
            <p:spPr>
              <a:xfrm>
                <a:off x="2224911" y="1172178"/>
                <a:ext cx="2976773" cy="183400"/>
              </a:xfrm>
              <a:prstGeom prst="rect">
                <a:avLst/>
              </a:prstGeom>
              <a:noFill/>
              <a:ln w="12700" cap="flat" cmpd="sng" algn="ctr">
                <a:noFill/>
                <a:prstDash val="solid"/>
                <a:miter lim="800000"/>
              </a:ln>
              <a:effectLst/>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3A70"/>
                    </a:solidFill>
                    <a:effectLst/>
                    <a:uLnTx/>
                    <a:uFillTx/>
                    <a:latin typeface="Arial" panose="020B0604020202020204"/>
                    <a:ea typeface="+mn-ea"/>
                    <a:cs typeface="+mn-cs"/>
                    <a:sym typeface="Helvetica"/>
                  </a:rPr>
                  <a:t>Ternary complex formation</a:t>
                </a:r>
              </a:p>
            </p:txBody>
          </p:sp>
          <p:sp>
            <p:nvSpPr>
              <p:cNvPr id="52" name="Freeform: Shape 40">
                <a:extLst>
                  <a:ext uri="{FF2B5EF4-FFF2-40B4-BE49-F238E27FC236}">
                    <a16:creationId xmlns:a16="http://schemas.microsoft.com/office/drawing/2014/main" id="{3A5D1FD0-2174-00B8-897C-BF4E133768F3}"/>
                  </a:ext>
                </a:extLst>
              </p:cNvPr>
              <p:cNvSpPr/>
              <p:nvPr/>
            </p:nvSpPr>
            <p:spPr>
              <a:xfrm>
                <a:off x="3736928" y="1745242"/>
                <a:ext cx="629997" cy="573433"/>
              </a:xfrm>
              <a:custGeom>
                <a:avLst/>
                <a:gdLst>
                  <a:gd name="connsiteX0" fmla="*/ 133707 w 629997"/>
                  <a:gd name="connsiteY0" fmla="*/ 534316 h 573433"/>
                  <a:gd name="connsiteX1" fmla="*/ 11979 w 629997"/>
                  <a:gd name="connsiteY1" fmla="*/ 335148 h 573433"/>
                  <a:gd name="connsiteX2" fmla="*/ 9876 w 629997"/>
                  <a:gd name="connsiteY2" fmla="*/ 253502 h 573433"/>
                  <a:gd name="connsiteX3" fmla="*/ 121460 w 629997"/>
                  <a:gd name="connsiteY3" fmla="*/ 48396 h 573433"/>
                  <a:gd name="connsiteX4" fmla="*/ 191107 w 629997"/>
                  <a:gd name="connsiteY4" fmla="*/ 5841 h 573433"/>
                  <a:gd name="connsiteX5" fmla="*/ 424541 w 629997"/>
                  <a:gd name="connsiteY5" fmla="*/ 27 h 573433"/>
                  <a:gd name="connsiteX6" fmla="*/ 496291 w 629997"/>
                  <a:gd name="connsiteY6" fmla="*/ 39118 h 573433"/>
                  <a:gd name="connsiteX7" fmla="*/ 618018 w 629997"/>
                  <a:gd name="connsiteY7" fmla="*/ 238286 h 573433"/>
                  <a:gd name="connsiteX8" fmla="*/ 620121 w 629997"/>
                  <a:gd name="connsiteY8" fmla="*/ 319932 h 573433"/>
                  <a:gd name="connsiteX9" fmla="*/ 508538 w 629997"/>
                  <a:gd name="connsiteY9" fmla="*/ 525038 h 573433"/>
                  <a:gd name="connsiteX10" fmla="*/ 438891 w 629997"/>
                  <a:gd name="connsiteY10" fmla="*/ 567593 h 573433"/>
                  <a:gd name="connsiteX11" fmla="*/ 205457 w 629997"/>
                  <a:gd name="connsiteY11" fmla="*/ 573407 h 573433"/>
                  <a:gd name="connsiteX12" fmla="*/ 133707 w 629997"/>
                  <a:gd name="connsiteY12" fmla="*/ 534316 h 57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997" h="573433">
                    <a:moveTo>
                      <a:pt x="133707" y="534316"/>
                    </a:moveTo>
                    <a:lnTo>
                      <a:pt x="11979" y="335148"/>
                    </a:lnTo>
                    <a:cubicBezTo>
                      <a:pt x="-3237" y="310283"/>
                      <a:pt x="-3979" y="279109"/>
                      <a:pt x="9876" y="253502"/>
                    </a:cubicBezTo>
                    <a:lnTo>
                      <a:pt x="121460" y="48396"/>
                    </a:lnTo>
                    <a:cubicBezTo>
                      <a:pt x="135439" y="22789"/>
                      <a:pt x="161912" y="6583"/>
                      <a:pt x="191107" y="5841"/>
                    </a:cubicBezTo>
                    <a:lnTo>
                      <a:pt x="424541" y="27"/>
                    </a:lnTo>
                    <a:cubicBezTo>
                      <a:pt x="453736" y="-716"/>
                      <a:pt x="481075" y="14129"/>
                      <a:pt x="496291" y="39118"/>
                    </a:cubicBezTo>
                    <a:lnTo>
                      <a:pt x="618018" y="238286"/>
                    </a:lnTo>
                    <a:cubicBezTo>
                      <a:pt x="633234" y="263151"/>
                      <a:pt x="633976" y="294325"/>
                      <a:pt x="620121" y="319932"/>
                    </a:cubicBezTo>
                    <a:lnTo>
                      <a:pt x="508538" y="525038"/>
                    </a:lnTo>
                    <a:cubicBezTo>
                      <a:pt x="494559" y="550645"/>
                      <a:pt x="468086" y="566851"/>
                      <a:pt x="438891" y="567593"/>
                    </a:cubicBezTo>
                    <a:lnTo>
                      <a:pt x="205457" y="573407"/>
                    </a:lnTo>
                    <a:cubicBezTo>
                      <a:pt x="176262" y="574149"/>
                      <a:pt x="148923" y="559304"/>
                      <a:pt x="133707" y="534316"/>
                    </a:cubicBezTo>
                    <a:close/>
                  </a:path>
                </a:pathLst>
              </a:custGeom>
              <a:solidFill>
                <a:srgbClr val="314F7F"/>
              </a:solidFill>
              <a:ln w="24735" cap="flat">
                <a:solidFill>
                  <a:srgbClr val="D9D8D6">
                    <a:lumMod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sym typeface="Helvetica"/>
                </a:endParaRPr>
              </a:p>
            </p:txBody>
          </p:sp>
          <p:sp>
            <p:nvSpPr>
              <p:cNvPr id="53" name="Freeform: Shape 41">
                <a:extLst>
                  <a:ext uri="{FF2B5EF4-FFF2-40B4-BE49-F238E27FC236}">
                    <a16:creationId xmlns:a16="http://schemas.microsoft.com/office/drawing/2014/main" id="{BECFDFB7-DDEB-BD56-95BC-FDB19DFBB90E}"/>
                  </a:ext>
                </a:extLst>
              </p:cNvPr>
              <p:cNvSpPr/>
              <p:nvPr/>
            </p:nvSpPr>
            <p:spPr>
              <a:xfrm>
                <a:off x="3734776" y="1872687"/>
                <a:ext cx="82169" cy="328936"/>
              </a:xfrm>
              <a:custGeom>
                <a:avLst/>
                <a:gdLst>
                  <a:gd name="connsiteX0" fmla="*/ 82170 w 82169"/>
                  <a:gd name="connsiteY0" fmla="*/ 0 h 328936"/>
                  <a:gd name="connsiteX1" fmla="*/ 9925 w 82169"/>
                  <a:gd name="connsiteY1" fmla="*/ 132614 h 328936"/>
                  <a:gd name="connsiteX2" fmla="*/ 12028 w 82169"/>
                  <a:gd name="connsiteY2" fmla="*/ 214260 h 328936"/>
                  <a:gd name="connsiteX3" fmla="*/ 82170 w 82169"/>
                  <a:gd name="connsiteY3" fmla="*/ 328936 h 328936"/>
                  <a:gd name="connsiteX4" fmla="*/ 82170 w 82169"/>
                  <a:gd name="connsiteY4" fmla="*/ 0 h 328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69" h="328936">
                    <a:moveTo>
                      <a:pt x="82170" y="0"/>
                    </a:moveTo>
                    <a:lnTo>
                      <a:pt x="9925" y="132614"/>
                    </a:lnTo>
                    <a:cubicBezTo>
                      <a:pt x="-4054" y="158221"/>
                      <a:pt x="-3188" y="189395"/>
                      <a:pt x="12028" y="214260"/>
                    </a:cubicBezTo>
                    <a:lnTo>
                      <a:pt x="82170" y="328936"/>
                    </a:lnTo>
                    <a:lnTo>
                      <a:pt x="82170" y="0"/>
                    </a:lnTo>
                    <a:close/>
                  </a:path>
                </a:pathLst>
              </a:custGeom>
              <a:solidFill>
                <a:srgbClr val="B68E23">
                  <a:alpha val="61000"/>
                </a:srgb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54" name="Freeform: Shape 42">
                <a:extLst>
                  <a:ext uri="{FF2B5EF4-FFF2-40B4-BE49-F238E27FC236}">
                    <a16:creationId xmlns:a16="http://schemas.microsoft.com/office/drawing/2014/main" id="{BA615B81-C2D1-1CBA-AD2B-01A0091719C3}"/>
                  </a:ext>
                </a:extLst>
              </p:cNvPr>
              <p:cNvSpPr/>
              <p:nvPr/>
            </p:nvSpPr>
            <p:spPr>
              <a:xfrm>
                <a:off x="2427354" y="1396783"/>
                <a:ext cx="211283" cy="211283"/>
              </a:xfrm>
              <a:custGeom>
                <a:avLst/>
                <a:gdLst>
                  <a:gd name="connsiteX0" fmla="*/ 321517 w 321516"/>
                  <a:gd name="connsiteY0" fmla="*/ 160758 h 321516"/>
                  <a:gd name="connsiteX1" fmla="*/ 160758 w 321516"/>
                  <a:gd name="connsiteY1" fmla="*/ 321517 h 321516"/>
                  <a:gd name="connsiteX2" fmla="*/ 0 w 321516"/>
                  <a:gd name="connsiteY2" fmla="*/ 160758 h 321516"/>
                  <a:gd name="connsiteX3" fmla="*/ 160758 w 321516"/>
                  <a:gd name="connsiteY3" fmla="*/ 0 h 321516"/>
                  <a:gd name="connsiteX4" fmla="*/ 321517 w 321516"/>
                  <a:gd name="connsiteY4" fmla="*/ 160758 h 321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516" h="321516">
                    <a:moveTo>
                      <a:pt x="321517" y="160758"/>
                    </a:moveTo>
                    <a:cubicBezTo>
                      <a:pt x="321517" y="249543"/>
                      <a:pt x="249543" y="321517"/>
                      <a:pt x="160758" y="321517"/>
                    </a:cubicBezTo>
                    <a:cubicBezTo>
                      <a:pt x="71974" y="321517"/>
                      <a:pt x="0" y="249543"/>
                      <a:pt x="0" y="160758"/>
                    </a:cubicBezTo>
                    <a:cubicBezTo>
                      <a:pt x="0" y="71974"/>
                      <a:pt x="71974" y="0"/>
                      <a:pt x="160758" y="0"/>
                    </a:cubicBezTo>
                    <a:cubicBezTo>
                      <a:pt x="249543" y="0"/>
                      <a:pt x="321517" y="71974"/>
                      <a:pt x="321517" y="160758"/>
                    </a:cubicBezTo>
                    <a:close/>
                  </a:path>
                </a:pathLst>
              </a:custGeom>
              <a:noFill/>
              <a:ln w="23659" cap="flat">
                <a:solidFill>
                  <a:srgbClr val="8DA09C"/>
                </a:solidFill>
                <a:prstDash val="sys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55" name="Freeform: Shape 43">
                <a:extLst>
                  <a:ext uri="{FF2B5EF4-FFF2-40B4-BE49-F238E27FC236}">
                    <a16:creationId xmlns:a16="http://schemas.microsoft.com/office/drawing/2014/main" id="{984C8326-C664-6205-90B0-105C45D4BE13}"/>
                  </a:ext>
                </a:extLst>
              </p:cNvPr>
              <p:cNvSpPr/>
              <p:nvPr/>
            </p:nvSpPr>
            <p:spPr>
              <a:xfrm>
                <a:off x="2400099" y="1732431"/>
                <a:ext cx="569110" cy="577546"/>
              </a:xfrm>
              <a:custGeom>
                <a:avLst/>
                <a:gdLst>
                  <a:gd name="connsiteX0" fmla="*/ 481918 w 554318"/>
                  <a:gd name="connsiteY0" fmla="*/ 0 h 562535"/>
                  <a:gd name="connsiteX1" fmla="*/ 554319 w 554318"/>
                  <a:gd name="connsiteY1" fmla="*/ 72401 h 562535"/>
                  <a:gd name="connsiteX2" fmla="*/ 554319 w 554318"/>
                  <a:gd name="connsiteY2" fmla="*/ 490135 h 562535"/>
                  <a:gd name="connsiteX3" fmla="*/ 481918 w 554318"/>
                  <a:gd name="connsiteY3" fmla="*/ 562535 h 562535"/>
                  <a:gd name="connsiteX4" fmla="*/ 72401 w 554318"/>
                  <a:gd name="connsiteY4" fmla="*/ 562535 h 562535"/>
                  <a:gd name="connsiteX5" fmla="*/ 0 w 554318"/>
                  <a:gd name="connsiteY5" fmla="*/ 490135 h 562535"/>
                  <a:gd name="connsiteX6" fmla="*/ 0 w 554318"/>
                  <a:gd name="connsiteY6" fmla="*/ 72401 h 562535"/>
                  <a:gd name="connsiteX7" fmla="*/ 72401 w 554318"/>
                  <a:gd name="connsiteY7" fmla="*/ 0 h 562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318" h="562535">
                    <a:moveTo>
                      <a:pt x="481918" y="0"/>
                    </a:moveTo>
                    <a:cubicBezTo>
                      <a:pt x="521904" y="0"/>
                      <a:pt x="554319" y="32415"/>
                      <a:pt x="554319" y="72401"/>
                    </a:cubicBezTo>
                    <a:lnTo>
                      <a:pt x="554319" y="490135"/>
                    </a:lnTo>
                    <a:cubicBezTo>
                      <a:pt x="554319" y="530120"/>
                      <a:pt x="521904" y="562535"/>
                      <a:pt x="481918" y="562535"/>
                    </a:cubicBezTo>
                    <a:lnTo>
                      <a:pt x="72401" y="562535"/>
                    </a:lnTo>
                    <a:cubicBezTo>
                      <a:pt x="32415" y="562535"/>
                      <a:pt x="0" y="530121"/>
                      <a:pt x="0" y="490135"/>
                    </a:cubicBezTo>
                    <a:lnTo>
                      <a:pt x="0" y="72401"/>
                    </a:lnTo>
                    <a:cubicBezTo>
                      <a:pt x="0" y="32415"/>
                      <a:pt x="32415" y="0"/>
                      <a:pt x="72401" y="0"/>
                    </a:cubicBezTo>
                    <a:close/>
                  </a:path>
                </a:pathLst>
              </a:custGeom>
              <a:solidFill>
                <a:srgbClr val="E2E7EE"/>
              </a:solidFill>
              <a:ln w="23659" cap="flat">
                <a:solidFill>
                  <a:srgbClr val="D9D8D6">
                    <a:lumMod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56" name="Freeform: Shape 44">
                <a:extLst>
                  <a:ext uri="{FF2B5EF4-FFF2-40B4-BE49-F238E27FC236}">
                    <a16:creationId xmlns:a16="http://schemas.microsoft.com/office/drawing/2014/main" id="{D5051BF0-4B03-373E-0359-594674A94E17}"/>
                  </a:ext>
                </a:extLst>
              </p:cNvPr>
              <p:cNvSpPr/>
              <p:nvPr/>
            </p:nvSpPr>
            <p:spPr>
              <a:xfrm>
                <a:off x="2230039" y="1566038"/>
                <a:ext cx="330096" cy="330096"/>
              </a:xfrm>
              <a:custGeom>
                <a:avLst/>
                <a:gdLst>
                  <a:gd name="connsiteX0" fmla="*/ 321517 w 321516"/>
                  <a:gd name="connsiteY0" fmla="*/ 160758 h 321516"/>
                  <a:gd name="connsiteX1" fmla="*/ 160758 w 321516"/>
                  <a:gd name="connsiteY1" fmla="*/ 321517 h 321516"/>
                  <a:gd name="connsiteX2" fmla="*/ 0 w 321516"/>
                  <a:gd name="connsiteY2" fmla="*/ 160758 h 321516"/>
                  <a:gd name="connsiteX3" fmla="*/ 160758 w 321516"/>
                  <a:gd name="connsiteY3" fmla="*/ 0 h 321516"/>
                  <a:gd name="connsiteX4" fmla="*/ 321517 w 321516"/>
                  <a:gd name="connsiteY4" fmla="*/ 160758 h 321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516" h="321516">
                    <a:moveTo>
                      <a:pt x="321517" y="160758"/>
                    </a:moveTo>
                    <a:cubicBezTo>
                      <a:pt x="321517" y="249543"/>
                      <a:pt x="249543" y="321517"/>
                      <a:pt x="160758" y="321517"/>
                    </a:cubicBezTo>
                    <a:cubicBezTo>
                      <a:pt x="71974" y="321517"/>
                      <a:pt x="0" y="249543"/>
                      <a:pt x="0" y="160758"/>
                    </a:cubicBezTo>
                    <a:cubicBezTo>
                      <a:pt x="0" y="71974"/>
                      <a:pt x="71974" y="0"/>
                      <a:pt x="160758" y="0"/>
                    </a:cubicBezTo>
                    <a:cubicBezTo>
                      <a:pt x="249543" y="0"/>
                      <a:pt x="321517" y="71974"/>
                      <a:pt x="321517" y="160758"/>
                    </a:cubicBezTo>
                    <a:close/>
                  </a:path>
                </a:pathLst>
              </a:custGeom>
              <a:solidFill>
                <a:srgbClr val="DAE9F6"/>
              </a:solidFill>
              <a:ln w="23659" cap="flat">
                <a:solidFill>
                  <a:srgbClr val="D9D8D6">
                    <a:lumMod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grpSp>
            <p:nvGrpSpPr>
              <p:cNvPr id="57" name="Graphic 149">
                <a:extLst>
                  <a:ext uri="{FF2B5EF4-FFF2-40B4-BE49-F238E27FC236}">
                    <a16:creationId xmlns:a16="http://schemas.microsoft.com/office/drawing/2014/main" id="{E706F7D6-9895-F7DB-0153-59089F42AB09}"/>
                  </a:ext>
                </a:extLst>
              </p:cNvPr>
              <p:cNvGrpSpPr/>
              <p:nvPr/>
            </p:nvGrpSpPr>
            <p:grpSpPr>
              <a:xfrm>
                <a:off x="2333346" y="1689763"/>
                <a:ext cx="123358" cy="82768"/>
                <a:chOff x="6091278" y="4817022"/>
                <a:chExt cx="120152" cy="80617"/>
              </a:xfrm>
              <a:solidFill>
                <a:srgbClr val="000000"/>
              </a:solidFill>
            </p:grpSpPr>
            <p:sp>
              <p:nvSpPr>
                <p:cNvPr id="153" name="Freeform: Shape 141">
                  <a:extLst>
                    <a:ext uri="{FF2B5EF4-FFF2-40B4-BE49-F238E27FC236}">
                      <a16:creationId xmlns:a16="http://schemas.microsoft.com/office/drawing/2014/main" id="{2425436E-75CF-14B9-540F-EC9AFEAF19EE}"/>
                    </a:ext>
                  </a:extLst>
                </p:cNvPr>
                <p:cNvSpPr/>
                <p:nvPr/>
              </p:nvSpPr>
              <p:spPr>
                <a:xfrm>
                  <a:off x="6091278" y="4817379"/>
                  <a:ext cx="61088" cy="80260"/>
                </a:xfrm>
                <a:custGeom>
                  <a:avLst/>
                  <a:gdLst>
                    <a:gd name="connsiteX0" fmla="*/ 119 w 61088"/>
                    <a:gd name="connsiteY0" fmla="*/ 80260 h 80260"/>
                    <a:gd name="connsiteX1" fmla="*/ 119 w 61088"/>
                    <a:gd name="connsiteY1" fmla="*/ 0 h 80260"/>
                    <a:gd name="connsiteX2" fmla="*/ 59659 w 61088"/>
                    <a:gd name="connsiteY2" fmla="*/ 0 h 80260"/>
                    <a:gd name="connsiteX3" fmla="*/ 59659 w 61088"/>
                    <a:gd name="connsiteY3" fmla="*/ 13575 h 80260"/>
                    <a:gd name="connsiteX4" fmla="*/ 16314 w 61088"/>
                    <a:gd name="connsiteY4" fmla="*/ 13575 h 80260"/>
                    <a:gd name="connsiteX5" fmla="*/ 16314 w 61088"/>
                    <a:gd name="connsiteY5" fmla="*/ 31318 h 80260"/>
                    <a:gd name="connsiteX6" fmla="*/ 56563 w 61088"/>
                    <a:gd name="connsiteY6" fmla="*/ 31318 h 80260"/>
                    <a:gd name="connsiteX7" fmla="*/ 56563 w 61088"/>
                    <a:gd name="connsiteY7" fmla="*/ 44893 h 80260"/>
                    <a:gd name="connsiteX8" fmla="*/ 16314 w 61088"/>
                    <a:gd name="connsiteY8" fmla="*/ 44893 h 80260"/>
                    <a:gd name="connsiteX9" fmla="*/ 16314 w 61088"/>
                    <a:gd name="connsiteY9" fmla="*/ 66685 h 80260"/>
                    <a:gd name="connsiteX10" fmla="*/ 61088 w 61088"/>
                    <a:gd name="connsiteY10" fmla="*/ 66685 h 80260"/>
                    <a:gd name="connsiteX11" fmla="*/ 61088 w 61088"/>
                    <a:gd name="connsiteY11" fmla="*/ 80141 h 80260"/>
                    <a:gd name="connsiteX12" fmla="*/ 0 w 61088"/>
                    <a:gd name="connsiteY12" fmla="*/ 80141 h 8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088" h="80260">
                      <a:moveTo>
                        <a:pt x="119" y="80260"/>
                      </a:moveTo>
                      <a:lnTo>
                        <a:pt x="119" y="0"/>
                      </a:lnTo>
                      <a:lnTo>
                        <a:pt x="59659" y="0"/>
                      </a:lnTo>
                      <a:lnTo>
                        <a:pt x="59659" y="13575"/>
                      </a:lnTo>
                      <a:lnTo>
                        <a:pt x="16314" y="13575"/>
                      </a:lnTo>
                      <a:lnTo>
                        <a:pt x="16314" y="31318"/>
                      </a:lnTo>
                      <a:lnTo>
                        <a:pt x="56563" y="31318"/>
                      </a:lnTo>
                      <a:lnTo>
                        <a:pt x="56563" y="44893"/>
                      </a:lnTo>
                      <a:lnTo>
                        <a:pt x="16314" y="44893"/>
                      </a:lnTo>
                      <a:lnTo>
                        <a:pt x="16314" y="66685"/>
                      </a:lnTo>
                      <a:lnTo>
                        <a:pt x="61088" y="66685"/>
                      </a:lnTo>
                      <a:lnTo>
                        <a:pt x="61088" y="80141"/>
                      </a:lnTo>
                      <a:lnTo>
                        <a:pt x="0" y="80141"/>
                      </a:lnTo>
                      <a:close/>
                    </a:path>
                  </a:pathLst>
                </a:custGeom>
                <a:solidFill>
                  <a:srgbClr val="00000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154" name="Freeform: Shape 142">
                  <a:extLst>
                    <a:ext uri="{FF2B5EF4-FFF2-40B4-BE49-F238E27FC236}">
                      <a16:creationId xmlns:a16="http://schemas.microsoft.com/office/drawing/2014/main" id="{BF974C95-9FE2-6AB6-534D-99A99DB1EBCB}"/>
                    </a:ext>
                  </a:extLst>
                </p:cNvPr>
                <p:cNvSpPr/>
                <p:nvPr/>
              </p:nvSpPr>
              <p:spPr>
                <a:xfrm>
                  <a:off x="6157487" y="4817022"/>
                  <a:ext cx="53943" cy="80498"/>
                </a:xfrm>
                <a:custGeom>
                  <a:avLst/>
                  <a:gdLst>
                    <a:gd name="connsiteX0" fmla="*/ 53943 w 53943"/>
                    <a:gd name="connsiteY0" fmla="*/ 66209 h 80498"/>
                    <a:gd name="connsiteX1" fmla="*/ 53943 w 53943"/>
                    <a:gd name="connsiteY1" fmla="*/ 80498 h 80498"/>
                    <a:gd name="connsiteX2" fmla="*/ 0 w 53943"/>
                    <a:gd name="connsiteY2" fmla="*/ 80498 h 80498"/>
                    <a:gd name="connsiteX3" fmla="*/ 5240 w 53943"/>
                    <a:gd name="connsiteY3" fmla="*/ 65137 h 80498"/>
                    <a:gd name="connsiteX4" fmla="*/ 22506 w 53943"/>
                    <a:gd name="connsiteY4" fmla="*/ 45846 h 80498"/>
                    <a:gd name="connsiteX5" fmla="*/ 35248 w 53943"/>
                    <a:gd name="connsiteY5" fmla="*/ 32747 h 80498"/>
                    <a:gd name="connsiteX6" fmla="*/ 38463 w 53943"/>
                    <a:gd name="connsiteY6" fmla="*/ 23340 h 80498"/>
                    <a:gd name="connsiteX7" fmla="*/ 35724 w 53943"/>
                    <a:gd name="connsiteY7" fmla="*/ 15480 h 80498"/>
                    <a:gd name="connsiteX8" fmla="*/ 28103 w 53943"/>
                    <a:gd name="connsiteY8" fmla="*/ 12742 h 80498"/>
                    <a:gd name="connsiteX9" fmla="*/ 20482 w 53943"/>
                    <a:gd name="connsiteY9" fmla="*/ 15600 h 80498"/>
                    <a:gd name="connsiteX10" fmla="*/ 17148 w 53943"/>
                    <a:gd name="connsiteY10" fmla="*/ 25245 h 80498"/>
                    <a:gd name="connsiteX11" fmla="*/ 1786 w 53943"/>
                    <a:gd name="connsiteY11" fmla="*/ 23697 h 80498"/>
                    <a:gd name="connsiteX12" fmla="*/ 10360 w 53943"/>
                    <a:gd name="connsiteY12" fmla="*/ 5478 h 80498"/>
                    <a:gd name="connsiteX13" fmla="*/ 28460 w 53943"/>
                    <a:gd name="connsiteY13" fmla="*/ 0 h 80498"/>
                    <a:gd name="connsiteX14" fmla="*/ 47156 w 53943"/>
                    <a:gd name="connsiteY14" fmla="*/ 6430 h 80498"/>
                    <a:gd name="connsiteX15" fmla="*/ 53943 w 53943"/>
                    <a:gd name="connsiteY15" fmla="*/ 22387 h 80498"/>
                    <a:gd name="connsiteX16" fmla="*/ 52038 w 53943"/>
                    <a:gd name="connsiteY16" fmla="*/ 32747 h 80498"/>
                    <a:gd name="connsiteX17" fmla="*/ 45846 w 53943"/>
                    <a:gd name="connsiteY17" fmla="*/ 42988 h 80498"/>
                    <a:gd name="connsiteX18" fmla="*/ 35724 w 53943"/>
                    <a:gd name="connsiteY18" fmla="*/ 53229 h 80498"/>
                    <a:gd name="connsiteX19" fmla="*/ 26555 w 53943"/>
                    <a:gd name="connsiteY19" fmla="*/ 62160 h 80498"/>
                    <a:gd name="connsiteX20" fmla="*/ 23459 w 53943"/>
                    <a:gd name="connsiteY20" fmla="*/ 66447 h 80498"/>
                    <a:gd name="connsiteX21" fmla="*/ 53943 w 53943"/>
                    <a:gd name="connsiteY21" fmla="*/ 66447 h 8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943" h="80498">
                      <a:moveTo>
                        <a:pt x="53943" y="66209"/>
                      </a:moveTo>
                      <a:lnTo>
                        <a:pt x="53943" y="80498"/>
                      </a:lnTo>
                      <a:lnTo>
                        <a:pt x="0" y="80498"/>
                      </a:lnTo>
                      <a:cubicBezTo>
                        <a:pt x="595" y="75140"/>
                        <a:pt x="2382" y="70019"/>
                        <a:pt x="5240" y="65137"/>
                      </a:cubicBezTo>
                      <a:cubicBezTo>
                        <a:pt x="8097" y="60255"/>
                        <a:pt x="13932" y="53943"/>
                        <a:pt x="22506" y="45846"/>
                      </a:cubicBezTo>
                      <a:cubicBezTo>
                        <a:pt x="29413" y="39416"/>
                        <a:pt x="33700" y="35010"/>
                        <a:pt x="35248" y="32747"/>
                      </a:cubicBezTo>
                      <a:cubicBezTo>
                        <a:pt x="37391" y="29532"/>
                        <a:pt x="38463" y="26436"/>
                        <a:pt x="38463" y="23340"/>
                      </a:cubicBezTo>
                      <a:cubicBezTo>
                        <a:pt x="38463" y="19886"/>
                        <a:pt x="37510" y="17267"/>
                        <a:pt x="35724" y="15480"/>
                      </a:cubicBezTo>
                      <a:cubicBezTo>
                        <a:pt x="33938" y="13694"/>
                        <a:pt x="31318" y="12742"/>
                        <a:pt x="28103" y="12742"/>
                      </a:cubicBezTo>
                      <a:cubicBezTo>
                        <a:pt x="24888" y="12742"/>
                        <a:pt x="22387" y="13694"/>
                        <a:pt x="20482" y="15600"/>
                      </a:cubicBezTo>
                      <a:cubicBezTo>
                        <a:pt x="18577" y="17505"/>
                        <a:pt x="17505" y="20720"/>
                        <a:pt x="17148" y="25245"/>
                      </a:cubicBezTo>
                      <a:lnTo>
                        <a:pt x="1786" y="23697"/>
                      </a:lnTo>
                      <a:cubicBezTo>
                        <a:pt x="2739" y="15242"/>
                        <a:pt x="5597" y="9169"/>
                        <a:pt x="10360" y="5478"/>
                      </a:cubicBezTo>
                      <a:cubicBezTo>
                        <a:pt x="15123" y="1786"/>
                        <a:pt x="21196" y="0"/>
                        <a:pt x="28460" y="0"/>
                      </a:cubicBezTo>
                      <a:cubicBezTo>
                        <a:pt x="36439" y="0"/>
                        <a:pt x="42631" y="2143"/>
                        <a:pt x="47156" y="6430"/>
                      </a:cubicBezTo>
                      <a:cubicBezTo>
                        <a:pt x="51681" y="10717"/>
                        <a:pt x="53943" y="15957"/>
                        <a:pt x="53943" y="22387"/>
                      </a:cubicBezTo>
                      <a:cubicBezTo>
                        <a:pt x="53943" y="25960"/>
                        <a:pt x="53348" y="29413"/>
                        <a:pt x="52038" y="32747"/>
                      </a:cubicBezTo>
                      <a:cubicBezTo>
                        <a:pt x="50728" y="35962"/>
                        <a:pt x="48704" y="39416"/>
                        <a:pt x="45846" y="42988"/>
                      </a:cubicBezTo>
                      <a:cubicBezTo>
                        <a:pt x="43941" y="45370"/>
                        <a:pt x="40606" y="48823"/>
                        <a:pt x="35724" y="53229"/>
                      </a:cubicBezTo>
                      <a:cubicBezTo>
                        <a:pt x="30842" y="57635"/>
                        <a:pt x="27746" y="60612"/>
                        <a:pt x="26555" y="62160"/>
                      </a:cubicBezTo>
                      <a:cubicBezTo>
                        <a:pt x="25245" y="63589"/>
                        <a:pt x="24173" y="65018"/>
                        <a:pt x="23459" y="66447"/>
                      </a:cubicBezTo>
                      <a:lnTo>
                        <a:pt x="53943" y="66447"/>
                      </a:lnTo>
                      <a:close/>
                    </a:path>
                  </a:pathLst>
                </a:custGeom>
                <a:solidFill>
                  <a:srgbClr val="00000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grpSp>
          <p:sp>
            <p:nvSpPr>
              <p:cNvPr id="58" name="Freeform: Shape 46">
                <a:extLst>
                  <a:ext uri="{FF2B5EF4-FFF2-40B4-BE49-F238E27FC236}">
                    <a16:creationId xmlns:a16="http://schemas.microsoft.com/office/drawing/2014/main" id="{3AD74EDD-A1DB-A667-92D9-8D79E462FC70}"/>
                  </a:ext>
                </a:extLst>
              </p:cNvPr>
              <p:cNvSpPr/>
              <p:nvPr/>
            </p:nvSpPr>
            <p:spPr>
              <a:xfrm>
                <a:off x="3291751" y="1989409"/>
                <a:ext cx="50967" cy="92780"/>
              </a:xfrm>
              <a:custGeom>
                <a:avLst/>
                <a:gdLst>
                  <a:gd name="connsiteX0" fmla="*/ 50967 w 50967"/>
                  <a:gd name="connsiteY0" fmla="*/ 46390 h 92780"/>
                  <a:gd name="connsiteX1" fmla="*/ 25484 w 50967"/>
                  <a:gd name="connsiteY1" fmla="*/ 92780 h 92780"/>
                  <a:gd name="connsiteX2" fmla="*/ 0 w 50967"/>
                  <a:gd name="connsiteY2" fmla="*/ 46390 h 92780"/>
                  <a:gd name="connsiteX3" fmla="*/ 25484 w 50967"/>
                  <a:gd name="connsiteY3" fmla="*/ 0 h 92780"/>
                  <a:gd name="connsiteX4" fmla="*/ 50967 w 50967"/>
                  <a:gd name="connsiteY4" fmla="*/ 46390 h 92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67" h="92780">
                    <a:moveTo>
                      <a:pt x="50967" y="46390"/>
                    </a:moveTo>
                    <a:cubicBezTo>
                      <a:pt x="50967" y="72010"/>
                      <a:pt x="39558" y="92780"/>
                      <a:pt x="25484" y="92780"/>
                    </a:cubicBezTo>
                    <a:cubicBezTo>
                      <a:pt x="11409" y="92780"/>
                      <a:pt x="0" y="72010"/>
                      <a:pt x="0" y="46390"/>
                    </a:cubicBezTo>
                    <a:cubicBezTo>
                      <a:pt x="0" y="20770"/>
                      <a:pt x="11409" y="0"/>
                      <a:pt x="25484" y="0"/>
                    </a:cubicBezTo>
                    <a:cubicBezTo>
                      <a:pt x="39558" y="0"/>
                      <a:pt x="50967" y="20770"/>
                      <a:pt x="50967" y="46390"/>
                    </a:cubicBezTo>
                    <a:close/>
                  </a:path>
                </a:pathLst>
              </a:custGeom>
              <a:solidFill>
                <a:srgbClr val="231F2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59" name="Freeform: Shape 47">
                <a:extLst>
                  <a:ext uri="{FF2B5EF4-FFF2-40B4-BE49-F238E27FC236}">
                    <a16:creationId xmlns:a16="http://schemas.microsoft.com/office/drawing/2014/main" id="{3B86F436-686E-5F03-1B4C-ADBCCFD8B767}"/>
                  </a:ext>
                </a:extLst>
              </p:cNvPr>
              <p:cNvSpPr/>
              <p:nvPr/>
            </p:nvSpPr>
            <p:spPr>
              <a:xfrm>
                <a:off x="3347790" y="1988049"/>
                <a:ext cx="50967" cy="92780"/>
              </a:xfrm>
              <a:custGeom>
                <a:avLst/>
                <a:gdLst>
                  <a:gd name="connsiteX0" fmla="*/ 50967 w 50967"/>
                  <a:gd name="connsiteY0" fmla="*/ 46390 h 92780"/>
                  <a:gd name="connsiteX1" fmla="*/ 25484 w 50967"/>
                  <a:gd name="connsiteY1" fmla="*/ 92780 h 92780"/>
                  <a:gd name="connsiteX2" fmla="*/ 0 w 50967"/>
                  <a:gd name="connsiteY2" fmla="*/ 46390 h 92780"/>
                  <a:gd name="connsiteX3" fmla="*/ 25484 w 50967"/>
                  <a:gd name="connsiteY3" fmla="*/ 0 h 92780"/>
                  <a:gd name="connsiteX4" fmla="*/ 50967 w 50967"/>
                  <a:gd name="connsiteY4" fmla="*/ 46390 h 92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67" h="92780">
                    <a:moveTo>
                      <a:pt x="50967" y="46390"/>
                    </a:moveTo>
                    <a:cubicBezTo>
                      <a:pt x="50967" y="72010"/>
                      <a:pt x="39558" y="92780"/>
                      <a:pt x="25484" y="92780"/>
                    </a:cubicBezTo>
                    <a:cubicBezTo>
                      <a:pt x="11409" y="92780"/>
                      <a:pt x="0" y="72010"/>
                      <a:pt x="0" y="46390"/>
                    </a:cubicBezTo>
                    <a:cubicBezTo>
                      <a:pt x="0" y="20770"/>
                      <a:pt x="11409" y="0"/>
                      <a:pt x="25484" y="0"/>
                    </a:cubicBezTo>
                    <a:cubicBezTo>
                      <a:pt x="39558" y="0"/>
                      <a:pt x="50967" y="20770"/>
                      <a:pt x="50967" y="46390"/>
                    </a:cubicBezTo>
                    <a:close/>
                  </a:path>
                </a:pathLst>
              </a:custGeom>
              <a:solidFill>
                <a:srgbClr val="231F2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60" name="Freeform: Shape 48">
                <a:extLst>
                  <a:ext uri="{FF2B5EF4-FFF2-40B4-BE49-F238E27FC236}">
                    <a16:creationId xmlns:a16="http://schemas.microsoft.com/office/drawing/2014/main" id="{BC9378B7-3B6D-EDE3-0269-7F69EA33E9B8}"/>
                  </a:ext>
                </a:extLst>
              </p:cNvPr>
              <p:cNvSpPr/>
              <p:nvPr/>
            </p:nvSpPr>
            <p:spPr>
              <a:xfrm>
                <a:off x="3279380" y="2013532"/>
                <a:ext cx="137066" cy="41565"/>
              </a:xfrm>
              <a:custGeom>
                <a:avLst/>
                <a:gdLst>
                  <a:gd name="connsiteX0" fmla="*/ 0 w 137066"/>
                  <a:gd name="connsiteY0" fmla="*/ 0 h 41565"/>
                  <a:gd name="connsiteX1" fmla="*/ 137067 w 137066"/>
                  <a:gd name="connsiteY1" fmla="*/ 0 h 41565"/>
                  <a:gd name="connsiteX2" fmla="*/ 137067 w 137066"/>
                  <a:gd name="connsiteY2" fmla="*/ 41565 h 41565"/>
                  <a:gd name="connsiteX3" fmla="*/ 0 w 137066"/>
                  <a:gd name="connsiteY3" fmla="*/ 41565 h 41565"/>
                </a:gdLst>
                <a:ahLst/>
                <a:cxnLst>
                  <a:cxn ang="0">
                    <a:pos x="connsiteX0" y="connsiteY0"/>
                  </a:cxn>
                  <a:cxn ang="0">
                    <a:pos x="connsiteX1" y="connsiteY1"/>
                  </a:cxn>
                  <a:cxn ang="0">
                    <a:pos x="connsiteX2" y="connsiteY2"/>
                  </a:cxn>
                  <a:cxn ang="0">
                    <a:pos x="connsiteX3" y="connsiteY3"/>
                  </a:cxn>
                </a:cxnLst>
                <a:rect l="l" t="t" r="r" b="b"/>
                <a:pathLst>
                  <a:path w="137066" h="41565">
                    <a:moveTo>
                      <a:pt x="0" y="0"/>
                    </a:moveTo>
                    <a:lnTo>
                      <a:pt x="137067" y="0"/>
                    </a:lnTo>
                    <a:lnTo>
                      <a:pt x="137067" y="41565"/>
                    </a:lnTo>
                    <a:lnTo>
                      <a:pt x="0" y="41565"/>
                    </a:lnTo>
                    <a:close/>
                  </a:path>
                </a:pathLst>
              </a:custGeom>
              <a:solidFill>
                <a:srgbClr val="231F2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61" name="Freeform: Shape 49">
                <a:extLst>
                  <a:ext uri="{FF2B5EF4-FFF2-40B4-BE49-F238E27FC236}">
                    <a16:creationId xmlns:a16="http://schemas.microsoft.com/office/drawing/2014/main" id="{55BB37F3-52F4-D705-592D-084B1D92CFEE}"/>
                  </a:ext>
                </a:extLst>
              </p:cNvPr>
              <p:cNvSpPr/>
              <p:nvPr/>
            </p:nvSpPr>
            <p:spPr>
              <a:xfrm>
                <a:off x="2892549" y="1840838"/>
                <a:ext cx="382624" cy="375697"/>
              </a:xfrm>
              <a:custGeom>
                <a:avLst/>
                <a:gdLst>
                  <a:gd name="connsiteX0" fmla="*/ 65812 w 382624"/>
                  <a:gd name="connsiteY0" fmla="*/ 375697 h 375697"/>
                  <a:gd name="connsiteX1" fmla="*/ 226259 w 382624"/>
                  <a:gd name="connsiteY1" fmla="*/ 375697 h 375697"/>
                  <a:gd name="connsiteX2" fmla="*/ 234053 w 382624"/>
                  <a:gd name="connsiteY2" fmla="*/ 375202 h 375697"/>
                  <a:gd name="connsiteX3" fmla="*/ 382625 w 382624"/>
                  <a:gd name="connsiteY3" fmla="*/ 188529 h 375697"/>
                  <a:gd name="connsiteX4" fmla="*/ 246424 w 382624"/>
                  <a:gd name="connsiteY4" fmla="*/ 3216 h 375697"/>
                  <a:gd name="connsiteX5" fmla="*/ 226259 w 382624"/>
                  <a:gd name="connsiteY5" fmla="*/ 0 h 375697"/>
                  <a:gd name="connsiteX6" fmla="*/ 65812 w 382624"/>
                  <a:gd name="connsiteY6" fmla="*/ 0 h 375697"/>
                  <a:gd name="connsiteX7" fmla="*/ 0 w 382624"/>
                  <a:gd name="connsiteY7" fmla="*/ 65812 h 375697"/>
                  <a:gd name="connsiteX8" fmla="*/ 0 w 382624"/>
                  <a:gd name="connsiteY8" fmla="*/ 309761 h 375697"/>
                  <a:gd name="connsiteX9" fmla="*/ 65812 w 382624"/>
                  <a:gd name="connsiteY9" fmla="*/ 375573 h 37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624" h="375697">
                    <a:moveTo>
                      <a:pt x="65812" y="375697"/>
                    </a:moveTo>
                    <a:lnTo>
                      <a:pt x="226259" y="375697"/>
                    </a:lnTo>
                    <a:cubicBezTo>
                      <a:pt x="228857" y="375697"/>
                      <a:pt x="231455" y="375450"/>
                      <a:pt x="234053" y="375202"/>
                    </a:cubicBezTo>
                    <a:cubicBezTo>
                      <a:pt x="316813" y="370007"/>
                      <a:pt x="382625" y="288608"/>
                      <a:pt x="382625" y="188529"/>
                    </a:cubicBezTo>
                    <a:cubicBezTo>
                      <a:pt x="382625" y="88450"/>
                      <a:pt x="323245" y="15340"/>
                      <a:pt x="246424" y="3216"/>
                    </a:cubicBezTo>
                    <a:cubicBezTo>
                      <a:pt x="240115" y="1113"/>
                      <a:pt x="233311" y="0"/>
                      <a:pt x="226259" y="0"/>
                    </a:cubicBezTo>
                    <a:lnTo>
                      <a:pt x="65812" y="0"/>
                    </a:lnTo>
                    <a:cubicBezTo>
                      <a:pt x="29442" y="0"/>
                      <a:pt x="0" y="29442"/>
                      <a:pt x="0" y="65812"/>
                    </a:cubicBezTo>
                    <a:lnTo>
                      <a:pt x="0" y="309761"/>
                    </a:lnTo>
                    <a:cubicBezTo>
                      <a:pt x="0" y="346131"/>
                      <a:pt x="29442" y="375573"/>
                      <a:pt x="65812" y="375573"/>
                    </a:cubicBezTo>
                    <a:close/>
                  </a:path>
                </a:pathLst>
              </a:custGeom>
              <a:solidFill>
                <a:srgbClr val="BCE4AA"/>
              </a:solidFill>
              <a:ln w="24735" cap="flat">
                <a:solidFill>
                  <a:srgbClr val="D9D8D6">
                    <a:lumMod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62" name="Freeform: Shape 50">
                <a:extLst>
                  <a:ext uri="{FF2B5EF4-FFF2-40B4-BE49-F238E27FC236}">
                    <a16:creationId xmlns:a16="http://schemas.microsoft.com/office/drawing/2014/main" id="{14508753-B824-B393-7DA5-C397A3587A7C}"/>
                  </a:ext>
                </a:extLst>
              </p:cNvPr>
              <p:cNvSpPr/>
              <p:nvPr/>
            </p:nvSpPr>
            <p:spPr>
              <a:xfrm>
                <a:off x="3413725" y="1846528"/>
                <a:ext cx="392397" cy="385222"/>
              </a:xfrm>
              <a:custGeom>
                <a:avLst/>
                <a:gdLst>
                  <a:gd name="connsiteX0" fmla="*/ 324854 w 392397"/>
                  <a:gd name="connsiteY0" fmla="*/ 124 h 385222"/>
                  <a:gd name="connsiteX1" fmla="*/ 160324 w 392397"/>
                  <a:gd name="connsiteY1" fmla="*/ 124 h 385222"/>
                  <a:gd name="connsiteX2" fmla="*/ 152283 w 392397"/>
                  <a:gd name="connsiteY2" fmla="*/ 619 h 385222"/>
                  <a:gd name="connsiteX3" fmla="*/ 0 w 392397"/>
                  <a:gd name="connsiteY3" fmla="*/ 191993 h 385222"/>
                  <a:gd name="connsiteX4" fmla="*/ 139665 w 392397"/>
                  <a:gd name="connsiteY4" fmla="*/ 382006 h 385222"/>
                  <a:gd name="connsiteX5" fmla="*/ 160324 w 392397"/>
                  <a:gd name="connsiteY5" fmla="*/ 385223 h 385222"/>
                  <a:gd name="connsiteX6" fmla="*/ 324854 w 392397"/>
                  <a:gd name="connsiteY6" fmla="*/ 385223 h 385222"/>
                  <a:gd name="connsiteX7" fmla="*/ 392397 w 392397"/>
                  <a:gd name="connsiteY7" fmla="*/ 317679 h 385222"/>
                  <a:gd name="connsiteX8" fmla="*/ 392397 w 392397"/>
                  <a:gd name="connsiteY8" fmla="*/ 67544 h 385222"/>
                  <a:gd name="connsiteX9" fmla="*/ 324854 w 392397"/>
                  <a:gd name="connsiteY9" fmla="*/ 0 h 38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397" h="385222">
                    <a:moveTo>
                      <a:pt x="324854" y="124"/>
                    </a:moveTo>
                    <a:lnTo>
                      <a:pt x="160324" y="124"/>
                    </a:lnTo>
                    <a:cubicBezTo>
                      <a:pt x="157602" y="124"/>
                      <a:pt x="155004" y="371"/>
                      <a:pt x="152283" y="619"/>
                    </a:cubicBezTo>
                    <a:cubicBezTo>
                      <a:pt x="67420" y="5938"/>
                      <a:pt x="0" y="89440"/>
                      <a:pt x="0" y="191993"/>
                    </a:cubicBezTo>
                    <a:cubicBezTo>
                      <a:pt x="0" y="294546"/>
                      <a:pt x="60864" y="369636"/>
                      <a:pt x="139665" y="382006"/>
                    </a:cubicBezTo>
                    <a:cubicBezTo>
                      <a:pt x="146221" y="384109"/>
                      <a:pt x="153149" y="385223"/>
                      <a:pt x="160324" y="385223"/>
                    </a:cubicBezTo>
                    <a:lnTo>
                      <a:pt x="324854" y="385223"/>
                    </a:lnTo>
                    <a:cubicBezTo>
                      <a:pt x="362089" y="385223"/>
                      <a:pt x="392397" y="355038"/>
                      <a:pt x="392397" y="317679"/>
                    </a:cubicBezTo>
                    <a:lnTo>
                      <a:pt x="392397" y="67544"/>
                    </a:lnTo>
                    <a:cubicBezTo>
                      <a:pt x="392397" y="30308"/>
                      <a:pt x="362213" y="0"/>
                      <a:pt x="324854" y="0"/>
                    </a:cubicBezTo>
                    <a:close/>
                  </a:path>
                </a:pathLst>
              </a:custGeom>
              <a:solidFill>
                <a:srgbClr val="99CCFF"/>
              </a:solidFill>
              <a:ln w="24735" cap="flat">
                <a:solidFill>
                  <a:srgbClr val="D9D8D6">
                    <a:lumMod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cxnSp>
            <p:nvCxnSpPr>
              <p:cNvPr id="63" name="Connector: Elbow 51">
                <a:extLst>
                  <a:ext uri="{FF2B5EF4-FFF2-40B4-BE49-F238E27FC236}">
                    <a16:creationId xmlns:a16="http://schemas.microsoft.com/office/drawing/2014/main" id="{741DEEC8-8EAF-22F8-52A6-EB2DC062B57D}"/>
                  </a:ext>
                </a:extLst>
              </p:cNvPr>
              <p:cNvCxnSpPr>
                <a:cxnSpLocks/>
              </p:cNvCxnSpPr>
              <p:nvPr/>
            </p:nvCxnSpPr>
            <p:spPr>
              <a:xfrm>
                <a:off x="2700489" y="1487255"/>
                <a:ext cx="1528464" cy="117044"/>
              </a:xfrm>
              <a:prstGeom prst="bentConnector3">
                <a:avLst>
                  <a:gd name="adj1" fmla="val 99839"/>
                </a:avLst>
              </a:prstGeom>
              <a:noFill/>
              <a:ln w="19050" cap="rnd" cmpd="sng" algn="ctr">
                <a:solidFill>
                  <a:srgbClr val="283349"/>
                </a:solidFill>
                <a:prstDash val="solid"/>
                <a:miter lim="800000"/>
                <a:tailEnd type="triangle"/>
              </a:ln>
              <a:effectLst/>
            </p:spPr>
          </p:cxnSp>
          <p:sp>
            <p:nvSpPr>
              <p:cNvPr id="64" name="Freeform: Shape 52">
                <a:extLst>
                  <a:ext uri="{FF2B5EF4-FFF2-40B4-BE49-F238E27FC236}">
                    <a16:creationId xmlns:a16="http://schemas.microsoft.com/office/drawing/2014/main" id="{16D28E9D-C7E8-E9C8-FFD3-7C50D4230E4E}"/>
                  </a:ext>
                </a:extLst>
              </p:cNvPr>
              <p:cNvSpPr/>
              <p:nvPr/>
            </p:nvSpPr>
            <p:spPr>
              <a:xfrm>
                <a:off x="2443531" y="1398478"/>
                <a:ext cx="256958" cy="212229"/>
              </a:xfrm>
              <a:custGeom>
                <a:avLst/>
                <a:gdLst>
                  <a:gd name="connsiteX0" fmla="*/ 321517 w 321516"/>
                  <a:gd name="connsiteY0" fmla="*/ 160758 h 321516"/>
                  <a:gd name="connsiteX1" fmla="*/ 160758 w 321516"/>
                  <a:gd name="connsiteY1" fmla="*/ 321517 h 321516"/>
                  <a:gd name="connsiteX2" fmla="*/ 0 w 321516"/>
                  <a:gd name="connsiteY2" fmla="*/ 160758 h 321516"/>
                  <a:gd name="connsiteX3" fmla="*/ 160758 w 321516"/>
                  <a:gd name="connsiteY3" fmla="*/ 0 h 321516"/>
                  <a:gd name="connsiteX4" fmla="*/ 321517 w 321516"/>
                  <a:gd name="connsiteY4" fmla="*/ 160758 h 321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516" h="321516">
                    <a:moveTo>
                      <a:pt x="321517" y="160758"/>
                    </a:moveTo>
                    <a:cubicBezTo>
                      <a:pt x="321517" y="249543"/>
                      <a:pt x="249543" y="321517"/>
                      <a:pt x="160758" y="321517"/>
                    </a:cubicBezTo>
                    <a:cubicBezTo>
                      <a:pt x="71974" y="321517"/>
                      <a:pt x="0" y="249543"/>
                      <a:pt x="0" y="160758"/>
                    </a:cubicBezTo>
                    <a:cubicBezTo>
                      <a:pt x="0" y="71974"/>
                      <a:pt x="71974" y="0"/>
                      <a:pt x="160758" y="0"/>
                    </a:cubicBezTo>
                    <a:cubicBezTo>
                      <a:pt x="249543" y="0"/>
                      <a:pt x="321517" y="71974"/>
                      <a:pt x="321517" y="160758"/>
                    </a:cubicBezTo>
                    <a:close/>
                  </a:path>
                </a:pathLst>
              </a:custGeom>
              <a:noFill/>
              <a:ln w="23659" cap="flat">
                <a:noFill/>
                <a:prstDash val="sys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cxnSp>
            <p:nvCxnSpPr>
              <p:cNvPr id="65" name="Connector: Elbow 53">
                <a:extLst>
                  <a:ext uri="{FF2B5EF4-FFF2-40B4-BE49-F238E27FC236}">
                    <a16:creationId xmlns:a16="http://schemas.microsoft.com/office/drawing/2014/main" id="{C0690441-C7A3-BAAA-65CC-387829FF334E}"/>
                  </a:ext>
                </a:extLst>
              </p:cNvPr>
              <p:cNvCxnSpPr>
                <a:cxnSpLocks/>
                <a:endCxn id="66" idx="1"/>
              </p:cNvCxnSpPr>
              <p:nvPr/>
            </p:nvCxnSpPr>
            <p:spPr>
              <a:xfrm rot="10800000" flipH="1">
                <a:off x="2295952" y="2030250"/>
                <a:ext cx="49188" cy="2614324"/>
              </a:xfrm>
              <a:prstGeom prst="bentConnector3">
                <a:avLst>
                  <a:gd name="adj1" fmla="val -1741793"/>
                </a:avLst>
              </a:prstGeom>
              <a:noFill/>
              <a:ln w="19050" cap="rnd" cmpd="sng" algn="ctr">
                <a:solidFill>
                  <a:srgbClr val="283349"/>
                </a:solidFill>
                <a:prstDash val="sysDash"/>
                <a:miter lim="800000"/>
                <a:tailEnd type="triangle"/>
              </a:ln>
              <a:effectLst/>
            </p:spPr>
          </p:cxnSp>
          <p:sp>
            <p:nvSpPr>
              <p:cNvPr id="66" name="Rectangle 65">
                <a:extLst>
                  <a:ext uri="{FF2B5EF4-FFF2-40B4-BE49-F238E27FC236}">
                    <a16:creationId xmlns:a16="http://schemas.microsoft.com/office/drawing/2014/main" id="{073BEF34-C3C0-D48E-77C7-EB82BDA7E23C}"/>
                  </a:ext>
                </a:extLst>
              </p:cNvPr>
              <p:cNvSpPr/>
              <p:nvPr/>
            </p:nvSpPr>
            <p:spPr>
              <a:xfrm>
                <a:off x="2345140" y="1924135"/>
                <a:ext cx="225388" cy="212230"/>
              </a:xfrm>
              <a:prstGeom prst="rect">
                <a:avLst/>
              </a:prstGeom>
              <a:noFill/>
              <a:ln w="23659" cap="flat">
                <a:noFill/>
                <a:prstDash val="sys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grpSp>
            <p:nvGrpSpPr>
              <p:cNvPr id="67" name="Group 66">
                <a:extLst>
                  <a:ext uri="{FF2B5EF4-FFF2-40B4-BE49-F238E27FC236}">
                    <a16:creationId xmlns:a16="http://schemas.microsoft.com/office/drawing/2014/main" id="{AF9DEE77-779A-AD7A-81F5-EF6290251677}"/>
                  </a:ext>
                </a:extLst>
              </p:cNvPr>
              <p:cNvGrpSpPr/>
              <p:nvPr/>
            </p:nvGrpSpPr>
            <p:grpSpPr>
              <a:xfrm>
                <a:off x="2213878" y="6080432"/>
                <a:ext cx="559689" cy="78581"/>
                <a:chOff x="7856282" y="4444050"/>
                <a:chExt cx="559689" cy="78581"/>
              </a:xfrm>
            </p:grpSpPr>
            <p:sp>
              <p:nvSpPr>
                <p:cNvPr id="151" name="Freeform: Shape 139">
                  <a:extLst>
                    <a:ext uri="{FF2B5EF4-FFF2-40B4-BE49-F238E27FC236}">
                      <a16:creationId xmlns:a16="http://schemas.microsoft.com/office/drawing/2014/main" id="{CAB9E9BB-3CEE-B65B-E832-1A94EFF14625}"/>
                    </a:ext>
                  </a:extLst>
                </p:cNvPr>
                <p:cNvSpPr/>
                <p:nvPr/>
              </p:nvSpPr>
              <p:spPr>
                <a:xfrm>
                  <a:off x="7913051" y="4483388"/>
                  <a:ext cx="502920" cy="3524"/>
                </a:xfrm>
                <a:custGeom>
                  <a:avLst/>
                  <a:gdLst>
                    <a:gd name="connsiteX0" fmla="*/ 574834 w 574833"/>
                    <a:gd name="connsiteY0" fmla="*/ 3524 h 3524"/>
                    <a:gd name="connsiteX1" fmla="*/ 0 w 574833"/>
                    <a:gd name="connsiteY1" fmla="*/ 0 h 3524"/>
                  </a:gdLst>
                  <a:ahLst/>
                  <a:cxnLst>
                    <a:cxn ang="0">
                      <a:pos x="connsiteX0" y="connsiteY0"/>
                    </a:cxn>
                    <a:cxn ang="0">
                      <a:pos x="connsiteX1" y="connsiteY1"/>
                    </a:cxn>
                  </a:cxnLst>
                  <a:rect l="l" t="t" r="r" b="b"/>
                  <a:pathLst>
                    <a:path w="574833" h="3524">
                      <a:moveTo>
                        <a:pt x="574834" y="3524"/>
                      </a:moveTo>
                      <a:lnTo>
                        <a:pt x="0" y="0"/>
                      </a:lnTo>
                    </a:path>
                  </a:pathLst>
                </a:custGeom>
                <a:ln w="19050" cap="rnd">
                  <a:solidFill>
                    <a:srgbClr val="283349"/>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152" name="Freeform: Shape 140">
                  <a:extLst>
                    <a:ext uri="{FF2B5EF4-FFF2-40B4-BE49-F238E27FC236}">
                      <a16:creationId xmlns:a16="http://schemas.microsoft.com/office/drawing/2014/main" id="{029EB799-7EC7-31D8-BB1B-9C83B094BD59}"/>
                    </a:ext>
                  </a:extLst>
                </p:cNvPr>
                <p:cNvSpPr/>
                <p:nvPr/>
              </p:nvSpPr>
              <p:spPr>
                <a:xfrm>
                  <a:off x="7856282" y="4444050"/>
                  <a:ext cx="59626" cy="78581"/>
                </a:xfrm>
                <a:custGeom>
                  <a:avLst/>
                  <a:gdLst>
                    <a:gd name="connsiteX0" fmla="*/ 0 w 59626"/>
                    <a:gd name="connsiteY0" fmla="*/ 39338 h 78581"/>
                    <a:gd name="connsiteX1" fmla="*/ 59627 w 59626"/>
                    <a:gd name="connsiteY1" fmla="*/ 0 h 78581"/>
                    <a:gd name="connsiteX2" fmla="*/ 59627 w 59626"/>
                    <a:gd name="connsiteY2" fmla="*/ 78581 h 78581"/>
                    <a:gd name="connsiteX3" fmla="*/ 0 w 59626"/>
                    <a:gd name="connsiteY3" fmla="*/ 39338 h 78581"/>
                  </a:gdLst>
                  <a:ahLst/>
                  <a:cxnLst>
                    <a:cxn ang="0">
                      <a:pos x="connsiteX0" y="connsiteY0"/>
                    </a:cxn>
                    <a:cxn ang="0">
                      <a:pos x="connsiteX1" y="connsiteY1"/>
                    </a:cxn>
                    <a:cxn ang="0">
                      <a:pos x="connsiteX2" y="connsiteY2"/>
                    </a:cxn>
                    <a:cxn ang="0">
                      <a:pos x="connsiteX3" y="connsiteY3"/>
                    </a:cxn>
                  </a:cxnLst>
                  <a:rect l="l" t="t" r="r" b="b"/>
                  <a:pathLst>
                    <a:path w="59626" h="78581">
                      <a:moveTo>
                        <a:pt x="0" y="39338"/>
                      </a:moveTo>
                      <a:lnTo>
                        <a:pt x="59627" y="0"/>
                      </a:lnTo>
                      <a:lnTo>
                        <a:pt x="59627" y="78581"/>
                      </a:lnTo>
                      <a:lnTo>
                        <a:pt x="0" y="39338"/>
                      </a:lnTo>
                      <a:close/>
                    </a:path>
                  </a:pathLst>
                </a:custGeom>
                <a:solidFill>
                  <a:srgbClr val="28334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grpSp>
          <p:grpSp>
            <p:nvGrpSpPr>
              <p:cNvPr id="68" name="Group 67">
                <a:extLst>
                  <a:ext uri="{FF2B5EF4-FFF2-40B4-BE49-F238E27FC236}">
                    <a16:creationId xmlns:a16="http://schemas.microsoft.com/office/drawing/2014/main" id="{ECF8E924-9E5F-D165-0C02-47D1D154C145}"/>
                  </a:ext>
                </a:extLst>
              </p:cNvPr>
              <p:cNvGrpSpPr/>
              <p:nvPr/>
            </p:nvGrpSpPr>
            <p:grpSpPr>
              <a:xfrm>
                <a:off x="3729881" y="6052857"/>
                <a:ext cx="669417" cy="78581"/>
                <a:chOff x="7856282" y="4444050"/>
                <a:chExt cx="669417" cy="78581"/>
              </a:xfrm>
            </p:grpSpPr>
            <p:sp>
              <p:nvSpPr>
                <p:cNvPr id="149" name="Freeform: Shape 137">
                  <a:extLst>
                    <a:ext uri="{FF2B5EF4-FFF2-40B4-BE49-F238E27FC236}">
                      <a16:creationId xmlns:a16="http://schemas.microsoft.com/office/drawing/2014/main" id="{E82F89FF-E402-F154-43BD-8113B99195AA}"/>
                    </a:ext>
                  </a:extLst>
                </p:cNvPr>
                <p:cNvSpPr/>
                <p:nvPr/>
              </p:nvSpPr>
              <p:spPr>
                <a:xfrm>
                  <a:off x="7913051" y="4483388"/>
                  <a:ext cx="612648" cy="3524"/>
                </a:xfrm>
                <a:custGeom>
                  <a:avLst/>
                  <a:gdLst>
                    <a:gd name="connsiteX0" fmla="*/ 574834 w 574833"/>
                    <a:gd name="connsiteY0" fmla="*/ 3524 h 3524"/>
                    <a:gd name="connsiteX1" fmla="*/ 0 w 574833"/>
                    <a:gd name="connsiteY1" fmla="*/ 0 h 3524"/>
                  </a:gdLst>
                  <a:ahLst/>
                  <a:cxnLst>
                    <a:cxn ang="0">
                      <a:pos x="connsiteX0" y="connsiteY0"/>
                    </a:cxn>
                    <a:cxn ang="0">
                      <a:pos x="connsiteX1" y="connsiteY1"/>
                    </a:cxn>
                  </a:cxnLst>
                  <a:rect l="l" t="t" r="r" b="b"/>
                  <a:pathLst>
                    <a:path w="574833" h="3524">
                      <a:moveTo>
                        <a:pt x="574834" y="3524"/>
                      </a:moveTo>
                      <a:lnTo>
                        <a:pt x="0" y="0"/>
                      </a:lnTo>
                    </a:path>
                  </a:pathLst>
                </a:custGeom>
                <a:ln w="19050" cap="rnd">
                  <a:solidFill>
                    <a:srgbClr val="283349"/>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150" name="Freeform: Shape 138">
                  <a:extLst>
                    <a:ext uri="{FF2B5EF4-FFF2-40B4-BE49-F238E27FC236}">
                      <a16:creationId xmlns:a16="http://schemas.microsoft.com/office/drawing/2014/main" id="{4CB8D12E-AFFC-0C52-FE33-D02C861A062C}"/>
                    </a:ext>
                  </a:extLst>
                </p:cNvPr>
                <p:cNvSpPr/>
                <p:nvPr/>
              </p:nvSpPr>
              <p:spPr>
                <a:xfrm>
                  <a:off x="7856282" y="4444050"/>
                  <a:ext cx="59626" cy="78581"/>
                </a:xfrm>
                <a:custGeom>
                  <a:avLst/>
                  <a:gdLst>
                    <a:gd name="connsiteX0" fmla="*/ 0 w 59626"/>
                    <a:gd name="connsiteY0" fmla="*/ 39338 h 78581"/>
                    <a:gd name="connsiteX1" fmla="*/ 59627 w 59626"/>
                    <a:gd name="connsiteY1" fmla="*/ 0 h 78581"/>
                    <a:gd name="connsiteX2" fmla="*/ 59627 w 59626"/>
                    <a:gd name="connsiteY2" fmla="*/ 78581 h 78581"/>
                    <a:gd name="connsiteX3" fmla="*/ 0 w 59626"/>
                    <a:gd name="connsiteY3" fmla="*/ 39338 h 78581"/>
                  </a:gdLst>
                  <a:ahLst/>
                  <a:cxnLst>
                    <a:cxn ang="0">
                      <a:pos x="connsiteX0" y="connsiteY0"/>
                    </a:cxn>
                    <a:cxn ang="0">
                      <a:pos x="connsiteX1" y="connsiteY1"/>
                    </a:cxn>
                    <a:cxn ang="0">
                      <a:pos x="connsiteX2" y="connsiteY2"/>
                    </a:cxn>
                    <a:cxn ang="0">
                      <a:pos x="connsiteX3" y="connsiteY3"/>
                    </a:cxn>
                  </a:cxnLst>
                  <a:rect l="l" t="t" r="r" b="b"/>
                  <a:pathLst>
                    <a:path w="59626" h="78581">
                      <a:moveTo>
                        <a:pt x="0" y="39338"/>
                      </a:moveTo>
                      <a:lnTo>
                        <a:pt x="59627" y="0"/>
                      </a:lnTo>
                      <a:lnTo>
                        <a:pt x="59627" y="78581"/>
                      </a:lnTo>
                      <a:lnTo>
                        <a:pt x="0" y="39338"/>
                      </a:lnTo>
                      <a:close/>
                    </a:path>
                  </a:pathLst>
                </a:custGeom>
                <a:solidFill>
                  <a:srgbClr val="28334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grpSp>
          <p:sp>
            <p:nvSpPr>
              <p:cNvPr id="69" name="Freeform: Shape 57">
                <a:extLst>
                  <a:ext uri="{FF2B5EF4-FFF2-40B4-BE49-F238E27FC236}">
                    <a16:creationId xmlns:a16="http://schemas.microsoft.com/office/drawing/2014/main" id="{4090B43D-27F6-143C-F71B-8FFABDC495F8}"/>
                  </a:ext>
                </a:extLst>
              </p:cNvPr>
              <p:cNvSpPr/>
              <p:nvPr/>
            </p:nvSpPr>
            <p:spPr>
              <a:xfrm rot="16200000">
                <a:off x="3719214" y="5403848"/>
                <a:ext cx="1371600" cy="3524"/>
              </a:xfrm>
              <a:custGeom>
                <a:avLst/>
                <a:gdLst>
                  <a:gd name="connsiteX0" fmla="*/ 574834 w 574833"/>
                  <a:gd name="connsiteY0" fmla="*/ 3524 h 3524"/>
                  <a:gd name="connsiteX1" fmla="*/ 0 w 574833"/>
                  <a:gd name="connsiteY1" fmla="*/ 0 h 3524"/>
                </a:gdLst>
                <a:ahLst/>
                <a:cxnLst>
                  <a:cxn ang="0">
                    <a:pos x="connsiteX0" y="connsiteY0"/>
                  </a:cxn>
                  <a:cxn ang="0">
                    <a:pos x="connsiteX1" y="connsiteY1"/>
                  </a:cxn>
                </a:cxnLst>
                <a:rect l="l" t="t" r="r" b="b"/>
                <a:pathLst>
                  <a:path w="574833" h="3524">
                    <a:moveTo>
                      <a:pt x="574834" y="3524"/>
                    </a:moveTo>
                    <a:lnTo>
                      <a:pt x="0" y="0"/>
                    </a:lnTo>
                  </a:path>
                </a:pathLst>
              </a:custGeom>
              <a:ln w="19050" cap="rnd">
                <a:solidFill>
                  <a:srgbClr val="283349"/>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70" name="TextBox 69">
                <a:extLst>
                  <a:ext uri="{FF2B5EF4-FFF2-40B4-BE49-F238E27FC236}">
                    <a16:creationId xmlns:a16="http://schemas.microsoft.com/office/drawing/2014/main" id="{6ACB0ED9-0A9E-E343-0DEC-E758939AF1AC}"/>
                  </a:ext>
                </a:extLst>
              </p:cNvPr>
              <p:cNvSpPr txBox="1"/>
              <p:nvPr/>
            </p:nvSpPr>
            <p:spPr>
              <a:xfrm>
                <a:off x="2270647" y="1821917"/>
                <a:ext cx="774359" cy="43247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 b="1" i="0" u="none" strike="noStrike" kern="1200" cap="none" spc="0" normalizeH="0" baseline="0" noProof="0">
                    <a:ln>
                      <a:noFill/>
                    </a:ln>
                    <a:solidFill>
                      <a:srgbClr val="283349">
                        <a:lumMod val="50000"/>
                      </a:srgbClr>
                    </a:solidFill>
                    <a:effectLst/>
                    <a:uLnTx/>
                    <a:uFillTx/>
                    <a:latin typeface="Arial" panose="020B0604020202020204"/>
                    <a:ea typeface="黑体" panose="02010609060101010101" pitchFamily="49" charset="-122"/>
                    <a:cs typeface="+mn-cs"/>
                    <a:sym typeface="Helvetica"/>
                  </a:rPr>
                  <a:t>E3 ligase</a:t>
                </a:r>
                <a:endParaRPr kumimoji="0" lang="zh-CN" altLang="en-US" sz="700" b="0" i="0" u="none" strike="noStrike" kern="1200" cap="none" spc="0" normalizeH="0" baseline="0" noProof="0">
                  <a:ln>
                    <a:noFill/>
                  </a:ln>
                  <a:solidFill>
                    <a:srgbClr val="283349">
                      <a:lumMod val="50000"/>
                    </a:srgbClr>
                  </a:solidFill>
                  <a:effectLst/>
                  <a:uLnTx/>
                  <a:uFillTx/>
                  <a:latin typeface="Arial" panose="020B0604020202020204"/>
                  <a:ea typeface="黑体" panose="02010609060101010101" pitchFamily="49" charset="-122"/>
                  <a:cs typeface="+mn-cs"/>
                  <a:sym typeface="Helvetica"/>
                </a:endParaRPr>
              </a:p>
            </p:txBody>
          </p:sp>
          <p:sp>
            <p:nvSpPr>
              <p:cNvPr id="71" name="Freeform: Shape 59">
                <a:extLst>
                  <a:ext uri="{FF2B5EF4-FFF2-40B4-BE49-F238E27FC236}">
                    <a16:creationId xmlns:a16="http://schemas.microsoft.com/office/drawing/2014/main" id="{9AD94060-2401-BE89-5CE5-7E89AF736B56}"/>
                  </a:ext>
                </a:extLst>
              </p:cNvPr>
              <p:cNvSpPr/>
              <p:nvPr/>
            </p:nvSpPr>
            <p:spPr>
              <a:xfrm>
                <a:off x="3701998" y="4339991"/>
                <a:ext cx="629997" cy="573433"/>
              </a:xfrm>
              <a:custGeom>
                <a:avLst/>
                <a:gdLst>
                  <a:gd name="connsiteX0" fmla="*/ 133707 w 629997"/>
                  <a:gd name="connsiteY0" fmla="*/ 534316 h 573433"/>
                  <a:gd name="connsiteX1" fmla="*/ 11979 w 629997"/>
                  <a:gd name="connsiteY1" fmla="*/ 335148 h 573433"/>
                  <a:gd name="connsiteX2" fmla="*/ 9876 w 629997"/>
                  <a:gd name="connsiteY2" fmla="*/ 253502 h 573433"/>
                  <a:gd name="connsiteX3" fmla="*/ 121460 w 629997"/>
                  <a:gd name="connsiteY3" fmla="*/ 48396 h 573433"/>
                  <a:gd name="connsiteX4" fmla="*/ 191107 w 629997"/>
                  <a:gd name="connsiteY4" fmla="*/ 5841 h 573433"/>
                  <a:gd name="connsiteX5" fmla="*/ 424541 w 629997"/>
                  <a:gd name="connsiteY5" fmla="*/ 27 h 573433"/>
                  <a:gd name="connsiteX6" fmla="*/ 496291 w 629997"/>
                  <a:gd name="connsiteY6" fmla="*/ 39118 h 573433"/>
                  <a:gd name="connsiteX7" fmla="*/ 618018 w 629997"/>
                  <a:gd name="connsiteY7" fmla="*/ 238286 h 573433"/>
                  <a:gd name="connsiteX8" fmla="*/ 620121 w 629997"/>
                  <a:gd name="connsiteY8" fmla="*/ 319932 h 573433"/>
                  <a:gd name="connsiteX9" fmla="*/ 508538 w 629997"/>
                  <a:gd name="connsiteY9" fmla="*/ 525038 h 573433"/>
                  <a:gd name="connsiteX10" fmla="*/ 438891 w 629997"/>
                  <a:gd name="connsiteY10" fmla="*/ 567593 h 573433"/>
                  <a:gd name="connsiteX11" fmla="*/ 205457 w 629997"/>
                  <a:gd name="connsiteY11" fmla="*/ 573407 h 573433"/>
                  <a:gd name="connsiteX12" fmla="*/ 133707 w 629997"/>
                  <a:gd name="connsiteY12" fmla="*/ 534316 h 57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997" h="573433">
                    <a:moveTo>
                      <a:pt x="133707" y="534316"/>
                    </a:moveTo>
                    <a:lnTo>
                      <a:pt x="11979" y="335148"/>
                    </a:lnTo>
                    <a:cubicBezTo>
                      <a:pt x="-3237" y="310283"/>
                      <a:pt x="-3979" y="279109"/>
                      <a:pt x="9876" y="253502"/>
                    </a:cubicBezTo>
                    <a:lnTo>
                      <a:pt x="121460" y="48396"/>
                    </a:lnTo>
                    <a:cubicBezTo>
                      <a:pt x="135439" y="22789"/>
                      <a:pt x="161912" y="6583"/>
                      <a:pt x="191107" y="5841"/>
                    </a:cubicBezTo>
                    <a:lnTo>
                      <a:pt x="424541" y="27"/>
                    </a:lnTo>
                    <a:cubicBezTo>
                      <a:pt x="453736" y="-716"/>
                      <a:pt x="481075" y="14129"/>
                      <a:pt x="496291" y="39118"/>
                    </a:cubicBezTo>
                    <a:lnTo>
                      <a:pt x="618018" y="238286"/>
                    </a:lnTo>
                    <a:cubicBezTo>
                      <a:pt x="633234" y="263151"/>
                      <a:pt x="633976" y="294325"/>
                      <a:pt x="620121" y="319932"/>
                    </a:cubicBezTo>
                    <a:lnTo>
                      <a:pt x="508538" y="525038"/>
                    </a:lnTo>
                    <a:cubicBezTo>
                      <a:pt x="494559" y="550645"/>
                      <a:pt x="468086" y="566851"/>
                      <a:pt x="438891" y="567593"/>
                    </a:cubicBezTo>
                    <a:lnTo>
                      <a:pt x="205457" y="573407"/>
                    </a:lnTo>
                    <a:cubicBezTo>
                      <a:pt x="176262" y="574149"/>
                      <a:pt x="148923" y="559304"/>
                      <a:pt x="133707" y="534316"/>
                    </a:cubicBezTo>
                    <a:close/>
                  </a:path>
                </a:pathLst>
              </a:custGeom>
              <a:solidFill>
                <a:srgbClr val="314F7F"/>
              </a:solidFill>
              <a:ln w="24735" cap="flat">
                <a:solidFill>
                  <a:srgbClr val="D9D8D6">
                    <a:lumMod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sym typeface="Helvetica"/>
                </a:endParaRPr>
              </a:p>
            </p:txBody>
          </p:sp>
          <p:sp>
            <p:nvSpPr>
              <p:cNvPr id="72" name="Freeform: Shape 60">
                <a:extLst>
                  <a:ext uri="{FF2B5EF4-FFF2-40B4-BE49-F238E27FC236}">
                    <a16:creationId xmlns:a16="http://schemas.microsoft.com/office/drawing/2014/main" id="{05205F6F-49AD-B3AB-F45C-B4F377D61026}"/>
                  </a:ext>
                </a:extLst>
              </p:cNvPr>
              <p:cNvSpPr/>
              <p:nvPr/>
            </p:nvSpPr>
            <p:spPr>
              <a:xfrm>
                <a:off x="2433536" y="3090568"/>
                <a:ext cx="569110" cy="577546"/>
              </a:xfrm>
              <a:custGeom>
                <a:avLst/>
                <a:gdLst>
                  <a:gd name="connsiteX0" fmla="*/ 481918 w 554318"/>
                  <a:gd name="connsiteY0" fmla="*/ 0 h 562535"/>
                  <a:gd name="connsiteX1" fmla="*/ 554319 w 554318"/>
                  <a:gd name="connsiteY1" fmla="*/ 72401 h 562535"/>
                  <a:gd name="connsiteX2" fmla="*/ 554319 w 554318"/>
                  <a:gd name="connsiteY2" fmla="*/ 490135 h 562535"/>
                  <a:gd name="connsiteX3" fmla="*/ 481918 w 554318"/>
                  <a:gd name="connsiteY3" fmla="*/ 562535 h 562535"/>
                  <a:gd name="connsiteX4" fmla="*/ 72401 w 554318"/>
                  <a:gd name="connsiteY4" fmla="*/ 562535 h 562535"/>
                  <a:gd name="connsiteX5" fmla="*/ 0 w 554318"/>
                  <a:gd name="connsiteY5" fmla="*/ 490135 h 562535"/>
                  <a:gd name="connsiteX6" fmla="*/ 0 w 554318"/>
                  <a:gd name="connsiteY6" fmla="*/ 72401 h 562535"/>
                  <a:gd name="connsiteX7" fmla="*/ 72401 w 554318"/>
                  <a:gd name="connsiteY7" fmla="*/ 0 h 562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318" h="562535">
                    <a:moveTo>
                      <a:pt x="481918" y="0"/>
                    </a:moveTo>
                    <a:cubicBezTo>
                      <a:pt x="521904" y="0"/>
                      <a:pt x="554319" y="32415"/>
                      <a:pt x="554319" y="72401"/>
                    </a:cubicBezTo>
                    <a:lnTo>
                      <a:pt x="554319" y="490135"/>
                    </a:lnTo>
                    <a:cubicBezTo>
                      <a:pt x="554319" y="530120"/>
                      <a:pt x="521904" y="562535"/>
                      <a:pt x="481918" y="562535"/>
                    </a:cubicBezTo>
                    <a:lnTo>
                      <a:pt x="72401" y="562535"/>
                    </a:lnTo>
                    <a:cubicBezTo>
                      <a:pt x="32415" y="562535"/>
                      <a:pt x="0" y="530121"/>
                      <a:pt x="0" y="490135"/>
                    </a:cubicBezTo>
                    <a:lnTo>
                      <a:pt x="0" y="72401"/>
                    </a:lnTo>
                    <a:cubicBezTo>
                      <a:pt x="0" y="32415"/>
                      <a:pt x="32415" y="0"/>
                      <a:pt x="72401" y="0"/>
                    </a:cubicBezTo>
                    <a:close/>
                  </a:path>
                </a:pathLst>
              </a:custGeom>
              <a:solidFill>
                <a:srgbClr val="E2E7EE"/>
              </a:solidFill>
              <a:ln w="23659" cap="flat">
                <a:solidFill>
                  <a:srgbClr val="D9D8D6">
                    <a:lumMod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73" name="Freeform: Shape 61">
                <a:extLst>
                  <a:ext uri="{FF2B5EF4-FFF2-40B4-BE49-F238E27FC236}">
                    <a16:creationId xmlns:a16="http://schemas.microsoft.com/office/drawing/2014/main" id="{42220E2F-86F4-696C-FB6A-0947017CCFD8}"/>
                  </a:ext>
                </a:extLst>
              </p:cNvPr>
              <p:cNvSpPr/>
              <p:nvPr/>
            </p:nvSpPr>
            <p:spPr>
              <a:xfrm>
                <a:off x="2263476" y="2924175"/>
                <a:ext cx="330096" cy="330096"/>
              </a:xfrm>
              <a:custGeom>
                <a:avLst/>
                <a:gdLst>
                  <a:gd name="connsiteX0" fmla="*/ 321517 w 321516"/>
                  <a:gd name="connsiteY0" fmla="*/ 160758 h 321516"/>
                  <a:gd name="connsiteX1" fmla="*/ 160758 w 321516"/>
                  <a:gd name="connsiteY1" fmla="*/ 321517 h 321516"/>
                  <a:gd name="connsiteX2" fmla="*/ 0 w 321516"/>
                  <a:gd name="connsiteY2" fmla="*/ 160758 h 321516"/>
                  <a:gd name="connsiteX3" fmla="*/ 160758 w 321516"/>
                  <a:gd name="connsiteY3" fmla="*/ 0 h 321516"/>
                  <a:gd name="connsiteX4" fmla="*/ 321517 w 321516"/>
                  <a:gd name="connsiteY4" fmla="*/ 160758 h 321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516" h="321516">
                    <a:moveTo>
                      <a:pt x="321517" y="160758"/>
                    </a:moveTo>
                    <a:cubicBezTo>
                      <a:pt x="321517" y="249543"/>
                      <a:pt x="249543" y="321517"/>
                      <a:pt x="160758" y="321517"/>
                    </a:cubicBezTo>
                    <a:cubicBezTo>
                      <a:pt x="71974" y="321517"/>
                      <a:pt x="0" y="249543"/>
                      <a:pt x="0" y="160758"/>
                    </a:cubicBezTo>
                    <a:cubicBezTo>
                      <a:pt x="0" y="71974"/>
                      <a:pt x="71974" y="0"/>
                      <a:pt x="160758" y="0"/>
                    </a:cubicBezTo>
                    <a:cubicBezTo>
                      <a:pt x="249543" y="0"/>
                      <a:pt x="321517" y="71974"/>
                      <a:pt x="321517" y="160758"/>
                    </a:cubicBezTo>
                    <a:close/>
                  </a:path>
                </a:pathLst>
              </a:custGeom>
              <a:solidFill>
                <a:srgbClr val="DAE9F6"/>
              </a:solidFill>
              <a:ln w="23659" cap="flat">
                <a:solidFill>
                  <a:srgbClr val="D9D8D6">
                    <a:lumMod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grpSp>
            <p:nvGrpSpPr>
              <p:cNvPr id="74" name="Graphic 149">
                <a:extLst>
                  <a:ext uri="{FF2B5EF4-FFF2-40B4-BE49-F238E27FC236}">
                    <a16:creationId xmlns:a16="http://schemas.microsoft.com/office/drawing/2014/main" id="{4F20B544-0BA1-DE8A-0682-6802A8A358CA}"/>
                  </a:ext>
                </a:extLst>
              </p:cNvPr>
              <p:cNvGrpSpPr/>
              <p:nvPr/>
            </p:nvGrpSpPr>
            <p:grpSpPr>
              <a:xfrm>
                <a:off x="2366783" y="3047900"/>
                <a:ext cx="123358" cy="82768"/>
                <a:chOff x="6091278" y="4817022"/>
                <a:chExt cx="120152" cy="80617"/>
              </a:xfrm>
              <a:solidFill>
                <a:srgbClr val="000000"/>
              </a:solidFill>
            </p:grpSpPr>
            <p:sp>
              <p:nvSpPr>
                <p:cNvPr id="147" name="Freeform: Shape 135">
                  <a:extLst>
                    <a:ext uri="{FF2B5EF4-FFF2-40B4-BE49-F238E27FC236}">
                      <a16:creationId xmlns:a16="http://schemas.microsoft.com/office/drawing/2014/main" id="{82F5B24F-DA55-77DD-79B2-284244B28DFF}"/>
                    </a:ext>
                  </a:extLst>
                </p:cNvPr>
                <p:cNvSpPr/>
                <p:nvPr/>
              </p:nvSpPr>
              <p:spPr>
                <a:xfrm>
                  <a:off x="6091278" y="4817379"/>
                  <a:ext cx="61088" cy="80260"/>
                </a:xfrm>
                <a:custGeom>
                  <a:avLst/>
                  <a:gdLst>
                    <a:gd name="connsiteX0" fmla="*/ 119 w 61088"/>
                    <a:gd name="connsiteY0" fmla="*/ 80260 h 80260"/>
                    <a:gd name="connsiteX1" fmla="*/ 119 w 61088"/>
                    <a:gd name="connsiteY1" fmla="*/ 0 h 80260"/>
                    <a:gd name="connsiteX2" fmla="*/ 59659 w 61088"/>
                    <a:gd name="connsiteY2" fmla="*/ 0 h 80260"/>
                    <a:gd name="connsiteX3" fmla="*/ 59659 w 61088"/>
                    <a:gd name="connsiteY3" fmla="*/ 13575 h 80260"/>
                    <a:gd name="connsiteX4" fmla="*/ 16314 w 61088"/>
                    <a:gd name="connsiteY4" fmla="*/ 13575 h 80260"/>
                    <a:gd name="connsiteX5" fmla="*/ 16314 w 61088"/>
                    <a:gd name="connsiteY5" fmla="*/ 31318 h 80260"/>
                    <a:gd name="connsiteX6" fmla="*/ 56563 w 61088"/>
                    <a:gd name="connsiteY6" fmla="*/ 31318 h 80260"/>
                    <a:gd name="connsiteX7" fmla="*/ 56563 w 61088"/>
                    <a:gd name="connsiteY7" fmla="*/ 44893 h 80260"/>
                    <a:gd name="connsiteX8" fmla="*/ 16314 w 61088"/>
                    <a:gd name="connsiteY8" fmla="*/ 44893 h 80260"/>
                    <a:gd name="connsiteX9" fmla="*/ 16314 w 61088"/>
                    <a:gd name="connsiteY9" fmla="*/ 66685 h 80260"/>
                    <a:gd name="connsiteX10" fmla="*/ 61088 w 61088"/>
                    <a:gd name="connsiteY10" fmla="*/ 66685 h 80260"/>
                    <a:gd name="connsiteX11" fmla="*/ 61088 w 61088"/>
                    <a:gd name="connsiteY11" fmla="*/ 80141 h 80260"/>
                    <a:gd name="connsiteX12" fmla="*/ 0 w 61088"/>
                    <a:gd name="connsiteY12" fmla="*/ 80141 h 8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088" h="80260">
                      <a:moveTo>
                        <a:pt x="119" y="80260"/>
                      </a:moveTo>
                      <a:lnTo>
                        <a:pt x="119" y="0"/>
                      </a:lnTo>
                      <a:lnTo>
                        <a:pt x="59659" y="0"/>
                      </a:lnTo>
                      <a:lnTo>
                        <a:pt x="59659" y="13575"/>
                      </a:lnTo>
                      <a:lnTo>
                        <a:pt x="16314" y="13575"/>
                      </a:lnTo>
                      <a:lnTo>
                        <a:pt x="16314" y="31318"/>
                      </a:lnTo>
                      <a:lnTo>
                        <a:pt x="56563" y="31318"/>
                      </a:lnTo>
                      <a:lnTo>
                        <a:pt x="56563" y="44893"/>
                      </a:lnTo>
                      <a:lnTo>
                        <a:pt x="16314" y="44893"/>
                      </a:lnTo>
                      <a:lnTo>
                        <a:pt x="16314" y="66685"/>
                      </a:lnTo>
                      <a:lnTo>
                        <a:pt x="61088" y="66685"/>
                      </a:lnTo>
                      <a:lnTo>
                        <a:pt x="61088" y="80141"/>
                      </a:lnTo>
                      <a:lnTo>
                        <a:pt x="0" y="80141"/>
                      </a:lnTo>
                      <a:close/>
                    </a:path>
                  </a:pathLst>
                </a:custGeom>
                <a:solidFill>
                  <a:srgbClr val="00000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148" name="Freeform: Shape 136">
                  <a:extLst>
                    <a:ext uri="{FF2B5EF4-FFF2-40B4-BE49-F238E27FC236}">
                      <a16:creationId xmlns:a16="http://schemas.microsoft.com/office/drawing/2014/main" id="{41650118-2CA1-CCB1-AA91-E2DC4F625D28}"/>
                    </a:ext>
                  </a:extLst>
                </p:cNvPr>
                <p:cNvSpPr/>
                <p:nvPr/>
              </p:nvSpPr>
              <p:spPr>
                <a:xfrm>
                  <a:off x="6157487" y="4817022"/>
                  <a:ext cx="53943" cy="80498"/>
                </a:xfrm>
                <a:custGeom>
                  <a:avLst/>
                  <a:gdLst>
                    <a:gd name="connsiteX0" fmla="*/ 53943 w 53943"/>
                    <a:gd name="connsiteY0" fmla="*/ 66209 h 80498"/>
                    <a:gd name="connsiteX1" fmla="*/ 53943 w 53943"/>
                    <a:gd name="connsiteY1" fmla="*/ 80498 h 80498"/>
                    <a:gd name="connsiteX2" fmla="*/ 0 w 53943"/>
                    <a:gd name="connsiteY2" fmla="*/ 80498 h 80498"/>
                    <a:gd name="connsiteX3" fmla="*/ 5240 w 53943"/>
                    <a:gd name="connsiteY3" fmla="*/ 65137 h 80498"/>
                    <a:gd name="connsiteX4" fmla="*/ 22506 w 53943"/>
                    <a:gd name="connsiteY4" fmla="*/ 45846 h 80498"/>
                    <a:gd name="connsiteX5" fmla="*/ 35248 w 53943"/>
                    <a:gd name="connsiteY5" fmla="*/ 32747 h 80498"/>
                    <a:gd name="connsiteX6" fmla="*/ 38463 w 53943"/>
                    <a:gd name="connsiteY6" fmla="*/ 23340 h 80498"/>
                    <a:gd name="connsiteX7" fmla="*/ 35724 w 53943"/>
                    <a:gd name="connsiteY7" fmla="*/ 15480 h 80498"/>
                    <a:gd name="connsiteX8" fmla="*/ 28103 w 53943"/>
                    <a:gd name="connsiteY8" fmla="*/ 12742 h 80498"/>
                    <a:gd name="connsiteX9" fmla="*/ 20482 w 53943"/>
                    <a:gd name="connsiteY9" fmla="*/ 15600 h 80498"/>
                    <a:gd name="connsiteX10" fmla="*/ 17148 w 53943"/>
                    <a:gd name="connsiteY10" fmla="*/ 25245 h 80498"/>
                    <a:gd name="connsiteX11" fmla="*/ 1786 w 53943"/>
                    <a:gd name="connsiteY11" fmla="*/ 23697 h 80498"/>
                    <a:gd name="connsiteX12" fmla="*/ 10360 w 53943"/>
                    <a:gd name="connsiteY12" fmla="*/ 5478 h 80498"/>
                    <a:gd name="connsiteX13" fmla="*/ 28460 w 53943"/>
                    <a:gd name="connsiteY13" fmla="*/ 0 h 80498"/>
                    <a:gd name="connsiteX14" fmla="*/ 47156 w 53943"/>
                    <a:gd name="connsiteY14" fmla="*/ 6430 h 80498"/>
                    <a:gd name="connsiteX15" fmla="*/ 53943 w 53943"/>
                    <a:gd name="connsiteY15" fmla="*/ 22387 h 80498"/>
                    <a:gd name="connsiteX16" fmla="*/ 52038 w 53943"/>
                    <a:gd name="connsiteY16" fmla="*/ 32747 h 80498"/>
                    <a:gd name="connsiteX17" fmla="*/ 45846 w 53943"/>
                    <a:gd name="connsiteY17" fmla="*/ 42988 h 80498"/>
                    <a:gd name="connsiteX18" fmla="*/ 35724 w 53943"/>
                    <a:gd name="connsiteY18" fmla="*/ 53229 h 80498"/>
                    <a:gd name="connsiteX19" fmla="*/ 26555 w 53943"/>
                    <a:gd name="connsiteY19" fmla="*/ 62160 h 80498"/>
                    <a:gd name="connsiteX20" fmla="*/ 23459 w 53943"/>
                    <a:gd name="connsiteY20" fmla="*/ 66447 h 80498"/>
                    <a:gd name="connsiteX21" fmla="*/ 53943 w 53943"/>
                    <a:gd name="connsiteY21" fmla="*/ 66447 h 8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943" h="80498">
                      <a:moveTo>
                        <a:pt x="53943" y="66209"/>
                      </a:moveTo>
                      <a:lnTo>
                        <a:pt x="53943" y="80498"/>
                      </a:lnTo>
                      <a:lnTo>
                        <a:pt x="0" y="80498"/>
                      </a:lnTo>
                      <a:cubicBezTo>
                        <a:pt x="595" y="75140"/>
                        <a:pt x="2382" y="70019"/>
                        <a:pt x="5240" y="65137"/>
                      </a:cubicBezTo>
                      <a:cubicBezTo>
                        <a:pt x="8097" y="60255"/>
                        <a:pt x="13932" y="53943"/>
                        <a:pt x="22506" y="45846"/>
                      </a:cubicBezTo>
                      <a:cubicBezTo>
                        <a:pt x="29413" y="39416"/>
                        <a:pt x="33700" y="35010"/>
                        <a:pt x="35248" y="32747"/>
                      </a:cubicBezTo>
                      <a:cubicBezTo>
                        <a:pt x="37391" y="29532"/>
                        <a:pt x="38463" y="26436"/>
                        <a:pt x="38463" y="23340"/>
                      </a:cubicBezTo>
                      <a:cubicBezTo>
                        <a:pt x="38463" y="19886"/>
                        <a:pt x="37510" y="17267"/>
                        <a:pt x="35724" y="15480"/>
                      </a:cubicBezTo>
                      <a:cubicBezTo>
                        <a:pt x="33938" y="13694"/>
                        <a:pt x="31318" y="12742"/>
                        <a:pt x="28103" y="12742"/>
                      </a:cubicBezTo>
                      <a:cubicBezTo>
                        <a:pt x="24888" y="12742"/>
                        <a:pt x="22387" y="13694"/>
                        <a:pt x="20482" y="15600"/>
                      </a:cubicBezTo>
                      <a:cubicBezTo>
                        <a:pt x="18577" y="17505"/>
                        <a:pt x="17505" y="20720"/>
                        <a:pt x="17148" y="25245"/>
                      </a:cubicBezTo>
                      <a:lnTo>
                        <a:pt x="1786" y="23697"/>
                      </a:lnTo>
                      <a:cubicBezTo>
                        <a:pt x="2739" y="15242"/>
                        <a:pt x="5597" y="9169"/>
                        <a:pt x="10360" y="5478"/>
                      </a:cubicBezTo>
                      <a:cubicBezTo>
                        <a:pt x="15123" y="1786"/>
                        <a:pt x="21196" y="0"/>
                        <a:pt x="28460" y="0"/>
                      </a:cubicBezTo>
                      <a:cubicBezTo>
                        <a:pt x="36439" y="0"/>
                        <a:pt x="42631" y="2143"/>
                        <a:pt x="47156" y="6430"/>
                      </a:cubicBezTo>
                      <a:cubicBezTo>
                        <a:pt x="51681" y="10717"/>
                        <a:pt x="53943" y="15957"/>
                        <a:pt x="53943" y="22387"/>
                      </a:cubicBezTo>
                      <a:cubicBezTo>
                        <a:pt x="53943" y="25960"/>
                        <a:pt x="53348" y="29413"/>
                        <a:pt x="52038" y="32747"/>
                      </a:cubicBezTo>
                      <a:cubicBezTo>
                        <a:pt x="50728" y="35962"/>
                        <a:pt x="48704" y="39416"/>
                        <a:pt x="45846" y="42988"/>
                      </a:cubicBezTo>
                      <a:cubicBezTo>
                        <a:pt x="43941" y="45370"/>
                        <a:pt x="40606" y="48823"/>
                        <a:pt x="35724" y="53229"/>
                      </a:cubicBezTo>
                      <a:cubicBezTo>
                        <a:pt x="30842" y="57635"/>
                        <a:pt x="27746" y="60612"/>
                        <a:pt x="26555" y="62160"/>
                      </a:cubicBezTo>
                      <a:cubicBezTo>
                        <a:pt x="25245" y="63589"/>
                        <a:pt x="24173" y="65018"/>
                        <a:pt x="23459" y="66447"/>
                      </a:cubicBezTo>
                      <a:lnTo>
                        <a:pt x="53943" y="66447"/>
                      </a:lnTo>
                      <a:close/>
                    </a:path>
                  </a:pathLst>
                </a:custGeom>
                <a:solidFill>
                  <a:srgbClr val="00000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grpSp>
          <p:sp>
            <p:nvSpPr>
              <p:cNvPr id="75" name="Rectangle 74">
                <a:extLst>
                  <a:ext uri="{FF2B5EF4-FFF2-40B4-BE49-F238E27FC236}">
                    <a16:creationId xmlns:a16="http://schemas.microsoft.com/office/drawing/2014/main" id="{026305ED-240C-76F0-EBFA-BB8444C1A893}"/>
                  </a:ext>
                </a:extLst>
              </p:cNvPr>
              <p:cNvSpPr/>
              <p:nvPr/>
            </p:nvSpPr>
            <p:spPr>
              <a:xfrm>
                <a:off x="2378577" y="3282272"/>
                <a:ext cx="225388" cy="212230"/>
              </a:xfrm>
              <a:prstGeom prst="rect">
                <a:avLst/>
              </a:prstGeom>
              <a:noFill/>
              <a:ln w="23659" cap="flat">
                <a:noFill/>
                <a:prstDash val="sys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76" name="TextBox 75">
                <a:extLst>
                  <a:ext uri="{FF2B5EF4-FFF2-40B4-BE49-F238E27FC236}">
                    <a16:creationId xmlns:a16="http://schemas.microsoft.com/office/drawing/2014/main" id="{E8A0EE6A-455B-FEFD-3B89-C2C72FB2DA0D}"/>
                  </a:ext>
                </a:extLst>
              </p:cNvPr>
              <p:cNvSpPr txBox="1"/>
              <p:nvPr/>
            </p:nvSpPr>
            <p:spPr>
              <a:xfrm>
                <a:off x="2342245" y="3180054"/>
                <a:ext cx="714087" cy="43247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 b="1" i="0" u="none" strike="noStrike" kern="1200" cap="none" spc="0" normalizeH="0" baseline="0" noProof="0">
                    <a:ln>
                      <a:noFill/>
                    </a:ln>
                    <a:solidFill>
                      <a:srgbClr val="283349">
                        <a:lumMod val="50000"/>
                      </a:srgbClr>
                    </a:solidFill>
                    <a:effectLst/>
                    <a:uLnTx/>
                    <a:uFillTx/>
                    <a:latin typeface="Arial" panose="020B0604020202020204"/>
                    <a:ea typeface="黑体" panose="02010609060101010101" pitchFamily="49" charset="-122"/>
                    <a:cs typeface="+mn-cs"/>
                    <a:sym typeface="Helvetica"/>
                  </a:rPr>
                  <a:t>E3 ligase</a:t>
                </a:r>
                <a:endParaRPr kumimoji="0" lang="zh-CN" altLang="en-US" sz="700" b="0" i="0" u="none" strike="noStrike" kern="1200" cap="none" spc="0" normalizeH="0" baseline="0" noProof="0">
                  <a:ln>
                    <a:noFill/>
                  </a:ln>
                  <a:solidFill>
                    <a:srgbClr val="283349">
                      <a:lumMod val="50000"/>
                    </a:srgbClr>
                  </a:solidFill>
                  <a:effectLst/>
                  <a:uLnTx/>
                  <a:uFillTx/>
                  <a:latin typeface="Arial" panose="020B0604020202020204"/>
                  <a:ea typeface="黑体" panose="02010609060101010101" pitchFamily="49" charset="-122"/>
                  <a:cs typeface="+mn-cs"/>
                  <a:sym typeface="Helvetica"/>
                </a:endParaRPr>
              </a:p>
            </p:txBody>
          </p:sp>
          <p:sp>
            <p:nvSpPr>
              <p:cNvPr id="77" name="Freeform: Shape 65">
                <a:extLst>
                  <a:ext uri="{FF2B5EF4-FFF2-40B4-BE49-F238E27FC236}">
                    <a16:creationId xmlns:a16="http://schemas.microsoft.com/office/drawing/2014/main" id="{4704A9C1-772C-9941-EB61-9FF923E89606}"/>
                  </a:ext>
                </a:extLst>
              </p:cNvPr>
              <p:cNvSpPr/>
              <p:nvPr/>
            </p:nvSpPr>
            <p:spPr>
              <a:xfrm>
                <a:off x="1607738" y="4893214"/>
                <a:ext cx="569110" cy="577546"/>
              </a:xfrm>
              <a:custGeom>
                <a:avLst/>
                <a:gdLst>
                  <a:gd name="connsiteX0" fmla="*/ 481918 w 554318"/>
                  <a:gd name="connsiteY0" fmla="*/ 0 h 562535"/>
                  <a:gd name="connsiteX1" fmla="*/ 554319 w 554318"/>
                  <a:gd name="connsiteY1" fmla="*/ 72401 h 562535"/>
                  <a:gd name="connsiteX2" fmla="*/ 554319 w 554318"/>
                  <a:gd name="connsiteY2" fmla="*/ 490135 h 562535"/>
                  <a:gd name="connsiteX3" fmla="*/ 481918 w 554318"/>
                  <a:gd name="connsiteY3" fmla="*/ 562535 h 562535"/>
                  <a:gd name="connsiteX4" fmla="*/ 72401 w 554318"/>
                  <a:gd name="connsiteY4" fmla="*/ 562535 h 562535"/>
                  <a:gd name="connsiteX5" fmla="*/ 0 w 554318"/>
                  <a:gd name="connsiteY5" fmla="*/ 490135 h 562535"/>
                  <a:gd name="connsiteX6" fmla="*/ 0 w 554318"/>
                  <a:gd name="connsiteY6" fmla="*/ 72401 h 562535"/>
                  <a:gd name="connsiteX7" fmla="*/ 72401 w 554318"/>
                  <a:gd name="connsiteY7" fmla="*/ 0 h 562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318" h="562535">
                    <a:moveTo>
                      <a:pt x="481918" y="0"/>
                    </a:moveTo>
                    <a:cubicBezTo>
                      <a:pt x="521904" y="0"/>
                      <a:pt x="554319" y="32415"/>
                      <a:pt x="554319" y="72401"/>
                    </a:cubicBezTo>
                    <a:lnTo>
                      <a:pt x="554319" y="490135"/>
                    </a:lnTo>
                    <a:cubicBezTo>
                      <a:pt x="554319" y="530120"/>
                      <a:pt x="521904" y="562535"/>
                      <a:pt x="481918" y="562535"/>
                    </a:cubicBezTo>
                    <a:lnTo>
                      <a:pt x="72401" y="562535"/>
                    </a:lnTo>
                    <a:cubicBezTo>
                      <a:pt x="32415" y="562535"/>
                      <a:pt x="0" y="530121"/>
                      <a:pt x="0" y="490135"/>
                    </a:cubicBezTo>
                    <a:lnTo>
                      <a:pt x="0" y="72401"/>
                    </a:lnTo>
                    <a:cubicBezTo>
                      <a:pt x="0" y="32415"/>
                      <a:pt x="32415" y="0"/>
                      <a:pt x="72401" y="0"/>
                    </a:cubicBezTo>
                    <a:close/>
                  </a:path>
                </a:pathLst>
              </a:custGeom>
              <a:solidFill>
                <a:srgbClr val="E2E7EE"/>
              </a:solidFill>
              <a:ln w="23659" cap="flat">
                <a:solidFill>
                  <a:srgbClr val="D9D8D6">
                    <a:lumMod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78" name="Freeform: Shape 66">
                <a:extLst>
                  <a:ext uri="{FF2B5EF4-FFF2-40B4-BE49-F238E27FC236}">
                    <a16:creationId xmlns:a16="http://schemas.microsoft.com/office/drawing/2014/main" id="{0C7EA4C5-9526-85E7-0E39-A591FE3D480A}"/>
                  </a:ext>
                </a:extLst>
              </p:cNvPr>
              <p:cNvSpPr/>
              <p:nvPr/>
            </p:nvSpPr>
            <p:spPr>
              <a:xfrm>
                <a:off x="1437678" y="4726821"/>
                <a:ext cx="330096" cy="330096"/>
              </a:xfrm>
              <a:custGeom>
                <a:avLst/>
                <a:gdLst>
                  <a:gd name="connsiteX0" fmla="*/ 321517 w 321516"/>
                  <a:gd name="connsiteY0" fmla="*/ 160758 h 321516"/>
                  <a:gd name="connsiteX1" fmla="*/ 160758 w 321516"/>
                  <a:gd name="connsiteY1" fmla="*/ 321517 h 321516"/>
                  <a:gd name="connsiteX2" fmla="*/ 0 w 321516"/>
                  <a:gd name="connsiteY2" fmla="*/ 160758 h 321516"/>
                  <a:gd name="connsiteX3" fmla="*/ 160758 w 321516"/>
                  <a:gd name="connsiteY3" fmla="*/ 0 h 321516"/>
                  <a:gd name="connsiteX4" fmla="*/ 321517 w 321516"/>
                  <a:gd name="connsiteY4" fmla="*/ 160758 h 321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516" h="321516">
                    <a:moveTo>
                      <a:pt x="321517" y="160758"/>
                    </a:moveTo>
                    <a:cubicBezTo>
                      <a:pt x="321517" y="249543"/>
                      <a:pt x="249543" y="321517"/>
                      <a:pt x="160758" y="321517"/>
                    </a:cubicBezTo>
                    <a:cubicBezTo>
                      <a:pt x="71974" y="321517"/>
                      <a:pt x="0" y="249543"/>
                      <a:pt x="0" y="160758"/>
                    </a:cubicBezTo>
                    <a:cubicBezTo>
                      <a:pt x="0" y="71974"/>
                      <a:pt x="71974" y="0"/>
                      <a:pt x="160758" y="0"/>
                    </a:cubicBezTo>
                    <a:cubicBezTo>
                      <a:pt x="249543" y="0"/>
                      <a:pt x="321517" y="71974"/>
                      <a:pt x="321517" y="160758"/>
                    </a:cubicBezTo>
                    <a:close/>
                  </a:path>
                </a:pathLst>
              </a:custGeom>
              <a:solidFill>
                <a:srgbClr val="DAE9F6"/>
              </a:solidFill>
              <a:ln w="23659" cap="flat">
                <a:solidFill>
                  <a:srgbClr val="D9D8D6">
                    <a:lumMod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grpSp>
            <p:nvGrpSpPr>
              <p:cNvPr id="79" name="Graphic 149">
                <a:extLst>
                  <a:ext uri="{FF2B5EF4-FFF2-40B4-BE49-F238E27FC236}">
                    <a16:creationId xmlns:a16="http://schemas.microsoft.com/office/drawing/2014/main" id="{D2A25D65-7BE4-BD0D-02B3-1CB1097B0D25}"/>
                  </a:ext>
                </a:extLst>
              </p:cNvPr>
              <p:cNvGrpSpPr/>
              <p:nvPr/>
            </p:nvGrpSpPr>
            <p:grpSpPr>
              <a:xfrm>
                <a:off x="1540985" y="4850546"/>
                <a:ext cx="123358" cy="82768"/>
                <a:chOff x="6091278" y="4817022"/>
                <a:chExt cx="120152" cy="80617"/>
              </a:xfrm>
              <a:solidFill>
                <a:srgbClr val="000000"/>
              </a:solidFill>
            </p:grpSpPr>
            <p:sp>
              <p:nvSpPr>
                <p:cNvPr id="145" name="Freeform: Shape 133">
                  <a:extLst>
                    <a:ext uri="{FF2B5EF4-FFF2-40B4-BE49-F238E27FC236}">
                      <a16:creationId xmlns:a16="http://schemas.microsoft.com/office/drawing/2014/main" id="{5B8190A1-4FE2-105B-C1ED-61A68F5A451A}"/>
                    </a:ext>
                  </a:extLst>
                </p:cNvPr>
                <p:cNvSpPr/>
                <p:nvPr/>
              </p:nvSpPr>
              <p:spPr>
                <a:xfrm>
                  <a:off x="6091278" y="4817379"/>
                  <a:ext cx="61088" cy="80260"/>
                </a:xfrm>
                <a:custGeom>
                  <a:avLst/>
                  <a:gdLst>
                    <a:gd name="connsiteX0" fmla="*/ 119 w 61088"/>
                    <a:gd name="connsiteY0" fmla="*/ 80260 h 80260"/>
                    <a:gd name="connsiteX1" fmla="*/ 119 w 61088"/>
                    <a:gd name="connsiteY1" fmla="*/ 0 h 80260"/>
                    <a:gd name="connsiteX2" fmla="*/ 59659 w 61088"/>
                    <a:gd name="connsiteY2" fmla="*/ 0 h 80260"/>
                    <a:gd name="connsiteX3" fmla="*/ 59659 w 61088"/>
                    <a:gd name="connsiteY3" fmla="*/ 13575 h 80260"/>
                    <a:gd name="connsiteX4" fmla="*/ 16314 w 61088"/>
                    <a:gd name="connsiteY4" fmla="*/ 13575 h 80260"/>
                    <a:gd name="connsiteX5" fmla="*/ 16314 w 61088"/>
                    <a:gd name="connsiteY5" fmla="*/ 31318 h 80260"/>
                    <a:gd name="connsiteX6" fmla="*/ 56563 w 61088"/>
                    <a:gd name="connsiteY6" fmla="*/ 31318 h 80260"/>
                    <a:gd name="connsiteX7" fmla="*/ 56563 w 61088"/>
                    <a:gd name="connsiteY7" fmla="*/ 44893 h 80260"/>
                    <a:gd name="connsiteX8" fmla="*/ 16314 w 61088"/>
                    <a:gd name="connsiteY8" fmla="*/ 44893 h 80260"/>
                    <a:gd name="connsiteX9" fmla="*/ 16314 w 61088"/>
                    <a:gd name="connsiteY9" fmla="*/ 66685 h 80260"/>
                    <a:gd name="connsiteX10" fmla="*/ 61088 w 61088"/>
                    <a:gd name="connsiteY10" fmla="*/ 66685 h 80260"/>
                    <a:gd name="connsiteX11" fmla="*/ 61088 w 61088"/>
                    <a:gd name="connsiteY11" fmla="*/ 80141 h 80260"/>
                    <a:gd name="connsiteX12" fmla="*/ 0 w 61088"/>
                    <a:gd name="connsiteY12" fmla="*/ 80141 h 8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088" h="80260">
                      <a:moveTo>
                        <a:pt x="119" y="80260"/>
                      </a:moveTo>
                      <a:lnTo>
                        <a:pt x="119" y="0"/>
                      </a:lnTo>
                      <a:lnTo>
                        <a:pt x="59659" y="0"/>
                      </a:lnTo>
                      <a:lnTo>
                        <a:pt x="59659" y="13575"/>
                      </a:lnTo>
                      <a:lnTo>
                        <a:pt x="16314" y="13575"/>
                      </a:lnTo>
                      <a:lnTo>
                        <a:pt x="16314" y="31318"/>
                      </a:lnTo>
                      <a:lnTo>
                        <a:pt x="56563" y="31318"/>
                      </a:lnTo>
                      <a:lnTo>
                        <a:pt x="56563" y="44893"/>
                      </a:lnTo>
                      <a:lnTo>
                        <a:pt x="16314" y="44893"/>
                      </a:lnTo>
                      <a:lnTo>
                        <a:pt x="16314" y="66685"/>
                      </a:lnTo>
                      <a:lnTo>
                        <a:pt x="61088" y="66685"/>
                      </a:lnTo>
                      <a:lnTo>
                        <a:pt x="61088" y="80141"/>
                      </a:lnTo>
                      <a:lnTo>
                        <a:pt x="0" y="80141"/>
                      </a:lnTo>
                      <a:close/>
                    </a:path>
                  </a:pathLst>
                </a:custGeom>
                <a:solidFill>
                  <a:srgbClr val="00000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146" name="Freeform: Shape 134">
                  <a:extLst>
                    <a:ext uri="{FF2B5EF4-FFF2-40B4-BE49-F238E27FC236}">
                      <a16:creationId xmlns:a16="http://schemas.microsoft.com/office/drawing/2014/main" id="{F16EECB8-096E-62EE-8863-8B68785CC685}"/>
                    </a:ext>
                  </a:extLst>
                </p:cNvPr>
                <p:cNvSpPr/>
                <p:nvPr/>
              </p:nvSpPr>
              <p:spPr>
                <a:xfrm>
                  <a:off x="6157487" y="4817022"/>
                  <a:ext cx="53943" cy="80498"/>
                </a:xfrm>
                <a:custGeom>
                  <a:avLst/>
                  <a:gdLst>
                    <a:gd name="connsiteX0" fmla="*/ 53943 w 53943"/>
                    <a:gd name="connsiteY0" fmla="*/ 66209 h 80498"/>
                    <a:gd name="connsiteX1" fmla="*/ 53943 w 53943"/>
                    <a:gd name="connsiteY1" fmla="*/ 80498 h 80498"/>
                    <a:gd name="connsiteX2" fmla="*/ 0 w 53943"/>
                    <a:gd name="connsiteY2" fmla="*/ 80498 h 80498"/>
                    <a:gd name="connsiteX3" fmla="*/ 5240 w 53943"/>
                    <a:gd name="connsiteY3" fmla="*/ 65137 h 80498"/>
                    <a:gd name="connsiteX4" fmla="*/ 22506 w 53943"/>
                    <a:gd name="connsiteY4" fmla="*/ 45846 h 80498"/>
                    <a:gd name="connsiteX5" fmla="*/ 35248 w 53943"/>
                    <a:gd name="connsiteY5" fmla="*/ 32747 h 80498"/>
                    <a:gd name="connsiteX6" fmla="*/ 38463 w 53943"/>
                    <a:gd name="connsiteY6" fmla="*/ 23340 h 80498"/>
                    <a:gd name="connsiteX7" fmla="*/ 35724 w 53943"/>
                    <a:gd name="connsiteY7" fmla="*/ 15480 h 80498"/>
                    <a:gd name="connsiteX8" fmla="*/ 28103 w 53943"/>
                    <a:gd name="connsiteY8" fmla="*/ 12742 h 80498"/>
                    <a:gd name="connsiteX9" fmla="*/ 20482 w 53943"/>
                    <a:gd name="connsiteY9" fmla="*/ 15600 h 80498"/>
                    <a:gd name="connsiteX10" fmla="*/ 17148 w 53943"/>
                    <a:gd name="connsiteY10" fmla="*/ 25245 h 80498"/>
                    <a:gd name="connsiteX11" fmla="*/ 1786 w 53943"/>
                    <a:gd name="connsiteY11" fmla="*/ 23697 h 80498"/>
                    <a:gd name="connsiteX12" fmla="*/ 10360 w 53943"/>
                    <a:gd name="connsiteY12" fmla="*/ 5478 h 80498"/>
                    <a:gd name="connsiteX13" fmla="*/ 28460 w 53943"/>
                    <a:gd name="connsiteY13" fmla="*/ 0 h 80498"/>
                    <a:gd name="connsiteX14" fmla="*/ 47156 w 53943"/>
                    <a:gd name="connsiteY14" fmla="*/ 6430 h 80498"/>
                    <a:gd name="connsiteX15" fmla="*/ 53943 w 53943"/>
                    <a:gd name="connsiteY15" fmla="*/ 22387 h 80498"/>
                    <a:gd name="connsiteX16" fmla="*/ 52038 w 53943"/>
                    <a:gd name="connsiteY16" fmla="*/ 32747 h 80498"/>
                    <a:gd name="connsiteX17" fmla="*/ 45846 w 53943"/>
                    <a:gd name="connsiteY17" fmla="*/ 42988 h 80498"/>
                    <a:gd name="connsiteX18" fmla="*/ 35724 w 53943"/>
                    <a:gd name="connsiteY18" fmla="*/ 53229 h 80498"/>
                    <a:gd name="connsiteX19" fmla="*/ 26555 w 53943"/>
                    <a:gd name="connsiteY19" fmla="*/ 62160 h 80498"/>
                    <a:gd name="connsiteX20" fmla="*/ 23459 w 53943"/>
                    <a:gd name="connsiteY20" fmla="*/ 66447 h 80498"/>
                    <a:gd name="connsiteX21" fmla="*/ 53943 w 53943"/>
                    <a:gd name="connsiteY21" fmla="*/ 66447 h 8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943" h="80498">
                      <a:moveTo>
                        <a:pt x="53943" y="66209"/>
                      </a:moveTo>
                      <a:lnTo>
                        <a:pt x="53943" y="80498"/>
                      </a:lnTo>
                      <a:lnTo>
                        <a:pt x="0" y="80498"/>
                      </a:lnTo>
                      <a:cubicBezTo>
                        <a:pt x="595" y="75140"/>
                        <a:pt x="2382" y="70019"/>
                        <a:pt x="5240" y="65137"/>
                      </a:cubicBezTo>
                      <a:cubicBezTo>
                        <a:pt x="8097" y="60255"/>
                        <a:pt x="13932" y="53943"/>
                        <a:pt x="22506" y="45846"/>
                      </a:cubicBezTo>
                      <a:cubicBezTo>
                        <a:pt x="29413" y="39416"/>
                        <a:pt x="33700" y="35010"/>
                        <a:pt x="35248" y="32747"/>
                      </a:cubicBezTo>
                      <a:cubicBezTo>
                        <a:pt x="37391" y="29532"/>
                        <a:pt x="38463" y="26436"/>
                        <a:pt x="38463" y="23340"/>
                      </a:cubicBezTo>
                      <a:cubicBezTo>
                        <a:pt x="38463" y="19886"/>
                        <a:pt x="37510" y="17267"/>
                        <a:pt x="35724" y="15480"/>
                      </a:cubicBezTo>
                      <a:cubicBezTo>
                        <a:pt x="33938" y="13694"/>
                        <a:pt x="31318" y="12742"/>
                        <a:pt x="28103" y="12742"/>
                      </a:cubicBezTo>
                      <a:cubicBezTo>
                        <a:pt x="24888" y="12742"/>
                        <a:pt x="22387" y="13694"/>
                        <a:pt x="20482" y="15600"/>
                      </a:cubicBezTo>
                      <a:cubicBezTo>
                        <a:pt x="18577" y="17505"/>
                        <a:pt x="17505" y="20720"/>
                        <a:pt x="17148" y="25245"/>
                      </a:cubicBezTo>
                      <a:lnTo>
                        <a:pt x="1786" y="23697"/>
                      </a:lnTo>
                      <a:cubicBezTo>
                        <a:pt x="2739" y="15242"/>
                        <a:pt x="5597" y="9169"/>
                        <a:pt x="10360" y="5478"/>
                      </a:cubicBezTo>
                      <a:cubicBezTo>
                        <a:pt x="15123" y="1786"/>
                        <a:pt x="21196" y="0"/>
                        <a:pt x="28460" y="0"/>
                      </a:cubicBezTo>
                      <a:cubicBezTo>
                        <a:pt x="36439" y="0"/>
                        <a:pt x="42631" y="2143"/>
                        <a:pt x="47156" y="6430"/>
                      </a:cubicBezTo>
                      <a:cubicBezTo>
                        <a:pt x="51681" y="10717"/>
                        <a:pt x="53943" y="15957"/>
                        <a:pt x="53943" y="22387"/>
                      </a:cubicBezTo>
                      <a:cubicBezTo>
                        <a:pt x="53943" y="25960"/>
                        <a:pt x="53348" y="29413"/>
                        <a:pt x="52038" y="32747"/>
                      </a:cubicBezTo>
                      <a:cubicBezTo>
                        <a:pt x="50728" y="35962"/>
                        <a:pt x="48704" y="39416"/>
                        <a:pt x="45846" y="42988"/>
                      </a:cubicBezTo>
                      <a:cubicBezTo>
                        <a:pt x="43941" y="45370"/>
                        <a:pt x="40606" y="48823"/>
                        <a:pt x="35724" y="53229"/>
                      </a:cubicBezTo>
                      <a:cubicBezTo>
                        <a:pt x="30842" y="57635"/>
                        <a:pt x="27746" y="60612"/>
                        <a:pt x="26555" y="62160"/>
                      </a:cubicBezTo>
                      <a:cubicBezTo>
                        <a:pt x="25245" y="63589"/>
                        <a:pt x="24173" y="65018"/>
                        <a:pt x="23459" y="66447"/>
                      </a:cubicBezTo>
                      <a:lnTo>
                        <a:pt x="53943" y="66447"/>
                      </a:lnTo>
                      <a:close/>
                    </a:path>
                  </a:pathLst>
                </a:custGeom>
                <a:solidFill>
                  <a:srgbClr val="00000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grpSp>
          <p:sp>
            <p:nvSpPr>
              <p:cNvPr id="80" name="Rectangle 79">
                <a:extLst>
                  <a:ext uri="{FF2B5EF4-FFF2-40B4-BE49-F238E27FC236}">
                    <a16:creationId xmlns:a16="http://schemas.microsoft.com/office/drawing/2014/main" id="{724A368B-8F0C-4EE2-0B22-7B2AF991A128}"/>
                  </a:ext>
                </a:extLst>
              </p:cNvPr>
              <p:cNvSpPr/>
              <p:nvPr/>
            </p:nvSpPr>
            <p:spPr>
              <a:xfrm>
                <a:off x="1552779" y="5084918"/>
                <a:ext cx="225388" cy="212230"/>
              </a:xfrm>
              <a:prstGeom prst="rect">
                <a:avLst/>
              </a:prstGeom>
              <a:noFill/>
              <a:ln w="23659" cap="flat">
                <a:noFill/>
                <a:prstDash val="sys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81" name="TextBox 80">
                <a:extLst>
                  <a:ext uri="{FF2B5EF4-FFF2-40B4-BE49-F238E27FC236}">
                    <a16:creationId xmlns:a16="http://schemas.microsoft.com/office/drawing/2014/main" id="{A2DF71AE-9FF8-BE95-4BEB-8AAC528359EF}"/>
                  </a:ext>
                </a:extLst>
              </p:cNvPr>
              <p:cNvSpPr txBox="1"/>
              <p:nvPr/>
            </p:nvSpPr>
            <p:spPr>
              <a:xfrm>
                <a:off x="1497333" y="4982701"/>
                <a:ext cx="766143" cy="43247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 b="1" i="0" u="none" strike="noStrike" kern="1200" cap="none" spc="0" normalizeH="0" baseline="0" noProof="0">
                    <a:ln>
                      <a:noFill/>
                    </a:ln>
                    <a:solidFill>
                      <a:srgbClr val="283349">
                        <a:lumMod val="50000"/>
                      </a:srgbClr>
                    </a:solidFill>
                    <a:effectLst/>
                    <a:uLnTx/>
                    <a:uFillTx/>
                    <a:latin typeface="Arial" panose="020B0604020202020204"/>
                    <a:ea typeface="黑体" panose="02010609060101010101" pitchFamily="49" charset="-122"/>
                    <a:cs typeface="+mn-cs"/>
                    <a:sym typeface="Helvetica"/>
                  </a:rPr>
                  <a:t>E3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 b="1" i="0" u="none" strike="noStrike" kern="1200" cap="none" spc="0" normalizeH="0" baseline="0" noProof="0">
                    <a:ln>
                      <a:noFill/>
                    </a:ln>
                    <a:solidFill>
                      <a:srgbClr val="283349">
                        <a:lumMod val="50000"/>
                      </a:srgbClr>
                    </a:solidFill>
                    <a:effectLst/>
                    <a:uLnTx/>
                    <a:uFillTx/>
                    <a:latin typeface="Arial" panose="020B0604020202020204"/>
                    <a:ea typeface="黑体" panose="02010609060101010101" pitchFamily="49" charset="-122"/>
                    <a:cs typeface="+mn-cs"/>
                    <a:sym typeface="Helvetica"/>
                  </a:rPr>
                  <a:t> ligase</a:t>
                </a:r>
                <a:endParaRPr kumimoji="0" lang="zh-CN" altLang="en-US" sz="700" b="0" i="0" u="none" strike="noStrike" kern="1200" cap="none" spc="0" normalizeH="0" baseline="0" noProof="0">
                  <a:ln>
                    <a:noFill/>
                  </a:ln>
                  <a:solidFill>
                    <a:srgbClr val="283349">
                      <a:lumMod val="50000"/>
                    </a:srgbClr>
                  </a:solidFill>
                  <a:effectLst/>
                  <a:uLnTx/>
                  <a:uFillTx/>
                  <a:latin typeface="Arial" panose="020B0604020202020204"/>
                  <a:ea typeface="黑体" panose="02010609060101010101" pitchFamily="49" charset="-122"/>
                  <a:cs typeface="+mn-cs"/>
                  <a:sym typeface="Helvetica"/>
                </a:endParaRPr>
              </a:p>
            </p:txBody>
          </p:sp>
          <p:grpSp>
            <p:nvGrpSpPr>
              <p:cNvPr id="82" name="Group 81">
                <a:extLst>
                  <a:ext uri="{FF2B5EF4-FFF2-40B4-BE49-F238E27FC236}">
                    <a16:creationId xmlns:a16="http://schemas.microsoft.com/office/drawing/2014/main" id="{ACF0D2F8-4FC7-E099-2600-31113CE1F9BD}"/>
                  </a:ext>
                </a:extLst>
              </p:cNvPr>
              <p:cNvGrpSpPr/>
              <p:nvPr/>
            </p:nvGrpSpPr>
            <p:grpSpPr>
              <a:xfrm>
                <a:off x="3216394" y="4574298"/>
                <a:ext cx="436910" cy="102057"/>
                <a:chOff x="9135517" y="5109400"/>
                <a:chExt cx="436910" cy="102057"/>
              </a:xfrm>
            </p:grpSpPr>
            <p:sp>
              <p:nvSpPr>
                <p:cNvPr id="143" name="Freeform: Shape 131">
                  <a:extLst>
                    <a:ext uri="{FF2B5EF4-FFF2-40B4-BE49-F238E27FC236}">
                      <a16:creationId xmlns:a16="http://schemas.microsoft.com/office/drawing/2014/main" id="{6F35D31E-7A7E-60E0-C80E-B1A429B7EBC0}"/>
                    </a:ext>
                  </a:extLst>
                </p:cNvPr>
                <p:cNvSpPr/>
                <p:nvPr/>
              </p:nvSpPr>
              <p:spPr>
                <a:xfrm>
                  <a:off x="9135517" y="5154114"/>
                  <a:ext cx="377181" cy="2721"/>
                </a:xfrm>
                <a:custGeom>
                  <a:avLst/>
                  <a:gdLst>
                    <a:gd name="connsiteX0" fmla="*/ 0 w 377181"/>
                    <a:gd name="connsiteY0" fmla="*/ 0 h 2721"/>
                    <a:gd name="connsiteX1" fmla="*/ 377182 w 377181"/>
                    <a:gd name="connsiteY1" fmla="*/ 2722 h 2721"/>
                  </a:gdLst>
                  <a:ahLst/>
                  <a:cxnLst>
                    <a:cxn ang="0">
                      <a:pos x="connsiteX0" y="connsiteY0"/>
                    </a:cxn>
                    <a:cxn ang="0">
                      <a:pos x="connsiteX1" y="connsiteY1"/>
                    </a:cxn>
                  </a:cxnLst>
                  <a:rect l="l" t="t" r="r" b="b"/>
                  <a:pathLst>
                    <a:path w="377181" h="2721">
                      <a:moveTo>
                        <a:pt x="0" y="0"/>
                      </a:moveTo>
                      <a:lnTo>
                        <a:pt x="377182" y="2722"/>
                      </a:lnTo>
                    </a:path>
                  </a:pathLst>
                </a:custGeom>
                <a:ln w="19050" cap="flat">
                  <a:solidFill>
                    <a:srgbClr val="28334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144" name="Freeform: Shape 132">
                  <a:extLst>
                    <a:ext uri="{FF2B5EF4-FFF2-40B4-BE49-F238E27FC236}">
                      <a16:creationId xmlns:a16="http://schemas.microsoft.com/office/drawing/2014/main" id="{D9700AB9-A961-9176-4609-F2F8DC3F36FE}"/>
                    </a:ext>
                  </a:extLst>
                </p:cNvPr>
                <p:cNvSpPr/>
                <p:nvPr/>
              </p:nvSpPr>
              <p:spPr>
                <a:xfrm>
                  <a:off x="9494863" y="5109400"/>
                  <a:ext cx="77564" cy="102057"/>
                </a:xfrm>
                <a:custGeom>
                  <a:avLst/>
                  <a:gdLst>
                    <a:gd name="connsiteX0" fmla="*/ 77564 w 77564"/>
                    <a:gd name="connsiteY0" fmla="*/ 50967 h 102057"/>
                    <a:gd name="connsiteX1" fmla="*/ 0 w 77564"/>
                    <a:gd name="connsiteY1" fmla="*/ 102058 h 102057"/>
                    <a:gd name="connsiteX2" fmla="*/ 0 w 77564"/>
                    <a:gd name="connsiteY2" fmla="*/ 0 h 102057"/>
                    <a:gd name="connsiteX3" fmla="*/ 77564 w 77564"/>
                    <a:gd name="connsiteY3" fmla="*/ 50967 h 102057"/>
                  </a:gdLst>
                  <a:ahLst/>
                  <a:cxnLst>
                    <a:cxn ang="0">
                      <a:pos x="connsiteX0" y="connsiteY0"/>
                    </a:cxn>
                    <a:cxn ang="0">
                      <a:pos x="connsiteX1" y="connsiteY1"/>
                    </a:cxn>
                    <a:cxn ang="0">
                      <a:pos x="connsiteX2" y="connsiteY2"/>
                    </a:cxn>
                    <a:cxn ang="0">
                      <a:pos x="connsiteX3" y="connsiteY3"/>
                    </a:cxn>
                  </a:cxnLst>
                  <a:rect l="l" t="t" r="r" b="b"/>
                  <a:pathLst>
                    <a:path w="77564" h="102057">
                      <a:moveTo>
                        <a:pt x="77564" y="50967"/>
                      </a:moveTo>
                      <a:lnTo>
                        <a:pt x="0" y="102058"/>
                      </a:lnTo>
                      <a:lnTo>
                        <a:pt x="0" y="0"/>
                      </a:lnTo>
                      <a:lnTo>
                        <a:pt x="77564" y="50967"/>
                      </a:lnTo>
                      <a:close/>
                    </a:path>
                  </a:pathLst>
                </a:custGeom>
                <a:solidFill>
                  <a:srgbClr val="28334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grpSp>
          <p:sp>
            <p:nvSpPr>
              <p:cNvPr id="83" name="Freeform: Shape 71">
                <a:extLst>
                  <a:ext uri="{FF2B5EF4-FFF2-40B4-BE49-F238E27FC236}">
                    <a16:creationId xmlns:a16="http://schemas.microsoft.com/office/drawing/2014/main" id="{81C39EC2-915B-716F-9F1E-25B6814F941C}"/>
                  </a:ext>
                </a:extLst>
              </p:cNvPr>
              <p:cNvSpPr/>
              <p:nvPr/>
            </p:nvSpPr>
            <p:spPr>
              <a:xfrm>
                <a:off x="3186479" y="4480592"/>
                <a:ext cx="82169" cy="328936"/>
              </a:xfrm>
              <a:custGeom>
                <a:avLst/>
                <a:gdLst>
                  <a:gd name="connsiteX0" fmla="*/ 82170 w 82169"/>
                  <a:gd name="connsiteY0" fmla="*/ 0 h 328936"/>
                  <a:gd name="connsiteX1" fmla="*/ 9925 w 82169"/>
                  <a:gd name="connsiteY1" fmla="*/ 132614 h 328936"/>
                  <a:gd name="connsiteX2" fmla="*/ 12028 w 82169"/>
                  <a:gd name="connsiteY2" fmla="*/ 214260 h 328936"/>
                  <a:gd name="connsiteX3" fmla="*/ 82170 w 82169"/>
                  <a:gd name="connsiteY3" fmla="*/ 328936 h 328936"/>
                  <a:gd name="connsiteX4" fmla="*/ 82170 w 82169"/>
                  <a:gd name="connsiteY4" fmla="*/ 0 h 328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69" h="328936">
                    <a:moveTo>
                      <a:pt x="82170" y="0"/>
                    </a:moveTo>
                    <a:lnTo>
                      <a:pt x="9925" y="132614"/>
                    </a:lnTo>
                    <a:cubicBezTo>
                      <a:pt x="-4054" y="158221"/>
                      <a:pt x="-3188" y="189395"/>
                      <a:pt x="12028" y="214260"/>
                    </a:cubicBezTo>
                    <a:lnTo>
                      <a:pt x="82170" y="328936"/>
                    </a:lnTo>
                    <a:lnTo>
                      <a:pt x="82170" y="0"/>
                    </a:lnTo>
                    <a:close/>
                  </a:path>
                </a:pathLst>
              </a:custGeom>
              <a:solidFill>
                <a:srgbClr val="B68E23">
                  <a:alpha val="61000"/>
                </a:srgb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84" name="Freeform: Shape 72">
                <a:extLst>
                  <a:ext uri="{FF2B5EF4-FFF2-40B4-BE49-F238E27FC236}">
                    <a16:creationId xmlns:a16="http://schemas.microsoft.com/office/drawing/2014/main" id="{CA8703AE-FE93-5DFF-D3B2-EB518FAD65E8}"/>
                  </a:ext>
                </a:extLst>
              </p:cNvPr>
              <p:cNvSpPr/>
              <p:nvPr/>
            </p:nvSpPr>
            <p:spPr>
              <a:xfrm>
                <a:off x="2739720" y="4586727"/>
                <a:ext cx="50967" cy="92780"/>
              </a:xfrm>
              <a:custGeom>
                <a:avLst/>
                <a:gdLst>
                  <a:gd name="connsiteX0" fmla="*/ 50967 w 50967"/>
                  <a:gd name="connsiteY0" fmla="*/ 46390 h 92780"/>
                  <a:gd name="connsiteX1" fmla="*/ 25484 w 50967"/>
                  <a:gd name="connsiteY1" fmla="*/ 92780 h 92780"/>
                  <a:gd name="connsiteX2" fmla="*/ 0 w 50967"/>
                  <a:gd name="connsiteY2" fmla="*/ 46390 h 92780"/>
                  <a:gd name="connsiteX3" fmla="*/ 25484 w 50967"/>
                  <a:gd name="connsiteY3" fmla="*/ 0 h 92780"/>
                  <a:gd name="connsiteX4" fmla="*/ 50967 w 50967"/>
                  <a:gd name="connsiteY4" fmla="*/ 46390 h 92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67" h="92780">
                    <a:moveTo>
                      <a:pt x="50967" y="46390"/>
                    </a:moveTo>
                    <a:cubicBezTo>
                      <a:pt x="50967" y="72010"/>
                      <a:pt x="39558" y="92780"/>
                      <a:pt x="25484" y="92780"/>
                    </a:cubicBezTo>
                    <a:cubicBezTo>
                      <a:pt x="11409" y="92780"/>
                      <a:pt x="0" y="72010"/>
                      <a:pt x="0" y="46390"/>
                    </a:cubicBezTo>
                    <a:cubicBezTo>
                      <a:pt x="0" y="20770"/>
                      <a:pt x="11409" y="0"/>
                      <a:pt x="25484" y="0"/>
                    </a:cubicBezTo>
                    <a:cubicBezTo>
                      <a:pt x="39558" y="0"/>
                      <a:pt x="50967" y="20770"/>
                      <a:pt x="50967" y="46390"/>
                    </a:cubicBezTo>
                    <a:close/>
                  </a:path>
                </a:pathLst>
              </a:custGeom>
              <a:solidFill>
                <a:srgbClr val="231F2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85" name="Freeform: Shape 73">
                <a:extLst>
                  <a:ext uri="{FF2B5EF4-FFF2-40B4-BE49-F238E27FC236}">
                    <a16:creationId xmlns:a16="http://schemas.microsoft.com/office/drawing/2014/main" id="{9F7AD436-75B6-BA4B-8A6F-3D5AAB756FB0}"/>
                  </a:ext>
                </a:extLst>
              </p:cNvPr>
              <p:cNvSpPr/>
              <p:nvPr/>
            </p:nvSpPr>
            <p:spPr>
              <a:xfrm>
                <a:off x="2795759" y="4585367"/>
                <a:ext cx="50967" cy="92780"/>
              </a:xfrm>
              <a:custGeom>
                <a:avLst/>
                <a:gdLst>
                  <a:gd name="connsiteX0" fmla="*/ 50967 w 50967"/>
                  <a:gd name="connsiteY0" fmla="*/ 46390 h 92780"/>
                  <a:gd name="connsiteX1" fmla="*/ 25484 w 50967"/>
                  <a:gd name="connsiteY1" fmla="*/ 92780 h 92780"/>
                  <a:gd name="connsiteX2" fmla="*/ 0 w 50967"/>
                  <a:gd name="connsiteY2" fmla="*/ 46390 h 92780"/>
                  <a:gd name="connsiteX3" fmla="*/ 25484 w 50967"/>
                  <a:gd name="connsiteY3" fmla="*/ 0 h 92780"/>
                  <a:gd name="connsiteX4" fmla="*/ 50967 w 50967"/>
                  <a:gd name="connsiteY4" fmla="*/ 46390 h 92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67" h="92780">
                    <a:moveTo>
                      <a:pt x="50967" y="46390"/>
                    </a:moveTo>
                    <a:cubicBezTo>
                      <a:pt x="50967" y="72010"/>
                      <a:pt x="39558" y="92780"/>
                      <a:pt x="25484" y="92780"/>
                    </a:cubicBezTo>
                    <a:cubicBezTo>
                      <a:pt x="11409" y="92780"/>
                      <a:pt x="0" y="72010"/>
                      <a:pt x="0" y="46390"/>
                    </a:cubicBezTo>
                    <a:cubicBezTo>
                      <a:pt x="0" y="20770"/>
                      <a:pt x="11409" y="0"/>
                      <a:pt x="25484" y="0"/>
                    </a:cubicBezTo>
                    <a:cubicBezTo>
                      <a:pt x="39558" y="0"/>
                      <a:pt x="50967" y="20770"/>
                      <a:pt x="50967" y="46390"/>
                    </a:cubicBezTo>
                    <a:close/>
                  </a:path>
                </a:pathLst>
              </a:custGeom>
              <a:solidFill>
                <a:srgbClr val="231F2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86" name="Freeform: Shape 74">
                <a:extLst>
                  <a:ext uri="{FF2B5EF4-FFF2-40B4-BE49-F238E27FC236}">
                    <a16:creationId xmlns:a16="http://schemas.microsoft.com/office/drawing/2014/main" id="{54822E39-059E-43CF-2522-A8BFFE0CECDE}"/>
                  </a:ext>
                </a:extLst>
              </p:cNvPr>
              <p:cNvSpPr/>
              <p:nvPr/>
            </p:nvSpPr>
            <p:spPr>
              <a:xfrm>
                <a:off x="2727349" y="4610850"/>
                <a:ext cx="137066" cy="41565"/>
              </a:xfrm>
              <a:custGeom>
                <a:avLst/>
                <a:gdLst>
                  <a:gd name="connsiteX0" fmla="*/ 0 w 137066"/>
                  <a:gd name="connsiteY0" fmla="*/ 0 h 41565"/>
                  <a:gd name="connsiteX1" fmla="*/ 137067 w 137066"/>
                  <a:gd name="connsiteY1" fmla="*/ 0 h 41565"/>
                  <a:gd name="connsiteX2" fmla="*/ 137067 w 137066"/>
                  <a:gd name="connsiteY2" fmla="*/ 41565 h 41565"/>
                  <a:gd name="connsiteX3" fmla="*/ 0 w 137066"/>
                  <a:gd name="connsiteY3" fmla="*/ 41565 h 41565"/>
                </a:gdLst>
                <a:ahLst/>
                <a:cxnLst>
                  <a:cxn ang="0">
                    <a:pos x="connsiteX0" y="connsiteY0"/>
                  </a:cxn>
                  <a:cxn ang="0">
                    <a:pos x="connsiteX1" y="connsiteY1"/>
                  </a:cxn>
                  <a:cxn ang="0">
                    <a:pos x="connsiteX2" y="connsiteY2"/>
                  </a:cxn>
                  <a:cxn ang="0">
                    <a:pos x="connsiteX3" y="connsiteY3"/>
                  </a:cxn>
                </a:cxnLst>
                <a:rect l="l" t="t" r="r" b="b"/>
                <a:pathLst>
                  <a:path w="137066" h="41565">
                    <a:moveTo>
                      <a:pt x="0" y="0"/>
                    </a:moveTo>
                    <a:lnTo>
                      <a:pt x="137067" y="0"/>
                    </a:lnTo>
                    <a:lnTo>
                      <a:pt x="137067" y="41565"/>
                    </a:lnTo>
                    <a:lnTo>
                      <a:pt x="0" y="41565"/>
                    </a:lnTo>
                    <a:close/>
                  </a:path>
                </a:pathLst>
              </a:custGeom>
              <a:solidFill>
                <a:srgbClr val="231F2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87" name="Freeform: Shape 75">
                <a:extLst>
                  <a:ext uri="{FF2B5EF4-FFF2-40B4-BE49-F238E27FC236}">
                    <a16:creationId xmlns:a16="http://schemas.microsoft.com/office/drawing/2014/main" id="{10573DAB-2706-EDE6-6CBF-75F2669BA8AE}"/>
                  </a:ext>
                </a:extLst>
              </p:cNvPr>
              <p:cNvSpPr/>
              <p:nvPr/>
            </p:nvSpPr>
            <p:spPr>
              <a:xfrm>
                <a:off x="2344252" y="4448743"/>
                <a:ext cx="382624" cy="375697"/>
              </a:xfrm>
              <a:custGeom>
                <a:avLst/>
                <a:gdLst>
                  <a:gd name="connsiteX0" fmla="*/ 65812 w 382624"/>
                  <a:gd name="connsiteY0" fmla="*/ 375697 h 375697"/>
                  <a:gd name="connsiteX1" fmla="*/ 226259 w 382624"/>
                  <a:gd name="connsiteY1" fmla="*/ 375697 h 375697"/>
                  <a:gd name="connsiteX2" fmla="*/ 234053 w 382624"/>
                  <a:gd name="connsiteY2" fmla="*/ 375202 h 375697"/>
                  <a:gd name="connsiteX3" fmla="*/ 382625 w 382624"/>
                  <a:gd name="connsiteY3" fmla="*/ 188529 h 375697"/>
                  <a:gd name="connsiteX4" fmla="*/ 246424 w 382624"/>
                  <a:gd name="connsiteY4" fmla="*/ 3216 h 375697"/>
                  <a:gd name="connsiteX5" fmla="*/ 226259 w 382624"/>
                  <a:gd name="connsiteY5" fmla="*/ 0 h 375697"/>
                  <a:gd name="connsiteX6" fmla="*/ 65812 w 382624"/>
                  <a:gd name="connsiteY6" fmla="*/ 0 h 375697"/>
                  <a:gd name="connsiteX7" fmla="*/ 0 w 382624"/>
                  <a:gd name="connsiteY7" fmla="*/ 65812 h 375697"/>
                  <a:gd name="connsiteX8" fmla="*/ 0 w 382624"/>
                  <a:gd name="connsiteY8" fmla="*/ 309761 h 375697"/>
                  <a:gd name="connsiteX9" fmla="*/ 65812 w 382624"/>
                  <a:gd name="connsiteY9" fmla="*/ 375573 h 37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624" h="375697">
                    <a:moveTo>
                      <a:pt x="65812" y="375697"/>
                    </a:moveTo>
                    <a:lnTo>
                      <a:pt x="226259" y="375697"/>
                    </a:lnTo>
                    <a:cubicBezTo>
                      <a:pt x="228857" y="375697"/>
                      <a:pt x="231455" y="375450"/>
                      <a:pt x="234053" y="375202"/>
                    </a:cubicBezTo>
                    <a:cubicBezTo>
                      <a:pt x="316813" y="370007"/>
                      <a:pt x="382625" y="288608"/>
                      <a:pt x="382625" y="188529"/>
                    </a:cubicBezTo>
                    <a:cubicBezTo>
                      <a:pt x="382625" y="88450"/>
                      <a:pt x="323245" y="15340"/>
                      <a:pt x="246424" y="3216"/>
                    </a:cubicBezTo>
                    <a:cubicBezTo>
                      <a:pt x="240115" y="1113"/>
                      <a:pt x="233311" y="0"/>
                      <a:pt x="226259" y="0"/>
                    </a:cubicBezTo>
                    <a:lnTo>
                      <a:pt x="65812" y="0"/>
                    </a:lnTo>
                    <a:cubicBezTo>
                      <a:pt x="29442" y="0"/>
                      <a:pt x="0" y="29442"/>
                      <a:pt x="0" y="65812"/>
                    </a:cubicBezTo>
                    <a:lnTo>
                      <a:pt x="0" y="309761"/>
                    </a:lnTo>
                    <a:cubicBezTo>
                      <a:pt x="0" y="346131"/>
                      <a:pt x="29442" y="375573"/>
                      <a:pt x="65812" y="375573"/>
                    </a:cubicBezTo>
                    <a:close/>
                  </a:path>
                </a:pathLst>
              </a:custGeom>
              <a:solidFill>
                <a:srgbClr val="BCE4AA"/>
              </a:solidFill>
              <a:ln w="24735" cap="flat">
                <a:solidFill>
                  <a:srgbClr val="D9D8D6">
                    <a:lumMod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88" name="Freeform: Shape 76">
                <a:extLst>
                  <a:ext uri="{FF2B5EF4-FFF2-40B4-BE49-F238E27FC236}">
                    <a16:creationId xmlns:a16="http://schemas.microsoft.com/office/drawing/2014/main" id="{1A779AC0-A705-3145-7A48-87A1DC5124C7}"/>
                  </a:ext>
                </a:extLst>
              </p:cNvPr>
              <p:cNvSpPr/>
              <p:nvPr/>
            </p:nvSpPr>
            <p:spPr>
              <a:xfrm>
                <a:off x="2865428" y="4454433"/>
                <a:ext cx="392397" cy="385222"/>
              </a:xfrm>
              <a:custGeom>
                <a:avLst/>
                <a:gdLst>
                  <a:gd name="connsiteX0" fmla="*/ 324854 w 392397"/>
                  <a:gd name="connsiteY0" fmla="*/ 124 h 385222"/>
                  <a:gd name="connsiteX1" fmla="*/ 160324 w 392397"/>
                  <a:gd name="connsiteY1" fmla="*/ 124 h 385222"/>
                  <a:gd name="connsiteX2" fmla="*/ 152283 w 392397"/>
                  <a:gd name="connsiteY2" fmla="*/ 619 h 385222"/>
                  <a:gd name="connsiteX3" fmla="*/ 0 w 392397"/>
                  <a:gd name="connsiteY3" fmla="*/ 191993 h 385222"/>
                  <a:gd name="connsiteX4" fmla="*/ 139665 w 392397"/>
                  <a:gd name="connsiteY4" fmla="*/ 382006 h 385222"/>
                  <a:gd name="connsiteX5" fmla="*/ 160324 w 392397"/>
                  <a:gd name="connsiteY5" fmla="*/ 385223 h 385222"/>
                  <a:gd name="connsiteX6" fmla="*/ 324854 w 392397"/>
                  <a:gd name="connsiteY6" fmla="*/ 385223 h 385222"/>
                  <a:gd name="connsiteX7" fmla="*/ 392397 w 392397"/>
                  <a:gd name="connsiteY7" fmla="*/ 317679 h 385222"/>
                  <a:gd name="connsiteX8" fmla="*/ 392397 w 392397"/>
                  <a:gd name="connsiteY8" fmla="*/ 67544 h 385222"/>
                  <a:gd name="connsiteX9" fmla="*/ 324854 w 392397"/>
                  <a:gd name="connsiteY9" fmla="*/ 0 h 38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397" h="385222">
                    <a:moveTo>
                      <a:pt x="324854" y="124"/>
                    </a:moveTo>
                    <a:lnTo>
                      <a:pt x="160324" y="124"/>
                    </a:lnTo>
                    <a:cubicBezTo>
                      <a:pt x="157602" y="124"/>
                      <a:pt x="155004" y="371"/>
                      <a:pt x="152283" y="619"/>
                    </a:cubicBezTo>
                    <a:cubicBezTo>
                      <a:pt x="67420" y="5938"/>
                      <a:pt x="0" y="89440"/>
                      <a:pt x="0" y="191993"/>
                    </a:cubicBezTo>
                    <a:cubicBezTo>
                      <a:pt x="0" y="294546"/>
                      <a:pt x="60864" y="369636"/>
                      <a:pt x="139665" y="382006"/>
                    </a:cubicBezTo>
                    <a:cubicBezTo>
                      <a:pt x="146221" y="384109"/>
                      <a:pt x="153149" y="385223"/>
                      <a:pt x="160324" y="385223"/>
                    </a:cubicBezTo>
                    <a:lnTo>
                      <a:pt x="324854" y="385223"/>
                    </a:lnTo>
                    <a:cubicBezTo>
                      <a:pt x="362089" y="385223"/>
                      <a:pt x="392397" y="355038"/>
                      <a:pt x="392397" y="317679"/>
                    </a:cubicBezTo>
                    <a:lnTo>
                      <a:pt x="392397" y="67544"/>
                    </a:lnTo>
                    <a:cubicBezTo>
                      <a:pt x="392397" y="30308"/>
                      <a:pt x="362213" y="0"/>
                      <a:pt x="324854" y="0"/>
                    </a:cubicBezTo>
                    <a:close/>
                  </a:path>
                </a:pathLst>
              </a:custGeom>
              <a:solidFill>
                <a:srgbClr val="99CCFF"/>
              </a:solidFill>
              <a:ln w="24735" cap="flat">
                <a:solidFill>
                  <a:srgbClr val="D9D8D6">
                    <a:lumMod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89" name="TextBox 88">
                <a:extLst>
                  <a:ext uri="{FF2B5EF4-FFF2-40B4-BE49-F238E27FC236}">
                    <a16:creationId xmlns:a16="http://schemas.microsoft.com/office/drawing/2014/main" id="{1C1BC802-3F17-F9AE-2051-4424F7E5125E}"/>
                  </a:ext>
                </a:extLst>
              </p:cNvPr>
              <p:cNvSpPr txBox="1"/>
              <p:nvPr/>
            </p:nvSpPr>
            <p:spPr>
              <a:xfrm>
                <a:off x="3815611" y="1901684"/>
                <a:ext cx="583556" cy="2811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00" b="1"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sym typeface="Helvetica"/>
                  </a:rPr>
                  <a:t>BTK</a:t>
                </a:r>
                <a:endParaRPr kumimoji="0" lang="zh-CN" altLang="en-US" sz="700" b="1"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sym typeface="Helvetica"/>
                </a:endParaRPr>
              </a:p>
            </p:txBody>
          </p:sp>
          <p:sp>
            <p:nvSpPr>
              <p:cNvPr id="90" name="TextBox 89">
                <a:extLst>
                  <a:ext uri="{FF2B5EF4-FFF2-40B4-BE49-F238E27FC236}">
                    <a16:creationId xmlns:a16="http://schemas.microsoft.com/office/drawing/2014/main" id="{B07BD8CC-7C7B-7EC0-A36A-772A29309B9B}"/>
                  </a:ext>
                </a:extLst>
              </p:cNvPr>
              <p:cNvSpPr txBox="1"/>
              <p:nvPr/>
            </p:nvSpPr>
            <p:spPr>
              <a:xfrm>
                <a:off x="3766600" y="4487443"/>
                <a:ext cx="632227" cy="2811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00" b="1"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sym typeface="Helvetica"/>
                  </a:rPr>
                  <a:t>BTK</a:t>
                </a:r>
                <a:endParaRPr kumimoji="0" lang="zh-CN" altLang="en-US" sz="700" b="1"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sym typeface="Helvetica"/>
                </a:endParaRPr>
              </a:p>
            </p:txBody>
          </p:sp>
          <p:sp>
            <p:nvSpPr>
              <p:cNvPr id="91" name="Freeform: Shape 79">
                <a:extLst>
                  <a:ext uri="{FF2B5EF4-FFF2-40B4-BE49-F238E27FC236}">
                    <a16:creationId xmlns:a16="http://schemas.microsoft.com/office/drawing/2014/main" id="{48F3FB6A-4916-9CC8-548D-99AE03C746B1}"/>
                  </a:ext>
                </a:extLst>
              </p:cNvPr>
              <p:cNvSpPr/>
              <p:nvPr/>
            </p:nvSpPr>
            <p:spPr>
              <a:xfrm>
                <a:off x="3780513" y="3112102"/>
                <a:ext cx="629997" cy="573433"/>
              </a:xfrm>
              <a:custGeom>
                <a:avLst/>
                <a:gdLst>
                  <a:gd name="connsiteX0" fmla="*/ 133707 w 629997"/>
                  <a:gd name="connsiteY0" fmla="*/ 534316 h 573433"/>
                  <a:gd name="connsiteX1" fmla="*/ 11979 w 629997"/>
                  <a:gd name="connsiteY1" fmla="*/ 335148 h 573433"/>
                  <a:gd name="connsiteX2" fmla="*/ 9876 w 629997"/>
                  <a:gd name="connsiteY2" fmla="*/ 253502 h 573433"/>
                  <a:gd name="connsiteX3" fmla="*/ 121460 w 629997"/>
                  <a:gd name="connsiteY3" fmla="*/ 48396 h 573433"/>
                  <a:gd name="connsiteX4" fmla="*/ 191107 w 629997"/>
                  <a:gd name="connsiteY4" fmla="*/ 5841 h 573433"/>
                  <a:gd name="connsiteX5" fmla="*/ 424541 w 629997"/>
                  <a:gd name="connsiteY5" fmla="*/ 27 h 573433"/>
                  <a:gd name="connsiteX6" fmla="*/ 496291 w 629997"/>
                  <a:gd name="connsiteY6" fmla="*/ 39118 h 573433"/>
                  <a:gd name="connsiteX7" fmla="*/ 618018 w 629997"/>
                  <a:gd name="connsiteY7" fmla="*/ 238286 h 573433"/>
                  <a:gd name="connsiteX8" fmla="*/ 620121 w 629997"/>
                  <a:gd name="connsiteY8" fmla="*/ 319932 h 573433"/>
                  <a:gd name="connsiteX9" fmla="*/ 508538 w 629997"/>
                  <a:gd name="connsiteY9" fmla="*/ 525038 h 573433"/>
                  <a:gd name="connsiteX10" fmla="*/ 438891 w 629997"/>
                  <a:gd name="connsiteY10" fmla="*/ 567593 h 573433"/>
                  <a:gd name="connsiteX11" fmla="*/ 205457 w 629997"/>
                  <a:gd name="connsiteY11" fmla="*/ 573407 h 573433"/>
                  <a:gd name="connsiteX12" fmla="*/ 133707 w 629997"/>
                  <a:gd name="connsiteY12" fmla="*/ 534316 h 57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997" h="573433">
                    <a:moveTo>
                      <a:pt x="133707" y="534316"/>
                    </a:moveTo>
                    <a:lnTo>
                      <a:pt x="11979" y="335148"/>
                    </a:lnTo>
                    <a:cubicBezTo>
                      <a:pt x="-3237" y="310283"/>
                      <a:pt x="-3979" y="279109"/>
                      <a:pt x="9876" y="253502"/>
                    </a:cubicBezTo>
                    <a:lnTo>
                      <a:pt x="121460" y="48396"/>
                    </a:lnTo>
                    <a:cubicBezTo>
                      <a:pt x="135439" y="22789"/>
                      <a:pt x="161912" y="6583"/>
                      <a:pt x="191107" y="5841"/>
                    </a:cubicBezTo>
                    <a:lnTo>
                      <a:pt x="424541" y="27"/>
                    </a:lnTo>
                    <a:cubicBezTo>
                      <a:pt x="453736" y="-716"/>
                      <a:pt x="481075" y="14129"/>
                      <a:pt x="496291" y="39118"/>
                    </a:cubicBezTo>
                    <a:lnTo>
                      <a:pt x="618018" y="238286"/>
                    </a:lnTo>
                    <a:cubicBezTo>
                      <a:pt x="633234" y="263151"/>
                      <a:pt x="633976" y="294325"/>
                      <a:pt x="620121" y="319932"/>
                    </a:cubicBezTo>
                    <a:lnTo>
                      <a:pt x="508538" y="525038"/>
                    </a:lnTo>
                    <a:cubicBezTo>
                      <a:pt x="494559" y="550645"/>
                      <a:pt x="468086" y="566851"/>
                      <a:pt x="438891" y="567593"/>
                    </a:cubicBezTo>
                    <a:lnTo>
                      <a:pt x="205457" y="573407"/>
                    </a:lnTo>
                    <a:cubicBezTo>
                      <a:pt x="176262" y="574149"/>
                      <a:pt x="148923" y="559304"/>
                      <a:pt x="133707" y="534316"/>
                    </a:cubicBezTo>
                    <a:close/>
                  </a:path>
                </a:pathLst>
              </a:custGeom>
              <a:solidFill>
                <a:srgbClr val="314F7F"/>
              </a:solidFill>
              <a:ln w="24735" cap="flat">
                <a:solidFill>
                  <a:srgbClr val="D9D8D6">
                    <a:lumMod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sym typeface="Helvetica"/>
                </a:endParaRPr>
              </a:p>
            </p:txBody>
          </p:sp>
          <p:grpSp>
            <p:nvGrpSpPr>
              <p:cNvPr id="92" name="Group 91">
                <a:extLst>
                  <a:ext uri="{FF2B5EF4-FFF2-40B4-BE49-F238E27FC236}">
                    <a16:creationId xmlns:a16="http://schemas.microsoft.com/office/drawing/2014/main" id="{03CEC1D6-7B16-3993-2589-D05D9D076F89}"/>
                  </a:ext>
                </a:extLst>
              </p:cNvPr>
              <p:cNvGrpSpPr/>
              <p:nvPr/>
            </p:nvGrpSpPr>
            <p:grpSpPr>
              <a:xfrm>
                <a:off x="4207098" y="3031348"/>
                <a:ext cx="182455" cy="182455"/>
                <a:chOff x="4166283" y="2995894"/>
                <a:chExt cx="182455" cy="182455"/>
              </a:xfrm>
            </p:grpSpPr>
            <p:sp>
              <p:nvSpPr>
                <p:cNvPr id="139" name="Freeform: Shape 127">
                  <a:extLst>
                    <a:ext uri="{FF2B5EF4-FFF2-40B4-BE49-F238E27FC236}">
                      <a16:creationId xmlns:a16="http://schemas.microsoft.com/office/drawing/2014/main" id="{840A6FF5-15EB-FDB8-5574-B853BA197842}"/>
                    </a:ext>
                  </a:extLst>
                </p:cNvPr>
                <p:cNvSpPr/>
                <p:nvPr/>
              </p:nvSpPr>
              <p:spPr>
                <a:xfrm>
                  <a:off x="4166283" y="2995894"/>
                  <a:ext cx="182455" cy="182455"/>
                </a:xfrm>
                <a:custGeom>
                  <a:avLst/>
                  <a:gdLst>
                    <a:gd name="connsiteX0" fmla="*/ 149733 w 149733"/>
                    <a:gd name="connsiteY0" fmla="*/ 74867 h 149733"/>
                    <a:gd name="connsiteX1" fmla="*/ 74867 w 149733"/>
                    <a:gd name="connsiteY1" fmla="*/ 149733 h 149733"/>
                    <a:gd name="connsiteX2" fmla="*/ 0 w 149733"/>
                    <a:gd name="connsiteY2" fmla="*/ 74867 h 149733"/>
                    <a:gd name="connsiteX3" fmla="*/ 74867 w 149733"/>
                    <a:gd name="connsiteY3" fmla="*/ 0 h 149733"/>
                    <a:gd name="connsiteX4" fmla="*/ 149733 w 149733"/>
                    <a:gd name="connsiteY4" fmla="*/ 74867 h 149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733" h="149733">
                      <a:moveTo>
                        <a:pt x="149733" y="74867"/>
                      </a:moveTo>
                      <a:cubicBezTo>
                        <a:pt x="149733" y="116214"/>
                        <a:pt x="116214" y="149733"/>
                        <a:pt x="74867" y="149733"/>
                      </a:cubicBezTo>
                      <a:cubicBezTo>
                        <a:pt x="33519" y="149733"/>
                        <a:pt x="0" y="116214"/>
                        <a:pt x="0" y="74867"/>
                      </a:cubicBezTo>
                      <a:cubicBezTo>
                        <a:pt x="0" y="33519"/>
                        <a:pt x="33519" y="0"/>
                        <a:pt x="74867" y="0"/>
                      </a:cubicBezTo>
                      <a:cubicBezTo>
                        <a:pt x="116214" y="0"/>
                        <a:pt x="149733" y="33519"/>
                        <a:pt x="149733" y="74867"/>
                      </a:cubicBezTo>
                      <a:close/>
                    </a:path>
                  </a:pathLst>
                </a:custGeom>
                <a:solidFill>
                  <a:srgbClr val="B14227"/>
                </a:solidFill>
                <a:ln w="9525" cap="flat">
                  <a:solidFill>
                    <a:srgbClr val="D9D8D6">
                      <a:lumMod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grpSp>
              <p:nvGrpSpPr>
                <p:cNvPr id="140" name="Graphic 237">
                  <a:extLst>
                    <a:ext uri="{FF2B5EF4-FFF2-40B4-BE49-F238E27FC236}">
                      <a16:creationId xmlns:a16="http://schemas.microsoft.com/office/drawing/2014/main" id="{3C047668-8208-9681-9D27-11027FBE566D}"/>
                    </a:ext>
                  </a:extLst>
                </p:cNvPr>
                <p:cNvGrpSpPr/>
                <p:nvPr/>
              </p:nvGrpSpPr>
              <p:grpSpPr>
                <a:xfrm>
                  <a:off x="4202728" y="3054508"/>
                  <a:ext cx="113511" cy="69058"/>
                  <a:chOff x="5904452" y="3269932"/>
                  <a:chExt cx="93154" cy="56673"/>
                </a:xfrm>
                <a:solidFill>
                  <a:srgbClr val="000000"/>
                </a:solidFill>
              </p:grpSpPr>
              <p:sp>
                <p:nvSpPr>
                  <p:cNvPr id="141" name="Freeform: Shape 129">
                    <a:extLst>
                      <a:ext uri="{FF2B5EF4-FFF2-40B4-BE49-F238E27FC236}">
                        <a16:creationId xmlns:a16="http://schemas.microsoft.com/office/drawing/2014/main" id="{15E9C88A-2840-DF89-37D6-26F557A5F0F5}"/>
                      </a:ext>
                    </a:extLst>
                  </p:cNvPr>
                  <p:cNvSpPr/>
                  <p:nvPr/>
                </p:nvSpPr>
                <p:spPr>
                  <a:xfrm>
                    <a:off x="5904452" y="3269932"/>
                    <a:ext cx="44576" cy="56673"/>
                  </a:xfrm>
                  <a:custGeom>
                    <a:avLst/>
                    <a:gdLst>
                      <a:gd name="connsiteX0" fmla="*/ 190 w 44576"/>
                      <a:gd name="connsiteY0" fmla="*/ 0 h 56673"/>
                      <a:gd name="connsiteX1" fmla="*/ 11430 w 44576"/>
                      <a:gd name="connsiteY1" fmla="*/ 0 h 56673"/>
                      <a:gd name="connsiteX2" fmla="*/ 11430 w 44576"/>
                      <a:gd name="connsiteY2" fmla="*/ 30194 h 56673"/>
                      <a:gd name="connsiteX3" fmla="*/ 11811 w 44576"/>
                      <a:gd name="connsiteY3" fmla="*/ 39529 h 56673"/>
                      <a:gd name="connsiteX4" fmla="*/ 15240 w 44576"/>
                      <a:gd name="connsiteY4" fmla="*/ 45053 h 56673"/>
                      <a:gd name="connsiteX5" fmla="*/ 22669 w 44576"/>
                      <a:gd name="connsiteY5" fmla="*/ 47149 h 56673"/>
                      <a:gd name="connsiteX6" fmla="*/ 29909 w 44576"/>
                      <a:gd name="connsiteY6" fmla="*/ 45148 h 56673"/>
                      <a:gd name="connsiteX7" fmla="*/ 32861 w 44576"/>
                      <a:gd name="connsiteY7" fmla="*/ 40291 h 56673"/>
                      <a:gd name="connsiteX8" fmla="*/ 33337 w 44576"/>
                      <a:gd name="connsiteY8" fmla="*/ 30861 h 56673"/>
                      <a:gd name="connsiteX9" fmla="*/ 33337 w 44576"/>
                      <a:gd name="connsiteY9" fmla="*/ 0 h 56673"/>
                      <a:gd name="connsiteX10" fmla="*/ 44577 w 44576"/>
                      <a:gd name="connsiteY10" fmla="*/ 0 h 56673"/>
                      <a:gd name="connsiteX11" fmla="*/ 44577 w 44576"/>
                      <a:gd name="connsiteY11" fmla="*/ 29242 h 56673"/>
                      <a:gd name="connsiteX12" fmla="*/ 43625 w 44576"/>
                      <a:gd name="connsiteY12" fmla="*/ 43434 h 56673"/>
                      <a:gd name="connsiteX13" fmla="*/ 40291 w 44576"/>
                      <a:gd name="connsiteY13" fmla="*/ 50387 h 56673"/>
                      <a:gd name="connsiteX14" fmla="*/ 33718 w 44576"/>
                      <a:gd name="connsiteY14" fmla="*/ 54959 h 56673"/>
                      <a:gd name="connsiteX15" fmla="*/ 22955 w 44576"/>
                      <a:gd name="connsiteY15" fmla="*/ 56674 h 56673"/>
                      <a:gd name="connsiteX16" fmla="*/ 10859 w 44576"/>
                      <a:gd name="connsiteY16" fmla="*/ 54864 h 56673"/>
                      <a:gd name="connsiteX17" fmla="*/ 4286 w 44576"/>
                      <a:gd name="connsiteY17" fmla="*/ 50102 h 56673"/>
                      <a:gd name="connsiteX18" fmla="*/ 1143 w 44576"/>
                      <a:gd name="connsiteY18" fmla="*/ 43910 h 56673"/>
                      <a:gd name="connsiteX19" fmla="*/ 0 w 44576"/>
                      <a:gd name="connsiteY19" fmla="*/ 29718 h 56673"/>
                      <a:gd name="connsiteX20" fmla="*/ 0 w 44576"/>
                      <a:gd name="connsiteY20" fmla="*/ 0 h 5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576" h="56673">
                        <a:moveTo>
                          <a:pt x="190" y="0"/>
                        </a:moveTo>
                        <a:lnTo>
                          <a:pt x="11430" y="0"/>
                        </a:lnTo>
                        <a:lnTo>
                          <a:pt x="11430" y="30194"/>
                        </a:lnTo>
                        <a:cubicBezTo>
                          <a:pt x="11430" y="34957"/>
                          <a:pt x="11525" y="38100"/>
                          <a:pt x="11811" y="39529"/>
                        </a:cubicBezTo>
                        <a:cubicBezTo>
                          <a:pt x="12287" y="41815"/>
                          <a:pt x="13430" y="43625"/>
                          <a:pt x="15240" y="45053"/>
                        </a:cubicBezTo>
                        <a:cubicBezTo>
                          <a:pt x="17050" y="46387"/>
                          <a:pt x="19526" y="47149"/>
                          <a:pt x="22669" y="47149"/>
                        </a:cubicBezTo>
                        <a:cubicBezTo>
                          <a:pt x="25813" y="47149"/>
                          <a:pt x="28289" y="46482"/>
                          <a:pt x="29909" y="45148"/>
                        </a:cubicBezTo>
                        <a:cubicBezTo>
                          <a:pt x="31528" y="43815"/>
                          <a:pt x="32480" y="42196"/>
                          <a:pt x="32861" y="40291"/>
                        </a:cubicBezTo>
                        <a:cubicBezTo>
                          <a:pt x="33242" y="38386"/>
                          <a:pt x="33337" y="35243"/>
                          <a:pt x="33337" y="30861"/>
                        </a:cubicBezTo>
                        <a:lnTo>
                          <a:pt x="33337" y="0"/>
                        </a:lnTo>
                        <a:lnTo>
                          <a:pt x="44577" y="0"/>
                        </a:lnTo>
                        <a:lnTo>
                          <a:pt x="44577" y="29242"/>
                        </a:lnTo>
                        <a:cubicBezTo>
                          <a:pt x="44577" y="35909"/>
                          <a:pt x="44291" y="40672"/>
                          <a:pt x="43625" y="43434"/>
                        </a:cubicBezTo>
                        <a:cubicBezTo>
                          <a:pt x="43053" y="46196"/>
                          <a:pt x="41910" y="48482"/>
                          <a:pt x="40291" y="50387"/>
                        </a:cubicBezTo>
                        <a:cubicBezTo>
                          <a:pt x="38671" y="52292"/>
                          <a:pt x="36481" y="53816"/>
                          <a:pt x="33718" y="54959"/>
                        </a:cubicBezTo>
                        <a:cubicBezTo>
                          <a:pt x="30956" y="56102"/>
                          <a:pt x="27432" y="56674"/>
                          <a:pt x="22955" y="56674"/>
                        </a:cubicBezTo>
                        <a:cubicBezTo>
                          <a:pt x="17621" y="56674"/>
                          <a:pt x="13621" y="56007"/>
                          <a:pt x="10859" y="54864"/>
                        </a:cubicBezTo>
                        <a:cubicBezTo>
                          <a:pt x="8096" y="53626"/>
                          <a:pt x="5906" y="52007"/>
                          <a:pt x="4286" y="50102"/>
                        </a:cubicBezTo>
                        <a:cubicBezTo>
                          <a:pt x="2667" y="48196"/>
                          <a:pt x="1619" y="46101"/>
                          <a:pt x="1143" y="43910"/>
                        </a:cubicBezTo>
                        <a:cubicBezTo>
                          <a:pt x="381" y="40672"/>
                          <a:pt x="0" y="36004"/>
                          <a:pt x="0" y="29718"/>
                        </a:cubicBezTo>
                        <a:lnTo>
                          <a:pt x="0" y="0"/>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142" name="Freeform: Shape 130">
                    <a:extLst>
                      <a:ext uri="{FF2B5EF4-FFF2-40B4-BE49-F238E27FC236}">
                        <a16:creationId xmlns:a16="http://schemas.microsoft.com/office/drawing/2014/main" id="{C2788534-8821-414F-00EE-10C924AEA1CA}"/>
                      </a:ext>
                    </a:extLst>
                  </p:cNvPr>
                  <p:cNvSpPr/>
                  <p:nvPr/>
                </p:nvSpPr>
                <p:spPr>
                  <a:xfrm>
                    <a:off x="5958078" y="3269932"/>
                    <a:ext cx="39528" cy="56673"/>
                  </a:xfrm>
                  <a:custGeom>
                    <a:avLst/>
                    <a:gdLst>
                      <a:gd name="connsiteX0" fmla="*/ 95 w 39528"/>
                      <a:gd name="connsiteY0" fmla="*/ 55721 h 56673"/>
                      <a:gd name="connsiteX1" fmla="*/ 95 w 39528"/>
                      <a:gd name="connsiteY1" fmla="*/ 0 h 56673"/>
                      <a:gd name="connsiteX2" fmla="*/ 10763 w 39528"/>
                      <a:gd name="connsiteY2" fmla="*/ 0 h 56673"/>
                      <a:gd name="connsiteX3" fmla="*/ 10763 w 39528"/>
                      <a:gd name="connsiteY3" fmla="*/ 20098 h 56673"/>
                      <a:gd name="connsiteX4" fmla="*/ 22479 w 39528"/>
                      <a:gd name="connsiteY4" fmla="*/ 14478 h 56673"/>
                      <a:gd name="connsiteX5" fmla="*/ 34671 w 39528"/>
                      <a:gd name="connsiteY5" fmla="*/ 19812 h 56673"/>
                      <a:gd name="connsiteX6" fmla="*/ 39529 w 39528"/>
                      <a:gd name="connsiteY6" fmla="*/ 35147 h 56673"/>
                      <a:gd name="connsiteX7" fmla="*/ 34576 w 39528"/>
                      <a:gd name="connsiteY7" fmla="*/ 51054 h 56673"/>
                      <a:gd name="connsiteX8" fmla="*/ 22574 w 39528"/>
                      <a:gd name="connsiteY8" fmla="*/ 56674 h 56673"/>
                      <a:gd name="connsiteX9" fmla="*/ 15716 w 39528"/>
                      <a:gd name="connsiteY9" fmla="*/ 54959 h 56673"/>
                      <a:gd name="connsiteX10" fmla="*/ 9906 w 39528"/>
                      <a:gd name="connsiteY10" fmla="*/ 49816 h 56673"/>
                      <a:gd name="connsiteX11" fmla="*/ 9906 w 39528"/>
                      <a:gd name="connsiteY11" fmla="*/ 55721 h 56673"/>
                      <a:gd name="connsiteX12" fmla="*/ 0 w 39528"/>
                      <a:gd name="connsiteY12" fmla="*/ 55721 h 56673"/>
                      <a:gd name="connsiteX13" fmla="*/ 10668 w 39528"/>
                      <a:gd name="connsiteY13" fmla="*/ 34671 h 56673"/>
                      <a:gd name="connsiteX14" fmla="*/ 12668 w 39528"/>
                      <a:gd name="connsiteY14" fmla="*/ 43910 h 56673"/>
                      <a:gd name="connsiteX15" fmla="*/ 20002 w 39528"/>
                      <a:gd name="connsiteY15" fmla="*/ 48196 h 56673"/>
                      <a:gd name="connsiteX16" fmla="*/ 26003 w 39528"/>
                      <a:gd name="connsiteY16" fmla="*/ 45148 h 56673"/>
                      <a:gd name="connsiteX17" fmla="*/ 28480 w 39528"/>
                      <a:gd name="connsiteY17" fmla="*/ 35623 h 56673"/>
                      <a:gd name="connsiteX18" fmla="*/ 26003 w 39528"/>
                      <a:gd name="connsiteY18" fmla="*/ 25622 h 56673"/>
                      <a:gd name="connsiteX19" fmla="*/ 19621 w 39528"/>
                      <a:gd name="connsiteY19" fmla="*/ 22574 h 56673"/>
                      <a:gd name="connsiteX20" fmla="*/ 13240 w 39528"/>
                      <a:gd name="connsiteY20" fmla="*/ 25527 h 56673"/>
                      <a:gd name="connsiteX21" fmla="*/ 10668 w 39528"/>
                      <a:gd name="connsiteY21" fmla="*/ 34576 h 5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528" h="56673">
                        <a:moveTo>
                          <a:pt x="95" y="55721"/>
                        </a:moveTo>
                        <a:lnTo>
                          <a:pt x="95" y="0"/>
                        </a:lnTo>
                        <a:lnTo>
                          <a:pt x="10763" y="0"/>
                        </a:lnTo>
                        <a:lnTo>
                          <a:pt x="10763" y="20098"/>
                        </a:lnTo>
                        <a:cubicBezTo>
                          <a:pt x="14097" y="16383"/>
                          <a:pt x="18002" y="14478"/>
                          <a:pt x="22479" y="14478"/>
                        </a:cubicBezTo>
                        <a:cubicBezTo>
                          <a:pt x="27432" y="14478"/>
                          <a:pt x="31432" y="16288"/>
                          <a:pt x="34671" y="19812"/>
                        </a:cubicBezTo>
                        <a:cubicBezTo>
                          <a:pt x="37909" y="23336"/>
                          <a:pt x="39529" y="28480"/>
                          <a:pt x="39529" y="35147"/>
                        </a:cubicBezTo>
                        <a:cubicBezTo>
                          <a:pt x="39529" y="41815"/>
                          <a:pt x="37909" y="47339"/>
                          <a:pt x="34576" y="51054"/>
                        </a:cubicBezTo>
                        <a:cubicBezTo>
                          <a:pt x="31242" y="54769"/>
                          <a:pt x="27337" y="56674"/>
                          <a:pt x="22574" y="56674"/>
                        </a:cubicBezTo>
                        <a:cubicBezTo>
                          <a:pt x="20288" y="56674"/>
                          <a:pt x="18002" y="56102"/>
                          <a:pt x="15716" y="54959"/>
                        </a:cubicBezTo>
                        <a:cubicBezTo>
                          <a:pt x="13430" y="53816"/>
                          <a:pt x="11525" y="52102"/>
                          <a:pt x="9906" y="49816"/>
                        </a:cubicBezTo>
                        <a:lnTo>
                          <a:pt x="9906" y="55721"/>
                        </a:lnTo>
                        <a:lnTo>
                          <a:pt x="0" y="55721"/>
                        </a:lnTo>
                        <a:close/>
                        <a:moveTo>
                          <a:pt x="10668" y="34671"/>
                        </a:moveTo>
                        <a:cubicBezTo>
                          <a:pt x="10668" y="38862"/>
                          <a:pt x="11335" y="41910"/>
                          <a:pt x="12668" y="43910"/>
                        </a:cubicBezTo>
                        <a:cubicBezTo>
                          <a:pt x="14478" y="46768"/>
                          <a:pt x="16954" y="48196"/>
                          <a:pt x="20002" y="48196"/>
                        </a:cubicBezTo>
                        <a:cubicBezTo>
                          <a:pt x="22384" y="48196"/>
                          <a:pt x="24384" y="47149"/>
                          <a:pt x="26003" y="45148"/>
                        </a:cubicBezTo>
                        <a:cubicBezTo>
                          <a:pt x="27622" y="43148"/>
                          <a:pt x="28480" y="39910"/>
                          <a:pt x="28480" y="35623"/>
                        </a:cubicBezTo>
                        <a:cubicBezTo>
                          <a:pt x="28480" y="31052"/>
                          <a:pt x="27622" y="27718"/>
                          <a:pt x="26003" y="25622"/>
                        </a:cubicBezTo>
                        <a:cubicBezTo>
                          <a:pt x="24384" y="23527"/>
                          <a:pt x="22193" y="22574"/>
                          <a:pt x="19621" y="22574"/>
                        </a:cubicBezTo>
                        <a:cubicBezTo>
                          <a:pt x="17050" y="22574"/>
                          <a:pt x="14954" y="23527"/>
                          <a:pt x="13240" y="25527"/>
                        </a:cubicBezTo>
                        <a:cubicBezTo>
                          <a:pt x="11525" y="27527"/>
                          <a:pt x="10668" y="30575"/>
                          <a:pt x="10668" y="34576"/>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grpSp>
          </p:grpSp>
          <p:grpSp>
            <p:nvGrpSpPr>
              <p:cNvPr id="93" name="Group 92">
                <a:extLst>
                  <a:ext uri="{FF2B5EF4-FFF2-40B4-BE49-F238E27FC236}">
                    <a16:creationId xmlns:a16="http://schemas.microsoft.com/office/drawing/2014/main" id="{F61834B2-BE2F-261A-40D4-7C22C4C05AE0}"/>
                  </a:ext>
                </a:extLst>
              </p:cNvPr>
              <p:cNvGrpSpPr/>
              <p:nvPr/>
            </p:nvGrpSpPr>
            <p:grpSpPr>
              <a:xfrm>
                <a:off x="4367110" y="3091630"/>
                <a:ext cx="182455" cy="182455"/>
                <a:chOff x="4166283" y="2995894"/>
                <a:chExt cx="182455" cy="182455"/>
              </a:xfrm>
            </p:grpSpPr>
            <p:sp>
              <p:nvSpPr>
                <p:cNvPr id="135" name="Freeform: Shape 123">
                  <a:extLst>
                    <a:ext uri="{FF2B5EF4-FFF2-40B4-BE49-F238E27FC236}">
                      <a16:creationId xmlns:a16="http://schemas.microsoft.com/office/drawing/2014/main" id="{E0F4CB61-DF33-F428-88B2-792F3368621C}"/>
                    </a:ext>
                  </a:extLst>
                </p:cNvPr>
                <p:cNvSpPr/>
                <p:nvPr/>
              </p:nvSpPr>
              <p:spPr>
                <a:xfrm>
                  <a:off x="4166283" y="2995894"/>
                  <a:ext cx="182455" cy="182455"/>
                </a:xfrm>
                <a:custGeom>
                  <a:avLst/>
                  <a:gdLst>
                    <a:gd name="connsiteX0" fmla="*/ 149733 w 149733"/>
                    <a:gd name="connsiteY0" fmla="*/ 74867 h 149733"/>
                    <a:gd name="connsiteX1" fmla="*/ 74867 w 149733"/>
                    <a:gd name="connsiteY1" fmla="*/ 149733 h 149733"/>
                    <a:gd name="connsiteX2" fmla="*/ 0 w 149733"/>
                    <a:gd name="connsiteY2" fmla="*/ 74867 h 149733"/>
                    <a:gd name="connsiteX3" fmla="*/ 74867 w 149733"/>
                    <a:gd name="connsiteY3" fmla="*/ 0 h 149733"/>
                    <a:gd name="connsiteX4" fmla="*/ 149733 w 149733"/>
                    <a:gd name="connsiteY4" fmla="*/ 74867 h 149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733" h="149733">
                      <a:moveTo>
                        <a:pt x="149733" y="74867"/>
                      </a:moveTo>
                      <a:cubicBezTo>
                        <a:pt x="149733" y="116214"/>
                        <a:pt x="116214" y="149733"/>
                        <a:pt x="74867" y="149733"/>
                      </a:cubicBezTo>
                      <a:cubicBezTo>
                        <a:pt x="33519" y="149733"/>
                        <a:pt x="0" y="116214"/>
                        <a:pt x="0" y="74867"/>
                      </a:cubicBezTo>
                      <a:cubicBezTo>
                        <a:pt x="0" y="33519"/>
                        <a:pt x="33519" y="0"/>
                        <a:pt x="74867" y="0"/>
                      </a:cubicBezTo>
                      <a:cubicBezTo>
                        <a:pt x="116214" y="0"/>
                        <a:pt x="149733" y="33519"/>
                        <a:pt x="149733" y="74867"/>
                      </a:cubicBezTo>
                      <a:close/>
                    </a:path>
                  </a:pathLst>
                </a:custGeom>
                <a:solidFill>
                  <a:srgbClr val="B14227"/>
                </a:solidFill>
                <a:ln w="9525" cap="flat">
                  <a:solidFill>
                    <a:srgbClr val="D9D8D6">
                      <a:lumMod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grpSp>
              <p:nvGrpSpPr>
                <p:cNvPr id="136" name="Graphic 237">
                  <a:extLst>
                    <a:ext uri="{FF2B5EF4-FFF2-40B4-BE49-F238E27FC236}">
                      <a16:creationId xmlns:a16="http://schemas.microsoft.com/office/drawing/2014/main" id="{06A4F173-E39C-0693-CC12-767F06CFC064}"/>
                    </a:ext>
                  </a:extLst>
                </p:cNvPr>
                <p:cNvGrpSpPr/>
                <p:nvPr/>
              </p:nvGrpSpPr>
              <p:grpSpPr>
                <a:xfrm>
                  <a:off x="4202728" y="3054508"/>
                  <a:ext cx="113511" cy="69058"/>
                  <a:chOff x="5904452" y="3269932"/>
                  <a:chExt cx="93154" cy="56673"/>
                </a:xfrm>
                <a:solidFill>
                  <a:srgbClr val="000000"/>
                </a:solidFill>
              </p:grpSpPr>
              <p:sp>
                <p:nvSpPr>
                  <p:cNvPr id="137" name="Freeform: Shape 125">
                    <a:extLst>
                      <a:ext uri="{FF2B5EF4-FFF2-40B4-BE49-F238E27FC236}">
                        <a16:creationId xmlns:a16="http://schemas.microsoft.com/office/drawing/2014/main" id="{7B50996F-8D1B-42FF-51D0-BE867D9D355C}"/>
                      </a:ext>
                    </a:extLst>
                  </p:cNvPr>
                  <p:cNvSpPr/>
                  <p:nvPr/>
                </p:nvSpPr>
                <p:spPr>
                  <a:xfrm>
                    <a:off x="5904452" y="3269932"/>
                    <a:ext cx="44576" cy="56673"/>
                  </a:xfrm>
                  <a:custGeom>
                    <a:avLst/>
                    <a:gdLst>
                      <a:gd name="connsiteX0" fmla="*/ 190 w 44576"/>
                      <a:gd name="connsiteY0" fmla="*/ 0 h 56673"/>
                      <a:gd name="connsiteX1" fmla="*/ 11430 w 44576"/>
                      <a:gd name="connsiteY1" fmla="*/ 0 h 56673"/>
                      <a:gd name="connsiteX2" fmla="*/ 11430 w 44576"/>
                      <a:gd name="connsiteY2" fmla="*/ 30194 h 56673"/>
                      <a:gd name="connsiteX3" fmla="*/ 11811 w 44576"/>
                      <a:gd name="connsiteY3" fmla="*/ 39529 h 56673"/>
                      <a:gd name="connsiteX4" fmla="*/ 15240 w 44576"/>
                      <a:gd name="connsiteY4" fmla="*/ 45053 h 56673"/>
                      <a:gd name="connsiteX5" fmla="*/ 22669 w 44576"/>
                      <a:gd name="connsiteY5" fmla="*/ 47149 h 56673"/>
                      <a:gd name="connsiteX6" fmla="*/ 29909 w 44576"/>
                      <a:gd name="connsiteY6" fmla="*/ 45148 h 56673"/>
                      <a:gd name="connsiteX7" fmla="*/ 32861 w 44576"/>
                      <a:gd name="connsiteY7" fmla="*/ 40291 h 56673"/>
                      <a:gd name="connsiteX8" fmla="*/ 33337 w 44576"/>
                      <a:gd name="connsiteY8" fmla="*/ 30861 h 56673"/>
                      <a:gd name="connsiteX9" fmla="*/ 33337 w 44576"/>
                      <a:gd name="connsiteY9" fmla="*/ 0 h 56673"/>
                      <a:gd name="connsiteX10" fmla="*/ 44577 w 44576"/>
                      <a:gd name="connsiteY10" fmla="*/ 0 h 56673"/>
                      <a:gd name="connsiteX11" fmla="*/ 44577 w 44576"/>
                      <a:gd name="connsiteY11" fmla="*/ 29242 h 56673"/>
                      <a:gd name="connsiteX12" fmla="*/ 43625 w 44576"/>
                      <a:gd name="connsiteY12" fmla="*/ 43434 h 56673"/>
                      <a:gd name="connsiteX13" fmla="*/ 40291 w 44576"/>
                      <a:gd name="connsiteY13" fmla="*/ 50387 h 56673"/>
                      <a:gd name="connsiteX14" fmla="*/ 33718 w 44576"/>
                      <a:gd name="connsiteY14" fmla="*/ 54959 h 56673"/>
                      <a:gd name="connsiteX15" fmla="*/ 22955 w 44576"/>
                      <a:gd name="connsiteY15" fmla="*/ 56674 h 56673"/>
                      <a:gd name="connsiteX16" fmla="*/ 10859 w 44576"/>
                      <a:gd name="connsiteY16" fmla="*/ 54864 h 56673"/>
                      <a:gd name="connsiteX17" fmla="*/ 4286 w 44576"/>
                      <a:gd name="connsiteY17" fmla="*/ 50102 h 56673"/>
                      <a:gd name="connsiteX18" fmla="*/ 1143 w 44576"/>
                      <a:gd name="connsiteY18" fmla="*/ 43910 h 56673"/>
                      <a:gd name="connsiteX19" fmla="*/ 0 w 44576"/>
                      <a:gd name="connsiteY19" fmla="*/ 29718 h 56673"/>
                      <a:gd name="connsiteX20" fmla="*/ 0 w 44576"/>
                      <a:gd name="connsiteY20" fmla="*/ 0 h 5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576" h="56673">
                        <a:moveTo>
                          <a:pt x="190" y="0"/>
                        </a:moveTo>
                        <a:lnTo>
                          <a:pt x="11430" y="0"/>
                        </a:lnTo>
                        <a:lnTo>
                          <a:pt x="11430" y="30194"/>
                        </a:lnTo>
                        <a:cubicBezTo>
                          <a:pt x="11430" y="34957"/>
                          <a:pt x="11525" y="38100"/>
                          <a:pt x="11811" y="39529"/>
                        </a:cubicBezTo>
                        <a:cubicBezTo>
                          <a:pt x="12287" y="41815"/>
                          <a:pt x="13430" y="43625"/>
                          <a:pt x="15240" y="45053"/>
                        </a:cubicBezTo>
                        <a:cubicBezTo>
                          <a:pt x="17050" y="46387"/>
                          <a:pt x="19526" y="47149"/>
                          <a:pt x="22669" y="47149"/>
                        </a:cubicBezTo>
                        <a:cubicBezTo>
                          <a:pt x="25813" y="47149"/>
                          <a:pt x="28289" y="46482"/>
                          <a:pt x="29909" y="45148"/>
                        </a:cubicBezTo>
                        <a:cubicBezTo>
                          <a:pt x="31528" y="43815"/>
                          <a:pt x="32480" y="42196"/>
                          <a:pt x="32861" y="40291"/>
                        </a:cubicBezTo>
                        <a:cubicBezTo>
                          <a:pt x="33242" y="38386"/>
                          <a:pt x="33337" y="35243"/>
                          <a:pt x="33337" y="30861"/>
                        </a:cubicBezTo>
                        <a:lnTo>
                          <a:pt x="33337" y="0"/>
                        </a:lnTo>
                        <a:lnTo>
                          <a:pt x="44577" y="0"/>
                        </a:lnTo>
                        <a:lnTo>
                          <a:pt x="44577" y="29242"/>
                        </a:lnTo>
                        <a:cubicBezTo>
                          <a:pt x="44577" y="35909"/>
                          <a:pt x="44291" y="40672"/>
                          <a:pt x="43625" y="43434"/>
                        </a:cubicBezTo>
                        <a:cubicBezTo>
                          <a:pt x="43053" y="46196"/>
                          <a:pt x="41910" y="48482"/>
                          <a:pt x="40291" y="50387"/>
                        </a:cubicBezTo>
                        <a:cubicBezTo>
                          <a:pt x="38671" y="52292"/>
                          <a:pt x="36481" y="53816"/>
                          <a:pt x="33718" y="54959"/>
                        </a:cubicBezTo>
                        <a:cubicBezTo>
                          <a:pt x="30956" y="56102"/>
                          <a:pt x="27432" y="56674"/>
                          <a:pt x="22955" y="56674"/>
                        </a:cubicBezTo>
                        <a:cubicBezTo>
                          <a:pt x="17621" y="56674"/>
                          <a:pt x="13621" y="56007"/>
                          <a:pt x="10859" y="54864"/>
                        </a:cubicBezTo>
                        <a:cubicBezTo>
                          <a:pt x="8096" y="53626"/>
                          <a:pt x="5906" y="52007"/>
                          <a:pt x="4286" y="50102"/>
                        </a:cubicBezTo>
                        <a:cubicBezTo>
                          <a:pt x="2667" y="48196"/>
                          <a:pt x="1619" y="46101"/>
                          <a:pt x="1143" y="43910"/>
                        </a:cubicBezTo>
                        <a:cubicBezTo>
                          <a:pt x="381" y="40672"/>
                          <a:pt x="0" y="36004"/>
                          <a:pt x="0" y="29718"/>
                        </a:cubicBezTo>
                        <a:lnTo>
                          <a:pt x="0" y="0"/>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138" name="Freeform: Shape 126">
                    <a:extLst>
                      <a:ext uri="{FF2B5EF4-FFF2-40B4-BE49-F238E27FC236}">
                        <a16:creationId xmlns:a16="http://schemas.microsoft.com/office/drawing/2014/main" id="{B6A76D56-08F1-8142-A031-1FE0654D1606}"/>
                      </a:ext>
                    </a:extLst>
                  </p:cNvPr>
                  <p:cNvSpPr/>
                  <p:nvPr/>
                </p:nvSpPr>
                <p:spPr>
                  <a:xfrm>
                    <a:off x="5958078" y="3269932"/>
                    <a:ext cx="39528" cy="56673"/>
                  </a:xfrm>
                  <a:custGeom>
                    <a:avLst/>
                    <a:gdLst>
                      <a:gd name="connsiteX0" fmla="*/ 95 w 39528"/>
                      <a:gd name="connsiteY0" fmla="*/ 55721 h 56673"/>
                      <a:gd name="connsiteX1" fmla="*/ 95 w 39528"/>
                      <a:gd name="connsiteY1" fmla="*/ 0 h 56673"/>
                      <a:gd name="connsiteX2" fmla="*/ 10763 w 39528"/>
                      <a:gd name="connsiteY2" fmla="*/ 0 h 56673"/>
                      <a:gd name="connsiteX3" fmla="*/ 10763 w 39528"/>
                      <a:gd name="connsiteY3" fmla="*/ 20098 h 56673"/>
                      <a:gd name="connsiteX4" fmla="*/ 22479 w 39528"/>
                      <a:gd name="connsiteY4" fmla="*/ 14478 h 56673"/>
                      <a:gd name="connsiteX5" fmla="*/ 34671 w 39528"/>
                      <a:gd name="connsiteY5" fmla="*/ 19812 h 56673"/>
                      <a:gd name="connsiteX6" fmla="*/ 39529 w 39528"/>
                      <a:gd name="connsiteY6" fmla="*/ 35147 h 56673"/>
                      <a:gd name="connsiteX7" fmla="*/ 34576 w 39528"/>
                      <a:gd name="connsiteY7" fmla="*/ 51054 h 56673"/>
                      <a:gd name="connsiteX8" fmla="*/ 22574 w 39528"/>
                      <a:gd name="connsiteY8" fmla="*/ 56674 h 56673"/>
                      <a:gd name="connsiteX9" fmla="*/ 15716 w 39528"/>
                      <a:gd name="connsiteY9" fmla="*/ 54959 h 56673"/>
                      <a:gd name="connsiteX10" fmla="*/ 9906 w 39528"/>
                      <a:gd name="connsiteY10" fmla="*/ 49816 h 56673"/>
                      <a:gd name="connsiteX11" fmla="*/ 9906 w 39528"/>
                      <a:gd name="connsiteY11" fmla="*/ 55721 h 56673"/>
                      <a:gd name="connsiteX12" fmla="*/ 0 w 39528"/>
                      <a:gd name="connsiteY12" fmla="*/ 55721 h 56673"/>
                      <a:gd name="connsiteX13" fmla="*/ 10668 w 39528"/>
                      <a:gd name="connsiteY13" fmla="*/ 34671 h 56673"/>
                      <a:gd name="connsiteX14" fmla="*/ 12668 w 39528"/>
                      <a:gd name="connsiteY14" fmla="*/ 43910 h 56673"/>
                      <a:gd name="connsiteX15" fmla="*/ 20002 w 39528"/>
                      <a:gd name="connsiteY15" fmla="*/ 48196 h 56673"/>
                      <a:gd name="connsiteX16" fmla="*/ 26003 w 39528"/>
                      <a:gd name="connsiteY16" fmla="*/ 45148 h 56673"/>
                      <a:gd name="connsiteX17" fmla="*/ 28480 w 39528"/>
                      <a:gd name="connsiteY17" fmla="*/ 35623 h 56673"/>
                      <a:gd name="connsiteX18" fmla="*/ 26003 w 39528"/>
                      <a:gd name="connsiteY18" fmla="*/ 25622 h 56673"/>
                      <a:gd name="connsiteX19" fmla="*/ 19621 w 39528"/>
                      <a:gd name="connsiteY19" fmla="*/ 22574 h 56673"/>
                      <a:gd name="connsiteX20" fmla="*/ 13240 w 39528"/>
                      <a:gd name="connsiteY20" fmla="*/ 25527 h 56673"/>
                      <a:gd name="connsiteX21" fmla="*/ 10668 w 39528"/>
                      <a:gd name="connsiteY21" fmla="*/ 34576 h 5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528" h="56673">
                        <a:moveTo>
                          <a:pt x="95" y="55721"/>
                        </a:moveTo>
                        <a:lnTo>
                          <a:pt x="95" y="0"/>
                        </a:lnTo>
                        <a:lnTo>
                          <a:pt x="10763" y="0"/>
                        </a:lnTo>
                        <a:lnTo>
                          <a:pt x="10763" y="20098"/>
                        </a:lnTo>
                        <a:cubicBezTo>
                          <a:pt x="14097" y="16383"/>
                          <a:pt x="18002" y="14478"/>
                          <a:pt x="22479" y="14478"/>
                        </a:cubicBezTo>
                        <a:cubicBezTo>
                          <a:pt x="27432" y="14478"/>
                          <a:pt x="31432" y="16288"/>
                          <a:pt x="34671" y="19812"/>
                        </a:cubicBezTo>
                        <a:cubicBezTo>
                          <a:pt x="37909" y="23336"/>
                          <a:pt x="39529" y="28480"/>
                          <a:pt x="39529" y="35147"/>
                        </a:cubicBezTo>
                        <a:cubicBezTo>
                          <a:pt x="39529" y="41815"/>
                          <a:pt x="37909" y="47339"/>
                          <a:pt x="34576" y="51054"/>
                        </a:cubicBezTo>
                        <a:cubicBezTo>
                          <a:pt x="31242" y="54769"/>
                          <a:pt x="27337" y="56674"/>
                          <a:pt x="22574" y="56674"/>
                        </a:cubicBezTo>
                        <a:cubicBezTo>
                          <a:pt x="20288" y="56674"/>
                          <a:pt x="18002" y="56102"/>
                          <a:pt x="15716" y="54959"/>
                        </a:cubicBezTo>
                        <a:cubicBezTo>
                          <a:pt x="13430" y="53816"/>
                          <a:pt x="11525" y="52102"/>
                          <a:pt x="9906" y="49816"/>
                        </a:cubicBezTo>
                        <a:lnTo>
                          <a:pt x="9906" y="55721"/>
                        </a:lnTo>
                        <a:lnTo>
                          <a:pt x="0" y="55721"/>
                        </a:lnTo>
                        <a:close/>
                        <a:moveTo>
                          <a:pt x="10668" y="34671"/>
                        </a:moveTo>
                        <a:cubicBezTo>
                          <a:pt x="10668" y="38862"/>
                          <a:pt x="11335" y="41910"/>
                          <a:pt x="12668" y="43910"/>
                        </a:cubicBezTo>
                        <a:cubicBezTo>
                          <a:pt x="14478" y="46768"/>
                          <a:pt x="16954" y="48196"/>
                          <a:pt x="20002" y="48196"/>
                        </a:cubicBezTo>
                        <a:cubicBezTo>
                          <a:pt x="22384" y="48196"/>
                          <a:pt x="24384" y="47149"/>
                          <a:pt x="26003" y="45148"/>
                        </a:cubicBezTo>
                        <a:cubicBezTo>
                          <a:pt x="27622" y="43148"/>
                          <a:pt x="28480" y="39910"/>
                          <a:pt x="28480" y="35623"/>
                        </a:cubicBezTo>
                        <a:cubicBezTo>
                          <a:pt x="28480" y="31052"/>
                          <a:pt x="27622" y="27718"/>
                          <a:pt x="26003" y="25622"/>
                        </a:cubicBezTo>
                        <a:cubicBezTo>
                          <a:pt x="24384" y="23527"/>
                          <a:pt x="22193" y="22574"/>
                          <a:pt x="19621" y="22574"/>
                        </a:cubicBezTo>
                        <a:cubicBezTo>
                          <a:pt x="17050" y="22574"/>
                          <a:pt x="14954" y="23527"/>
                          <a:pt x="13240" y="25527"/>
                        </a:cubicBezTo>
                        <a:cubicBezTo>
                          <a:pt x="11525" y="27527"/>
                          <a:pt x="10668" y="30575"/>
                          <a:pt x="10668" y="34576"/>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grpSp>
          </p:grpSp>
          <p:grpSp>
            <p:nvGrpSpPr>
              <p:cNvPr id="94" name="Group 93">
                <a:extLst>
                  <a:ext uri="{FF2B5EF4-FFF2-40B4-BE49-F238E27FC236}">
                    <a16:creationId xmlns:a16="http://schemas.microsoft.com/office/drawing/2014/main" id="{343518A4-86B3-33C3-B501-B38AA10F60CB}"/>
                  </a:ext>
                </a:extLst>
              </p:cNvPr>
              <p:cNvGrpSpPr/>
              <p:nvPr/>
            </p:nvGrpSpPr>
            <p:grpSpPr>
              <a:xfrm>
                <a:off x="4488085" y="3202086"/>
                <a:ext cx="182455" cy="182455"/>
                <a:chOff x="4166283" y="2995894"/>
                <a:chExt cx="182455" cy="182455"/>
              </a:xfrm>
            </p:grpSpPr>
            <p:sp>
              <p:nvSpPr>
                <p:cNvPr id="131" name="Freeform: Shape 119">
                  <a:extLst>
                    <a:ext uri="{FF2B5EF4-FFF2-40B4-BE49-F238E27FC236}">
                      <a16:creationId xmlns:a16="http://schemas.microsoft.com/office/drawing/2014/main" id="{DA269B29-650D-38B6-BB17-5C22EB34DFBE}"/>
                    </a:ext>
                  </a:extLst>
                </p:cNvPr>
                <p:cNvSpPr/>
                <p:nvPr/>
              </p:nvSpPr>
              <p:spPr>
                <a:xfrm>
                  <a:off x="4166283" y="2995894"/>
                  <a:ext cx="182455" cy="182455"/>
                </a:xfrm>
                <a:custGeom>
                  <a:avLst/>
                  <a:gdLst>
                    <a:gd name="connsiteX0" fmla="*/ 149733 w 149733"/>
                    <a:gd name="connsiteY0" fmla="*/ 74867 h 149733"/>
                    <a:gd name="connsiteX1" fmla="*/ 74867 w 149733"/>
                    <a:gd name="connsiteY1" fmla="*/ 149733 h 149733"/>
                    <a:gd name="connsiteX2" fmla="*/ 0 w 149733"/>
                    <a:gd name="connsiteY2" fmla="*/ 74867 h 149733"/>
                    <a:gd name="connsiteX3" fmla="*/ 74867 w 149733"/>
                    <a:gd name="connsiteY3" fmla="*/ 0 h 149733"/>
                    <a:gd name="connsiteX4" fmla="*/ 149733 w 149733"/>
                    <a:gd name="connsiteY4" fmla="*/ 74867 h 149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733" h="149733">
                      <a:moveTo>
                        <a:pt x="149733" y="74867"/>
                      </a:moveTo>
                      <a:cubicBezTo>
                        <a:pt x="149733" y="116214"/>
                        <a:pt x="116214" y="149733"/>
                        <a:pt x="74867" y="149733"/>
                      </a:cubicBezTo>
                      <a:cubicBezTo>
                        <a:pt x="33519" y="149733"/>
                        <a:pt x="0" y="116214"/>
                        <a:pt x="0" y="74867"/>
                      </a:cubicBezTo>
                      <a:cubicBezTo>
                        <a:pt x="0" y="33519"/>
                        <a:pt x="33519" y="0"/>
                        <a:pt x="74867" y="0"/>
                      </a:cubicBezTo>
                      <a:cubicBezTo>
                        <a:pt x="116214" y="0"/>
                        <a:pt x="149733" y="33519"/>
                        <a:pt x="149733" y="74867"/>
                      </a:cubicBezTo>
                      <a:close/>
                    </a:path>
                  </a:pathLst>
                </a:custGeom>
                <a:solidFill>
                  <a:srgbClr val="B14227"/>
                </a:solidFill>
                <a:ln w="9525" cap="flat">
                  <a:solidFill>
                    <a:srgbClr val="D9D8D6">
                      <a:lumMod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grpSp>
              <p:nvGrpSpPr>
                <p:cNvPr id="132" name="Graphic 237">
                  <a:extLst>
                    <a:ext uri="{FF2B5EF4-FFF2-40B4-BE49-F238E27FC236}">
                      <a16:creationId xmlns:a16="http://schemas.microsoft.com/office/drawing/2014/main" id="{048792A2-BB59-0816-9A23-E2027928C2C7}"/>
                    </a:ext>
                  </a:extLst>
                </p:cNvPr>
                <p:cNvGrpSpPr/>
                <p:nvPr/>
              </p:nvGrpSpPr>
              <p:grpSpPr>
                <a:xfrm>
                  <a:off x="4202728" y="3054508"/>
                  <a:ext cx="113511" cy="69058"/>
                  <a:chOff x="5904452" y="3269932"/>
                  <a:chExt cx="93154" cy="56673"/>
                </a:xfrm>
                <a:solidFill>
                  <a:srgbClr val="000000"/>
                </a:solidFill>
              </p:grpSpPr>
              <p:sp>
                <p:nvSpPr>
                  <p:cNvPr id="133" name="Freeform: Shape 121">
                    <a:extLst>
                      <a:ext uri="{FF2B5EF4-FFF2-40B4-BE49-F238E27FC236}">
                        <a16:creationId xmlns:a16="http://schemas.microsoft.com/office/drawing/2014/main" id="{605555F5-0128-1560-151C-69882F2BAB63}"/>
                      </a:ext>
                    </a:extLst>
                  </p:cNvPr>
                  <p:cNvSpPr/>
                  <p:nvPr/>
                </p:nvSpPr>
                <p:spPr>
                  <a:xfrm>
                    <a:off x="5904452" y="3269932"/>
                    <a:ext cx="44576" cy="56673"/>
                  </a:xfrm>
                  <a:custGeom>
                    <a:avLst/>
                    <a:gdLst>
                      <a:gd name="connsiteX0" fmla="*/ 190 w 44576"/>
                      <a:gd name="connsiteY0" fmla="*/ 0 h 56673"/>
                      <a:gd name="connsiteX1" fmla="*/ 11430 w 44576"/>
                      <a:gd name="connsiteY1" fmla="*/ 0 h 56673"/>
                      <a:gd name="connsiteX2" fmla="*/ 11430 w 44576"/>
                      <a:gd name="connsiteY2" fmla="*/ 30194 h 56673"/>
                      <a:gd name="connsiteX3" fmla="*/ 11811 w 44576"/>
                      <a:gd name="connsiteY3" fmla="*/ 39529 h 56673"/>
                      <a:gd name="connsiteX4" fmla="*/ 15240 w 44576"/>
                      <a:gd name="connsiteY4" fmla="*/ 45053 h 56673"/>
                      <a:gd name="connsiteX5" fmla="*/ 22669 w 44576"/>
                      <a:gd name="connsiteY5" fmla="*/ 47149 h 56673"/>
                      <a:gd name="connsiteX6" fmla="*/ 29909 w 44576"/>
                      <a:gd name="connsiteY6" fmla="*/ 45148 h 56673"/>
                      <a:gd name="connsiteX7" fmla="*/ 32861 w 44576"/>
                      <a:gd name="connsiteY7" fmla="*/ 40291 h 56673"/>
                      <a:gd name="connsiteX8" fmla="*/ 33337 w 44576"/>
                      <a:gd name="connsiteY8" fmla="*/ 30861 h 56673"/>
                      <a:gd name="connsiteX9" fmla="*/ 33337 w 44576"/>
                      <a:gd name="connsiteY9" fmla="*/ 0 h 56673"/>
                      <a:gd name="connsiteX10" fmla="*/ 44577 w 44576"/>
                      <a:gd name="connsiteY10" fmla="*/ 0 h 56673"/>
                      <a:gd name="connsiteX11" fmla="*/ 44577 w 44576"/>
                      <a:gd name="connsiteY11" fmla="*/ 29242 h 56673"/>
                      <a:gd name="connsiteX12" fmla="*/ 43625 w 44576"/>
                      <a:gd name="connsiteY12" fmla="*/ 43434 h 56673"/>
                      <a:gd name="connsiteX13" fmla="*/ 40291 w 44576"/>
                      <a:gd name="connsiteY13" fmla="*/ 50387 h 56673"/>
                      <a:gd name="connsiteX14" fmla="*/ 33718 w 44576"/>
                      <a:gd name="connsiteY14" fmla="*/ 54959 h 56673"/>
                      <a:gd name="connsiteX15" fmla="*/ 22955 w 44576"/>
                      <a:gd name="connsiteY15" fmla="*/ 56674 h 56673"/>
                      <a:gd name="connsiteX16" fmla="*/ 10859 w 44576"/>
                      <a:gd name="connsiteY16" fmla="*/ 54864 h 56673"/>
                      <a:gd name="connsiteX17" fmla="*/ 4286 w 44576"/>
                      <a:gd name="connsiteY17" fmla="*/ 50102 h 56673"/>
                      <a:gd name="connsiteX18" fmla="*/ 1143 w 44576"/>
                      <a:gd name="connsiteY18" fmla="*/ 43910 h 56673"/>
                      <a:gd name="connsiteX19" fmla="*/ 0 w 44576"/>
                      <a:gd name="connsiteY19" fmla="*/ 29718 h 56673"/>
                      <a:gd name="connsiteX20" fmla="*/ 0 w 44576"/>
                      <a:gd name="connsiteY20" fmla="*/ 0 h 5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576" h="56673">
                        <a:moveTo>
                          <a:pt x="190" y="0"/>
                        </a:moveTo>
                        <a:lnTo>
                          <a:pt x="11430" y="0"/>
                        </a:lnTo>
                        <a:lnTo>
                          <a:pt x="11430" y="30194"/>
                        </a:lnTo>
                        <a:cubicBezTo>
                          <a:pt x="11430" y="34957"/>
                          <a:pt x="11525" y="38100"/>
                          <a:pt x="11811" y="39529"/>
                        </a:cubicBezTo>
                        <a:cubicBezTo>
                          <a:pt x="12287" y="41815"/>
                          <a:pt x="13430" y="43625"/>
                          <a:pt x="15240" y="45053"/>
                        </a:cubicBezTo>
                        <a:cubicBezTo>
                          <a:pt x="17050" y="46387"/>
                          <a:pt x="19526" y="47149"/>
                          <a:pt x="22669" y="47149"/>
                        </a:cubicBezTo>
                        <a:cubicBezTo>
                          <a:pt x="25813" y="47149"/>
                          <a:pt x="28289" y="46482"/>
                          <a:pt x="29909" y="45148"/>
                        </a:cubicBezTo>
                        <a:cubicBezTo>
                          <a:pt x="31528" y="43815"/>
                          <a:pt x="32480" y="42196"/>
                          <a:pt x="32861" y="40291"/>
                        </a:cubicBezTo>
                        <a:cubicBezTo>
                          <a:pt x="33242" y="38386"/>
                          <a:pt x="33337" y="35243"/>
                          <a:pt x="33337" y="30861"/>
                        </a:cubicBezTo>
                        <a:lnTo>
                          <a:pt x="33337" y="0"/>
                        </a:lnTo>
                        <a:lnTo>
                          <a:pt x="44577" y="0"/>
                        </a:lnTo>
                        <a:lnTo>
                          <a:pt x="44577" y="29242"/>
                        </a:lnTo>
                        <a:cubicBezTo>
                          <a:pt x="44577" y="35909"/>
                          <a:pt x="44291" y="40672"/>
                          <a:pt x="43625" y="43434"/>
                        </a:cubicBezTo>
                        <a:cubicBezTo>
                          <a:pt x="43053" y="46196"/>
                          <a:pt x="41910" y="48482"/>
                          <a:pt x="40291" y="50387"/>
                        </a:cubicBezTo>
                        <a:cubicBezTo>
                          <a:pt x="38671" y="52292"/>
                          <a:pt x="36481" y="53816"/>
                          <a:pt x="33718" y="54959"/>
                        </a:cubicBezTo>
                        <a:cubicBezTo>
                          <a:pt x="30956" y="56102"/>
                          <a:pt x="27432" y="56674"/>
                          <a:pt x="22955" y="56674"/>
                        </a:cubicBezTo>
                        <a:cubicBezTo>
                          <a:pt x="17621" y="56674"/>
                          <a:pt x="13621" y="56007"/>
                          <a:pt x="10859" y="54864"/>
                        </a:cubicBezTo>
                        <a:cubicBezTo>
                          <a:pt x="8096" y="53626"/>
                          <a:pt x="5906" y="52007"/>
                          <a:pt x="4286" y="50102"/>
                        </a:cubicBezTo>
                        <a:cubicBezTo>
                          <a:pt x="2667" y="48196"/>
                          <a:pt x="1619" y="46101"/>
                          <a:pt x="1143" y="43910"/>
                        </a:cubicBezTo>
                        <a:cubicBezTo>
                          <a:pt x="381" y="40672"/>
                          <a:pt x="0" y="36004"/>
                          <a:pt x="0" y="29718"/>
                        </a:cubicBezTo>
                        <a:lnTo>
                          <a:pt x="0" y="0"/>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134" name="Freeform: Shape 122">
                    <a:extLst>
                      <a:ext uri="{FF2B5EF4-FFF2-40B4-BE49-F238E27FC236}">
                        <a16:creationId xmlns:a16="http://schemas.microsoft.com/office/drawing/2014/main" id="{F4E0DD9C-9057-502A-C77E-137D6F24D7B2}"/>
                      </a:ext>
                    </a:extLst>
                  </p:cNvPr>
                  <p:cNvSpPr/>
                  <p:nvPr/>
                </p:nvSpPr>
                <p:spPr>
                  <a:xfrm>
                    <a:off x="5958078" y="3269932"/>
                    <a:ext cx="39528" cy="56673"/>
                  </a:xfrm>
                  <a:custGeom>
                    <a:avLst/>
                    <a:gdLst>
                      <a:gd name="connsiteX0" fmla="*/ 95 w 39528"/>
                      <a:gd name="connsiteY0" fmla="*/ 55721 h 56673"/>
                      <a:gd name="connsiteX1" fmla="*/ 95 w 39528"/>
                      <a:gd name="connsiteY1" fmla="*/ 0 h 56673"/>
                      <a:gd name="connsiteX2" fmla="*/ 10763 w 39528"/>
                      <a:gd name="connsiteY2" fmla="*/ 0 h 56673"/>
                      <a:gd name="connsiteX3" fmla="*/ 10763 w 39528"/>
                      <a:gd name="connsiteY3" fmla="*/ 20098 h 56673"/>
                      <a:gd name="connsiteX4" fmla="*/ 22479 w 39528"/>
                      <a:gd name="connsiteY4" fmla="*/ 14478 h 56673"/>
                      <a:gd name="connsiteX5" fmla="*/ 34671 w 39528"/>
                      <a:gd name="connsiteY5" fmla="*/ 19812 h 56673"/>
                      <a:gd name="connsiteX6" fmla="*/ 39529 w 39528"/>
                      <a:gd name="connsiteY6" fmla="*/ 35147 h 56673"/>
                      <a:gd name="connsiteX7" fmla="*/ 34576 w 39528"/>
                      <a:gd name="connsiteY7" fmla="*/ 51054 h 56673"/>
                      <a:gd name="connsiteX8" fmla="*/ 22574 w 39528"/>
                      <a:gd name="connsiteY8" fmla="*/ 56674 h 56673"/>
                      <a:gd name="connsiteX9" fmla="*/ 15716 w 39528"/>
                      <a:gd name="connsiteY9" fmla="*/ 54959 h 56673"/>
                      <a:gd name="connsiteX10" fmla="*/ 9906 w 39528"/>
                      <a:gd name="connsiteY10" fmla="*/ 49816 h 56673"/>
                      <a:gd name="connsiteX11" fmla="*/ 9906 w 39528"/>
                      <a:gd name="connsiteY11" fmla="*/ 55721 h 56673"/>
                      <a:gd name="connsiteX12" fmla="*/ 0 w 39528"/>
                      <a:gd name="connsiteY12" fmla="*/ 55721 h 56673"/>
                      <a:gd name="connsiteX13" fmla="*/ 10668 w 39528"/>
                      <a:gd name="connsiteY13" fmla="*/ 34671 h 56673"/>
                      <a:gd name="connsiteX14" fmla="*/ 12668 w 39528"/>
                      <a:gd name="connsiteY14" fmla="*/ 43910 h 56673"/>
                      <a:gd name="connsiteX15" fmla="*/ 20002 w 39528"/>
                      <a:gd name="connsiteY15" fmla="*/ 48196 h 56673"/>
                      <a:gd name="connsiteX16" fmla="*/ 26003 w 39528"/>
                      <a:gd name="connsiteY16" fmla="*/ 45148 h 56673"/>
                      <a:gd name="connsiteX17" fmla="*/ 28480 w 39528"/>
                      <a:gd name="connsiteY17" fmla="*/ 35623 h 56673"/>
                      <a:gd name="connsiteX18" fmla="*/ 26003 w 39528"/>
                      <a:gd name="connsiteY18" fmla="*/ 25622 h 56673"/>
                      <a:gd name="connsiteX19" fmla="*/ 19621 w 39528"/>
                      <a:gd name="connsiteY19" fmla="*/ 22574 h 56673"/>
                      <a:gd name="connsiteX20" fmla="*/ 13240 w 39528"/>
                      <a:gd name="connsiteY20" fmla="*/ 25527 h 56673"/>
                      <a:gd name="connsiteX21" fmla="*/ 10668 w 39528"/>
                      <a:gd name="connsiteY21" fmla="*/ 34576 h 5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528" h="56673">
                        <a:moveTo>
                          <a:pt x="95" y="55721"/>
                        </a:moveTo>
                        <a:lnTo>
                          <a:pt x="95" y="0"/>
                        </a:lnTo>
                        <a:lnTo>
                          <a:pt x="10763" y="0"/>
                        </a:lnTo>
                        <a:lnTo>
                          <a:pt x="10763" y="20098"/>
                        </a:lnTo>
                        <a:cubicBezTo>
                          <a:pt x="14097" y="16383"/>
                          <a:pt x="18002" y="14478"/>
                          <a:pt x="22479" y="14478"/>
                        </a:cubicBezTo>
                        <a:cubicBezTo>
                          <a:pt x="27432" y="14478"/>
                          <a:pt x="31432" y="16288"/>
                          <a:pt x="34671" y="19812"/>
                        </a:cubicBezTo>
                        <a:cubicBezTo>
                          <a:pt x="37909" y="23336"/>
                          <a:pt x="39529" y="28480"/>
                          <a:pt x="39529" y="35147"/>
                        </a:cubicBezTo>
                        <a:cubicBezTo>
                          <a:pt x="39529" y="41815"/>
                          <a:pt x="37909" y="47339"/>
                          <a:pt x="34576" y="51054"/>
                        </a:cubicBezTo>
                        <a:cubicBezTo>
                          <a:pt x="31242" y="54769"/>
                          <a:pt x="27337" y="56674"/>
                          <a:pt x="22574" y="56674"/>
                        </a:cubicBezTo>
                        <a:cubicBezTo>
                          <a:pt x="20288" y="56674"/>
                          <a:pt x="18002" y="56102"/>
                          <a:pt x="15716" y="54959"/>
                        </a:cubicBezTo>
                        <a:cubicBezTo>
                          <a:pt x="13430" y="53816"/>
                          <a:pt x="11525" y="52102"/>
                          <a:pt x="9906" y="49816"/>
                        </a:cubicBezTo>
                        <a:lnTo>
                          <a:pt x="9906" y="55721"/>
                        </a:lnTo>
                        <a:lnTo>
                          <a:pt x="0" y="55721"/>
                        </a:lnTo>
                        <a:close/>
                        <a:moveTo>
                          <a:pt x="10668" y="34671"/>
                        </a:moveTo>
                        <a:cubicBezTo>
                          <a:pt x="10668" y="38862"/>
                          <a:pt x="11335" y="41910"/>
                          <a:pt x="12668" y="43910"/>
                        </a:cubicBezTo>
                        <a:cubicBezTo>
                          <a:pt x="14478" y="46768"/>
                          <a:pt x="16954" y="48196"/>
                          <a:pt x="20002" y="48196"/>
                        </a:cubicBezTo>
                        <a:cubicBezTo>
                          <a:pt x="22384" y="48196"/>
                          <a:pt x="24384" y="47149"/>
                          <a:pt x="26003" y="45148"/>
                        </a:cubicBezTo>
                        <a:cubicBezTo>
                          <a:pt x="27622" y="43148"/>
                          <a:pt x="28480" y="39910"/>
                          <a:pt x="28480" y="35623"/>
                        </a:cubicBezTo>
                        <a:cubicBezTo>
                          <a:pt x="28480" y="31052"/>
                          <a:pt x="27622" y="27718"/>
                          <a:pt x="26003" y="25622"/>
                        </a:cubicBezTo>
                        <a:cubicBezTo>
                          <a:pt x="24384" y="23527"/>
                          <a:pt x="22193" y="22574"/>
                          <a:pt x="19621" y="22574"/>
                        </a:cubicBezTo>
                        <a:cubicBezTo>
                          <a:pt x="17050" y="22574"/>
                          <a:pt x="14954" y="23527"/>
                          <a:pt x="13240" y="25527"/>
                        </a:cubicBezTo>
                        <a:cubicBezTo>
                          <a:pt x="11525" y="27527"/>
                          <a:pt x="10668" y="30575"/>
                          <a:pt x="10668" y="34576"/>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grpSp>
          </p:grpSp>
          <p:grpSp>
            <p:nvGrpSpPr>
              <p:cNvPr id="95" name="Group 94">
                <a:extLst>
                  <a:ext uri="{FF2B5EF4-FFF2-40B4-BE49-F238E27FC236}">
                    <a16:creationId xmlns:a16="http://schemas.microsoft.com/office/drawing/2014/main" id="{56F5BE80-F8C5-3EFE-992B-92B5F98E6F13}"/>
                  </a:ext>
                </a:extLst>
              </p:cNvPr>
              <p:cNvGrpSpPr/>
              <p:nvPr/>
            </p:nvGrpSpPr>
            <p:grpSpPr>
              <a:xfrm>
                <a:off x="4574986" y="3358730"/>
                <a:ext cx="182455" cy="182455"/>
                <a:chOff x="4166283" y="2995894"/>
                <a:chExt cx="182455" cy="182455"/>
              </a:xfrm>
            </p:grpSpPr>
            <p:sp>
              <p:nvSpPr>
                <p:cNvPr id="127" name="Freeform: Shape 115">
                  <a:extLst>
                    <a:ext uri="{FF2B5EF4-FFF2-40B4-BE49-F238E27FC236}">
                      <a16:creationId xmlns:a16="http://schemas.microsoft.com/office/drawing/2014/main" id="{02332A21-1D4C-7ECD-EA50-B0DE089129BC}"/>
                    </a:ext>
                  </a:extLst>
                </p:cNvPr>
                <p:cNvSpPr/>
                <p:nvPr/>
              </p:nvSpPr>
              <p:spPr>
                <a:xfrm>
                  <a:off x="4166283" y="2995894"/>
                  <a:ext cx="182455" cy="182455"/>
                </a:xfrm>
                <a:custGeom>
                  <a:avLst/>
                  <a:gdLst>
                    <a:gd name="connsiteX0" fmla="*/ 149733 w 149733"/>
                    <a:gd name="connsiteY0" fmla="*/ 74867 h 149733"/>
                    <a:gd name="connsiteX1" fmla="*/ 74867 w 149733"/>
                    <a:gd name="connsiteY1" fmla="*/ 149733 h 149733"/>
                    <a:gd name="connsiteX2" fmla="*/ 0 w 149733"/>
                    <a:gd name="connsiteY2" fmla="*/ 74867 h 149733"/>
                    <a:gd name="connsiteX3" fmla="*/ 74867 w 149733"/>
                    <a:gd name="connsiteY3" fmla="*/ 0 h 149733"/>
                    <a:gd name="connsiteX4" fmla="*/ 149733 w 149733"/>
                    <a:gd name="connsiteY4" fmla="*/ 74867 h 149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733" h="149733">
                      <a:moveTo>
                        <a:pt x="149733" y="74867"/>
                      </a:moveTo>
                      <a:cubicBezTo>
                        <a:pt x="149733" y="116214"/>
                        <a:pt x="116214" y="149733"/>
                        <a:pt x="74867" y="149733"/>
                      </a:cubicBezTo>
                      <a:cubicBezTo>
                        <a:pt x="33519" y="149733"/>
                        <a:pt x="0" y="116214"/>
                        <a:pt x="0" y="74867"/>
                      </a:cubicBezTo>
                      <a:cubicBezTo>
                        <a:pt x="0" y="33519"/>
                        <a:pt x="33519" y="0"/>
                        <a:pt x="74867" y="0"/>
                      </a:cubicBezTo>
                      <a:cubicBezTo>
                        <a:pt x="116214" y="0"/>
                        <a:pt x="149733" y="33519"/>
                        <a:pt x="149733" y="74867"/>
                      </a:cubicBezTo>
                      <a:close/>
                    </a:path>
                  </a:pathLst>
                </a:custGeom>
                <a:solidFill>
                  <a:srgbClr val="B14227"/>
                </a:solidFill>
                <a:ln w="9525" cap="flat">
                  <a:solidFill>
                    <a:srgbClr val="D9D8D6">
                      <a:lumMod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grpSp>
              <p:nvGrpSpPr>
                <p:cNvPr id="128" name="Graphic 237">
                  <a:extLst>
                    <a:ext uri="{FF2B5EF4-FFF2-40B4-BE49-F238E27FC236}">
                      <a16:creationId xmlns:a16="http://schemas.microsoft.com/office/drawing/2014/main" id="{C989E08D-95C0-704C-C7DC-63C236DB2A78}"/>
                    </a:ext>
                  </a:extLst>
                </p:cNvPr>
                <p:cNvGrpSpPr/>
                <p:nvPr/>
              </p:nvGrpSpPr>
              <p:grpSpPr>
                <a:xfrm>
                  <a:off x="4202728" y="3054508"/>
                  <a:ext cx="113511" cy="69058"/>
                  <a:chOff x="5904452" y="3269932"/>
                  <a:chExt cx="93154" cy="56673"/>
                </a:xfrm>
                <a:solidFill>
                  <a:srgbClr val="000000"/>
                </a:solidFill>
              </p:grpSpPr>
              <p:sp>
                <p:nvSpPr>
                  <p:cNvPr id="129" name="Freeform: Shape 117">
                    <a:extLst>
                      <a:ext uri="{FF2B5EF4-FFF2-40B4-BE49-F238E27FC236}">
                        <a16:creationId xmlns:a16="http://schemas.microsoft.com/office/drawing/2014/main" id="{32AED5A5-3B86-9579-D9A9-E2DF571E2654}"/>
                      </a:ext>
                    </a:extLst>
                  </p:cNvPr>
                  <p:cNvSpPr/>
                  <p:nvPr/>
                </p:nvSpPr>
                <p:spPr>
                  <a:xfrm>
                    <a:off x="5904452" y="3269932"/>
                    <a:ext cx="44576" cy="56673"/>
                  </a:xfrm>
                  <a:custGeom>
                    <a:avLst/>
                    <a:gdLst>
                      <a:gd name="connsiteX0" fmla="*/ 190 w 44576"/>
                      <a:gd name="connsiteY0" fmla="*/ 0 h 56673"/>
                      <a:gd name="connsiteX1" fmla="*/ 11430 w 44576"/>
                      <a:gd name="connsiteY1" fmla="*/ 0 h 56673"/>
                      <a:gd name="connsiteX2" fmla="*/ 11430 w 44576"/>
                      <a:gd name="connsiteY2" fmla="*/ 30194 h 56673"/>
                      <a:gd name="connsiteX3" fmla="*/ 11811 w 44576"/>
                      <a:gd name="connsiteY3" fmla="*/ 39529 h 56673"/>
                      <a:gd name="connsiteX4" fmla="*/ 15240 w 44576"/>
                      <a:gd name="connsiteY4" fmla="*/ 45053 h 56673"/>
                      <a:gd name="connsiteX5" fmla="*/ 22669 w 44576"/>
                      <a:gd name="connsiteY5" fmla="*/ 47149 h 56673"/>
                      <a:gd name="connsiteX6" fmla="*/ 29909 w 44576"/>
                      <a:gd name="connsiteY6" fmla="*/ 45148 h 56673"/>
                      <a:gd name="connsiteX7" fmla="*/ 32861 w 44576"/>
                      <a:gd name="connsiteY7" fmla="*/ 40291 h 56673"/>
                      <a:gd name="connsiteX8" fmla="*/ 33337 w 44576"/>
                      <a:gd name="connsiteY8" fmla="*/ 30861 h 56673"/>
                      <a:gd name="connsiteX9" fmla="*/ 33337 w 44576"/>
                      <a:gd name="connsiteY9" fmla="*/ 0 h 56673"/>
                      <a:gd name="connsiteX10" fmla="*/ 44577 w 44576"/>
                      <a:gd name="connsiteY10" fmla="*/ 0 h 56673"/>
                      <a:gd name="connsiteX11" fmla="*/ 44577 w 44576"/>
                      <a:gd name="connsiteY11" fmla="*/ 29242 h 56673"/>
                      <a:gd name="connsiteX12" fmla="*/ 43625 w 44576"/>
                      <a:gd name="connsiteY12" fmla="*/ 43434 h 56673"/>
                      <a:gd name="connsiteX13" fmla="*/ 40291 w 44576"/>
                      <a:gd name="connsiteY13" fmla="*/ 50387 h 56673"/>
                      <a:gd name="connsiteX14" fmla="*/ 33718 w 44576"/>
                      <a:gd name="connsiteY14" fmla="*/ 54959 h 56673"/>
                      <a:gd name="connsiteX15" fmla="*/ 22955 w 44576"/>
                      <a:gd name="connsiteY15" fmla="*/ 56674 h 56673"/>
                      <a:gd name="connsiteX16" fmla="*/ 10859 w 44576"/>
                      <a:gd name="connsiteY16" fmla="*/ 54864 h 56673"/>
                      <a:gd name="connsiteX17" fmla="*/ 4286 w 44576"/>
                      <a:gd name="connsiteY17" fmla="*/ 50102 h 56673"/>
                      <a:gd name="connsiteX18" fmla="*/ 1143 w 44576"/>
                      <a:gd name="connsiteY18" fmla="*/ 43910 h 56673"/>
                      <a:gd name="connsiteX19" fmla="*/ 0 w 44576"/>
                      <a:gd name="connsiteY19" fmla="*/ 29718 h 56673"/>
                      <a:gd name="connsiteX20" fmla="*/ 0 w 44576"/>
                      <a:gd name="connsiteY20" fmla="*/ 0 h 5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576" h="56673">
                        <a:moveTo>
                          <a:pt x="190" y="0"/>
                        </a:moveTo>
                        <a:lnTo>
                          <a:pt x="11430" y="0"/>
                        </a:lnTo>
                        <a:lnTo>
                          <a:pt x="11430" y="30194"/>
                        </a:lnTo>
                        <a:cubicBezTo>
                          <a:pt x="11430" y="34957"/>
                          <a:pt x="11525" y="38100"/>
                          <a:pt x="11811" y="39529"/>
                        </a:cubicBezTo>
                        <a:cubicBezTo>
                          <a:pt x="12287" y="41815"/>
                          <a:pt x="13430" y="43625"/>
                          <a:pt x="15240" y="45053"/>
                        </a:cubicBezTo>
                        <a:cubicBezTo>
                          <a:pt x="17050" y="46387"/>
                          <a:pt x="19526" y="47149"/>
                          <a:pt x="22669" y="47149"/>
                        </a:cubicBezTo>
                        <a:cubicBezTo>
                          <a:pt x="25813" y="47149"/>
                          <a:pt x="28289" y="46482"/>
                          <a:pt x="29909" y="45148"/>
                        </a:cubicBezTo>
                        <a:cubicBezTo>
                          <a:pt x="31528" y="43815"/>
                          <a:pt x="32480" y="42196"/>
                          <a:pt x="32861" y="40291"/>
                        </a:cubicBezTo>
                        <a:cubicBezTo>
                          <a:pt x="33242" y="38386"/>
                          <a:pt x="33337" y="35243"/>
                          <a:pt x="33337" y="30861"/>
                        </a:cubicBezTo>
                        <a:lnTo>
                          <a:pt x="33337" y="0"/>
                        </a:lnTo>
                        <a:lnTo>
                          <a:pt x="44577" y="0"/>
                        </a:lnTo>
                        <a:lnTo>
                          <a:pt x="44577" y="29242"/>
                        </a:lnTo>
                        <a:cubicBezTo>
                          <a:pt x="44577" y="35909"/>
                          <a:pt x="44291" y="40672"/>
                          <a:pt x="43625" y="43434"/>
                        </a:cubicBezTo>
                        <a:cubicBezTo>
                          <a:pt x="43053" y="46196"/>
                          <a:pt x="41910" y="48482"/>
                          <a:pt x="40291" y="50387"/>
                        </a:cubicBezTo>
                        <a:cubicBezTo>
                          <a:pt x="38671" y="52292"/>
                          <a:pt x="36481" y="53816"/>
                          <a:pt x="33718" y="54959"/>
                        </a:cubicBezTo>
                        <a:cubicBezTo>
                          <a:pt x="30956" y="56102"/>
                          <a:pt x="27432" y="56674"/>
                          <a:pt x="22955" y="56674"/>
                        </a:cubicBezTo>
                        <a:cubicBezTo>
                          <a:pt x="17621" y="56674"/>
                          <a:pt x="13621" y="56007"/>
                          <a:pt x="10859" y="54864"/>
                        </a:cubicBezTo>
                        <a:cubicBezTo>
                          <a:pt x="8096" y="53626"/>
                          <a:pt x="5906" y="52007"/>
                          <a:pt x="4286" y="50102"/>
                        </a:cubicBezTo>
                        <a:cubicBezTo>
                          <a:pt x="2667" y="48196"/>
                          <a:pt x="1619" y="46101"/>
                          <a:pt x="1143" y="43910"/>
                        </a:cubicBezTo>
                        <a:cubicBezTo>
                          <a:pt x="381" y="40672"/>
                          <a:pt x="0" y="36004"/>
                          <a:pt x="0" y="29718"/>
                        </a:cubicBezTo>
                        <a:lnTo>
                          <a:pt x="0" y="0"/>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130" name="Freeform: Shape 118">
                    <a:extLst>
                      <a:ext uri="{FF2B5EF4-FFF2-40B4-BE49-F238E27FC236}">
                        <a16:creationId xmlns:a16="http://schemas.microsoft.com/office/drawing/2014/main" id="{756C2893-A3DC-CD96-7DBD-2E08230ADBF9}"/>
                      </a:ext>
                    </a:extLst>
                  </p:cNvPr>
                  <p:cNvSpPr/>
                  <p:nvPr/>
                </p:nvSpPr>
                <p:spPr>
                  <a:xfrm>
                    <a:off x="5958078" y="3269932"/>
                    <a:ext cx="39528" cy="56673"/>
                  </a:xfrm>
                  <a:custGeom>
                    <a:avLst/>
                    <a:gdLst>
                      <a:gd name="connsiteX0" fmla="*/ 95 w 39528"/>
                      <a:gd name="connsiteY0" fmla="*/ 55721 h 56673"/>
                      <a:gd name="connsiteX1" fmla="*/ 95 w 39528"/>
                      <a:gd name="connsiteY1" fmla="*/ 0 h 56673"/>
                      <a:gd name="connsiteX2" fmla="*/ 10763 w 39528"/>
                      <a:gd name="connsiteY2" fmla="*/ 0 h 56673"/>
                      <a:gd name="connsiteX3" fmla="*/ 10763 w 39528"/>
                      <a:gd name="connsiteY3" fmla="*/ 20098 h 56673"/>
                      <a:gd name="connsiteX4" fmla="*/ 22479 w 39528"/>
                      <a:gd name="connsiteY4" fmla="*/ 14478 h 56673"/>
                      <a:gd name="connsiteX5" fmla="*/ 34671 w 39528"/>
                      <a:gd name="connsiteY5" fmla="*/ 19812 h 56673"/>
                      <a:gd name="connsiteX6" fmla="*/ 39529 w 39528"/>
                      <a:gd name="connsiteY6" fmla="*/ 35147 h 56673"/>
                      <a:gd name="connsiteX7" fmla="*/ 34576 w 39528"/>
                      <a:gd name="connsiteY7" fmla="*/ 51054 h 56673"/>
                      <a:gd name="connsiteX8" fmla="*/ 22574 w 39528"/>
                      <a:gd name="connsiteY8" fmla="*/ 56674 h 56673"/>
                      <a:gd name="connsiteX9" fmla="*/ 15716 w 39528"/>
                      <a:gd name="connsiteY9" fmla="*/ 54959 h 56673"/>
                      <a:gd name="connsiteX10" fmla="*/ 9906 w 39528"/>
                      <a:gd name="connsiteY10" fmla="*/ 49816 h 56673"/>
                      <a:gd name="connsiteX11" fmla="*/ 9906 w 39528"/>
                      <a:gd name="connsiteY11" fmla="*/ 55721 h 56673"/>
                      <a:gd name="connsiteX12" fmla="*/ 0 w 39528"/>
                      <a:gd name="connsiteY12" fmla="*/ 55721 h 56673"/>
                      <a:gd name="connsiteX13" fmla="*/ 10668 w 39528"/>
                      <a:gd name="connsiteY13" fmla="*/ 34671 h 56673"/>
                      <a:gd name="connsiteX14" fmla="*/ 12668 w 39528"/>
                      <a:gd name="connsiteY14" fmla="*/ 43910 h 56673"/>
                      <a:gd name="connsiteX15" fmla="*/ 20002 w 39528"/>
                      <a:gd name="connsiteY15" fmla="*/ 48196 h 56673"/>
                      <a:gd name="connsiteX16" fmla="*/ 26003 w 39528"/>
                      <a:gd name="connsiteY16" fmla="*/ 45148 h 56673"/>
                      <a:gd name="connsiteX17" fmla="*/ 28480 w 39528"/>
                      <a:gd name="connsiteY17" fmla="*/ 35623 h 56673"/>
                      <a:gd name="connsiteX18" fmla="*/ 26003 w 39528"/>
                      <a:gd name="connsiteY18" fmla="*/ 25622 h 56673"/>
                      <a:gd name="connsiteX19" fmla="*/ 19621 w 39528"/>
                      <a:gd name="connsiteY19" fmla="*/ 22574 h 56673"/>
                      <a:gd name="connsiteX20" fmla="*/ 13240 w 39528"/>
                      <a:gd name="connsiteY20" fmla="*/ 25527 h 56673"/>
                      <a:gd name="connsiteX21" fmla="*/ 10668 w 39528"/>
                      <a:gd name="connsiteY21" fmla="*/ 34576 h 5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528" h="56673">
                        <a:moveTo>
                          <a:pt x="95" y="55721"/>
                        </a:moveTo>
                        <a:lnTo>
                          <a:pt x="95" y="0"/>
                        </a:lnTo>
                        <a:lnTo>
                          <a:pt x="10763" y="0"/>
                        </a:lnTo>
                        <a:lnTo>
                          <a:pt x="10763" y="20098"/>
                        </a:lnTo>
                        <a:cubicBezTo>
                          <a:pt x="14097" y="16383"/>
                          <a:pt x="18002" y="14478"/>
                          <a:pt x="22479" y="14478"/>
                        </a:cubicBezTo>
                        <a:cubicBezTo>
                          <a:pt x="27432" y="14478"/>
                          <a:pt x="31432" y="16288"/>
                          <a:pt x="34671" y="19812"/>
                        </a:cubicBezTo>
                        <a:cubicBezTo>
                          <a:pt x="37909" y="23336"/>
                          <a:pt x="39529" y="28480"/>
                          <a:pt x="39529" y="35147"/>
                        </a:cubicBezTo>
                        <a:cubicBezTo>
                          <a:pt x="39529" y="41815"/>
                          <a:pt x="37909" y="47339"/>
                          <a:pt x="34576" y="51054"/>
                        </a:cubicBezTo>
                        <a:cubicBezTo>
                          <a:pt x="31242" y="54769"/>
                          <a:pt x="27337" y="56674"/>
                          <a:pt x="22574" y="56674"/>
                        </a:cubicBezTo>
                        <a:cubicBezTo>
                          <a:pt x="20288" y="56674"/>
                          <a:pt x="18002" y="56102"/>
                          <a:pt x="15716" y="54959"/>
                        </a:cubicBezTo>
                        <a:cubicBezTo>
                          <a:pt x="13430" y="53816"/>
                          <a:pt x="11525" y="52102"/>
                          <a:pt x="9906" y="49816"/>
                        </a:cubicBezTo>
                        <a:lnTo>
                          <a:pt x="9906" y="55721"/>
                        </a:lnTo>
                        <a:lnTo>
                          <a:pt x="0" y="55721"/>
                        </a:lnTo>
                        <a:close/>
                        <a:moveTo>
                          <a:pt x="10668" y="34671"/>
                        </a:moveTo>
                        <a:cubicBezTo>
                          <a:pt x="10668" y="38862"/>
                          <a:pt x="11335" y="41910"/>
                          <a:pt x="12668" y="43910"/>
                        </a:cubicBezTo>
                        <a:cubicBezTo>
                          <a:pt x="14478" y="46768"/>
                          <a:pt x="16954" y="48196"/>
                          <a:pt x="20002" y="48196"/>
                        </a:cubicBezTo>
                        <a:cubicBezTo>
                          <a:pt x="22384" y="48196"/>
                          <a:pt x="24384" y="47149"/>
                          <a:pt x="26003" y="45148"/>
                        </a:cubicBezTo>
                        <a:cubicBezTo>
                          <a:pt x="27622" y="43148"/>
                          <a:pt x="28480" y="39910"/>
                          <a:pt x="28480" y="35623"/>
                        </a:cubicBezTo>
                        <a:cubicBezTo>
                          <a:pt x="28480" y="31052"/>
                          <a:pt x="27622" y="27718"/>
                          <a:pt x="26003" y="25622"/>
                        </a:cubicBezTo>
                        <a:cubicBezTo>
                          <a:pt x="24384" y="23527"/>
                          <a:pt x="22193" y="22574"/>
                          <a:pt x="19621" y="22574"/>
                        </a:cubicBezTo>
                        <a:cubicBezTo>
                          <a:pt x="17050" y="22574"/>
                          <a:pt x="14954" y="23527"/>
                          <a:pt x="13240" y="25527"/>
                        </a:cubicBezTo>
                        <a:cubicBezTo>
                          <a:pt x="11525" y="27527"/>
                          <a:pt x="10668" y="30575"/>
                          <a:pt x="10668" y="34576"/>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grpSp>
          </p:grpSp>
          <p:sp>
            <p:nvSpPr>
              <p:cNvPr id="96" name="Freeform: Shape 84">
                <a:extLst>
                  <a:ext uri="{FF2B5EF4-FFF2-40B4-BE49-F238E27FC236}">
                    <a16:creationId xmlns:a16="http://schemas.microsoft.com/office/drawing/2014/main" id="{9E8A2226-3187-2CB8-5296-5CC21AABE18C}"/>
                  </a:ext>
                </a:extLst>
              </p:cNvPr>
              <p:cNvSpPr/>
              <p:nvPr/>
            </p:nvSpPr>
            <p:spPr>
              <a:xfrm>
                <a:off x="3325188" y="3347546"/>
                <a:ext cx="50967" cy="92780"/>
              </a:xfrm>
              <a:custGeom>
                <a:avLst/>
                <a:gdLst>
                  <a:gd name="connsiteX0" fmla="*/ 50967 w 50967"/>
                  <a:gd name="connsiteY0" fmla="*/ 46390 h 92780"/>
                  <a:gd name="connsiteX1" fmla="*/ 25484 w 50967"/>
                  <a:gd name="connsiteY1" fmla="*/ 92780 h 92780"/>
                  <a:gd name="connsiteX2" fmla="*/ 0 w 50967"/>
                  <a:gd name="connsiteY2" fmla="*/ 46390 h 92780"/>
                  <a:gd name="connsiteX3" fmla="*/ 25484 w 50967"/>
                  <a:gd name="connsiteY3" fmla="*/ 0 h 92780"/>
                  <a:gd name="connsiteX4" fmla="*/ 50967 w 50967"/>
                  <a:gd name="connsiteY4" fmla="*/ 46390 h 92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67" h="92780">
                    <a:moveTo>
                      <a:pt x="50967" y="46390"/>
                    </a:moveTo>
                    <a:cubicBezTo>
                      <a:pt x="50967" y="72010"/>
                      <a:pt x="39558" y="92780"/>
                      <a:pt x="25484" y="92780"/>
                    </a:cubicBezTo>
                    <a:cubicBezTo>
                      <a:pt x="11409" y="92780"/>
                      <a:pt x="0" y="72010"/>
                      <a:pt x="0" y="46390"/>
                    </a:cubicBezTo>
                    <a:cubicBezTo>
                      <a:pt x="0" y="20770"/>
                      <a:pt x="11409" y="0"/>
                      <a:pt x="25484" y="0"/>
                    </a:cubicBezTo>
                    <a:cubicBezTo>
                      <a:pt x="39558" y="0"/>
                      <a:pt x="50967" y="20770"/>
                      <a:pt x="50967" y="46390"/>
                    </a:cubicBezTo>
                    <a:close/>
                  </a:path>
                </a:pathLst>
              </a:custGeom>
              <a:solidFill>
                <a:srgbClr val="231F2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97" name="Freeform: Shape 85">
                <a:extLst>
                  <a:ext uri="{FF2B5EF4-FFF2-40B4-BE49-F238E27FC236}">
                    <a16:creationId xmlns:a16="http://schemas.microsoft.com/office/drawing/2014/main" id="{4365B3DA-F996-9AD8-D59D-E8CF79DD8543}"/>
                  </a:ext>
                </a:extLst>
              </p:cNvPr>
              <p:cNvSpPr/>
              <p:nvPr/>
            </p:nvSpPr>
            <p:spPr>
              <a:xfrm>
                <a:off x="3312817" y="3371669"/>
                <a:ext cx="137066" cy="41565"/>
              </a:xfrm>
              <a:custGeom>
                <a:avLst/>
                <a:gdLst>
                  <a:gd name="connsiteX0" fmla="*/ 0 w 137066"/>
                  <a:gd name="connsiteY0" fmla="*/ 0 h 41565"/>
                  <a:gd name="connsiteX1" fmla="*/ 137067 w 137066"/>
                  <a:gd name="connsiteY1" fmla="*/ 0 h 41565"/>
                  <a:gd name="connsiteX2" fmla="*/ 137067 w 137066"/>
                  <a:gd name="connsiteY2" fmla="*/ 41565 h 41565"/>
                  <a:gd name="connsiteX3" fmla="*/ 0 w 137066"/>
                  <a:gd name="connsiteY3" fmla="*/ 41565 h 41565"/>
                </a:gdLst>
                <a:ahLst/>
                <a:cxnLst>
                  <a:cxn ang="0">
                    <a:pos x="connsiteX0" y="connsiteY0"/>
                  </a:cxn>
                  <a:cxn ang="0">
                    <a:pos x="connsiteX1" y="connsiteY1"/>
                  </a:cxn>
                  <a:cxn ang="0">
                    <a:pos x="connsiteX2" y="connsiteY2"/>
                  </a:cxn>
                  <a:cxn ang="0">
                    <a:pos x="connsiteX3" y="connsiteY3"/>
                  </a:cxn>
                </a:cxnLst>
                <a:rect l="l" t="t" r="r" b="b"/>
                <a:pathLst>
                  <a:path w="137066" h="41565">
                    <a:moveTo>
                      <a:pt x="0" y="0"/>
                    </a:moveTo>
                    <a:lnTo>
                      <a:pt x="137067" y="0"/>
                    </a:lnTo>
                    <a:lnTo>
                      <a:pt x="137067" y="41565"/>
                    </a:lnTo>
                    <a:lnTo>
                      <a:pt x="0" y="41565"/>
                    </a:lnTo>
                    <a:close/>
                  </a:path>
                </a:pathLst>
              </a:custGeom>
              <a:solidFill>
                <a:srgbClr val="231F2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98" name="Freeform: Shape 86">
                <a:extLst>
                  <a:ext uri="{FF2B5EF4-FFF2-40B4-BE49-F238E27FC236}">
                    <a16:creationId xmlns:a16="http://schemas.microsoft.com/office/drawing/2014/main" id="{46A0312D-8AB1-94B8-BC2B-9EEC1B866CE4}"/>
                  </a:ext>
                </a:extLst>
              </p:cNvPr>
              <p:cNvSpPr/>
              <p:nvPr/>
            </p:nvSpPr>
            <p:spPr>
              <a:xfrm>
                <a:off x="2925986" y="3198975"/>
                <a:ext cx="382623" cy="375697"/>
              </a:xfrm>
              <a:custGeom>
                <a:avLst/>
                <a:gdLst>
                  <a:gd name="connsiteX0" fmla="*/ 65812 w 382624"/>
                  <a:gd name="connsiteY0" fmla="*/ 375697 h 375697"/>
                  <a:gd name="connsiteX1" fmla="*/ 226259 w 382624"/>
                  <a:gd name="connsiteY1" fmla="*/ 375697 h 375697"/>
                  <a:gd name="connsiteX2" fmla="*/ 234053 w 382624"/>
                  <a:gd name="connsiteY2" fmla="*/ 375202 h 375697"/>
                  <a:gd name="connsiteX3" fmla="*/ 382625 w 382624"/>
                  <a:gd name="connsiteY3" fmla="*/ 188529 h 375697"/>
                  <a:gd name="connsiteX4" fmla="*/ 246424 w 382624"/>
                  <a:gd name="connsiteY4" fmla="*/ 3216 h 375697"/>
                  <a:gd name="connsiteX5" fmla="*/ 226259 w 382624"/>
                  <a:gd name="connsiteY5" fmla="*/ 0 h 375697"/>
                  <a:gd name="connsiteX6" fmla="*/ 65812 w 382624"/>
                  <a:gd name="connsiteY6" fmla="*/ 0 h 375697"/>
                  <a:gd name="connsiteX7" fmla="*/ 0 w 382624"/>
                  <a:gd name="connsiteY7" fmla="*/ 65812 h 375697"/>
                  <a:gd name="connsiteX8" fmla="*/ 0 w 382624"/>
                  <a:gd name="connsiteY8" fmla="*/ 309761 h 375697"/>
                  <a:gd name="connsiteX9" fmla="*/ 65812 w 382624"/>
                  <a:gd name="connsiteY9" fmla="*/ 375573 h 37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624" h="375697">
                    <a:moveTo>
                      <a:pt x="65812" y="375697"/>
                    </a:moveTo>
                    <a:lnTo>
                      <a:pt x="226259" y="375697"/>
                    </a:lnTo>
                    <a:cubicBezTo>
                      <a:pt x="228857" y="375697"/>
                      <a:pt x="231455" y="375450"/>
                      <a:pt x="234053" y="375202"/>
                    </a:cubicBezTo>
                    <a:cubicBezTo>
                      <a:pt x="316813" y="370007"/>
                      <a:pt x="382625" y="288608"/>
                      <a:pt x="382625" y="188529"/>
                    </a:cubicBezTo>
                    <a:cubicBezTo>
                      <a:pt x="382625" y="88450"/>
                      <a:pt x="323245" y="15340"/>
                      <a:pt x="246424" y="3216"/>
                    </a:cubicBezTo>
                    <a:cubicBezTo>
                      <a:pt x="240115" y="1113"/>
                      <a:pt x="233311" y="0"/>
                      <a:pt x="226259" y="0"/>
                    </a:cubicBezTo>
                    <a:lnTo>
                      <a:pt x="65812" y="0"/>
                    </a:lnTo>
                    <a:cubicBezTo>
                      <a:pt x="29442" y="0"/>
                      <a:pt x="0" y="29442"/>
                      <a:pt x="0" y="65812"/>
                    </a:cubicBezTo>
                    <a:lnTo>
                      <a:pt x="0" y="309761"/>
                    </a:lnTo>
                    <a:cubicBezTo>
                      <a:pt x="0" y="346131"/>
                      <a:pt x="29442" y="375573"/>
                      <a:pt x="65812" y="375573"/>
                    </a:cubicBezTo>
                    <a:close/>
                  </a:path>
                </a:pathLst>
              </a:custGeom>
              <a:solidFill>
                <a:srgbClr val="BCE4AA"/>
              </a:solidFill>
              <a:ln w="24735" cap="flat">
                <a:solidFill>
                  <a:srgbClr val="D9D8D6">
                    <a:lumMod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99" name="Freeform: Shape 87">
                <a:extLst>
                  <a:ext uri="{FF2B5EF4-FFF2-40B4-BE49-F238E27FC236}">
                    <a16:creationId xmlns:a16="http://schemas.microsoft.com/office/drawing/2014/main" id="{D933512E-6171-2041-73C6-DADB53D8DCF6}"/>
                  </a:ext>
                </a:extLst>
              </p:cNvPr>
              <p:cNvSpPr/>
              <p:nvPr/>
            </p:nvSpPr>
            <p:spPr>
              <a:xfrm>
                <a:off x="3445978" y="3193370"/>
                <a:ext cx="392397" cy="385222"/>
              </a:xfrm>
              <a:custGeom>
                <a:avLst/>
                <a:gdLst>
                  <a:gd name="connsiteX0" fmla="*/ 324854 w 392397"/>
                  <a:gd name="connsiteY0" fmla="*/ 124 h 385222"/>
                  <a:gd name="connsiteX1" fmla="*/ 160324 w 392397"/>
                  <a:gd name="connsiteY1" fmla="*/ 124 h 385222"/>
                  <a:gd name="connsiteX2" fmla="*/ 152283 w 392397"/>
                  <a:gd name="connsiteY2" fmla="*/ 619 h 385222"/>
                  <a:gd name="connsiteX3" fmla="*/ 0 w 392397"/>
                  <a:gd name="connsiteY3" fmla="*/ 191993 h 385222"/>
                  <a:gd name="connsiteX4" fmla="*/ 139665 w 392397"/>
                  <a:gd name="connsiteY4" fmla="*/ 382006 h 385222"/>
                  <a:gd name="connsiteX5" fmla="*/ 160324 w 392397"/>
                  <a:gd name="connsiteY5" fmla="*/ 385223 h 385222"/>
                  <a:gd name="connsiteX6" fmla="*/ 324854 w 392397"/>
                  <a:gd name="connsiteY6" fmla="*/ 385223 h 385222"/>
                  <a:gd name="connsiteX7" fmla="*/ 392397 w 392397"/>
                  <a:gd name="connsiteY7" fmla="*/ 317679 h 385222"/>
                  <a:gd name="connsiteX8" fmla="*/ 392397 w 392397"/>
                  <a:gd name="connsiteY8" fmla="*/ 67544 h 385222"/>
                  <a:gd name="connsiteX9" fmla="*/ 324854 w 392397"/>
                  <a:gd name="connsiteY9" fmla="*/ 0 h 38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397" h="385222">
                    <a:moveTo>
                      <a:pt x="324854" y="124"/>
                    </a:moveTo>
                    <a:lnTo>
                      <a:pt x="160324" y="124"/>
                    </a:lnTo>
                    <a:cubicBezTo>
                      <a:pt x="157602" y="124"/>
                      <a:pt x="155004" y="371"/>
                      <a:pt x="152283" y="619"/>
                    </a:cubicBezTo>
                    <a:cubicBezTo>
                      <a:pt x="67420" y="5938"/>
                      <a:pt x="0" y="89440"/>
                      <a:pt x="0" y="191993"/>
                    </a:cubicBezTo>
                    <a:cubicBezTo>
                      <a:pt x="0" y="294546"/>
                      <a:pt x="60864" y="369636"/>
                      <a:pt x="139665" y="382006"/>
                    </a:cubicBezTo>
                    <a:cubicBezTo>
                      <a:pt x="146221" y="384109"/>
                      <a:pt x="153149" y="385223"/>
                      <a:pt x="160324" y="385223"/>
                    </a:cubicBezTo>
                    <a:lnTo>
                      <a:pt x="324854" y="385223"/>
                    </a:lnTo>
                    <a:cubicBezTo>
                      <a:pt x="362089" y="385223"/>
                      <a:pt x="392397" y="355038"/>
                      <a:pt x="392397" y="317679"/>
                    </a:cubicBezTo>
                    <a:lnTo>
                      <a:pt x="392397" y="67544"/>
                    </a:lnTo>
                    <a:cubicBezTo>
                      <a:pt x="392397" y="30308"/>
                      <a:pt x="362213" y="0"/>
                      <a:pt x="324854" y="0"/>
                    </a:cubicBezTo>
                    <a:close/>
                  </a:path>
                </a:pathLst>
              </a:custGeom>
              <a:solidFill>
                <a:srgbClr val="99CCFF"/>
              </a:solidFill>
              <a:ln w="24735" cap="flat">
                <a:solidFill>
                  <a:srgbClr val="D9D8D6">
                    <a:lumMod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100" name="Freeform: Shape 88">
                <a:extLst>
                  <a:ext uri="{FF2B5EF4-FFF2-40B4-BE49-F238E27FC236}">
                    <a16:creationId xmlns:a16="http://schemas.microsoft.com/office/drawing/2014/main" id="{6689DC57-5B7B-4E55-943D-860855220E06}"/>
                  </a:ext>
                </a:extLst>
              </p:cNvPr>
              <p:cNvSpPr/>
              <p:nvPr/>
            </p:nvSpPr>
            <p:spPr>
              <a:xfrm>
                <a:off x="3381227" y="3346186"/>
                <a:ext cx="50967" cy="92780"/>
              </a:xfrm>
              <a:custGeom>
                <a:avLst/>
                <a:gdLst>
                  <a:gd name="connsiteX0" fmla="*/ 50967 w 50967"/>
                  <a:gd name="connsiteY0" fmla="*/ 46390 h 92780"/>
                  <a:gd name="connsiteX1" fmla="*/ 25484 w 50967"/>
                  <a:gd name="connsiteY1" fmla="*/ 92780 h 92780"/>
                  <a:gd name="connsiteX2" fmla="*/ 0 w 50967"/>
                  <a:gd name="connsiteY2" fmla="*/ 46390 h 92780"/>
                  <a:gd name="connsiteX3" fmla="*/ 25484 w 50967"/>
                  <a:gd name="connsiteY3" fmla="*/ 0 h 92780"/>
                  <a:gd name="connsiteX4" fmla="*/ 50967 w 50967"/>
                  <a:gd name="connsiteY4" fmla="*/ 46390 h 92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67" h="92780">
                    <a:moveTo>
                      <a:pt x="50967" y="46390"/>
                    </a:moveTo>
                    <a:cubicBezTo>
                      <a:pt x="50967" y="72010"/>
                      <a:pt x="39558" y="92780"/>
                      <a:pt x="25484" y="92780"/>
                    </a:cubicBezTo>
                    <a:cubicBezTo>
                      <a:pt x="11409" y="92780"/>
                      <a:pt x="0" y="72010"/>
                      <a:pt x="0" y="46390"/>
                    </a:cubicBezTo>
                    <a:cubicBezTo>
                      <a:pt x="0" y="20770"/>
                      <a:pt x="11409" y="0"/>
                      <a:pt x="25484" y="0"/>
                    </a:cubicBezTo>
                    <a:cubicBezTo>
                      <a:pt x="39558" y="0"/>
                      <a:pt x="50967" y="20770"/>
                      <a:pt x="50967" y="46390"/>
                    </a:cubicBezTo>
                    <a:close/>
                  </a:path>
                </a:pathLst>
              </a:custGeom>
              <a:solidFill>
                <a:srgbClr val="231F2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grpSp>
            <p:nvGrpSpPr>
              <p:cNvPr id="101" name="Group 100">
                <a:extLst>
                  <a:ext uri="{FF2B5EF4-FFF2-40B4-BE49-F238E27FC236}">
                    <a16:creationId xmlns:a16="http://schemas.microsoft.com/office/drawing/2014/main" id="{86FDDC29-B71F-FE6E-CD10-1BD4D2EF1F89}"/>
                  </a:ext>
                </a:extLst>
              </p:cNvPr>
              <p:cNvGrpSpPr/>
              <p:nvPr/>
            </p:nvGrpSpPr>
            <p:grpSpPr>
              <a:xfrm>
                <a:off x="4101012" y="4250461"/>
                <a:ext cx="182455" cy="182455"/>
                <a:chOff x="4166283" y="2995894"/>
                <a:chExt cx="182455" cy="182455"/>
              </a:xfrm>
            </p:grpSpPr>
            <p:sp>
              <p:nvSpPr>
                <p:cNvPr id="123" name="Freeform: Shape 111">
                  <a:extLst>
                    <a:ext uri="{FF2B5EF4-FFF2-40B4-BE49-F238E27FC236}">
                      <a16:creationId xmlns:a16="http://schemas.microsoft.com/office/drawing/2014/main" id="{57CA30B4-379F-02AC-C110-33514388CAA7}"/>
                    </a:ext>
                  </a:extLst>
                </p:cNvPr>
                <p:cNvSpPr/>
                <p:nvPr/>
              </p:nvSpPr>
              <p:spPr>
                <a:xfrm>
                  <a:off x="4166283" y="2995894"/>
                  <a:ext cx="182455" cy="182455"/>
                </a:xfrm>
                <a:custGeom>
                  <a:avLst/>
                  <a:gdLst>
                    <a:gd name="connsiteX0" fmla="*/ 149733 w 149733"/>
                    <a:gd name="connsiteY0" fmla="*/ 74867 h 149733"/>
                    <a:gd name="connsiteX1" fmla="*/ 74867 w 149733"/>
                    <a:gd name="connsiteY1" fmla="*/ 149733 h 149733"/>
                    <a:gd name="connsiteX2" fmla="*/ 0 w 149733"/>
                    <a:gd name="connsiteY2" fmla="*/ 74867 h 149733"/>
                    <a:gd name="connsiteX3" fmla="*/ 74867 w 149733"/>
                    <a:gd name="connsiteY3" fmla="*/ 0 h 149733"/>
                    <a:gd name="connsiteX4" fmla="*/ 149733 w 149733"/>
                    <a:gd name="connsiteY4" fmla="*/ 74867 h 149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733" h="149733">
                      <a:moveTo>
                        <a:pt x="149733" y="74867"/>
                      </a:moveTo>
                      <a:cubicBezTo>
                        <a:pt x="149733" y="116214"/>
                        <a:pt x="116214" y="149733"/>
                        <a:pt x="74867" y="149733"/>
                      </a:cubicBezTo>
                      <a:cubicBezTo>
                        <a:pt x="33519" y="149733"/>
                        <a:pt x="0" y="116214"/>
                        <a:pt x="0" y="74867"/>
                      </a:cubicBezTo>
                      <a:cubicBezTo>
                        <a:pt x="0" y="33519"/>
                        <a:pt x="33519" y="0"/>
                        <a:pt x="74867" y="0"/>
                      </a:cubicBezTo>
                      <a:cubicBezTo>
                        <a:pt x="116214" y="0"/>
                        <a:pt x="149733" y="33519"/>
                        <a:pt x="149733" y="74867"/>
                      </a:cubicBezTo>
                      <a:close/>
                    </a:path>
                  </a:pathLst>
                </a:custGeom>
                <a:solidFill>
                  <a:srgbClr val="B14227"/>
                </a:solidFill>
                <a:ln w="9525" cap="flat">
                  <a:solidFill>
                    <a:srgbClr val="D9D8D6">
                      <a:lumMod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grpSp>
              <p:nvGrpSpPr>
                <p:cNvPr id="124" name="Graphic 237">
                  <a:extLst>
                    <a:ext uri="{FF2B5EF4-FFF2-40B4-BE49-F238E27FC236}">
                      <a16:creationId xmlns:a16="http://schemas.microsoft.com/office/drawing/2014/main" id="{19250804-D937-40F1-A4C1-3002AB2EFAAF}"/>
                    </a:ext>
                  </a:extLst>
                </p:cNvPr>
                <p:cNvGrpSpPr/>
                <p:nvPr/>
              </p:nvGrpSpPr>
              <p:grpSpPr>
                <a:xfrm>
                  <a:off x="4202728" y="3054508"/>
                  <a:ext cx="113511" cy="69058"/>
                  <a:chOff x="5904452" y="3269932"/>
                  <a:chExt cx="93154" cy="56673"/>
                </a:xfrm>
                <a:solidFill>
                  <a:srgbClr val="000000"/>
                </a:solidFill>
              </p:grpSpPr>
              <p:sp>
                <p:nvSpPr>
                  <p:cNvPr id="125" name="Freeform: Shape 113">
                    <a:extLst>
                      <a:ext uri="{FF2B5EF4-FFF2-40B4-BE49-F238E27FC236}">
                        <a16:creationId xmlns:a16="http://schemas.microsoft.com/office/drawing/2014/main" id="{2989621B-C34E-0840-2D3B-3DCD1826CEF0}"/>
                      </a:ext>
                    </a:extLst>
                  </p:cNvPr>
                  <p:cNvSpPr/>
                  <p:nvPr/>
                </p:nvSpPr>
                <p:spPr>
                  <a:xfrm>
                    <a:off x="5904452" y="3269932"/>
                    <a:ext cx="44576" cy="56673"/>
                  </a:xfrm>
                  <a:custGeom>
                    <a:avLst/>
                    <a:gdLst>
                      <a:gd name="connsiteX0" fmla="*/ 190 w 44576"/>
                      <a:gd name="connsiteY0" fmla="*/ 0 h 56673"/>
                      <a:gd name="connsiteX1" fmla="*/ 11430 w 44576"/>
                      <a:gd name="connsiteY1" fmla="*/ 0 h 56673"/>
                      <a:gd name="connsiteX2" fmla="*/ 11430 w 44576"/>
                      <a:gd name="connsiteY2" fmla="*/ 30194 h 56673"/>
                      <a:gd name="connsiteX3" fmla="*/ 11811 w 44576"/>
                      <a:gd name="connsiteY3" fmla="*/ 39529 h 56673"/>
                      <a:gd name="connsiteX4" fmla="*/ 15240 w 44576"/>
                      <a:gd name="connsiteY4" fmla="*/ 45053 h 56673"/>
                      <a:gd name="connsiteX5" fmla="*/ 22669 w 44576"/>
                      <a:gd name="connsiteY5" fmla="*/ 47149 h 56673"/>
                      <a:gd name="connsiteX6" fmla="*/ 29909 w 44576"/>
                      <a:gd name="connsiteY6" fmla="*/ 45148 h 56673"/>
                      <a:gd name="connsiteX7" fmla="*/ 32861 w 44576"/>
                      <a:gd name="connsiteY7" fmla="*/ 40291 h 56673"/>
                      <a:gd name="connsiteX8" fmla="*/ 33337 w 44576"/>
                      <a:gd name="connsiteY8" fmla="*/ 30861 h 56673"/>
                      <a:gd name="connsiteX9" fmla="*/ 33337 w 44576"/>
                      <a:gd name="connsiteY9" fmla="*/ 0 h 56673"/>
                      <a:gd name="connsiteX10" fmla="*/ 44577 w 44576"/>
                      <a:gd name="connsiteY10" fmla="*/ 0 h 56673"/>
                      <a:gd name="connsiteX11" fmla="*/ 44577 w 44576"/>
                      <a:gd name="connsiteY11" fmla="*/ 29242 h 56673"/>
                      <a:gd name="connsiteX12" fmla="*/ 43625 w 44576"/>
                      <a:gd name="connsiteY12" fmla="*/ 43434 h 56673"/>
                      <a:gd name="connsiteX13" fmla="*/ 40291 w 44576"/>
                      <a:gd name="connsiteY13" fmla="*/ 50387 h 56673"/>
                      <a:gd name="connsiteX14" fmla="*/ 33718 w 44576"/>
                      <a:gd name="connsiteY14" fmla="*/ 54959 h 56673"/>
                      <a:gd name="connsiteX15" fmla="*/ 22955 w 44576"/>
                      <a:gd name="connsiteY15" fmla="*/ 56674 h 56673"/>
                      <a:gd name="connsiteX16" fmla="*/ 10859 w 44576"/>
                      <a:gd name="connsiteY16" fmla="*/ 54864 h 56673"/>
                      <a:gd name="connsiteX17" fmla="*/ 4286 w 44576"/>
                      <a:gd name="connsiteY17" fmla="*/ 50102 h 56673"/>
                      <a:gd name="connsiteX18" fmla="*/ 1143 w 44576"/>
                      <a:gd name="connsiteY18" fmla="*/ 43910 h 56673"/>
                      <a:gd name="connsiteX19" fmla="*/ 0 w 44576"/>
                      <a:gd name="connsiteY19" fmla="*/ 29718 h 56673"/>
                      <a:gd name="connsiteX20" fmla="*/ 0 w 44576"/>
                      <a:gd name="connsiteY20" fmla="*/ 0 h 5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576" h="56673">
                        <a:moveTo>
                          <a:pt x="190" y="0"/>
                        </a:moveTo>
                        <a:lnTo>
                          <a:pt x="11430" y="0"/>
                        </a:lnTo>
                        <a:lnTo>
                          <a:pt x="11430" y="30194"/>
                        </a:lnTo>
                        <a:cubicBezTo>
                          <a:pt x="11430" y="34957"/>
                          <a:pt x="11525" y="38100"/>
                          <a:pt x="11811" y="39529"/>
                        </a:cubicBezTo>
                        <a:cubicBezTo>
                          <a:pt x="12287" y="41815"/>
                          <a:pt x="13430" y="43625"/>
                          <a:pt x="15240" y="45053"/>
                        </a:cubicBezTo>
                        <a:cubicBezTo>
                          <a:pt x="17050" y="46387"/>
                          <a:pt x="19526" y="47149"/>
                          <a:pt x="22669" y="47149"/>
                        </a:cubicBezTo>
                        <a:cubicBezTo>
                          <a:pt x="25813" y="47149"/>
                          <a:pt x="28289" y="46482"/>
                          <a:pt x="29909" y="45148"/>
                        </a:cubicBezTo>
                        <a:cubicBezTo>
                          <a:pt x="31528" y="43815"/>
                          <a:pt x="32480" y="42196"/>
                          <a:pt x="32861" y="40291"/>
                        </a:cubicBezTo>
                        <a:cubicBezTo>
                          <a:pt x="33242" y="38386"/>
                          <a:pt x="33337" y="35243"/>
                          <a:pt x="33337" y="30861"/>
                        </a:cubicBezTo>
                        <a:lnTo>
                          <a:pt x="33337" y="0"/>
                        </a:lnTo>
                        <a:lnTo>
                          <a:pt x="44577" y="0"/>
                        </a:lnTo>
                        <a:lnTo>
                          <a:pt x="44577" y="29242"/>
                        </a:lnTo>
                        <a:cubicBezTo>
                          <a:pt x="44577" y="35909"/>
                          <a:pt x="44291" y="40672"/>
                          <a:pt x="43625" y="43434"/>
                        </a:cubicBezTo>
                        <a:cubicBezTo>
                          <a:pt x="43053" y="46196"/>
                          <a:pt x="41910" y="48482"/>
                          <a:pt x="40291" y="50387"/>
                        </a:cubicBezTo>
                        <a:cubicBezTo>
                          <a:pt x="38671" y="52292"/>
                          <a:pt x="36481" y="53816"/>
                          <a:pt x="33718" y="54959"/>
                        </a:cubicBezTo>
                        <a:cubicBezTo>
                          <a:pt x="30956" y="56102"/>
                          <a:pt x="27432" y="56674"/>
                          <a:pt x="22955" y="56674"/>
                        </a:cubicBezTo>
                        <a:cubicBezTo>
                          <a:pt x="17621" y="56674"/>
                          <a:pt x="13621" y="56007"/>
                          <a:pt x="10859" y="54864"/>
                        </a:cubicBezTo>
                        <a:cubicBezTo>
                          <a:pt x="8096" y="53626"/>
                          <a:pt x="5906" y="52007"/>
                          <a:pt x="4286" y="50102"/>
                        </a:cubicBezTo>
                        <a:cubicBezTo>
                          <a:pt x="2667" y="48196"/>
                          <a:pt x="1619" y="46101"/>
                          <a:pt x="1143" y="43910"/>
                        </a:cubicBezTo>
                        <a:cubicBezTo>
                          <a:pt x="381" y="40672"/>
                          <a:pt x="0" y="36004"/>
                          <a:pt x="0" y="29718"/>
                        </a:cubicBezTo>
                        <a:lnTo>
                          <a:pt x="0" y="0"/>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126" name="Freeform: Shape 114">
                    <a:extLst>
                      <a:ext uri="{FF2B5EF4-FFF2-40B4-BE49-F238E27FC236}">
                        <a16:creationId xmlns:a16="http://schemas.microsoft.com/office/drawing/2014/main" id="{3805DA82-F55F-1910-E0E2-45591EC9F992}"/>
                      </a:ext>
                    </a:extLst>
                  </p:cNvPr>
                  <p:cNvSpPr/>
                  <p:nvPr/>
                </p:nvSpPr>
                <p:spPr>
                  <a:xfrm>
                    <a:off x="5958078" y="3269932"/>
                    <a:ext cx="39528" cy="56673"/>
                  </a:xfrm>
                  <a:custGeom>
                    <a:avLst/>
                    <a:gdLst>
                      <a:gd name="connsiteX0" fmla="*/ 95 w 39528"/>
                      <a:gd name="connsiteY0" fmla="*/ 55721 h 56673"/>
                      <a:gd name="connsiteX1" fmla="*/ 95 w 39528"/>
                      <a:gd name="connsiteY1" fmla="*/ 0 h 56673"/>
                      <a:gd name="connsiteX2" fmla="*/ 10763 w 39528"/>
                      <a:gd name="connsiteY2" fmla="*/ 0 h 56673"/>
                      <a:gd name="connsiteX3" fmla="*/ 10763 w 39528"/>
                      <a:gd name="connsiteY3" fmla="*/ 20098 h 56673"/>
                      <a:gd name="connsiteX4" fmla="*/ 22479 w 39528"/>
                      <a:gd name="connsiteY4" fmla="*/ 14478 h 56673"/>
                      <a:gd name="connsiteX5" fmla="*/ 34671 w 39528"/>
                      <a:gd name="connsiteY5" fmla="*/ 19812 h 56673"/>
                      <a:gd name="connsiteX6" fmla="*/ 39529 w 39528"/>
                      <a:gd name="connsiteY6" fmla="*/ 35147 h 56673"/>
                      <a:gd name="connsiteX7" fmla="*/ 34576 w 39528"/>
                      <a:gd name="connsiteY7" fmla="*/ 51054 h 56673"/>
                      <a:gd name="connsiteX8" fmla="*/ 22574 w 39528"/>
                      <a:gd name="connsiteY8" fmla="*/ 56674 h 56673"/>
                      <a:gd name="connsiteX9" fmla="*/ 15716 w 39528"/>
                      <a:gd name="connsiteY9" fmla="*/ 54959 h 56673"/>
                      <a:gd name="connsiteX10" fmla="*/ 9906 w 39528"/>
                      <a:gd name="connsiteY10" fmla="*/ 49816 h 56673"/>
                      <a:gd name="connsiteX11" fmla="*/ 9906 w 39528"/>
                      <a:gd name="connsiteY11" fmla="*/ 55721 h 56673"/>
                      <a:gd name="connsiteX12" fmla="*/ 0 w 39528"/>
                      <a:gd name="connsiteY12" fmla="*/ 55721 h 56673"/>
                      <a:gd name="connsiteX13" fmla="*/ 10668 w 39528"/>
                      <a:gd name="connsiteY13" fmla="*/ 34671 h 56673"/>
                      <a:gd name="connsiteX14" fmla="*/ 12668 w 39528"/>
                      <a:gd name="connsiteY14" fmla="*/ 43910 h 56673"/>
                      <a:gd name="connsiteX15" fmla="*/ 20002 w 39528"/>
                      <a:gd name="connsiteY15" fmla="*/ 48196 h 56673"/>
                      <a:gd name="connsiteX16" fmla="*/ 26003 w 39528"/>
                      <a:gd name="connsiteY16" fmla="*/ 45148 h 56673"/>
                      <a:gd name="connsiteX17" fmla="*/ 28480 w 39528"/>
                      <a:gd name="connsiteY17" fmla="*/ 35623 h 56673"/>
                      <a:gd name="connsiteX18" fmla="*/ 26003 w 39528"/>
                      <a:gd name="connsiteY18" fmla="*/ 25622 h 56673"/>
                      <a:gd name="connsiteX19" fmla="*/ 19621 w 39528"/>
                      <a:gd name="connsiteY19" fmla="*/ 22574 h 56673"/>
                      <a:gd name="connsiteX20" fmla="*/ 13240 w 39528"/>
                      <a:gd name="connsiteY20" fmla="*/ 25527 h 56673"/>
                      <a:gd name="connsiteX21" fmla="*/ 10668 w 39528"/>
                      <a:gd name="connsiteY21" fmla="*/ 34576 h 5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528" h="56673">
                        <a:moveTo>
                          <a:pt x="95" y="55721"/>
                        </a:moveTo>
                        <a:lnTo>
                          <a:pt x="95" y="0"/>
                        </a:lnTo>
                        <a:lnTo>
                          <a:pt x="10763" y="0"/>
                        </a:lnTo>
                        <a:lnTo>
                          <a:pt x="10763" y="20098"/>
                        </a:lnTo>
                        <a:cubicBezTo>
                          <a:pt x="14097" y="16383"/>
                          <a:pt x="18002" y="14478"/>
                          <a:pt x="22479" y="14478"/>
                        </a:cubicBezTo>
                        <a:cubicBezTo>
                          <a:pt x="27432" y="14478"/>
                          <a:pt x="31432" y="16288"/>
                          <a:pt x="34671" y="19812"/>
                        </a:cubicBezTo>
                        <a:cubicBezTo>
                          <a:pt x="37909" y="23336"/>
                          <a:pt x="39529" y="28480"/>
                          <a:pt x="39529" y="35147"/>
                        </a:cubicBezTo>
                        <a:cubicBezTo>
                          <a:pt x="39529" y="41815"/>
                          <a:pt x="37909" y="47339"/>
                          <a:pt x="34576" y="51054"/>
                        </a:cubicBezTo>
                        <a:cubicBezTo>
                          <a:pt x="31242" y="54769"/>
                          <a:pt x="27337" y="56674"/>
                          <a:pt x="22574" y="56674"/>
                        </a:cubicBezTo>
                        <a:cubicBezTo>
                          <a:pt x="20288" y="56674"/>
                          <a:pt x="18002" y="56102"/>
                          <a:pt x="15716" y="54959"/>
                        </a:cubicBezTo>
                        <a:cubicBezTo>
                          <a:pt x="13430" y="53816"/>
                          <a:pt x="11525" y="52102"/>
                          <a:pt x="9906" y="49816"/>
                        </a:cubicBezTo>
                        <a:lnTo>
                          <a:pt x="9906" y="55721"/>
                        </a:lnTo>
                        <a:lnTo>
                          <a:pt x="0" y="55721"/>
                        </a:lnTo>
                        <a:close/>
                        <a:moveTo>
                          <a:pt x="10668" y="34671"/>
                        </a:moveTo>
                        <a:cubicBezTo>
                          <a:pt x="10668" y="38862"/>
                          <a:pt x="11335" y="41910"/>
                          <a:pt x="12668" y="43910"/>
                        </a:cubicBezTo>
                        <a:cubicBezTo>
                          <a:pt x="14478" y="46768"/>
                          <a:pt x="16954" y="48196"/>
                          <a:pt x="20002" y="48196"/>
                        </a:cubicBezTo>
                        <a:cubicBezTo>
                          <a:pt x="22384" y="48196"/>
                          <a:pt x="24384" y="47149"/>
                          <a:pt x="26003" y="45148"/>
                        </a:cubicBezTo>
                        <a:cubicBezTo>
                          <a:pt x="27622" y="43148"/>
                          <a:pt x="28480" y="39910"/>
                          <a:pt x="28480" y="35623"/>
                        </a:cubicBezTo>
                        <a:cubicBezTo>
                          <a:pt x="28480" y="31052"/>
                          <a:pt x="27622" y="27718"/>
                          <a:pt x="26003" y="25622"/>
                        </a:cubicBezTo>
                        <a:cubicBezTo>
                          <a:pt x="24384" y="23527"/>
                          <a:pt x="22193" y="22574"/>
                          <a:pt x="19621" y="22574"/>
                        </a:cubicBezTo>
                        <a:cubicBezTo>
                          <a:pt x="17050" y="22574"/>
                          <a:pt x="14954" y="23527"/>
                          <a:pt x="13240" y="25527"/>
                        </a:cubicBezTo>
                        <a:cubicBezTo>
                          <a:pt x="11525" y="27527"/>
                          <a:pt x="10668" y="30575"/>
                          <a:pt x="10668" y="34576"/>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grpSp>
          </p:grpSp>
          <p:grpSp>
            <p:nvGrpSpPr>
              <p:cNvPr id="102" name="Group 101">
                <a:extLst>
                  <a:ext uri="{FF2B5EF4-FFF2-40B4-BE49-F238E27FC236}">
                    <a16:creationId xmlns:a16="http://schemas.microsoft.com/office/drawing/2014/main" id="{2CBEF37A-667E-91AB-1CBC-682E8D4B93EB}"/>
                  </a:ext>
                </a:extLst>
              </p:cNvPr>
              <p:cNvGrpSpPr/>
              <p:nvPr/>
            </p:nvGrpSpPr>
            <p:grpSpPr>
              <a:xfrm>
                <a:off x="4261024" y="4310743"/>
                <a:ext cx="182455" cy="182455"/>
                <a:chOff x="4166283" y="2995894"/>
                <a:chExt cx="182455" cy="182455"/>
              </a:xfrm>
            </p:grpSpPr>
            <p:sp>
              <p:nvSpPr>
                <p:cNvPr id="119" name="Freeform: Shape 107">
                  <a:extLst>
                    <a:ext uri="{FF2B5EF4-FFF2-40B4-BE49-F238E27FC236}">
                      <a16:creationId xmlns:a16="http://schemas.microsoft.com/office/drawing/2014/main" id="{3FE5AB23-7CC7-E680-2D1C-62803B6DD528}"/>
                    </a:ext>
                  </a:extLst>
                </p:cNvPr>
                <p:cNvSpPr/>
                <p:nvPr/>
              </p:nvSpPr>
              <p:spPr>
                <a:xfrm>
                  <a:off x="4166283" y="2995894"/>
                  <a:ext cx="182455" cy="182455"/>
                </a:xfrm>
                <a:custGeom>
                  <a:avLst/>
                  <a:gdLst>
                    <a:gd name="connsiteX0" fmla="*/ 149733 w 149733"/>
                    <a:gd name="connsiteY0" fmla="*/ 74867 h 149733"/>
                    <a:gd name="connsiteX1" fmla="*/ 74867 w 149733"/>
                    <a:gd name="connsiteY1" fmla="*/ 149733 h 149733"/>
                    <a:gd name="connsiteX2" fmla="*/ 0 w 149733"/>
                    <a:gd name="connsiteY2" fmla="*/ 74867 h 149733"/>
                    <a:gd name="connsiteX3" fmla="*/ 74867 w 149733"/>
                    <a:gd name="connsiteY3" fmla="*/ 0 h 149733"/>
                    <a:gd name="connsiteX4" fmla="*/ 149733 w 149733"/>
                    <a:gd name="connsiteY4" fmla="*/ 74867 h 149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733" h="149733">
                      <a:moveTo>
                        <a:pt x="149733" y="74867"/>
                      </a:moveTo>
                      <a:cubicBezTo>
                        <a:pt x="149733" y="116214"/>
                        <a:pt x="116214" y="149733"/>
                        <a:pt x="74867" y="149733"/>
                      </a:cubicBezTo>
                      <a:cubicBezTo>
                        <a:pt x="33519" y="149733"/>
                        <a:pt x="0" y="116214"/>
                        <a:pt x="0" y="74867"/>
                      </a:cubicBezTo>
                      <a:cubicBezTo>
                        <a:pt x="0" y="33519"/>
                        <a:pt x="33519" y="0"/>
                        <a:pt x="74867" y="0"/>
                      </a:cubicBezTo>
                      <a:cubicBezTo>
                        <a:pt x="116214" y="0"/>
                        <a:pt x="149733" y="33519"/>
                        <a:pt x="149733" y="74867"/>
                      </a:cubicBezTo>
                      <a:close/>
                    </a:path>
                  </a:pathLst>
                </a:custGeom>
                <a:solidFill>
                  <a:srgbClr val="B14227"/>
                </a:solidFill>
                <a:ln w="9525" cap="flat">
                  <a:solidFill>
                    <a:srgbClr val="D9D8D6">
                      <a:lumMod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grpSp>
              <p:nvGrpSpPr>
                <p:cNvPr id="120" name="Graphic 237">
                  <a:extLst>
                    <a:ext uri="{FF2B5EF4-FFF2-40B4-BE49-F238E27FC236}">
                      <a16:creationId xmlns:a16="http://schemas.microsoft.com/office/drawing/2014/main" id="{6793655B-9542-AA36-98A9-B8EBF7356AC8}"/>
                    </a:ext>
                  </a:extLst>
                </p:cNvPr>
                <p:cNvGrpSpPr/>
                <p:nvPr/>
              </p:nvGrpSpPr>
              <p:grpSpPr>
                <a:xfrm>
                  <a:off x="4202728" y="3054508"/>
                  <a:ext cx="113511" cy="69058"/>
                  <a:chOff x="5904452" y="3269932"/>
                  <a:chExt cx="93154" cy="56673"/>
                </a:xfrm>
                <a:solidFill>
                  <a:srgbClr val="000000"/>
                </a:solidFill>
              </p:grpSpPr>
              <p:sp>
                <p:nvSpPr>
                  <p:cNvPr id="121" name="Freeform: Shape 109">
                    <a:extLst>
                      <a:ext uri="{FF2B5EF4-FFF2-40B4-BE49-F238E27FC236}">
                        <a16:creationId xmlns:a16="http://schemas.microsoft.com/office/drawing/2014/main" id="{616DE90C-916A-016B-7BF7-27C005DEA721}"/>
                      </a:ext>
                    </a:extLst>
                  </p:cNvPr>
                  <p:cNvSpPr/>
                  <p:nvPr/>
                </p:nvSpPr>
                <p:spPr>
                  <a:xfrm>
                    <a:off x="5904452" y="3269932"/>
                    <a:ext cx="44576" cy="56673"/>
                  </a:xfrm>
                  <a:custGeom>
                    <a:avLst/>
                    <a:gdLst>
                      <a:gd name="connsiteX0" fmla="*/ 190 w 44576"/>
                      <a:gd name="connsiteY0" fmla="*/ 0 h 56673"/>
                      <a:gd name="connsiteX1" fmla="*/ 11430 w 44576"/>
                      <a:gd name="connsiteY1" fmla="*/ 0 h 56673"/>
                      <a:gd name="connsiteX2" fmla="*/ 11430 w 44576"/>
                      <a:gd name="connsiteY2" fmla="*/ 30194 h 56673"/>
                      <a:gd name="connsiteX3" fmla="*/ 11811 w 44576"/>
                      <a:gd name="connsiteY3" fmla="*/ 39529 h 56673"/>
                      <a:gd name="connsiteX4" fmla="*/ 15240 w 44576"/>
                      <a:gd name="connsiteY4" fmla="*/ 45053 h 56673"/>
                      <a:gd name="connsiteX5" fmla="*/ 22669 w 44576"/>
                      <a:gd name="connsiteY5" fmla="*/ 47149 h 56673"/>
                      <a:gd name="connsiteX6" fmla="*/ 29909 w 44576"/>
                      <a:gd name="connsiteY6" fmla="*/ 45148 h 56673"/>
                      <a:gd name="connsiteX7" fmla="*/ 32861 w 44576"/>
                      <a:gd name="connsiteY7" fmla="*/ 40291 h 56673"/>
                      <a:gd name="connsiteX8" fmla="*/ 33337 w 44576"/>
                      <a:gd name="connsiteY8" fmla="*/ 30861 h 56673"/>
                      <a:gd name="connsiteX9" fmla="*/ 33337 w 44576"/>
                      <a:gd name="connsiteY9" fmla="*/ 0 h 56673"/>
                      <a:gd name="connsiteX10" fmla="*/ 44577 w 44576"/>
                      <a:gd name="connsiteY10" fmla="*/ 0 h 56673"/>
                      <a:gd name="connsiteX11" fmla="*/ 44577 w 44576"/>
                      <a:gd name="connsiteY11" fmla="*/ 29242 h 56673"/>
                      <a:gd name="connsiteX12" fmla="*/ 43625 w 44576"/>
                      <a:gd name="connsiteY12" fmla="*/ 43434 h 56673"/>
                      <a:gd name="connsiteX13" fmla="*/ 40291 w 44576"/>
                      <a:gd name="connsiteY13" fmla="*/ 50387 h 56673"/>
                      <a:gd name="connsiteX14" fmla="*/ 33718 w 44576"/>
                      <a:gd name="connsiteY14" fmla="*/ 54959 h 56673"/>
                      <a:gd name="connsiteX15" fmla="*/ 22955 w 44576"/>
                      <a:gd name="connsiteY15" fmla="*/ 56674 h 56673"/>
                      <a:gd name="connsiteX16" fmla="*/ 10859 w 44576"/>
                      <a:gd name="connsiteY16" fmla="*/ 54864 h 56673"/>
                      <a:gd name="connsiteX17" fmla="*/ 4286 w 44576"/>
                      <a:gd name="connsiteY17" fmla="*/ 50102 h 56673"/>
                      <a:gd name="connsiteX18" fmla="*/ 1143 w 44576"/>
                      <a:gd name="connsiteY18" fmla="*/ 43910 h 56673"/>
                      <a:gd name="connsiteX19" fmla="*/ 0 w 44576"/>
                      <a:gd name="connsiteY19" fmla="*/ 29718 h 56673"/>
                      <a:gd name="connsiteX20" fmla="*/ 0 w 44576"/>
                      <a:gd name="connsiteY20" fmla="*/ 0 h 5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576" h="56673">
                        <a:moveTo>
                          <a:pt x="190" y="0"/>
                        </a:moveTo>
                        <a:lnTo>
                          <a:pt x="11430" y="0"/>
                        </a:lnTo>
                        <a:lnTo>
                          <a:pt x="11430" y="30194"/>
                        </a:lnTo>
                        <a:cubicBezTo>
                          <a:pt x="11430" y="34957"/>
                          <a:pt x="11525" y="38100"/>
                          <a:pt x="11811" y="39529"/>
                        </a:cubicBezTo>
                        <a:cubicBezTo>
                          <a:pt x="12287" y="41815"/>
                          <a:pt x="13430" y="43625"/>
                          <a:pt x="15240" y="45053"/>
                        </a:cubicBezTo>
                        <a:cubicBezTo>
                          <a:pt x="17050" y="46387"/>
                          <a:pt x="19526" y="47149"/>
                          <a:pt x="22669" y="47149"/>
                        </a:cubicBezTo>
                        <a:cubicBezTo>
                          <a:pt x="25813" y="47149"/>
                          <a:pt x="28289" y="46482"/>
                          <a:pt x="29909" y="45148"/>
                        </a:cubicBezTo>
                        <a:cubicBezTo>
                          <a:pt x="31528" y="43815"/>
                          <a:pt x="32480" y="42196"/>
                          <a:pt x="32861" y="40291"/>
                        </a:cubicBezTo>
                        <a:cubicBezTo>
                          <a:pt x="33242" y="38386"/>
                          <a:pt x="33337" y="35243"/>
                          <a:pt x="33337" y="30861"/>
                        </a:cubicBezTo>
                        <a:lnTo>
                          <a:pt x="33337" y="0"/>
                        </a:lnTo>
                        <a:lnTo>
                          <a:pt x="44577" y="0"/>
                        </a:lnTo>
                        <a:lnTo>
                          <a:pt x="44577" y="29242"/>
                        </a:lnTo>
                        <a:cubicBezTo>
                          <a:pt x="44577" y="35909"/>
                          <a:pt x="44291" y="40672"/>
                          <a:pt x="43625" y="43434"/>
                        </a:cubicBezTo>
                        <a:cubicBezTo>
                          <a:pt x="43053" y="46196"/>
                          <a:pt x="41910" y="48482"/>
                          <a:pt x="40291" y="50387"/>
                        </a:cubicBezTo>
                        <a:cubicBezTo>
                          <a:pt x="38671" y="52292"/>
                          <a:pt x="36481" y="53816"/>
                          <a:pt x="33718" y="54959"/>
                        </a:cubicBezTo>
                        <a:cubicBezTo>
                          <a:pt x="30956" y="56102"/>
                          <a:pt x="27432" y="56674"/>
                          <a:pt x="22955" y="56674"/>
                        </a:cubicBezTo>
                        <a:cubicBezTo>
                          <a:pt x="17621" y="56674"/>
                          <a:pt x="13621" y="56007"/>
                          <a:pt x="10859" y="54864"/>
                        </a:cubicBezTo>
                        <a:cubicBezTo>
                          <a:pt x="8096" y="53626"/>
                          <a:pt x="5906" y="52007"/>
                          <a:pt x="4286" y="50102"/>
                        </a:cubicBezTo>
                        <a:cubicBezTo>
                          <a:pt x="2667" y="48196"/>
                          <a:pt x="1619" y="46101"/>
                          <a:pt x="1143" y="43910"/>
                        </a:cubicBezTo>
                        <a:cubicBezTo>
                          <a:pt x="381" y="40672"/>
                          <a:pt x="0" y="36004"/>
                          <a:pt x="0" y="29718"/>
                        </a:cubicBezTo>
                        <a:lnTo>
                          <a:pt x="0" y="0"/>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122" name="Freeform: Shape 110">
                    <a:extLst>
                      <a:ext uri="{FF2B5EF4-FFF2-40B4-BE49-F238E27FC236}">
                        <a16:creationId xmlns:a16="http://schemas.microsoft.com/office/drawing/2014/main" id="{D4317802-56AE-F761-5AE5-C906D96C1E24}"/>
                      </a:ext>
                    </a:extLst>
                  </p:cNvPr>
                  <p:cNvSpPr/>
                  <p:nvPr/>
                </p:nvSpPr>
                <p:spPr>
                  <a:xfrm>
                    <a:off x="5958078" y="3269932"/>
                    <a:ext cx="39528" cy="56673"/>
                  </a:xfrm>
                  <a:custGeom>
                    <a:avLst/>
                    <a:gdLst>
                      <a:gd name="connsiteX0" fmla="*/ 95 w 39528"/>
                      <a:gd name="connsiteY0" fmla="*/ 55721 h 56673"/>
                      <a:gd name="connsiteX1" fmla="*/ 95 w 39528"/>
                      <a:gd name="connsiteY1" fmla="*/ 0 h 56673"/>
                      <a:gd name="connsiteX2" fmla="*/ 10763 w 39528"/>
                      <a:gd name="connsiteY2" fmla="*/ 0 h 56673"/>
                      <a:gd name="connsiteX3" fmla="*/ 10763 w 39528"/>
                      <a:gd name="connsiteY3" fmla="*/ 20098 h 56673"/>
                      <a:gd name="connsiteX4" fmla="*/ 22479 w 39528"/>
                      <a:gd name="connsiteY4" fmla="*/ 14478 h 56673"/>
                      <a:gd name="connsiteX5" fmla="*/ 34671 w 39528"/>
                      <a:gd name="connsiteY5" fmla="*/ 19812 h 56673"/>
                      <a:gd name="connsiteX6" fmla="*/ 39529 w 39528"/>
                      <a:gd name="connsiteY6" fmla="*/ 35147 h 56673"/>
                      <a:gd name="connsiteX7" fmla="*/ 34576 w 39528"/>
                      <a:gd name="connsiteY7" fmla="*/ 51054 h 56673"/>
                      <a:gd name="connsiteX8" fmla="*/ 22574 w 39528"/>
                      <a:gd name="connsiteY8" fmla="*/ 56674 h 56673"/>
                      <a:gd name="connsiteX9" fmla="*/ 15716 w 39528"/>
                      <a:gd name="connsiteY9" fmla="*/ 54959 h 56673"/>
                      <a:gd name="connsiteX10" fmla="*/ 9906 w 39528"/>
                      <a:gd name="connsiteY10" fmla="*/ 49816 h 56673"/>
                      <a:gd name="connsiteX11" fmla="*/ 9906 w 39528"/>
                      <a:gd name="connsiteY11" fmla="*/ 55721 h 56673"/>
                      <a:gd name="connsiteX12" fmla="*/ 0 w 39528"/>
                      <a:gd name="connsiteY12" fmla="*/ 55721 h 56673"/>
                      <a:gd name="connsiteX13" fmla="*/ 10668 w 39528"/>
                      <a:gd name="connsiteY13" fmla="*/ 34671 h 56673"/>
                      <a:gd name="connsiteX14" fmla="*/ 12668 w 39528"/>
                      <a:gd name="connsiteY14" fmla="*/ 43910 h 56673"/>
                      <a:gd name="connsiteX15" fmla="*/ 20002 w 39528"/>
                      <a:gd name="connsiteY15" fmla="*/ 48196 h 56673"/>
                      <a:gd name="connsiteX16" fmla="*/ 26003 w 39528"/>
                      <a:gd name="connsiteY16" fmla="*/ 45148 h 56673"/>
                      <a:gd name="connsiteX17" fmla="*/ 28480 w 39528"/>
                      <a:gd name="connsiteY17" fmla="*/ 35623 h 56673"/>
                      <a:gd name="connsiteX18" fmla="*/ 26003 w 39528"/>
                      <a:gd name="connsiteY18" fmla="*/ 25622 h 56673"/>
                      <a:gd name="connsiteX19" fmla="*/ 19621 w 39528"/>
                      <a:gd name="connsiteY19" fmla="*/ 22574 h 56673"/>
                      <a:gd name="connsiteX20" fmla="*/ 13240 w 39528"/>
                      <a:gd name="connsiteY20" fmla="*/ 25527 h 56673"/>
                      <a:gd name="connsiteX21" fmla="*/ 10668 w 39528"/>
                      <a:gd name="connsiteY21" fmla="*/ 34576 h 5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528" h="56673">
                        <a:moveTo>
                          <a:pt x="95" y="55721"/>
                        </a:moveTo>
                        <a:lnTo>
                          <a:pt x="95" y="0"/>
                        </a:lnTo>
                        <a:lnTo>
                          <a:pt x="10763" y="0"/>
                        </a:lnTo>
                        <a:lnTo>
                          <a:pt x="10763" y="20098"/>
                        </a:lnTo>
                        <a:cubicBezTo>
                          <a:pt x="14097" y="16383"/>
                          <a:pt x="18002" y="14478"/>
                          <a:pt x="22479" y="14478"/>
                        </a:cubicBezTo>
                        <a:cubicBezTo>
                          <a:pt x="27432" y="14478"/>
                          <a:pt x="31432" y="16288"/>
                          <a:pt x="34671" y="19812"/>
                        </a:cubicBezTo>
                        <a:cubicBezTo>
                          <a:pt x="37909" y="23336"/>
                          <a:pt x="39529" y="28480"/>
                          <a:pt x="39529" y="35147"/>
                        </a:cubicBezTo>
                        <a:cubicBezTo>
                          <a:pt x="39529" y="41815"/>
                          <a:pt x="37909" y="47339"/>
                          <a:pt x="34576" y="51054"/>
                        </a:cubicBezTo>
                        <a:cubicBezTo>
                          <a:pt x="31242" y="54769"/>
                          <a:pt x="27337" y="56674"/>
                          <a:pt x="22574" y="56674"/>
                        </a:cubicBezTo>
                        <a:cubicBezTo>
                          <a:pt x="20288" y="56674"/>
                          <a:pt x="18002" y="56102"/>
                          <a:pt x="15716" y="54959"/>
                        </a:cubicBezTo>
                        <a:cubicBezTo>
                          <a:pt x="13430" y="53816"/>
                          <a:pt x="11525" y="52102"/>
                          <a:pt x="9906" y="49816"/>
                        </a:cubicBezTo>
                        <a:lnTo>
                          <a:pt x="9906" y="55721"/>
                        </a:lnTo>
                        <a:lnTo>
                          <a:pt x="0" y="55721"/>
                        </a:lnTo>
                        <a:close/>
                        <a:moveTo>
                          <a:pt x="10668" y="34671"/>
                        </a:moveTo>
                        <a:cubicBezTo>
                          <a:pt x="10668" y="38862"/>
                          <a:pt x="11335" y="41910"/>
                          <a:pt x="12668" y="43910"/>
                        </a:cubicBezTo>
                        <a:cubicBezTo>
                          <a:pt x="14478" y="46768"/>
                          <a:pt x="16954" y="48196"/>
                          <a:pt x="20002" y="48196"/>
                        </a:cubicBezTo>
                        <a:cubicBezTo>
                          <a:pt x="22384" y="48196"/>
                          <a:pt x="24384" y="47149"/>
                          <a:pt x="26003" y="45148"/>
                        </a:cubicBezTo>
                        <a:cubicBezTo>
                          <a:pt x="27622" y="43148"/>
                          <a:pt x="28480" y="39910"/>
                          <a:pt x="28480" y="35623"/>
                        </a:cubicBezTo>
                        <a:cubicBezTo>
                          <a:pt x="28480" y="31052"/>
                          <a:pt x="27622" y="27718"/>
                          <a:pt x="26003" y="25622"/>
                        </a:cubicBezTo>
                        <a:cubicBezTo>
                          <a:pt x="24384" y="23527"/>
                          <a:pt x="22193" y="22574"/>
                          <a:pt x="19621" y="22574"/>
                        </a:cubicBezTo>
                        <a:cubicBezTo>
                          <a:pt x="17050" y="22574"/>
                          <a:pt x="14954" y="23527"/>
                          <a:pt x="13240" y="25527"/>
                        </a:cubicBezTo>
                        <a:cubicBezTo>
                          <a:pt x="11525" y="27527"/>
                          <a:pt x="10668" y="30575"/>
                          <a:pt x="10668" y="34576"/>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grpSp>
          </p:grpSp>
          <p:grpSp>
            <p:nvGrpSpPr>
              <p:cNvPr id="103" name="Group 102">
                <a:extLst>
                  <a:ext uri="{FF2B5EF4-FFF2-40B4-BE49-F238E27FC236}">
                    <a16:creationId xmlns:a16="http://schemas.microsoft.com/office/drawing/2014/main" id="{2B923FF2-3822-4743-C105-3A549D95EC12}"/>
                  </a:ext>
                </a:extLst>
              </p:cNvPr>
              <p:cNvGrpSpPr/>
              <p:nvPr/>
            </p:nvGrpSpPr>
            <p:grpSpPr>
              <a:xfrm>
                <a:off x="4381999" y="4421199"/>
                <a:ext cx="182455" cy="182455"/>
                <a:chOff x="4166283" y="2995894"/>
                <a:chExt cx="182455" cy="182455"/>
              </a:xfrm>
            </p:grpSpPr>
            <p:sp>
              <p:nvSpPr>
                <p:cNvPr id="115" name="Freeform: Shape 103">
                  <a:extLst>
                    <a:ext uri="{FF2B5EF4-FFF2-40B4-BE49-F238E27FC236}">
                      <a16:creationId xmlns:a16="http://schemas.microsoft.com/office/drawing/2014/main" id="{523C0051-2F21-D37A-6D5D-93C912229861}"/>
                    </a:ext>
                  </a:extLst>
                </p:cNvPr>
                <p:cNvSpPr/>
                <p:nvPr/>
              </p:nvSpPr>
              <p:spPr>
                <a:xfrm>
                  <a:off x="4166283" y="2995894"/>
                  <a:ext cx="182455" cy="182455"/>
                </a:xfrm>
                <a:custGeom>
                  <a:avLst/>
                  <a:gdLst>
                    <a:gd name="connsiteX0" fmla="*/ 149733 w 149733"/>
                    <a:gd name="connsiteY0" fmla="*/ 74867 h 149733"/>
                    <a:gd name="connsiteX1" fmla="*/ 74867 w 149733"/>
                    <a:gd name="connsiteY1" fmla="*/ 149733 h 149733"/>
                    <a:gd name="connsiteX2" fmla="*/ 0 w 149733"/>
                    <a:gd name="connsiteY2" fmla="*/ 74867 h 149733"/>
                    <a:gd name="connsiteX3" fmla="*/ 74867 w 149733"/>
                    <a:gd name="connsiteY3" fmla="*/ 0 h 149733"/>
                    <a:gd name="connsiteX4" fmla="*/ 149733 w 149733"/>
                    <a:gd name="connsiteY4" fmla="*/ 74867 h 149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733" h="149733">
                      <a:moveTo>
                        <a:pt x="149733" y="74867"/>
                      </a:moveTo>
                      <a:cubicBezTo>
                        <a:pt x="149733" y="116214"/>
                        <a:pt x="116214" y="149733"/>
                        <a:pt x="74867" y="149733"/>
                      </a:cubicBezTo>
                      <a:cubicBezTo>
                        <a:pt x="33519" y="149733"/>
                        <a:pt x="0" y="116214"/>
                        <a:pt x="0" y="74867"/>
                      </a:cubicBezTo>
                      <a:cubicBezTo>
                        <a:pt x="0" y="33519"/>
                        <a:pt x="33519" y="0"/>
                        <a:pt x="74867" y="0"/>
                      </a:cubicBezTo>
                      <a:cubicBezTo>
                        <a:pt x="116214" y="0"/>
                        <a:pt x="149733" y="33519"/>
                        <a:pt x="149733" y="74867"/>
                      </a:cubicBezTo>
                      <a:close/>
                    </a:path>
                  </a:pathLst>
                </a:custGeom>
                <a:solidFill>
                  <a:srgbClr val="B14227"/>
                </a:solidFill>
                <a:ln w="9525" cap="flat">
                  <a:solidFill>
                    <a:srgbClr val="D9D8D6">
                      <a:lumMod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grpSp>
              <p:nvGrpSpPr>
                <p:cNvPr id="116" name="Graphic 237">
                  <a:extLst>
                    <a:ext uri="{FF2B5EF4-FFF2-40B4-BE49-F238E27FC236}">
                      <a16:creationId xmlns:a16="http://schemas.microsoft.com/office/drawing/2014/main" id="{CC434E03-2570-377D-715C-AB796FB3CD20}"/>
                    </a:ext>
                  </a:extLst>
                </p:cNvPr>
                <p:cNvGrpSpPr/>
                <p:nvPr/>
              </p:nvGrpSpPr>
              <p:grpSpPr>
                <a:xfrm>
                  <a:off x="4202728" y="3054508"/>
                  <a:ext cx="113511" cy="69058"/>
                  <a:chOff x="5904452" y="3269932"/>
                  <a:chExt cx="93154" cy="56673"/>
                </a:xfrm>
                <a:solidFill>
                  <a:srgbClr val="000000"/>
                </a:solidFill>
              </p:grpSpPr>
              <p:sp>
                <p:nvSpPr>
                  <p:cNvPr id="117" name="Freeform: Shape 105">
                    <a:extLst>
                      <a:ext uri="{FF2B5EF4-FFF2-40B4-BE49-F238E27FC236}">
                        <a16:creationId xmlns:a16="http://schemas.microsoft.com/office/drawing/2014/main" id="{85C9348A-AAD0-4E3C-6F82-AD474310894E}"/>
                      </a:ext>
                    </a:extLst>
                  </p:cNvPr>
                  <p:cNvSpPr/>
                  <p:nvPr/>
                </p:nvSpPr>
                <p:spPr>
                  <a:xfrm>
                    <a:off x="5904452" y="3269932"/>
                    <a:ext cx="44576" cy="56673"/>
                  </a:xfrm>
                  <a:custGeom>
                    <a:avLst/>
                    <a:gdLst>
                      <a:gd name="connsiteX0" fmla="*/ 190 w 44576"/>
                      <a:gd name="connsiteY0" fmla="*/ 0 h 56673"/>
                      <a:gd name="connsiteX1" fmla="*/ 11430 w 44576"/>
                      <a:gd name="connsiteY1" fmla="*/ 0 h 56673"/>
                      <a:gd name="connsiteX2" fmla="*/ 11430 w 44576"/>
                      <a:gd name="connsiteY2" fmla="*/ 30194 h 56673"/>
                      <a:gd name="connsiteX3" fmla="*/ 11811 w 44576"/>
                      <a:gd name="connsiteY3" fmla="*/ 39529 h 56673"/>
                      <a:gd name="connsiteX4" fmla="*/ 15240 w 44576"/>
                      <a:gd name="connsiteY4" fmla="*/ 45053 h 56673"/>
                      <a:gd name="connsiteX5" fmla="*/ 22669 w 44576"/>
                      <a:gd name="connsiteY5" fmla="*/ 47149 h 56673"/>
                      <a:gd name="connsiteX6" fmla="*/ 29909 w 44576"/>
                      <a:gd name="connsiteY6" fmla="*/ 45148 h 56673"/>
                      <a:gd name="connsiteX7" fmla="*/ 32861 w 44576"/>
                      <a:gd name="connsiteY7" fmla="*/ 40291 h 56673"/>
                      <a:gd name="connsiteX8" fmla="*/ 33337 w 44576"/>
                      <a:gd name="connsiteY8" fmla="*/ 30861 h 56673"/>
                      <a:gd name="connsiteX9" fmla="*/ 33337 w 44576"/>
                      <a:gd name="connsiteY9" fmla="*/ 0 h 56673"/>
                      <a:gd name="connsiteX10" fmla="*/ 44577 w 44576"/>
                      <a:gd name="connsiteY10" fmla="*/ 0 h 56673"/>
                      <a:gd name="connsiteX11" fmla="*/ 44577 w 44576"/>
                      <a:gd name="connsiteY11" fmla="*/ 29242 h 56673"/>
                      <a:gd name="connsiteX12" fmla="*/ 43625 w 44576"/>
                      <a:gd name="connsiteY12" fmla="*/ 43434 h 56673"/>
                      <a:gd name="connsiteX13" fmla="*/ 40291 w 44576"/>
                      <a:gd name="connsiteY13" fmla="*/ 50387 h 56673"/>
                      <a:gd name="connsiteX14" fmla="*/ 33718 w 44576"/>
                      <a:gd name="connsiteY14" fmla="*/ 54959 h 56673"/>
                      <a:gd name="connsiteX15" fmla="*/ 22955 w 44576"/>
                      <a:gd name="connsiteY15" fmla="*/ 56674 h 56673"/>
                      <a:gd name="connsiteX16" fmla="*/ 10859 w 44576"/>
                      <a:gd name="connsiteY16" fmla="*/ 54864 h 56673"/>
                      <a:gd name="connsiteX17" fmla="*/ 4286 w 44576"/>
                      <a:gd name="connsiteY17" fmla="*/ 50102 h 56673"/>
                      <a:gd name="connsiteX18" fmla="*/ 1143 w 44576"/>
                      <a:gd name="connsiteY18" fmla="*/ 43910 h 56673"/>
                      <a:gd name="connsiteX19" fmla="*/ 0 w 44576"/>
                      <a:gd name="connsiteY19" fmla="*/ 29718 h 56673"/>
                      <a:gd name="connsiteX20" fmla="*/ 0 w 44576"/>
                      <a:gd name="connsiteY20" fmla="*/ 0 h 5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576" h="56673">
                        <a:moveTo>
                          <a:pt x="190" y="0"/>
                        </a:moveTo>
                        <a:lnTo>
                          <a:pt x="11430" y="0"/>
                        </a:lnTo>
                        <a:lnTo>
                          <a:pt x="11430" y="30194"/>
                        </a:lnTo>
                        <a:cubicBezTo>
                          <a:pt x="11430" y="34957"/>
                          <a:pt x="11525" y="38100"/>
                          <a:pt x="11811" y="39529"/>
                        </a:cubicBezTo>
                        <a:cubicBezTo>
                          <a:pt x="12287" y="41815"/>
                          <a:pt x="13430" y="43625"/>
                          <a:pt x="15240" y="45053"/>
                        </a:cubicBezTo>
                        <a:cubicBezTo>
                          <a:pt x="17050" y="46387"/>
                          <a:pt x="19526" y="47149"/>
                          <a:pt x="22669" y="47149"/>
                        </a:cubicBezTo>
                        <a:cubicBezTo>
                          <a:pt x="25813" y="47149"/>
                          <a:pt x="28289" y="46482"/>
                          <a:pt x="29909" y="45148"/>
                        </a:cubicBezTo>
                        <a:cubicBezTo>
                          <a:pt x="31528" y="43815"/>
                          <a:pt x="32480" y="42196"/>
                          <a:pt x="32861" y="40291"/>
                        </a:cubicBezTo>
                        <a:cubicBezTo>
                          <a:pt x="33242" y="38386"/>
                          <a:pt x="33337" y="35243"/>
                          <a:pt x="33337" y="30861"/>
                        </a:cubicBezTo>
                        <a:lnTo>
                          <a:pt x="33337" y="0"/>
                        </a:lnTo>
                        <a:lnTo>
                          <a:pt x="44577" y="0"/>
                        </a:lnTo>
                        <a:lnTo>
                          <a:pt x="44577" y="29242"/>
                        </a:lnTo>
                        <a:cubicBezTo>
                          <a:pt x="44577" y="35909"/>
                          <a:pt x="44291" y="40672"/>
                          <a:pt x="43625" y="43434"/>
                        </a:cubicBezTo>
                        <a:cubicBezTo>
                          <a:pt x="43053" y="46196"/>
                          <a:pt x="41910" y="48482"/>
                          <a:pt x="40291" y="50387"/>
                        </a:cubicBezTo>
                        <a:cubicBezTo>
                          <a:pt x="38671" y="52292"/>
                          <a:pt x="36481" y="53816"/>
                          <a:pt x="33718" y="54959"/>
                        </a:cubicBezTo>
                        <a:cubicBezTo>
                          <a:pt x="30956" y="56102"/>
                          <a:pt x="27432" y="56674"/>
                          <a:pt x="22955" y="56674"/>
                        </a:cubicBezTo>
                        <a:cubicBezTo>
                          <a:pt x="17621" y="56674"/>
                          <a:pt x="13621" y="56007"/>
                          <a:pt x="10859" y="54864"/>
                        </a:cubicBezTo>
                        <a:cubicBezTo>
                          <a:pt x="8096" y="53626"/>
                          <a:pt x="5906" y="52007"/>
                          <a:pt x="4286" y="50102"/>
                        </a:cubicBezTo>
                        <a:cubicBezTo>
                          <a:pt x="2667" y="48196"/>
                          <a:pt x="1619" y="46101"/>
                          <a:pt x="1143" y="43910"/>
                        </a:cubicBezTo>
                        <a:cubicBezTo>
                          <a:pt x="381" y="40672"/>
                          <a:pt x="0" y="36004"/>
                          <a:pt x="0" y="29718"/>
                        </a:cubicBezTo>
                        <a:lnTo>
                          <a:pt x="0" y="0"/>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118" name="Freeform: Shape 106">
                    <a:extLst>
                      <a:ext uri="{FF2B5EF4-FFF2-40B4-BE49-F238E27FC236}">
                        <a16:creationId xmlns:a16="http://schemas.microsoft.com/office/drawing/2014/main" id="{8AA8C1FB-3051-AA2D-ED45-ADB604063D6E}"/>
                      </a:ext>
                    </a:extLst>
                  </p:cNvPr>
                  <p:cNvSpPr/>
                  <p:nvPr/>
                </p:nvSpPr>
                <p:spPr>
                  <a:xfrm>
                    <a:off x="5958078" y="3269932"/>
                    <a:ext cx="39528" cy="56673"/>
                  </a:xfrm>
                  <a:custGeom>
                    <a:avLst/>
                    <a:gdLst>
                      <a:gd name="connsiteX0" fmla="*/ 95 w 39528"/>
                      <a:gd name="connsiteY0" fmla="*/ 55721 h 56673"/>
                      <a:gd name="connsiteX1" fmla="*/ 95 w 39528"/>
                      <a:gd name="connsiteY1" fmla="*/ 0 h 56673"/>
                      <a:gd name="connsiteX2" fmla="*/ 10763 w 39528"/>
                      <a:gd name="connsiteY2" fmla="*/ 0 h 56673"/>
                      <a:gd name="connsiteX3" fmla="*/ 10763 w 39528"/>
                      <a:gd name="connsiteY3" fmla="*/ 20098 h 56673"/>
                      <a:gd name="connsiteX4" fmla="*/ 22479 w 39528"/>
                      <a:gd name="connsiteY4" fmla="*/ 14478 h 56673"/>
                      <a:gd name="connsiteX5" fmla="*/ 34671 w 39528"/>
                      <a:gd name="connsiteY5" fmla="*/ 19812 h 56673"/>
                      <a:gd name="connsiteX6" fmla="*/ 39529 w 39528"/>
                      <a:gd name="connsiteY6" fmla="*/ 35147 h 56673"/>
                      <a:gd name="connsiteX7" fmla="*/ 34576 w 39528"/>
                      <a:gd name="connsiteY7" fmla="*/ 51054 h 56673"/>
                      <a:gd name="connsiteX8" fmla="*/ 22574 w 39528"/>
                      <a:gd name="connsiteY8" fmla="*/ 56674 h 56673"/>
                      <a:gd name="connsiteX9" fmla="*/ 15716 w 39528"/>
                      <a:gd name="connsiteY9" fmla="*/ 54959 h 56673"/>
                      <a:gd name="connsiteX10" fmla="*/ 9906 w 39528"/>
                      <a:gd name="connsiteY10" fmla="*/ 49816 h 56673"/>
                      <a:gd name="connsiteX11" fmla="*/ 9906 w 39528"/>
                      <a:gd name="connsiteY11" fmla="*/ 55721 h 56673"/>
                      <a:gd name="connsiteX12" fmla="*/ 0 w 39528"/>
                      <a:gd name="connsiteY12" fmla="*/ 55721 h 56673"/>
                      <a:gd name="connsiteX13" fmla="*/ 10668 w 39528"/>
                      <a:gd name="connsiteY13" fmla="*/ 34671 h 56673"/>
                      <a:gd name="connsiteX14" fmla="*/ 12668 w 39528"/>
                      <a:gd name="connsiteY14" fmla="*/ 43910 h 56673"/>
                      <a:gd name="connsiteX15" fmla="*/ 20002 w 39528"/>
                      <a:gd name="connsiteY15" fmla="*/ 48196 h 56673"/>
                      <a:gd name="connsiteX16" fmla="*/ 26003 w 39528"/>
                      <a:gd name="connsiteY16" fmla="*/ 45148 h 56673"/>
                      <a:gd name="connsiteX17" fmla="*/ 28480 w 39528"/>
                      <a:gd name="connsiteY17" fmla="*/ 35623 h 56673"/>
                      <a:gd name="connsiteX18" fmla="*/ 26003 w 39528"/>
                      <a:gd name="connsiteY18" fmla="*/ 25622 h 56673"/>
                      <a:gd name="connsiteX19" fmla="*/ 19621 w 39528"/>
                      <a:gd name="connsiteY19" fmla="*/ 22574 h 56673"/>
                      <a:gd name="connsiteX20" fmla="*/ 13240 w 39528"/>
                      <a:gd name="connsiteY20" fmla="*/ 25527 h 56673"/>
                      <a:gd name="connsiteX21" fmla="*/ 10668 w 39528"/>
                      <a:gd name="connsiteY21" fmla="*/ 34576 h 5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528" h="56673">
                        <a:moveTo>
                          <a:pt x="95" y="55721"/>
                        </a:moveTo>
                        <a:lnTo>
                          <a:pt x="95" y="0"/>
                        </a:lnTo>
                        <a:lnTo>
                          <a:pt x="10763" y="0"/>
                        </a:lnTo>
                        <a:lnTo>
                          <a:pt x="10763" y="20098"/>
                        </a:lnTo>
                        <a:cubicBezTo>
                          <a:pt x="14097" y="16383"/>
                          <a:pt x="18002" y="14478"/>
                          <a:pt x="22479" y="14478"/>
                        </a:cubicBezTo>
                        <a:cubicBezTo>
                          <a:pt x="27432" y="14478"/>
                          <a:pt x="31432" y="16288"/>
                          <a:pt x="34671" y="19812"/>
                        </a:cubicBezTo>
                        <a:cubicBezTo>
                          <a:pt x="37909" y="23336"/>
                          <a:pt x="39529" y="28480"/>
                          <a:pt x="39529" y="35147"/>
                        </a:cubicBezTo>
                        <a:cubicBezTo>
                          <a:pt x="39529" y="41815"/>
                          <a:pt x="37909" y="47339"/>
                          <a:pt x="34576" y="51054"/>
                        </a:cubicBezTo>
                        <a:cubicBezTo>
                          <a:pt x="31242" y="54769"/>
                          <a:pt x="27337" y="56674"/>
                          <a:pt x="22574" y="56674"/>
                        </a:cubicBezTo>
                        <a:cubicBezTo>
                          <a:pt x="20288" y="56674"/>
                          <a:pt x="18002" y="56102"/>
                          <a:pt x="15716" y="54959"/>
                        </a:cubicBezTo>
                        <a:cubicBezTo>
                          <a:pt x="13430" y="53816"/>
                          <a:pt x="11525" y="52102"/>
                          <a:pt x="9906" y="49816"/>
                        </a:cubicBezTo>
                        <a:lnTo>
                          <a:pt x="9906" y="55721"/>
                        </a:lnTo>
                        <a:lnTo>
                          <a:pt x="0" y="55721"/>
                        </a:lnTo>
                        <a:close/>
                        <a:moveTo>
                          <a:pt x="10668" y="34671"/>
                        </a:moveTo>
                        <a:cubicBezTo>
                          <a:pt x="10668" y="38862"/>
                          <a:pt x="11335" y="41910"/>
                          <a:pt x="12668" y="43910"/>
                        </a:cubicBezTo>
                        <a:cubicBezTo>
                          <a:pt x="14478" y="46768"/>
                          <a:pt x="16954" y="48196"/>
                          <a:pt x="20002" y="48196"/>
                        </a:cubicBezTo>
                        <a:cubicBezTo>
                          <a:pt x="22384" y="48196"/>
                          <a:pt x="24384" y="47149"/>
                          <a:pt x="26003" y="45148"/>
                        </a:cubicBezTo>
                        <a:cubicBezTo>
                          <a:pt x="27622" y="43148"/>
                          <a:pt x="28480" y="39910"/>
                          <a:pt x="28480" y="35623"/>
                        </a:cubicBezTo>
                        <a:cubicBezTo>
                          <a:pt x="28480" y="31052"/>
                          <a:pt x="27622" y="27718"/>
                          <a:pt x="26003" y="25622"/>
                        </a:cubicBezTo>
                        <a:cubicBezTo>
                          <a:pt x="24384" y="23527"/>
                          <a:pt x="22193" y="22574"/>
                          <a:pt x="19621" y="22574"/>
                        </a:cubicBezTo>
                        <a:cubicBezTo>
                          <a:pt x="17050" y="22574"/>
                          <a:pt x="14954" y="23527"/>
                          <a:pt x="13240" y="25527"/>
                        </a:cubicBezTo>
                        <a:cubicBezTo>
                          <a:pt x="11525" y="27527"/>
                          <a:pt x="10668" y="30575"/>
                          <a:pt x="10668" y="34576"/>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grpSp>
          </p:grpSp>
          <p:grpSp>
            <p:nvGrpSpPr>
              <p:cNvPr id="104" name="Group 103">
                <a:extLst>
                  <a:ext uri="{FF2B5EF4-FFF2-40B4-BE49-F238E27FC236}">
                    <a16:creationId xmlns:a16="http://schemas.microsoft.com/office/drawing/2014/main" id="{99FD96A7-DD7E-C809-3C86-ADF3AE102E73}"/>
                  </a:ext>
                </a:extLst>
              </p:cNvPr>
              <p:cNvGrpSpPr/>
              <p:nvPr/>
            </p:nvGrpSpPr>
            <p:grpSpPr>
              <a:xfrm>
                <a:off x="4468900" y="4577843"/>
                <a:ext cx="182455" cy="182455"/>
                <a:chOff x="4166283" y="2995894"/>
                <a:chExt cx="182455" cy="182455"/>
              </a:xfrm>
            </p:grpSpPr>
            <p:sp>
              <p:nvSpPr>
                <p:cNvPr id="111" name="Freeform: Shape 99">
                  <a:extLst>
                    <a:ext uri="{FF2B5EF4-FFF2-40B4-BE49-F238E27FC236}">
                      <a16:creationId xmlns:a16="http://schemas.microsoft.com/office/drawing/2014/main" id="{D4D93EB2-5306-48C6-D20A-C946B3B49CC9}"/>
                    </a:ext>
                  </a:extLst>
                </p:cNvPr>
                <p:cNvSpPr/>
                <p:nvPr/>
              </p:nvSpPr>
              <p:spPr>
                <a:xfrm>
                  <a:off x="4166283" y="2995894"/>
                  <a:ext cx="182455" cy="182455"/>
                </a:xfrm>
                <a:custGeom>
                  <a:avLst/>
                  <a:gdLst>
                    <a:gd name="connsiteX0" fmla="*/ 149733 w 149733"/>
                    <a:gd name="connsiteY0" fmla="*/ 74867 h 149733"/>
                    <a:gd name="connsiteX1" fmla="*/ 74867 w 149733"/>
                    <a:gd name="connsiteY1" fmla="*/ 149733 h 149733"/>
                    <a:gd name="connsiteX2" fmla="*/ 0 w 149733"/>
                    <a:gd name="connsiteY2" fmla="*/ 74867 h 149733"/>
                    <a:gd name="connsiteX3" fmla="*/ 74867 w 149733"/>
                    <a:gd name="connsiteY3" fmla="*/ 0 h 149733"/>
                    <a:gd name="connsiteX4" fmla="*/ 149733 w 149733"/>
                    <a:gd name="connsiteY4" fmla="*/ 74867 h 149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733" h="149733">
                      <a:moveTo>
                        <a:pt x="149733" y="74867"/>
                      </a:moveTo>
                      <a:cubicBezTo>
                        <a:pt x="149733" y="116214"/>
                        <a:pt x="116214" y="149733"/>
                        <a:pt x="74867" y="149733"/>
                      </a:cubicBezTo>
                      <a:cubicBezTo>
                        <a:pt x="33519" y="149733"/>
                        <a:pt x="0" y="116214"/>
                        <a:pt x="0" y="74867"/>
                      </a:cubicBezTo>
                      <a:cubicBezTo>
                        <a:pt x="0" y="33519"/>
                        <a:pt x="33519" y="0"/>
                        <a:pt x="74867" y="0"/>
                      </a:cubicBezTo>
                      <a:cubicBezTo>
                        <a:pt x="116214" y="0"/>
                        <a:pt x="149733" y="33519"/>
                        <a:pt x="149733" y="74867"/>
                      </a:cubicBezTo>
                      <a:close/>
                    </a:path>
                  </a:pathLst>
                </a:custGeom>
                <a:solidFill>
                  <a:srgbClr val="B14227"/>
                </a:solidFill>
                <a:ln w="9525" cap="flat">
                  <a:solidFill>
                    <a:srgbClr val="D9D8D6">
                      <a:lumMod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grpSp>
              <p:nvGrpSpPr>
                <p:cNvPr id="112" name="Graphic 237">
                  <a:extLst>
                    <a:ext uri="{FF2B5EF4-FFF2-40B4-BE49-F238E27FC236}">
                      <a16:creationId xmlns:a16="http://schemas.microsoft.com/office/drawing/2014/main" id="{1FD61435-2E79-12F9-6DCB-5F36F1480E52}"/>
                    </a:ext>
                  </a:extLst>
                </p:cNvPr>
                <p:cNvGrpSpPr/>
                <p:nvPr/>
              </p:nvGrpSpPr>
              <p:grpSpPr>
                <a:xfrm>
                  <a:off x="4202728" y="3054508"/>
                  <a:ext cx="113511" cy="69058"/>
                  <a:chOff x="5904452" y="3269932"/>
                  <a:chExt cx="93154" cy="56673"/>
                </a:xfrm>
                <a:solidFill>
                  <a:srgbClr val="000000"/>
                </a:solidFill>
              </p:grpSpPr>
              <p:sp>
                <p:nvSpPr>
                  <p:cNvPr id="113" name="Freeform: Shape 101">
                    <a:extLst>
                      <a:ext uri="{FF2B5EF4-FFF2-40B4-BE49-F238E27FC236}">
                        <a16:creationId xmlns:a16="http://schemas.microsoft.com/office/drawing/2014/main" id="{FD40CA7B-192D-2DB6-2AA4-22F03F702A1B}"/>
                      </a:ext>
                    </a:extLst>
                  </p:cNvPr>
                  <p:cNvSpPr/>
                  <p:nvPr/>
                </p:nvSpPr>
                <p:spPr>
                  <a:xfrm>
                    <a:off x="5904452" y="3269932"/>
                    <a:ext cx="44576" cy="56673"/>
                  </a:xfrm>
                  <a:custGeom>
                    <a:avLst/>
                    <a:gdLst>
                      <a:gd name="connsiteX0" fmla="*/ 190 w 44576"/>
                      <a:gd name="connsiteY0" fmla="*/ 0 h 56673"/>
                      <a:gd name="connsiteX1" fmla="*/ 11430 w 44576"/>
                      <a:gd name="connsiteY1" fmla="*/ 0 h 56673"/>
                      <a:gd name="connsiteX2" fmla="*/ 11430 w 44576"/>
                      <a:gd name="connsiteY2" fmla="*/ 30194 h 56673"/>
                      <a:gd name="connsiteX3" fmla="*/ 11811 w 44576"/>
                      <a:gd name="connsiteY3" fmla="*/ 39529 h 56673"/>
                      <a:gd name="connsiteX4" fmla="*/ 15240 w 44576"/>
                      <a:gd name="connsiteY4" fmla="*/ 45053 h 56673"/>
                      <a:gd name="connsiteX5" fmla="*/ 22669 w 44576"/>
                      <a:gd name="connsiteY5" fmla="*/ 47149 h 56673"/>
                      <a:gd name="connsiteX6" fmla="*/ 29909 w 44576"/>
                      <a:gd name="connsiteY6" fmla="*/ 45148 h 56673"/>
                      <a:gd name="connsiteX7" fmla="*/ 32861 w 44576"/>
                      <a:gd name="connsiteY7" fmla="*/ 40291 h 56673"/>
                      <a:gd name="connsiteX8" fmla="*/ 33337 w 44576"/>
                      <a:gd name="connsiteY8" fmla="*/ 30861 h 56673"/>
                      <a:gd name="connsiteX9" fmla="*/ 33337 w 44576"/>
                      <a:gd name="connsiteY9" fmla="*/ 0 h 56673"/>
                      <a:gd name="connsiteX10" fmla="*/ 44577 w 44576"/>
                      <a:gd name="connsiteY10" fmla="*/ 0 h 56673"/>
                      <a:gd name="connsiteX11" fmla="*/ 44577 w 44576"/>
                      <a:gd name="connsiteY11" fmla="*/ 29242 h 56673"/>
                      <a:gd name="connsiteX12" fmla="*/ 43625 w 44576"/>
                      <a:gd name="connsiteY12" fmla="*/ 43434 h 56673"/>
                      <a:gd name="connsiteX13" fmla="*/ 40291 w 44576"/>
                      <a:gd name="connsiteY13" fmla="*/ 50387 h 56673"/>
                      <a:gd name="connsiteX14" fmla="*/ 33718 w 44576"/>
                      <a:gd name="connsiteY14" fmla="*/ 54959 h 56673"/>
                      <a:gd name="connsiteX15" fmla="*/ 22955 w 44576"/>
                      <a:gd name="connsiteY15" fmla="*/ 56674 h 56673"/>
                      <a:gd name="connsiteX16" fmla="*/ 10859 w 44576"/>
                      <a:gd name="connsiteY16" fmla="*/ 54864 h 56673"/>
                      <a:gd name="connsiteX17" fmla="*/ 4286 w 44576"/>
                      <a:gd name="connsiteY17" fmla="*/ 50102 h 56673"/>
                      <a:gd name="connsiteX18" fmla="*/ 1143 w 44576"/>
                      <a:gd name="connsiteY18" fmla="*/ 43910 h 56673"/>
                      <a:gd name="connsiteX19" fmla="*/ 0 w 44576"/>
                      <a:gd name="connsiteY19" fmla="*/ 29718 h 56673"/>
                      <a:gd name="connsiteX20" fmla="*/ 0 w 44576"/>
                      <a:gd name="connsiteY20" fmla="*/ 0 h 5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576" h="56673">
                        <a:moveTo>
                          <a:pt x="190" y="0"/>
                        </a:moveTo>
                        <a:lnTo>
                          <a:pt x="11430" y="0"/>
                        </a:lnTo>
                        <a:lnTo>
                          <a:pt x="11430" y="30194"/>
                        </a:lnTo>
                        <a:cubicBezTo>
                          <a:pt x="11430" y="34957"/>
                          <a:pt x="11525" y="38100"/>
                          <a:pt x="11811" y="39529"/>
                        </a:cubicBezTo>
                        <a:cubicBezTo>
                          <a:pt x="12287" y="41815"/>
                          <a:pt x="13430" y="43625"/>
                          <a:pt x="15240" y="45053"/>
                        </a:cubicBezTo>
                        <a:cubicBezTo>
                          <a:pt x="17050" y="46387"/>
                          <a:pt x="19526" y="47149"/>
                          <a:pt x="22669" y="47149"/>
                        </a:cubicBezTo>
                        <a:cubicBezTo>
                          <a:pt x="25813" y="47149"/>
                          <a:pt x="28289" y="46482"/>
                          <a:pt x="29909" y="45148"/>
                        </a:cubicBezTo>
                        <a:cubicBezTo>
                          <a:pt x="31528" y="43815"/>
                          <a:pt x="32480" y="42196"/>
                          <a:pt x="32861" y="40291"/>
                        </a:cubicBezTo>
                        <a:cubicBezTo>
                          <a:pt x="33242" y="38386"/>
                          <a:pt x="33337" y="35243"/>
                          <a:pt x="33337" y="30861"/>
                        </a:cubicBezTo>
                        <a:lnTo>
                          <a:pt x="33337" y="0"/>
                        </a:lnTo>
                        <a:lnTo>
                          <a:pt x="44577" y="0"/>
                        </a:lnTo>
                        <a:lnTo>
                          <a:pt x="44577" y="29242"/>
                        </a:lnTo>
                        <a:cubicBezTo>
                          <a:pt x="44577" y="35909"/>
                          <a:pt x="44291" y="40672"/>
                          <a:pt x="43625" y="43434"/>
                        </a:cubicBezTo>
                        <a:cubicBezTo>
                          <a:pt x="43053" y="46196"/>
                          <a:pt x="41910" y="48482"/>
                          <a:pt x="40291" y="50387"/>
                        </a:cubicBezTo>
                        <a:cubicBezTo>
                          <a:pt x="38671" y="52292"/>
                          <a:pt x="36481" y="53816"/>
                          <a:pt x="33718" y="54959"/>
                        </a:cubicBezTo>
                        <a:cubicBezTo>
                          <a:pt x="30956" y="56102"/>
                          <a:pt x="27432" y="56674"/>
                          <a:pt x="22955" y="56674"/>
                        </a:cubicBezTo>
                        <a:cubicBezTo>
                          <a:pt x="17621" y="56674"/>
                          <a:pt x="13621" y="56007"/>
                          <a:pt x="10859" y="54864"/>
                        </a:cubicBezTo>
                        <a:cubicBezTo>
                          <a:pt x="8096" y="53626"/>
                          <a:pt x="5906" y="52007"/>
                          <a:pt x="4286" y="50102"/>
                        </a:cubicBezTo>
                        <a:cubicBezTo>
                          <a:pt x="2667" y="48196"/>
                          <a:pt x="1619" y="46101"/>
                          <a:pt x="1143" y="43910"/>
                        </a:cubicBezTo>
                        <a:cubicBezTo>
                          <a:pt x="381" y="40672"/>
                          <a:pt x="0" y="36004"/>
                          <a:pt x="0" y="29718"/>
                        </a:cubicBezTo>
                        <a:lnTo>
                          <a:pt x="0" y="0"/>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114" name="Freeform: Shape 102">
                    <a:extLst>
                      <a:ext uri="{FF2B5EF4-FFF2-40B4-BE49-F238E27FC236}">
                        <a16:creationId xmlns:a16="http://schemas.microsoft.com/office/drawing/2014/main" id="{8F4AA0E4-852F-339B-E056-075C1EA122CE}"/>
                      </a:ext>
                    </a:extLst>
                  </p:cNvPr>
                  <p:cNvSpPr/>
                  <p:nvPr/>
                </p:nvSpPr>
                <p:spPr>
                  <a:xfrm>
                    <a:off x="5958078" y="3269932"/>
                    <a:ext cx="39528" cy="56673"/>
                  </a:xfrm>
                  <a:custGeom>
                    <a:avLst/>
                    <a:gdLst>
                      <a:gd name="connsiteX0" fmla="*/ 95 w 39528"/>
                      <a:gd name="connsiteY0" fmla="*/ 55721 h 56673"/>
                      <a:gd name="connsiteX1" fmla="*/ 95 w 39528"/>
                      <a:gd name="connsiteY1" fmla="*/ 0 h 56673"/>
                      <a:gd name="connsiteX2" fmla="*/ 10763 w 39528"/>
                      <a:gd name="connsiteY2" fmla="*/ 0 h 56673"/>
                      <a:gd name="connsiteX3" fmla="*/ 10763 w 39528"/>
                      <a:gd name="connsiteY3" fmla="*/ 20098 h 56673"/>
                      <a:gd name="connsiteX4" fmla="*/ 22479 w 39528"/>
                      <a:gd name="connsiteY4" fmla="*/ 14478 h 56673"/>
                      <a:gd name="connsiteX5" fmla="*/ 34671 w 39528"/>
                      <a:gd name="connsiteY5" fmla="*/ 19812 h 56673"/>
                      <a:gd name="connsiteX6" fmla="*/ 39529 w 39528"/>
                      <a:gd name="connsiteY6" fmla="*/ 35147 h 56673"/>
                      <a:gd name="connsiteX7" fmla="*/ 34576 w 39528"/>
                      <a:gd name="connsiteY7" fmla="*/ 51054 h 56673"/>
                      <a:gd name="connsiteX8" fmla="*/ 22574 w 39528"/>
                      <a:gd name="connsiteY8" fmla="*/ 56674 h 56673"/>
                      <a:gd name="connsiteX9" fmla="*/ 15716 w 39528"/>
                      <a:gd name="connsiteY9" fmla="*/ 54959 h 56673"/>
                      <a:gd name="connsiteX10" fmla="*/ 9906 w 39528"/>
                      <a:gd name="connsiteY10" fmla="*/ 49816 h 56673"/>
                      <a:gd name="connsiteX11" fmla="*/ 9906 w 39528"/>
                      <a:gd name="connsiteY11" fmla="*/ 55721 h 56673"/>
                      <a:gd name="connsiteX12" fmla="*/ 0 w 39528"/>
                      <a:gd name="connsiteY12" fmla="*/ 55721 h 56673"/>
                      <a:gd name="connsiteX13" fmla="*/ 10668 w 39528"/>
                      <a:gd name="connsiteY13" fmla="*/ 34671 h 56673"/>
                      <a:gd name="connsiteX14" fmla="*/ 12668 w 39528"/>
                      <a:gd name="connsiteY14" fmla="*/ 43910 h 56673"/>
                      <a:gd name="connsiteX15" fmla="*/ 20002 w 39528"/>
                      <a:gd name="connsiteY15" fmla="*/ 48196 h 56673"/>
                      <a:gd name="connsiteX16" fmla="*/ 26003 w 39528"/>
                      <a:gd name="connsiteY16" fmla="*/ 45148 h 56673"/>
                      <a:gd name="connsiteX17" fmla="*/ 28480 w 39528"/>
                      <a:gd name="connsiteY17" fmla="*/ 35623 h 56673"/>
                      <a:gd name="connsiteX18" fmla="*/ 26003 w 39528"/>
                      <a:gd name="connsiteY18" fmla="*/ 25622 h 56673"/>
                      <a:gd name="connsiteX19" fmla="*/ 19621 w 39528"/>
                      <a:gd name="connsiteY19" fmla="*/ 22574 h 56673"/>
                      <a:gd name="connsiteX20" fmla="*/ 13240 w 39528"/>
                      <a:gd name="connsiteY20" fmla="*/ 25527 h 56673"/>
                      <a:gd name="connsiteX21" fmla="*/ 10668 w 39528"/>
                      <a:gd name="connsiteY21" fmla="*/ 34576 h 5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528" h="56673">
                        <a:moveTo>
                          <a:pt x="95" y="55721"/>
                        </a:moveTo>
                        <a:lnTo>
                          <a:pt x="95" y="0"/>
                        </a:lnTo>
                        <a:lnTo>
                          <a:pt x="10763" y="0"/>
                        </a:lnTo>
                        <a:lnTo>
                          <a:pt x="10763" y="20098"/>
                        </a:lnTo>
                        <a:cubicBezTo>
                          <a:pt x="14097" y="16383"/>
                          <a:pt x="18002" y="14478"/>
                          <a:pt x="22479" y="14478"/>
                        </a:cubicBezTo>
                        <a:cubicBezTo>
                          <a:pt x="27432" y="14478"/>
                          <a:pt x="31432" y="16288"/>
                          <a:pt x="34671" y="19812"/>
                        </a:cubicBezTo>
                        <a:cubicBezTo>
                          <a:pt x="37909" y="23336"/>
                          <a:pt x="39529" y="28480"/>
                          <a:pt x="39529" y="35147"/>
                        </a:cubicBezTo>
                        <a:cubicBezTo>
                          <a:pt x="39529" y="41815"/>
                          <a:pt x="37909" y="47339"/>
                          <a:pt x="34576" y="51054"/>
                        </a:cubicBezTo>
                        <a:cubicBezTo>
                          <a:pt x="31242" y="54769"/>
                          <a:pt x="27337" y="56674"/>
                          <a:pt x="22574" y="56674"/>
                        </a:cubicBezTo>
                        <a:cubicBezTo>
                          <a:pt x="20288" y="56674"/>
                          <a:pt x="18002" y="56102"/>
                          <a:pt x="15716" y="54959"/>
                        </a:cubicBezTo>
                        <a:cubicBezTo>
                          <a:pt x="13430" y="53816"/>
                          <a:pt x="11525" y="52102"/>
                          <a:pt x="9906" y="49816"/>
                        </a:cubicBezTo>
                        <a:lnTo>
                          <a:pt x="9906" y="55721"/>
                        </a:lnTo>
                        <a:lnTo>
                          <a:pt x="0" y="55721"/>
                        </a:lnTo>
                        <a:close/>
                        <a:moveTo>
                          <a:pt x="10668" y="34671"/>
                        </a:moveTo>
                        <a:cubicBezTo>
                          <a:pt x="10668" y="38862"/>
                          <a:pt x="11335" y="41910"/>
                          <a:pt x="12668" y="43910"/>
                        </a:cubicBezTo>
                        <a:cubicBezTo>
                          <a:pt x="14478" y="46768"/>
                          <a:pt x="16954" y="48196"/>
                          <a:pt x="20002" y="48196"/>
                        </a:cubicBezTo>
                        <a:cubicBezTo>
                          <a:pt x="22384" y="48196"/>
                          <a:pt x="24384" y="47149"/>
                          <a:pt x="26003" y="45148"/>
                        </a:cubicBezTo>
                        <a:cubicBezTo>
                          <a:pt x="27622" y="43148"/>
                          <a:pt x="28480" y="39910"/>
                          <a:pt x="28480" y="35623"/>
                        </a:cubicBezTo>
                        <a:cubicBezTo>
                          <a:pt x="28480" y="31052"/>
                          <a:pt x="27622" y="27718"/>
                          <a:pt x="26003" y="25622"/>
                        </a:cubicBezTo>
                        <a:cubicBezTo>
                          <a:pt x="24384" y="23527"/>
                          <a:pt x="22193" y="22574"/>
                          <a:pt x="19621" y="22574"/>
                        </a:cubicBezTo>
                        <a:cubicBezTo>
                          <a:pt x="17050" y="22574"/>
                          <a:pt x="14954" y="23527"/>
                          <a:pt x="13240" y="25527"/>
                        </a:cubicBezTo>
                        <a:cubicBezTo>
                          <a:pt x="11525" y="27527"/>
                          <a:pt x="10668" y="30575"/>
                          <a:pt x="10668" y="34576"/>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grpSp>
          </p:grpSp>
          <p:grpSp>
            <p:nvGrpSpPr>
              <p:cNvPr id="105" name="Group 104">
                <a:extLst>
                  <a:ext uri="{FF2B5EF4-FFF2-40B4-BE49-F238E27FC236}">
                    <a16:creationId xmlns:a16="http://schemas.microsoft.com/office/drawing/2014/main" id="{C6EBF5A8-3B79-239B-FD2D-19E5715941B8}"/>
                  </a:ext>
                </a:extLst>
              </p:cNvPr>
              <p:cNvGrpSpPr/>
              <p:nvPr/>
            </p:nvGrpSpPr>
            <p:grpSpPr>
              <a:xfrm>
                <a:off x="4117159" y="1649943"/>
                <a:ext cx="182455" cy="182455"/>
                <a:chOff x="4166283" y="2995894"/>
                <a:chExt cx="182455" cy="182455"/>
              </a:xfrm>
            </p:grpSpPr>
            <p:sp>
              <p:nvSpPr>
                <p:cNvPr id="107" name="Freeform: Shape 95">
                  <a:extLst>
                    <a:ext uri="{FF2B5EF4-FFF2-40B4-BE49-F238E27FC236}">
                      <a16:creationId xmlns:a16="http://schemas.microsoft.com/office/drawing/2014/main" id="{CB030C5D-820B-FAA8-292D-FDF79E19775E}"/>
                    </a:ext>
                  </a:extLst>
                </p:cNvPr>
                <p:cNvSpPr/>
                <p:nvPr/>
              </p:nvSpPr>
              <p:spPr>
                <a:xfrm>
                  <a:off x="4166283" y="2995894"/>
                  <a:ext cx="182455" cy="182455"/>
                </a:xfrm>
                <a:custGeom>
                  <a:avLst/>
                  <a:gdLst>
                    <a:gd name="connsiteX0" fmla="*/ 149733 w 149733"/>
                    <a:gd name="connsiteY0" fmla="*/ 74867 h 149733"/>
                    <a:gd name="connsiteX1" fmla="*/ 74867 w 149733"/>
                    <a:gd name="connsiteY1" fmla="*/ 149733 h 149733"/>
                    <a:gd name="connsiteX2" fmla="*/ 0 w 149733"/>
                    <a:gd name="connsiteY2" fmla="*/ 74867 h 149733"/>
                    <a:gd name="connsiteX3" fmla="*/ 74867 w 149733"/>
                    <a:gd name="connsiteY3" fmla="*/ 0 h 149733"/>
                    <a:gd name="connsiteX4" fmla="*/ 149733 w 149733"/>
                    <a:gd name="connsiteY4" fmla="*/ 74867 h 149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733" h="149733">
                      <a:moveTo>
                        <a:pt x="149733" y="74867"/>
                      </a:moveTo>
                      <a:cubicBezTo>
                        <a:pt x="149733" y="116214"/>
                        <a:pt x="116214" y="149733"/>
                        <a:pt x="74867" y="149733"/>
                      </a:cubicBezTo>
                      <a:cubicBezTo>
                        <a:pt x="33519" y="149733"/>
                        <a:pt x="0" y="116214"/>
                        <a:pt x="0" y="74867"/>
                      </a:cubicBezTo>
                      <a:cubicBezTo>
                        <a:pt x="0" y="33519"/>
                        <a:pt x="33519" y="0"/>
                        <a:pt x="74867" y="0"/>
                      </a:cubicBezTo>
                      <a:cubicBezTo>
                        <a:pt x="116214" y="0"/>
                        <a:pt x="149733" y="33519"/>
                        <a:pt x="149733" y="74867"/>
                      </a:cubicBezTo>
                      <a:close/>
                    </a:path>
                  </a:pathLst>
                </a:custGeom>
                <a:solidFill>
                  <a:srgbClr val="B14227"/>
                </a:solidFill>
                <a:ln w="9525" cap="flat">
                  <a:solidFill>
                    <a:srgbClr val="D9D8D6">
                      <a:lumMod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grpSp>
              <p:nvGrpSpPr>
                <p:cNvPr id="108" name="Graphic 237">
                  <a:extLst>
                    <a:ext uri="{FF2B5EF4-FFF2-40B4-BE49-F238E27FC236}">
                      <a16:creationId xmlns:a16="http://schemas.microsoft.com/office/drawing/2014/main" id="{00C6B218-B320-A3D9-4882-D8E8084296B2}"/>
                    </a:ext>
                  </a:extLst>
                </p:cNvPr>
                <p:cNvGrpSpPr/>
                <p:nvPr/>
              </p:nvGrpSpPr>
              <p:grpSpPr>
                <a:xfrm>
                  <a:off x="4202728" y="3054508"/>
                  <a:ext cx="113511" cy="69058"/>
                  <a:chOff x="5904452" y="3269932"/>
                  <a:chExt cx="93154" cy="56673"/>
                </a:xfrm>
                <a:solidFill>
                  <a:srgbClr val="000000"/>
                </a:solidFill>
              </p:grpSpPr>
              <p:sp>
                <p:nvSpPr>
                  <p:cNvPr id="109" name="Freeform: Shape 97">
                    <a:extLst>
                      <a:ext uri="{FF2B5EF4-FFF2-40B4-BE49-F238E27FC236}">
                        <a16:creationId xmlns:a16="http://schemas.microsoft.com/office/drawing/2014/main" id="{CB80BD27-6122-CE32-9A3F-72E1FDF52B55}"/>
                      </a:ext>
                    </a:extLst>
                  </p:cNvPr>
                  <p:cNvSpPr/>
                  <p:nvPr/>
                </p:nvSpPr>
                <p:spPr>
                  <a:xfrm>
                    <a:off x="5904452" y="3269932"/>
                    <a:ext cx="44576" cy="56673"/>
                  </a:xfrm>
                  <a:custGeom>
                    <a:avLst/>
                    <a:gdLst>
                      <a:gd name="connsiteX0" fmla="*/ 190 w 44576"/>
                      <a:gd name="connsiteY0" fmla="*/ 0 h 56673"/>
                      <a:gd name="connsiteX1" fmla="*/ 11430 w 44576"/>
                      <a:gd name="connsiteY1" fmla="*/ 0 h 56673"/>
                      <a:gd name="connsiteX2" fmla="*/ 11430 w 44576"/>
                      <a:gd name="connsiteY2" fmla="*/ 30194 h 56673"/>
                      <a:gd name="connsiteX3" fmla="*/ 11811 w 44576"/>
                      <a:gd name="connsiteY3" fmla="*/ 39529 h 56673"/>
                      <a:gd name="connsiteX4" fmla="*/ 15240 w 44576"/>
                      <a:gd name="connsiteY4" fmla="*/ 45053 h 56673"/>
                      <a:gd name="connsiteX5" fmla="*/ 22669 w 44576"/>
                      <a:gd name="connsiteY5" fmla="*/ 47149 h 56673"/>
                      <a:gd name="connsiteX6" fmla="*/ 29909 w 44576"/>
                      <a:gd name="connsiteY6" fmla="*/ 45148 h 56673"/>
                      <a:gd name="connsiteX7" fmla="*/ 32861 w 44576"/>
                      <a:gd name="connsiteY7" fmla="*/ 40291 h 56673"/>
                      <a:gd name="connsiteX8" fmla="*/ 33337 w 44576"/>
                      <a:gd name="connsiteY8" fmla="*/ 30861 h 56673"/>
                      <a:gd name="connsiteX9" fmla="*/ 33337 w 44576"/>
                      <a:gd name="connsiteY9" fmla="*/ 0 h 56673"/>
                      <a:gd name="connsiteX10" fmla="*/ 44577 w 44576"/>
                      <a:gd name="connsiteY10" fmla="*/ 0 h 56673"/>
                      <a:gd name="connsiteX11" fmla="*/ 44577 w 44576"/>
                      <a:gd name="connsiteY11" fmla="*/ 29242 h 56673"/>
                      <a:gd name="connsiteX12" fmla="*/ 43625 w 44576"/>
                      <a:gd name="connsiteY12" fmla="*/ 43434 h 56673"/>
                      <a:gd name="connsiteX13" fmla="*/ 40291 w 44576"/>
                      <a:gd name="connsiteY13" fmla="*/ 50387 h 56673"/>
                      <a:gd name="connsiteX14" fmla="*/ 33718 w 44576"/>
                      <a:gd name="connsiteY14" fmla="*/ 54959 h 56673"/>
                      <a:gd name="connsiteX15" fmla="*/ 22955 w 44576"/>
                      <a:gd name="connsiteY15" fmla="*/ 56674 h 56673"/>
                      <a:gd name="connsiteX16" fmla="*/ 10859 w 44576"/>
                      <a:gd name="connsiteY16" fmla="*/ 54864 h 56673"/>
                      <a:gd name="connsiteX17" fmla="*/ 4286 w 44576"/>
                      <a:gd name="connsiteY17" fmla="*/ 50102 h 56673"/>
                      <a:gd name="connsiteX18" fmla="*/ 1143 w 44576"/>
                      <a:gd name="connsiteY18" fmla="*/ 43910 h 56673"/>
                      <a:gd name="connsiteX19" fmla="*/ 0 w 44576"/>
                      <a:gd name="connsiteY19" fmla="*/ 29718 h 56673"/>
                      <a:gd name="connsiteX20" fmla="*/ 0 w 44576"/>
                      <a:gd name="connsiteY20" fmla="*/ 0 h 5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576" h="56673">
                        <a:moveTo>
                          <a:pt x="190" y="0"/>
                        </a:moveTo>
                        <a:lnTo>
                          <a:pt x="11430" y="0"/>
                        </a:lnTo>
                        <a:lnTo>
                          <a:pt x="11430" y="30194"/>
                        </a:lnTo>
                        <a:cubicBezTo>
                          <a:pt x="11430" y="34957"/>
                          <a:pt x="11525" y="38100"/>
                          <a:pt x="11811" y="39529"/>
                        </a:cubicBezTo>
                        <a:cubicBezTo>
                          <a:pt x="12287" y="41815"/>
                          <a:pt x="13430" y="43625"/>
                          <a:pt x="15240" y="45053"/>
                        </a:cubicBezTo>
                        <a:cubicBezTo>
                          <a:pt x="17050" y="46387"/>
                          <a:pt x="19526" y="47149"/>
                          <a:pt x="22669" y="47149"/>
                        </a:cubicBezTo>
                        <a:cubicBezTo>
                          <a:pt x="25813" y="47149"/>
                          <a:pt x="28289" y="46482"/>
                          <a:pt x="29909" y="45148"/>
                        </a:cubicBezTo>
                        <a:cubicBezTo>
                          <a:pt x="31528" y="43815"/>
                          <a:pt x="32480" y="42196"/>
                          <a:pt x="32861" y="40291"/>
                        </a:cubicBezTo>
                        <a:cubicBezTo>
                          <a:pt x="33242" y="38386"/>
                          <a:pt x="33337" y="35243"/>
                          <a:pt x="33337" y="30861"/>
                        </a:cubicBezTo>
                        <a:lnTo>
                          <a:pt x="33337" y="0"/>
                        </a:lnTo>
                        <a:lnTo>
                          <a:pt x="44577" y="0"/>
                        </a:lnTo>
                        <a:lnTo>
                          <a:pt x="44577" y="29242"/>
                        </a:lnTo>
                        <a:cubicBezTo>
                          <a:pt x="44577" y="35909"/>
                          <a:pt x="44291" y="40672"/>
                          <a:pt x="43625" y="43434"/>
                        </a:cubicBezTo>
                        <a:cubicBezTo>
                          <a:pt x="43053" y="46196"/>
                          <a:pt x="41910" y="48482"/>
                          <a:pt x="40291" y="50387"/>
                        </a:cubicBezTo>
                        <a:cubicBezTo>
                          <a:pt x="38671" y="52292"/>
                          <a:pt x="36481" y="53816"/>
                          <a:pt x="33718" y="54959"/>
                        </a:cubicBezTo>
                        <a:cubicBezTo>
                          <a:pt x="30956" y="56102"/>
                          <a:pt x="27432" y="56674"/>
                          <a:pt x="22955" y="56674"/>
                        </a:cubicBezTo>
                        <a:cubicBezTo>
                          <a:pt x="17621" y="56674"/>
                          <a:pt x="13621" y="56007"/>
                          <a:pt x="10859" y="54864"/>
                        </a:cubicBezTo>
                        <a:cubicBezTo>
                          <a:pt x="8096" y="53626"/>
                          <a:pt x="5906" y="52007"/>
                          <a:pt x="4286" y="50102"/>
                        </a:cubicBezTo>
                        <a:cubicBezTo>
                          <a:pt x="2667" y="48196"/>
                          <a:pt x="1619" y="46101"/>
                          <a:pt x="1143" y="43910"/>
                        </a:cubicBezTo>
                        <a:cubicBezTo>
                          <a:pt x="381" y="40672"/>
                          <a:pt x="0" y="36004"/>
                          <a:pt x="0" y="29718"/>
                        </a:cubicBezTo>
                        <a:lnTo>
                          <a:pt x="0" y="0"/>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sp>
                <p:nvSpPr>
                  <p:cNvPr id="110" name="Freeform: Shape 98">
                    <a:extLst>
                      <a:ext uri="{FF2B5EF4-FFF2-40B4-BE49-F238E27FC236}">
                        <a16:creationId xmlns:a16="http://schemas.microsoft.com/office/drawing/2014/main" id="{856D24FF-C1E0-CAC9-0DE7-A8F4FDC2572B}"/>
                      </a:ext>
                    </a:extLst>
                  </p:cNvPr>
                  <p:cNvSpPr/>
                  <p:nvPr/>
                </p:nvSpPr>
                <p:spPr>
                  <a:xfrm>
                    <a:off x="5958078" y="3269932"/>
                    <a:ext cx="39528" cy="56673"/>
                  </a:xfrm>
                  <a:custGeom>
                    <a:avLst/>
                    <a:gdLst>
                      <a:gd name="connsiteX0" fmla="*/ 95 w 39528"/>
                      <a:gd name="connsiteY0" fmla="*/ 55721 h 56673"/>
                      <a:gd name="connsiteX1" fmla="*/ 95 w 39528"/>
                      <a:gd name="connsiteY1" fmla="*/ 0 h 56673"/>
                      <a:gd name="connsiteX2" fmla="*/ 10763 w 39528"/>
                      <a:gd name="connsiteY2" fmla="*/ 0 h 56673"/>
                      <a:gd name="connsiteX3" fmla="*/ 10763 w 39528"/>
                      <a:gd name="connsiteY3" fmla="*/ 20098 h 56673"/>
                      <a:gd name="connsiteX4" fmla="*/ 22479 w 39528"/>
                      <a:gd name="connsiteY4" fmla="*/ 14478 h 56673"/>
                      <a:gd name="connsiteX5" fmla="*/ 34671 w 39528"/>
                      <a:gd name="connsiteY5" fmla="*/ 19812 h 56673"/>
                      <a:gd name="connsiteX6" fmla="*/ 39529 w 39528"/>
                      <a:gd name="connsiteY6" fmla="*/ 35147 h 56673"/>
                      <a:gd name="connsiteX7" fmla="*/ 34576 w 39528"/>
                      <a:gd name="connsiteY7" fmla="*/ 51054 h 56673"/>
                      <a:gd name="connsiteX8" fmla="*/ 22574 w 39528"/>
                      <a:gd name="connsiteY8" fmla="*/ 56674 h 56673"/>
                      <a:gd name="connsiteX9" fmla="*/ 15716 w 39528"/>
                      <a:gd name="connsiteY9" fmla="*/ 54959 h 56673"/>
                      <a:gd name="connsiteX10" fmla="*/ 9906 w 39528"/>
                      <a:gd name="connsiteY10" fmla="*/ 49816 h 56673"/>
                      <a:gd name="connsiteX11" fmla="*/ 9906 w 39528"/>
                      <a:gd name="connsiteY11" fmla="*/ 55721 h 56673"/>
                      <a:gd name="connsiteX12" fmla="*/ 0 w 39528"/>
                      <a:gd name="connsiteY12" fmla="*/ 55721 h 56673"/>
                      <a:gd name="connsiteX13" fmla="*/ 10668 w 39528"/>
                      <a:gd name="connsiteY13" fmla="*/ 34671 h 56673"/>
                      <a:gd name="connsiteX14" fmla="*/ 12668 w 39528"/>
                      <a:gd name="connsiteY14" fmla="*/ 43910 h 56673"/>
                      <a:gd name="connsiteX15" fmla="*/ 20002 w 39528"/>
                      <a:gd name="connsiteY15" fmla="*/ 48196 h 56673"/>
                      <a:gd name="connsiteX16" fmla="*/ 26003 w 39528"/>
                      <a:gd name="connsiteY16" fmla="*/ 45148 h 56673"/>
                      <a:gd name="connsiteX17" fmla="*/ 28480 w 39528"/>
                      <a:gd name="connsiteY17" fmla="*/ 35623 h 56673"/>
                      <a:gd name="connsiteX18" fmla="*/ 26003 w 39528"/>
                      <a:gd name="connsiteY18" fmla="*/ 25622 h 56673"/>
                      <a:gd name="connsiteX19" fmla="*/ 19621 w 39528"/>
                      <a:gd name="connsiteY19" fmla="*/ 22574 h 56673"/>
                      <a:gd name="connsiteX20" fmla="*/ 13240 w 39528"/>
                      <a:gd name="connsiteY20" fmla="*/ 25527 h 56673"/>
                      <a:gd name="connsiteX21" fmla="*/ 10668 w 39528"/>
                      <a:gd name="connsiteY21" fmla="*/ 34576 h 5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528" h="56673">
                        <a:moveTo>
                          <a:pt x="95" y="55721"/>
                        </a:moveTo>
                        <a:lnTo>
                          <a:pt x="95" y="0"/>
                        </a:lnTo>
                        <a:lnTo>
                          <a:pt x="10763" y="0"/>
                        </a:lnTo>
                        <a:lnTo>
                          <a:pt x="10763" y="20098"/>
                        </a:lnTo>
                        <a:cubicBezTo>
                          <a:pt x="14097" y="16383"/>
                          <a:pt x="18002" y="14478"/>
                          <a:pt x="22479" y="14478"/>
                        </a:cubicBezTo>
                        <a:cubicBezTo>
                          <a:pt x="27432" y="14478"/>
                          <a:pt x="31432" y="16288"/>
                          <a:pt x="34671" y="19812"/>
                        </a:cubicBezTo>
                        <a:cubicBezTo>
                          <a:pt x="37909" y="23336"/>
                          <a:pt x="39529" y="28480"/>
                          <a:pt x="39529" y="35147"/>
                        </a:cubicBezTo>
                        <a:cubicBezTo>
                          <a:pt x="39529" y="41815"/>
                          <a:pt x="37909" y="47339"/>
                          <a:pt x="34576" y="51054"/>
                        </a:cubicBezTo>
                        <a:cubicBezTo>
                          <a:pt x="31242" y="54769"/>
                          <a:pt x="27337" y="56674"/>
                          <a:pt x="22574" y="56674"/>
                        </a:cubicBezTo>
                        <a:cubicBezTo>
                          <a:pt x="20288" y="56674"/>
                          <a:pt x="18002" y="56102"/>
                          <a:pt x="15716" y="54959"/>
                        </a:cubicBezTo>
                        <a:cubicBezTo>
                          <a:pt x="13430" y="53816"/>
                          <a:pt x="11525" y="52102"/>
                          <a:pt x="9906" y="49816"/>
                        </a:cubicBezTo>
                        <a:lnTo>
                          <a:pt x="9906" y="55721"/>
                        </a:lnTo>
                        <a:lnTo>
                          <a:pt x="0" y="55721"/>
                        </a:lnTo>
                        <a:close/>
                        <a:moveTo>
                          <a:pt x="10668" y="34671"/>
                        </a:moveTo>
                        <a:cubicBezTo>
                          <a:pt x="10668" y="38862"/>
                          <a:pt x="11335" y="41910"/>
                          <a:pt x="12668" y="43910"/>
                        </a:cubicBezTo>
                        <a:cubicBezTo>
                          <a:pt x="14478" y="46768"/>
                          <a:pt x="16954" y="48196"/>
                          <a:pt x="20002" y="48196"/>
                        </a:cubicBezTo>
                        <a:cubicBezTo>
                          <a:pt x="22384" y="48196"/>
                          <a:pt x="24384" y="47149"/>
                          <a:pt x="26003" y="45148"/>
                        </a:cubicBezTo>
                        <a:cubicBezTo>
                          <a:pt x="27622" y="43148"/>
                          <a:pt x="28480" y="39910"/>
                          <a:pt x="28480" y="35623"/>
                        </a:cubicBezTo>
                        <a:cubicBezTo>
                          <a:pt x="28480" y="31052"/>
                          <a:pt x="27622" y="27718"/>
                          <a:pt x="26003" y="25622"/>
                        </a:cubicBezTo>
                        <a:cubicBezTo>
                          <a:pt x="24384" y="23527"/>
                          <a:pt x="22193" y="22574"/>
                          <a:pt x="19621" y="22574"/>
                        </a:cubicBezTo>
                        <a:cubicBezTo>
                          <a:pt x="17050" y="22574"/>
                          <a:pt x="14954" y="23527"/>
                          <a:pt x="13240" y="25527"/>
                        </a:cubicBezTo>
                        <a:cubicBezTo>
                          <a:pt x="11525" y="27527"/>
                          <a:pt x="10668" y="30575"/>
                          <a:pt x="10668" y="34576"/>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latin typeface="Arial" panose="020B0604020202020204"/>
                      <a:ea typeface="+mn-ea"/>
                      <a:cs typeface="+mn-cs"/>
                      <a:sym typeface="Helvetica"/>
                    </a:endParaRPr>
                  </a:p>
                </p:txBody>
              </p:sp>
            </p:grpSp>
          </p:grpSp>
          <p:sp>
            <p:nvSpPr>
              <p:cNvPr id="106" name="TextBox 105">
                <a:extLst>
                  <a:ext uri="{FF2B5EF4-FFF2-40B4-BE49-F238E27FC236}">
                    <a16:creationId xmlns:a16="http://schemas.microsoft.com/office/drawing/2014/main" id="{D163D911-C852-AD62-9053-3B04718ED89A}"/>
                  </a:ext>
                </a:extLst>
              </p:cNvPr>
              <p:cNvSpPr txBox="1"/>
              <p:nvPr/>
            </p:nvSpPr>
            <p:spPr>
              <a:xfrm>
                <a:off x="3856687" y="3268329"/>
                <a:ext cx="635342" cy="2811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00" b="1"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sym typeface="Helvetica"/>
                  </a:rPr>
                  <a:t>BTK</a:t>
                </a:r>
                <a:endParaRPr kumimoji="0" lang="zh-CN" altLang="en-US" sz="700" b="1"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sym typeface="Helvetica"/>
                </a:endParaRPr>
              </a:p>
            </p:txBody>
          </p:sp>
        </p:grpSp>
        <p:sp>
          <p:nvSpPr>
            <p:cNvPr id="19" name="Rectangle 18">
              <a:extLst>
                <a:ext uri="{FF2B5EF4-FFF2-40B4-BE49-F238E27FC236}">
                  <a16:creationId xmlns:a16="http://schemas.microsoft.com/office/drawing/2014/main" id="{5AC50D57-6685-827E-830E-B42991C9F4E5}"/>
                </a:ext>
              </a:extLst>
            </p:cNvPr>
            <p:cNvSpPr/>
            <p:nvPr/>
          </p:nvSpPr>
          <p:spPr>
            <a:xfrm>
              <a:off x="7733110" y="1500215"/>
              <a:ext cx="627267" cy="174490"/>
            </a:xfrm>
            <a:prstGeom prst="rect">
              <a:avLst/>
            </a:prstGeom>
            <a:noFill/>
            <a:ln w="12700" cap="flat" cmpd="sng" algn="ctr">
              <a:noFill/>
              <a:prstDash val="solid"/>
              <a:miter lim="800000"/>
            </a:ln>
            <a:effectLst/>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000000"/>
                  </a:solidFill>
                  <a:effectLst/>
                  <a:uLnTx/>
                  <a:uFillTx/>
                  <a:latin typeface="Arial" panose="020B0604020202020204"/>
                  <a:ea typeface="+mn-ea"/>
                  <a:cs typeface="+mn-cs"/>
                  <a:sym typeface="Helvetica"/>
                </a:rPr>
                <a:t>BGB-16673</a:t>
              </a:r>
            </a:p>
          </p:txBody>
        </p:sp>
      </p:grpSp>
      <p:pic>
        <p:nvPicPr>
          <p:cNvPr id="165" name="Picture 164">
            <a:extLst>
              <a:ext uri="{FF2B5EF4-FFF2-40B4-BE49-F238E27FC236}">
                <a16:creationId xmlns:a16="http://schemas.microsoft.com/office/drawing/2014/main" id="{9185D8A3-DC2F-CA33-C434-7B7DF643D4A9}"/>
              </a:ext>
            </a:extLst>
          </p:cNvPr>
          <p:cNvPicPr>
            <a:picLocks noChangeAspect="1"/>
          </p:cNvPicPr>
          <p:nvPr/>
        </p:nvPicPr>
        <p:blipFill>
          <a:blip r:embed="rId4"/>
          <a:stretch>
            <a:fillRect/>
          </a:stretch>
        </p:blipFill>
        <p:spPr>
          <a:xfrm>
            <a:off x="2935047" y="4205786"/>
            <a:ext cx="4775200" cy="2501900"/>
          </a:xfrm>
          <a:prstGeom prst="rect">
            <a:avLst/>
          </a:prstGeom>
        </p:spPr>
      </p:pic>
      <p:pic>
        <p:nvPicPr>
          <p:cNvPr id="332" name="Picture 331">
            <a:extLst>
              <a:ext uri="{FF2B5EF4-FFF2-40B4-BE49-F238E27FC236}">
                <a16:creationId xmlns:a16="http://schemas.microsoft.com/office/drawing/2014/main" id="{BBF646BE-ED7F-6DFA-F817-892C58247C02}"/>
              </a:ext>
            </a:extLst>
          </p:cNvPr>
          <p:cNvPicPr>
            <a:picLocks noChangeAspect="1"/>
          </p:cNvPicPr>
          <p:nvPr/>
        </p:nvPicPr>
        <p:blipFill>
          <a:blip r:embed="rId5"/>
          <a:stretch>
            <a:fillRect/>
          </a:stretch>
        </p:blipFill>
        <p:spPr>
          <a:xfrm>
            <a:off x="6874068" y="1117347"/>
            <a:ext cx="5317932" cy="2730830"/>
          </a:xfrm>
          <a:prstGeom prst="rect">
            <a:avLst/>
          </a:prstGeom>
        </p:spPr>
      </p:pic>
      <p:sp>
        <p:nvSpPr>
          <p:cNvPr id="333" name="Text Placeholder 9">
            <a:extLst>
              <a:ext uri="{FF2B5EF4-FFF2-40B4-BE49-F238E27FC236}">
                <a16:creationId xmlns:a16="http://schemas.microsoft.com/office/drawing/2014/main" id="{605EF5D9-21D2-AD51-1AE4-714E1C671A49}"/>
              </a:ext>
            </a:extLst>
          </p:cNvPr>
          <p:cNvSpPr txBox="1">
            <a:spLocks/>
          </p:cNvSpPr>
          <p:nvPr/>
        </p:nvSpPr>
        <p:spPr>
          <a:xfrm>
            <a:off x="7980218" y="4205786"/>
            <a:ext cx="4211781" cy="2621174"/>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20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20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20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ts val="0"/>
              </a:spcBef>
              <a:spcAft>
                <a:spcPts val="600"/>
              </a:spcAft>
              <a:buClr>
                <a:srgbClr val="FF0000"/>
              </a:buClr>
              <a:buSzTx/>
              <a:buFont typeface="Arial"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Geneva" pitchFamily="37" charset="-128"/>
                <a:cs typeface="+mn-cs"/>
              </a:rPr>
              <a:t>The most common TEAEs were fatigue (36.8%) and bruising (30.9%)</a:t>
            </a:r>
          </a:p>
          <a:p>
            <a:pPr marL="342900" marR="0" lvl="0" indent="-342900" algn="l" defTabSz="457200" rtl="0" eaLnBrk="0" fontAlgn="base" latinLnBrk="0" hangingPunct="0">
              <a:lnSpc>
                <a:spcPct val="100000"/>
              </a:lnSpc>
              <a:spcBef>
                <a:spcPts val="0"/>
              </a:spcBef>
              <a:spcAft>
                <a:spcPts val="600"/>
              </a:spcAft>
              <a:buClr>
                <a:srgbClr val="FF0000"/>
              </a:buClr>
              <a:buSzTx/>
              <a:buFont typeface="Arial"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Geneva" pitchFamily="37" charset="-128"/>
                <a:cs typeface="+mn-cs"/>
              </a:rPr>
              <a:t>Grade ≥3 neutropenia: n=17 (25.0%); Neutropenic fever: n=1</a:t>
            </a:r>
          </a:p>
          <a:p>
            <a:pPr marL="342900" marR="0" lvl="0" indent="-342900" algn="l" defTabSz="457200" rtl="0" eaLnBrk="0" fontAlgn="base" latinLnBrk="0" hangingPunct="0">
              <a:lnSpc>
                <a:spcPct val="100000"/>
              </a:lnSpc>
              <a:spcBef>
                <a:spcPts val="0"/>
              </a:spcBef>
              <a:spcAft>
                <a:spcPts val="600"/>
              </a:spcAft>
              <a:buClr>
                <a:srgbClr val="FF0000"/>
              </a:buClr>
              <a:buSzTx/>
              <a:buFont typeface="Arial"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Geneva" pitchFamily="37" charset="-128"/>
                <a:cs typeface="+mn-cs"/>
              </a:rPr>
              <a:t>Atrial fibrillation: n=3 (grade 1, n=1; </a:t>
            </a:r>
            <a:br>
              <a:rPr kumimoji="0" lang="en-US" sz="1600" b="0" i="0" u="none" strike="noStrike" kern="1200" cap="none" spc="0" normalizeH="0" baseline="0" noProof="0" dirty="0">
                <a:ln>
                  <a:noFill/>
                </a:ln>
                <a:solidFill>
                  <a:srgbClr val="000000"/>
                </a:solidFill>
                <a:effectLst/>
                <a:uLnTx/>
                <a:uFillTx/>
                <a:latin typeface="Calibri"/>
                <a:ea typeface="Geneva" pitchFamily="37" charset="-128"/>
                <a:cs typeface="+mn-cs"/>
              </a:rPr>
            </a:br>
            <a:r>
              <a:rPr kumimoji="0" lang="en-US" sz="1600" b="0" i="0" u="none" strike="noStrike" kern="1200" cap="none" spc="0" normalizeH="0" baseline="0" noProof="0" dirty="0">
                <a:ln>
                  <a:noFill/>
                </a:ln>
                <a:solidFill>
                  <a:srgbClr val="000000"/>
                </a:solidFill>
                <a:effectLst/>
                <a:uLnTx/>
                <a:uFillTx/>
                <a:latin typeface="Calibri"/>
                <a:ea typeface="Geneva" pitchFamily="37" charset="-128"/>
                <a:cs typeface="+mn-cs"/>
              </a:rPr>
              <a:t>grade 2, n=2; </a:t>
            </a:r>
            <a:r>
              <a:rPr kumimoji="0" lang="en-US" sz="1600" b="0" i="0" u="none" strike="noStrike" kern="1200" cap="none" spc="0" normalizeH="0" baseline="0" noProof="0">
                <a:ln>
                  <a:noFill/>
                </a:ln>
                <a:solidFill>
                  <a:srgbClr val="000000"/>
                </a:solidFill>
                <a:effectLst/>
                <a:uLnTx/>
                <a:uFillTx/>
                <a:latin typeface="Calibri"/>
                <a:ea typeface="Geneva" pitchFamily="37" charset="-128"/>
                <a:cs typeface="+mn-cs"/>
              </a:rPr>
              <a:t>all transient) </a:t>
            </a:r>
            <a:endParaRPr kumimoji="0" lang="en-US" sz="1600" b="0" i="0" u="none" strike="noStrike" kern="1200" cap="none" spc="0" normalizeH="0" baseline="0" noProof="0" dirty="0">
              <a:ln>
                <a:noFill/>
              </a:ln>
              <a:solidFill>
                <a:srgbClr val="000000"/>
              </a:solidFill>
              <a:effectLst/>
              <a:uLnTx/>
              <a:uFillTx/>
              <a:latin typeface="Calibri"/>
              <a:ea typeface="Geneva" pitchFamily="37" charset="-128"/>
              <a:cs typeface="+mn-cs"/>
            </a:endParaRPr>
          </a:p>
          <a:p>
            <a:pPr marL="342900" marR="0" lvl="0" indent="-342900" algn="l" defTabSz="457200" rtl="0" eaLnBrk="0" fontAlgn="base" latinLnBrk="0" hangingPunct="0">
              <a:lnSpc>
                <a:spcPct val="100000"/>
              </a:lnSpc>
              <a:spcBef>
                <a:spcPts val="0"/>
              </a:spcBef>
              <a:spcAft>
                <a:spcPts val="600"/>
              </a:spcAft>
              <a:buClr>
                <a:srgbClr val="FF0000"/>
              </a:buClr>
              <a:buSzTx/>
              <a:buFont typeface="Arial"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Geneva" pitchFamily="37" charset="-128"/>
                <a:cs typeface="+mn-cs"/>
              </a:rPr>
              <a:t>Treatment-related major hemorrhage: n=2 (one grade 3 SDH and one grade 3 post-procedural hematuria)</a:t>
            </a:r>
          </a:p>
        </p:txBody>
      </p:sp>
    </p:spTree>
    <p:custDataLst>
      <p:tags r:id="rId1"/>
    </p:custDataLst>
    <p:extLst>
      <p:ext uri="{BB962C8B-B14F-4D97-AF65-F5344CB8AC3E}">
        <p14:creationId xmlns:p14="http://schemas.microsoft.com/office/powerpoint/2010/main" val="299130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65"/>
                                        </p:tgtEl>
                                        <p:attrNameLst>
                                          <p:attrName>style.visibility</p:attrName>
                                        </p:attrNameLst>
                                      </p:cBhvr>
                                      <p:to>
                                        <p:strVal val="visible"/>
                                      </p:to>
                                    </p:set>
                                    <p:animEffect transition="in" filter="fade">
                                      <p:cBhvr>
                                        <p:cTn id="10" dur="500"/>
                                        <p:tgtEl>
                                          <p:spTgt spid="165"/>
                                        </p:tgtEl>
                                      </p:cBhvr>
                                    </p:animEffect>
                                  </p:childTnLst>
                                </p:cTn>
                              </p:par>
                              <p:par>
                                <p:cTn id="11" presetID="10" presetClass="entr" presetSubtype="0" fill="hold" nodeType="withEffect">
                                  <p:stCondLst>
                                    <p:cond delay="0"/>
                                  </p:stCondLst>
                                  <p:childTnLst>
                                    <p:set>
                                      <p:cBhvr>
                                        <p:cTn id="12" dur="1" fill="hold">
                                          <p:stCondLst>
                                            <p:cond delay="0"/>
                                          </p:stCondLst>
                                        </p:cTn>
                                        <p:tgtEl>
                                          <p:spTgt spid="332"/>
                                        </p:tgtEl>
                                        <p:attrNameLst>
                                          <p:attrName>style.visibility</p:attrName>
                                        </p:attrNameLst>
                                      </p:cBhvr>
                                      <p:to>
                                        <p:strVal val="visible"/>
                                      </p:to>
                                    </p:set>
                                    <p:animEffect transition="in" filter="fade">
                                      <p:cBhvr>
                                        <p:cTn id="13" dur="500"/>
                                        <p:tgtEl>
                                          <p:spTgt spid="3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3"/>
                                        </p:tgtEl>
                                        <p:attrNameLst>
                                          <p:attrName>style.visibility</p:attrName>
                                        </p:attrNameLst>
                                      </p:cBhvr>
                                      <p:to>
                                        <p:strVal val="visible"/>
                                      </p:to>
                                    </p:set>
                                    <p:animEffect transition="in" filter="fade">
                                      <p:cBhvr>
                                        <p:cTn id="16" dur="500"/>
                                        <p:tgtEl>
                                          <p:spTgt spid="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446AD-7E85-3BFC-B802-124CC5A2B5C7}"/>
            </a:ext>
          </a:extLst>
        </p:cNvPr>
        <p:cNvGrpSpPr/>
        <p:nvPr/>
      </p:nvGrpSpPr>
      <p:grpSpPr>
        <a:xfrm>
          <a:off x="0" y="0"/>
          <a:ext cx="0" cy="0"/>
          <a:chOff x="0" y="0"/>
          <a:chExt cx="0" cy="0"/>
        </a:xfrm>
      </p:grpSpPr>
      <p:pic>
        <p:nvPicPr>
          <p:cNvPr id="13" name="Picture 12" descr="A graph with numbers and lines&#10;&#10;AI-generated content may be incorrect.">
            <a:extLst>
              <a:ext uri="{FF2B5EF4-FFF2-40B4-BE49-F238E27FC236}">
                <a16:creationId xmlns:a16="http://schemas.microsoft.com/office/drawing/2014/main" id="{96318949-A0F9-7CFF-08F5-105F214E5C4F}"/>
              </a:ext>
            </a:extLst>
          </p:cNvPr>
          <p:cNvPicPr>
            <a:picLocks noChangeAspect="1"/>
          </p:cNvPicPr>
          <p:nvPr/>
        </p:nvPicPr>
        <p:blipFill>
          <a:blip r:embed="rId4"/>
          <a:srcRect l="4020" t="24072" r="3926" b="17953"/>
          <a:stretch>
            <a:fillRect/>
          </a:stretch>
        </p:blipFill>
        <p:spPr>
          <a:xfrm>
            <a:off x="4269372" y="3636341"/>
            <a:ext cx="7922627" cy="2937212"/>
          </a:xfrm>
          <a:prstGeom prst="rect">
            <a:avLst/>
          </a:prstGeom>
        </p:spPr>
      </p:pic>
      <p:pic>
        <p:nvPicPr>
          <p:cNvPr id="11" name="Picture 10" descr="A graph showing the number of patients with the number of patients with the number of patients with the number of patients with the number of patients with the number of patients with the number of patients with the&#10;&#10;AI-generated content may be incorrect.">
            <a:extLst>
              <a:ext uri="{FF2B5EF4-FFF2-40B4-BE49-F238E27FC236}">
                <a16:creationId xmlns:a16="http://schemas.microsoft.com/office/drawing/2014/main" id="{A55D5B96-BA46-0509-95C1-D9BE7B065134}"/>
              </a:ext>
            </a:extLst>
          </p:cNvPr>
          <p:cNvPicPr>
            <a:picLocks noChangeAspect="1"/>
          </p:cNvPicPr>
          <p:nvPr/>
        </p:nvPicPr>
        <p:blipFill>
          <a:blip r:embed="rId5"/>
          <a:srcRect l="6604" t="20356" r="32921" b="17808"/>
          <a:stretch>
            <a:fillRect/>
          </a:stretch>
        </p:blipFill>
        <p:spPr>
          <a:xfrm>
            <a:off x="5939" y="4100530"/>
            <a:ext cx="4263434" cy="2452183"/>
          </a:xfrm>
          <a:prstGeom prst="rect">
            <a:avLst/>
          </a:prstGeom>
        </p:spPr>
      </p:pic>
      <p:pic>
        <p:nvPicPr>
          <p:cNvPr id="5" name="Picture 4" descr="A diagram of lymph node size&#10;&#10;AI-generated content may be incorrect.">
            <a:extLst>
              <a:ext uri="{FF2B5EF4-FFF2-40B4-BE49-F238E27FC236}">
                <a16:creationId xmlns:a16="http://schemas.microsoft.com/office/drawing/2014/main" id="{053A467C-813C-4D3F-E6FE-53BCBC680D2E}"/>
              </a:ext>
            </a:extLst>
          </p:cNvPr>
          <p:cNvPicPr>
            <a:picLocks noChangeAspect="1"/>
          </p:cNvPicPr>
          <p:nvPr/>
        </p:nvPicPr>
        <p:blipFill>
          <a:blip r:embed="rId6"/>
          <a:srcRect l="5160" t="14310" b="36521"/>
          <a:stretch>
            <a:fillRect/>
          </a:stretch>
        </p:blipFill>
        <p:spPr>
          <a:xfrm>
            <a:off x="4404324" y="1076899"/>
            <a:ext cx="7731461" cy="2254659"/>
          </a:xfrm>
          <a:prstGeom prst="rect">
            <a:avLst/>
          </a:prstGeom>
        </p:spPr>
      </p:pic>
      <p:sp>
        <p:nvSpPr>
          <p:cNvPr id="2" name="Title 1">
            <a:extLst>
              <a:ext uri="{FF2B5EF4-FFF2-40B4-BE49-F238E27FC236}">
                <a16:creationId xmlns:a16="http://schemas.microsoft.com/office/drawing/2014/main" id="{9073AA3E-615E-D8CF-A03F-0006C19DF560}"/>
              </a:ext>
            </a:extLst>
          </p:cNvPr>
          <p:cNvSpPr>
            <a:spLocks noGrp="1"/>
          </p:cNvSpPr>
          <p:nvPr>
            <p:ph type="title"/>
          </p:nvPr>
        </p:nvSpPr>
        <p:spPr>
          <a:xfrm>
            <a:off x="330314" y="283703"/>
            <a:ext cx="10872444" cy="606254"/>
          </a:xfrm>
        </p:spPr>
        <p:txBody>
          <a:bodyPr>
            <a:normAutofit fontScale="90000"/>
          </a:bodyPr>
          <a:lstStyle/>
          <a:p>
            <a:r>
              <a:rPr lang="en-US" sz="3600" dirty="0"/>
              <a:t>Bexobrutideg, a BTK degrader, in relapsed/refractory CLL</a:t>
            </a:r>
            <a:endParaRPr lang="en-GB" sz="3600" dirty="0"/>
          </a:p>
        </p:txBody>
      </p:sp>
      <p:graphicFrame>
        <p:nvGraphicFramePr>
          <p:cNvPr id="6" name="Table 5">
            <a:extLst>
              <a:ext uri="{FF2B5EF4-FFF2-40B4-BE49-F238E27FC236}">
                <a16:creationId xmlns:a16="http://schemas.microsoft.com/office/drawing/2014/main" id="{DD50DA66-34E2-F0A9-256C-5A272BA42774}"/>
              </a:ext>
            </a:extLst>
          </p:cNvPr>
          <p:cNvGraphicFramePr>
            <a:graphicFrameLocks noGrp="1"/>
          </p:cNvGraphicFramePr>
          <p:nvPr/>
        </p:nvGraphicFramePr>
        <p:xfrm>
          <a:off x="97154" y="1080698"/>
          <a:ext cx="4199360" cy="2747393"/>
        </p:xfrm>
        <a:graphic>
          <a:graphicData uri="http://schemas.openxmlformats.org/drawingml/2006/table">
            <a:tbl>
              <a:tblPr firstRow="1" bandRow="1">
                <a:tableStyleId>{21E4AEA4-8DFA-4A89-87EB-49C32662AFE0}</a:tableStyleId>
              </a:tblPr>
              <a:tblGrid>
                <a:gridCol w="2956940">
                  <a:extLst>
                    <a:ext uri="{9D8B030D-6E8A-4147-A177-3AD203B41FA5}">
                      <a16:colId xmlns:a16="http://schemas.microsoft.com/office/drawing/2014/main" val="1960462176"/>
                    </a:ext>
                  </a:extLst>
                </a:gridCol>
                <a:gridCol w="1242420">
                  <a:extLst>
                    <a:ext uri="{9D8B030D-6E8A-4147-A177-3AD203B41FA5}">
                      <a16:colId xmlns:a16="http://schemas.microsoft.com/office/drawing/2014/main" val="3423548485"/>
                    </a:ext>
                  </a:extLst>
                </a:gridCol>
              </a:tblGrid>
              <a:tr h="327675">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nSpc>
                          <a:spcPct val="90000"/>
                        </a:lnSpc>
                      </a:pPr>
                      <a:r>
                        <a:rPr lang="en-GB" sz="1600" noProof="0" dirty="0">
                          <a:latin typeface="+mn-lt"/>
                        </a:rPr>
                        <a:t>Characteristic</a:t>
                      </a:r>
                      <a:endParaRPr lang="en-GB" sz="1600" b="1" noProof="0" dirty="0">
                        <a:solidFill>
                          <a:schemeClr val="tx1"/>
                        </a:solidFill>
                        <a:latin typeface="+mn-lt"/>
                      </a:endParaRPr>
                    </a:p>
                  </a:txBody>
                  <a:tcPr marL="68580" marR="68580" marT="18288" marB="18288" anchor="ct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algn="ctr" defTabSz="914400" rtl="0" eaLnBrk="1" latinLnBrk="0" hangingPunct="1">
                        <a:lnSpc>
                          <a:spcPct val="90000"/>
                        </a:lnSpc>
                      </a:pPr>
                      <a:r>
                        <a:rPr lang="en-GB" sz="1600" kern="1200" noProof="0" dirty="0">
                          <a:latin typeface="+mn-lt"/>
                        </a:rPr>
                        <a:t>N = 126</a:t>
                      </a:r>
                      <a:endParaRPr lang="en-GB" sz="1600" b="1" kern="1200" noProof="0" dirty="0">
                        <a:solidFill>
                          <a:schemeClr val="tx1"/>
                        </a:solidFill>
                        <a:latin typeface="+mn-lt"/>
                        <a:ea typeface="+mn-ea"/>
                        <a:cs typeface="+mn-cs"/>
                      </a:endParaRPr>
                    </a:p>
                  </a:txBody>
                  <a:tcPr marL="68580" marR="68580" marT="18288" marB="18288" anchor="ctr"/>
                </a:tc>
                <a:extLst>
                  <a:ext uri="{0D108BD9-81ED-4DB2-BD59-A6C34878D82A}">
                    <a16:rowId xmlns:a16="http://schemas.microsoft.com/office/drawing/2014/main" val="2087356621"/>
                  </a:ext>
                </a:extLst>
              </a:tr>
              <a:tr h="19324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100000"/>
                        </a:lnSpc>
                      </a:pPr>
                      <a:r>
                        <a:rPr lang="en-GB" sz="1600" noProof="0" dirty="0">
                          <a:solidFill>
                            <a:schemeClr val="tx1"/>
                          </a:solidFill>
                          <a:latin typeface="+mn-lt"/>
                        </a:rPr>
                        <a:t>Median age (range), years</a:t>
                      </a:r>
                      <a:endParaRPr lang="en-GB" sz="1600" b="0" noProof="0" dirty="0">
                        <a:solidFill>
                          <a:schemeClr val="tx1"/>
                        </a:solidFill>
                        <a:latin typeface="+mn-lt"/>
                      </a:endParaRPr>
                    </a:p>
                  </a:txBody>
                  <a:tcPr marL="97536" marR="97536" marT="18288" marB="18288"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lnSpc>
                          <a:spcPct val="100000"/>
                        </a:lnSpc>
                      </a:pPr>
                      <a:r>
                        <a:rPr lang="en-GB" sz="1600" noProof="0" dirty="0">
                          <a:solidFill>
                            <a:schemeClr val="tx1"/>
                          </a:solidFill>
                          <a:latin typeface="+mn-lt"/>
                        </a:rPr>
                        <a:t>69 (35-88)</a:t>
                      </a:r>
                    </a:p>
                  </a:txBody>
                  <a:tcPr marL="68580" marR="68580" marT="18288" marB="18288" anchor="ctr"/>
                </a:tc>
                <a:extLst>
                  <a:ext uri="{0D108BD9-81ED-4DB2-BD59-A6C34878D82A}">
                    <a16:rowId xmlns:a16="http://schemas.microsoft.com/office/drawing/2014/main" val="3503555746"/>
                  </a:ext>
                </a:extLst>
              </a:tr>
              <a:tr h="399091">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100000"/>
                        </a:lnSpc>
                      </a:pPr>
                      <a:r>
                        <a:rPr lang="en-GB" sz="1600" b="0" kern="1200" baseline="0" noProof="0" dirty="0">
                          <a:solidFill>
                            <a:schemeClr val="tx1"/>
                          </a:solidFill>
                          <a:latin typeface="+mn-lt"/>
                        </a:rPr>
                        <a:t>mutTP53</a:t>
                      </a:r>
                      <a:endParaRPr lang="en-GB" sz="1600" b="0" baseline="0" noProof="0" dirty="0">
                        <a:solidFill>
                          <a:schemeClr val="tx1"/>
                        </a:solidFill>
                        <a:latin typeface="+mn-lt"/>
                      </a:endParaRPr>
                    </a:p>
                  </a:txBody>
                  <a:tcPr marL="97536" marR="97536" marT="18288" marB="18288"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lnSpc>
                          <a:spcPct val="100000"/>
                        </a:lnSpc>
                      </a:pPr>
                      <a:r>
                        <a:rPr lang="en-GB" sz="1600" noProof="0" dirty="0">
                          <a:solidFill>
                            <a:schemeClr val="tx1"/>
                          </a:solidFill>
                          <a:latin typeface="+mn-lt"/>
                        </a:rPr>
                        <a:t>40%</a:t>
                      </a:r>
                    </a:p>
                  </a:txBody>
                  <a:tcPr anchor="ctr"/>
                </a:tc>
                <a:extLst>
                  <a:ext uri="{0D108BD9-81ED-4DB2-BD59-A6C34878D82A}">
                    <a16:rowId xmlns:a16="http://schemas.microsoft.com/office/drawing/2014/main" val="2857281689"/>
                  </a:ext>
                </a:extLst>
              </a:tr>
              <a:tr h="399091">
                <a:tc>
                  <a:txBody>
                    <a:bodyPr/>
                    <a:lstStyle/>
                    <a:p>
                      <a:pPr>
                        <a:lnSpc>
                          <a:spcPct val="100000"/>
                        </a:lnSpc>
                      </a:pPr>
                      <a:r>
                        <a:rPr lang="en-GB" sz="1600" b="0" baseline="0" noProof="0" dirty="0">
                          <a:solidFill>
                            <a:schemeClr val="tx1"/>
                          </a:solidFill>
                          <a:latin typeface="+mn-lt"/>
                        </a:rPr>
                        <a:t>BTK mutation</a:t>
                      </a:r>
                    </a:p>
                  </a:txBody>
                  <a:tcPr marL="97536" marR="97536" marT="18288" marB="18288" anchor="ctr"/>
                </a:tc>
                <a:tc>
                  <a:txBody>
                    <a:bodyPr/>
                    <a:lstStyle/>
                    <a:p>
                      <a:pPr algn="ctr">
                        <a:lnSpc>
                          <a:spcPct val="100000"/>
                        </a:lnSpc>
                      </a:pPr>
                      <a:r>
                        <a:rPr lang="en-GB" sz="1600" noProof="0" dirty="0">
                          <a:solidFill>
                            <a:schemeClr val="tx1"/>
                          </a:solidFill>
                          <a:latin typeface="+mn-lt"/>
                        </a:rPr>
                        <a:t>40%</a:t>
                      </a:r>
                    </a:p>
                  </a:txBody>
                  <a:tcPr anchor="ctr"/>
                </a:tc>
                <a:extLst>
                  <a:ext uri="{0D108BD9-81ED-4DB2-BD59-A6C34878D82A}">
                    <a16:rowId xmlns:a16="http://schemas.microsoft.com/office/drawing/2014/main" val="2916605673"/>
                  </a:ext>
                </a:extLst>
              </a:tr>
              <a:tr h="2310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u="none" strike="noStrike" kern="1200" cap="none" spc="0" normalizeH="0" baseline="0" noProof="0" dirty="0">
                          <a:ln>
                            <a:noFill/>
                          </a:ln>
                          <a:solidFill>
                            <a:schemeClr val="tx1"/>
                          </a:solidFill>
                          <a:effectLst/>
                          <a:uLnTx/>
                          <a:uFillTx/>
                          <a:latin typeface="+mn-lt"/>
                        </a:rPr>
                        <a:t>Median prior lines of therapy</a:t>
                      </a:r>
                      <a:endParaRPr lang="en-GB" sz="1600" b="0" kern="1200" noProof="0" dirty="0">
                        <a:solidFill>
                          <a:schemeClr val="tx1"/>
                        </a:solidFill>
                        <a:latin typeface="+mn-lt"/>
                        <a:ea typeface="+mn-ea"/>
                        <a:cs typeface="+mn-cs"/>
                      </a:endParaRPr>
                    </a:p>
                  </a:txBody>
                  <a:tcPr marL="97536" marR="97536"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noProof="0" dirty="0">
                          <a:solidFill>
                            <a:schemeClr val="tx1"/>
                          </a:solidFill>
                          <a:latin typeface="+mn-lt"/>
                        </a:rPr>
                        <a:t>3 (1</a:t>
                      </a:r>
                      <a:r>
                        <a:rPr lang="en-GB" sz="1600" kern="1200" noProof="0" dirty="0">
                          <a:solidFill>
                            <a:schemeClr val="tx1"/>
                          </a:solidFill>
                          <a:latin typeface="+mn-lt"/>
                        </a:rPr>
                        <a:t>-</a:t>
                      </a:r>
                      <a:r>
                        <a:rPr lang="en-GB" sz="1600" noProof="0" dirty="0">
                          <a:solidFill>
                            <a:schemeClr val="tx1"/>
                          </a:solidFill>
                          <a:latin typeface="+mn-lt"/>
                        </a:rPr>
                        <a:t>17)</a:t>
                      </a:r>
                      <a:endParaRPr lang="en-GB" sz="1600" kern="1200" noProof="0" dirty="0">
                        <a:solidFill>
                          <a:schemeClr val="tx1"/>
                        </a:solidFill>
                        <a:latin typeface="+mn-lt"/>
                        <a:ea typeface="+mn-ea"/>
                        <a:cs typeface="+mn-cs"/>
                      </a:endParaRPr>
                    </a:p>
                  </a:txBody>
                  <a:tcPr anchor="ctr"/>
                </a:tc>
                <a:extLst>
                  <a:ext uri="{0D108BD9-81ED-4DB2-BD59-A6C34878D82A}">
                    <a16:rowId xmlns:a16="http://schemas.microsoft.com/office/drawing/2014/main" val="3850594094"/>
                  </a:ext>
                </a:extLst>
              </a:tr>
              <a:tr h="231053">
                <a:tc>
                  <a:txBody>
                    <a:bodyPr/>
                    <a:lstStyle/>
                    <a:p>
                      <a:pPr marL="115888" marR="0" lvl="1" indent="0" algn="l" defTabSz="914400" rtl="0" eaLnBrk="1" fontAlgn="auto" latinLnBrk="0" hangingPunct="1">
                        <a:lnSpc>
                          <a:spcPct val="100000"/>
                        </a:lnSpc>
                        <a:spcBef>
                          <a:spcPts val="0"/>
                        </a:spcBef>
                        <a:spcAft>
                          <a:spcPts val="0"/>
                        </a:spcAft>
                        <a:buClrTx/>
                        <a:buSzTx/>
                        <a:buFontTx/>
                        <a:buNone/>
                        <a:tabLst/>
                        <a:defRPr/>
                      </a:pPr>
                      <a:r>
                        <a:rPr lang="en-GB" sz="1600" kern="1200" noProof="0" dirty="0">
                          <a:solidFill>
                            <a:schemeClr val="tx1"/>
                          </a:solidFill>
                          <a:latin typeface="+mn-lt"/>
                        </a:rPr>
                        <a:t>Prior c/</a:t>
                      </a:r>
                      <a:r>
                        <a:rPr lang="en-GB" sz="1600" kern="1200" noProof="0" dirty="0" err="1">
                          <a:solidFill>
                            <a:schemeClr val="tx1"/>
                          </a:solidFill>
                          <a:latin typeface="+mn-lt"/>
                        </a:rPr>
                        <a:t>nc</a:t>
                      </a:r>
                      <a:r>
                        <a:rPr lang="en-GB" sz="1600" kern="1200" noProof="0" dirty="0">
                          <a:solidFill>
                            <a:schemeClr val="tx1"/>
                          </a:solidFill>
                          <a:latin typeface="+mn-lt"/>
                        </a:rPr>
                        <a:t> BTKi</a:t>
                      </a:r>
                      <a:endParaRPr lang="en-GB" sz="1600" kern="1200" noProof="0" dirty="0">
                        <a:solidFill>
                          <a:schemeClr val="tx1"/>
                        </a:solidFill>
                        <a:latin typeface="+mn-lt"/>
                        <a:ea typeface="+mn-ea"/>
                        <a:cs typeface="+mn-cs"/>
                      </a:endParaRPr>
                    </a:p>
                  </a:txBody>
                  <a:tcPr marL="97536" marR="97536"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457200" algn="dec"/>
                        </a:tabLst>
                        <a:defRPr/>
                      </a:pPr>
                      <a:r>
                        <a:rPr lang="en-GB" sz="1600" kern="1200" noProof="0" dirty="0">
                          <a:solidFill>
                            <a:schemeClr val="tx1"/>
                          </a:solidFill>
                          <a:latin typeface="+mn-lt"/>
                        </a:rPr>
                        <a:t>86%</a:t>
                      </a:r>
                      <a:endParaRPr lang="en-GB" sz="1600" kern="1200" noProof="0" dirty="0">
                        <a:solidFill>
                          <a:schemeClr val="tx1"/>
                        </a:solidFill>
                        <a:latin typeface="+mn-lt"/>
                        <a:ea typeface="+mn-ea"/>
                        <a:cs typeface="+mn-cs"/>
                      </a:endParaRPr>
                    </a:p>
                  </a:txBody>
                  <a:tcPr anchor="ctr"/>
                </a:tc>
                <a:extLst>
                  <a:ext uri="{0D108BD9-81ED-4DB2-BD59-A6C34878D82A}">
                    <a16:rowId xmlns:a16="http://schemas.microsoft.com/office/drawing/2014/main" val="2538275894"/>
                  </a:ext>
                </a:extLst>
              </a:tr>
              <a:tr h="231053">
                <a:tc>
                  <a:txBody>
                    <a:bodyPr/>
                    <a:lstStyle/>
                    <a:p>
                      <a:pPr marL="115888" marR="0" lvl="1" indent="0" algn="l" defTabSz="914400" rtl="0" eaLnBrk="1" fontAlgn="auto" latinLnBrk="0" hangingPunct="1">
                        <a:lnSpc>
                          <a:spcPct val="100000"/>
                        </a:lnSpc>
                        <a:spcBef>
                          <a:spcPts val="0"/>
                        </a:spcBef>
                        <a:spcAft>
                          <a:spcPts val="0"/>
                        </a:spcAft>
                        <a:buClrTx/>
                        <a:buSzTx/>
                        <a:buFontTx/>
                        <a:buNone/>
                        <a:tabLst/>
                        <a:defRPr/>
                      </a:pPr>
                      <a:r>
                        <a:rPr lang="en-GB" sz="1600" kern="1200" noProof="0" dirty="0">
                          <a:solidFill>
                            <a:schemeClr val="tx1"/>
                          </a:solidFill>
                          <a:latin typeface="+mn-lt"/>
                        </a:rPr>
                        <a:t>Prior BCL2i</a:t>
                      </a:r>
                      <a:endParaRPr lang="en-GB" sz="1600" kern="1200" noProof="0" dirty="0">
                        <a:solidFill>
                          <a:schemeClr val="tx1"/>
                        </a:solidFill>
                        <a:latin typeface="+mn-lt"/>
                        <a:ea typeface="+mn-ea"/>
                        <a:cs typeface="+mn-cs"/>
                      </a:endParaRPr>
                    </a:p>
                  </a:txBody>
                  <a:tcPr marL="97536" marR="97536"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457200" algn="dec"/>
                        </a:tabLst>
                        <a:defRPr/>
                      </a:pPr>
                      <a:r>
                        <a:rPr lang="en-GB" sz="1600" kern="1200" noProof="0" dirty="0">
                          <a:solidFill>
                            <a:schemeClr val="tx1"/>
                          </a:solidFill>
                          <a:latin typeface="+mn-lt"/>
                        </a:rPr>
                        <a:t>62%</a:t>
                      </a:r>
                      <a:endParaRPr lang="en-GB" sz="1600" kern="1200" noProof="0" dirty="0">
                        <a:solidFill>
                          <a:schemeClr val="tx1"/>
                        </a:solidFill>
                        <a:latin typeface="+mn-lt"/>
                        <a:ea typeface="+mn-ea"/>
                        <a:cs typeface="+mn-cs"/>
                      </a:endParaRPr>
                    </a:p>
                  </a:txBody>
                  <a:tcPr anchor="ctr"/>
                </a:tc>
                <a:extLst>
                  <a:ext uri="{0D108BD9-81ED-4DB2-BD59-A6C34878D82A}">
                    <a16:rowId xmlns:a16="http://schemas.microsoft.com/office/drawing/2014/main" val="423296571"/>
                  </a:ext>
                </a:extLst>
              </a:tr>
              <a:tr h="231053">
                <a:tc>
                  <a:txBody>
                    <a:bodyPr/>
                    <a:lstStyle/>
                    <a:p>
                      <a:pPr marL="115888" marR="0" lvl="1" indent="0" algn="l" defTabSz="914400" rtl="0" eaLnBrk="1" fontAlgn="auto" latinLnBrk="0" hangingPunct="1">
                        <a:lnSpc>
                          <a:spcPct val="100000"/>
                        </a:lnSpc>
                        <a:spcBef>
                          <a:spcPts val="0"/>
                        </a:spcBef>
                        <a:spcAft>
                          <a:spcPts val="0"/>
                        </a:spcAft>
                        <a:buClrTx/>
                        <a:buSzTx/>
                        <a:buFontTx/>
                        <a:buNone/>
                        <a:tabLst/>
                        <a:defRPr/>
                      </a:pPr>
                      <a:r>
                        <a:rPr lang="en-GB" sz="1600" kern="1200" noProof="0" dirty="0">
                          <a:solidFill>
                            <a:schemeClr val="tx1"/>
                          </a:solidFill>
                          <a:latin typeface="+mn-lt"/>
                        </a:rPr>
                        <a:t>Prior BTKi and BCL2i</a:t>
                      </a:r>
                      <a:endParaRPr lang="en-GB" sz="1600" kern="1200" noProof="0" dirty="0">
                        <a:solidFill>
                          <a:schemeClr val="tx1"/>
                        </a:solidFill>
                        <a:latin typeface="+mn-lt"/>
                        <a:ea typeface="+mn-ea"/>
                        <a:cs typeface="+mn-cs"/>
                      </a:endParaRPr>
                    </a:p>
                  </a:txBody>
                  <a:tcPr marL="97536" marR="97536"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457200" algn="dec"/>
                        </a:tabLst>
                        <a:defRPr/>
                      </a:pPr>
                      <a:r>
                        <a:rPr lang="en-GB" sz="1600" kern="1200" noProof="0" dirty="0">
                          <a:solidFill>
                            <a:schemeClr val="tx1"/>
                          </a:solidFill>
                          <a:latin typeface="+mn-lt"/>
                        </a:rPr>
                        <a:t>60%</a:t>
                      </a:r>
                      <a:endParaRPr lang="en-GB" sz="1600" kern="1200" noProof="0" dirty="0">
                        <a:solidFill>
                          <a:schemeClr val="tx1"/>
                        </a:solidFill>
                        <a:latin typeface="+mn-lt"/>
                        <a:ea typeface="+mn-ea"/>
                        <a:cs typeface="+mn-cs"/>
                      </a:endParaRPr>
                    </a:p>
                  </a:txBody>
                  <a:tcPr anchor="ctr"/>
                </a:tc>
                <a:extLst>
                  <a:ext uri="{0D108BD9-81ED-4DB2-BD59-A6C34878D82A}">
                    <a16:rowId xmlns:a16="http://schemas.microsoft.com/office/drawing/2014/main" val="191903237"/>
                  </a:ext>
                </a:extLst>
              </a:tr>
            </a:tbl>
          </a:graphicData>
        </a:graphic>
      </p:graphicFrame>
      <p:sp>
        <p:nvSpPr>
          <p:cNvPr id="17" name="TextBox 16">
            <a:extLst>
              <a:ext uri="{FF2B5EF4-FFF2-40B4-BE49-F238E27FC236}">
                <a16:creationId xmlns:a16="http://schemas.microsoft.com/office/drawing/2014/main" id="{FAAD19AB-86F5-9C5C-3776-6FA481779A21}"/>
              </a:ext>
            </a:extLst>
          </p:cNvPr>
          <p:cNvSpPr txBox="1"/>
          <p:nvPr/>
        </p:nvSpPr>
        <p:spPr bwMode="auto">
          <a:xfrm>
            <a:off x="100908" y="6611516"/>
            <a:ext cx="19324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mn-cs"/>
              </a:rPr>
              <a:t>Omer, et al. Proc ASH 2025</a:t>
            </a:r>
          </a:p>
        </p:txBody>
      </p:sp>
      <p:sp>
        <p:nvSpPr>
          <p:cNvPr id="10" name="TextBox 9">
            <a:extLst>
              <a:ext uri="{FF2B5EF4-FFF2-40B4-BE49-F238E27FC236}">
                <a16:creationId xmlns:a16="http://schemas.microsoft.com/office/drawing/2014/main" id="{D20E309E-EC86-46E2-B208-81B5AA340B3F}"/>
              </a:ext>
            </a:extLst>
          </p:cNvPr>
          <p:cNvSpPr txBox="1"/>
          <p:nvPr/>
        </p:nvSpPr>
        <p:spPr>
          <a:xfrm>
            <a:off x="1205141" y="4018832"/>
            <a:ext cx="254454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Progression-free survival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Median 22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mos</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90319704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1B442-6F7F-8A0C-E744-A86F2EA48D5E}"/>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866AC9FF-959B-094D-19BD-B2F0079162AF}"/>
              </a:ext>
            </a:extLst>
          </p:cNvPr>
          <p:cNvSpPr txBox="1">
            <a:spLocks/>
          </p:cNvSpPr>
          <p:nvPr/>
        </p:nvSpPr>
        <p:spPr bwMode="auto">
          <a:xfrm>
            <a:off x="918780" y="5222732"/>
            <a:ext cx="5377891"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 Stephen “Fred” Divers, MD </a:t>
            </a:r>
          </a:p>
        </p:txBody>
      </p:sp>
      <p:sp>
        <p:nvSpPr>
          <p:cNvPr id="6" name="Rectangle 5">
            <a:extLst>
              <a:ext uri="{FF2B5EF4-FFF2-40B4-BE49-F238E27FC236}">
                <a16:creationId xmlns:a16="http://schemas.microsoft.com/office/drawing/2014/main" id="{8D0C1880-3FB5-E3D1-56CD-02E6DBCDFE29}"/>
              </a:ext>
            </a:extLst>
          </p:cNvPr>
          <p:cNvSpPr/>
          <p:nvPr/>
        </p:nvSpPr>
        <p:spPr bwMode="auto">
          <a:xfrm>
            <a:off x="1007221" y="243726"/>
            <a:ext cx="10177558" cy="1585074"/>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7" name="Title 1">
            <a:extLst>
              <a:ext uri="{FF2B5EF4-FFF2-40B4-BE49-F238E27FC236}">
                <a16:creationId xmlns:a16="http://schemas.microsoft.com/office/drawing/2014/main" id="{725719E7-5CC6-2656-487A-F520EC1B83AD}"/>
              </a:ext>
            </a:extLst>
          </p:cNvPr>
          <p:cNvSpPr>
            <a:spLocks noGrp="1"/>
          </p:cNvSpPr>
          <p:nvPr>
            <p:ph type="title"/>
          </p:nvPr>
        </p:nvSpPr>
        <p:spPr>
          <a:xfrm>
            <a:off x="1007221" y="548680"/>
            <a:ext cx="10177558" cy="1085498"/>
          </a:xfrm>
        </p:spPr>
        <p:txBody>
          <a:bodyPr lIns="91440" tIns="91440" rIns="91440" bIns="182880"/>
          <a:lstStyle/>
          <a:p>
            <a:r>
              <a:rPr lang="en-US" sz="4000" dirty="0">
                <a:solidFill>
                  <a:schemeClr val="bg1"/>
                </a:solidFill>
              </a:rPr>
              <a:t>Cases from the Community</a:t>
            </a:r>
          </a:p>
        </p:txBody>
      </p:sp>
      <p:sp>
        <p:nvSpPr>
          <p:cNvPr id="9" name="Title 1">
            <a:extLst>
              <a:ext uri="{FF2B5EF4-FFF2-40B4-BE49-F238E27FC236}">
                <a16:creationId xmlns:a16="http://schemas.microsoft.com/office/drawing/2014/main" id="{1F83E32F-90A2-58E8-93C6-CC9FBC6B603B}"/>
              </a:ext>
            </a:extLst>
          </p:cNvPr>
          <p:cNvSpPr txBox="1">
            <a:spLocks/>
          </p:cNvSpPr>
          <p:nvPr/>
        </p:nvSpPr>
        <p:spPr bwMode="auto">
          <a:xfrm>
            <a:off x="5934081" y="5222732"/>
            <a:ext cx="4382204"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Neil Love, MD </a:t>
            </a:r>
          </a:p>
        </p:txBody>
      </p:sp>
      <p:pic>
        <p:nvPicPr>
          <p:cNvPr id="10" name="Picture 9" descr="A person in a white shirt&#10;&#10;AI-generated content may be incorrect.">
            <a:extLst>
              <a:ext uri="{FF2B5EF4-FFF2-40B4-BE49-F238E27FC236}">
                <a16:creationId xmlns:a16="http://schemas.microsoft.com/office/drawing/2014/main" id="{0AF3FAE5-A4E8-3AC3-F38F-D6C34E288508}"/>
              </a:ext>
            </a:extLst>
          </p:cNvPr>
          <p:cNvPicPr>
            <a:picLocks noChangeAspect="1"/>
          </p:cNvPicPr>
          <p:nvPr/>
        </p:nvPicPr>
        <p:blipFill>
          <a:blip r:embed="rId2"/>
          <a:srcRect l="22367" r="19429" b="17523"/>
          <a:stretch>
            <a:fillRect/>
          </a:stretch>
        </p:blipFill>
        <p:spPr>
          <a:xfrm>
            <a:off x="6799303" y="2570972"/>
            <a:ext cx="2651760" cy="2651760"/>
          </a:xfrm>
          <a:prstGeom prst="ellipse">
            <a:avLst/>
          </a:prstGeom>
          <a:effectLst>
            <a:outerShdw blurRad="50800" dist="38100" dir="2700000" algn="tl" rotWithShape="0">
              <a:prstClr val="black">
                <a:alpha val="40000"/>
              </a:prstClr>
            </a:outerShdw>
          </a:effectLst>
        </p:spPr>
      </p:pic>
      <p:pic>
        <p:nvPicPr>
          <p:cNvPr id="5" name="Picture 4" descr="A person wearing headphones and smiling&#10;&#10;AI-generated content may be incorrect.">
            <a:extLst>
              <a:ext uri="{FF2B5EF4-FFF2-40B4-BE49-F238E27FC236}">
                <a16:creationId xmlns:a16="http://schemas.microsoft.com/office/drawing/2014/main" id="{D8AA705B-E34C-851E-294B-530F7E739F7D}"/>
              </a:ext>
            </a:extLst>
          </p:cNvPr>
          <p:cNvPicPr>
            <a:picLocks noChangeAspect="1"/>
          </p:cNvPicPr>
          <p:nvPr/>
        </p:nvPicPr>
        <p:blipFill>
          <a:blip r:embed="rId3"/>
          <a:srcRect l="22910" r="21569"/>
          <a:stretch>
            <a:fillRect/>
          </a:stretch>
        </p:blipFill>
        <p:spPr>
          <a:xfrm>
            <a:off x="2299024" y="2570971"/>
            <a:ext cx="2617401" cy="2651761"/>
          </a:xfrm>
          <a:prstGeom prst="ellipse">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007997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FA4BA-51A6-830C-9B3E-438C6D867D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E8E3E5-8854-CEFF-BC7E-B5FB57861F56}"/>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1BF0E3CF-2178-83A6-C597-883AD8F16769}"/>
              </a:ext>
            </a:extLst>
          </p:cNvPr>
          <p:cNvSpPr>
            <a:spLocks noGrp="1"/>
          </p:cNvSpPr>
          <p:nvPr>
            <p:ph idx="1"/>
          </p:nvPr>
        </p:nvSpPr>
        <p:spPr>
          <a:xfrm>
            <a:off x="912286" y="1416053"/>
            <a:ext cx="9972379" cy="4799013"/>
          </a:xfrm>
        </p:spPr>
        <p:txBody>
          <a:bodyPr/>
          <a:lstStyle/>
          <a:p>
            <a:pPr marL="98425" indent="0">
              <a:lnSpc>
                <a:spcPct val="100000"/>
              </a:lnSpc>
              <a:buNone/>
            </a:pPr>
            <a:r>
              <a:rPr lang="en-US" sz="2600" dirty="0"/>
              <a:t>At what point in the treatment course are you referring your patients with CLL for consultation regarding CAR T-cell therapy? Does this differ based on patient age or risk status? </a:t>
            </a:r>
          </a:p>
          <a:p>
            <a:pPr marL="98425" indent="0">
              <a:lnSpc>
                <a:spcPct val="100000"/>
              </a:lnSpc>
              <a:buNone/>
            </a:pPr>
            <a:r>
              <a:rPr lang="en-US" sz="2600" dirty="0"/>
              <a:t>For patients with R/R CLL who are eligible to receive both strategies, how do you select between </a:t>
            </a:r>
            <a:r>
              <a:rPr lang="en-US" sz="2600" dirty="0" err="1"/>
              <a:t>pirtobrutinib</a:t>
            </a:r>
            <a:r>
              <a:rPr lang="en-US" sz="2600" dirty="0"/>
              <a:t> and CAR T-cell therapy? </a:t>
            </a:r>
          </a:p>
          <a:p>
            <a:pPr marL="98425" indent="0">
              <a:lnSpc>
                <a:spcPct val="100000"/>
              </a:lnSpc>
              <a:buNone/>
            </a:pPr>
            <a:r>
              <a:rPr lang="en-US" sz="2600" dirty="0"/>
              <a:t>How do you approach bridging therapy for patients for whom CAR T-cell therapy will be employed, and how does the pace of the disease affect this decision? </a:t>
            </a:r>
          </a:p>
          <a:p>
            <a:pPr marL="98425" indent="0">
              <a:lnSpc>
                <a:spcPct val="100000"/>
              </a:lnSpc>
              <a:buNone/>
            </a:pPr>
            <a:r>
              <a:rPr lang="en-US" sz="2600" dirty="0"/>
              <a:t>What other novel agents and strategies currently being explored in CLL are you most excited about? </a:t>
            </a:r>
          </a:p>
        </p:txBody>
      </p:sp>
    </p:spTree>
    <p:extLst>
      <p:ext uri="{BB962C8B-B14F-4D97-AF65-F5344CB8AC3E}">
        <p14:creationId xmlns:p14="http://schemas.microsoft.com/office/powerpoint/2010/main" val="25026695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97105-B76D-BF0B-0B09-0D54150EE5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0D888C-8044-7D5A-CF2C-2D4C7FC28278}"/>
              </a:ext>
            </a:extLst>
          </p:cNvPr>
          <p:cNvSpPr>
            <a:spLocks noGrp="1"/>
          </p:cNvSpPr>
          <p:nvPr>
            <p:ph type="title"/>
          </p:nvPr>
        </p:nvSpPr>
        <p:spPr>
          <a:xfrm>
            <a:off x="912286" y="5365"/>
            <a:ext cx="10358967" cy="1323025"/>
          </a:xfrm>
        </p:spPr>
        <p:txBody>
          <a:bodyPr/>
          <a:lstStyle/>
          <a:p>
            <a:r>
              <a:rPr lang="en-US" dirty="0"/>
              <a:t>Cases from the Community</a:t>
            </a:r>
          </a:p>
        </p:txBody>
      </p:sp>
      <p:sp>
        <p:nvSpPr>
          <p:cNvPr id="12" name="Text Box 9">
            <a:extLst>
              <a:ext uri="{FF2B5EF4-FFF2-40B4-BE49-F238E27FC236}">
                <a16:creationId xmlns:a16="http://schemas.microsoft.com/office/drawing/2014/main" id="{17EA1D5F-8971-D6A5-A682-339FB89A2821}"/>
              </a:ext>
            </a:extLst>
          </p:cNvPr>
          <p:cNvSpPr txBox="1">
            <a:spLocks noChangeArrowheads="1"/>
          </p:cNvSpPr>
          <p:nvPr/>
        </p:nvSpPr>
        <p:spPr bwMode="auto">
          <a:xfrm>
            <a:off x="7551214" y="3997806"/>
            <a:ext cx="4326696"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b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b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Miami, Florida</a:t>
            </a:r>
          </a:p>
        </p:txBody>
      </p:sp>
      <p:pic>
        <p:nvPicPr>
          <p:cNvPr id="13" name="Picture 12">
            <a:extLst>
              <a:ext uri="{FF2B5EF4-FFF2-40B4-BE49-F238E27FC236}">
                <a16:creationId xmlns:a16="http://schemas.microsoft.com/office/drawing/2014/main" id="{16E6FC09-D13B-C016-48A1-AF100738030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576" y="3997806"/>
            <a:ext cx="1261872" cy="1261872"/>
          </a:xfrm>
          <a:prstGeom prst="rect">
            <a:avLst/>
          </a:prstGeom>
        </p:spPr>
      </p:pic>
      <p:sp>
        <p:nvSpPr>
          <p:cNvPr id="4" name="Text Box 7">
            <a:extLst>
              <a:ext uri="{FF2B5EF4-FFF2-40B4-BE49-F238E27FC236}">
                <a16:creationId xmlns:a16="http://schemas.microsoft.com/office/drawing/2014/main" id="{18722D02-D47C-763E-591A-9E82D3BD2E93}"/>
              </a:ext>
            </a:extLst>
          </p:cNvPr>
          <p:cNvSpPr txBox="1">
            <a:spLocks noChangeArrowheads="1"/>
          </p:cNvSpPr>
          <p:nvPr/>
        </p:nvSpPr>
        <p:spPr bwMode="auto">
          <a:xfrm>
            <a:off x="2143675" y="1748765"/>
            <a:ext cx="3077019"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Susmitha </a:t>
            </a:r>
            <a:r>
              <a:rPr kumimoji="0" lang="en-US" sz="1600" b="1" i="0" u="none" strike="noStrike" kern="1200" cap="none" spc="0" normalizeH="0" baseline="0" noProof="0" dirty="0" err="1">
                <a:ln>
                  <a:noFill/>
                </a:ln>
                <a:solidFill>
                  <a:srgbClr val="000000"/>
                </a:solidFill>
                <a:effectLst/>
                <a:uLnTx/>
                <a:uFillTx/>
                <a:latin typeface="Calibri"/>
                <a:ea typeface="MS PGothic" charset="0"/>
                <a:cs typeface="+mn-cs"/>
              </a:rPr>
              <a:t>Apuri</a:t>
            </a: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Florida Cancer Specialists </a:t>
            </a:r>
            <a:b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b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&amp; Research Institute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Inverness and Lecanto, Florida</a:t>
            </a:r>
          </a:p>
        </p:txBody>
      </p:sp>
      <p:sp>
        <p:nvSpPr>
          <p:cNvPr id="14" name="Text Box 7">
            <a:extLst>
              <a:ext uri="{FF2B5EF4-FFF2-40B4-BE49-F238E27FC236}">
                <a16:creationId xmlns:a16="http://schemas.microsoft.com/office/drawing/2014/main" id="{1BD623A8-5314-CD47-235D-8893D877238A}"/>
              </a:ext>
            </a:extLst>
          </p:cNvPr>
          <p:cNvSpPr txBox="1">
            <a:spLocks noChangeArrowheads="1"/>
          </p:cNvSpPr>
          <p:nvPr/>
        </p:nvSpPr>
        <p:spPr bwMode="auto">
          <a:xfrm>
            <a:off x="2143675" y="3997806"/>
            <a:ext cx="411480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Stephen "Fred" Divers,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Chief Medical Officer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American Oncology Network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Hot Springs, Arkansas</a:t>
            </a:r>
          </a:p>
        </p:txBody>
      </p:sp>
      <p:sp>
        <p:nvSpPr>
          <p:cNvPr id="18" name="Text Box 9">
            <a:extLst>
              <a:ext uri="{FF2B5EF4-FFF2-40B4-BE49-F238E27FC236}">
                <a16:creationId xmlns:a16="http://schemas.microsoft.com/office/drawing/2014/main" id="{FF9CC248-2542-6F58-7033-0D6036D937B8}"/>
              </a:ext>
            </a:extLst>
          </p:cNvPr>
          <p:cNvSpPr txBox="1">
            <a:spLocks noChangeArrowheads="1"/>
          </p:cNvSpPr>
          <p:nvPr/>
        </p:nvSpPr>
        <p:spPr bwMode="auto">
          <a:xfrm>
            <a:off x="7551214" y="1748765"/>
            <a:ext cx="3641923"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Priya Rudolph, MD, PhD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Georgia Cancer Specialists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Northside Hospital Cancer Institute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Athens, Georgia</a:t>
            </a:r>
          </a:p>
        </p:txBody>
      </p:sp>
      <p:pic>
        <p:nvPicPr>
          <p:cNvPr id="3" name="Picture 2">
            <a:extLst>
              <a:ext uri="{FF2B5EF4-FFF2-40B4-BE49-F238E27FC236}">
                <a16:creationId xmlns:a16="http://schemas.microsoft.com/office/drawing/2014/main" id="{4C53768B-C9F9-D744-D345-270BCE9DCD3D}"/>
              </a:ext>
            </a:extLst>
          </p:cNvPr>
          <p:cNvPicPr>
            <a:picLocks noChangeAspect="1"/>
          </p:cNvPicPr>
          <p:nvPr/>
        </p:nvPicPr>
        <p:blipFill>
          <a:blip r:embed="rId4"/>
          <a:srcRect/>
          <a:stretch/>
        </p:blipFill>
        <p:spPr>
          <a:xfrm>
            <a:off x="833468" y="1748765"/>
            <a:ext cx="1261872" cy="1261872"/>
          </a:xfrm>
          <a:prstGeom prst="rect">
            <a:avLst/>
          </a:prstGeom>
        </p:spPr>
      </p:pic>
      <p:pic>
        <p:nvPicPr>
          <p:cNvPr id="5" name="Picture 4">
            <a:extLst>
              <a:ext uri="{FF2B5EF4-FFF2-40B4-BE49-F238E27FC236}">
                <a16:creationId xmlns:a16="http://schemas.microsoft.com/office/drawing/2014/main" id="{5C4B9AF1-C6EC-2B56-A600-FFA0E4FD8470}"/>
              </a:ext>
            </a:extLst>
          </p:cNvPr>
          <p:cNvPicPr>
            <a:picLocks noChangeAspect="1"/>
          </p:cNvPicPr>
          <p:nvPr/>
        </p:nvPicPr>
        <p:blipFill>
          <a:blip r:embed="rId5"/>
          <a:srcRect/>
          <a:stretch/>
        </p:blipFill>
        <p:spPr>
          <a:xfrm>
            <a:off x="833468" y="3997806"/>
            <a:ext cx="1261872" cy="1261872"/>
          </a:xfrm>
          <a:prstGeom prst="rect">
            <a:avLst/>
          </a:prstGeom>
        </p:spPr>
      </p:pic>
      <p:pic>
        <p:nvPicPr>
          <p:cNvPr id="6" name="Picture 5">
            <a:extLst>
              <a:ext uri="{FF2B5EF4-FFF2-40B4-BE49-F238E27FC236}">
                <a16:creationId xmlns:a16="http://schemas.microsoft.com/office/drawing/2014/main" id="{4B054013-4780-CE5B-F76D-3ED881D07D36}"/>
              </a:ext>
            </a:extLst>
          </p:cNvPr>
          <p:cNvPicPr>
            <a:picLocks noChangeAspect="1"/>
          </p:cNvPicPr>
          <p:nvPr/>
        </p:nvPicPr>
        <p:blipFill>
          <a:blip r:embed="rId6"/>
          <a:srcRect/>
          <a:stretch/>
        </p:blipFill>
        <p:spPr>
          <a:xfrm>
            <a:off x="6229576" y="1748765"/>
            <a:ext cx="1261872" cy="1261872"/>
          </a:xfrm>
          <a:prstGeom prst="rect">
            <a:avLst/>
          </a:prstGeom>
        </p:spPr>
      </p:pic>
    </p:spTree>
    <p:custDataLst>
      <p:tags r:id="rId1"/>
    </p:custDataLst>
    <p:extLst>
      <p:ext uri="{BB962C8B-B14F-4D97-AF65-F5344CB8AC3E}">
        <p14:creationId xmlns:p14="http://schemas.microsoft.com/office/powerpoint/2010/main" val="5391331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62179-0042-6F85-539D-AAC110E035E2}"/>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7159B56-7320-32C2-5B0E-C01D697BB87A}"/>
              </a:ext>
            </a:extLst>
          </p:cNvPr>
          <p:cNvSpPr>
            <a:spLocks noGrp="1" noChangeArrowheads="1"/>
          </p:cNvSpPr>
          <p:nvPr>
            <p:ph type="title"/>
          </p:nvPr>
        </p:nvSpPr>
        <p:spPr>
          <a:xfrm>
            <a:off x="-26623" y="422735"/>
            <a:ext cx="12192000" cy="1143000"/>
          </a:xfrm>
        </p:spPr>
        <p:txBody>
          <a:bodyPr wrap="square" anchor="ctr">
            <a:noAutofit/>
          </a:bodyPr>
          <a:lstStyle/>
          <a:p>
            <a:r>
              <a:rPr lang="en-US" sz="3400" dirty="0"/>
              <a:t>Consensus or Controversy? Documenting </a:t>
            </a:r>
            <a:br>
              <a:rPr lang="en-US" sz="3400" dirty="0"/>
            </a:br>
            <a:r>
              <a:rPr lang="en-US" sz="3400" dirty="0"/>
              <a:t>and Discussing Investigators’ Approaches </a:t>
            </a:r>
            <a:br>
              <a:rPr lang="en-US" sz="3400" dirty="0"/>
            </a:br>
            <a:r>
              <a:rPr lang="en-US" sz="3400" dirty="0"/>
              <a:t>to the Management of Ovarian Cancer</a:t>
            </a:r>
          </a:p>
        </p:txBody>
      </p:sp>
      <p:sp>
        <p:nvSpPr>
          <p:cNvPr id="6" name="Text Box 6">
            <a:extLst>
              <a:ext uri="{FF2B5EF4-FFF2-40B4-BE49-F238E27FC236}">
                <a16:creationId xmlns:a16="http://schemas.microsoft.com/office/drawing/2014/main" id="{01B2A4B4-F1C9-83AC-D630-9D38BD62388A}"/>
              </a:ext>
            </a:extLst>
          </p:cNvPr>
          <p:cNvSpPr txBox="1">
            <a:spLocks noChangeArrowheads="1"/>
          </p:cNvSpPr>
          <p:nvPr/>
        </p:nvSpPr>
        <p:spPr bwMode="auto">
          <a:xfrm>
            <a:off x="0" y="1826033"/>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Saturday, May 30,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CT (8:00 PM – 10:00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2" name="Text Box 3">
            <a:extLst>
              <a:ext uri="{FF2B5EF4-FFF2-40B4-BE49-F238E27FC236}">
                <a16:creationId xmlns:a16="http://schemas.microsoft.com/office/drawing/2014/main" id="{70057002-C93F-312E-C29F-C9155DFA154C}"/>
              </a:ext>
            </a:extLst>
          </p:cNvPr>
          <p:cNvSpPr txBox="1">
            <a:spLocks noChangeArrowheads="1"/>
          </p:cNvSpPr>
          <p:nvPr/>
        </p:nvSpPr>
        <p:spPr bwMode="auto">
          <a:xfrm>
            <a:off x="0" y="573325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Kathleen N Moore, MD, MS</a:t>
            </a:r>
          </a:p>
        </p:txBody>
      </p:sp>
      <p:sp>
        <p:nvSpPr>
          <p:cNvPr id="3" name="Text Box 7">
            <a:extLst>
              <a:ext uri="{FF2B5EF4-FFF2-40B4-BE49-F238E27FC236}">
                <a16:creationId xmlns:a16="http://schemas.microsoft.com/office/drawing/2014/main" id="{E0E31E96-E92F-6DB0-867B-3F57721E3483}"/>
              </a:ext>
            </a:extLst>
          </p:cNvPr>
          <p:cNvSpPr txBox="1">
            <a:spLocks noChangeArrowheads="1"/>
          </p:cNvSpPr>
          <p:nvPr/>
        </p:nvSpPr>
        <p:spPr bwMode="auto">
          <a:xfrm>
            <a:off x="4647392" y="3136612"/>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A73FFF1B-5988-22C6-6F7D-80121748F14D}"/>
              </a:ext>
            </a:extLst>
          </p:cNvPr>
          <p:cNvSpPr txBox="1">
            <a:spLocks noChangeArrowheads="1"/>
          </p:cNvSpPr>
          <p:nvPr/>
        </p:nvSpPr>
        <p:spPr bwMode="auto">
          <a:xfrm>
            <a:off x="152400" y="3691125"/>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Ramez N Eskander,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Ursula Matulonis,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Alexander B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Olawaiye</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David M O’Malley, MD</a:t>
            </a:r>
            <a:endParaRPr kumimoji="0" lang="en-US" altLang="x-none" sz="32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138828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FE0AA-7B72-055F-4627-EE553A2255F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A776172B-5C48-0705-8F6F-4432229D5008}"/>
              </a:ext>
            </a:extLst>
          </p:cNvPr>
          <p:cNvSpPr>
            <a:spLocks noGrp="1" noChangeArrowheads="1"/>
          </p:cNvSpPr>
          <p:nvPr>
            <p:ph type="title"/>
          </p:nvPr>
        </p:nvSpPr>
        <p:spPr>
          <a:xfrm>
            <a:off x="-26623" y="548315"/>
            <a:ext cx="12192000" cy="1143000"/>
          </a:xfrm>
        </p:spPr>
        <p:txBody>
          <a:bodyPr wrap="square" anchor="ctr">
            <a:noAutofit/>
          </a:bodyPr>
          <a:lstStyle/>
          <a:p>
            <a:r>
              <a:rPr lang="en-US" sz="3400" dirty="0"/>
              <a:t>What Clinicians Want to Know: </a:t>
            </a:r>
            <a:br>
              <a:rPr lang="en-US" sz="3400" dirty="0"/>
            </a:br>
            <a:r>
              <a:rPr lang="en-US" sz="3400" dirty="0"/>
              <a:t>Addressing Community Oncologists’ Questions </a:t>
            </a:r>
            <a:br>
              <a:rPr lang="en-US" sz="3400" dirty="0"/>
            </a:br>
            <a:r>
              <a:rPr lang="en-US" sz="3400" dirty="0"/>
              <a:t>About the Care of Patients with Prostate Cancer</a:t>
            </a:r>
          </a:p>
        </p:txBody>
      </p:sp>
      <p:sp>
        <p:nvSpPr>
          <p:cNvPr id="6" name="Text Box 6">
            <a:extLst>
              <a:ext uri="{FF2B5EF4-FFF2-40B4-BE49-F238E27FC236}">
                <a16:creationId xmlns:a16="http://schemas.microsoft.com/office/drawing/2014/main" id="{9C9BEB6C-7186-3099-119B-FFD46D6291AE}"/>
              </a:ext>
            </a:extLst>
          </p:cNvPr>
          <p:cNvSpPr txBox="1">
            <a:spLocks noChangeArrowheads="1"/>
          </p:cNvSpPr>
          <p:nvPr/>
        </p:nvSpPr>
        <p:spPr bwMode="auto">
          <a:xfrm>
            <a:off x="0" y="203122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Saturday, May 30,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CT (8:00 PM – 10:00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2" name="Text Box 3">
            <a:extLst>
              <a:ext uri="{FF2B5EF4-FFF2-40B4-BE49-F238E27FC236}">
                <a16:creationId xmlns:a16="http://schemas.microsoft.com/office/drawing/2014/main" id="{9B0BB4B4-0DF4-915A-F0AC-6A5E67EDEB4A}"/>
              </a:ext>
            </a:extLst>
          </p:cNvPr>
          <p:cNvSpPr txBox="1">
            <a:spLocks noChangeArrowheads="1"/>
          </p:cNvSpPr>
          <p:nvPr/>
        </p:nvSpPr>
        <p:spPr bwMode="auto">
          <a:xfrm>
            <a:off x="0" y="573325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Rana R McKay, MD, FASCO</a:t>
            </a:r>
          </a:p>
        </p:txBody>
      </p:sp>
      <p:sp>
        <p:nvSpPr>
          <p:cNvPr id="3" name="Text Box 7">
            <a:extLst>
              <a:ext uri="{FF2B5EF4-FFF2-40B4-BE49-F238E27FC236}">
                <a16:creationId xmlns:a16="http://schemas.microsoft.com/office/drawing/2014/main" id="{6A0AA19E-42D4-E98F-F256-5253A64A8268}"/>
              </a:ext>
            </a:extLst>
          </p:cNvPr>
          <p:cNvSpPr txBox="1">
            <a:spLocks noChangeArrowheads="1"/>
          </p:cNvSpPr>
          <p:nvPr/>
        </p:nvSpPr>
        <p:spPr bwMode="auto">
          <a:xfrm>
            <a:off x="4647392" y="3136612"/>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A06CC10E-3C48-9511-2911-5948A0956C88}"/>
              </a:ext>
            </a:extLst>
          </p:cNvPr>
          <p:cNvSpPr txBox="1">
            <a:spLocks noChangeArrowheads="1"/>
          </p:cNvSpPr>
          <p:nvPr/>
        </p:nvSpPr>
        <p:spPr bwMode="auto">
          <a:xfrm>
            <a:off x="152400" y="3691125"/>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Wassim Abida, MD, PhD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Rahul Aggarwal,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Emmanuel S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Antonarakis</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Karim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Fizazi</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endParaRPr kumimoji="0" lang="en-US" altLang="x-none" sz="32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028235814"/>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70830-6B70-74C5-6D15-1B4E2157DC3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64874268-2766-C611-B779-83D9274A9371}"/>
              </a:ext>
            </a:extLst>
          </p:cNvPr>
          <p:cNvSpPr>
            <a:spLocks noGrp="1" noChangeArrowheads="1"/>
          </p:cNvSpPr>
          <p:nvPr>
            <p:ph type="title"/>
          </p:nvPr>
        </p:nvSpPr>
        <p:spPr>
          <a:xfrm>
            <a:off x="-26623" y="594955"/>
            <a:ext cx="12192000" cy="1143000"/>
          </a:xfrm>
        </p:spPr>
        <p:txBody>
          <a:bodyPr wrap="square" anchor="ctr">
            <a:noAutofit/>
          </a:bodyPr>
          <a:lstStyle/>
          <a:p>
            <a:r>
              <a:rPr lang="en-US" sz="3400" dirty="0"/>
              <a:t>Second Opinion: Investigators Provide </a:t>
            </a:r>
            <a:br>
              <a:rPr lang="en-US" sz="3400" dirty="0"/>
            </a:br>
            <a:r>
              <a:rPr lang="en-US" sz="3400" dirty="0"/>
              <a:t>Perspectives on the Current and Future </a:t>
            </a:r>
            <a:br>
              <a:rPr lang="en-US" sz="3400" dirty="0"/>
            </a:br>
            <a:r>
              <a:rPr lang="en-US" sz="3400" dirty="0"/>
              <a:t>Management of Small Cell Lung Cancer</a:t>
            </a:r>
          </a:p>
        </p:txBody>
      </p:sp>
      <p:sp>
        <p:nvSpPr>
          <p:cNvPr id="6" name="Text Box 6">
            <a:extLst>
              <a:ext uri="{FF2B5EF4-FFF2-40B4-BE49-F238E27FC236}">
                <a16:creationId xmlns:a16="http://schemas.microsoft.com/office/drawing/2014/main" id="{7426B4F1-623A-08E5-C26A-A26242667440}"/>
              </a:ext>
            </a:extLst>
          </p:cNvPr>
          <p:cNvSpPr txBox="1">
            <a:spLocks noChangeArrowheads="1"/>
          </p:cNvSpPr>
          <p:nvPr/>
        </p:nvSpPr>
        <p:spPr bwMode="auto">
          <a:xfrm>
            <a:off x="0" y="2114055"/>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Saturday, May 30,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CT (8:00 PM – 10:00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2" name="Text Box 3">
            <a:extLst>
              <a:ext uri="{FF2B5EF4-FFF2-40B4-BE49-F238E27FC236}">
                <a16:creationId xmlns:a16="http://schemas.microsoft.com/office/drawing/2014/main" id="{8AB00D61-89C5-D16A-1A3E-062B16AE79B0}"/>
              </a:ext>
            </a:extLst>
          </p:cNvPr>
          <p:cNvSpPr txBox="1">
            <a:spLocks noChangeArrowheads="1"/>
          </p:cNvSpPr>
          <p:nvPr/>
        </p:nvSpPr>
        <p:spPr bwMode="auto">
          <a:xfrm>
            <a:off x="0" y="5601083"/>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Misty Dawn Shields, MD, PhD</a:t>
            </a:r>
          </a:p>
        </p:txBody>
      </p:sp>
      <p:sp>
        <p:nvSpPr>
          <p:cNvPr id="3" name="Text Box 7">
            <a:extLst>
              <a:ext uri="{FF2B5EF4-FFF2-40B4-BE49-F238E27FC236}">
                <a16:creationId xmlns:a16="http://schemas.microsoft.com/office/drawing/2014/main" id="{A25A8725-69F5-B151-2ADA-92B808A10FD0}"/>
              </a:ext>
            </a:extLst>
          </p:cNvPr>
          <p:cNvSpPr txBox="1">
            <a:spLocks noChangeArrowheads="1"/>
          </p:cNvSpPr>
          <p:nvPr/>
        </p:nvSpPr>
        <p:spPr bwMode="auto">
          <a:xfrm>
            <a:off x="4647392" y="350928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0955414C-2B5A-DFC9-2DBB-1706CBA27708}"/>
              </a:ext>
            </a:extLst>
          </p:cNvPr>
          <p:cNvSpPr txBox="1">
            <a:spLocks noChangeArrowheads="1"/>
          </p:cNvSpPr>
          <p:nvPr/>
        </p:nvSpPr>
        <p:spPr bwMode="auto">
          <a:xfrm>
            <a:off x="152400" y="4063798"/>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Anne Chiang, MD, PhD</a:t>
            </a:r>
          </a:p>
          <a:p>
            <a:pPr marL="0" marR="0" lvl="0" indent="0" algn="ctr" defTabSz="455613" rtl="0" eaLnBrk="1" fontAlgn="base" latinLnBrk="0" hangingPunct="1">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Apar Kishor Ganti, MD, MS</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Luis Paz-Ares, MD, PhD</a:t>
            </a:r>
          </a:p>
        </p:txBody>
      </p:sp>
    </p:spTree>
    <p:custDataLst>
      <p:tags r:id="rId1"/>
    </p:custDataLst>
    <p:extLst>
      <p:ext uri="{BB962C8B-B14F-4D97-AF65-F5344CB8AC3E}">
        <p14:creationId xmlns:p14="http://schemas.microsoft.com/office/powerpoint/2010/main" val="11026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6517" y="2857500"/>
            <a:ext cx="10358967" cy="1143000"/>
          </a:xfrm>
        </p:spPr>
        <p:txBody>
          <a:bodyPr/>
          <a:lstStyle/>
          <a:p>
            <a:pPr>
              <a:lnSpc>
                <a:spcPct val="100000"/>
              </a:lnSpc>
            </a:pPr>
            <a:r>
              <a:rPr lang="en-US" sz="2900" dirty="0"/>
              <a:t>Thank you for joining us!</a:t>
            </a:r>
            <a:br>
              <a:rPr lang="en-US" sz="2900" dirty="0"/>
            </a:br>
            <a:r>
              <a:rPr lang="en-US" sz="2900" dirty="0"/>
              <a:t>Your feedback is very important to us. </a:t>
            </a:r>
            <a:br>
              <a:rPr lang="en-US" sz="2900" dirty="0"/>
            </a:br>
            <a:br>
              <a:rPr lang="en-US" sz="2900" dirty="0"/>
            </a:br>
            <a:r>
              <a:rPr lang="en-US" sz="2900" dirty="0"/>
              <a:t>Please complete the survey currently up on the iPads for attendees in the room and on Zoom for those attending virtually. The survey will remain open up to 5 minutes after the meeting ends.</a:t>
            </a:r>
            <a:br>
              <a:rPr lang="en-US" sz="2900" dirty="0"/>
            </a:br>
            <a:br>
              <a:rPr lang="en-US" sz="2900" dirty="0"/>
            </a:br>
            <a:r>
              <a:rPr lang="en-US" sz="2900" i="1" u="sng" dirty="0"/>
              <a:t>How to Obtain CME Credit</a:t>
            </a:r>
            <a:br>
              <a:rPr lang="en-US" sz="2900" i="1" dirty="0"/>
            </a:br>
            <a:r>
              <a:rPr lang="en-US" sz="2900" i="1" dirty="0"/>
              <a:t>In-person attendees: Please refer to the program syllabus for the CME credit link or QR code. Online/Zoom attendees: </a:t>
            </a:r>
            <a:br>
              <a:rPr lang="en-US" sz="2900" i="1" dirty="0"/>
            </a:br>
            <a:r>
              <a:rPr lang="en-US" sz="2900" i="1" dirty="0"/>
              <a:t>The CME credit link is posted in the chat room.</a:t>
            </a:r>
          </a:p>
        </p:txBody>
      </p:sp>
    </p:spTree>
    <p:extLst>
      <p:ext uri="{BB962C8B-B14F-4D97-AF65-F5344CB8AC3E}">
        <p14:creationId xmlns:p14="http://schemas.microsoft.com/office/powerpoint/2010/main" val="546911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5"/>
            <a:ext cx="10358967" cy="1323025"/>
          </a:xfrm>
        </p:spPr>
        <p:txBody>
          <a:bodyPr/>
          <a:lstStyle/>
          <a:p>
            <a:r>
              <a:rPr lang="en-US" dirty="0"/>
              <a:t>Cases from the Community</a:t>
            </a:r>
          </a:p>
        </p:txBody>
      </p:sp>
      <p:sp>
        <p:nvSpPr>
          <p:cNvPr id="12" name="Text Box 9">
            <a:extLst>
              <a:ext uri="{FF2B5EF4-FFF2-40B4-BE49-F238E27FC236}">
                <a16:creationId xmlns:a16="http://schemas.microsoft.com/office/drawing/2014/main" id="{441728CD-2D3F-D688-1E25-AC52D3DB3776}"/>
              </a:ext>
            </a:extLst>
          </p:cNvPr>
          <p:cNvSpPr txBox="1">
            <a:spLocks noChangeArrowheads="1"/>
          </p:cNvSpPr>
          <p:nvPr/>
        </p:nvSpPr>
        <p:spPr bwMode="auto">
          <a:xfrm>
            <a:off x="7551214" y="3997806"/>
            <a:ext cx="4326696"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b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b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Miami, Florida</a:t>
            </a:r>
          </a:p>
        </p:txBody>
      </p:sp>
      <p:pic>
        <p:nvPicPr>
          <p:cNvPr id="13" name="Picture 12">
            <a:extLst>
              <a:ext uri="{FF2B5EF4-FFF2-40B4-BE49-F238E27FC236}">
                <a16:creationId xmlns:a16="http://schemas.microsoft.com/office/drawing/2014/main" id="{9115F577-BE88-BF84-D927-870CA3C8F09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576" y="3997806"/>
            <a:ext cx="1261872" cy="1261872"/>
          </a:xfrm>
          <a:prstGeom prst="rect">
            <a:avLst/>
          </a:prstGeom>
        </p:spPr>
      </p:pic>
      <p:sp>
        <p:nvSpPr>
          <p:cNvPr id="4" name="Text Box 7">
            <a:extLst>
              <a:ext uri="{FF2B5EF4-FFF2-40B4-BE49-F238E27FC236}">
                <a16:creationId xmlns:a16="http://schemas.microsoft.com/office/drawing/2014/main" id="{AB3727FD-F233-5F0E-C085-06F51C72E6FB}"/>
              </a:ext>
            </a:extLst>
          </p:cNvPr>
          <p:cNvSpPr txBox="1">
            <a:spLocks noChangeArrowheads="1"/>
          </p:cNvSpPr>
          <p:nvPr/>
        </p:nvSpPr>
        <p:spPr bwMode="auto">
          <a:xfrm>
            <a:off x="2143675" y="1748765"/>
            <a:ext cx="3077019"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Susmitha </a:t>
            </a:r>
            <a:r>
              <a:rPr kumimoji="0" lang="en-US" sz="1600" b="1" i="0" u="none" strike="noStrike" kern="1200" cap="none" spc="0" normalizeH="0" baseline="0" noProof="0" dirty="0" err="1">
                <a:ln>
                  <a:noFill/>
                </a:ln>
                <a:solidFill>
                  <a:srgbClr val="000000"/>
                </a:solidFill>
                <a:effectLst/>
                <a:uLnTx/>
                <a:uFillTx/>
                <a:latin typeface="Calibri"/>
                <a:ea typeface="+mn-ea"/>
                <a:cs typeface="+mn-cs"/>
              </a:rPr>
              <a:t>Apuri</a:t>
            </a:r>
            <a:r>
              <a:rPr kumimoji="0" lang="en-US" sz="1600" b="1" i="0" u="none" strike="noStrike" kern="1200" cap="none" spc="0" normalizeH="0" baseline="0" noProof="0" dirty="0">
                <a:ln>
                  <a:noFill/>
                </a:ln>
                <a:solidFill>
                  <a:srgbClr val="000000"/>
                </a:solidFill>
                <a:effectLst/>
                <a:uLnTx/>
                <a:uFillTx/>
                <a:latin typeface="Calibri"/>
                <a:ea typeface="+mn-ea"/>
                <a:cs typeface="+mn-cs"/>
              </a:rPr>
              <a:t>,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Florida Cancer Specialists </a:t>
            </a:r>
            <a:br>
              <a:rPr kumimoji="0" lang="en-US" sz="1600" b="0" i="0" u="none" strike="noStrike" kern="1200" cap="none" spc="0" normalizeH="0" baseline="0" noProof="0" dirty="0">
                <a:ln>
                  <a:noFill/>
                </a:ln>
                <a:solidFill>
                  <a:srgbClr val="000000"/>
                </a:solidFill>
                <a:effectLst/>
                <a:uLnTx/>
                <a:uFillTx/>
                <a:latin typeface="Calibri"/>
                <a:ea typeface="+mn-ea"/>
                <a:cs typeface="+mn-cs"/>
              </a:rPr>
            </a:br>
            <a:r>
              <a:rPr kumimoji="0" lang="en-US" sz="1600" b="0" i="0" u="none" strike="noStrike" kern="1200" cap="none" spc="0" normalizeH="0" baseline="0" noProof="0" dirty="0">
                <a:ln>
                  <a:noFill/>
                </a:ln>
                <a:solidFill>
                  <a:srgbClr val="000000"/>
                </a:solidFill>
                <a:effectLst/>
                <a:uLnTx/>
                <a:uFillTx/>
                <a:latin typeface="Calibri"/>
                <a:ea typeface="+mn-ea"/>
                <a:cs typeface="+mn-cs"/>
              </a:rPr>
              <a:t>&amp; Research Institute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Inverness and Lecanto, Florida</a:t>
            </a:r>
          </a:p>
        </p:txBody>
      </p:sp>
      <p:sp>
        <p:nvSpPr>
          <p:cNvPr id="14" name="Text Box 7">
            <a:extLst>
              <a:ext uri="{FF2B5EF4-FFF2-40B4-BE49-F238E27FC236}">
                <a16:creationId xmlns:a16="http://schemas.microsoft.com/office/drawing/2014/main" id="{66577322-329A-EFC4-7B03-975E894BDC71}"/>
              </a:ext>
            </a:extLst>
          </p:cNvPr>
          <p:cNvSpPr txBox="1">
            <a:spLocks noChangeArrowheads="1"/>
          </p:cNvSpPr>
          <p:nvPr/>
        </p:nvSpPr>
        <p:spPr bwMode="auto">
          <a:xfrm>
            <a:off x="2143675" y="3997806"/>
            <a:ext cx="411480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Stephen "Fred" Divers,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Chief Medical Officer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American Oncology Network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Hot Springs, Arkansas</a:t>
            </a:r>
          </a:p>
        </p:txBody>
      </p:sp>
      <p:sp>
        <p:nvSpPr>
          <p:cNvPr id="18" name="Text Box 9">
            <a:extLst>
              <a:ext uri="{FF2B5EF4-FFF2-40B4-BE49-F238E27FC236}">
                <a16:creationId xmlns:a16="http://schemas.microsoft.com/office/drawing/2014/main" id="{6CC7824C-7F5A-DDD6-06E8-05BE400C9191}"/>
              </a:ext>
            </a:extLst>
          </p:cNvPr>
          <p:cNvSpPr txBox="1">
            <a:spLocks noChangeArrowheads="1"/>
          </p:cNvSpPr>
          <p:nvPr/>
        </p:nvSpPr>
        <p:spPr bwMode="auto">
          <a:xfrm>
            <a:off x="7551214" y="1748765"/>
            <a:ext cx="3641923"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Priya Rudolph, MD, PhD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Georgia Cancer Specialists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Northside Hospital Cancer Institute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Athens, Georgia</a:t>
            </a:r>
          </a:p>
        </p:txBody>
      </p:sp>
      <p:pic>
        <p:nvPicPr>
          <p:cNvPr id="3" name="Picture 2">
            <a:extLst>
              <a:ext uri="{FF2B5EF4-FFF2-40B4-BE49-F238E27FC236}">
                <a16:creationId xmlns:a16="http://schemas.microsoft.com/office/drawing/2014/main" id="{610C6F8F-A54D-8436-AA7C-5A300776FBB2}"/>
              </a:ext>
            </a:extLst>
          </p:cNvPr>
          <p:cNvPicPr>
            <a:picLocks noChangeAspect="1"/>
          </p:cNvPicPr>
          <p:nvPr/>
        </p:nvPicPr>
        <p:blipFill>
          <a:blip r:embed="rId4"/>
          <a:srcRect/>
          <a:stretch/>
        </p:blipFill>
        <p:spPr>
          <a:xfrm>
            <a:off x="833468" y="1748765"/>
            <a:ext cx="1261872" cy="1261872"/>
          </a:xfrm>
          <a:prstGeom prst="rect">
            <a:avLst/>
          </a:prstGeom>
        </p:spPr>
      </p:pic>
      <p:pic>
        <p:nvPicPr>
          <p:cNvPr id="5" name="Picture 4">
            <a:extLst>
              <a:ext uri="{FF2B5EF4-FFF2-40B4-BE49-F238E27FC236}">
                <a16:creationId xmlns:a16="http://schemas.microsoft.com/office/drawing/2014/main" id="{913E31E5-E599-3A0C-949D-66208056918C}"/>
              </a:ext>
            </a:extLst>
          </p:cNvPr>
          <p:cNvPicPr>
            <a:picLocks noChangeAspect="1"/>
          </p:cNvPicPr>
          <p:nvPr/>
        </p:nvPicPr>
        <p:blipFill>
          <a:blip r:embed="rId5"/>
          <a:srcRect/>
          <a:stretch/>
        </p:blipFill>
        <p:spPr>
          <a:xfrm>
            <a:off x="833468" y="3997806"/>
            <a:ext cx="1261872" cy="1261872"/>
          </a:xfrm>
          <a:prstGeom prst="rect">
            <a:avLst/>
          </a:prstGeom>
        </p:spPr>
      </p:pic>
      <p:pic>
        <p:nvPicPr>
          <p:cNvPr id="6" name="Picture 5">
            <a:extLst>
              <a:ext uri="{FF2B5EF4-FFF2-40B4-BE49-F238E27FC236}">
                <a16:creationId xmlns:a16="http://schemas.microsoft.com/office/drawing/2014/main" id="{DDDAFC63-6AE7-3C70-5F0B-4BEA3A19C054}"/>
              </a:ext>
            </a:extLst>
          </p:cNvPr>
          <p:cNvPicPr>
            <a:picLocks noChangeAspect="1"/>
          </p:cNvPicPr>
          <p:nvPr/>
        </p:nvPicPr>
        <p:blipFill>
          <a:blip r:embed="rId6"/>
          <a:srcRect/>
          <a:stretch/>
        </p:blipFill>
        <p:spPr>
          <a:xfrm>
            <a:off x="6229576" y="1748765"/>
            <a:ext cx="1261872" cy="1261872"/>
          </a:xfrm>
          <a:prstGeom prst="rect">
            <a:avLst/>
          </a:prstGeom>
        </p:spPr>
      </p:pic>
    </p:spTree>
    <p:custDataLst>
      <p:tags r:id="rId1"/>
    </p:custDataLst>
    <p:extLst>
      <p:ext uri="{BB962C8B-B14F-4D97-AF65-F5344CB8AC3E}">
        <p14:creationId xmlns:p14="http://schemas.microsoft.com/office/powerpoint/2010/main" val="2153250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D5616-704B-A139-A791-08E7B581F9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EFC1AB-5F92-5346-EE9B-27A647A110DD}"/>
              </a:ext>
            </a:extLst>
          </p:cNvPr>
          <p:cNvSpPr>
            <a:spLocks noGrp="1"/>
          </p:cNvSpPr>
          <p:nvPr>
            <p:ph type="title"/>
          </p:nvPr>
        </p:nvSpPr>
        <p:spPr>
          <a:xfrm>
            <a:off x="912286" y="227013"/>
            <a:ext cx="10358967" cy="825723"/>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DFA44683-7CBE-DAD2-6FBD-75BA452AB39B}"/>
              </a:ext>
            </a:extLst>
          </p:cNvPr>
          <p:cNvSpPr>
            <a:spLocks noGrp="1"/>
          </p:cNvSpPr>
          <p:nvPr>
            <p:ph idx="1"/>
          </p:nvPr>
        </p:nvSpPr>
        <p:spPr>
          <a:xfrm>
            <a:off x="920225" y="1124744"/>
            <a:ext cx="10225136"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Current and Future Role of Continuous Bruton Tyrosine Kinase (BTK) Inhibitor Therapy for Previously Untreated Chronic Lymphocytic Leukemia (CLL) — Dr Fakhri</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Available and Emerging Approaches to Time-Limited Therapy for Treatment-Naïve CLL — Dr Allan</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Optimal Management of Adverse Events (AEs) with BTK and Bcl-2 Inhibitors; Considerations for Special Patient Populations — Dr Ma</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Selection and Sequencing of Therapy for R/R CLL — Dr Shadman</a:t>
            </a:r>
          </a:p>
          <a:p>
            <a:pPr marL="98425" indent="0">
              <a:lnSpc>
                <a:spcPct val="100000"/>
              </a:lnSpc>
              <a:spcBef>
                <a:spcPts val="1600"/>
              </a:spcBef>
              <a:spcAft>
                <a:spcPts val="0"/>
              </a:spcAft>
              <a:buNone/>
            </a:pPr>
            <a:r>
              <a:rPr lang="en-US" sz="2500" dirty="0">
                <a:solidFill>
                  <a:srgbClr val="0432FF"/>
                </a:solidFill>
              </a:rPr>
              <a:t>Module 5: </a:t>
            </a:r>
            <a:r>
              <a:rPr lang="en-US" sz="2500" dirty="0">
                <a:solidFill>
                  <a:schemeClr val="tx1"/>
                </a:solidFill>
              </a:rPr>
              <a:t>Chimeric Antigen Receptor (CAR) T-Cell Therapy and Other Novel Strategies for CLL — Dr Abramson</a:t>
            </a:r>
          </a:p>
        </p:txBody>
      </p:sp>
    </p:spTree>
    <p:extLst>
      <p:ext uri="{BB962C8B-B14F-4D97-AF65-F5344CB8AC3E}">
        <p14:creationId xmlns:p14="http://schemas.microsoft.com/office/powerpoint/2010/main" val="4174998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AE069-0F37-67FC-D6B0-8062992331E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7FF4640-72CF-05B2-0421-ECE1B264C728}"/>
              </a:ext>
            </a:extLst>
          </p:cNvPr>
          <p:cNvSpPr/>
          <p:nvPr/>
        </p:nvSpPr>
        <p:spPr bwMode="auto">
          <a:xfrm>
            <a:off x="740128" y="1052737"/>
            <a:ext cx="10828480" cy="129614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59E55379-234E-BEC1-7CAB-0DDAB1E02FEB}"/>
              </a:ext>
            </a:extLst>
          </p:cNvPr>
          <p:cNvSpPr>
            <a:spLocks noGrp="1"/>
          </p:cNvSpPr>
          <p:nvPr>
            <p:ph type="title"/>
          </p:nvPr>
        </p:nvSpPr>
        <p:spPr>
          <a:xfrm>
            <a:off x="912286" y="227013"/>
            <a:ext cx="10358967" cy="825723"/>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A620ECC1-F03C-8BC3-2AB1-1E9E0C6131FB}"/>
              </a:ext>
            </a:extLst>
          </p:cNvPr>
          <p:cNvSpPr>
            <a:spLocks noGrp="1"/>
          </p:cNvSpPr>
          <p:nvPr>
            <p:ph idx="1"/>
          </p:nvPr>
        </p:nvSpPr>
        <p:spPr>
          <a:xfrm>
            <a:off x="920225" y="1124744"/>
            <a:ext cx="10225136" cy="4799013"/>
          </a:xfrm>
        </p:spPr>
        <p:txBody>
          <a:bodyPr/>
          <a:lstStyle/>
          <a:p>
            <a:pPr marL="98425" indent="0">
              <a:lnSpc>
                <a:spcPct val="100000"/>
              </a:lnSpc>
              <a:spcBef>
                <a:spcPts val="1600"/>
              </a:spcBef>
              <a:spcAft>
                <a:spcPts val="0"/>
              </a:spcAft>
              <a:buNone/>
            </a:pPr>
            <a:r>
              <a:rPr lang="en-US" sz="2500" dirty="0">
                <a:solidFill>
                  <a:schemeClr val="bg1"/>
                </a:solidFill>
              </a:rPr>
              <a:t>Module 1: Current and Future Role of Continuous Bruton Tyrosine Kinase (BTK) Inhibitor Therapy for Previously Untreated Chronic Lymphocytic Leukemia (CLL) — Dr Fakhri</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Available and Emerging Approaches to Time-Limited Therapy for Treatment-Naïve CLL — Dr Allan</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Optimal Management of Adverse Events (AEs) with BTK and Bcl-2 Inhibitors; Considerations for Special Patient Populations — Dr Ma</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Selection and Sequencing of Therapy for R/R CLL — Dr Shadman</a:t>
            </a:r>
          </a:p>
          <a:p>
            <a:pPr marL="98425" indent="0">
              <a:lnSpc>
                <a:spcPct val="100000"/>
              </a:lnSpc>
              <a:spcBef>
                <a:spcPts val="1600"/>
              </a:spcBef>
              <a:spcAft>
                <a:spcPts val="0"/>
              </a:spcAft>
              <a:buNone/>
            </a:pPr>
            <a:r>
              <a:rPr lang="en-US" sz="2500" dirty="0">
                <a:solidFill>
                  <a:srgbClr val="0432FF"/>
                </a:solidFill>
              </a:rPr>
              <a:t>Module 5: </a:t>
            </a:r>
            <a:r>
              <a:rPr lang="en-US" sz="2500" dirty="0">
                <a:solidFill>
                  <a:schemeClr val="tx1"/>
                </a:solidFill>
              </a:rPr>
              <a:t>Chimeric Antigen Receptor (CAR) T-Cell Therapy and Other Novel Strategies for CLL — Dr Abramson</a:t>
            </a:r>
          </a:p>
        </p:txBody>
      </p:sp>
    </p:spTree>
    <p:extLst>
      <p:ext uri="{BB962C8B-B14F-4D97-AF65-F5344CB8AC3E}">
        <p14:creationId xmlns:p14="http://schemas.microsoft.com/office/powerpoint/2010/main" val="1393153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E622D-7457-0AE3-213B-EE49ED276AD8}"/>
              </a:ext>
            </a:extLst>
          </p:cNvPr>
          <p:cNvSpPr>
            <a:spLocks noGrp="1"/>
          </p:cNvSpPr>
          <p:nvPr>
            <p:ph type="ctrTitle"/>
          </p:nvPr>
        </p:nvSpPr>
        <p:spPr/>
        <p:txBody>
          <a:bodyPr/>
          <a:lstStyle/>
          <a:p>
            <a:r>
              <a:rPr lang="en-US" dirty="0"/>
              <a:t>BTK Inhibitor Updates in Frontline CLL</a:t>
            </a:r>
          </a:p>
        </p:txBody>
      </p:sp>
      <p:sp>
        <p:nvSpPr>
          <p:cNvPr id="3" name="Subtitle 2">
            <a:extLst>
              <a:ext uri="{FF2B5EF4-FFF2-40B4-BE49-F238E27FC236}">
                <a16:creationId xmlns:a16="http://schemas.microsoft.com/office/drawing/2014/main" id="{B2BC3882-1960-68B8-130E-9A84E1777C94}"/>
              </a:ext>
            </a:extLst>
          </p:cNvPr>
          <p:cNvSpPr>
            <a:spLocks noGrp="1"/>
          </p:cNvSpPr>
          <p:nvPr>
            <p:ph type="subTitle" idx="1"/>
          </p:nvPr>
        </p:nvSpPr>
        <p:spPr>
          <a:xfrm>
            <a:off x="1524000" y="4079875"/>
            <a:ext cx="9144000" cy="1655762"/>
          </a:xfrm>
        </p:spPr>
        <p:txBody>
          <a:bodyPr>
            <a:normAutofit lnSpcReduction="10000"/>
          </a:bodyPr>
          <a:lstStyle/>
          <a:p>
            <a:r>
              <a:rPr lang="en-US" dirty="0"/>
              <a:t>Bita Fakhri, MD, MPH</a:t>
            </a:r>
          </a:p>
          <a:p>
            <a:r>
              <a:rPr lang="en-US" dirty="0"/>
              <a:t>Associate Professor of Medicine</a:t>
            </a:r>
          </a:p>
          <a:p>
            <a:r>
              <a:rPr lang="en-US" dirty="0"/>
              <a:t>Stanford University</a:t>
            </a:r>
          </a:p>
          <a:p>
            <a:r>
              <a:rPr lang="en-US" dirty="0"/>
              <a:t>May 29, 2026</a:t>
            </a:r>
          </a:p>
        </p:txBody>
      </p:sp>
    </p:spTree>
    <p:extLst>
      <p:ext uri="{BB962C8B-B14F-4D97-AF65-F5344CB8AC3E}">
        <p14:creationId xmlns:p14="http://schemas.microsoft.com/office/powerpoint/2010/main" val="2767676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903354"/>
          </a:xfrm>
        </p:spPr>
        <p:txBody>
          <a:bodyPr/>
          <a:lstStyle/>
          <a:p>
            <a:r>
              <a:rPr lang="en-US" dirty="0"/>
              <a:t>Faculty</a:t>
            </a:r>
          </a:p>
        </p:txBody>
      </p:sp>
      <p:sp>
        <p:nvSpPr>
          <p:cNvPr id="9" name="Text Box 7">
            <a:extLst>
              <a:ext uri="{FF2B5EF4-FFF2-40B4-BE49-F238E27FC236}">
                <a16:creationId xmlns:a16="http://schemas.microsoft.com/office/drawing/2014/main" id="{6340B717-F2C6-71FD-82BC-DFC6033E8465}"/>
              </a:ext>
            </a:extLst>
          </p:cNvPr>
          <p:cNvSpPr txBox="1">
            <a:spLocks noChangeArrowheads="1"/>
          </p:cNvSpPr>
          <p:nvPr/>
        </p:nvSpPr>
        <p:spPr bwMode="auto">
          <a:xfrm>
            <a:off x="8353742" y="3697397"/>
            <a:ext cx="3718921" cy="1531803"/>
          </a:xfrm>
          <a:prstGeom prst="rect">
            <a:avLst/>
          </a:prstGeom>
          <a:noFill/>
          <a:ln w="9525">
            <a:noFill/>
            <a:miter lim="800000"/>
            <a:headEnd/>
            <a:tailEnd/>
          </a:ln>
        </p:spPr>
        <p:txBody>
          <a:bodyPr lIns="91440" tIns="0" rIns="0" bIns="0">
            <a:prstTxWarp prst="textNoShape">
              <a:avLst/>
            </a:prstTxWarp>
          </a:bodyPr>
          <a:lstStyle/>
          <a:p>
            <a:pPr lvl="0">
              <a:defRPr/>
            </a:pPr>
            <a:r>
              <a:rPr kumimoji="0" lang="en-US" sz="1600" b="1" i="0" u="none" strike="noStrike" kern="1200" cap="none" spc="0" normalizeH="0" baseline="0" noProof="0" dirty="0">
                <a:ln>
                  <a:noFill/>
                </a:ln>
                <a:solidFill>
                  <a:srgbClr val="0432FF"/>
                </a:solidFill>
                <a:effectLst/>
                <a:uLnTx/>
                <a:uFillTx/>
                <a:latin typeface="Calibri" pitchFamily="-72" charset="0"/>
                <a:ea typeface="MS PGothic" charset="0"/>
              </a:rPr>
              <a:t>Moderator </a:t>
            </a:r>
            <a:br>
              <a:rPr kumimoji="0" lang="en-US" sz="1600" b="1" i="0" u="none" strike="noStrike" kern="1200" cap="none" spc="0" normalizeH="0" baseline="0" noProof="0" dirty="0">
                <a:ln>
                  <a:noFill/>
                </a:ln>
                <a:solidFill>
                  <a:srgbClr val="0432FF"/>
                </a:solidFill>
                <a:effectLst/>
                <a:uLnTx/>
                <a:uFillTx/>
                <a:latin typeface="Calibri" pitchFamily="-72" charset="0"/>
                <a:ea typeface="MS PGothic" charset="0"/>
              </a:rPr>
            </a:br>
            <a:r>
              <a:rPr lang="en-US" sz="1600" dirty="0">
                <a:solidFill>
                  <a:srgbClr val="000000"/>
                </a:solidFill>
                <a:latin typeface="Calibri" panose="020F0502020204030204" pitchFamily="34" charset="0"/>
                <a:ea typeface="ＭＳ Ｐゴシック" charset="0"/>
                <a:cs typeface="Calibri" panose="020F0502020204030204" pitchFamily="34" charset="0"/>
              </a:rPr>
              <a:t>Jeremy S Abramson, MD, </a:t>
            </a:r>
            <a:r>
              <a:rPr lang="en-US" sz="1600" dirty="0" err="1">
                <a:solidFill>
                  <a:srgbClr val="000000"/>
                </a:solidFill>
                <a:latin typeface="Calibri" panose="020F0502020204030204" pitchFamily="34" charset="0"/>
                <a:ea typeface="ＭＳ Ｐゴシック" charset="0"/>
                <a:cs typeface="Calibri" panose="020F0502020204030204" pitchFamily="34" charset="0"/>
              </a:rPr>
              <a:t>MMSc</a:t>
            </a:r>
            <a:endParaRPr lang="en-US" sz="1600" dirty="0">
              <a:solidFill>
                <a:srgbClr val="000000"/>
              </a:solidFill>
              <a:latin typeface="Calibri" panose="020F0502020204030204" pitchFamily="34" charset="0"/>
              <a:ea typeface="ＭＳ Ｐゴシック" charset="0"/>
              <a:cs typeface="Calibri" panose="020F0502020204030204" pitchFamily="34" charset="0"/>
            </a:endParaRP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Director, Center for Lymphoma </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Massachusetts General Hospital </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Professor of Medicine </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Harvard Medical School</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Boston, Massachusetts</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2" name="Picture 11">
            <a:extLst>
              <a:ext uri="{FF2B5EF4-FFF2-40B4-BE49-F238E27FC236}">
                <a16:creationId xmlns:a16="http://schemas.microsoft.com/office/drawing/2014/main" id="{3E85B479-7CC2-B8D4-AEAB-4F020D8231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32104" y="3697397"/>
            <a:ext cx="1261872" cy="1261872"/>
          </a:xfrm>
          <a:prstGeom prst="rect">
            <a:avLst/>
          </a:prstGeom>
        </p:spPr>
      </p:pic>
      <p:sp>
        <p:nvSpPr>
          <p:cNvPr id="15" name="Text Box 7">
            <a:extLst>
              <a:ext uri="{FF2B5EF4-FFF2-40B4-BE49-F238E27FC236}">
                <a16:creationId xmlns:a16="http://schemas.microsoft.com/office/drawing/2014/main" id="{41B3E2D5-0299-2503-7FFA-79CA3D616046}"/>
              </a:ext>
            </a:extLst>
          </p:cNvPr>
          <p:cNvSpPr txBox="1">
            <a:spLocks noChangeArrowheads="1"/>
          </p:cNvSpPr>
          <p:nvPr/>
        </p:nvSpPr>
        <p:spPr bwMode="auto">
          <a:xfrm>
            <a:off x="1850635" y="1028866"/>
            <a:ext cx="5037453" cy="1261872"/>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John N Allan,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Associate Professor of Clinical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Weill Cornell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New York, New York</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6" name="Picture 15">
            <a:extLst>
              <a:ext uri="{FF2B5EF4-FFF2-40B4-BE49-F238E27FC236}">
                <a16:creationId xmlns:a16="http://schemas.microsoft.com/office/drawing/2014/main" id="{0479E3F4-F609-4335-E0B8-E8D3376AC12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28996" y="1028866"/>
            <a:ext cx="1261872" cy="1261872"/>
          </a:xfrm>
          <a:prstGeom prst="rect">
            <a:avLst/>
          </a:prstGeom>
        </p:spPr>
      </p:pic>
      <p:sp>
        <p:nvSpPr>
          <p:cNvPr id="18" name="Text Box 7">
            <a:extLst>
              <a:ext uri="{FF2B5EF4-FFF2-40B4-BE49-F238E27FC236}">
                <a16:creationId xmlns:a16="http://schemas.microsoft.com/office/drawing/2014/main" id="{027F8254-7C8B-9824-BE15-6C32B4F441CD}"/>
              </a:ext>
            </a:extLst>
          </p:cNvPr>
          <p:cNvSpPr txBox="1">
            <a:spLocks noChangeArrowheads="1"/>
          </p:cNvSpPr>
          <p:nvPr/>
        </p:nvSpPr>
        <p:spPr bwMode="auto">
          <a:xfrm>
            <a:off x="1816202" y="2654048"/>
            <a:ext cx="4783854"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Bita Fakhri, MD, MPH</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Assistant Professor of Medicine (Hematology)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Stanford University School of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Stanford, California</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9" name="Picture 18">
            <a:extLst>
              <a:ext uri="{FF2B5EF4-FFF2-40B4-BE49-F238E27FC236}">
                <a16:creationId xmlns:a16="http://schemas.microsoft.com/office/drawing/2014/main" id="{FFC2443C-1709-4E13-FE10-FEBFA1B7F6F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4563" y="2654048"/>
            <a:ext cx="1261872" cy="1261872"/>
          </a:xfrm>
          <a:prstGeom prst="rect">
            <a:avLst/>
          </a:prstGeom>
        </p:spPr>
      </p:pic>
      <p:sp>
        <p:nvSpPr>
          <p:cNvPr id="3" name="Text Box 7">
            <a:extLst>
              <a:ext uri="{FF2B5EF4-FFF2-40B4-BE49-F238E27FC236}">
                <a16:creationId xmlns:a16="http://schemas.microsoft.com/office/drawing/2014/main" id="{4ED43422-A6E4-807B-F67A-E613773F6D14}"/>
              </a:ext>
            </a:extLst>
          </p:cNvPr>
          <p:cNvSpPr txBox="1">
            <a:spLocks noChangeArrowheads="1"/>
          </p:cNvSpPr>
          <p:nvPr/>
        </p:nvSpPr>
        <p:spPr bwMode="auto">
          <a:xfrm>
            <a:off x="1816202" y="4279230"/>
            <a:ext cx="4783854"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Shuo Ma, MD, PhD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Professor of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Division of Hematology-Oncology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Department of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Robert H Lurie Comprehensive Cancer Center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Northwestern University </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Chicago, Illinois</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4" name="Picture 3">
            <a:extLst>
              <a:ext uri="{FF2B5EF4-FFF2-40B4-BE49-F238E27FC236}">
                <a16:creationId xmlns:a16="http://schemas.microsoft.com/office/drawing/2014/main" id="{5F26E27A-CA8C-7E39-DA5D-FC3EA96E4DE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4563" y="4279230"/>
            <a:ext cx="1261872" cy="1261872"/>
          </a:xfrm>
          <a:prstGeom prst="rect">
            <a:avLst/>
          </a:prstGeom>
        </p:spPr>
      </p:pic>
      <p:sp>
        <p:nvSpPr>
          <p:cNvPr id="5" name="Text Box 7">
            <a:extLst>
              <a:ext uri="{FF2B5EF4-FFF2-40B4-BE49-F238E27FC236}">
                <a16:creationId xmlns:a16="http://schemas.microsoft.com/office/drawing/2014/main" id="{8C28A32C-06C5-6140-539D-5766A7ACF2E1}"/>
              </a:ext>
            </a:extLst>
          </p:cNvPr>
          <p:cNvSpPr txBox="1">
            <a:spLocks noChangeArrowheads="1"/>
          </p:cNvSpPr>
          <p:nvPr/>
        </p:nvSpPr>
        <p:spPr bwMode="auto">
          <a:xfrm>
            <a:off x="8353744" y="1028866"/>
            <a:ext cx="3718920" cy="1261872"/>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err="1">
                <a:solidFill>
                  <a:srgbClr val="000000"/>
                </a:solidFill>
                <a:latin typeface="Calibri" panose="020F0502020204030204" pitchFamily="34" charset="0"/>
                <a:ea typeface="ＭＳ Ｐゴシック" charset="0"/>
                <a:cs typeface="Calibri" panose="020F0502020204030204" pitchFamily="34" charset="0"/>
              </a:rPr>
              <a:t>Mazyar</a:t>
            </a:r>
            <a:r>
              <a:rPr lang="en-US" sz="1600" dirty="0">
                <a:solidFill>
                  <a:srgbClr val="000000"/>
                </a:solidFill>
                <a:latin typeface="Calibri" panose="020F0502020204030204" pitchFamily="34" charset="0"/>
                <a:ea typeface="ＭＳ Ｐゴシック" charset="0"/>
                <a:cs typeface="Calibri" panose="020F0502020204030204" pitchFamily="34" charset="0"/>
              </a:rPr>
              <a:t> Shadman, MD, MPH</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Professor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Innovators Network Endowed Chair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Deputy Chief Medical Officer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Medical Director, Cellular Immunotherapy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Professor, Clinical Research Division</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Fred Hutchinson Cancer Center and University of Washington</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Seattle, Washington</a:t>
            </a:r>
          </a:p>
        </p:txBody>
      </p:sp>
      <p:pic>
        <p:nvPicPr>
          <p:cNvPr id="7" name="Picture 6">
            <a:extLst>
              <a:ext uri="{FF2B5EF4-FFF2-40B4-BE49-F238E27FC236}">
                <a16:creationId xmlns:a16="http://schemas.microsoft.com/office/drawing/2014/main" id="{59CFA9D6-B727-3729-4FD9-D59B1A9368F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032104" y="1028866"/>
            <a:ext cx="1261872" cy="1261872"/>
          </a:xfrm>
          <a:prstGeom prst="rect">
            <a:avLst/>
          </a:prstGeom>
        </p:spPr>
      </p:pic>
    </p:spTree>
    <p:custDataLst>
      <p:tags r:id="rId1"/>
    </p:custDataLst>
    <p:extLst>
      <p:ext uri="{BB962C8B-B14F-4D97-AF65-F5344CB8AC3E}">
        <p14:creationId xmlns:p14="http://schemas.microsoft.com/office/powerpoint/2010/main" val="2948769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99C8B-6557-03DC-9A9B-EFD62CA78026}"/>
              </a:ext>
            </a:extLst>
          </p:cNvPr>
          <p:cNvSpPr>
            <a:spLocks noGrp="1"/>
          </p:cNvSpPr>
          <p:nvPr>
            <p:ph type="title"/>
          </p:nvPr>
        </p:nvSpPr>
        <p:spPr/>
        <p:txBody>
          <a:bodyPr/>
          <a:lstStyle/>
          <a:p>
            <a:pPr algn="ctr"/>
            <a:r>
              <a:rPr lang="en-US" dirty="0"/>
              <a:t>Learning Objectives</a:t>
            </a:r>
          </a:p>
        </p:txBody>
      </p:sp>
      <p:sp>
        <p:nvSpPr>
          <p:cNvPr id="3" name="Content Placeholder 2">
            <a:extLst>
              <a:ext uri="{FF2B5EF4-FFF2-40B4-BE49-F238E27FC236}">
                <a16:creationId xmlns:a16="http://schemas.microsoft.com/office/drawing/2014/main" id="{E16D289E-42CE-8FA9-0901-D46A138AF92A}"/>
              </a:ext>
            </a:extLst>
          </p:cNvPr>
          <p:cNvSpPr>
            <a:spLocks noGrp="1"/>
          </p:cNvSpPr>
          <p:nvPr>
            <p:ph idx="1"/>
          </p:nvPr>
        </p:nvSpPr>
        <p:spPr/>
        <p:txBody>
          <a:bodyPr/>
          <a:lstStyle/>
          <a:p>
            <a:pPr marL="344170" indent="-344170"/>
            <a:r>
              <a:rPr lang="en-US" dirty="0"/>
              <a:t>Updates in continuous covalent BTK Inhibitor Therapy </a:t>
            </a:r>
          </a:p>
          <a:p>
            <a:pPr marL="344170" indent="-344170"/>
            <a:r>
              <a:rPr lang="en-US" dirty="0"/>
              <a:t>Updates in continuous non-covalent BTK Inhibitor Therapy</a:t>
            </a:r>
          </a:p>
        </p:txBody>
      </p:sp>
    </p:spTree>
    <p:extLst>
      <p:ext uri="{BB962C8B-B14F-4D97-AF65-F5344CB8AC3E}">
        <p14:creationId xmlns:p14="http://schemas.microsoft.com/office/powerpoint/2010/main" val="1791552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DD02A-8907-3EE5-CCED-753E7B712694}"/>
              </a:ext>
            </a:extLst>
          </p:cNvPr>
          <p:cNvSpPr>
            <a:spLocks noGrp="1"/>
          </p:cNvSpPr>
          <p:nvPr>
            <p:ph type="title"/>
          </p:nvPr>
        </p:nvSpPr>
        <p:spPr>
          <a:xfrm>
            <a:off x="838200" y="122553"/>
            <a:ext cx="10515600" cy="1325563"/>
          </a:xfrm>
        </p:spPr>
        <p:txBody>
          <a:bodyPr/>
          <a:lstStyle/>
          <a:p>
            <a:pPr algn="ctr"/>
            <a:r>
              <a:rPr lang="en-US" dirty="0"/>
              <a:t>Transformation of Frontline Treatment Landscape in One Decade</a:t>
            </a:r>
          </a:p>
        </p:txBody>
      </p:sp>
      <p:pic>
        <p:nvPicPr>
          <p:cNvPr id="4" name="Content Placeholder 3">
            <a:extLst>
              <a:ext uri="{FF2B5EF4-FFF2-40B4-BE49-F238E27FC236}">
                <a16:creationId xmlns:a16="http://schemas.microsoft.com/office/drawing/2014/main" id="{CA463AC7-7894-1512-7C31-0F75014D7B23}"/>
              </a:ext>
            </a:extLst>
          </p:cNvPr>
          <p:cNvPicPr>
            <a:picLocks noGrp="1" noChangeAspect="1"/>
          </p:cNvPicPr>
          <p:nvPr>
            <p:ph idx="1"/>
          </p:nvPr>
        </p:nvPicPr>
        <p:blipFill>
          <a:blip r:embed="rId2"/>
          <a:stretch>
            <a:fillRect/>
          </a:stretch>
        </p:blipFill>
        <p:spPr>
          <a:xfrm>
            <a:off x="334378" y="1448116"/>
            <a:ext cx="11523244" cy="5299933"/>
          </a:xfrm>
          <a:prstGeom prst="rect">
            <a:avLst/>
          </a:prstGeom>
        </p:spPr>
      </p:pic>
      <p:sp>
        <p:nvSpPr>
          <p:cNvPr id="3" name="TextBox 2">
            <a:extLst>
              <a:ext uri="{FF2B5EF4-FFF2-40B4-BE49-F238E27FC236}">
                <a16:creationId xmlns:a16="http://schemas.microsoft.com/office/drawing/2014/main" id="{DC5C9885-55E0-FE5E-EA52-602E213B27A7}"/>
              </a:ext>
            </a:extLst>
          </p:cNvPr>
          <p:cNvSpPr txBox="1"/>
          <p:nvPr/>
        </p:nvSpPr>
        <p:spPr>
          <a:xfrm>
            <a:off x="4105962" y="6615425"/>
            <a:ext cx="248071" cy="153888"/>
          </a:xfrm>
          <a:prstGeom prst="rect">
            <a:avLst/>
          </a:prstGeom>
          <a:solidFill>
            <a:srgbClr val="F9F9F9"/>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Blood.</a:t>
            </a:r>
          </a:p>
        </p:txBody>
      </p:sp>
    </p:spTree>
    <p:extLst>
      <p:ext uri="{BB962C8B-B14F-4D97-AF65-F5344CB8AC3E}">
        <p14:creationId xmlns:p14="http://schemas.microsoft.com/office/powerpoint/2010/main" val="1414585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FD417-90B3-4AA5-014C-7A48FEFC2101}"/>
              </a:ext>
            </a:extLst>
          </p:cNvPr>
          <p:cNvSpPr>
            <a:spLocks noGrp="1"/>
          </p:cNvSpPr>
          <p:nvPr>
            <p:ph type="title"/>
          </p:nvPr>
        </p:nvSpPr>
        <p:spPr/>
        <p:txBody>
          <a:bodyPr>
            <a:normAutofit/>
          </a:bodyPr>
          <a:lstStyle/>
          <a:p>
            <a:pPr algn="ctr"/>
            <a:r>
              <a:rPr lang="en-US" sz="3600" dirty="0"/>
              <a:t>Most Recent Updates in Continuous BTK Inhibitor Therapy</a:t>
            </a:r>
          </a:p>
        </p:txBody>
      </p:sp>
      <p:sp>
        <p:nvSpPr>
          <p:cNvPr id="4" name="Content Placeholder 3">
            <a:extLst>
              <a:ext uri="{FF2B5EF4-FFF2-40B4-BE49-F238E27FC236}">
                <a16:creationId xmlns:a16="http://schemas.microsoft.com/office/drawing/2014/main" id="{4B92A5BC-3055-6E45-396C-11F2D9B01857}"/>
              </a:ext>
            </a:extLst>
          </p:cNvPr>
          <p:cNvSpPr>
            <a:spLocks noGrp="1"/>
          </p:cNvSpPr>
          <p:nvPr>
            <p:ph idx="1"/>
          </p:nvPr>
        </p:nvSpPr>
        <p:spPr/>
        <p:txBody>
          <a:bodyPr/>
          <a:lstStyle/>
          <a:p>
            <a:r>
              <a:rPr lang="en-US" dirty="0"/>
              <a:t>Frontline</a:t>
            </a:r>
          </a:p>
          <a:p>
            <a:pPr lvl="1"/>
            <a:r>
              <a:rPr lang="en-US" dirty="0"/>
              <a:t>Resonate-2</a:t>
            </a:r>
          </a:p>
          <a:p>
            <a:pPr lvl="1"/>
            <a:r>
              <a:rPr lang="en-US" dirty="0"/>
              <a:t>ELEVATE-TN (acalabrutinib)</a:t>
            </a:r>
          </a:p>
          <a:p>
            <a:pPr lvl="1"/>
            <a:r>
              <a:rPr lang="en-US" dirty="0"/>
              <a:t>SEQUOIA (</a:t>
            </a:r>
            <a:r>
              <a:rPr lang="en-US" dirty="0" err="1"/>
              <a:t>zanubrutinib</a:t>
            </a:r>
            <a:r>
              <a:rPr lang="en-US" dirty="0"/>
              <a:t>)</a:t>
            </a:r>
          </a:p>
          <a:p>
            <a:pPr marL="457200" lvl="1" indent="0">
              <a:buNone/>
            </a:pPr>
            <a:endParaRPr lang="en-US" dirty="0"/>
          </a:p>
          <a:p>
            <a:r>
              <a:rPr lang="en-US" dirty="0"/>
              <a:t>Relapsed/refractory</a:t>
            </a:r>
          </a:p>
          <a:p>
            <a:pPr lvl="1"/>
            <a:r>
              <a:rPr lang="en-US" dirty="0"/>
              <a:t>Alpine</a:t>
            </a:r>
          </a:p>
          <a:p>
            <a:pPr lvl="1"/>
            <a:r>
              <a:rPr lang="en-US" dirty="0"/>
              <a:t>ELEVATE-RR</a:t>
            </a:r>
          </a:p>
          <a:p>
            <a:pPr lvl="1"/>
            <a:endParaRPr lang="en-US" dirty="0"/>
          </a:p>
          <a:p>
            <a:endParaRPr lang="en-US" dirty="0"/>
          </a:p>
        </p:txBody>
      </p:sp>
    </p:spTree>
    <p:extLst>
      <p:ext uri="{BB962C8B-B14F-4D97-AF65-F5344CB8AC3E}">
        <p14:creationId xmlns:p14="http://schemas.microsoft.com/office/powerpoint/2010/main" val="530473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AB14492-B702-46A0-ECC5-09FF5753DC39}"/>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47355" y="603394"/>
            <a:ext cx="11897289" cy="5651211"/>
          </a:xfrm>
          <a:prstGeom prst="rect">
            <a:avLst/>
          </a:prstGeom>
        </p:spPr>
      </p:pic>
      <p:sp>
        <p:nvSpPr>
          <p:cNvPr id="2" name="TextBox 1">
            <a:extLst>
              <a:ext uri="{FF2B5EF4-FFF2-40B4-BE49-F238E27FC236}">
                <a16:creationId xmlns:a16="http://schemas.microsoft.com/office/drawing/2014/main" id="{70DBAB0B-7D39-F78A-72DE-C2080D2B03D2}"/>
              </a:ext>
            </a:extLst>
          </p:cNvPr>
          <p:cNvSpPr txBox="1"/>
          <p:nvPr/>
        </p:nvSpPr>
        <p:spPr>
          <a:xfrm>
            <a:off x="147355" y="6435969"/>
            <a:ext cx="50576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Burger JA et al. Blood 2025;146:2168-2176</a:t>
            </a:r>
          </a:p>
        </p:txBody>
      </p:sp>
    </p:spTree>
    <p:extLst>
      <p:ext uri="{BB962C8B-B14F-4D97-AF65-F5344CB8AC3E}">
        <p14:creationId xmlns:p14="http://schemas.microsoft.com/office/powerpoint/2010/main" val="4770144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BBF29-6D4B-D9BA-D55D-D94493061BC3}"/>
              </a:ext>
            </a:extLst>
          </p:cNvPr>
          <p:cNvSpPr>
            <a:spLocks noGrp="1"/>
          </p:cNvSpPr>
          <p:nvPr>
            <p:ph type="title"/>
          </p:nvPr>
        </p:nvSpPr>
        <p:spPr>
          <a:xfrm>
            <a:off x="838199" y="-154782"/>
            <a:ext cx="10515600" cy="1325563"/>
          </a:xfrm>
        </p:spPr>
        <p:txBody>
          <a:bodyPr>
            <a:normAutofit/>
          </a:bodyPr>
          <a:lstStyle/>
          <a:p>
            <a:pPr algn="ctr"/>
            <a:r>
              <a:rPr lang="en-US" sz="3600" dirty="0"/>
              <a:t>ELEVATE-TN 6 Year Follow-Up</a:t>
            </a:r>
          </a:p>
        </p:txBody>
      </p:sp>
      <p:pic>
        <p:nvPicPr>
          <p:cNvPr id="8" name="Picture 7">
            <a:extLst>
              <a:ext uri="{FF2B5EF4-FFF2-40B4-BE49-F238E27FC236}">
                <a16:creationId xmlns:a16="http://schemas.microsoft.com/office/drawing/2014/main" id="{87309D0E-30D2-58C0-0FA7-53C3AD48010A}"/>
              </a:ext>
            </a:extLst>
          </p:cNvPr>
          <p:cNvPicPr>
            <a:picLocks noChangeAspect="1"/>
          </p:cNvPicPr>
          <p:nvPr/>
        </p:nvPicPr>
        <p:blipFill>
          <a:blip r:embed="rId2"/>
          <a:stretch>
            <a:fillRect/>
          </a:stretch>
        </p:blipFill>
        <p:spPr>
          <a:xfrm>
            <a:off x="2498697" y="766467"/>
            <a:ext cx="7194605" cy="5685133"/>
          </a:xfrm>
          <a:prstGeom prst="rect">
            <a:avLst/>
          </a:prstGeom>
        </p:spPr>
      </p:pic>
      <p:sp>
        <p:nvSpPr>
          <p:cNvPr id="9" name="TextBox 8">
            <a:extLst>
              <a:ext uri="{FF2B5EF4-FFF2-40B4-BE49-F238E27FC236}">
                <a16:creationId xmlns:a16="http://schemas.microsoft.com/office/drawing/2014/main" id="{C15603F3-6991-6092-AA5F-A1ED37CA0DE6}"/>
              </a:ext>
            </a:extLst>
          </p:cNvPr>
          <p:cNvSpPr txBox="1"/>
          <p:nvPr/>
        </p:nvSpPr>
        <p:spPr>
          <a:xfrm>
            <a:off x="0" y="6581001"/>
            <a:ext cx="61569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Sharman et al Blood 2023; Sharman et al Blood 2025</a:t>
            </a:r>
          </a:p>
        </p:txBody>
      </p:sp>
    </p:spTree>
    <p:extLst>
      <p:ext uri="{BB962C8B-B14F-4D97-AF65-F5344CB8AC3E}">
        <p14:creationId xmlns:p14="http://schemas.microsoft.com/office/powerpoint/2010/main" val="3394853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D7411-2FF0-B07F-9A31-6EA83ABD36C6}"/>
              </a:ext>
            </a:extLst>
          </p:cNvPr>
          <p:cNvSpPr>
            <a:spLocks noGrp="1"/>
          </p:cNvSpPr>
          <p:nvPr>
            <p:ph type="title"/>
          </p:nvPr>
        </p:nvSpPr>
        <p:spPr/>
        <p:txBody>
          <a:bodyPr/>
          <a:lstStyle/>
          <a:p>
            <a:r>
              <a:rPr lang="en-US" dirty="0"/>
              <a:t>Median PFS was significantly longer for A-containing arms vs </a:t>
            </a:r>
            <a:r>
              <a:rPr lang="en-US" dirty="0" err="1"/>
              <a:t>O+Clb</a:t>
            </a:r>
            <a:endParaRPr lang="en-US" dirty="0"/>
          </a:p>
        </p:txBody>
      </p:sp>
      <p:pic>
        <p:nvPicPr>
          <p:cNvPr id="4" name="Picture 3">
            <a:extLst>
              <a:ext uri="{FF2B5EF4-FFF2-40B4-BE49-F238E27FC236}">
                <a16:creationId xmlns:a16="http://schemas.microsoft.com/office/drawing/2014/main" id="{0709AACD-C16F-D33D-8E71-BBF46C58CE9E}"/>
              </a:ext>
            </a:extLst>
          </p:cNvPr>
          <p:cNvPicPr>
            <a:picLocks noChangeAspect="1"/>
          </p:cNvPicPr>
          <p:nvPr/>
        </p:nvPicPr>
        <p:blipFill>
          <a:blip r:embed="rId2"/>
          <a:stretch>
            <a:fillRect/>
          </a:stretch>
        </p:blipFill>
        <p:spPr>
          <a:xfrm>
            <a:off x="1999673" y="1865466"/>
            <a:ext cx="8192653" cy="4387660"/>
          </a:xfrm>
          <a:prstGeom prst="rect">
            <a:avLst/>
          </a:prstGeom>
        </p:spPr>
      </p:pic>
      <p:sp>
        <p:nvSpPr>
          <p:cNvPr id="5" name="TextBox 4">
            <a:extLst>
              <a:ext uri="{FF2B5EF4-FFF2-40B4-BE49-F238E27FC236}">
                <a16:creationId xmlns:a16="http://schemas.microsoft.com/office/drawing/2014/main" id="{87293202-64B8-3815-7343-02EC202F3610}"/>
              </a:ext>
            </a:extLst>
          </p:cNvPr>
          <p:cNvSpPr txBox="1"/>
          <p:nvPr/>
        </p:nvSpPr>
        <p:spPr>
          <a:xfrm>
            <a:off x="0" y="6581001"/>
            <a:ext cx="61569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Sharman et al Blood 2025</a:t>
            </a:r>
          </a:p>
        </p:txBody>
      </p:sp>
    </p:spTree>
    <p:extLst>
      <p:ext uri="{BB962C8B-B14F-4D97-AF65-F5344CB8AC3E}">
        <p14:creationId xmlns:p14="http://schemas.microsoft.com/office/powerpoint/2010/main" val="3892125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7F33B-95F4-B9BE-50B0-51B3DE1BC6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10EE3C-5B3D-4708-E3C7-413D5F143E1B}"/>
              </a:ext>
            </a:extLst>
          </p:cNvPr>
          <p:cNvSpPr>
            <a:spLocks noGrp="1"/>
          </p:cNvSpPr>
          <p:nvPr>
            <p:ph type="title"/>
          </p:nvPr>
        </p:nvSpPr>
        <p:spPr>
          <a:xfrm>
            <a:off x="850840" y="0"/>
            <a:ext cx="10515600" cy="1325563"/>
          </a:xfrm>
        </p:spPr>
        <p:txBody>
          <a:bodyPr/>
          <a:lstStyle/>
          <a:p>
            <a:r>
              <a:rPr lang="en-US" dirty="0"/>
              <a:t>Median OS was significantly longer for A+O vs </a:t>
            </a:r>
            <a:r>
              <a:rPr lang="en-US" dirty="0" err="1"/>
              <a:t>O+Clb</a:t>
            </a:r>
            <a:endParaRPr lang="en-US" dirty="0"/>
          </a:p>
        </p:txBody>
      </p:sp>
      <p:pic>
        <p:nvPicPr>
          <p:cNvPr id="6" name="Picture 5">
            <a:extLst>
              <a:ext uri="{FF2B5EF4-FFF2-40B4-BE49-F238E27FC236}">
                <a16:creationId xmlns:a16="http://schemas.microsoft.com/office/drawing/2014/main" id="{76FC7F9B-528D-4091-CD1A-032D4E7DE9F4}"/>
              </a:ext>
            </a:extLst>
          </p:cNvPr>
          <p:cNvPicPr>
            <a:picLocks noChangeAspect="1"/>
          </p:cNvPicPr>
          <p:nvPr/>
        </p:nvPicPr>
        <p:blipFill>
          <a:blip r:embed="rId2"/>
          <a:stretch>
            <a:fillRect/>
          </a:stretch>
        </p:blipFill>
        <p:spPr>
          <a:xfrm>
            <a:off x="831880" y="1449561"/>
            <a:ext cx="10528240" cy="4911234"/>
          </a:xfrm>
          <a:prstGeom prst="rect">
            <a:avLst/>
          </a:prstGeom>
        </p:spPr>
      </p:pic>
      <p:sp>
        <p:nvSpPr>
          <p:cNvPr id="7" name="TextBox 6">
            <a:extLst>
              <a:ext uri="{FF2B5EF4-FFF2-40B4-BE49-F238E27FC236}">
                <a16:creationId xmlns:a16="http://schemas.microsoft.com/office/drawing/2014/main" id="{C0A7125C-14BE-DDBC-5B12-31D83AE36D79}"/>
              </a:ext>
            </a:extLst>
          </p:cNvPr>
          <p:cNvSpPr txBox="1"/>
          <p:nvPr/>
        </p:nvSpPr>
        <p:spPr>
          <a:xfrm>
            <a:off x="0" y="6581001"/>
            <a:ext cx="61569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Sharman et al Blood 2025</a:t>
            </a:r>
          </a:p>
        </p:txBody>
      </p:sp>
    </p:spTree>
    <p:extLst>
      <p:ext uri="{BB962C8B-B14F-4D97-AF65-F5344CB8AC3E}">
        <p14:creationId xmlns:p14="http://schemas.microsoft.com/office/powerpoint/2010/main" val="3012549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869C5-7EAB-B888-FBE6-F2975CF7B0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718EEC-A1AC-7186-7058-BDDA29F5B8D2}"/>
              </a:ext>
            </a:extLst>
          </p:cNvPr>
          <p:cNvSpPr>
            <a:spLocks noGrp="1"/>
          </p:cNvSpPr>
          <p:nvPr>
            <p:ph type="title"/>
          </p:nvPr>
        </p:nvSpPr>
        <p:spPr>
          <a:xfrm>
            <a:off x="838200" y="0"/>
            <a:ext cx="10515600" cy="1325563"/>
          </a:xfrm>
        </p:spPr>
        <p:txBody>
          <a:bodyPr/>
          <a:lstStyle/>
          <a:p>
            <a:r>
              <a:rPr lang="en-US" dirty="0"/>
              <a:t>CR rate consistently improved over time</a:t>
            </a:r>
          </a:p>
        </p:txBody>
      </p:sp>
      <p:pic>
        <p:nvPicPr>
          <p:cNvPr id="7" name="Picture 6">
            <a:extLst>
              <a:ext uri="{FF2B5EF4-FFF2-40B4-BE49-F238E27FC236}">
                <a16:creationId xmlns:a16="http://schemas.microsoft.com/office/drawing/2014/main" id="{7E61F924-F9FD-4809-6BAB-A00F79EF9064}"/>
              </a:ext>
            </a:extLst>
          </p:cNvPr>
          <p:cNvPicPr>
            <a:picLocks noChangeAspect="1"/>
          </p:cNvPicPr>
          <p:nvPr/>
        </p:nvPicPr>
        <p:blipFill>
          <a:blip r:embed="rId2"/>
          <a:stretch>
            <a:fillRect/>
          </a:stretch>
        </p:blipFill>
        <p:spPr>
          <a:xfrm>
            <a:off x="553720" y="892387"/>
            <a:ext cx="11084560" cy="5739338"/>
          </a:xfrm>
          <a:prstGeom prst="rect">
            <a:avLst/>
          </a:prstGeom>
        </p:spPr>
      </p:pic>
      <p:sp>
        <p:nvSpPr>
          <p:cNvPr id="8" name="TextBox 7">
            <a:extLst>
              <a:ext uri="{FF2B5EF4-FFF2-40B4-BE49-F238E27FC236}">
                <a16:creationId xmlns:a16="http://schemas.microsoft.com/office/drawing/2014/main" id="{93E8091B-1DCE-8A76-BA8D-71DD2B6992A3}"/>
              </a:ext>
            </a:extLst>
          </p:cNvPr>
          <p:cNvSpPr txBox="1"/>
          <p:nvPr/>
        </p:nvSpPr>
        <p:spPr>
          <a:xfrm>
            <a:off x="0" y="6581001"/>
            <a:ext cx="61569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Sharman et al Blood 2025</a:t>
            </a:r>
          </a:p>
        </p:txBody>
      </p:sp>
    </p:spTree>
    <p:extLst>
      <p:ext uri="{BB962C8B-B14F-4D97-AF65-F5344CB8AC3E}">
        <p14:creationId xmlns:p14="http://schemas.microsoft.com/office/powerpoint/2010/main" val="27079603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C593-C6E8-66B4-A146-85C6395607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7B9E72-A9F4-DD30-49CF-34A5301EAA68}"/>
              </a:ext>
            </a:extLst>
          </p:cNvPr>
          <p:cNvSpPr>
            <a:spLocks noGrp="1"/>
          </p:cNvSpPr>
          <p:nvPr>
            <p:ph type="title"/>
          </p:nvPr>
        </p:nvSpPr>
        <p:spPr/>
        <p:txBody>
          <a:bodyPr/>
          <a:lstStyle/>
          <a:p>
            <a:r>
              <a:rPr lang="en-US" dirty="0"/>
              <a:t>ELEVATE-TN: Safety Profile</a:t>
            </a:r>
          </a:p>
        </p:txBody>
      </p:sp>
      <p:pic>
        <p:nvPicPr>
          <p:cNvPr id="4" name="Picture 3">
            <a:extLst>
              <a:ext uri="{FF2B5EF4-FFF2-40B4-BE49-F238E27FC236}">
                <a16:creationId xmlns:a16="http://schemas.microsoft.com/office/drawing/2014/main" id="{7B4BD62E-63CE-442F-FA95-2123FEFC236B}"/>
              </a:ext>
            </a:extLst>
          </p:cNvPr>
          <p:cNvPicPr>
            <a:picLocks noChangeAspect="1"/>
          </p:cNvPicPr>
          <p:nvPr/>
        </p:nvPicPr>
        <p:blipFill>
          <a:blip r:embed="rId2"/>
          <a:stretch>
            <a:fillRect/>
          </a:stretch>
        </p:blipFill>
        <p:spPr>
          <a:xfrm>
            <a:off x="385410" y="1426115"/>
            <a:ext cx="11044589" cy="4365085"/>
          </a:xfrm>
          <a:prstGeom prst="rect">
            <a:avLst/>
          </a:prstGeom>
        </p:spPr>
      </p:pic>
      <p:sp>
        <p:nvSpPr>
          <p:cNvPr id="5" name="TextBox 4">
            <a:extLst>
              <a:ext uri="{FF2B5EF4-FFF2-40B4-BE49-F238E27FC236}">
                <a16:creationId xmlns:a16="http://schemas.microsoft.com/office/drawing/2014/main" id="{AC628E0F-E883-3739-31C0-D8A45A665682}"/>
              </a:ext>
            </a:extLst>
          </p:cNvPr>
          <p:cNvSpPr txBox="1"/>
          <p:nvPr/>
        </p:nvSpPr>
        <p:spPr>
          <a:xfrm>
            <a:off x="0" y="6581001"/>
            <a:ext cx="61569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Sharman et al Blood 2025</a:t>
            </a:r>
          </a:p>
        </p:txBody>
      </p:sp>
    </p:spTree>
    <p:extLst>
      <p:ext uri="{BB962C8B-B14F-4D97-AF65-F5344CB8AC3E}">
        <p14:creationId xmlns:p14="http://schemas.microsoft.com/office/powerpoint/2010/main" val="2786185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F841C-E16C-C431-271F-153B6400F3F7}"/>
              </a:ext>
            </a:extLst>
          </p:cNvPr>
          <p:cNvSpPr>
            <a:spLocks noGrp="1"/>
          </p:cNvSpPr>
          <p:nvPr>
            <p:ph type="title"/>
          </p:nvPr>
        </p:nvSpPr>
        <p:spPr/>
        <p:txBody>
          <a:bodyPr/>
          <a:lstStyle/>
          <a:p>
            <a:r>
              <a:rPr lang="en-US" dirty="0"/>
              <a:t>ELEVATE-TN: AEs of Special Interest</a:t>
            </a:r>
          </a:p>
        </p:txBody>
      </p:sp>
      <p:pic>
        <p:nvPicPr>
          <p:cNvPr id="4" name="Picture 3">
            <a:extLst>
              <a:ext uri="{FF2B5EF4-FFF2-40B4-BE49-F238E27FC236}">
                <a16:creationId xmlns:a16="http://schemas.microsoft.com/office/drawing/2014/main" id="{6C5FF8DA-7B1B-DF9C-C9C7-6141ECDAED19}"/>
              </a:ext>
            </a:extLst>
          </p:cNvPr>
          <p:cNvPicPr>
            <a:picLocks noChangeAspect="1"/>
          </p:cNvPicPr>
          <p:nvPr/>
        </p:nvPicPr>
        <p:blipFill>
          <a:blip r:embed="rId2"/>
          <a:stretch>
            <a:fillRect/>
          </a:stretch>
        </p:blipFill>
        <p:spPr>
          <a:xfrm>
            <a:off x="1127673" y="1690688"/>
            <a:ext cx="9936653" cy="4829725"/>
          </a:xfrm>
          <a:prstGeom prst="rect">
            <a:avLst/>
          </a:prstGeom>
        </p:spPr>
      </p:pic>
      <p:sp>
        <p:nvSpPr>
          <p:cNvPr id="5" name="TextBox 4">
            <a:extLst>
              <a:ext uri="{FF2B5EF4-FFF2-40B4-BE49-F238E27FC236}">
                <a16:creationId xmlns:a16="http://schemas.microsoft.com/office/drawing/2014/main" id="{740F8175-A3C2-0EAD-BB4B-1C4100CFA3ED}"/>
              </a:ext>
            </a:extLst>
          </p:cNvPr>
          <p:cNvSpPr txBox="1"/>
          <p:nvPr/>
        </p:nvSpPr>
        <p:spPr>
          <a:xfrm>
            <a:off x="0" y="6581001"/>
            <a:ext cx="61569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Sharman et al Blood 2025</a:t>
            </a:r>
          </a:p>
        </p:txBody>
      </p:sp>
    </p:spTree>
    <p:extLst>
      <p:ext uri="{BB962C8B-B14F-4D97-AF65-F5344CB8AC3E}">
        <p14:creationId xmlns:p14="http://schemas.microsoft.com/office/powerpoint/2010/main" val="1116941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29760"/>
            <a:ext cx="10358967" cy="1383015"/>
          </a:xfrm>
        </p:spPr>
        <p:txBody>
          <a:bodyPr/>
          <a:lstStyle/>
          <a:p>
            <a:r>
              <a:rPr lang="en-US" sz="3200" dirty="0">
                <a:solidFill>
                  <a:srgbClr val="0432FF"/>
                </a:solidFill>
              </a:rPr>
              <a:t>Dr Allen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2142327726"/>
              </p:ext>
            </p:extLst>
          </p:nvPr>
        </p:nvGraphicFramePr>
        <p:xfrm>
          <a:off x="983432" y="1484784"/>
          <a:ext cx="10225136" cy="4340748"/>
        </p:xfrm>
        <a:graphic>
          <a:graphicData uri="http://schemas.openxmlformats.org/drawingml/2006/table">
            <a:tbl>
              <a:tblPr firstRow="1" bandRow="1">
                <a:tableStyleId>{F2DE63D5-997A-4646-A377-4702673A728D}</a:tableStyleId>
              </a:tblPr>
              <a:tblGrid>
                <a:gridCol w="2664296">
                  <a:extLst>
                    <a:ext uri="{9D8B030D-6E8A-4147-A177-3AD203B41FA5}">
                      <a16:colId xmlns:a16="http://schemas.microsoft.com/office/drawing/2014/main" val="20000"/>
                    </a:ext>
                  </a:extLst>
                </a:gridCol>
                <a:gridCol w="7560840">
                  <a:extLst>
                    <a:ext uri="{9D8B030D-6E8A-4147-A177-3AD203B41FA5}">
                      <a16:colId xmlns:a16="http://schemas.microsoft.com/office/drawing/2014/main" val="20001"/>
                    </a:ext>
                  </a:extLst>
                </a:gridCol>
              </a:tblGrid>
              <a:tr h="852556">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NeoGenomics</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52556">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Adaptive Biotechnologies Corporation, ADC Therapeutics, AstraZeneca Pharmaceuticals LP, </a:t>
                      </a:r>
                      <a:r>
                        <a:rPr lang="en-US" sz="1800" b="0" kern="1200" dirty="0" err="1">
                          <a:solidFill>
                            <a:schemeClr val="tx1"/>
                          </a:solidFill>
                          <a:effectLst/>
                          <a:latin typeface="+mn-lt"/>
                          <a:ea typeface="+mn-ea"/>
                          <a:cs typeface="+mn-cs"/>
                        </a:rPr>
                        <a:t>BeOne</a:t>
                      </a:r>
                      <a:r>
                        <a:rPr lang="en-US" sz="1800" b="0" kern="1200" dirty="0">
                          <a:solidFill>
                            <a:schemeClr val="tx1"/>
                          </a:solidFill>
                          <a:effectLst/>
                          <a:latin typeface="+mn-lt"/>
                          <a:ea typeface="+mn-ea"/>
                          <a:cs typeface="+mn-cs"/>
                        </a:rPr>
                        <a:t>, Genentech, a member of the Roche Group, Janssen Biotech Inc, Lilly, Pharmacyclics LLC, an AbbVie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1262545"/>
                  </a:ext>
                </a:extLst>
              </a:tr>
              <a:tr h="852556">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Adaptive Biotechnologies Corporation, </a:t>
                      </a:r>
                      <a:r>
                        <a:rPr lang="en-US" sz="1800" b="0" kern="1200" dirty="0" err="1">
                          <a:solidFill>
                            <a:schemeClr val="tx1"/>
                          </a:solidFill>
                          <a:effectLst/>
                          <a:latin typeface="+mn-lt"/>
                          <a:ea typeface="+mn-ea"/>
                          <a:cs typeface="+mn-cs"/>
                        </a:rPr>
                        <a:t>BeOne</a:t>
                      </a:r>
                      <a:r>
                        <a:rPr lang="en-US" sz="1800" b="0" kern="1200" dirty="0">
                          <a:solidFill>
                            <a:schemeClr val="tx1"/>
                          </a:solidFill>
                          <a:effectLst/>
                          <a:latin typeface="+mn-lt"/>
                          <a:ea typeface="+mn-ea"/>
                          <a:cs typeface="+mn-cs"/>
                        </a:rPr>
                        <a:t>, Bristol Myers Squibb, Genentech, 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18866248"/>
                  </a:ext>
                </a:extLst>
              </a:tr>
              <a:tr h="852556">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68327724"/>
                  </a:ext>
                </a:extLst>
              </a:tr>
              <a:tr h="852556">
                <a:tc>
                  <a:txBody>
                    <a:bodyPr/>
                    <a:lstStyle/>
                    <a:p>
                      <a:r>
                        <a:rPr lang="en-US" sz="1800" b="1" kern="1200" dirty="0">
                          <a:solidFill>
                            <a:schemeClr val="tx1"/>
                          </a:solidFill>
                          <a:effectLst/>
                          <a:latin typeface="+mn-lt"/>
                          <a:ea typeface="+mn-ea"/>
                          <a:cs typeface="+mn-cs"/>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t>
                      </a:r>
                      <a:r>
                        <a:rPr lang="en-US" sz="1800" b="0" kern="1200" dirty="0" err="1">
                          <a:solidFill>
                            <a:schemeClr val="tx1"/>
                          </a:solidFill>
                          <a:effectLst/>
                          <a:latin typeface="+mn-lt"/>
                          <a:ea typeface="+mn-ea"/>
                          <a:cs typeface="+mn-cs"/>
                        </a:rPr>
                        <a:t>BeOne</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81677727"/>
                  </a:ext>
                </a:extLst>
              </a:tr>
            </a:tbl>
          </a:graphicData>
        </a:graphic>
      </p:graphicFrame>
    </p:spTree>
    <p:custDataLst>
      <p:tags r:id="rId1"/>
    </p:custDataLst>
    <p:extLst>
      <p:ext uri="{BB962C8B-B14F-4D97-AF65-F5344CB8AC3E}">
        <p14:creationId xmlns:p14="http://schemas.microsoft.com/office/powerpoint/2010/main" val="1583849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D4C98-45F4-1BA6-690D-5436449DE5F8}"/>
              </a:ext>
            </a:extLst>
          </p:cNvPr>
          <p:cNvSpPr>
            <a:spLocks noGrp="1"/>
          </p:cNvSpPr>
          <p:nvPr>
            <p:ph type="title"/>
          </p:nvPr>
        </p:nvSpPr>
        <p:spPr>
          <a:xfrm>
            <a:off x="838199" y="0"/>
            <a:ext cx="10515600" cy="1325563"/>
          </a:xfrm>
        </p:spPr>
        <p:txBody>
          <a:bodyPr>
            <a:normAutofit/>
          </a:bodyPr>
          <a:lstStyle/>
          <a:p>
            <a:pPr algn="ctr"/>
            <a:r>
              <a:rPr lang="en-US" sz="3600" dirty="0"/>
              <a:t>SEQUOIA 6 Year Follow-up by 17p Deletion</a:t>
            </a:r>
          </a:p>
        </p:txBody>
      </p:sp>
      <p:pic>
        <p:nvPicPr>
          <p:cNvPr id="4" name="Content Placeholder 3">
            <a:extLst>
              <a:ext uri="{FF2B5EF4-FFF2-40B4-BE49-F238E27FC236}">
                <a16:creationId xmlns:a16="http://schemas.microsoft.com/office/drawing/2014/main" id="{7AF8C991-9E3E-588D-FF94-6438E5FD9FEB}"/>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54643" y="1088020"/>
            <a:ext cx="11750668" cy="5793047"/>
          </a:xfrm>
          <a:prstGeom prst="rect">
            <a:avLst/>
          </a:prstGeom>
        </p:spPr>
      </p:pic>
    </p:spTree>
    <p:extLst>
      <p:ext uri="{BB962C8B-B14F-4D97-AF65-F5344CB8AC3E}">
        <p14:creationId xmlns:p14="http://schemas.microsoft.com/office/powerpoint/2010/main" val="40770598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56C295A-8BBF-F28C-19D3-1E696252D098}"/>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0466" y="995423"/>
            <a:ext cx="11871068" cy="5719394"/>
          </a:xfrm>
          <a:prstGeom prst="rect">
            <a:avLst/>
          </a:prstGeom>
        </p:spPr>
      </p:pic>
      <p:sp>
        <p:nvSpPr>
          <p:cNvPr id="7" name="Rectangle 6">
            <a:extLst>
              <a:ext uri="{FF2B5EF4-FFF2-40B4-BE49-F238E27FC236}">
                <a16:creationId xmlns:a16="http://schemas.microsoft.com/office/drawing/2014/main" id="{F4A98EB8-0EAB-9CCC-C8F7-E6FBA2A9AB49}"/>
              </a:ext>
            </a:extLst>
          </p:cNvPr>
          <p:cNvSpPr/>
          <p:nvPr/>
        </p:nvSpPr>
        <p:spPr>
          <a:xfrm>
            <a:off x="2412694" y="3855120"/>
            <a:ext cx="991518" cy="4304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0719B6BC-FAB6-6FF5-9619-C6D4B3E22D16}"/>
              </a:ext>
            </a:extLst>
          </p:cNvPr>
          <p:cNvSpPr>
            <a:spLocks noGrp="1"/>
          </p:cNvSpPr>
          <p:nvPr>
            <p:ph type="title"/>
          </p:nvPr>
        </p:nvSpPr>
        <p:spPr>
          <a:xfrm>
            <a:off x="838200" y="0"/>
            <a:ext cx="10515600" cy="1325563"/>
          </a:xfrm>
        </p:spPr>
        <p:txBody>
          <a:bodyPr>
            <a:normAutofit/>
          </a:bodyPr>
          <a:lstStyle/>
          <a:p>
            <a:pPr algn="ctr"/>
            <a:r>
              <a:rPr lang="en-US" sz="3200" dirty="0"/>
              <a:t>SEQUOIA: Outcomes by Del(17p) and IGHV Mutation Status</a:t>
            </a:r>
          </a:p>
        </p:txBody>
      </p:sp>
      <p:sp>
        <p:nvSpPr>
          <p:cNvPr id="3" name="TextBox 2">
            <a:extLst>
              <a:ext uri="{FF2B5EF4-FFF2-40B4-BE49-F238E27FC236}">
                <a16:creationId xmlns:a16="http://schemas.microsoft.com/office/drawing/2014/main" id="{ACE698E6-4D97-3208-05B6-3E5AA28C5FDF}"/>
              </a:ext>
            </a:extLst>
          </p:cNvPr>
          <p:cNvSpPr txBox="1"/>
          <p:nvPr/>
        </p:nvSpPr>
        <p:spPr>
          <a:xfrm>
            <a:off x="2445745" y="3844103"/>
            <a:ext cx="543156" cy="115881"/>
          </a:xfrm>
          <a:prstGeom prst="rect">
            <a:avLst/>
          </a:prstGeom>
          <a:solidFill>
            <a:schemeClr val="bg1"/>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50 (46)</a:t>
            </a:r>
          </a:p>
        </p:txBody>
      </p:sp>
      <p:sp>
        <p:nvSpPr>
          <p:cNvPr id="5" name="TextBox 4">
            <a:extLst>
              <a:ext uri="{FF2B5EF4-FFF2-40B4-BE49-F238E27FC236}">
                <a16:creationId xmlns:a16="http://schemas.microsoft.com/office/drawing/2014/main" id="{E0F15F03-E580-2654-E482-96D966D8C468}"/>
              </a:ext>
            </a:extLst>
          </p:cNvPr>
          <p:cNvSpPr txBox="1"/>
          <p:nvPr/>
        </p:nvSpPr>
        <p:spPr>
          <a:xfrm>
            <a:off x="2445745" y="4114595"/>
            <a:ext cx="543156" cy="115881"/>
          </a:xfrm>
          <a:prstGeom prst="rect">
            <a:avLst/>
          </a:prstGeom>
          <a:solidFill>
            <a:schemeClr val="bg1"/>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79 (64)</a:t>
            </a:r>
          </a:p>
        </p:txBody>
      </p:sp>
    </p:spTree>
    <p:extLst>
      <p:ext uri="{BB962C8B-B14F-4D97-AF65-F5344CB8AC3E}">
        <p14:creationId xmlns:p14="http://schemas.microsoft.com/office/powerpoint/2010/main" val="1804982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2E35-FE4A-CAFD-A495-87C3A12576FC}"/>
              </a:ext>
            </a:extLst>
          </p:cNvPr>
          <p:cNvSpPr>
            <a:spLocks noGrp="1"/>
          </p:cNvSpPr>
          <p:nvPr>
            <p:ph type="title"/>
          </p:nvPr>
        </p:nvSpPr>
        <p:spPr>
          <a:xfrm>
            <a:off x="838200" y="18255"/>
            <a:ext cx="10515600" cy="1325563"/>
          </a:xfrm>
        </p:spPr>
        <p:txBody>
          <a:bodyPr>
            <a:normAutofit/>
          </a:bodyPr>
          <a:lstStyle/>
          <a:p>
            <a:pPr algn="ctr"/>
            <a:r>
              <a:rPr lang="en-US" sz="3600" dirty="0"/>
              <a:t>SEQUOIA: Safety Profile</a:t>
            </a:r>
          </a:p>
        </p:txBody>
      </p:sp>
      <p:pic>
        <p:nvPicPr>
          <p:cNvPr id="4" name="Content Placeholder 3">
            <a:extLst>
              <a:ext uri="{FF2B5EF4-FFF2-40B4-BE49-F238E27FC236}">
                <a16:creationId xmlns:a16="http://schemas.microsoft.com/office/drawing/2014/main" id="{87626141-10F4-E389-D693-5C653FAABDBD}"/>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2207" y="1018262"/>
            <a:ext cx="11967585" cy="5839738"/>
          </a:xfrm>
          <a:prstGeom prst="rect">
            <a:avLst/>
          </a:prstGeom>
        </p:spPr>
      </p:pic>
    </p:spTree>
    <p:extLst>
      <p:ext uri="{BB962C8B-B14F-4D97-AF65-F5344CB8AC3E}">
        <p14:creationId xmlns:p14="http://schemas.microsoft.com/office/powerpoint/2010/main" val="13082157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C54EE-2971-1D88-6125-C9E5BBAC1854}"/>
              </a:ext>
            </a:extLst>
          </p:cNvPr>
          <p:cNvSpPr>
            <a:spLocks noGrp="1"/>
          </p:cNvSpPr>
          <p:nvPr>
            <p:ph type="title"/>
          </p:nvPr>
        </p:nvSpPr>
        <p:spPr/>
        <p:txBody>
          <a:bodyPr/>
          <a:lstStyle/>
          <a:p>
            <a:r>
              <a:rPr lang="en-US" dirty="0"/>
              <a:t>ELEVATE-RR Study Design</a:t>
            </a:r>
          </a:p>
        </p:txBody>
      </p:sp>
      <p:pic>
        <p:nvPicPr>
          <p:cNvPr id="4" name="Picture 3">
            <a:extLst>
              <a:ext uri="{FF2B5EF4-FFF2-40B4-BE49-F238E27FC236}">
                <a16:creationId xmlns:a16="http://schemas.microsoft.com/office/drawing/2014/main" id="{6349B52D-429F-B703-8882-247CDCA56122}"/>
              </a:ext>
            </a:extLst>
          </p:cNvPr>
          <p:cNvPicPr>
            <a:picLocks noChangeAspect="1"/>
          </p:cNvPicPr>
          <p:nvPr/>
        </p:nvPicPr>
        <p:blipFill>
          <a:blip r:embed="rId2"/>
          <a:stretch>
            <a:fillRect/>
          </a:stretch>
        </p:blipFill>
        <p:spPr>
          <a:xfrm>
            <a:off x="0" y="2050806"/>
            <a:ext cx="12192000" cy="2756387"/>
          </a:xfrm>
          <a:prstGeom prst="rect">
            <a:avLst/>
          </a:prstGeom>
        </p:spPr>
      </p:pic>
      <p:sp>
        <p:nvSpPr>
          <p:cNvPr id="5" name="TextBox 4">
            <a:extLst>
              <a:ext uri="{FF2B5EF4-FFF2-40B4-BE49-F238E27FC236}">
                <a16:creationId xmlns:a16="http://schemas.microsoft.com/office/drawing/2014/main" id="{77DD4F5A-85FC-D47D-EA1C-E835AC5D249D}"/>
              </a:ext>
            </a:extLst>
          </p:cNvPr>
          <p:cNvSpPr txBox="1"/>
          <p:nvPr/>
        </p:nvSpPr>
        <p:spPr>
          <a:xfrm>
            <a:off x="98981" y="6553200"/>
            <a:ext cx="432908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Seymour et al. Blood 2023;142:687-699</a:t>
            </a:r>
          </a:p>
        </p:txBody>
      </p:sp>
    </p:spTree>
    <p:extLst>
      <p:ext uri="{BB962C8B-B14F-4D97-AF65-F5344CB8AC3E}">
        <p14:creationId xmlns:p14="http://schemas.microsoft.com/office/powerpoint/2010/main" val="5883741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F39816-5BC4-927B-30F6-A25BCD9983A4}"/>
              </a:ext>
            </a:extLst>
          </p:cNvPr>
          <p:cNvSpPr>
            <a:spLocks noGrp="1"/>
          </p:cNvSpPr>
          <p:nvPr>
            <p:ph type="title"/>
          </p:nvPr>
        </p:nvSpPr>
        <p:spPr>
          <a:xfrm>
            <a:off x="739775" y="-190897"/>
            <a:ext cx="10515600" cy="1325563"/>
          </a:xfrm>
        </p:spPr>
        <p:txBody>
          <a:bodyPr vert="horz" lIns="91440" tIns="45720" rIns="91440" bIns="45720" rtlCol="0" anchor="b">
            <a:normAutofit fontScale="90000"/>
          </a:bodyPr>
          <a:lstStyle/>
          <a:p>
            <a:pPr algn="ctr"/>
            <a:r>
              <a:rPr lang="en-US" sz="5200" dirty="0"/>
              <a:t>ELEVATE-RR: Adverse Events of Interest</a:t>
            </a:r>
          </a:p>
        </p:txBody>
      </p:sp>
      <p:sp>
        <p:nvSpPr>
          <p:cNvPr id="9" name="Text Placeholder 8">
            <a:extLst>
              <a:ext uri="{FF2B5EF4-FFF2-40B4-BE49-F238E27FC236}">
                <a16:creationId xmlns:a16="http://schemas.microsoft.com/office/drawing/2014/main" id="{BDA1B8B5-97AA-8667-7C81-EDBE770551F7}"/>
              </a:ext>
            </a:extLst>
          </p:cNvPr>
          <p:cNvSpPr>
            <a:spLocks noGrp="1"/>
          </p:cNvSpPr>
          <p:nvPr>
            <p:ph type="body" idx="1"/>
          </p:nvPr>
        </p:nvSpPr>
        <p:spPr/>
        <p:txBody>
          <a:bodyPr/>
          <a:lstStyle/>
          <a:p>
            <a:pPr algn="ctr"/>
            <a:r>
              <a:rPr lang="en-US" dirty="0"/>
              <a:t>Atrial Fibrillation/Flutter</a:t>
            </a:r>
          </a:p>
        </p:txBody>
      </p:sp>
      <p:pic>
        <p:nvPicPr>
          <p:cNvPr id="7" name="Content Placeholder 6">
            <a:extLst>
              <a:ext uri="{FF2B5EF4-FFF2-40B4-BE49-F238E27FC236}">
                <a16:creationId xmlns:a16="http://schemas.microsoft.com/office/drawing/2014/main" id="{C5952CAC-5754-9A72-E5AD-881570FC0A74}"/>
              </a:ext>
            </a:extLst>
          </p:cNvPr>
          <p:cNvPicPr>
            <a:picLocks noGrp="1" noChangeAspect="1"/>
          </p:cNvPicPr>
          <p:nvPr>
            <p:ph sz="half" idx="2"/>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98981" y="2633032"/>
            <a:ext cx="5997019" cy="3007764"/>
          </a:xfrm>
          <a:prstGeom prst="rect">
            <a:avLst/>
          </a:prstGeom>
        </p:spPr>
      </p:pic>
      <p:sp>
        <p:nvSpPr>
          <p:cNvPr id="10" name="Text Placeholder 9">
            <a:extLst>
              <a:ext uri="{FF2B5EF4-FFF2-40B4-BE49-F238E27FC236}">
                <a16:creationId xmlns:a16="http://schemas.microsoft.com/office/drawing/2014/main" id="{83B8D63A-23FC-EF22-175E-B28261365BD9}"/>
              </a:ext>
            </a:extLst>
          </p:cNvPr>
          <p:cNvSpPr>
            <a:spLocks noGrp="1"/>
          </p:cNvSpPr>
          <p:nvPr>
            <p:ph type="body" sz="quarter" idx="3"/>
          </p:nvPr>
        </p:nvSpPr>
        <p:spPr/>
        <p:txBody>
          <a:bodyPr/>
          <a:lstStyle/>
          <a:p>
            <a:pPr algn="ctr"/>
            <a:r>
              <a:rPr lang="en-US" dirty="0"/>
              <a:t>Hypertension</a:t>
            </a:r>
          </a:p>
        </p:txBody>
      </p:sp>
      <p:pic>
        <p:nvPicPr>
          <p:cNvPr id="8" name="Content Placeholder 7">
            <a:extLst>
              <a:ext uri="{FF2B5EF4-FFF2-40B4-BE49-F238E27FC236}">
                <a16:creationId xmlns:a16="http://schemas.microsoft.com/office/drawing/2014/main" id="{7829F0C8-E07C-241E-998B-DC48B83814AB}"/>
              </a:ext>
            </a:extLst>
          </p:cNvPr>
          <p:cNvPicPr>
            <a:picLocks noGrp="1" noChangeAspect="1"/>
          </p:cNvPicPr>
          <p:nvPr>
            <p:ph sz="quarter" idx="4"/>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172200" y="2633032"/>
            <a:ext cx="6020268" cy="3010134"/>
          </a:xfrm>
          <a:prstGeom prst="rect">
            <a:avLst/>
          </a:prstGeom>
        </p:spPr>
      </p:pic>
      <p:sp>
        <p:nvSpPr>
          <p:cNvPr id="2" name="TextBox 1">
            <a:extLst>
              <a:ext uri="{FF2B5EF4-FFF2-40B4-BE49-F238E27FC236}">
                <a16:creationId xmlns:a16="http://schemas.microsoft.com/office/drawing/2014/main" id="{C529FC12-24D7-1A58-6545-832277E80C32}"/>
              </a:ext>
            </a:extLst>
          </p:cNvPr>
          <p:cNvSpPr txBox="1"/>
          <p:nvPr/>
        </p:nvSpPr>
        <p:spPr>
          <a:xfrm>
            <a:off x="98981" y="6553200"/>
            <a:ext cx="432908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Seymour et al. Blood 2023;142:687-699</a:t>
            </a:r>
          </a:p>
        </p:txBody>
      </p:sp>
    </p:spTree>
    <p:extLst>
      <p:ext uri="{BB962C8B-B14F-4D97-AF65-F5344CB8AC3E}">
        <p14:creationId xmlns:p14="http://schemas.microsoft.com/office/powerpoint/2010/main" val="34794935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7F6F1-28E6-663E-FC2B-2AB35AF6EB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4ED0EB-C911-F87C-DED4-E621292BF3DF}"/>
              </a:ext>
            </a:extLst>
          </p:cNvPr>
          <p:cNvSpPr>
            <a:spLocks noGrp="1"/>
          </p:cNvSpPr>
          <p:nvPr>
            <p:ph type="title"/>
          </p:nvPr>
        </p:nvSpPr>
        <p:spPr>
          <a:xfrm>
            <a:off x="838200" y="1"/>
            <a:ext cx="10515600" cy="782198"/>
          </a:xfrm>
        </p:spPr>
        <p:txBody>
          <a:bodyPr>
            <a:normAutofit/>
          </a:bodyPr>
          <a:lstStyle/>
          <a:p>
            <a:pPr algn="ctr"/>
            <a:r>
              <a:rPr lang="en-US" sz="3200" dirty="0"/>
              <a:t>ELEVATE-RR: Acalabrutinib vs Ibrutinib in Rel/Ref CLL</a:t>
            </a:r>
          </a:p>
        </p:txBody>
      </p:sp>
      <p:pic>
        <p:nvPicPr>
          <p:cNvPr id="4" name="Content Placeholder 3">
            <a:extLst>
              <a:ext uri="{FF2B5EF4-FFF2-40B4-BE49-F238E27FC236}">
                <a16:creationId xmlns:a16="http://schemas.microsoft.com/office/drawing/2014/main" id="{0DEAA2D6-4BF1-C069-D232-043A1A69D6AD}"/>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71640" y="782199"/>
            <a:ext cx="8808640" cy="6016616"/>
          </a:xfrm>
          <a:prstGeom prst="rect">
            <a:avLst/>
          </a:prstGeom>
        </p:spPr>
      </p:pic>
      <p:sp>
        <p:nvSpPr>
          <p:cNvPr id="3" name="TextBox 2">
            <a:extLst>
              <a:ext uri="{FF2B5EF4-FFF2-40B4-BE49-F238E27FC236}">
                <a16:creationId xmlns:a16="http://schemas.microsoft.com/office/drawing/2014/main" id="{9D0A8DDB-9E58-C5BD-56C8-7D1E50B681AA}"/>
              </a:ext>
            </a:extLst>
          </p:cNvPr>
          <p:cNvSpPr txBox="1"/>
          <p:nvPr/>
        </p:nvSpPr>
        <p:spPr>
          <a:xfrm>
            <a:off x="0" y="6581001"/>
            <a:ext cx="47244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Byrd et al. JCO 2021;39(31):3441-3452</a:t>
            </a:r>
          </a:p>
        </p:txBody>
      </p:sp>
    </p:spTree>
    <p:extLst>
      <p:ext uri="{BB962C8B-B14F-4D97-AF65-F5344CB8AC3E}">
        <p14:creationId xmlns:p14="http://schemas.microsoft.com/office/powerpoint/2010/main" val="14872223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Content Placeholder 3">
            <a:extLst>
              <a:ext uri="{FF2B5EF4-FFF2-40B4-BE49-F238E27FC236}">
                <a16:creationId xmlns:a16="http://schemas.microsoft.com/office/drawing/2014/main" id="{6D308AFB-E9B2-E5B3-4124-D707380FA548}"/>
              </a:ext>
            </a:extLst>
          </p:cNvPr>
          <p:cNvPicPr>
            <a:picLocks noGrp="1" noChangeAspect="1"/>
          </p:cNvPicPr>
          <p:nvPr>
            <p:ph idx="1"/>
          </p:nvPr>
        </p:nvPicPr>
        <p:blipFill>
          <a:blip r:embed="rId2"/>
          <a:srcRect l="871" r="1" b="1"/>
          <a:stretch>
            <a:fillRect/>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79A5B17-A5F1-6EA3-A46A-F32A9598CC99}"/>
              </a:ext>
            </a:extLst>
          </p:cNvPr>
          <p:cNvSpPr txBox="1"/>
          <p:nvPr/>
        </p:nvSpPr>
        <p:spPr>
          <a:xfrm>
            <a:off x="4207934" y="6058543"/>
            <a:ext cx="453813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ptos" panose="02110004020202020204"/>
                <a:ea typeface="+mn-ea"/>
                <a:cs typeface="+mn-cs"/>
              </a:rPr>
              <a:t>Brown JR et al. ASH 2023</a:t>
            </a:r>
          </a:p>
        </p:txBody>
      </p:sp>
    </p:spTree>
    <p:extLst>
      <p:ext uri="{BB962C8B-B14F-4D97-AF65-F5344CB8AC3E}">
        <p14:creationId xmlns:p14="http://schemas.microsoft.com/office/powerpoint/2010/main" val="6756534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4B7E1C5-BC9F-71B6-4EAF-7A8C86526274}"/>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91774" y="474140"/>
            <a:ext cx="11644775" cy="5909720"/>
          </a:xfrm>
          <a:prstGeom prst="rect">
            <a:avLst/>
          </a:prstGeom>
        </p:spPr>
      </p:pic>
      <p:sp>
        <p:nvSpPr>
          <p:cNvPr id="2" name="TextBox 1">
            <a:extLst>
              <a:ext uri="{FF2B5EF4-FFF2-40B4-BE49-F238E27FC236}">
                <a16:creationId xmlns:a16="http://schemas.microsoft.com/office/drawing/2014/main" id="{E3902166-86FB-5610-0CAA-4D5938C3940C}"/>
              </a:ext>
            </a:extLst>
          </p:cNvPr>
          <p:cNvSpPr txBox="1"/>
          <p:nvPr/>
        </p:nvSpPr>
        <p:spPr>
          <a:xfrm>
            <a:off x="191774" y="6596390"/>
            <a:ext cx="453813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ptos" panose="02110004020202020204"/>
                <a:ea typeface="+mn-ea"/>
                <a:cs typeface="+mn-cs"/>
              </a:rPr>
              <a:t>Brown JR et al. ASH 2023</a:t>
            </a:r>
          </a:p>
        </p:txBody>
      </p:sp>
    </p:spTree>
    <p:extLst>
      <p:ext uri="{BB962C8B-B14F-4D97-AF65-F5344CB8AC3E}">
        <p14:creationId xmlns:p14="http://schemas.microsoft.com/office/powerpoint/2010/main" val="7208406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1137192-AF19-F5D8-6A89-CE7245F3C98A}"/>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01095" y="467324"/>
            <a:ext cx="11614415" cy="5923352"/>
          </a:xfrm>
          <a:prstGeom prst="rect">
            <a:avLst/>
          </a:prstGeom>
        </p:spPr>
      </p:pic>
      <p:sp>
        <p:nvSpPr>
          <p:cNvPr id="2" name="TextBox 1">
            <a:extLst>
              <a:ext uri="{FF2B5EF4-FFF2-40B4-BE49-F238E27FC236}">
                <a16:creationId xmlns:a16="http://schemas.microsoft.com/office/drawing/2014/main" id="{9C1BC49A-A389-5C8B-16D6-2753DA25344F}"/>
              </a:ext>
            </a:extLst>
          </p:cNvPr>
          <p:cNvSpPr txBox="1"/>
          <p:nvPr/>
        </p:nvSpPr>
        <p:spPr>
          <a:xfrm>
            <a:off x="177801" y="6532676"/>
            <a:ext cx="453813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ptos" panose="02110004020202020204"/>
                <a:ea typeface="+mn-ea"/>
                <a:cs typeface="+mn-cs"/>
              </a:rPr>
              <a:t>Brown JR et al. ASH 2023</a:t>
            </a:r>
          </a:p>
        </p:txBody>
      </p:sp>
    </p:spTree>
    <p:extLst>
      <p:ext uri="{BB962C8B-B14F-4D97-AF65-F5344CB8AC3E}">
        <p14:creationId xmlns:p14="http://schemas.microsoft.com/office/powerpoint/2010/main" val="2204158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4E2CB48-DA18-775A-EC8B-5DE29DAFCFC3}"/>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12076" y="308473"/>
            <a:ext cx="11367847" cy="6422834"/>
          </a:xfrm>
          <a:prstGeom prst="rect">
            <a:avLst/>
          </a:prstGeom>
        </p:spPr>
      </p:pic>
      <p:sp>
        <p:nvSpPr>
          <p:cNvPr id="2" name="TextBox 1">
            <a:extLst>
              <a:ext uri="{FF2B5EF4-FFF2-40B4-BE49-F238E27FC236}">
                <a16:creationId xmlns:a16="http://schemas.microsoft.com/office/drawing/2014/main" id="{0470DF48-7B17-50DF-2951-C91F6336D0D4}"/>
              </a:ext>
            </a:extLst>
          </p:cNvPr>
          <p:cNvSpPr txBox="1"/>
          <p:nvPr/>
        </p:nvSpPr>
        <p:spPr>
          <a:xfrm>
            <a:off x="0" y="6600502"/>
            <a:ext cx="453813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ptos" panose="02110004020202020204"/>
                <a:ea typeface="+mn-ea"/>
                <a:cs typeface="+mn-cs"/>
              </a:rPr>
              <a:t>Brown JR et al. ASH 2023</a:t>
            </a:r>
          </a:p>
        </p:txBody>
      </p:sp>
      <p:sp>
        <p:nvSpPr>
          <p:cNvPr id="3" name="TextBox 2">
            <a:extLst>
              <a:ext uri="{FF2B5EF4-FFF2-40B4-BE49-F238E27FC236}">
                <a16:creationId xmlns:a16="http://schemas.microsoft.com/office/drawing/2014/main" id="{4C2A6F56-9755-C211-785A-98E5A516E2BD}"/>
              </a:ext>
            </a:extLst>
          </p:cNvPr>
          <p:cNvSpPr txBox="1"/>
          <p:nvPr/>
        </p:nvSpPr>
        <p:spPr>
          <a:xfrm>
            <a:off x="9871114" y="319490"/>
            <a:ext cx="1955985" cy="553998"/>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CE0F3A"/>
                </a:solidFill>
                <a:effectLst/>
                <a:uLnTx/>
                <a:uFillTx/>
                <a:latin typeface="Aptos" panose="02110004020202020204"/>
                <a:ea typeface="+mn-ea"/>
                <a:cs typeface="+mn-cs"/>
              </a:rPr>
              <a:t>in ≥15% of</a:t>
            </a:r>
          </a:p>
        </p:txBody>
      </p:sp>
    </p:spTree>
    <p:extLst>
      <p:ext uri="{BB962C8B-B14F-4D97-AF65-F5344CB8AC3E}">
        <p14:creationId xmlns:p14="http://schemas.microsoft.com/office/powerpoint/2010/main" val="3490212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29760"/>
            <a:ext cx="10358967" cy="1383015"/>
          </a:xfrm>
        </p:spPr>
        <p:txBody>
          <a:bodyPr/>
          <a:lstStyle/>
          <a:p>
            <a:r>
              <a:rPr lang="en-US" sz="3200" dirty="0">
                <a:solidFill>
                  <a:srgbClr val="0432FF"/>
                </a:solidFill>
              </a:rPr>
              <a:t>Dr Fakhri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1465062051"/>
              </p:ext>
            </p:extLst>
          </p:nvPr>
        </p:nvGraphicFramePr>
        <p:xfrm>
          <a:off x="983432" y="1686500"/>
          <a:ext cx="10225136" cy="2462580"/>
        </p:xfrm>
        <a:graphic>
          <a:graphicData uri="http://schemas.openxmlformats.org/drawingml/2006/table">
            <a:tbl>
              <a:tblPr firstRow="1" bandRow="1">
                <a:tableStyleId>{F2DE63D5-997A-4646-A377-4702673A728D}</a:tableStyleId>
              </a:tblPr>
              <a:tblGrid>
                <a:gridCol w="2664296">
                  <a:extLst>
                    <a:ext uri="{9D8B030D-6E8A-4147-A177-3AD203B41FA5}">
                      <a16:colId xmlns:a16="http://schemas.microsoft.com/office/drawing/2014/main" val="20000"/>
                    </a:ext>
                  </a:extLst>
                </a:gridCol>
                <a:gridCol w="7560840">
                  <a:extLst>
                    <a:ext uri="{9D8B030D-6E8A-4147-A177-3AD203B41FA5}">
                      <a16:colId xmlns:a16="http://schemas.microsoft.com/office/drawing/2014/main" val="20001"/>
                    </a:ext>
                  </a:extLst>
                </a:gridCol>
              </a:tblGrid>
              <a:tr h="1131453">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AstraZeneca Pharmaceuticals LP, Genentech, a member of the Roche Group, Pharmacyclics LLC, an AbbVie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331127">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t>
                      </a:r>
                      <a:r>
                        <a:rPr lang="en-US" sz="1800" b="0" kern="1200" dirty="0" err="1">
                          <a:solidFill>
                            <a:schemeClr val="tx1"/>
                          </a:solidFill>
                          <a:effectLst/>
                          <a:latin typeface="+mn-lt"/>
                          <a:ea typeface="+mn-ea"/>
                          <a:cs typeface="+mn-cs"/>
                        </a:rPr>
                        <a:t>BeOne</a:t>
                      </a:r>
                      <a:r>
                        <a:rPr lang="en-US" sz="1800" b="0" kern="1200" dirty="0">
                          <a:solidFill>
                            <a:schemeClr val="tx1"/>
                          </a:solidFill>
                          <a:effectLst/>
                          <a:latin typeface="+mn-lt"/>
                          <a:ea typeface="+mn-ea"/>
                          <a:cs typeface="+mn-cs"/>
                        </a:rPr>
                        <a:t>, Genmab US Inc, </a:t>
                      </a:r>
                      <a:r>
                        <a:rPr lang="en-US" sz="1800" b="0" kern="1200" dirty="0" err="1">
                          <a:solidFill>
                            <a:schemeClr val="tx1"/>
                          </a:solidFill>
                          <a:effectLst/>
                          <a:latin typeface="+mn-lt"/>
                          <a:ea typeface="+mn-ea"/>
                          <a:cs typeface="+mn-cs"/>
                        </a:rPr>
                        <a:t>Loxo</a:t>
                      </a:r>
                      <a:r>
                        <a:rPr lang="en-US" sz="1800" b="0" kern="1200" dirty="0">
                          <a:solidFill>
                            <a:schemeClr val="tx1"/>
                          </a:solidFill>
                          <a:effectLst/>
                          <a:latin typeface="+mn-lt"/>
                          <a:ea typeface="+mn-ea"/>
                          <a:cs typeface="+mn-cs"/>
                        </a:rPr>
                        <a:t> Oncology Inc, a wholly owned subsidiary of Eli Lilly &amp;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1262545"/>
                  </a:ext>
                </a:extLst>
              </a:tr>
            </a:tbl>
          </a:graphicData>
        </a:graphic>
      </p:graphicFrame>
    </p:spTree>
    <p:custDataLst>
      <p:tags r:id="rId1"/>
    </p:custDataLst>
    <p:extLst>
      <p:ext uri="{BB962C8B-B14F-4D97-AF65-F5344CB8AC3E}">
        <p14:creationId xmlns:p14="http://schemas.microsoft.com/office/powerpoint/2010/main" val="3700091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9C53-4DC4-DCAC-99C5-9214BD771A55}"/>
              </a:ext>
            </a:extLst>
          </p:cNvPr>
          <p:cNvSpPr>
            <a:spLocks noGrp="1"/>
          </p:cNvSpPr>
          <p:nvPr>
            <p:ph type="title"/>
          </p:nvPr>
        </p:nvSpPr>
        <p:spPr/>
        <p:txBody>
          <a:bodyPr/>
          <a:lstStyle/>
          <a:p>
            <a:r>
              <a:rPr lang="en-US" dirty="0"/>
              <a:t>Non-Covalent BTK Inhibitors in Frontline CLL</a:t>
            </a:r>
          </a:p>
        </p:txBody>
      </p:sp>
      <p:sp>
        <p:nvSpPr>
          <p:cNvPr id="3" name="Content Placeholder 2">
            <a:extLst>
              <a:ext uri="{FF2B5EF4-FFF2-40B4-BE49-F238E27FC236}">
                <a16:creationId xmlns:a16="http://schemas.microsoft.com/office/drawing/2014/main" id="{B50153F7-8867-4C59-7838-50EE16913C8E}"/>
              </a:ext>
            </a:extLst>
          </p:cNvPr>
          <p:cNvSpPr>
            <a:spLocks noGrp="1"/>
          </p:cNvSpPr>
          <p:nvPr>
            <p:ph idx="1"/>
          </p:nvPr>
        </p:nvSpPr>
        <p:spPr/>
        <p:txBody>
          <a:bodyPr/>
          <a:lstStyle/>
          <a:p>
            <a:r>
              <a:rPr lang="en-US" dirty="0"/>
              <a:t>Bruin CLL-314 trial</a:t>
            </a:r>
          </a:p>
          <a:p>
            <a:r>
              <a:rPr lang="en-US" dirty="0"/>
              <a:t>Bruin CLL-313 trial</a:t>
            </a:r>
          </a:p>
        </p:txBody>
      </p:sp>
    </p:spTree>
    <p:extLst>
      <p:ext uri="{BB962C8B-B14F-4D97-AF65-F5344CB8AC3E}">
        <p14:creationId xmlns:p14="http://schemas.microsoft.com/office/powerpoint/2010/main" val="39457409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70DA5-8F56-0BB7-09A0-7B3835FEBD7C}"/>
              </a:ext>
            </a:extLst>
          </p:cNvPr>
          <p:cNvSpPr>
            <a:spLocks noGrp="1"/>
          </p:cNvSpPr>
          <p:nvPr>
            <p:ph type="title"/>
          </p:nvPr>
        </p:nvSpPr>
        <p:spPr>
          <a:xfrm>
            <a:off x="838199" y="18255"/>
            <a:ext cx="10515600" cy="1325563"/>
          </a:xfrm>
        </p:spPr>
        <p:txBody>
          <a:bodyPr>
            <a:normAutofit/>
          </a:bodyPr>
          <a:lstStyle/>
          <a:p>
            <a:pPr algn="ctr"/>
            <a:r>
              <a:rPr lang="en-US" sz="2800" dirty="0"/>
              <a:t>BRUIN CLL 314: </a:t>
            </a:r>
            <a:r>
              <a:rPr lang="en-US" sz="2800" dirty="0" err="1"/>
              <a:t>Pirtobrutinib</a:t>
            </a:r>
            <a:r>
              <a:rPr lang="en-US" sz="2800" dirty="0"/>
              <a:t> vs Ibrutinib in BTKi‑Naïve Patients</a:t>
            </a:r>
          </a:p>
        </p:txBody>
      </p:sp>
      <p:pic>
        <p:nvPicPr>
          <p:cNvPr id="4" name="Content Placeholder 3">
            <a:extLst>
              <a:ext uri="{FF2B5EF4-FFF2-40B4-BE49-F238E27FC236}">
                <a16:creationId xmlns:a16="http://schemas.microsoft.com/office/drawing/2014/main" id="{2D5F5E72-0935-8E1B-D72E-EA0A09A6BEE9}"/>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4172" y="1157468"/>
            <a:ext cx="12022509" cy="5669330"/>
          </a:xfrm>
          <a:prstGeom prst="rect">
            <a:avLst/>
          </a:prstGeom>
        </p:spPr>
      </p:pic>
    </p:spTree>
    <p:extLst>
      <p:ext uri="{BB962C8B-B14F-4D97-AF65-F5344CB8AC3E}">
        <p14:creationId xmlns:p14="http://schemas.microsoft.com/office/powerpoint/2010/main" val="20242814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D26B0-57B7-70D7-E178-AFB855E59184}"/>
              </a:ext>
            </a:extLst>
          </p:cNvPr>
          <p:cNvSpPr>
            <a:spLocks noGrp="1"/>
          </p:cNvSpPr>
          <p:nvPr>
            <p:ph type="title"/>
          </p:nvPr>
        </p:nvSpPr>
        <p:spPr>
          <a:xfrm>
            <a:off x="838199" y="0"/>
            <a:ext cx="10515600" cy="1325563"/>
          </a:xfrm>
        </p:spPr>
        <p:txBody>
          <a:bodyPr>
            <a:normAutofit/>
          </a:bodyPr>
          <a:lstStyle/>
          <a:p>
            <a:pPr algn="ctr"/>
            <a:r>
              <a:rPr lang="en-US" sz="3600" dirty="0"/>
              <a:t>Bruin CLL-314 Response Rates</a:t>
            </a:r>
          </a:p>
        </p:txBody>
      </p:sp>
      <p:pic>
        <p:nvPicPr>
          <p:cNvPr id="4" name="Content Placeholder 3">
            <a:extLst>
              <a:ext uri="{FF2B5EF4-FFF2-40B4-BE49-F238E27FC236}">
                <a16:creationId xmlns:a16="http://schemas.microsoft.com/office/drawing/2014/main" id="{23E4A643-91DA-A17E-1D18-489688ABE8BE}"/>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7278" y="958888"/>
            <a:ext cx="11997443" cy="5899112"/>
          </a:xfrm>
          <a:prstGeom prst="rect">
            <a:avLst/>
          </a:prstGeom>
        </p:spPr>
      </p:pic>
    </p:spTree>
    <p:extLst>
      <p:ext uri="{BB962C8B-B14F-4D97-AF65-F5344CB8AC3E}">
        <p14:creationId xmlns:p14="http://schemas.microsoft.com/office/powerpoint/2010/main" val="464215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C1C8D-33C6-F0F9-6BA0-29E79C7FE985}"/>
              </a:ext>
            </a:extLst>
          </p:cNvPr>
          <p:cNvSpPr>
            <a:spLocks noGrp="1"/>
          </p:cNvSpPr>
          <p:nvPr>
            <p:ph type="title"/>
          </p:nvPr>
        </p:nvSpPr>
        <p:spPr>
          <a:xfrm>
            <a:off x="838199" y="-138896"/>
            <a:ext cx="10515600" cy="1325563"/>
          </a:xfrm>
        </p:spPr>
        <p:txBody>
          <a:bodyPr/>
          <a:lstStyle/>
          <a:p>
            <a:pPr algn="ctr"/>
            <a:r>
              <a:rPr lang="en-US" dirty="0"/>
              <a:t>Bruin CLL-314 Safety Profile</a:t>
            </a:r>
          </a:p>
        </p:txBody>
      </p:sp>
      <p:pic>
        <p:nvPicPr>
          <p:cNvPr id="4" name="Content Placeholder 3">
            <a:extLst>
              <a:ext uri="{FF2B5EF4-FFF2-40B4-BE49-F238E27FC236}">
                <a16:creationId xmlns:a16="http://schemas.microsoft.com/office/drawing/2014/main" id="{95C6FDDD-E185-A5E7-3E38-1C8C151474CF}"/>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80030" y="914399"/>
            <a:ext cx="11831939" cy="5861192"/>
          </a:xfrm>
          <a:prstGeom prst="rect">
            <a:avLst/>
          </a:prstGeom>
        </p:spPr>
      </p:pic>
    </p:spTree>
    <p:extLst>
      <p:ext uri="{BB962C8B-B14F-4D97-AF65-F5344CB8AC3E}">
        <p14:creationId xmlns:p14="http://schemas.microsoft.com/office/powerpoint/2010/main" val="9140217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2EAD9-E0CA-88CB-322D-5681260BA541}"/>
              </a:ext>
            </a:extLst>
          </p:cNvPr>
          <p:cNvSpPr>
            <a:spLocks noGrp="1"/>
          </p:cNvSpPr>
          <p:nvPr>
            <p:ph type="title"/>
          </p:nvPr>
        </p:nvSpPr>
        <p:spPr>
          <a:xfrm>
            <a:off x="838200" y="18255"/>
            <a:ext cx="10515600" cy="1325563"/>
          </a:xfrm>
        </p:spPr>
        <p:txBody>
          <a:bodyPr>
            <a:normAutofit/>
          </a:bodyPr>
          <a:lstStyle/>
          <a:p>
            <a:r>
              <a:rPr lang="en-US" sz="3600" dirty="0"/>
              <a:t>Bruin CLL-313: </a:t>
            </a:r>
            <a:r>
              <a:rPr lang="en-US" sz="3600" dirty="0" err="1"/>
              <a:t>Pirtobrutinib</a:t>
            </a:r>
            <a:r>
              <a:rPr lang="en-US" sz="3600" dirty="0"/>
              <a:t> vs. Chemoimmunotherapy</a:t>
            </a:r>
          </a:p>
        </p:txBody>
      </p:sp>
      <p:pic>
        <p:nvPicPr>
          <p:cNvPr id="4" name="Content Placeholder 3">
            <a:extLst>
              <a:ext uri="{FF2B5EF4-FFF2-40B4-BE49-F238E27FC236}">
                <a16:creationId xmlns:a16="http://schemas.microsoft.com/office/drawing/2014/main" id="{24FB5FAE-A335-AC40-78F5-BFE45E942CE1}"/>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8593" y="984879"/>
            <a:ext cx="11874814" cy="5854866"/>
          </a:xfrm>
          <a:prstGeom prst="rect">
            <a:avLst/>
          </a:prstGeom>
        </p:spPr>
      </p:pic>
    </p:spTree>
    <p:extLst>
      <p:ext uri="{BB962C8B-B14F-4D97-AF65-F5344CB8AC3E}">
        <p14:creationId xmlns:p14="http://schemas.microsoft.com/office/powerpoint/2010/main" val="25116351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2203-DE7F-C1DF-2F4B-B05CFD4D10EA}"/>
              </a:ext>
            </a:extLst>
          </p:cNvPr>
          <p:cNvSpPr>
            <a:spLocks noGrp="1"/>
          </p:cNvSpPr>
          <p:nvPr>
            <p:ph type="title"/>
          </p:nvPr>
        </p:nvSpPr>
        <p:spPr>
          <a:xfrm>
            <a:off x="838200" y="-167310"/>
            <a:ext cx="10515600" cy="1325563"/>
          </a:xfrm>
        </p:spPr>
        <p:txBody>
          <a:bodyPr>
            <a:normAutofit/>
          </a:bodyPr>
          <a:lstStyle/>
          <a:p>
            <a:pPr algn="ctr"/>
            <a:r>
              <a:rPr lang="en-US" sz="3600" dirty="0"/>
              <a:t>Bruin CLL-313: Safety Profile</a:t>
            </a:r>
          </a:p>
        </p:txBody>
      </p:sp>
      <p:pic>
        <p:nvPicPr>
          <p:cNvPr id="4" name="Content Placeholder 3">
            <a:extLst>
              <a:ext uri="{FF2B5EF4-FFF2-40B4-BE49-F238E27FC236}">
                <a16:creationId xmlns:a16="http://schemas.microsoft.com/office/drawing/2014/main" id="{4B01992F-BE94-8D30-9CE0-0D0A9335A083}"/>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2656" y="926237"/>
            <a:ext cx="11986687" cy="5810384"/>
          </a:xfrm>
          <a:prstGeom prst="rect">
            <a:avLst/>
          </a:prstGeom>
        </p:spPr>
      </p:pic>
    </p:spTree>
    <p:extLst>
      <p:ext uri="{BB962C8B-B14F-4D97-AF65-F5344CB8AC3E}">
        <p14:creationId xmlns:p14="http://schemas.microsoft.com/office/powerpoint/2010/main" val="20820248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B40EB-5D49-047B-6838-FE252A9A280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7148D2B6-B35D-C83B-BAC2-F627BBBB3AD7}"/>
              </a:ext>
            </a:extLst>
          </p:cNvPr>
          <p:cNvSpPr txBox="1">
            <a:spLocks/>
          </p:cNvSpPr>
          <p:nvPr/>
        </p:nvSpPr>
        <p:spPr bwMode="auto">
          <a:xfrm>
            <a:off x="918780" y="5222732"/>
            <a:ext cx="5377891"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Priya Rudolph, MD, PhD</a:t>
            </a:r>
          </a:p>
        </p:txBody>
      </p:sp>
      <p:sp>
        <p:nvSpPr>
          <p:cNvPr id="6" name="Rectangle 5">
            <a:extLst>
              <a:ext uri="{FF2B5EF4-FFF2-40B4-BE49-F238E27FC236}">
                <a16:creationId xmlns:a16="http://schemas.microsoft.com/office/drawing/2014/main" id="{EB22C2F6-B44E-D105-2D78-D6184EC1EA50}"/>
              </a:ext>
            </a:extLst>
          </p:cNvPr>
          <p:cNvSpPr/>
          <p:nvPr/>
        </p:nvSpPr>
        <p:spPr bwMode="auto">
          <a:xfrm>
            <a:off x="1007221" y="243726"/>
            <a:ext cx="10177558" cy="1585074"/>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7" name="Title 1">
            <a:extLst>
              <a:ext uri="{FF2B5EF4-FFF2-40B4-BE49-F238E27FC236}">
                <a16:creationId xmlns:a16="http://schemas.microsoft.com/office/drawing/2014/main" id="{0E597040-0F28-A433-5E47-D52148ACE466}"/>
              </a:ext>
            </a:extLst>
          </p:cNvPr>
          <p:cNvSpPr>
            <a:spLocks noGrp="1"/>
          </p:cNvSpPr>
          <p:nvPr>
            <p:ph type="title"/>
          </p:nvPr>
        </p:nvSpPr>
        <p:spPr>
          <a:xfrm>
            <a:off x="1007221" y="548680"/>
            <a:ext cx="10177558" cy="1085498"/>
          </a:xfrm>
        </p:spPr>
        <p:txBody>
          <a:bodyPr lIns="91440" tIns="91440" rIns="91440" bIns="182880"/>
          <a:lstStyle/>
          <a:p>
            <a:r>
              <a:rPr lang="en-US" sz="4000" dirty="0">
                <a:solidFill>
                  <a:schemeClr val="bg1"/>
                </a:solidFill>
              </a:rPr>
              <a:t>Cases from the Community</a:t>
            </a:r>
          </a:p>
        </p:txBody>
      </p:sp>
      <p:sp>
        <p:nvSpPr>
          <p:cNvPr id="9" name="Title 1">
            <a:extLst>
              <a:ext uri="{FF2B5EF4-FFF2-40B4-BE49-F238E27FC236}">
                <a16:creationId xmlns:a16="http://schemas.microsoft.com/office/drawing/2014/main" id="{701DB04F-6A9F-C298-7794-9165A956F971}"/>
              </a:ext>
            </a:extLst>
          </p:cNvPr>
          <p:cNvSpPr txBox="1">
            <a:spLocks/>
          </p:cNvSpPr>
          <p:nvPr/>
        </p:nvSpPr>
        <p:spPr bwMode="auto">
          <a:xfrm>
            <a:off x="5934081" y="5222732"/>
            <a:ext cx="4382204"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Neil Love, MD </a:t>
            </a:r>
          </a:p>
        </p:txBody>
      </p:sp>
      <p:pic>
        <p:nvPicPr>
          <p:cNvPr id="10" name="Picture 9" descr="A person in a white shirt&#10;&#10;AI-generated content may be incorrect.">
            <a:extLst>
              <a:ext uri="{FF2B5EF4-FFF2-40B4-BE49-F238E27FC236}">
                <a16:creationId xmlns:a16="http://schemas.microsoft.com/office/drawing/2014/main" id="{00315A75-A30B-C652-AC52-FBE39CA09FEC}"/>
              </a:ext>
            </a:extLst>
          </p:cNvPr>
          <p:cNvPicPr>
            <a:picLocks noChangeAspect="1"/>
          </p:cNvPicPr>
          <p:nvPr/>
        </p:nvPicPr>
        <p:blipFill>
          <a:blip r:embed="rId2"/>
          <a:srcRect l="22367" r="19429" b="17523"/>
          <a:stretch>
            <a:fillRect/>
          </a:stretch>
        </p:blipFill>
        <p:spPr>
          <a:xfrm>
            <a:off x="6799303" y="2570972"/>
            <a:ext cx="2651760" cy="2651760"/>
          </a:xfrm>
          <a:prstGeom prst="ellipse">
            <a:avLst/>
          </a:prstGeom>
          <a:effectLst>
            <a:outerShdw blurRad="50800" dist="38100" dir="2700000" algn="tl" rotWithShape="0">
              <a:prstClr val="black">
                <a:alpha val="40000"/>
              </a:prstClr>
            </a:outerShdw>
          </a:effectLst>
        </p:spPr>
      </p:pic>
      <p:pic>
        <p:nvPicPr>
          <p:cNvPr id="12" name="Picture 11" descr="A person wearing a headset&#10;&#10;AI-generated content may be incorrect.">
            <a:extLst>
              <a:ext uri="{FF2B5EF4-FFF2-40B4-BE49-F238E27FC236}">
                <a16:creationId xmlns:a16="http://schemas.microsoft.com/office/drawing/2014/main" id="{7BFAE160-F887-BA38-BA3F-5D6DC9057D0D}"/>
              </a:ext>
            </a:extLst>
          </p:cNvPr>
          <p:cNvPicPr>
            <a:picLocks noChangeAspect="1"/>
          </p:cNvPicPr>
          <p:nvPr/>
        </p:nvPicPr>
        <p:blipFill>
          <a:blip r:embed="rId3"/>
          <a:srcRect l="25971" t="-318" r="17648" b="318"/>
          <a:stretch>
            <a:fillRect/>
          </a:stretch>
        </p:blipFill>
        <p:spPr>
          <a:xfrm>
            <a:off x="2275639" y="2570970"/>
            <a:ext cx="2657966" cy="2651761"/>
          </a:xfrm>
          <a:prstGeom prst="ellipse">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4429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84D6B-0C7E-834C-6980-06E2FB9E5D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12495D-3203-8A07-60C1-23CF98636384}"/>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058966D4-896E-B009-6BF0-F15B534BB025}"/>
              </a:ext>
            </a:extLst>
          </p:cNvPr>
          <p:cNvSpPr>
            <a:spLocks noGrp="1"/>
          </p:cNvSpPr>
          <p:nvPr>
            <p:ph idx="1"/>
          </p:nvPr>
        </p:nvSpPr>
        <p:spPr>
          <a:xfrm>
            <a:off x="912286" y="1416053"/>
            <a:ext cx="10644408" cy="4799013"/>
          </a:xfrm>
        </p:spPr>
        <p:txBody>
          <a:bodyPr/>
          <a:lstStyle/>
          <a:p>
            <a:pPr marL="98425" indent="0">
              <a:lnSpc>
                <a:spcPct val="100000"/>
              </a:lnSpc>
              <a:buNone/>
            </a:pPr>
            <a:r>
              <a:rPr lang="en-US" sz="2600" dirty="0">
                <a:latin typeface="Calibri" panose="020F0502020204030204" pitchFamily="34" charset="0"/>
                <a:cs typeface="Calibri" panose="020F0502020204030204" pitchFamily="34" charset="0"/>
              </a:rPr>
              <a:t>For a patient who is otherwise asymptomatic, do you use the tempo of leukocytosis/lymphocytosis to determine whether to initiate active therapy?</a:t>
            </a:r>
          </a:p>
          <a:p>
            <a:pPr marL="98425" indent="0">
              <a:lnSpc>
                <a:spcPct val="100000"/>
              </a:lnSpc>
              <a:buNone/>
            </a:pPr>
            <a:r>
              <a:rPr lang="en-US" sz="2600" dirty="0">
                <a:latin typeface="Calibri" panose="020F0502020204030204" pitchFamily="34" charset="0"/>
                <a:cs typeface="Calibri" panose="020F0502020204030204" pitchFamily="34" charset="0"/>
              </a:rPr>
              <a:t>Is there a specific lymph node size or time to doubling of lymph node size that would prompt you to start treatment? </a:t>
            </a:r>
          </a:p>
          <a:p>
            <a:pPr marL="98425" indent="0">
              <a:lnSpc>
                <a:spcPct val="100000"/>
              </a:lnSpc>
              <a:buNone/>
            </a:pPr>
            <a:r>
              <a:rPr lang="en-US" sz="2600" dirty="0">
                <a:latin typeface="Calibri" panose="020F0502020204030204" pitchFamily="34" charset="0"/>
                <a:cs typeface="Calibri" panose="020F0502020204030204" pitchFamily="34" charset="0"/>
              </a:rPr>
              <a:t>If this patient had high-risk features such as del(17p) or a TP53 mutation, would that have prompted you to initiate treatment any earlier? </a:t>
            </a:r>
          </a:p>
          <a:p>
            <a:pPr marL="98425" indent="0">
              <a:lnSpc>
                <a:spcPct val="100000"/>
              </a:lnSpc>
              <a:buNone/>
            </a:pPr>
            <a:r>
              <a:rPr lang="en-US" sz="2600" dirty="0">
                <a:latin typeface="Calibri" panose="020F0502020204030204" pitchFamily="34" charset="0"/>
                <a:cs typeface="Calibri" panose="020F0502020204030204" pitchFamily="34" charset="0"/>
              </a:rPr>
              <a:t>For patients with CLL to whom you administer a covalent BTK inhibitor as initial therapy, do you have a preference for a specific one? How do you choose between acalabrutinib and </a:t>
            </a:r>
            <a:r>
              <a:rPr lang="en-US" sz="2600" dirty="0" err="1">
                <a:latin typeface="Calibri" panose="020F0502020204030204" pitchFamily="34" charset="0"/>
                <a:cs typeface="Calibri" panose="020F0502020204030204" pitchFamily="34" charset="0"/>
              </a:rPr>
              <a:t>zanubrutinib</a:t>
            </a:r>
            <a:r>
              <a:rPr lang="en-US" sz="2600" dirty="0">
                <a:latin typeface="Calibri" panose="020F0502020204030204" pitchFamily="34" charset="0"/>
                <a:cs typeface="Calibri" panose="020F0502020204030204" pitchFamily="34" charset="0"/>
              </a:rPr>
              <a:t> in this setting? </a:t>
            </a:r>
          </a:p>
        </p:txBody>
      </p:sp>
    </p:spTree>
    <p:extLst>
      <p:ext uri="{BB962C8B-B14F-4D97-AF65-F5344CB8AC3E}">
        <p14:creationId xmlns:p14="http://schemas.microsoft.com/office/powerpoint/2010/main" val="19828714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B13CC-B17F-112E-B7E6-82B4BAB8FED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D77BA72-7F36-3492-ABA9-687E2D971664}"/>
              </a:ext>
            </a:extLst>
          </p:cNvPr>
          <p:cNvSpPr/>
          <p:nvPr/>
        </p:nvSpPr>
        <p:spPr bwMode="auto">
          <a:xfrm>
            <a:off x="740128" y="2378125"/>
            <a:ext cx="10828480" cy="978867"/>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68D7F0F2-F999-EF56-E084-29F505F8773A}"/>
              </a:ext>
            </a:extLst>
          </p:cNvPr>
          <p:cNvSpPr>
            <a:spLocks noGrp="1"/>
          </p:cNvSpPr>
          <p:nvPr>
            <p:ph type="title"/>
          </p:nvPr>
        </p:nvSpPr>
        <p:spPr>
          <a:xfrm>
            <a:off x="912286" y="227013"/>
            <a:ext cx="10358967" cy="825723"/>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1A29F6FD-1205-D4DB-710E-C0664B7919A7}"/>
              </a:ext>
            </a:extLst>
          </p:cNvPr>
          <p:cNvSpPr>
            <a:spLocks noGrp="1"/>
          </p:cNvSpPr>
          <p:nvPr>
            <p:ph idx="1"/>
          </p:nvPr>
        </p:nvSpPr>
        <p:spPr>
          <a:xfrm>
            <a:off x="920225" y="1124744"/>
            <a:ext cx="10225136"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Current and Future Role of Continuous Bruton Tyrosine Kinase (BTK) Inhibitor Therapy for Previously Untreated Chronic Lymphocytic Leukemia (CLL) — Dr Fakhri</a:t>
            </a:r>
          </a:p>
          <a:p>
            <a:pPr marL="98425" indent="0">
              <a:lnSpc>
                <a:spcPct val="100000"/>
              </a:lnSpc>
              <a:spcBef>
                <a:spcPts val="1600"/>
              </a:spcBef>
              <a:spcAft>
                <a:spcPts val="0"/>
              </a:spcAft>
              <a:buNone/>
            </a:pPr>
            <a:r>
              <a:rPr lang="en-US" sz="2500" dirty="0">
                <a:solidFill>
                  <a:schemeClr val="bg1"/>
                </a:solidFill>
              </a:rPr>
              <a:t>Module 2: Available and Emerging Approaches to Time-Limited Therapy for Treatment-Naïve CLL — Dr Allan</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Optimal Management of Adverse Events (AEs) with BTK and Bcl-2 Inhibitors; Considerations for Special Patient Populations — Dr Ma</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Selection and Sequencing of Therapy for R/R CLL — Dr Shadman</a:t>
            </a:r>
          </a:p>
          <a:p>
            <a:pPr marL="98425" indent="0">
              <a:lnSpc>
                <a:spcPct val="100000"/>
              </a:lnSpc>
              <a:spcBef>
                <a:spcPts val="1600"/>
              </a:spcBef>
              <a:spcAft>
                <a:spcPts val="0"/>
              </a:spcAft>
              <a:buNone/>
            </a:pPr>
            <a:r>
              <a:rPr lang="en-US" sz="2500" dirty="0">
                <a:solidFill>
                  <a:srgbClr val="0432FF"/>
                </a:solidFill>
              </a:rPr>
              <a:t>Module 5: </a:t>
            </a:r>
            <a:r>
              <a:rPr lang="en-US" sz="2500" dirty="0">
                <a:solidFill>
                  <a:schemeClr val="tx1"/>
                </a:solidFill>
              </a:rPr>
              <a:t>Chimeric Antigen Receptor (CAR) T-Cell Therapy and Other Novel Strategies for CLL — Dr Abramson</a:t>
            </a:r>
          </a:p>
        </p:txBody>
      </p:sp>
    </p:spTree>
    <p:extLst>
      <p:ext uri="{BB962C8B-B14F-4D97-AF65-F5344CB8AC3E}">
        <p14:creationId xmlns:p14="http://schemas.microsoft.com/office/powerpoint/2010/main" val="4283271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DF165-FC9C-23A6-6525-69BE8B1761EB}"/>
              </a:ext>
            </a:extLst>
          </p:cNvPr>
          <p:cNvSpPr>
            <a:spLocks noGrp="1"/>
          </p:cNvSpPr>
          <p:nvPr>
            <p:ph type="ctrTitle"/>
          </p:nvPr>
        </p:nvSpPr>
        <p:spPr>
          <a:xfrm>
            <a:off x="651921" y="1644208"/>
            <a:ext cx="11135808" cy="2462021"/>
          </a:xfrm>
        </p:spPr>
        <p:txBody>
          <a:bodyPr/>
          <a:lstStyle/>
          <a:p>
            <a:pPr>
              <a:lnSpc>
                <a:spcPct val="100000"/>
              </a:lnSpc>
              <a:defRPr/>
            </a:pPr>
            <a:r>
              <a:rPr lang="en-US" sz="5333" dirty="0">
                <a:solidFill>
                  <a:srgbClr val="B31B1B"/>
                </a:solidFill>
              </a:rPr>
              <a:t>Available and Emerging Approaches to Time-Limited Therapy for Treatment-Naïve CLL</a:t>
            </a:r>
          </a:p>
        </p:txBody>
      </p:sp>
      <p:sp>
        <p:nvSpPr>
          <p:cNvPr id="3" name="Subtitle 2">
            <a:extLst>
              <a:ext uri="{FF2B5EF4-FFF2-40B4-BE49-F238E27FC236}">
                <a16:creationId xmlns:a16="http://schemas.microsoft.com/office/drawing/2014/main" id="{59BFF331-6EB4-C80A-3BB7-78134A748880}"/>
              </a:ext>
            </a:extLst>
          </p:cNvPr>
          <p:cNvSpPr>
            <a:spLocks noGrp="1"/>
          </p:cNvSpPr>
          <p:nvPr>
            <p:ph type="subTitle" idx="1"/>
          </p:nvPr>
        </p:nvSpPr>
        <p:spPr>
          <a:xfrm>
            <a:off x="394746" y="5180129"/>
            <a:ext cx="7101429" cy="1202380"/>
          </a:xfrm>
        </p:spPr>
        <p:txBody>
          <a:bodyPr/>
          <a:lstStyle/>
          <a:p>
            <a:pPr>
              <a:defRPr/>
            </a:pPr>
            <a:r>
              <a:rPr lang="en-US" sz="2400" dirty="0">
                <a:solidFill>
                  <a:srgbClr val="2D2E2D"/>
                </a:solidFill>
              </a:rPr>
              <a:t>John N. Allan</a:t>
            </a:r>
          </a:p>
          <a:p>
            <a:pPr>
              <a:defRPr/>
            </a:pPr>
            <a:r>
              <a:rPr lang="en-US" sz="2400" dirty="0">
                <a:solidFill>
                  <a:srgbClr val="2D2E2D"/>
                </a:solidFill>
              </a:rPr>
              <a:t>Associate Professor of Clinical Medicine</a:t>
            </a:r>
          </a:p>
          <a:p>
            <a:pPr>
              <a:defRPr/>
            </a:pPr>
            <a:r>
              <a:rPr lang="en-US" sz="2400" dirty="0">
                <a:solidFill>
                  <a:srgbClr val="2D2E2D"/>
                </a:solidFill>
              </a:rPr>
              <a:t>Weill Cornell</a:t>
            </a:r>
          </a:p>
        </p:txBody>
      </p:sp>
      <p:sp>
        <p:nvSpPr>
          <p:cNvPr id="4" name="Subtitle 2">
            <a:extLst>
              <a:ext uri="{FF2B5EF4-FFF2-40B4-BE49-F238E27FC236}">
                <a16:creationId xmlns:a16="http://schemas.microsoft.com/office/drawing/2014/main" id="{570EB2D6-DFA4-28EF-DB62-9BB2A886FC87}"/>
              </a:ext>
            </a:extLst>
          </p:cNvPr>
          <p:cNvSpPr txBox="1">
            <a:spLocks/>
          </p:cNvSpPr>
          <p:nvPr/>
        </p:nvSpPr>
        <p:spPr>
          <a:xfrm>
            <a:off x="7227346" y="5013929"/>
            <a:ext cx="4827084" cy="1151084"/>
          </a:xfrm>
          <a:prstGeom prst="rect">
            <a:avLst/>
          </a:prstGeom>
        </p:spPr>
        <p:txBody>
          <a:bodyPr vert="horz" wrap="square" lIns="0" tIns="0" rIns="0" bIns="0" rtlCol="0">
            <a:spAutoFit/>
          </a:bodyPr>
          <a:lstStyle>
            <a:lvl1pPr marL="0" marR="0" indent="0" algn="l" defTabSz="914400" rtl="0" eaLnBrk="1" fontAlgn="base" latinLnBrk="0" hangingPunct="1">
              <a:lnSpc>
                <a:spcPct val="90000"/>
              </a:lnSpc>
              <a:spcBef>
                <a:spcPts val="600"/>
              </a:spcBef>
              <a:spcAft>
                <a:spcPct val="0"/>
              </a:spcAft>
              <a:buClrTx/>
              <a:buSzTx/>
              <a:buFontTx/>
              <a:buNone/>
              <a:tabLst/>
              <a:defRPr sz="2100" b="0" kern="1200">
                <a:solidFill>
                  <a:schemeClr val="tx1"/>
                </a:solidFill>
                <a:latin typeface="Arial"/>
                <a:ea typeface="+mn-ea"/>
                <a:cs typeface="Arial"/>
              </a:defRPr>
            </a:lvl1pPr>
            <a:lvl2pPr marL="457200" marR="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sz="1600" b="0" kern="1200">
                <a:solidFill>
                  <a:schemeClr val="tx1">
                    <a:tint val="75000"/>
                  </a:schemeClr>
                </a:solidFill>
                <a:latin typeface="Arial"/>
                <a:ea typeface="+mn-ea"/>
                <a:cs typeface="Arial"/>
              </a:defRPr>
            </a:lvl2pPr>
            <a:lvl3pPr marL="914400" marR="0" indent="0" algn="ctr" defTabSz="914400" rtl="0" eaLnBrk="1" fontAlgn="base" latinLnBrk="0" hangingPunct="1">
              <a:lnSpc>
                <a:spcPct val="100000"/>
              </a:lnSpc>
              <a:spcBef>
                <a:spcPct val="20000"/>
              </a:spcBef>
              <a:spcAft>
                <a:spcPct val="0"/>
              </a:spcAft>
              <a:buClrTx/>
              <a:buSzTx/>
              <a:buFont typeface="Courier New" panose="02070309020205020404" pitchFamily="49" charset="0"/>
              <a:buNone/>
              <a:tabLst/>
              <a:defRPr sz="1600" b="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16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16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914400" rtl="0" eaLnBrk="1" fontAlgn="base" latinLnBrk="0" hangingPunct="1">
              <a:lnSpc>
                <a:spcPct val="90000"/>
              </a:lnSpc>
              <a:spcBef>
                <a:spcPts val="600"/>
              </a:spcBef>
              <a:spcAft>
                <a:spcPct val="0"/>
              </a:spcAft>
              <a:buClrTx/>
              <a:buSzTx/>
              <a:buFontTx/>
              <a:buNone/>
              <a:tabLst/>
              <a:defRPr/>
            </a:pPr>
            <a:r>
              <a:rPr kumimoji="0" lang="en-US" sz="2400" b="0" i="0" u="none" strike="noStrike" kern="1200" cap="none" spc="0" normalizeH="0" baseline="0" noProof="0" dirty="0">
                <a:ln>
                  <a:noFill/>
                </a:ln>
                <a:solidFill>
                  <a:srgbClr val="2D2E2D"/>
                </a:solidFill>
                <a:effectLst/>
                <a:uLnTx/>
                <a:uFillTx/>
                <a:latin typeface="Arial"/>
                <a:ea typeface="+mn-ea"/>
                <a:cs typeface="Arial"/>
              </a:rPr>
              <a:t>Research To Practice</a:t>
            </a:r>
          </a:p>
          <a:p>
            <a:pPr marL="0" marR="0" lvl="0" indent="0" algn="l" defTabSz="914400" rtl="0" eaLnBrk="1" fontAlgn="base" latinLnBrk="0" hangingPunct="1">
              <a:lnSpc>
                <a:spcPct val="90000"/>
              </a:lnSpc>
              <a:spcBef>
                <a:spcPts val="600"/>
              </a:spcBef>
              <a:spcAft>
                <a:spcPct val="0"/>
              </a:spcAft>
              <a:buClrTx/>
              <a:buSzTx/>
              <a:buFontTx/>
              <a:buNone/>
              <a:tabLst/>
              <a:defRPr/>
            </a:pPr>
            <a:r>
              <a:rPr kumimoji="0" lang="en-US" sz="2400" b="0" i="0" u="none" strike="noStrike" kern="1200" cap="none" spc="0" normalizeH="0" baseline="0" noProof="0" dirty="0">
                <a:ln>
                  <a:noFill/>
                </a:ln>
                <a:solidFill>
                  <a:srgbClr val="2D2E2D"/>
                </a:solidFill>
                <a:effectLst/>
                <a:uLnTx/>
                <a:uFillTx/>
                <a:latin typeface="Arial"/>
                <a:ea typeface="+mn-ea"/>
                <a:cs typeface="Arial"/>
              </a:rPr>
              <a:t>ASCO 2026 Satellite Symposium </a:t>
            </a:r>
          </a:p>
          <a:p>
            <a:pPr marL="0" marR="0" lvl="0" indent="0" algn="l" defTabSz="914400" rtl="0" eaLnBrk="1" fontAlgn="base" latinLnBrk="0" hangingPunct="1">
              <a:lnSpc>
                <a:spcPct val="90000"/>
              </a:lnSpc>
              <a:spcBef>
                <a:spcPts val="600"/>
              </a:spcBef>
              <a:spcAft>
                <a:spcPct val="0"/>
              </a:spcAft>
              <a:buClrTx/>
              <a:buSzTx/>
              <a:buFontTx/>
              <a:buNone/>
              <a:tabLst/>
              <a:defRPr/>
            </a:pPr>
            <a:r>
              <a:rPr kumimoji="0" lang="en-US" sz="2400" b="0" i="0" u="none" strike="noStrike" kern="1200" cap="none" spc="0" normalizeH="0" baseline="0" noProof="0" dirty="0">
                <a:ln>
                  <a:noFill/>
                </a:ln>
                <a:solidFill>
                  <a:srgbClr val="2D2E2D"/>
                </a:solidFill>
                <a:effectLst/>
                <a:uLnTx/>
                <a:uFillTx/>
                <a:latin typeface="Arial"/>
                <a:ea typeface="+mn-ea"/>
                <a:cs typeface="Arial"/>
              </a:rPr>
              <a:t>Chicago, IL, May 29, 2026</a:t>
            </a:r>
          </a:p>
        </p:txBody>
      </p:sp>
    </p:spTree>
    <p:extLst>
      <p:ext uri="{BB962C8B-B14F-4D97-AF65-F5344CB8AC3E}">
        <p14:creationId xmlns:p14="http://schemas.microsoft.com/office/powerpoint/2010/main" val="219152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7864"/>
          </a:xfrm>
        </p:spPr>
        <p:txBody>
          <a:bodyPr/>
          <a:lstStyle/>
          <a:p>
            <a:r>
              <a:rPr lang="en-US" sz="3200" dirty="0">
                <a:solidFill>
                  <a:srgbClr val="0432FF"/>
                </a:solidFill>
              </a:rPr>
              <a:t>Dr Ma — Disclosures</a:t>
            </a:r>
            <a:br>
              <a:rPr lang="en-US" sz="3200" dirty="0">
                <a:solidFill>
                  <a:srgbClr val="0432FF"/>
                </a:solidFill>
              </a:rPr>
            </a:br>
            <a:r>
              <a:rPr lang="en-US" sz="3200" dirty="0">
                <a:solidFill>
                  <a:srgbClr val="0432FF"/>
                </a:solidFill>
              </a:rPr>
              <a:t>Faculty</a:t>
            </a:r>
          </a:p>
        </p:txBody>
      </p:sp>
      <p:graphicFrame>
        <p:nvGraphicFramePr>
          <p:cNvPr id="4" name="Content Placeholder 3">
            <a:extLst>
              <a:ext uri="{FF2B5EF4-FFF2-40B4-BE49-F238E27FC236}">
                <a16:creationId xmlns:a16="http://schemas.microsoft.com/office/drawing/2014/main" id="{0E50E785-3382-36AF-01A1-CA6E90999D96}"/>
              </a:ext>
            </a:extLst>
          </p:cNvPr>
          <p:cNvGraphicFramePr>
            <a:graphicFrameLocks/>
          </p:cNvGraphicFramePr>
          <p:nvPr>
            <p:extLst>
              <p:ext uri="{D42A27DB-BD31-4B8C-83A1-F6EECF244321}">
                <p14:modId xmlns:p14="http://schemas.microsoft.com/office/powerpoint/2010/main" val="3843698853"/>
              </p:ext>
            </p:extLst>
          </p:nvPr>
        </p:nvGraphicFramePr>
        <p:xfrm>
          <a:off x="983432" y="1686500"/>
          <a:ext cx="10225136" cy="3830731"/>
        </p:xfrm>
        <a:graphic>
          <a:graphicData uri="http://schemas.openxmlformats.org/drawingml/2006/table">
            <a:tbl>
              <a:tblPr firstRow="1" bandRow="1">
                <a:tableStyleId>{F2DE63D5-997A-4646-A377-4702673A728D}</a:tableStyleId>
              </a:tblPr>
              <a:tblGrid>
                <a:gridCol w="2664296">
                  <a:extLst>
                    <a:ext uri="{9D8B030D-6E8A-4147-A177-3AD203B41FA5}">
                      <a16:colId xmlns:a16="http://schemas.microsoft.com/office/drawing/2014/main" val="20000"/>
                    </a:ext>
                  </a:extLst>
                </a:gridCol>
                <a:gridCol w="7560840">
                  <a:extLst>
                    <a:ext uri="{9D8B030D-6E8A-4147-A177-3AD203B41FA5}">
                      <a16:colId xmlns:a16="http://schemas.microsoft.com/office/drawing/2014/main" val="20001"/>
                    </a:ext>
                  </a:extLst>
                </a:gridCol>
              </a:tblGrid>
              <a:tr h="845743">
                <a:tc>
                  <a:txBody>
                    <a:bodyPr/>
                    <a:lstStyle/>
                    <a:p>
                      <a:r>
                        <a:rPr lang="en-US" sz="1800" b="1" kern="1200">
                          <a:solidFill>
                            <a:schemeClr val="tx1"/>
                          </a:solidFill>
                          <a:effectLst/>
                          <a:latin typeface="+mn-lt"/>
                          <a:ea typeface="+mn-ea"/>
                          <a:cs typeface="+mn-cs"/>
                        </a:rPr>
                        <a:t>Advisory Committees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a:solidFill>
                            <a:schemeClr val="tx1"/>
                          </a:solidFill>
                          <a:effectLst/>
                          <a:latin typeface="+mn-lt"/>
                          <a:ea typeface="+mn-ea"/>
                          <a:cs typeface="+mn-cs"/>
                        </a:rPr>
                        <a:t>AbbVie Inc, AstraZeneca Pharmaceuticals LP, BeOne, Bristol Myers Squibb, Genentech, a member of the Roche Group, Lilly</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94996">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a:solidFill>
                            <a:schemeClr val="tx1"/>
                          </a:solidFill>
                          <a:effectLst/>
                          <a:latin typeface="+mn-lt"/>
                          <a:ea typeface="+mn-ea"/>
                          <a:cs typeface="+mn-cs"/>
                        </a:rPr>
                        <a:t>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1262545"/>
                  </a:ext>
                </a:extLst>
              </a:tr>
              <a:tr h="994996">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AstraZeneca Pharmaceuticals LP, </a:t>
                      </a:r>
                      <a:r>
                        <a:rPr lang="en-US" sz="1800" b="0" kern="1200" dirty="0" err="1">
                          <a:solidFill>
                            <a:schemeClr val="tx1"/>
                          </a:solidFill>
                          <a:effectLst/>
                          <a:latin typeface="+mn-lt"/>
                          <a:ea typeface="+mn-ea"/>
                          <a:cs typeface="+mn-cs"/>
                        </a:rPr>
                        <a:t>BeOne</a:t>
                      </a:r>
                      <a:r>
                        <a:rPr lang="en-US" sz="1800" b="0" kern="1200" dirty="0">
                          <a:solidFill>
                            <a:schemeClr val="tx1"/>
                          </a:solidFill>
                          <a:effectLst/>
                          <a:latin typeface="+mn-lt"/>
                          <a:ea typeface="+mn-ea"/>
                          <a:cs typeface="+mn-cs"/>
                        </a:rPr>
                        <a:t>, Carna Biosciences, Juno Therapeutics, a Celgene Company, </a:t>
                      </a:r>
                      <a:r>
                        <a:rPr lang="en-US" sz="1800" b="0" kern="1200" dirty="0" err="1">
                          <a:solidFill>
                            <a:schemeClr val="tx1"/>
                          </a:solidFill>
                          <a:effectLst/>
                          <a:latin typeface="+mn-lt"/>
                          <a:ea typeface="+mn-ea"/>
                          <a:cs typeface="+mn-cs"/>
                        </a:rPr>
                        <a:t>Loxo</a:t>
                      </a:r>
                      <a:r>
                        <a:rPr lang="en-US" sz="1800" b="0" kern="1200" dirty="0">
                          <a:solidFill>
                            <a:schemeClr val="tx1"/>
                          </a:solidFill>
                          <a:effectLst/>
                          <a:latin typeface="+mn-lt"/>
                          <a:ea typeface="+mn-ea"/>
                          <a:cs typeface="+mn-cs"/>
                        </a:rPr>
                        <a:t> Oncology Inc, a wholly owned subsidiary of Eli Lilly &amp; Company, </a:t>
                      </a:r>
                      <a:r>
                        <a:rPr lang="en-US" sz="1800" b="0" kern="1200" dirty="0" err="1">
                          <a:solidFill>
                            <a:schemeClr val="tx1"/>
                          </a:solidFill>
                          <a:effectLst/>
                          <a:latin typeface="+mn-lt"/>
                          <a:ea typeface="+mn-ea"/>
                          <a:cs typeface="+mn-cs"/>
                        </a:rPr>
                        <a:t>Nurix</a:t>
                      </a:r>
                      <a:r>
                        <a:rPr lang="en-US" sz="1800" b="0" kern="1200" dirty="0">
                          <a:solidFill>
                            <a:schemeClr val="tx1"/>
                          </a:solidFill>
                          <a:effectLst/>
                          <a:latin typeface="+mn-lt"/>
                          <a:ea typeface="+mn-ea"/>
                          <a:cs typeface="+mn-cs"/>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8936171"/>
                  </a:ext>
                </a:extLst>
              </a:tr>
              <a:tr h="994996">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a:t>
                      </a:r>
                      <a:r>
                        <a:rPr lang="en-US" sz="1800" b="0" kern="1200" dirty="0" err="1">
                          <a:solidFill>
                            <a:schemeClr val="tx1"/>
                          </a:solidFill>
                          <a:effectLst/>
                          <a:latin typeface="+mn-lt"/>
                          <a:ea typeface="+mn-ea"/>
                          <a:cs typeface="+mn-cs"/>
                        </a:rPr>
                        <a:t>BeOne</a:t>
                      </a:r>
                      <a:r>
                        <a:rPr lang="en-US" sz="1800" b="0" kern="1200" dirty="0">
                          <a:solidFill>
                            <a:schemeClr val="tx1"/>
                          </a:solidFill>
                          <a:effectLst/>
                          <a:latin typeface="+mn-lt"/>
                          <a:ea typeface="+mn-ea"/>
                          <a:cs typeface="+mn-cs"/>
                        </a:rPr>
                        <a:t>, Lilly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5430379"/>
                  </a:ext>
                </a:extLst>
              </a:tr>
            </a:tbl>
          </a:graphicData>
        </a:graphic>
      </p:graphicFrame>
    </p:spTree>
    <p:custDataLst>
      <p:tags r:id="rId1"/>
    </p:custDataLst>
    <p:extLst>
      <p:ext uri="{BB962C8B-B14F-4D97-AF65-F5344CB8AC3E}">
        <p14:creationId xmlns:p14="http://schemas.microsoft.com/office/powerpoint/2010/main" val="384401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A4F84-F358-F191-985E-5092E71AC91B}"/>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D40B5120-0096-D831-A4C4-BE4FEA9E9DE2}"/>
              </a:ext>
            </a:extLst>
          </p:cNvPr>
          <p:cNvSpPr>
            <a:spLocks noGrp="1"/>
          </p:cNvSpPr>
          <p:nvPr>
            <p:ph idx="1"/>
          </p:nvPr>
        </p:nvSpPr>
        <p:spPr>
          <a:xfrm>
            <a:off x="591631" y="1087355"/>
            <a:ext cx="10978292" cy="4871989"/>
          </a:xfrm>
        </p:spPr>
        <p:txBody>
          <a:bodyPr/>
          <a:lstStyle/>
          <a:p>
            <a:pPr marL="380990" indent="-380990">
              <a:lnSpc>
                <a:spcPct val="100000"/>
              </a:lnSpc>
              <a:buFont typeface="Arial" panose="020B0604020202020204" pitchFamily="34" charset="0"/>
              <a:buChar char="•"/>
            </a:pPr>
            <a:r>
              <a:rPr lang="en-US" dirty="0"/>
              <a:t>Incorporate Long-term data with up-front venetoclax/obinutuzumab for CLL</a:t>
            </a:r>
          </a:p>
          <a:p>
            <a:pPr marL="380990" indent="-380990">
              <a:lnSpc>
                <a:spcPct val="100000"/>
              </a:lnSpc>
              <a:buFont typeface="Arial" panose="020B0604020202020204" pitchFamily="34" charset="0"/>
              <a:buChar char="•"/>
            </a:pPr>
            <a:r>
              <a:rPr lang="en-US" dirty="0"/>
              <a:t>Review mechanistic rationale for combining BTK inhibitors and venetoclax with and without anti-CD20 antibodies for CLL</a:t>
            </a:r>
          </a:p>
          <a:p>
            <a:pPr marL="380990" indent="-380990">
              <a:lnSpc>
                <a:spcPct val="100000"/>
              </a:lnSpc>
              <a:buFont typeface="Arial" panose="020B0604020202020204" pitchFamily="34" charset="0"/>
              <a:buChar char="•"/>
            </a:pPr>
            <a:r>
              <a:rPr lang="en-US" dirty="0"/>
              <a:t>Learn about the efficacy and safety findings from the Phase III CLL17 trial comparing continuous BTK inhibition versus time-limited venetoclax-based doublets</a:t>
            </a:r>
          </a:p>
          <a:p>
            <a:pPr marL="380990" indent="-380990">
              <a:lnSpc>
                <a:spcPct val="100000"/>
              </a:lnSpc>
              <a:buFont typeface="Arial" panose="020B0604020202020204" pitchFamily="34" charset="0"/>
              <a:buChar char="•"/>
            </a:pPr>
            <a:r>
              <a:rPr lang="en-US" dirty="0"/>
              <a:t>Evaluate published findings from the Phase III AMPLIFY trial of fixed-duration acalabrutinib in combination with venetoclax with or without obinutuzumab for previously untreated CLL</a:t>
            </a:r>
          </a:p>
          <a:p>
            <a:pPr marL="380990" indent="-380990">
              <a:lnSpc>
                <a:spcPct val="100000"/>
              </a:lnSpc>
              <a:buFont typeface="Arial" panose="020B0604020202020204" pitchFamily="34" charset="0"/>
              <a:buChar char="•"/>
            </a:pPr>
            <a:r>
              <a:rPr lang="en-US" dirty="0"/>
              <a:t>Identify other combinations reviewing early data with zanubrutinib in combination with Bcl-2 inhibitors (eg, venetoclax, sonrotoclax) with or without an anti-CD20 antibody in treatment-naïve CLL</a:t>
            </a:r>
          </a:p>
        </p:txBody>
      </p:sp>
    </p:spTree>
    <p:extLst>
      <p:ext uri="{BB962C8B-B14F-4D97-AF65-F5344CB8AC3E}">
        <p14:creationId xmlns:p14="http://schemas.microsoft.com/office/powerpoint/2010/main" val="26903125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5DD66-C4E5-39AE-54C6-0DCF942E0974}"/>
              </a:ext>
            </a:extLst>
          </p:cNvPr>
          <p:cNvSpPr>
            <a:spLocks noGrp="1"/>
          </p:cNvSpPr>
          <p:nvPr>
            <p:ph type="title"/>
          </p:nvPr>
        </p:nvSpPr>
        <p:spPr>
          <a:xfrm>
            <a:off x="994548" y="-440016"/>
            <a:ext cx="10972800" cy="1143000"/>
          </a:xfrm>
        </p:spPr>
        <p:txBody>
          <a:bodyPr/>
          <a:lstStyle/>
          <a:p>
            <a:r>
              <a:rPr lang="en-US" dirty="0">
                <a:solidFill>
                  <a:srgbClr val="C00000"/>
                </a:solidFill>
              </a:rPr>
              <a:t>Shifting Trends in Management of Frontline CLL</a:t>
            </a:r>
          </a:p>
        </p:txBody>
      </p:sp>
      <p:sp>
        <p:nvSpPr>
          <p:cNvPr id="30" name="Text Placeholder 29">
            <a:extLst>
              <a:ext uri="{FF2B5EF4-FFF2-40B4-BE49-F238E27FC236}">
                <a16:creationId xmlns:a16="http://schemas.microsoft.com/office/drawing/2014/main" id="{EA385841-8DB0-8F74-EE8E-E373630ED79B}"/>
              </a:ext>
            </a:extLst>
          </p:cNvPr>
          <p:cNvSpPr>
            <a:spLocks noGrp="1"/>
          </p:cNvSpPr>
          <p:nvPr>
            <p:ph type="body" sz="quarter" idx="13"/>
          </p:nvPr>
        </p:nvSpPr>
        <p:spPr>
          <a:xfrm>
            <a:off x="47693" y="6467986"/>
            <a:ext cx="11488411" cy="364067"/>
          </a:xfrm>
        </p:spPr>
        <p:txBody>
          <a:bodyPr/>
          <a:lstStyle/>
          <a:p>
            <a:r>
              <a:rPr lang="en-US" dirty="0"/>
              <a:t>NCCN Clinical Practice Guidelines in Oncology (NCCN Guidelines®) for Guideline Name Chronic Lymphocytic Leukemia/Small Lymphocytic Lymphoma  V.2.2026. © 2026 National Comprehensive Cancer Network, Inc. All rights reserved.</a:t>
            </a:r>
          </a:p>
        </p:txBody>
      </p:sp>
      <p:grpSp>
        <p:nvGrpSpPr>
          <p:cNvPr id="6" name="Group 5">
            <a:extLst>
              <a:ext uri="{FF2B5EF4-FFF2-40B4-BE49-F238E27FC236}">
                <a16:creationId xmlns:a16="http://schemas.microsoft.com/office/drawing/2014/main" id="{713354BF-2C65-68B6-26AC-299B025E28B8}"/>
              </a:ext>
            </a:extLst>
          </p:cNvPr>
          <p:cNvGrpSpPr/>
          <p:nvPr/>
        </p:nvGrpSpPr>
        <p:grpSpPr>
          <a:xfrm>
            <a:off x="1" y="848907"/>
            <a:ext cx="12092763" cy="5107440"/>
            <a:chOff x="422030" y="1739062"/>
            <a:chExt cx="10751737" cy="4128125"/>
          </a:xfrm>
        </p:grpSpPr>
        <p:sp>
          <p:nvSpPr>
            <p:cNvPr id="7" name="Rectangle 6">
              <a:extLst>
                <a:ext uri="{FF2B5EF4-FFF2-40B4-BE49-F238E27FC236}">
                  <a16:creationId xmlns:a16="http://schemas.microsoft.com/office/drawing/2014/main" id="{D90CB7FA-0065-9279-AB07-223BDC4CCA94}"/>
                </a:ext>
              </a:extLst>
            </p:cNvPr>
            <p:cNvSpPr/>
            <p:nvPr/>
          </p:nvSpPr>
          <p:spPr>
            <a:xfrm rot="10800000">
              <a:off x="422030" y="1739062"/>
              <a:ext cx="5375868" cy="4128125"/>
            </a:xfrm>
            <a:prstGeom prst="rect">
              <a:avLst/>
            </a:prstGeom>
            <a:gradFill flip="none" rotWithShape="1">
              <a:gsLst>
                <a:gs pos="100000">
                  <a:srgbClr val="346691">
                    <a:lumMod val="20000"/>
                    <a:lumOff val="80000"/>
                  </a:srgbClr>
                </a:gs>
                <a:gs pos="0">
                  <a:srgbClr val="FFFFFF"/>
                </a:gs>
                <a:gs pos="100000">
                  <a:srgbClr val="346691">
                    <a:lumMod val="40000"/>
                    <a:lumOff val="60000"/>
                  </a:srgbClr>
                </a:gs>
              </a:gsLst>
              <a:lin ang="10800000" scaled="1"/>
              <a:tileRect/>
            </a:gradFill>
            <a:ln w="25400" cap="flat" cmpd="sng" algn="ctr">
              <a:noFill/>
              <a:prstDash val="solid"/>
            </a:ln>
            <a:effectLst/>
          </p:spPr>
          <p:txBody>
            <a:bodyPr rtlCol="0" anchor="ctr"/>
            <a:lstStyle/>
            <a:p>
              <a:pPr marL="0" marR="0" lvl="0" indent="0" algn="r" defTabSz="914354" rtl="0" eaLnBrk="1" fontAlgn="auto" latinLnBrk="0" hangingPunct="1">
                <a:lnSpc>
                  <a:spcPct val="100000"/>
                </a:lnSpc>
                <a:spcBef>
                  <a:spcPts val="0"/>
                </a:spcBef>
                <a:spcAft>
                  <a:spcPts val="0"/>
                </a:spcAft>
                <a:buClr>
                  <a:srgbClr val="000000"/>
                </a:buClr>
                <a:buSzTx/>
                <a:buFontTx/>
                <a:buNone/>
                <a:tabLst/>
                <a:defRPr/>
              </a:pPr>
              <a:endParaRPr kumimoji="0" lang="en-US" sz="1600" b="0" i="0" u="none" strike="noStrike" kern="0" cap="none" spc="0" normalizeH="0" baseline="0" noProof="0" dirty="0">
                <a:ln>
                  <a:noFill/>
                </a:ln>
                <a:solidFill>
                  <a:srgbClr val="FFFFFF"/>
                </a:solidFill>
                <a:effectLst/>
                <a:uLnTx/>
                <a:uFillTx/>
                <a:latin typeface="Franklin Gothic Book" panose="020B0503020102020204"/>
                <a:ea typeface="+mn-ea"/>
                <a:cs typeface="+mn-cs"/>
                <a:sym typeface="Arial"/>
              </a:endParaRPr>
            </a:p>
          </p:txBody>
        </p:sp>
        <p:sp>
          <p:nvSpPr>
            <p:cNvPr id="8" name="Rectangle 7">
              <a:extLst>
                <a:ext uri="{FF2B5EF4-FFF2-40B4-BE49-F238E27FC236}">
                  <a16:creationId xmlns:a16="http://schemas.microsoft.com/office/drawing/2014/main" id="{498BF9FB-52EE-BE95-BD2E-033B27F04F9E}"/>
                </a:ext>
              </a:extLst>
            </p:cNvPr>
            <p:cNvSpPr/>
            <p:nvPr/>
          </p:nvSpPr>
          <p:spPr>
            <a:xfrm>
              <a:off x="5797899" y="1739063"/>
              <a:ext cx="5375868" cy="4128124"/>
            </a:xfrm>
            <a:prstGeom prst="rect">
              <a:avLst/>
            </a:prstGeom>
            <a:gradFill flip="none" rotWithShape="1">
              <a:gsLst>
                <a:gs pos="100000">
                  <a:srgbClr val="346691">
                    <a:lumMod val="20000"/>
                    <a:lumOff val="80000"/>
                  </a:srgbClr>
                </a:gs>
                <a:gs pos="0">
                  <a:srgbClr val="FFFFFF"/>
                </a:gs>
                <a:gs pos="100000">
                  <a:srgbClr val="346691">
                    <a:lumMod val="40000"/>
                    <a:lumOff val="60000"/>
                  </a:srgbClr>
                </a:gs>
              </a:gsLst>
              <a:lin ang="10800000" scaled="1"/>
              <a:tileRect/>
            </a:gradFill>
            <a:ln w="25400" cap="flat" cmpd="sng" algn="ctr">
              <a:noFill/>
              <a:prstDash val="solid"/>
            </a:ln>
            <a:effectLst/>
          </p:spPr>
          <p:txBody>
            <a:bodyPr rtlCol="0" anchor="ctr"/>
            <a:lstStyle/>
            <a:p>
              <a:pPr marL="0" marR="0" lvl="0" indent="0" algn="r" defTabSz="914354" rtl="0" eaLnBrk="1" fontAlgn="auto" latinLnBrk="0" hangingPunct="1">
                <a:lnSpc>
                  <a:spcPct val="100000"/>
                </a:lnSpc>
                <a:spcBef>
                  <a:spcPts val="0"/>
                </a:spcBef>
                <a:spcAft>
                  <a:spcPts val="0"/>
                </a:spcAft>
                <a:buClr>
                  <a:srgbClr val="000000"/>
                </a:buClr>
                <a:buSzTx/>
                <a:buFontTx/>
                <a:buNone/>
                <a:tabLst/>
                <a:defRPr/>
              </a:pPr>
              <a:endParaRPr kumimoji="0" lang="en-US" sz="1600" b="0" i="0" u="none" strike="noStrike" kern="0" cap="none" spc="0" normalizeH="0" baseline="0" noProof="0" dirty="0">
                <a:ln>
                  <a:noFill/>
                </a:ln>
                <a:solidFill>
                  <a:srgbClr val="FFFFFF"/>
                </a:solidFill>
                <a:effectLst/>
                <a:uLnTx/>
                <a:uFillTx/>
                <a:latin typeface="Franklin Gothic Book" panose="020B0503020102020204"/>
                <a:ea typeface="+mn-ea"/>
                <a:cs typeface="+mn-cs"/>
                <a:sym typeface="Arial"/>
              </a:endParaRPr>
            </a:p>
          </p:txBody>
        </p:sp>
      </p:grpSp>
      <p:cxnSp>
        <p:nvCxnSpPr>
          <p:cNvPr id="9" name="Straight Connector 8">
            <a:extLst>
              <a:ext uri="{FF2B5EF4-FFF2-40B4-BE49-F238E27FC236}">
                <a16:creationId xmlns:a16="http://schemas.microsoft.com/office/drawing/2014/main" id="{F0D90ABC-2ADA-BD36-ECAF-B24D72A325F2}"/>
              </a:ext>
            </a:extLst>
          </p:cNvPr>
          <p:cNvCxnSpPr>
            <a:cxnSpLocks/>
          </p:cNvCxnSpPr>
          <p:nvPr/>
        </p:nvCxnSpPr>
        <p:spPr>
          <a:xfrm>
            <a:off x="6090664" y="3969163"/>
            <a:ext cx="0" cy="1538096"/>
          </a:xfrm>
          <a:prstGeom prst="line">
            <a:avLst/>
          </a:prstGeom>
          <a:noFill/>
          <a:ln w="12700" cap="flat" cmpd="sng" algn="ctr">
            <a:solidFill>
              <a:srgbClr val="346691">
                <a:lumMod val="50000"/>
              </a:srgbClr>
            </a:solidFill>
            <a:prstDash val="solid"/>
          </a:ln>
          <a:effectLst/>
        </p:spPr>
      </p:cxnSp>
      <p:sp>
        <p:nvSpPr>
          <p:cNvPr id="10" name="TPAnswers">
            <a:extLst>
              <a:ext uri="{FF2B5EF4-FFF2-40B4-BE49-F238E27FC236}">
                <a16:creationId xmlns:a16="http://schemas.microsoft.com/office/drawing/2014/main" id="{04918CB4-796E-F59F-2585-3B07C58D09DD}"/>
              </a:ext>
            </a:extLst>
          </p:cNvPr>
          <p:cNvSpPr txBox="1">
            <a:spLocks/>
          </p:cNvSpPr>
          <p:nvPr>
            <p:custDataLst>
              <p:tags r:id="rId1"/>
            </p:custDataLst>
          </p:nvPr>
        </p:nvSpPr>
        <p:spPr>
          <a:xfrm>
            <a:off x="154396" y="3079495"/>
            <a:ext cx="5486400" cy="27344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tx1">
                  <a:lumMod val="50000"/>
                  <a:lumOff val="50000"/>
                </a:schemeClr>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lumMod val="50000"/>
                  <a:lumOff val="50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lumMod val="50000"/>
                  <a:lumOff val="50000"/>
                </a:schemeClr>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lumMod val="50000"/>
                  <a:lumOff val="50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lumMod val="50000"/>
                  <a:lumOff val="50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193348"/>
                </a:solidFill>
                <a:effectLst/>
                <a:uLnTx/>
                <a:uFillTx/>
                <a:latin typeface="Arial"/>
                <a:ea typeface="+mn-ea"/>
                <a:cs typeface="+mn-cs"/>
                <a:sym typeface="Arial"/>
              </a:rPr>
              <a:t>Convenience (no infusions or TLS monitoring)</a:t>
            </a:r>
          </a:p>
          <a:p>
            <a:pPr marL="0" marR="0" lvl="0" indent="0" algn="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193348"/>
                </a:solidFill>
                <a:effectLst/>
                <a:uLnTx/>
                <a:uFillTx/>
                <a:latin typeface="Arial"/>
                <a:ea typeface="+mn-ea"/>
                <a:cs typeface="+mn-cs"/>
                <a:sym typeface="Arial"/>
              </a:rPr>
              <a:t>Longer-term efficacy data (movement towards </a:t>
            </a:r>
            <a:br>
              <a:rPr kumimoji="0" lang="en-US" sz="1600" b="1" i="0" u="none" strike="noStrike" kern="1200" cap="none" spc="0" normalizeH="0" baseline="0" noProof="0" dirty="0">
                <a:ln>
                  <a:noFill/>
                </a:ln>
                <a:solidFill>
                  <a:srgbClr val="193348"/>
                </a:solidFill>
                <a:effectLst/>
                <a:uLnTx/>
                <a:uFillTx/>
                <a:latin typeface="Arial"/>
                <a:ea typeface="+mn-ea"/>
                <a:cs typeface="+mn-cs"/>
                <a:sym typeface="Arial"/>
              </a:rPr>
            </a:br>
            <a:r>
              <a:rPr kumimoji="0" lang="en-US" sz="1600" b="1" i="0" u="none" strike="noStrike" kern="1200" cap="none" spc="0" normalizeH="0" baseline="0" noProof="0" dirty="0">
                <a:ln>
                  <a:noFill/>
                </a:ln>
                <a:solidFill>
                  <a:srgbClr val="193348"/>
                </a:solidFill>
                <a:effectLst/>
                <a:uLnTx/>
                <a:uFillTx/>
                <a:latin typeface="Arial"/>
                <a:ea typeface="+mn-ea"/>
                <a:cs typeface="+mn-cs"/>
                <a:sym typeface="Arial"/>
              </a:rPr>
              <a:t>second-generation selective agents)</a:t>
            </a:r>
          </a:p>
          <a:p>
            <a:pPr marL="0" marR="0" lvl="0" indent="0" algn="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193348"/>
                </a:solidFill>
                <a:effectLst/>
                <a:uLnTx/>
                <a:uFillTx/>
                <a:latin typeface="Arial"/>
                <a:ea typeface="+mn-ea"/>
                <a:cs typeface="+mn-cs"/>
                <a:sym typeface="Arial"/>
              </a:rPr>
              <a:t>Survival advantage compared to chemoimmunotherapy</a:t>
            </a:r>
          </a:p>
          <a:p>
            <a:pPr marL="0" marR="0" lvl="0" indent="0" algn="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600" b="1" i="0" u="none" strike="noStrike" kern="1200" cap="none" spc="0" normalizeH="0" baseline="0" noProof="0" dirty="0">
                <a:ln>
                  <a:noFill/>
                </a:ln>
                <a:solidFill>
                  <a:srgbClr val="193348"/>
                </a:solidFill>
                <a:effectLst/>
                <a:uLnTx/>
                <a:uFillTx/>
                <a:latin typeface="Arial"/>
                <a:ea typeface="+mn-ea"/>
                <a:cs typeface="+mn-cs"/>
                <a:sym typeface="Arial"/>
              </a:rPr>
              <a:t>Improves versus diminishes immune function</a:t>
            </a:r>
          </a:p>
          <a:p>
            <a:pPr marL="0" marR="0" lvl="0" indent="0" algn="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193348"/>
                </a:solidFill>
                <a:effectLst/>
                <a:uLnTx/>
                <a:uFillTx/>
                <a:latin typeface="Arial"/>
                <a:ea typeface="+mn-ea"/>
                <a:cs typeface="Arial" panose="020B0604020202020204" pitchFamily="34" charset="0"/>
                <a:sym typeface="Arial"/>
              </a:rPr>
              <a:t>Does not cause clonal hematopoiesis </a:t>
            </a:r>
            <a:endParaRPr kumimoji="0" lang="en-US" sz="1600" b="1" i="0" u="none" strike="noStrike" kern="1200" cap="none" spc="0" normalizeH="0" baseline="0" noProof="0" dirty="0">
              <a:ln>
                <a:noFill/>
              </a:ln>
              <a:solidFill>
                <a:srgbClr val="193348"/>
              </a:solidFill>
              <a:effectLst/>
              <a:uLnTx/>
              <a:uFillTx/>
              <a:latin typeface="Arial"/>
              <a:ea typeface="+mn-ea"/>
              <a:cs typeface="+mn-cs"/>
              <a:sym typeface="Arial"/>
            </a:endParaRPr>
          </a:p>
          <a:p>
            <a:pPr marL="0" marR="0" lvl="0" indent="0" algn="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D85C00"/>
                </a:solidFill>
                <a:effectLst/>
                <a:uLnTx/>
                <a:uFillTx/>
                <a:latin typeface="Arial"/>
                <a:ea typeface="+mn-ea"/>
                <a:cs typeface="Arial" panose="020B0604020202020204" pitchFamily="34" charset="0"/>
                <a:sym typeface="Arial"/>
              </a:rPr>
              <a:t>Indefinite treatment</a:t>
            </a:r>
          </a:p>
          <a:p>
            <a:pPr marL="0" marR="0" lvl="0" indent="0" algn="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D85C00"/>
                </a:solidFill>
                <a:effectLst/>
                <a:uLnTx/>
                <a:uFillTx/>
                <a:latin typeface="Arial"/>
                <a:ea typeface="+mn-ea"/>
                <a:cs typeface="Arial" panose="020B0604020202020204" pitchFamily="34" charset="0"/>
                <a:sym typeface="Arial"/>
              </a:rPr>
              <a:t>Potential for cumulative cardiac toxicity</a:t>
            </a:r>
          </a:p>
        </p:txBody>
      </p:sp>
      <p:sp>
        <p:nvSpPr>
          <p:cNvPr id="11" name="TPAnswers">
            <a:extLst>
              <a:ext uri="{FF2B5EF4-FFF2-40B4-BE49-F238E27FC236}">
                <a16:creationId xmlns:a16="http://schemas.microsoft.com/office/drawing/2014/main" id="{91C69AFE-4C43-D264-8A16-D4E556A2A9DB}"/>
              </a:ext>
            </a:extLst>
          </p:cNvPr>
          <p:cNvSpPr txBox="1">
            <a:spLocks/>
          </p:cNvSpPr>
          <p:nvPr>
            <p:custDataLst>
              <p:tags r:id="rId2"/>
            </p:custDataLst>
          </p:nvPr>
        </p:nvSpPr>
        <p:spPr>
          <a:xfrm>
            <a:off x="6540531" y="2808199"/>
            <a:ext cx="5486400" cy="31096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tx1">
                  <a:lumMod val="50000"/>
                  <a:lumOff val="50000"/>
                </a:schemeClr>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lumMod val="50000"/>
                  <a:lumOff val="50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lumMod val="50000"/>
                  <a:lumOff val="50000"/>
                </a:schemeClr>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lumMod val="50000"/>
                  <a:lumOff val="50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lumMod val="50000"/>
                  <a:lumOff val="50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193348"/>
                </a:solidFill>
                <a:effectLst/>
                <a:uLnTx/>
                <a:uFillTx/>
                <a:latin typeface="Arial"/>
                <a:ea typeface="+mn-ea"/>
                <a:cs typeface="+mn-cs"/>
                <a:sym typeface="Arial"/>
              </a:rPr>
              <a:t>~1-year time-limited therapy (MRD-guided may extend 1-2 years or longer)</a:t>
            </a:r>
          </a:p>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193348"/>
                </a:solidFill>
                <a:effectLst/>
                <a:uLnTx/>
                <a:uFillTx/>
                <a:latin typeface="Arial"/>
                <a:ea typeface="+mn-ea"/>
                <a:cs typeface="+mn-cs"/>
                <a:sym typeface="Arial"/>
              </a:rPr>
              <a:t>Mitigated cardiac risks by discontinuation or use of second-generation BTKi</a:t>
            </a:r>
          </a:p>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193348"/>
                </a:solidFill>
                <a:effectLst/>
                <a:uLnTx/>
                <a:uFillTx/>
                <a:latin typeface="Arial"/>
                <a:ea typeface="+mn-ea"/>
                <a:cs typeface="+mn-cs"/>
                <a:sym typeface="Arial"/>
              </a:rPr>
              <a:t>Less concern over long-term adherence</a:t>
            </a:r>
          </a:p>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193348"/>
                </a:solidFill>
                <a:effectLst/>
                <a:uLnTx/>
                <a:uFillTx/>
                <a:latin typeface="Arial"/>
                <a:ea typeface="+mn-ea"/>
                <a:cs typeface="+mn-cs"/>
                <a:sym typeface="Arial"/>
              </a:rPr>
              <a:t>Potential for cost savings</a:t>
            </a:r>
          </a:p>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A9233D"/>
                </a:solidFill>
                <a:effectLst/>
                <a:uLnTx/>
                <a:uFillTx/>
                <a:latin typeface="Arial"/>
                <a:ea typeface="+mn-ea"/>
                <a:cs typeface="+mn-cs"/>
                <a:sym typeface="Arial"/>
              </a:rPr>
              <a:t>Time intensive (infusions possible, venetoclax </a:t>
            </a:r>
            <a:br>
              <a:rPr kumimoji="0" lang="en-US" sz="1600" b="1" i="0" u="none" strike="noStrike" kern="1200" cap="none" spc="0" normalizeH="0" baseline="0" noProof="0" dirty="0">
                <a:ln>
                  <a:noFill/>
                </a:ln>
                <a:solidFill>
                  <a:srgbClr val="A9233D"/>
                </a:solidFill>
                <a:effectLst/>
                <a:uLnTx/>
                <a:uFillTx/>
                <a:latin typeface="Arial"/>
                <a:ea typeface="+mn-ea"/>
                <a:cs typeface="+mn-cs"/>
                <a:sym typeface="Arial"/>
              </a:rPr>
            </a:br>
            <a:r>
              <a:rPr kumimoji="0" lang="en-US" sz="1600" b="1" i="0" u="none" strike="noStrike" kern="1200" cap="none" spc="0" normalizeH="0" baseline="0" noProof="0" dirty="0">
                <a:ln>
                  <a:noFill/>
                </a:ln>
                <a:solidFill>
                  <a:srgbClr val="A9233D"/>
                </a:solidFill>
                <a:effectLst/>
                <a:uLnTx/>
                <a:uFillTx/>
                <a:latin typeface="Arial"/>
                <a:ea typeface="+mn-ea"/>
                <a:cs typeface="+mn-cs"/>
                <a:sym typeface="Arial"/>
              </a:rPr>
              <a:t>ramp-up monitoring)</a:t>
            </a:r>
          </a:p>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A9233D"/>
                </a:solidFill>
                <a:effectLst/>
                <a:uLnTx/>
                <a:uFillTx/>
                <a:latin typeface="Arial"/>
                <a:ea typeface="+mn-ea"/>
                <a:cs typeface="+mn-cs"/>
                <a:sym typeface="Arial"/>
              </a:rPr>
              <a:t>Ideal Patient type for Oral Doublet vs Triplet vs. Ven-G or MRD-guided therapy is not defined (possible benefit of Triplet over Doublet in </a:t>
            </a:r>
            <a:r>
              <a:rPr kumimoji="0" lang="en-US" sz="1600" b="1" i="1" u="none" strike="noStrike" kern="1200" cap="none" spc="0" normalizeH="0" baseline="0" noProof="0" dirty="0">
                <a:ln>
                  <a:noFill/>
                </a:ln>
                <a:solidFill>
                  <a:srgbClr val="A9233D"/>
                </a:solidFill>
                <a:effectLst/>
                <a:uLnTx/>
                <a:uFillTx/>
                <a:latin typeface="Arial"/>
                <a:ea typeface="+mn-ea"/>
                <a:cs typeface="+mn-cs"/>
                <a:sym typeface="Arial"/>
              </a:rPr>
              <a:t>IGHV </a:t>
            </a:r>
            <a:r>
              <a:rPr kumimoji="0" lang="en-US" sz="1600" b="1" i="0" u="none" strike="noStrike" kern="1200" cap="none" spc="0" normalizeH="0" baseline="0" noProof="0" dirty="0">
                <a:ln>
                  <a:noFill/>
                </a:ln>
                <a:solidFill>
                  <a:srgbClr val="A9233D"/>
                </a:solidFill>
                <a:effectLst/>
                <a:uLnTx/>
                <a:uFillTx/>
                <a:latin typeface="Arial"/>
                <a:ea typeface="+mn-ea"/>
                <a:cs typeface="+mn-cs"/>
                <a:sym typeface="Arial"/>
              </a:rPr>
              <a:t>unmutated)</a:t>
            </a:r>
          </a:p>
        </p:txBody>
      </p:sp>
      <p:grpSp>
        <p:nvGrpSpPr>
          <p:cNvPr id="12" name="Group 11">
            <a:extLst>
              <a:ext uri="{FF2B5EF4-FFF2-40B4-BE49-F238E27FC236}">
                <a16:creationId xmlns:a16="http://schemas.microsoft.com/office/drawing/2014/main" id="{A1CFDBC3-4864-7A20-0C39-076293D83C32}"/>
              </a:ext>
            </a:extLst>
          </p:cNvPr>
          <p:cNvGrpSpPr/>
          <p:nvPr/>
        </p:nvGrpSpPr>
        <p:grpSpPr>
          <a:xfrm>
            <a:off x="1841524" y="848907"/>
            <a:ext cx="8962831" cy="2770571"/>
            <a:chOff x="2970759" y="1689959"/>
            <a:chExt cx="5661350" cy="2416322"/>
          </a:xfrm>
        </p:grpSpPr>
        <p:sp>
          <p:nvSpPr>
            <p:cNvPr id="13" name="Freeform: Shape 12">
              <a:extLst>
                <a:ext uri="{FF2B5EF4-FFF2-40B4-BE49-F238E27FC236}">
                  <a16:creationId xmlns:a16="http://schemas.microsoft.com/office/drawing/2014/main" id="{E5AE179C-0E81-BFB4-18CC-8B4672400B5A}"/>
                </a:ext>
              </a:extLst>
            </p:cNvPr>
            <p:cNvSpPr/>
            <p:nvPr/>
          </p:nvSpPr>
          <p:spPr>
            <a:xfrm>
              <a:off x="5507248" y="3403736"/>
              <a:ext cx="296867" cy="59614"/>
            </a:xfrm>
            <a:custGeom>
              <a:avLst/>
              <a:gdLst>
                <a:gd name="connsiteX0" fmla="*/ 1 w 296867"/>
                <a:gd name="connsiteY0" fmla="*/ 59614 h 59614"/>
                <a:gd name="connsiteX1" fmla="*/ 296867 w 296867"/>
                <a:gd name="connsiteY1" fmla="*/ 59614 h 59614"/>
                <a:gd name="connsiteX2" fmla="*/ 253818 w 296867"/>
                <a:gd name="connsiteY2" fmla="*/ 0 h 59614"/>
                <a:gd name="connsiteX3" fmla="*/ 253686 w 296867"/>
                <a:gd name="connsiteY3" fmla="*/ 0 h 59614"/>
                <a:gd name="connsiteX4" fmla="*/ 42413 w 296867"/>
                <a:gd name="connsiteY4" fmla="*/ 0 h 59614"/>
                <a:gd name="connsiteX5" fmla="*/ 1 w 296867"/>
                <a:gd name="connsiteY5" fmla="*/ 59614 h 5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867" h="59614">
                  <a:moveTo>
                    <a:pt x="1" y="59614"/>
                  </a:moveTo>
                  <a:lnTo>
                    <a:pt x="296867" y="59614"/>
                  </a:lnTo>
                  <a:cubicBezTo>
                    <a:pt x="296905" y="26742"/>
                    <a:pt x="277629" y="52"/>
                    <a:pt x="253818" y="0"/>
                  </a:cubicBezTo>
                  <a:cubicBezTo>
                    <a:pt x="253774" y="0"/>
                    <a:pt x="253730" y="0"/>
                    <a:pt x="253686" y="0"/>
                  </a:cubicBezTo>
                  <a:lnTo>
                    <a:pt x="42413" y="0"/>
                  </a:lnTo>
                  <a:cubicBezTo>
                    <a:pt x="18811" y="400"/>
                    <a:pt x="-133" y="27027"/>
                    <a:pt x="1" y="59614"/>
                  </a:cubicBezTo>
                  <a:close/>
                </a:path>
              </a:pathLst>
            </a:custGeom>
            <a:solidFill>
              <a:srgbClr val="008000">
                <a:lumMod val="75000"/>
              </a:srgbClr>
            </a:solidFill>
            <a:ln w="3473" cap="flat">
              <a:noFill/>
              <a:prstDash val="solid"/>
              <a:miter/>
            </a:ln>
          </p:spPr>
          <p:txBody>
            <a:bodyPr rtlCol="0" anchor="ctr"/>
            <a:lstStyle/>
            <a:p>
              <a:pPr marL="0" marR="0" lvl="0" indent="0" algn="l" defTabSz="1219140" rtl="0" eaLnBrk="1" fontAlgn="base" latinLnBrk="0" hangingPunct="1">
                <a:lnSpc>
                  <a:spcPct val="100000"/>
                </a:lnSpc>
                <a:spcBef>
                  <a:spcPct val="0"/>
                </a:spcBef>
                <a:spcAft>
                  <a:spcPct val="0"/>
                </a:spcAft>
                <a:buClr>
                  <a:srgbClr val="000000"/>
                </a:buClr>
                <a:buSzTx/>
                <a:buFontTx/>
                <a:buNone/>
                <a:tabLst/>
                <a:defRPr/>
              </a:pPr>
              <a:endParaRPr kumimoji="0" lang="en-US" sz="3200" b="0" i="0" u="none" strike="noStrike" kern="0" cap="none" spc="0" normalizeH="0" baseline="0" noProof="0" dirty="0">
                <a:ln>
                  <a:noFill/>
                </a:ln>
                <a:solidFill>
                  <a:srgbClr val="000000"/>
                </a:solidFill>
                <a:effectLst/>
                <a:uLnTx/>
                <a:uFillTx/>
                <a:latin typeface="Calibri"/>
                <a:ea typeface="+mn-ea"/>
                <a:cs typeface="Arial"/>
                <a:sym typeface="Arial"/>
              </a:endParaRPr>
            </a:p>
          </p:txBody>
        </p:sp>
        <p:sp>
          <p:nvSpPr>
            <p:cNvPr id="14" name="Freeform: Shape 13">
              <a:extLst>
                <a:ext uri="{FF2B5EF4-FFF2-40B4-BE49-F238E27FC236}">
                  <a16:creationId xmlns:a16="http://schemas.microsoft.com/office/drawing/2014/main" id="{3FF93270-6837-46A9-842A-F6C663B77E8F}"/>
                </a:ext>
              </a:extLst>
            </p:cNvPr>
            <p:cNvSpPr/>
            <p:nvPr/>
          </p:nvSpPr>
          <p:spPr>
            <a:xfrm>
              <a:off x="6060034" y="1844332"/>
              <a:ext cx="645401" cy="1109233"/>
            </a:xfrm>
            <a:custGeom>
              <a:avLst/>
              <a:gdLst>
                <a:gd name="connsiteX0" fmla="*/ 307679 w 645401"/>
                <a:gd name="connsiteY0" fmla="*/ 2123 h 1109233"/>
                <a:gd name="connsiteX1" fmla="*/ 797 w 645401"/>
                <a:gd name="connsiteY1" fmla="*/ 1102836 h 1109233"/>
                <a:gd name="connsiteX2" fmla="*/ 29 w 645401"/>
                <a:gd name="connsiteY2" fmla="*/ 1109234 h 1109233"/>
                <a:gd name="connsiteX3" fmla="*/ 23157 w 645401"/>
                <a:gd name="connsiteY3" fmla="*/ 1109234 h 1109233"/>
                <a:gd name="connsiteX4" fmla="*/ 311523 w 645401"/>
                <a:gd name="connsiteY4" fmla="*/ 75564 h 1109233"/>
                <a:gd name="connsiteX5" fmla="*/ 311523 w 645401"/>
                <a:gd name="connsiteY5" fmla="*/ 1109143 h 1109233"/>
                <a:gd name="connsiteX6" fmla="*/ 333882 w 645401"/>
                <a:gd name="connsiteY6" fmla="*/ 1109143 h 1109233"/>
                <a:gd name="connsiteX7" fmla="*/ 333882 w 645401"/>
                <a:gd name="connsiteY7" fmla="*/ 75564 h 1109233"/>
                <a:gd name="connsiteX8" fmla="*/ 622249 w 645401"/>
                <a:gd name="connsiteY8" fmla="*/ 1109143 h 1109233"/>
                <a:gd name="connsiteX9" fmla="*/ 645377 w 645401"/>
                <a:gd name="connsiteY9" fmla="*/ 1109143 h 1109233"/>
                <a:gd name="connsiteX10" fmla="*/ 644608 w 645401"/>
                <a:gd name="connsiteY10" fmla="*/ 1102745 h 1109233"/>
                <a:gd name="connsiteX11" fmla="*/ 336957 w 645401"/>
                <a:gd name="connsiteY11" fmla="*/ 0 h 110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401" h="1109233">
                  <a:moveTo>
                    <a:pt x="307679" y="2123"/>
                  </a:moveTo>
                  <a:lnTo>
                    <a:pt x="797" y="1102836"/>
                  </a:lnTo>
                  <a:cubicBezTo>
                    <a:pt x="171" y="1104852"/>
                    <a:pt x="-92" y="1107048"/>
                    <a:pt x="29" y="1109234"/>
                  </a:cubicBezTo>
                  <a:lnTo>
                    <a:pt x="23157" y="1109234"/>
                  </a:lnTo>
                  <a:lnTo>
                    <a:pt x="311523" y="75564"/>
                  </a:lnTo>
                  <a:lnTo>
                    <a:pt x="311523" y="1109143"/>
                  </a:lnTo>
                  <a:lnTo>
                    <a:pt x="333882" y="1109143"/>
                  </a:lnTo>
                  <a:lnTo>
                    <a:pt x="333882" y="75564"/>
                  </a:lnTo>
                  <a:lnTo>
                    <a:pt x="622249" y="1109143"/>
                  </a:lnTo>
                  <a:lnTo>
                    <a:pt x="645377" y="1109143"/>
                  </a:lnTo>
                  <a:cubicBezTo>
                    <a:pt x="645487" y="1106957"/>
                    <a:pt x="645223" y="1104761"/>
                    <a:pt x="644608" y="1102745"/>
                  </a:cubicBezTo>
                  <a:lnTo>
                    <a:pt x="336957" y="0"/>
                  </a:lnTo>
                  <a:close/>
                </a:path>
              </a:pathLst>
            </a:custGeom>
            <a:solidFill>
              <a:srgbClr val="6B1F7D">
                <a:lumMod val="75000"/>
              </a:srgbClr>
            </a:solidFill>
            <a:ln w="3473" cap="flat">
              <a:solidFill>
                <a:srgbClr val="008000"/>
              </a:solidFill>
              <a:prstDash val="solid"/>
              <a:miter/>
            </a:ln>
          </p:spPr>
          <p:txBody>
            <a:bodyPr rtlCol="0" anchor="ctr"/>
            <a:lstStyle/>
            <a:p>
              <a:pPr marL="0" marR="0" lvl="0" indent="0" algn="l" defTabSz="1219140" rtl="0" eaLnBrk="1" fontAlgn="base" latinLnBrk="0" hangingPunct="1">
                <a:lnSpc>
                  <a:spcPct val="100000"/>
                </a:lnSpc>
                <a:spcBef>
                  <a:spcPct val="0"/>
                </a:spcBef>
                <a:spcAft>
                  <a:spcPct val="0"/>
                </a:spcAft>
                <a:buClr>
                  <a:srgbClr val="000000"/>
                </a:buClr>
                <a:buSzTx/>
                <a:buFontTx/>
                <a:buNone/>
                <a:tabLst/>
                <a:defRPr/>
              </a:pPr>
              <a:endParaRPr kumimoji="0" lang="en-US" sz="3200" b="0" i="0" u="none" strike="noStrike" kern="0" cap="none" spc="0" normalizeH="0" baseline="0" noProof="0" dirty="0">
                <a:ln>
                  <a:noFill/>
                </a:ln>
                <a:solidFill>
                  <a:srgbClr val="000000"/>
                </a:solidFill>
                <a:effectLst/>
                <a:uLnTx/>
                <a:uFillTx/>
                <a:latin typeface="Calibri"/>
                <a:ea typeface="+mn-ea"/>
                <a:cs typeface="Arial"/>
                <a:sym typeface="Arial"/>
              </a:endParaRPr>
            </a:p>
          </p:txBody>
        </p:sp>
        <p:sp>
          <p:nvSpPr>
            <p:cNvPr id="15" name="Freeform: Shape 14">
              <a:extLst>
                <a:ext uri="{FF2B5EF4-FFF2-40B4-BE49-F238E27FC236}">
                  <a16:creationId xmlns:a16="http://schemas.microsoft.com/office/drawing/2014/main" id="{B548F24D-F5A3-C793-F4B0-9E6DBBD1EA0E}"/>
                </a:ext>
              </a:extLst>
            </p:cNvPr>
            <p:cNvSpPr/>
            <p:nvPr/>
          </p:nvSpPr>
          <p:spPr>
            <a:xfrm>
              <a:off x="5410102" y="3484636"/>
              <a:ext cx="491138" cy="461966"/>
            </a:xfrm>
            <a:custGeom>
              <a:avLst/>
              <a:gdLst>
                <a:gd name="connsiteX0" fmla="*/ 0 w 491138"/>
                <a:gd name="connsiteY0" fmla="*/ 116015 h 461966"/>
                <a:gd name="connsiteX1" fmla="*/ 0 w 491138"/>
                <a:gd name="connsiteY1" fmla="*/ 461966 h 461966"/>
                <a:gd name="connsiteX2" fmla="*/ 491139 w 491138"/>
                <a:gd name="connsiteY2" fmla="*/ 461966 h 461966"/>
                <a:gd name="connsiteX3" fmla="*/ 491139 w 491138"/>
                <a:gd name="connsiteY3" fmla="*/ 116015 h 461966"/>
                <a:gd name="connsiteX4" fmla="*/ 393992 w 491138"/>
                <a:gd name="connsiteY4" fmla="*/ 0 h 461966"/>
                <a:gd name="connsiteX5" fmla="*/ 97147 w 491138"/>
                <a:gd name="connsiteY5" fmla="*/ 0 h 461966"/>
                <a:gd name="connsiteX6" fmla="*/ 0 w 491138"/>
                <a:gd name="connsiteY6" fmla="*/ 116015 h 46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138" h="461966">
                  <a:moveTo>
                    <a:pt x="0" y="116015"/>
                  </a:moveTo>
                  <a:lnTo>
                    <a:pt x="0" y="461966"/>
                  </a:lnTo>
                  <a:lnTo>
                    <a:pt x="491139" y="461966"/>
                  </a:lnTo>
                  <a:lnTo>
                    <a:pt x="491139" y="116015"/>
                  </a:lnTo>
                  <a:lnTo>
                    <a:pt x="393992" y="0"/>
                  </a:lnTo>
                  <a:lnTo>
                    <a:pt x="97147" y="0"/>
                  </a:lnTo>
                  <a:lnTo>
                    <a:pt x="0" y="116015"/>
                  </a:lnTo>
                  <a:close/>
                </a:path>
              </a:pathLst>
            </a:custGeom>
            <a:solidFill>
              <a:srgbClr val="008000"/>
            </a:solidFill>
            <a:ln w="3473" cap="flat">
              <a:noFill/>
              <a:prstDash val="solid"/>
              <a:miter/>
            </a:ln>
          </p:spPr>
          <p:txBody>
            <a:bodyPr rtlCol="0" anchor="ctr"/>
            <a:lstStyle/>
            <a:p>
              <a:pPr marL="0" marR="0" lvl="0" indent="0" algn="l" defTabSz="1219140" rtl="0" eaLnBrk="1" fontAlgn="base" latinLnBrk="0" hangingPunct="1">
                <a:lnSpc>
                  <a:spcPct val="100000"/>
                </a:lnSpc>
                <a:spcBef>
                  <a:spcPct val="0"/>
                </a:spcBef>
                <a:spcAft>
                  <a:spcPct val="0"/>
                </a:spcAft>
                <a:buClr>
                  <a:srgbClr val="000000"/>
                </a:buClr>
                <a:buSzTx/>
                <a:buFontTx/>
                <a:buNone/>
                <a:tabLst/>
                <a:defRPr/>
              </a:pPr>
              <a:endParaRPr kumimoji="0" lang="en-US" sz="3200" b="0" i="0" u="none" strike="noStrike" kern="0" cap="none" spc="0" normalizeH="0" baseline="0" noProof="0" dirty="0">
                <a:ln>
                  <a:noFill/>
                </a:ln>
                <a:solidFill>
                  <a:srgbClr val="000000"/>
                </a:solidFill>
                <a:effectLst/>
                <a:uLnTx/>
                <a:uFillTx/>
                <a:latin typeface="Calibri"/>
                <a:ea typeface="+mn-ea"/>
                <a:cs typeface="Arial"/>
                <a:sym typeface="Arial"/>
              </a:endParaRPr>
            </a:p>
          </p:txBody>
        </p:sp>
        <p:sp>
          <p:nvSpPr>
            <p:cNvPr id="16" name="Freeform: Shape 15">
              <a:extLst>
                <a:ext uri="{FF2B5EF4-FFF2-40B4-BE49-F238E27FC236}">
                  <a16:creationId xmlns:a16="http://schemas.microsoft.com/office/drawing/2014/main" id="{5A328C25-EAC6-0060-295C-6065C4F609A3}"/>
                </a:ext>
              </a:extLst>
            </p:cNvPr>
            <p:cNvSpPr/>
            <p:nvPr/>
          </p:nvSpPr>
          <p:spPr>
            <a:xfrm>
              <a:off x="5597455" y="2101923"/>
              <a:ext cx="116431" cy="1280526"/>
            </a:xfrm>
            <a:custGeom>
              <a:avLst/>
              <a:gdLst>
                <a:gd name="connsiteX0" fmla="*/ 0 w 116431"/>
                <a:gd name="connsiteY0" fmla="*/ 0 h 1280526"/>
                <a:gd name="connsiteX1" fmla="*/ 116432 w 116431"/>
                <a:gd name="connsiteY1" fmla="*/ 0 h 1280526"/>
                <a:gd name="connsiteX2" fmla="*/ 116432 w 116431"/>
                <a:gd name="connsiteY2" fmla="*/ 1280527 h 1280526"/>
                <a:gd name="connsiteX3" fmla="*/ 0 w 116431"/>
                <a:gd name="connsiteY3" fmla="*/ 1280527 h 1280526"/>
              </a:gdLst>
              <a:ahLst/>
              <a:cxnLst>
                <a:cxn ang="0">
                  <a:pos x="connsiteX0" y="connsiteY0"/>
                </a:cxn>
                <a:cxn ang="0">
                  <a:pos x="connsiteX1" y="connsiteY1"/>
                </a:cxn>
                <a:cxn ang="0">
                  <a:pos x="connsiteX2" y="connsiteY2"/>
                </a:cxn>
                <a:cxn ang="0">
                  <a:pos x="connsiteX3" y="connsiteY3"/>
                </a:cxn>
              </a:cxnLst>
              <a:rect l="l" t="t" r="r" b="b"/>
              <a:pathLst>
                <a:path w="116431" h="1280526">
                  <a:moveTo>
                    <a:pt x="0" y="0"/>
                  </a:moveTo>
                  <a:lnTo>
                    <a:pt x="116432" y="0"/>
                  </a:lnTo>
                  <a:lnTo>
                    <a:pt x="116432" y="1280527"/>
                  </a:lnTo>
                  <a:lnTo>
                    <a:pt x="0" y="1280527"/>
                  </a:lnTo>
                  <a:close/>
                </a:path>
              </a:pathLst>
            </a:custGeom>
            <a:solidFill>
              <a:srgbClr val="008000"/>
            </a:solidFill>
            <a:ln w="3473" cap="flat">
              <a:noFill/>
              <a:prstDash val="solid"/>
              <a:miter/>
            </a:ln>
          </p:spPr>
          <p:txBody>
            <a:bodyPr rtlCol="0" anchor="ctr"/>
            <a:lstStyle/>
            <a:p>
              <a:pPr marL="0" marR="0" lvl="0" indent="0" algn="l" defTabSz="1219140" rtl="0" eaLnBrk="1" fontAlgn="base" latinLnBrk="0" hangingPunct="1">
                <a:lnSpc>
                  <a:spcPct val="100000"/>
                </a:lnSpc>
                <a:spcBef>
                  <a:spcPct val="0"/>
                </a:spcBef>
                <a:spcAft>
                  <a:spcPct val="0"/>
                </a:spcAft>
                <a:buClr>
                  <a:srgbClr val="000000"/>
                </a:buClr>
                <a:buSzTx/>
                <a:buFontTx/>
                <a:buNone/>
                <a:tabLst/>
                <a:defRPr/>
              </a:pPr>
              <a:endParaRPr kumimoji="0" lang="en-US" sz="3200" b="0" i="0" u="none" strike="noStrike" kern="0" cap="none" spc="0" normalizeH="0" baseline="0" noProof="0" dirty="0">
                <a:ln>
                  <a:noFill/>
                </a:ln>
                <a:solidFill>
                  <a:srgbClr val="000000"/>
                </a:solidFill>
                <a:effectLst/>
                <a:uLnTx/>
                <a:uFillTx/>
                <a:latin typeface="Calibri"/>
                <a:ea typeface="+mn-ea"/>
                <a:cs typeface="Arial"/>
                <a:sym typeface="Arial"/>
              </a:endParaRPr>
            </a:p>
          </p:txBody>
        </p:sp>
        <p:sp>
          <p:nvSpPr>
            <p:cNvPr id="17" name="Freeform: Shape 16">
              <a:extLst>
                <a:ext uri="{FF2B5EF4-FFF2-40B4-BE49-F238E27FC236}">
                  <a16:creationId xmlns:a16="http://schemas.microsoft.com/office/drawing/2014/main" id="{F22A1515-55EB-B679-D72C-AD8DCC866F05}"/>
                </a:ext>
              </a:extLst>
            </p:cNvPr>
            <p:cNvSpPr/>
            <p:nvPr/>
          </p:nvSpPr>
          <p:spPr>
            <a:xfrm>
              <a:off x="5742418" y="1741083"/>
              <a:ext cx="655407" cy="135178"/>
            </a:xfrm>
            <a:custGeom>
              <a:avLst/>
              <a:gdLst>
                <a:gd name="connsiteX0" fmla="*/ 540514 w 655407"/>
                <a:gd name="connsiteY0" fmla="*/ 91423 h 135178"/>
                <a:gd name="connsiteX1" fmla="*/ 655408 w 655407"/>
                <a:gd name="connsiteY1" fmla="*/ 81841 h 135178"/>
                <a:gd name="connsiteX2" fmla="*/ 655408 w 655407"/>
                <a:gd name="connsiteY2" fmla="*/ 54156 h 135178"/>
                <a:gd name="connsiteX3" fmla="*/ 540514 w 655407"/>
                <a:gd name="connsiteY3" fmla="*/ 44574 h 135178"/>
                <a:gd name="connsiteX4" fmla="*/ 0 w 655407"/>
                <a:gd name="connsiteY4" fmla="*/ 0 h 135178"/>
                <a:gd name="connsiteX5" fmla="*/ 13178 w 655407"/>
                <a:gd name="connsiteY5" fmla="*/ 68135 h 135178"/>
                <a:gd name="connsiteX6" fmla="*/ 0 w 655407"/>
                <a:gd name="connsiteY6" fmla="*/ 135178 h 135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407" h="135178">
                  <a:moveTo>
                    <a:pt x="540514" y="91423"/>
                  </a:moveTo>
                  <a:cubicBezTo>
                    <a:pt x="592942" y="86086"/>
                    <a:pt x="629183" y="83963"/>
                    <a:pt x="655408" y="81841"/>
                  </a:cubicBezTo>
                  <a:lnTo>
                    <a:pt x="655408" y="54156"/>
                  </a:lnTo>
                  <a:cubicBezTo>
                    <a:pt x="629183" y="52034"/>
                    <a:pt x="592942" y="48850"/>
                    <a:pt x="540514" y="44574"/>
                  </a:cubicBezTo>
                  <a:lnTo>
                    <a:pt x="0" y="0"/>
                  </a:lnTo>
                  <a:cubicBezTo>
                    <a:pt x="8755" y="20659"/>
                    <a:pt x="13308" y="44200"/>
                    <a:pt x="13178" y="68135"/>
                  </a:cubicBezTo>
                  <a:cubicBezTo>
                    <a:pt x="13306" y="91726"/>
                    <a:pt x="8748" y="114914"/>
                    <a:pt x="0" y="135178"/>
                  </a:cubicBezTo>
                  <a:close/>
                </a:path>
              </a:pathLst>
            </a:custGeom>
            <a:solidFill>
              <a:srgbClr val="008000"/>
            </a:solidFill>
            <a:ln w="3473" cap="flat">
              <a:noFill/>
              <a:prstDash val="solid"/>
              <a:miter/>
            </a:ln>
          </p:spPr>
          <p:txBody>
            <a:bodyPr rtlCol="0" anchor="ctr"/>
            <a:lstStyle/>
            <a:p>
              <a:pPr marL="0" marR="0" lvl="0" indent="0" algn="l" defTabSz="1219140" rtl="0" eaLnBrk="1" fontAlgn="base" latinLnBrk="0" hangingPunct="1">
                <a:lnSpc>
                  <a:spcPct val="100000"/>
                </a:lnSpc>
                <a:spcBef>
                  <a:spcPct val="0"/>
                </a:spcBef>
                <a:spcAft>
                  <a:spcPct val="0"/>
                </a:spcAft>
                <a:buClr>
                  <a:srgbClr val="000000"/>
                </a:buClr>
                <a:buSzTx/>
                <a:buFontTx/>
                <a:buNone/>
                <a:tabLst/>
                <a:defRPr/>
              </a:pPr>
              <a:endParaRPr kumimoji="0" lang="en-US" sz="3200" b="0" i="0" u="none" strike="noStrike" kern="0" cap="none" spc="0" normalizeH="0" baseline="0" noProof="0" dirty="0">
                <a:ln>
                  <a:noFill/>
                </a:ln>
                <a:solidFill>
                  <a:srgbClr val="000000"/>
                </a:solidFill>
                <a:effectLst/>
                <a:uLnTx/>
                <a:uFillTx/>
                <a:latin typeface="Calibri"/>
                <a:ea typeface="+mn-ea"/>
                <a:cs typeface="Arial"/>
                <a:sym typeface="Arial"/>
              </a:endParaRPr>
            </a:p>
          </p:txBody>
        </p:sp>
        <p:sp>
          <p:nvSpPr>
            <p:cNvPr id="18" name="Freeform: Shape 17">
              <a:extLst>
                <a:ext uri="{FF2B5EF4-FFF2-40B4-BE49-F238E27FC236}">
                  <a16:creationId xmlns:a16="http://schemas.microsoft.com/office/drawing/2014/main" id="{0B5978D6-A051-EE97-4F72-5F6CC7B738DF}"/>
                </a:ext>
              </a:extLst>
            </p:cNvPr>
            <p:cNvSpPr/>
            <p:nvPr/>
          </p:nvSpPr>
          <p:spPr>
            <a:xfrm>
              <a:off x="5624537" y="1940121"/>
              <a:ext cx="61675" cy="66012"/>
            </a:xfrm>
            <a:custGeom>
              <a:avLst/>
              <a:gdLst>
                <a:gd name="connsiteX0" fmla="*/ 30750 w 61675"/>
                <a:gd name="connsiteY0" fmla="*/ 6398 h 66012"/>
                <a:gd name="connsiteX1" fmla="*/ 0 w 61675"/>
                <a:gd name="connsiteY1" fmla="*/ 0 h 66012"/>
                <a:gd name="connsiteX2" fmla="*/ 0 w 61675"/>
                <a:gd name="connsiteY2" fmla="*/ 66012 h 66012"/>
                <a:gd name="connsiteX3" fmla="*/ 61675 w 61675"/>
                <a:gd name="connsiteY3" fmla="*/ 66012 h 66012"/>
                <a:gd name="connsiteX4" fmla="*/ 61675 w 61675"/>
                <a:gd name="connsiteY4" fmla="*/ 0 h 66012"/>
                <a:gd name="connsiteX5" fmla="*/ 30750 w 61675"/>
                <a:gd name="connsiteY5" fmla="*/ 6398 h 6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75" h="66012">
                  <a:moveTo>
                    <a:pt x="30750" y="6398"/>
                  </a:moveTo>
                  <a:cubicBezTo>
                    <a:pt x="20323" y="6438"/>
                    <a:pt x="9954" y="4279"/>
                    <a:pt x="0" y="0"/>
                  </a:cubicBezTo>
                  <a:lnTo>
                    <a:pt x="0" y="66012"/>
                  </a:lnTo>
                  <a:lnTo>
                    <a:pt x="61675" y="66012"/>
                  </a:lnTo>
                  <a:lnTo>
                    <a:pt x="61675" y="0"/>
                  </a:lnTo>
                  <a:cubicBezTo>
                    <a:pt x="51677" y="4382"/>
                    <a:pt x="41238" y="6541"/>
                    <a:pt x="30750" y="6398"/>
                  </a:cubicBezTo>
                  <a:close/>
                </a:path>
              </a:pathLst>
            </a:custGeom>
            <a:solidFill>
              <a:srgbClr val="008000"/>
            </a:solidFill>
            <a:ln w="3473" cap="flat">
              <a:noFill/>
              <a:prstDash val="solid"/>
              <a:miter/>
            </a:ln>
          </p:spPr>
          <p:txBody>
            <a:bodyPr rtlCol="0" anchor="ctr"/>
            <a:lstStyle/>
            <a:p>
              <a:pPr marL="0" marR="0" lvl="0" indent="0" algn="l" defTabSz="1219140" rtl="0" eaLnBrk="1" fontAlgn="base" latinLnBrk="0" hangingPunct="1">
                <a:lnSpc>
                  <a:spcPct val="100000"/>
                </a:lnSpc>
                <a:spcBef>
                  <a:spcPct val="0"/>
                </a:spcBef>
                <a:spcAft>
                  <a:spcPct val="0"/>
                </a:spcAft>
                <a:buClr>
                  <a:srgbClr val="000000"/>
                </a:buClr>
                <a:buSzTx/>
                <a:buFontTx/>
                <a:buNone/>
                <a:tabLst/>
                <a:defRPr/>
              </a:pPr>
              <a:endParaRPr kumimoji="0" lang="en-US" sz="3200" b="0" i="0" u="none" strike="noStrike" kern="0" cap="none" spc="0" normalizeH="0" baseline="0" noProof="0" dirty="0">
                <a:ln>
                  <a:noFill/>
                </a:ln>
                <a:solidFill>
                  <a:srgbClr val="000000"/>
                </a:solidFill>
                <a:effectLst/>
                <a:uLnTx/>
                <a:uFillTx/>
                <a:latin typeface="Calibri"/>
                <a:ea typeface="+mn-ea"/>
                <a:cs typeface="Arial"/>
                <a:sym typeface="Arial"/>
              </a:endParaRPr>
            </a:p>
          </p:txBody>
        </p:sp>
        <p:sp>
          <p:nvSpPr>
            <p:cNvPr id="19" name="Freeform: Shape 18">
              <a:extLst>
                <a:ext uri="{FF2B5EF4-FFF2-40B4-BE49-F238E27FC236}">
                  <a16:creationId xmlns:a16="http://schemas.microsoft.com/office/drawing/2014/main" id="{A398618B-AEDA-E0FC-7786-1E978F0269A2}"/>
                </a:ext>
              </a:extLst>
            </p:cNvPr>
            <p:cNvSpPr/>
            <p:nvPr/>
          </p:nvSpPr>
          <p:spPr>
            <a:xfrm>
              <a:off x="5572021" y="2027420"/>
              <a:ext cx="167322" cy="53216"/>
            </a:xfrm>
            <a:custGeom>
              <a:avLst/>
              <a:gdLst>
                <a:gd name="connsiteX0" fmla="*/ 0 w 167322"/>
                <a:gd name="connsiteY0" fmla="*/ 0 h 53216"/>
                <a:gd name="connsiteX1" fmla="*/ 167322 w 167322"/>
                <a:gd name="connsiteY1" fmla="*/ 0 h 53216"/>
                <a:gd name="connsiteX2" fmla="*/ 167322 w 167322"/>
                <a:gd name="connsiteY2" fmla="*/ 53216 h 53216"/>
                <a:gd name="connsiteX3" fmla="*/ 0 w 167322"/>
                <a:gd name="connsiteY3" fmla="*/ 53216 h 53216"/>
              </a:gdLst>
              <a:ahLst/>
              <a:cxnLst>
                <a:cxn ang="0">
                  <a:pos x="connsiteX0" y="connsiteY0"/>
                </a:cxn>
                <a:cxn ang="0">
                  <a:pos x="connsiteX1" y="connsiteY1"/>
                </a:cxn>
                <a:cxn ang="0">
                  <a:pos x="connsiteX2" y="connsiteY2"/>
                </a:cxn>
                <a:cxn ang="0">
                  <a:pos x="connsiteX3" y="connsiteY3"/>
                </a:cxn>
              </a:cxnLst>
              <a:rect l="l" t="t" r="r" b="b"/>
              <a:pathLst>
                <a:path w="167322" h="53216">
                  <a:moveTo>
                    <a:pt x="0" y="0"/>
                  </a:moveTo>
                  <a:lnTo>
                    <a:pt x="167322" y="0"/>
                  </a:lnTo>
                  <a:lnTo>
                    <a:pt x="167322" y="53216"/>
                  </a:lnTo>
                  <a:lnTo>
                    <a:pt x="0" y="53216"/>
                  </a:lnTo>
                  <a:close/>
                </a:path>
              </a:pathLst>
            </a:custGeom>
            <a:solidFill>
              <a:srgbClr val="008000">
                <a:lumMod val="75000"/>
              </a:srgbClr>
            </a:solidFill>
            <a:ln w="3473" cap="flat">
              <a:noFill/>
              <a:prstDash val="solid"/>
              <a:miter/>
            </a:ln>
          </p:spPr>
          <p:txBody>
            <a:bodyPr rtlCol="0" anchor="ctr"/>
            <a:lstStyle/>
            <a:p>
              <a:pPr marL="0" marR="0" lvl="0" indent="0" algn="l" defTabSz="1219140" rtl="0" eaLnBrk="1" fontAlgn="base" latinLnBrk="0" hangingPunct="1">
                <a:lnSpc>
                  <a:spcPct val="100000"/>
                </a:lnSpc>
                <a:spcBef>
                  <a:spcPct val="0"/>
                </a:spcBef>
                <a:spcAft>
                  <a:spcPct val="0"/>
                </a:spcAft>
                <a:buClr>
                  <a:srgbClr val="000000"/>
                </a:buClr>
                <a:buSzTx/>
                <a:buFontTx/>
                <a:buNone/>
                <a:tabLst/>
                <a:defRPr/>
              </a:pPr>
              <a:endParaRPr kumimoji="0" lang="en-US" sz="3200" b="0" i="0" u="none" strike="noStrike" kern="0" cap="none" spc="0" normalizeH="0" baseline="0" noProof="0" dirty="0">
                <a:ln>
                  <a:noFill/>
                </a:ln>
                <a:solidFill>
                  <a:srgbClr val="000000"/>
                </a:solidFill>
                <a:effectLst/>
                <a:uLnTx/>
                <a:uFillTx/>
                <a:latin typeface="Calibri"/>
                <a:ea typeface="+mn-ea"/>
                <a:cs typeface="Arial"/>
                <a:sym typeface="Arial"/>
              </a:endParaRPr>
            </a:p>
          </p:txBody>
        </p:sp>
        <p:sp>
          <p:nvSpPr>
            <p:cNvPr id="20" name="Freeform: Shape 19">
              <a:extLst>
                <a:ext uri="{FF2B5EF4-FFF2-40B4-BE49-F238E27FC236}">
                  <a16:creationId xmlns:a16="http://schemas.microsoft.com/office/drawing/2014/main" id="{990AED91-75B9-6680-54EC-45BF78ECB1BC}"/>
                </a:ext>
              </a:extLst>
            </p:cNvPr>
            <p:cNvSpPr/>
            <p:nvPr/>
          </p:nvSpPr>
          <p:spPr>
            <a:xfrm>
              <a:off x="5568924" y="1689959"/>
              <a:ext cx="172725" cy="238457"/>
            </a:xfrm>
            <a:custGeom>
              <a:avLst/>
              <a:gdLst>
                <a:gd name="connsiteX0" fmla="*/ 86363 w 172725"/>
                <a:gd name="connsiteY0" fmla="*/ 238458 h 238457"/>
                <a:gd name="connsiteX1" fmla="*/ 172725 w 172725"/>
                <a:gd name="connsiteY1" fmla="*/ 119229 h 238457"/>
                <a:gd name="connsiteX2" fmla="*/ 86363 w 172725"/>
                <a:gd name="connsiteY2" fmla="*/ 0 h 238457"/>
                <a:gd name="connsiteX3" fmla="*/ 0 w 172725"/>
                <a:gd name="connsiteY3" fmla="*/ 119229 h 238457"/>
                <a:gd name="connsiteX4" fmla="*/ 0 w 172725"/>
                <a:gd name="connsiteY4" fmla="*/ 119259 h 238457"/>
                <a:gd name="connsiteX5" fmla="*/ 86363 w 172725"/>
                <a:gd name="connsiteY5" fmla="*/ 238458 h 23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725" h="238457">
                  <a:moveTo>
                    <a:pt x="86363" y="238458"/>
                  </a:moveTo>
                  <a:cubicBezTo>
                    <a:pt x="134060" y="238458"/>
                    <a:pt x="172725" y="185077"/>
                    <a:pt x="172725" y="119229"/>
                  </a:cubicBezTo>
                  <a:cubicBezTo>
                    <a:pt x="172725" y="53381"/>
                    <a:pt x="134060" y="0"/>
                    <a:pt x="86363" y="0"/>
                  </a:cubicBezTo>
                  <a:cubicBezTo>
                    <a:pt x="38666" y="0"/>
                    <a:pt x="0" y="53381"/>
                    <a:pt x="0" y="119229"/>
                  </a:cubicBezTo>
                  <a:cubicBezTo>
                    <a:pt x="0" y="119238"/>
                    <a:pt x="0" y="119250"/>
                    <a:pt x="0" y="119259"/>
                  </a:cubicBezTo>
                  <a:cubicBezTo>
                    <a:pt x="193" y="184993"/>
                    <a:pt x="38749" y="238209"/>
                    <a:pt x="86363" y="238458"/>
                  </a:cubicBezTo>
                  <a:close/>
                </a:path>
              </a:pathLst>
            </a:custGeom>
            <a:solidFill>
              <a:srgbClr val="008000">
                <a:lumMod val="75000"/>
              </a:srgbClr>
            </a:solidFill>
            <a:ln w="3473" cap="flat">
              <a:noFill/>
              <a:prstDash val="solid"/>
              <a:miter/>
            </a:ln>
          </p:spPr>
          <p:txBody>
            <a:bodyPr rtlCol="0" anchor="ctr"/>
            <a:lstStyle/>
            <a:p>
              <a:pPr marL="0" marR="0" lvl="0" indent="0" algn="l" defTabSz="1219140" rtl="0" eaLnBrk="1" fontAlgn="base" latinLnBrk="0" hangingPunct="1">
                <a:lnSpc>
                  <a:spcPct val="100000"/>
                </a:lnSpc>
                <a:spcBef>
                  <a:spcPct val="0"/>
                </a:spcBef>
                <a:spcAft>
                  <a:spcPct val="0"/>
                </a:spcAft>
                <a:buClr>
                  <a:srgbClr val="000000"/>
                </a:buClr>
                <a:buSzTx/>
                <a:buFontTx/>
                <a:buNone/>
                <a:tabLst/>
                <a:defRPr/>
              </a:pPr>
              <a:endParaRPr kumimoji="0" lang="en-US" sz="3200" b="0" i="0" u="none" strike="noStrike" kern="0" cap="none" spc="0" normalizeH="0" baseline="0" noProof="0" dirty="0">
                <a:ln>
                  <a:noFill/>
                </a:ln>
                <a:solidFill>
                  <a:srgbClr val="000000"/>
                </a:solidFill>
                <a:effectLst/>
                <a:uLnTx/>
                <a:uFillTx/>
                <a:latin typeface="Calibri"/>
                <a:ea typeface="+mn-ea"/>
                <a:cs typeface="Arial"/>
                <a:sym typeface="Arial"/>
              </a:endParaRPr>
            </a:p>
          </p:txBody>
        </p:sp>
        <p:sp>
          <p:nvSpPr>
            <p:cNvPr id="21" name="Freeform: Shape 20">
              <a:extLst>
                <a:ext uri="{FF2B5EF4-FFF2-40B4-BE49-F238E27FC236}">
                  <a16:creationId xmlns:a16="http://schemas.microsoft.com/office/drawing/2014/main" id="{1F77E293-3726-2065-92D2-EDDE82BD05D5}"/>
                </a:ext>
              </a:extLst>
            </p:cNvPr>
            <p:cNvSpPr/>
            <p:nvPr/>
          </p:nvSpPr>
          <p:spPr>
            <a:xfrm>
              <a:off x="5378496" y="3967889"/>
              <a:ext cx="553582" cy="138392"/>
            </a:xfrm>
            <a:custGeom>
              <a:avLst/>
              <a:gdLst>
                <a:gd name="connsiteX0" fmla="*/ 0 w 553582"/>
                <a:gd name="connsiteY0" fmla="*/ 0 h 138392"/>
                <a:gd name="connsiteX1" fmla="*/ 553582 w 553582"/>
                <a:gd name="connsiteY1" fmla="*/ 0 h 138392"/>
                <a:gd name="connsiteX2" fmla="*/ 553582 w 553582"/>
                <a:gd name="connsiteY2" fmla="*/ 138393 h 138392"/>
                <a:gd name="connsiteX3" fmla="*/ 0 w 553582"/>
                <a:gd name="connsiteY3" fmla="*/ 138393 h 138392"/>
              </a:gdLst>
              <a:ahLst/>
              <a:cxnLst>
                <a:cxn ang="0">
                  <a:pos x="connsiteX0" y="connsiteY0"/>
                </a:cxn>
                <a:cxn ang="0">
                  <a:pos x="connsiteX1" y="connsiteY1"/>
                </a:cxn>
                <a:cxn ang="0">
                  <a:pos x="connsiteX2" y="connsiteY2"/>
                </a:cxn>
                <a:cxn ang="0">
                  <a:pos x="connsiteX3" y="connsiteY3"/>
                </a:cxn>
              </a:cxnLst>
              <a:rect l="l" t="t" r="r" b="b"/>
              <a:pathLst>
                <a:path w="553582" h="138392">
                  <a:moveTo>
                    <a:pt x="0" y="0"/>
                  </a:moveTo>
                  <a:lnTo>
                    <a:pt x="553582" y="0"/>
                  </a:lnTo>
                  <a:lnTo>
                    <a:pt x="553582" y="138393"/>
                  </a:lnTo>
                  <a:lnTo>
                    <a:pt x="0" y="138393"/>
                  </a:lnTo>
                  <a:close/>
                </a:path>
              </a:pathLst>
            </a:custGeom>
            <a:solidFill>
              <a:srgbClr val="008000">
                <a:lumMod val="75000"/>
              </a:srgbClr>
            </a:solidFill>
            <a:ln w="3473" cap="flat">
              <a:noFill/>
              <a:prstDash val="solid"/>
              <a:miter/>
            </a:ln>
          </p:spPr>
          <p:txBody>
            <a:bodyPr rtlCol="0" anchor="ctr"/>
            <a:lstStyle/>
            <a:p>
              <a:pPr marL="0" marR="0" lvl="0" indent="0" algn="l" defTabSz="1219140" rtl="0" eaLnBrk="1" fontAlgn="base" latinLnBrk="0" hangingPunct="1">
                <a:lnSpc>
                  <a:spcPct val="100000"/>
                </a:lnSpc>
                <a:spcBef>
                  <a:spcPct val="0"/>
                </a:spcBef>
                <a:spcAft>
                  <a:spcPct val="0"/>
                </a:spcAft>
                <a:buClr>
                  <a:srgbClr val="000000"/>
                </a:buClr>
                <a:buSzTx/>
                <a:buFontTx/>
                <a:buNone/>
                <a:tabLst/>
                <a:defRPr/>
              </a:pPr>
              <a:endParaRPr kumimoji="0" lang="en-US" sz="3200" b="0" i="0" u="none" strike="noStrike" kern="0" cap="none" spc="0" normalizeH="0" baseline="0" noProof="0" dirty="0">
                <a:ln>
                  <a:noFill/>
                </a:ln>
                <a:solidFill>
                  <a:srgbClr val="000000"/>
                </a:solidFill>
                <a:effectLst/>
                <a:uLnTx/>
                <a:uFillTx/>
                <a:latin typeface="Calibri"/>
                <a:ea typeface="+mn-ea"/>
                <a:cs typeface="Arial"/>
                <a:sym typeface="Arial"/>
              </a:endParaRPr>
            </a:p>
          </p:txBody>
        </p:sp>
        <p:sp>
          <p:nvSpPr>
            <p:cNvPr id="22" name="Freeform: Shape 21">
              <a:extLst>
                <a:ext uri="{FF2B5EF4-FFF2-40B4-BE49-F238E27FC236}">
                  <a16:creationId xmlns:a16="http://schemas.microsoft.com/office/drawing/2014/main" id="{C8F77A01-56FD-E863-65EC-CAF33EE5F97C}"/>
                </a:ext>
              </a:extLst>
            </p:cNvPr>
            <p:cNvSpPr/>
            <p:nvPr/>
          </p:nvSpPr>
          <p:spPr>
            <a:xfrm>
              <a:off x="6053891" y="3085469"/>
              <a:ext cx="658460" cy="172445"/>
            </a:xfrm>
            <a:custGeom>
              <a:avLst/>
              <a:gdLst>
                <a:gd name="connsiteX0" fmla="*/ 329241 w 658460"/>
                <a:gd name="connsiteY0" fmla="*/ 172445 h 172445"/>
                <a:gd name="connsiteX1" fmla="*/ 658461 w 658460"/>
                <a:gd name="connsiteY1" fmla="*/ 0 h 172445"/>
                <a:gd name="connsiteX2" fmla="*/ 0 w 658460"/>
                <a:gd name="connsiteY2" fmla="*/ 0 h 172445"/>
                <a:gd name="connsiteX3" fmla="*/ 329241 w 658460"/>
                <a:gd name="connsiteY3" fmla="*/ 172445 h 172445"/>
              </a:gdLst>
              <a:ahLst/>
              <a:cxnLst>
                <a:cxn ang="0">
                  <a:pos x="connsiteX0" y="connsiteY0"/>
                </a:cxn>
                <a:cxn ang="0">
                  <a:pos x="connsiteX1" y="connsiteY1"/>
                </a:cxn>
                <a:cxn ang="0">
                  <a:pos x="connsiteX2" y="connsiteY2"/>
                </a:cxn>
                <a:cxn ang="0">
                  <a:pos x="connsiteX3" y="connsiteY3"/>
                </a:cxn>
              </a:cxnLst>
              <a:rect l="l" t="t" r="r" b="b"/>
              <a:pathLst>
                <a:path w="658460" h="172445">
                  <a:moveTo>
                    <a:pt x="329241" y="172445"/>
                  </a:moveTo>
                  <a:cubicBezTo>
                    <a:pt x="496542" y="172445"/>
                    <a:pt x="634542" y="96851"/>
                    <a:pt x="658461" y="0"/>
                  </a:cubicBezTo>
                  <a:lnTo>
                    <a:pt x="0" y="0"/>
                  </a:lnTo>
                  <a:cubicBezTo>
                    <a:pt x="23150" y="96851"/>
                    <a:pt x="161919" y="172445"/>
                    <a:pt x="329241" y="172445"/>
                  </a:cubicBezTo>
                  <a:close/>
                </a:path>
              </a:pathLst>
            </a:custGeom>
            <a:solidFill>
              <a:srgbClr val="008000">
                <a:lumMod val="75000"/>
              </a:srgbClr>
            </a:solidFill>
            <a:ln w="3473" cap="flat">
              <a:noFill/>
              <a:prstDash val="solid"/>
              <a:miter/>
            </a:ln>
          </p:spPr>
          <p:txBody>
            <a:bodyPr rtlCol="0" anchor="ctr"/>
            <a:lstStyle/>
            <a:p>
              <a:pPr marL="0" marR="0" lvl="0" indent="0" algn="l" defTabSz="1219140" rtl="0" eaLnBrk="1" fontAlgn="base" latinLnBrk="0" hangingPunct="1">
                <a:lnSpc>
                  <a:spcPct val="100000"/>
                </a:lnSpc>
                <a:spcBef>
                  <a:spcPct val="0"/>
                </a:spcBef>
                <a:spcAft>
                  <a:spcPct val="0"/>
                </a:spcAft>
                <a:buClr>
                  <a:srgbClr val="000000"/>
                </a:buClr>
                <a:buSzTx/>
                <a:buFontTx/>
                <a:buNone/>
                <a:tabLst/>
                <a:defRPr/>
              </a:pPr>
              <a:endParaRPr kumimoji="0" lang="en-US" sz="3200" b="0" i="0" u="none" strike="noStrike" kern="0" cap="none" spc="0" normalizeH="0" baseline="0" noProof="0" dirty="0">
                <a:ln>
                  <a:noFill/>
                </a:ln>
                <a:solidFill>
                  <a:srgbClr val="000000"/>
                </a:solidFill>
                <a:effectLst/>
                <a:uLnTx/>
                <a:uFillTx/>
                <a:latin typeface="Calibri"/>
                <a:ea typeface="+mn-ea"/>
                <a:cs typeface="Arial"/>
                <a:sym typeface="Arial"/>
              </a:endParaRPr>
            </a:p>
          </p:txBody>
        </p:sp>
        <p:sp>
          <p:nvSpPr>
            <p:cNvPr id="23" name="Freeform: Shape 22">
              <a:extLst>
                <a:ext uri="{FF2B5EF4-FFF2-40B4-BE49-F238E27FC236}">
                  <a16:creationId xmlns:a16="http://schemas.microsoft.com/office/drawing/2014/main" id="{FA132979-3CB0-9B72-29C2-015BB32B3B05}"/>
                </a:ext>
              </a:extLst>
            </p:cNvPr>
            <p:cNvSpPr/>
            <p:nvPr/>
          </p:nvSpPr>
          <p:spPr>
            <a:xfrm>
              <a:off x="6033091" y="2974761"/>
              <a:ext cx="700082" cy="89421"/>
            </a:xfrm>
            <a:custGeom>
              <a:avLst/>
              <a:gdLst>
                <a:gd name="connsiteX0" fmla="*/ 0 w 700082"/>
                <a:gd name="connsiteY0" fmla="*/ 0 h 89421"/>
                <a:gd name="connsiteX1" fmla="*/ 700083 w 700082"/>
                <a:gd name="connsiteY1" fmla="*/ 0 h 89421"/>
                <a:gd name="connsiteX2" fmla="*/ 700083 w 700082"/>
                <a:gd name="connsiteY2" fmla="*/ 89422 h 89421"/>
                <a:gd name="connsiteX3" fmla="*/ 0 w 700082"/>
                <a:gd name="connsiteY3" fmla="*/ 89422 h 89421"/>
              </a:gdLst>
              <a:ahLst/>
              <a:cxnLst>
                <a:cxn ang="0">
                  <a:pos x="connsiteX0" y="connsiteY0"/>
                </a:cxn>
                <a:cxn ang="0">
                  <a:pos x="connsiteX1" y="connsiteY1"/>
                </a:cxn>
                <a:cxn ang="0">
                  <a:pos x="connsiteX2" y="connsiteY2"/>
                </a:cxn>
                <a:cxn ang="0">
                  <a:pos x="connsiteX3" y="connsiteY3"/>
                </a:cxn>
              </a:cxnLst>
              <a:rect l="l" t="t" r="r" b="b"/>
              <a:pathLst>
                <a:path w="700082" h="89421">
                  <a:moveTo>
                    <a:pt x="0" y="0"/>
                  </a:moveTo>
                  <a:lnTo>
                    <a:pt x="700083" y="0"/>
                  </a:lnTo>
                  <a:lnTo>
                    <a:pt x="700083" y="89422"/>
                  </a:lnTo>
                  <a:lnTo>
                    <a:pt x="0" y="89422"/>
                  </a:lnTo>
                  <a:close/>
                </a:path>
              </a:pathLst>
            </a:custGeom>
            <a:solidFill>
              <a:srgbClr val="6B1F7D"/>
            </a:solidFill>
            <a:ln w="3473" cap="flat">
              <a:noFill/>
              <a:prstDash val="solid"/>
              <a:miter/>
            </a:ln>
          </p:spPr>
          <p:txBody>
            <a:bodyPr rtlCol="0" anchor="ctr"/>
            <a:lstStyle/>
            <a:p>
              <a:pPr marL="0" marR="0" lvl="0" indent="0" algn="l" defTabSz="1219140" rtl="0" eaLnBrk="1" fontAlgn="base" latinLnBrk="0" hangingPunct="1">
                <a:lnSpc>
                  <a:spcPct val="100000"/>
                </a:lnSpc>
                <a:spcBef>
                  <a:spcPct val="0"/>
                </a:spcBef>
                <a:spcAft>
                  <a:spcPct val="0"/>
                </a:spcAft>
                <a:buClr>
                  <a:srgbClr val="000000"/>
                </a:buClr>
                <a:buSzTx/>
                <a:buFontTx/>
                <a:buNone/>
                <a:tabLst/>
                <a:defRPr/>
              </a:pPr>
              <a:endParaRPr kumimoji="0" lang="en-US" sz="3200" b="0" i="0" u="none" strike="noStrike" kern="0" cap="none" spc="0" normalizeH="0" baseline="0" noProof="0" dirty="0">
                <a:ln>
                  <a:noFill/>
                </a:ln>
                <a:solidFill>
                  <a:srgbClr val="000000"/>
                </a:solidFill>
                <a:effectLst/>
                <a:uLnTx/>
                <a:uFillTx/>
                <a:latin typeface="Calibri"/>
                <a:ea typeface="+mn-ea"/>
                <a:cs typeface="Arial"/>
                <a:sym typeface="Arial"/>
              </a:endParaRPr>
            </a:p>
          </p:txBody>
        </p:sp>
        <p:sp>
          <p:nvSpPr>
            <p:cNvPr id="24" name="Freeform: Shape 23">
              <a:extLst>
                <a:ext uri="{FF2B5EF4-FFF2-40B4-BE49-F238E27FC236}">
                  <a16:creationId xmlns:a16="http://schemas.microsoft.com/office/drawing/2014/main" id="{C3F8D11A-262C-B9A5-49C8-A34685FD2E8B}"/>
                </a:ext>
              </a:extLst>
            </p:cNvPr>
            <p:cNvSpPr/>
            <p:nvPr/>
          </p:nvSpPr>
          <p:spPr>
            <a:xfrm>
              <a:off x="4606672" y="1844241"/>
              <a:ext cx="645405" cy="1109233"/>
            </a:xfrm>
            <a:custGeom>
              <a:avLst/>
              <a:gdLst>
                <a:gd name="connsiteX0" fmla="*/ 311523 w 645405"/>
                <a:gd name="connsiteY0" fmla="*/ 75655 h 1109233"/>
                <a:gd name="connsiteX1" fmla="*/ 311523 w 645405"/>
                <a:gd name="connsiteY1" fmla="*/ 1109234 h 1109233"/>
                <a:gd name="connsiteX2" fmla="*/ 333882 w 645405"/>
                <a:gd name="connsiteY2" fmla="*/ 1109234 h 1109233"/>
                <a:gd name="connsiteX3" fmla="*/ 333882 w 645405"/>
                <a:gd name="connsiteY3" fmla="*/ 75655 h 1109233"/>
                <a:gd name="connsiteX4" fmla="*/ 622248 w 645405"/>
                <a:gd name="connsiteY4" fmla="*/ 1109234 h 1109233"/>
                <a:gd name="connsiteX5" fmla="*/ 645377 w 645405"/>
                <a:gd name="connsiteY5" fmla="*/ 1109234 h 1109233"/>
                <a:gd name="connsiteX6" fmla="*/ 644608 w 645405"/>
                <a:gd name="connsiteY6" fmla="*/ 1102836 h 1109233"/>
                <a:gd name="connsiteX7" fmla="*/ 337726 w 645405"/>
                <a:gd name="connsiteY7" fmla="*/ 2123 h 1109233"/>
                <a:gd name="connsiteX8" fmla="*/ 308426 w 645405"/>
                <a:gd name="connsiteY8" fmla="*/ 0 h 1109233"/>
                <a:gd name="connsiteX9" fmla="*/ 797 w 645405"/>
                <a:gd name="connsiteY9" fmla="*/ 1102836 h 1109233"/>
                <a:gd name="connsiteX10" fmla="*/ 28 w 645405"/>
                <a:gd name="connsiteY10" fmla="*/ 1109234 h 1109233"/>
                <a:gd name="connsiteX11" fmla="*/ 23156 w 645405"/>
                <a:gd name="connsiteY11" fmla="*/ 1109234 h 110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405" h="1109233">
                  <a:moveTo>
                    <a:pt x="311523" y="75655"/>
                  </a:moveTo>
                  <a:lnTo>
                    <a:pt x="311523" y="1109234"/>
                  </a:lnTo>
                  <a:lnTo>
                    <a:pt x="333882" y="1109234"/>
                  </a:lnTo>
                  <a:lnTo>
                    <a:pt x="333882" y="75655"/>
                  </a:lnTo>
                  <a:lnTo>
                    <a:pt x="622248" y="1109234"/>
                  </a:lnTo>
                  <a:lnTo>
                    <a:pt x="645377" y="1109234"/>
                  </a:lnTo>
                  <a:cubicBezTo>
                    <a:pt x="645497" y="1107048"/>
                    <a:pt x="645234" y="1104852"/>
                    <a:pt x="644608" y="1102836"/>
                  </a:cubicBezTo>
                  <a:lnTo>
                    <a:pt x="337726" y="2123"/>
                  </a:lnTo>
                  <a:lnTo>
                    <a:pt x="308426" y="0"/>
                  </a:lnTo>
                  <a:lnTo>
                    <a:pt x="797" y="1102836"/>
                  </a:lnTo>
                  <a:cubicBezTo>
                    <a:pt x="172" y="1104852"/>
                    <a:pt x="-92" y="1107048"/>
                    <a:pt x="28" y="1109234"/>
                  </a:cubicBezTo>
                  <a:lnTo>
                    <a:pt x="23156" y="1109234"/>
                  </a:lnTo>
                  <a:close/>
                </a:path>
              </a:pathLst>
            </a:custGeom>
            <a:solidFill>
              <a:srgbClr val="6B1F7D">
                <a:lumMod val="75000"/>
              </a:srgbClr>
            </a:solidFill>
            <a:ln w="3473" cap="flat">
              <a:solidFill>
                <a:srgbClr val="008000"/>
              </a:solidFill>
              <a:prstDash val="solid"/>
              <a:miter/>
            </a:ln>
          </p:spPr>
          <p:txBody>
            <a:bodyPr rtlCol="0" anchor="ctr"/>
            <a:lstStyle/>
            <a:p>
              <a:pPr marL="0" marR="0" lvl="0" indent="0" algn="l" defTabSz="1219140" rtl="0" eaLnBrk="1" fontAlgn="base" latinLnBrk="0" hangingPunct="1">
                <a:lnSpc>
                  <a:spcPct val="100000"/>
                </a:lnSpc>
                <a:spcBef>
                  <a:spcPct val="0"/>
                </a:spcBef>
                <a:spcAft>
                  <a:spcPct val="0"/>
                </a:spcAft>
                <a:buClr>
                  <a:srgbClr val="000000"/>
                </a:buClr>
                <a:buSzTx/>
                <a:buFontTx/>
                <a:buNone/>
                <a:tabLst/>
                <a:defRPr/>
              </a:pPr>
              <a:endParaRPr kumimoji="0" lang="en-US" sz="3200" b="0" i="0" u="none" strike="noStrike" kern="0" cap="none" spc="0" normalizeH="0" baseline="0" noProof="0" dirty="0">
                <a:ln>
                  <a:noFill/>
                </a:ln>
                <a:solidFill>
                  <a:srgbClr val="000000"/>
                </a:solidFill>
                <a:effectLst/>
                <a:uLnTx/>
                <a:uFillTx/>
                <a:latin typeface="Calibri"/>
                <a:ea typeface="+mn-ea"/>
                <a:cs typeface="Arial"/>
                <a:sym typeface="Arial"/>
              </a:endParaRPr>
            </a:p>
          </p:txBody>
        </p:sp>
        <p:sp>
          <p:nvSpPr>
            <p:cNvPr id="25" name="Freeform: Shape 24">
              <a:extLst>
                <a:ext uri="{FF2B5EF4-FFF2-40B4-BE49-F238E27FC236}">
                  <a16:creationId xmlns:a16="http://schemas.microsoft.com/office/drawing/2014/main" id="{E53C3B18-4DF3-EEE3-53A2-80ACDD311F96}"/>
                </a:ext>
              </a:extLst>
            </p:cNvPr>
            <p:cNvSpPr/>
            <p:nvPr/>
          </p:nvSpPr>
          <p:spPr>
            <a:xfrm>
              <a:off x="4913560" y="1741083"/>
              <a:ext cx="654683" cy="135178"/>
            </a:xfrm>
            <a:custGeom>
              <a:avLst/>
              <a:gdLst>
                <a:gd name="connsiteX0" fmla="*/ 654595 w 654683"/>
                <a:gd name="connsiteY0" fmla="*/ 135178 h 135178"/>
                <a:gd name="connsiteX1" fmla="*/ 642361 w 654683"/>
                <a:gd name="connsiteY1" fmla="*/ 68135 h 135178"/>
                <a:gd name="connsiteX2" fmla="*/ 654683 w 654683"/>
                <a:gd name="connsiteY2" fmla="*/ 0 h 135178"/>
                <a:gd name="connsiteX3" fmla="*/ 114894 w 654683"/>
                <a:gd name="connsiteY3" fmla="*/ 44696 h 135178"/>
                <a:gd name="connsiteX4" fmla="*/ 0 w 654683"/>
                <a:gd name="connsiteY4" fmla="*/ 54278 h 135178"/>
                <a:gd name="connsiteX5" fmla="*/ 0 w 654683"/>
                <a:gd name="connsiteY5" fmla="*/ 81962 h 135178"/>
                <a:gd name="connsiteX6" fmla="*/ 114894 w 654683"/>
                <a:gd name="connsiteY6" fmla="*/ 91544 h 135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683" h="135178">
                  <a:moveTo>
                    <a:pt x="654595" y="135178"/>
                  </a:moveTo>
                  <a:cubicBezTo>
                    <a:pt x="646501" y="114605"/>
                    <a:pt x="642293" y="91547"/>
                    <a:pt x="642361" y="68135"/>
                  </a:cubicBezTo>
                  <a:cubicBezTo>
                    <a:pt x="642320" y="44365"/>
                    <a:pt x="646552" y="20953"/>
                    <a:pt x="654683" y="0"/>
                  </a:cubicBezTo>
                  <a:lnTo>
                    <a:pt x="114894" y="44696"/>
                  </a:lnTo>
                  <a:cubicBezTo>
                    <a:pt x="61697" y="48971"/>
                    <a:pt x="26225" y="52155"/>
                    <a:pt x="0" y="54278"/>
                  </a:cubicBezTo>
                  <a:lnTo>
                    <a:pt x="0" y="81962"/>
                  </a:lnTo>
                  <a:cubicBezTo>
                    <a:pt x="26225" y="84085"/>
                    <a:pt x="61697" y="86207"/>
                    <a:pt x="114894" y="91544"/>
                  </a:cubicBezTo>
                  <a:close/>
                </a:path>
              </a:pathLst>
            </a:custGeom>
            <a:solidFill>
              <a:srgbClr val="008000"/>
            </a:solidFill>
            <a:ln w="3473" cap="flat">
              <a:noFill/>
              <a:prstDash val="solid"/>
              <a:miter/>
            </a:ln>
          </p:spPr>
          <p:txBody>
            <a:bodyPr rtlCol="0" anchor="ctr"/>
            <a:lstStyle/>
            <a:p>
              <a:pPr marL="0" marR="0" lvl="0" indent="0" algn="l" defTabSz="1219140" rtl="0" eaLnBrk="1" fontAlgn="base" latinLnBrk="0" hangingPunct="1">
                <a:lnSpc>
                  <a:spcPct val="100000"/>
                </a:lnSpc>
                <a:spcBef>
                  <a:spcPct val="0"/>
                </a:spcBef>
                <a:spcAft>
                  <a:spcPct val="0"/>
                </a:spcAft>
                <a:buClr>
                  <a:srgbClr val="000000"/>
                </a:buClr>
                <a:buSzTx/>
                <a:buFontTx/>
                <a:buNone/>
                <a:tabLst/>
                <a:defRPr/>
              </a:pPr>
              <a:endParaRPr kumimoji="0" lang="en-US" sz="3200" b="0" i="0" u="none" strike="noStrike" kern="0" cap="none" spc="0" normalizeH="0" baseline="0" noProof="0" dirty="0">
                <a:ln>
                  <a:noFill/>
                </a:ln>
                <a:solidFill>
                  <a:srgbClr val="000000"/>
                </a:solidFill>
                <a:effectLst/>
                <a:uLnTx/>
                <a:uFillTx/>
                <a:latin typeface="Calibri"/>
                <a:ea typeface="+mn-ea"/>
                <a:cs typeface="Arial"/>
                <a:sym typeface="Arial"/>
              </a:endParaRPr>
            </a:p>
          </p:txBody>
        </p:sp>
        <p:sp>
          <p:nvSpPr>
            <p:cNvPr id="26" name="Freeform: Shape 25">
              <a:extLst>
                <a:ext uri="{FF2B5EF4-FFF2-40B4-BE49-F238E27FC236}">
                  <a16:creationId xmlns:a16="http://schemas.microsoft.com/office/drawing/2014/main" id="{16D8ECD6-2A6D-0248-D0BA-7844EA0C0218}"/>
                </a:ext>
              </a:extLst>
            </p:cNvPr>
            <p:cNvSpPr/>
            <p:nvPr/>
          </p:nvSpPr>
          <p:spPr>
            <a:xfrm>
              <a:off x="4599759" y="3085469"/>
              <a:ext cx="659229" cy="172445"/>
            </a:xfrm>
            <a:custGeom>
              <a:avLst/>
              <a:gdLst>
                <a:gd name="connsiteX0" fmla="*/ 329219 w 659229"/>
                <a:gd name="connsiteY0" fmla="*/ 172445 h 172445"/>
                <a:gd name="connsiteX1" fmla="*/ 659230 w 659229"/>
                <a:gd name="connsiteY1" fmla="*/ 0 h 172445"/>
                <a:gd name="connsiteX2" fmla="*/ 0 w 659229"/>
                <a:gd name="connsiteY2" fmla="*/ 0 h 172445"/>
                <a:gd name="connsiteX3" fmla="*/ 329219 w 659229"/>
                <a:gd name="connsiteY3" fmla="*/ 172445 h 172445"/>
              </a:gdLst>
              <a:ahLst/>
              <a:cxnLst>
                <a:cxn ang="0">
                  <a:pos x="connsiteX0" y="connsiteY0"/>
                </a:cxn>
                <a:cxn ang="0">
                  <a:pos x="connsiteX1" y="connsiteY1"/>
                </a:cxn>
                <a:cxn ang="0">
                  <a:pos x="connsiteX2" y="connsiteY2"/>
                </a:cxn>
                <a:cxn ang="0">
                  <a:pos x="connsiteX3" y="connsiteY3"/>
                </a:cxn>
              </a:cxnLst>
              <a:rect l="l" t="t" r="r" b="b"/>
              <a:pathLst>
                <a:path w="659229" h="172445">
                  <a:moveTo>
                    <a:pt x="329219" y="172445"/>
                  </a:moveTo>
                  <a:cubicBezTo>
                    <a:pt x="497310" y="172445"/>
                    <a:pt x="635311" y="96851"/>
                    <a:pt x="659230" y="0"/>
                  </a:cubicBezTo>
                  <a:lnTo>
                    <a:pt x="0" y="0"/>
                  </a:lnTo>
                  <a:cubicBezTo>
                    <a:pt x="23897" y="96851"/>
                    <a:pt x="161919" y="172445"/>
                    <a:pt x="329219" y="172445"/>
                  </a:cubicBezTo>
                  <a:close/>
                </a:path>
              </a:pathLst>
            </a:custGeom>
            <a:solidFill>
              <a:srgbClr val="008000">
                <a:lumMod val="75000"/>
              </a:srgbClr>
            </a:solidFill>
            <a:ln w="3473" cap="flat">
              <a:noFill/>
              <a:prstDash val="solid"/>
              <a:miter/>
            </a:ln>
          </p:spPr>
          <p:txBody>
            <a:bodyPr rtlCol="0" anchor="ctr"/>
            <a:lstStyle/>
            <a:p>
              <a:pPr marL="0" marR="0" lvl="0" indent="0" algn="l" defTabSz="1219140" rtl="0" eaLnBrk="1" fontAlgn="base" latinLnBrk="0" hangingPunct="1">
                <a:lnSpc>
                  <a:spcPct val="100000"/>
                </a:lnSpc>
                <a:spcBef>
                  <a:spcPct val="0"/>
                </a:spcBef>
                <a:spcAft>
                  <a:spcPct val="0"/>
                </a:spcAft>
                <a:buClr>
                  <a:srgbClr val="000000"/>
                </a:buClr>
                <a:buSzTx/>
                <a:buFontTx/>
                <a:buNone/>
                <a:tabLst/>
                <a:defRPr/>
              </a:pPr>
              <a:endParaRPr kumimoji="0" lang="en-US" sz="3200" b="0" i="0" u="none" strike="noStrike" kern="0" cap="none" spc="0" normalizeH="0" baseline="0" noProof="0" dirty="0">
                <a:ln>
                  <a:noFill/>
                </a:ln>
                <a:solidFill>
                  <a:srgbClr val="000000"/>
                </a:solidFill>
                <a:effectLst/>
                <a:uLnTx/>
                <a:uFillTx/>
                <a:latin typeface="Calibri"/>
                <a:ea typeface="+mn-ea"/>
                <a:cs typeface="Arial"/>
                <a:sym typeface="Arial"/>
              </a:endParaRPr>
            </a:p>
          </p:txBody>
        </p:sp>
        <p:sp>
          <p:nvSpPr>
            <p:cNvPr id="27" name="Freeform: Shape 26">
              <a:extLst>
                <a:ext uri="{FF2B5EF4-FFF2-40B4-BE49-F238E27FC236}">
                  <a16:creationId xmlns:a16="http://schemas.microsoft.com/office/drawing/2014/main" id="{F0060F60-5E94-029C-44AF-BB82024870D0}"/>
                </a:ext>
              </a:extLst>
            </p:cNvPr>
            <p:cNvSpPr/>
            <p:nvPr/>
          </p:nvSpPr>
          <p:spPr>
            <a:xfrm>
              <a:off x="4578938" y="2974761"/>
              <a:ext cx="700082" cy="89421"/>
            </a:xfrm>
            <a:custGeom>
              <a:avLst/>
              <a:gdLst>
                <a:gd name="connsiteX0" fmla="*/ 0 w 700082"/>
                <a:gd name="connsiteY0" fmla="*/ 0 h 89421"/>
                <a:gd name="connsiteX1" fmla="*/ 700083 w 700082"/>
                <a:gd name="connsiteY1" fmla="*/ 0 h 89421"/>
                <a:gd name="connsiteX2" fmla="*/ 700083 w 700082"/>
                <a:gd name="connsiteY2" fmla="*/ 89422 h 89421"/>
                <a:gd name="connsiteX3" fmla="*/ 0 w 700082"/>
                <a:gd name="connsiteY3" fmla="*/ 89422 h 89421"/>
              </a:gdLst>
              <a:ahLst/>
              <a:cxnLst>
                <a:cxn ang="0">
                  <a:pos x="connsiteX0" y="connsiteY0"/>
                </a:cxn>
                <a:cxn ang="0">
                  <a:pos x="connsiteX1" y="connsiteY1"/>
                </a:cxn>
                <a:cxn ang="0">
                  <a:pos x="connsiteX2" y="connsiteY2"/>
                </a:cxn>
                <a:cxn ang="0">
                  <a:pos x="connsiteX3" y="connsiteY3"/>
                </a:cxn>
              </a:cxnLst>
              <a:rect l="l" t="t" r="r" b="b"/>
              <a:pathLst>
                <a:path w="700082" h="89421">
                  <a:moveTo>
                    <a:pt x="0" y="0"/>
                  </a:moveTo>
                  <a:lnTo>
                    <a:pt x="700083" y="0"/>
                  </a:lnTo>
                  <a:lnTo>
                    <a:pt x="700083" y="89422"/>
                  </a:lnTo>
                  <a:lnTo>
                    <a:pt x="0" y="89422"/>
                  </a:lnTo>
                  <a:close/>
                </a:path>
              </a:pathLst>
            </a:custGeom>
            <a:solidFill>
              <a:srgbClr val="008000"/>
            </a:solidFill>
            <a:ln w="3473" cap="flat">
              <a:noFill/>
              <a:prstDash val="solid"/>
              <a:miter/>
            </a:ln>
          </p:spPr>
          <p:txBody>
            <a:bodyPr rtlCol="0" anchor="ctr"/>
            <a:lstStyle/>
            <a:p>
              <a:pPr marL="0" marR="0" lvl="0" indent="0" algn="l" defTabSz="1219140" rtl="0" eaLnBrk="1" fontAlgn="base" latinLnBrk="0" hangingPunct="1">
                <a:lnSpc>
                  <a:spcPct val="100000"/>
                </a:lnSpc>
                <a:spcBef>
                  <a:spcPct val="0"/>
                </a:spcBef>
                <a:spcAft>
                  <a:spcPct val="0"/>
                </a:spcAft>
                <a:buClr>
                  <a:srgbClr val="000000"/>
                </a:buClr>
                <a:buSzTx/>
                <a:buFontTx/>
                <a:buNone/>
                <a:tabLst/>
                <a:defRPr/>
              </a:pPr>
              <a:endParaRPr kumimoji="0" lang="en-US" sz="3200" b="0" i="0" u="none" strike="noStrike" kern="0" cap="none" spc="0" normalizeH="0" baseline="0" noProof="0" dirty="0">
                <a:ln>
                  <a:noFill/>
                </a:ln>
                <a:solidFill>
                  <a:srgbClr val="000000"/>
                </a:solidFill>
                <a:effectLst/>
                <a:uLnTx/>
                <a:uFillTx/>
                <a:latin typeface="Calibri"/>
                <a:ea typeface="+mn-ea"/>
                <a:cs typeface="Arial"/>
                <a:sym typeface="Arial"/>
              </a:endParaRPr>
            </a:p>
          </p:txBody>
        </p:sp>
        <p:sp>
          <p:nvSpPr>
            <p:cNvPr id="28" name="TextBox 27">
              <a:extLst>
                <a:ext uri="{FF2B5EF4-FFF2-40B4-BE49-F238E27FC236}">
                  <a16:creationId xmlns:a16="http://schemas.microsoft.com/office/drawing/2014/main" id="{3EC8B520-A87B-3386-EDED-84DFDB94D6FA}"/>
                </a:ext>
              </a:extLst>
            </p:cNvPr>
            <p:cNvSpPr txBox="1"/>
            <p:nvPr/>
          </p:nvSpPr>
          <p:spPr>
            <a:xfrm>
              <a:off x="6831110" y="1703513"/>
              <a:ext cx="1800999" cy="1368959"/>
            </a:xfrm>
            <a:prstGeom prst="rect">
              <a:avLst/>
            </a:prstGeom>
            <a:solidFill>
              <a:srgbClr val="FFFFFF"/>
            </a:solidFill>
            <a:ln w="12700" cap="flat">
              <a:solidFill>
                <a:srgbClr val="193348"/>
              </a:solidFill>
              <a:miter lim="400000"/>
            </a:ln>
            <a:effectLst/>
            <a:sp3d/>
          </p:spPr>
          <p:txBody>
            <a:bodyPr rot="0" spcFirstLastPara="1" vertOverflow="overflow" horzOverflow="overflow" vert="horz" wrap="square" lIns="45719" tIns="45719" rIns="45719" bIns="45719" numCol="1" spcCol="38100" rtlCol="0" anchor="t">
              <a:spAutoFit/>
            </a:bodyPr>
            <a:lstStyle/>
            <a:p>
              <a:pPr marL="0" marR="0" lvl="0" indent="0" algn="ctr" defTabSz="1097199" rtl="0" eaLnBrk="0" fontAlgn="auto" latinLnBrk="0" hangingPunct="0">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A9233D"/>
                  </a:solidFill>
                  <a:effectLst/>
                  <a:uLnTx/>
                  <a:uFillTx/>
                  <a:latin typeface="Franklin Gothic Medium" panose="020B0603020102020204"/>
                  <a:ea typeface="Arial"/>
                  <a:cs typeface="Calibri" panose="020F0502020204030204" pitchFamily="34" charset="0"/>
                  <a:sym typeface="Arial"/>
                </a:rPr>
                <a:t>Fixed Duration or MRD-Guided Therapy</a:t>
              </a:r>
            </a:p>
          </p:txBody>
        </p:sp>
        <p:sp>
          <p:nvSpPr>
            <p:cNvPr id="29" name="TextBox 28">
              <a:extLst>
                <a:ext uri="{FF2B5EF4-FFF2-40B4-BE49-F238E27FC236}">
                  <a16:creationId xmlns:a16="http://schemas.microsoft.com/office/drawing/2014/main" id="{BFF62B32-589B-63CC-BDA2-220CCF8D5376}"/>
                </a:ext>
              </a:extLst>
            </p:cNvPr>
            <p:cNvSpPr txBox="1"/>
            <p:nvPr/>
          </p:nvSpPr>
          <p:spPr>
            <a:xfrm>
              <a:off x="2970759" y="1719392"/>
              <a:ext cx="1406032" cy="939482"/>
            </a:xfrm>
            <a:prstGeom prst="rect">
              <a:avLst/>
            </a:prstGeom>
            <a:solidFill>
              <a:srgbClr val="FFFFFF"/>
            </a:solidFill>
            <a:ln w="12700" cap="flat">
              <a:solidFill>
                <a:srgbClr val="193348"/>
              </a:solidFill>
              <a:miter lim="400000"/>
            </a:ln>
            <a:effectLst/>
            <a:sp3d/>
          </p:spPr>
          <p:txBody>
            <a:bodyPr rot="0" spcFirstLastPara="1" vertOverflow="overflow" horzOverflow="overflow" vert="horz" wrap="square" lIns="45719" tIns="45719" rIns="45719" bIns="45719" numCol="1" spcCol="38100" rtlCol="0" anchor="t">
              <a:spAutoFit/>
            </a:bodyPr>
            <a:lstStyle/>
            <a:p>
              <a:pPr marL="0" marR="0" lvl="0" indent="0" algn="ctr" defTabSz="1097199" rtl="0" eaLnBrk="0" fontAlgn="auto" latinLnBrk="0" hangingPunct="0">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D85C00"/>
                  </a:solidFill>
                  <a:effectLst/>
                  <a:uLnTx/>
                  <a:uFillTx/>
                  <a:latin typeface="Franklin Gothic Medium" panose="020B0603020102020204"/>
                  <a:ea typeface="Arial"/>
                  <a:cs typeface="Calibri" panose="020F0502020204030204" pitchFamily="34" charset="0"/>
                  <a:sym typeface="Arial"/>
                </a:rPr>
                <a:t>Treat to Progression</a:t>
              </a:r>
            </a:p>
          </p:txBody>
        </p:sp>
      </p:grpSp>
      <p:sp>
        <p:nvSpPr>
          <p:cNvPr id="5" name="TextBox 4">
            <a:extLst>
              <a:ext uri="{FF2B5EF4-FFF2-40B4-BE49-F238E27FC236}">
                <a16:creationId xmlns:a16="http://schemas.microsoft.com/office/drawing/2014/main" id="{CB4172B9-2038-A809-8065-B375EC7C3911}"/>
              </a:ext>
            </a:extLst>
          </p:cNvPr>
          <p:cNvSpPr txBox="1"/>
          <p:nvPr/>
        </p:nvSpPr>
        <p:spPr>
          <a:xfrm>
            <a:off x="47693" y="6429456"/>
            <a:ext cx="11812133" cy="215444"/>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lumMod val="50000"/>
                    <a:lumOff val="50000"/>
                  </a:srgbClr>
                </a:solidFill>
                <a:effectLst/>
                <a:uLnTx/>
                <a:uFillTx/>
                <a:latin typeface="Calibri"/>
                <a:ea typeface="+mn-ea"/>
                <a:cs typeface="+mn-cs"/>
              </a:rPr>
              <a:t>BTKi, Bruton’s tyrosine kinase inhibitor; CLL, chronic lymphocytic leukemia; </a:t>
            </a:r>
            <a:r>
              <a:rPr kumimoji="0" lang="en-US" sz="800" b="0" i="1" u="none" strike="noStrike" kern="0" cap="none" spc="0" normalizeH="0" baseline="0" noProof="0" dirty="0">
                <a:ln>
                  <a:noFill/>
                </a:ln>
                <a:solidFill>
                  <a:srgbClr val="000000">
                    <a:lumMod val="50000"/>
                    <a:lumOff val="50000"/>
                  </a:srgbClr>
                </a:solidFill>
                <a:effectLst/>
                <a:uLnTx/>
                <a:uFillTx/>
                <a:latin typeface="Calibri"/>
                <a:ea typeface="+mn-ea"/>
                <a:cs typeface="+mn-cs"/>
              </a:rPr>
              <a:t>IGHV</a:t>
            </a:r>
            <a:r>
              <a:rPr kumimoji="0" lang="en-US" sz="800" b="0" i="0" u="none" strike="noStrike" kern="0" cap="none" spc="0" normalizeH="0" baseline="0" noProof="0" dirty="0">
                <a:ln>
                  <a:noFill/>
                </a:ln>
                <a:solidFill>
                  <a:srgbClr val="000000">
                    <a:lumMod val="50000"/>
                    <a:lumOff val="50000"/>
                  </a:srgbClr>
                </a:solidFill>
                <a:effectLst/>
                <a:uLnTx/>
                <a:uFillTx/>
                <a:latin typeface="Calibri"/>
                <a:ea typeface="+mn-ea"/>
                <a:cs typeface="+mn-cs"/>
              </a:rPr>
              <a:t>, immunoglobulin heavy-chain variable region gene; MRD, measurable residual disease; TLS, tumor lysis syndrome; Ven-G, venetoclax, obinutuzumab; vs, versus. </a:t>
            </a:r>
          </a:p>
        </p:txBody>
      </p:sp>
    </p:spTree>
    <p:extLst>
      <p:ext uri="{BB962C8B-B14F-4D97-AF65-F5344CB8AC3E}">
        <p14:creationId xmlns:p14="http://schemas.microsoft.com/office/powerpoint/2010/main" val="10155469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9DA1E-DB0E-699D-9123-E990DA3BA301}"/>
              </a:ext>
            </a:extLst>
          </p:cNvPr>
          <p:cNvSpPr>
            <a:spLocks noGrp="1"/>
          </p:cNvSpPr>
          <p:nvPr>
            <p:ph type="title"/>
          </p:nvPr>
        </p:nvSpPr>
        <p:spPr/>
        <p:txBody>
          <a:bodyPr/>
          <a:lstStyle/>
          <a:p>
            <a:r>
              <a:rPr lang="en-US" sz="2667" dirty="0"/>
              <a:t>What Have We Learned from CLL14 about our Standard FD Regimen?</a:t>
            </a:r>
          </a:p>
        </p:txBody>
      </p:sp>
      <p:pic>
        <p:nvPicPr>
          <p:cNvPr id="5" name="Picture 4">
            <a:extLst>
              <a:ext uri="{FF2B5EF4-FFF2-40B4-BE49-F238E27FC236}">
                <a16:creationId xmlns:a16="http://schemas.microsoft.com/office/drawing/2014/main" id="{A2E693D8-EA30-5B59-6DE2-937E48547EE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089760" y="853124"/>
            <a:ext cx="5563376" cy="3708917"/>
          </a:xfrm>
          <a:prstGeom prst="rect">
            <a:avLst/>
          </a:prstGeom>
        </p:spPr>
      </p:pic>
      <p:pic>
        <p:nvPicPr>
          <p:cNvPr id="7" name="Picture 6">
            <a:extLst>
              <a:ext uri="{FF2B5EF4-FFF2-40B4-BE49-F238E27FC236}">
                <a16:creationId xmlns:a16="http://schemas.microsoft.com/office/drawing/2014/main" id="{4D087F0F-B7AA-B1CC-EF2C-B58DFCE0B44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47026" y="853125"/>
            <a:ext cx="4826673" cy="3518391"/>
          </a:xfrm>
          <a:prstGeom prst="rect">
            <a:avLst/>
          </a:prstGeom>
        </p:spPr>
      </p:pic>
      <p:sp>
        <p:nvSpPr>
          <p:cNvPr id="8" name="TextBox 7">
            <a:extLst>
              <a:ext uri="{FF2B5EF4-FFF2-40B4-BE49-F238E27FC236}">
                <a16:creationId xmlns:a16="http://schemas.microsoft.com/office/drawing/2014/main" id="{12E7969F-63D5-24C1-0A0D-33FF461890FC}"/>
              </a:ext>
            </a:extLst>
          </p:cNvPr>
          <p:cNvSpPr txBox="1"/>
          <p:nvPr/>
        </p:nvSpPr>
        <p:spPr>
          <a:xfrm>
            <a:off x="2887468" y="674721"/>
            <a:ext cx="1117600" cy="5847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D2E2D"/>
                </a:solidFill>
                <a:effectLst/>
                <a:uLnTx/>
                <a:uFillTx/>
                <a:latin typeface="Calibri"/>
                <a:ea typeface="+mn-ea"/>
                <a:cs typeface="+mn-cs"/>
              </a:rPr>
              <a:t>PFS</a:t>
            </a:r>
          </a:p>
        </p:txBody>
      </p:sp>
      <p:pic>
        <p:nvPicPr>
          <p:cNvPr id="10" name="Picture 9">
            <a:extLst>
              <a:ext uri="{FF2B5EF4-FFF2-40B4-BE49-F238E27FC236}">
                <a16:creationId xmlns:a16="http://schemas.microsoft.com/office/drawing/2014/main" id="{4DBE1ABB-66FE-2199-C8B4-C49787299C02}"/>
              </a:ext>
            </a:extLst>
          </p:cNvPr>
          <p:cNvPicPr>
            <a:picLocks noChangeAspect="1"/>
          </p:cNvPicPr>
          <p:nvPr/>
        </p:nvPicPr>
        <p:blipFill>
          <a:blip r:embed="rId6"/>
          <a:stretch>
            <a:fillRect/>
          </a:stretch>
        </p:blipFill>
        <p:spPr>
          <a:xfrm>
            <a:off x="1504437" y="4353692"/>
            <a:ext cx="3111848" cy="1651185"/>
          </a:xfrm>
          <a:prstGeom prst="rect">
            <a:avLst/>
          </a:prstGeom>
        </p:spPr>
      </p:pic>
      <p:pic>
        <p:nvPicPr>
          <p:cNvPr id="12" name="Picture 11">
            <a:extLst>
              <a:ext uri="{FF2B5EF4-FFF2-40B4-BE49-F238E27FC236}">
                <a16:creationId xmlns:a16="http://schemas.microsoft.com/office/drawing/2014/main" id="{5A5D968A-346B-708C-AD9A-EB4BA2FD831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7882464" y="4599587"/>
            <a:ext cx="3758469" cy="1948107"/>
          </a:xfrm>
          <a:prstGeom prst="rect">
            <a:avLst/>
          </a:prstGeom>
        </p:spPr>
      </p:pic>
      <p:sp>
        <p:nvSpPr>
          <p:cNvPr id="13" name="TextBox 12">
            <a:extLst>
              <a:ext uri="{FF2B5EF4-FFF2-40B4-BE49-F238E27FC236}">
                <a16:creationId xmlns:a16="http://schemas.microsoft.com/office/drawing/2014/main" id="{E52BA880-C0C9-4B84-A798-A27564A094AB}"/>
              </a:ext>
            </a:extLst>
          </p:cNvPr>
          <p:cNvSpPr txBox="1"/>
          <p:nvPr/>
        </p:nvSpPr>
        <p:spPr>
          <a:xfrm>
            <a:off x="8168460" y="864038"/>
            <a:ext cx="3598424" cy="5847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D2E2D"/>
                </a:solidFill>
                <a:effectLst/>
                <a:uLnTx/>
                <a:uFillTx/>
                <a:latin typeface="Calibri"/>
                <a:ea typeface="+mn-ea"/>
                <a:cs typeface="+mn-cs"/>
              </a:rPr>
              <a:t>PFS if MRD- vs Not</a:t>
            </a:r>
          </a:p>
        </p:txBody>
      </p:sp>
      <p:sp>
        <p:nvSpPr>
          <p:cNvPr id="14" name="TextBox 13">
            <a:extLst>
              <a:ext uri="{FF2B5EF4-FFF2-40B4-BE49-F238E27FC236}">
                <a16:creationId xmlns:a16="http://schemas.microsoft.com/office/drawing/2014/main" id="{DFFB9318-6E9F-4DC0-9103-6F7FD9FA61DC}"/>
              </a:ext>
            </a:extLst>
          </p:cNvPr>
          <p:cNvSpPr txBox="1"/>
          <p:nvPr/>
        </p:nvSpPr>
        <p:spPr>
          <a:xfrm rot="16200000">
            <a:off x="6111161" y="4862766"/>
            <a:ext cx="1948107" cy="120032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D2E2D"/>
                </a:solidFill>
                <a:effectLst/>
                <a:uLnTx/>
                <a:uFillTx/>
                <a:latin typeface="Calibri"/>
                <a:ea typeface="+mn-ea"/>
                <a:cs typeface="+mn-cs"/>
              </a:rPr>
              <a:t>OS Multivariate Analysis</a:t>
            </a:r>
          </a:p>
        </p:txBody>
      </p:sp>
      <p:sp>
        <p:nvSpPr>
          <p:cNvPr id="15" name="TextBox 14">
            <a:extLst>
              <a:ext uri="{FF2B5EF4-FFF2-40B4-BE49-F238E27FC236}">
                <a16:creationId xmlns:a16="http://schemas.microsoft.com/office/drawing/2014/main" id="{342EA93E-D2FC-9016-FDF6-4B80FF00D770}"/>
              </a:ext>
            </a:extLst>
          </p:cNvPr>
          <p:cNvSpPr txBox="1"/>
          <p:nvPr/>
        </p:nvSpPr>
        <p:spPr>
          <a:xfrm rot="16200000">
            <a:off x="-97261" y="4672241"/>
            <a:ext cx="1948107" cy="120032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D2E2D"/>
                </a:solidFill>
                <a:effectLst/>
                <a:uLnTx/>
                <a:uFillTx/>
                <a:latin typeface="Calibri"/>
                <a:ea typeface="+mn-ea"/>
                <a:cs typeface="+mn-cs"/>
              </a:rPr>
              <a:t>PFS Multivariate Analysis</a:t>
            </a:r>
          </a:p>
        </p:txBody>
      </p:sp>
      <p:sp>
        <p:nvSpPr>
          <p:cNvPr id="16" name="TextBox 15">
            <a:extLst>
              <a:ext uri="{FF2B5EF4-FFF2-40B4-BE49-F238E27FC236}">
                <a16:creationId xmlns:a16="http://schemas.microsoft.com/office/drawing/2014/main" id="{6DF5F75E-FAC7-1FE8-7453-DC48C5B8C1B9}"/>
              </a:ext>
            </a:extLst>
          </p:cNvPr>
          <p:cNvSpPr txBox="1"/>
          <p:nvPr/>
        </p:nvSpPr>
        <p:spPr>
          <a:xfrm>
            <a:off x="4809067" y="4756393"/>
            <a:ext cx="1693333" cy="152894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2D2E2D"/>
                </a:solidFill>
                <a:effectLst/>
                <a:uLnTx/>
                <a:uFillTx/>
                <a:latin typeface="Calibri"/>
                <a:ea typeface="+mn-ea"/>
                <a:cs typeface="+mn-cs"/>
              </a:rPr>
              <a:t>Only 8% remain uMRD at 60 months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2D2E2D"/>
                </a:solidFill>
                <a:effectLst/>
                <a:uLnTx/>
                <a:uFillTx/>
                <a:latin typeface="Calibri"/>
                <a:ea typeface="+mn-ea"/>
                <a:cs typeface="+mn-cs"/>
              </a:rPr>
              <a:t>80% had mutated IGHV</a:t>
            </a:r>
          </a:p>
        </p:txBody>
      </p:sp>
      <p:sp>
        <p:nvSpPr>
          <p:cNvPr id="19" name="TextBox 18">
            <a:extLst>
              <a:ext uri="{FF2B5EF4-FFF2-40B4-BE49-F238E27FC236}">
                <a16:creationId xmlns:a16="http://schemas.microsoft.com/office/drawing/2014/main" id="{8FCD99B6-E37E-4E8B-EA62-15847A5285E3}"/>
              </a:ext>
            </a:extLst>
          </p:cNvPr>
          <p:cNvSpPr txBox="1"/>
          <p:nvPr/>
        </p:nvSpPr>
        <p:spPr>
          <a:xfrm>
            <a:off x="989215" y="6246459"/>
            <a:ext cx="6096000" cy="338554"/>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A1A1A"/>
                </a:solidFill>
                <a:effectLst/>
                <a:uLnTx/>
                <a:uFillTx/>
                <a:latin typeface="acumin-pro"/>
                <a:ea typeface="+mn-ea"/>
                <a:cs typeface="+mn-cs"/>
              </a:rPr>
              <a:t>Al Sawaf et al </a:t>
            </a:r>
            <a:r>
              <a:rPr kumimoji="0" lang="en-US" sz="1600" b="0" i="1" u="none" strike="noStrike" kern="1200" cap="none" spc="0" normalizeH="0" baseline="0" noProof="0" dirty="0">
                <a:ln>
                  <a:noFill/>
                </a:ln>
                <a:solidFill>
                  <a:srgbClr val="1A1A1A"/>
                </a:solidFill>
                <a:effectLst/>
                <a:uLnTx/>
                <a:uFillTx/>
                <a:latin typeface="acumin-pro"/>
                <a:ea typeface="+mn-ea"/>
                <a:cs typeface="+mn-cs"/>
              </a:rPr>
              <a:t>Blood</a:t>
            </a:r>
            <a:r>
              <a:rPr kumimoji="0" lang="en-US" sz="1600" b="0" i="0" u="none" strike="noStrike" kern="1200" cap="none" spc="0" normalizeH="0" baseline="0" noProof="0" dirty="0">
                <a:ln>
                  <a:noFill/>
                </a:ln>
                <a:solidFill>
                  <a:srgbClr val="1A1A1A"/>
                </a:solidFill>
                <a:effectLst/>
                <a:uLnTx/>
                <a:uFillTx/>
                <a:latin typeface="acumin-pro"/>
                <a:ea typeface="+mn-ea"/>
                <a:cs typeface="+mn-cs"/>
              </a:rPr>
              <a:t> (2024) 144 (18): 1924–1935.</a:t>
            </a:r>
            <a:endParaRPr kumimoji="0" lang="en-US" sz="1600" b="0" i="0" u="none" strike="noStrike" kern="1200" cap="none" spc="0" normalizeH="0" baseline="0" noProof="0" dirty="0">
              <a:ln>
                <a:noFill/>
              </a:ln>
              <a:solidFill>
                <a:srgbClr val="2D2E2D"/>
              </a:solidFill>
              <a:effectLst/>
              <a:uLnTx/>
              <a:uFillTx/>
              <a:latin typeface="Calibri"/>
              <a:ea typeface="+mn-ea"/>
              <a:cs typeface="+mn-cs"/>
            </a:endParaRPr>
          </a:p>
        </p:txBody>
      </p:sp>
    </p:spTree>
    <p:extLst>
      <p:ext uri="{BB962C8B-B14F-4D97-AF65-F5344CB8AC3E}">
        <p14:creationId xmlns:p14="http://schemas.microsoft.com/office/powerpoint/2010/main" val="27750997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2AB56-7ABC-9967-006D-E27CA65F2445}"/>
              </a:ext>
            </a:extLst>
          </p:cNvPr>
          <p:cNvSpPr>
            <a:spLocks noGrp="1"/>
          </p:cNvSpPr>
          <p:nvPr>
            <p:ph type="title"/>
          </p:nvPr>
        </p:nvSpPr>
        <p:spPr>
          <a:xfrm>
            <a:off x="864548" y="262806"/>
            <a:ext cx="10960324" cy="553997"/>
          </a:xfrm>
        </p:spPr>
        <p:txBody>
          <a:bodyPr/>
          <a:lstStyle/>
          <a:p>
            <a:r>
              <a:rPr lang="en-US" sz="2400" dirty="0"/>
              <a:t>Mechanistic Rationale of Potential Synergies of BTK/BCL2 Dual Inhibition</a:t>
            </a:r>
          </a:p>
        </p:txBody>
      </p:sp>
      <p:pic>
        <p:nvPicPr>
          <p:cNvPr id="5" name="Picture 4">
            <a:extLst>
              <a:ext uri="{FF2B5EF4-FFF2-40B4-BE49-F238E27FC236}">
                <a16:creationId xmlns:a16="http://schemas.microsoft.com/office/drawing/2014/main" id="{0A4AF5F5-E8F2-B27D-1DF0-C0CE3D6CB72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305321" y="902526"/>
            <a:ext cx="7412178" cy="5136326"/>
          </a:xfrm>
          <a:prstGeom prst="rect">
            <a:avLst/>
          </a:prstGeom>
        </p:spPr>
      </p:pic>
      <p:sp>
        <p:nvSpPr>
          <p:cNvPr id="6" name="TextBox 5">
            <a:extLst>
              <a:ext uri="{FF2B5EF4-FFF2-40B4-BE49-F238E27FC236}">
                <a16:creationId xmlns:a16="http://schemas.microsoft.com/office/drawing/2014/main" id="{0A43E763-0B6F-9E0B-4A08-177609FDF4EF}"/>
              </a:ext>
            </a:extLst>
          </p:cNvPr>
          <p:cNvSpPr txBox="1"/>
          <p:nvPr/>
        </p:nvSpPr>
        <p:spPr>
          <a:xfrm>
            <a:off x="514351" y="6124575"/>
            <a:ext cx="6848475" cy="33855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D2E2D"/>
                </a:solidFill>
                <a:effectLst/>
                <a:uLnTx/>
                <a:uFillTx/>
                <a:latin typeface="Calibri"/>
                <a:ea typeface="+mn-ea"/>
                <a:cs typeface="+mn-cs"/>
              </a:rPr>
              <a:t>Visetin and Mauro Oncol. Rev., 17 December 2025 </a:t>
            </a:r>
          </a:p>
        </p:txBody>
      </p:sp>
    </p:spTree>
    <p:extLst>
      <p:ext uri="{BB962C8B-B14F-4D97-AF65-F5344CB8AC3E}">
        <p14:creationId xmlns:p14="http://schemas.microsoft.com/office/powerpoint/2010/main" val="16292656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3">
            <a:extLst>
              <a:ext uri="{FF2B5EF4-FFF2-40B4-BE49-F238E27FC236}">
                <a16:creationId xmlns:a16="http://schemas.microsoft.com/office/drawing/2014/main" id="{B19B0411-934F-1ACB-DF86-2E6A0827B661}"/>
              </a:ext>
            </a:extLst>
          </p:cNvPr>
          <p:cNvSpPr/>
          <p:nvPr/>
        </p:nvSpPr>
        <p:spPr>
          <a:xfrm>
            <a:off x="4284400" y="2572553"/>
            <a:ext cx="3808693" cy="866580"/>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73152" rIns="73152"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a:ea typeface="+mn-ea"/>
                <a:cs typeface="+mn-cs"/>
              </a:rPr>
              <a:t>Venetoclax</a:t>
            </a:r>
            <a:r>
              <a:rPr kumimoji="0" lang="en-US" sz="1200" b="1" i="0" u="none" strike="noStrike" kern="1200" cap="none" spc="0" normalizeH="0" baseline="0" noProof="0" dirty="0">
                <a:ln>
                  <a:noFill/>
                </a:ln>
                <a:solidFill>
                  <a:srgbClr val="FFFFFF"/>
                </a:solidFill>
                <a:effectLst/>
                <a:uLnTx/>
                <a:uFillTx/>
                <a:latin typeface="Calibri"/>
                <a:ea typeface="+mn-ea"/>
                <a:cs typeface="+mn-cs"/>
              </a:rPr>
              <a:t> </a:t>
            </a:r>
            <a:r>
              <a:rPr kumimoji="0" lang="en-US" sz="1200" b="0" i="0" u="none" strike="noStrike" kern="1200" cap="none" spc="0" normalizeH="0" baseline="0" noProof="0" dirty="0">
                <a:ln>
                  <a:noFill/>
                </a:ln>
                <a:solidFill>
                  <a:srgbClr val="FFFFFF"/>
                </a:solidFill>
                <a:effectLst/>
                <a:uLnTx/>
                <a:uFillTx/>
                <a:latin typeface="Calibri"/>
                <a:ea typeface="+mn-ea"/>
                <a:cs typeface="+mn-cs"/>
              </a:rPr>
              <a:t>400 mg PO daily (C1D22 to C12)</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a:ea typeface="+mn-ea"/>
                <a:cs typeface="+mn-cs"/>
              </a:rPr>
              <a:t>Obinutuzumab</a:t>
            </a:r>
            <a:r>
              <a:rPr kumimoji="0" lang="en-US" sz="1200" b="1" i="0" u="none" strike="noStrike" kern="1200" cap="none" spc="0" normalizeH="0" baseline="0" noProof="0" dirty="0">
                <a:ln>
                  <a:noFill/>
                </a:ln>
                <a:solidFill>
                  <a:srgbClr val="FFFFFF"/>
                </a:solidFill>
                <a:effectLst/>
                <a:uLnTx/>
                <a:uFillTx/>
                <a:latin typeface="Calibri"/>
                <a:ea typeface="+mn-ea"/>
                <a:cs typeface="+mn-cs"/>
              </a:rPr>
              <a:t> </a:t>
            </a:r>
            <a:r>
              <a:rPr kumimoji="0" lang="en-US" sz="1200" b="0" i="0" u="none" strike="noStrike" kern="1200" cap="none" spc="0" normalizeH="0" baseline="0" noProof="0" dirty="0">
                <a:ln>
                  <a:noFill/>
                </a:ln>
                <a:solidFill>
                  <a:srgbClr val="FFFFFF"/>
                </a:solidFill>
                <a:effectLst/>
                <a:uLnTx/>
                <a:uFillTx/>
                <a:latin typeface="Calibri"/>
                <a:ea typeface="+mn-ea"/>
                <a:cs typeface="+mn-cs"/>
              </a:rPr>
              <a:t>1000 mg IV (C1D1(2)/8/15, C2-6D1)</a:t>
            </a:r>
          </a:p>
        </p:txBody>
      </p:sp>
      <p:sp>
        <p:nvSpPr>
          <p:cNvPr id="2" name="Title 1">
            <a:extLst>
              <a:ext uri="{FF2B5EF4-FFF2-40B4-BE49-F238E27FC236}">
                <a16:creationId xmlns:a16="http://schemas.microsoft.com/office/drawing/2014/main" id="{E11C3D02-9B5A-5B69-D011-63BA4BFD431F}"/>
              </a:ext>
            </a:extLst>
          </p:cNvPr>
          <p:cNvSpPr>
            <a:spLocks noGrp="1"/>
          </p:cNvSpPr>
          <p:nvPr>
            <p:ph type="title"/>
          </p:nvPr>
        </p:nvSpPr>
        <p:spPr>
          <a:xfrm>
            <a:off x="171297" y="100825"/>
            <a:ext cx="12192000" cy="1143000"/>
          </a:xfrm>
        </p:spPr>
        <p:txBody>
          <a:bodyPr>
            <a:normAutofit fontScale="90000"/>
          </a:bodyPr>
          <a:lstStyle/>
          <a:p>
            <a:r>
              <a:rPr lang="en-US" dirty="0"/>
              <a:t>CLL17: Phase 3 Trial of Continuous Ibrutinib Monotherapy vs Fixed-Duration Venetoclax-Based Regimens as First-Line Treatments for CLL</a:t>
            </a:r>
            <a:endParaRPr lang="en-US" sz="2800" i="1" dirty="0"/>
          </a:p>
        </p:txBody>
      </p:sp>
      <p:sp>
        <p:nvSpPr>
          <p:cNvPr id="5" name="TextBox 4">
            <a:extLst>
              <a:ext uri="{FF2B5EF4-FFF2-40B4-BE49-F238E27FC236}">
                <a16:creationId xmlns:a16="http://schemas.microsoft.com/office/drawing/2014/main" id="{F42669B3-0E68-7A35-F318-4DBF1549AC25}"/>
              </a:ext>
            </a:extLst>
          </p:cNvPr>
          <p:cNvSpPr txBox="1"/>
          <p:nvPr/>
        </p:nvSpPr>
        <p:spPr>
          <a:xfrm>
            <a:off x="2971" y="6466475"/>
            <a:ext cx="8679180" cy="215444"/>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a:ea typeface="+mn-ea"/>
                <a:cs typeface="+mn-cs"/>
              </a:rPr>
              <a:t>Al-Sawaf, et al. </a:t>
            </a:r>
            <a:r>
              <a:rPr kumimoji="0" lang="en-US" sz="800" b="0" i="1" u="none" strike="noStrike" kern="1200" cap="none" spc="0" normalizeH="0" baseline="0" noProof="0" dirty="0">
                <a:ln>
                  <a:noFill/>
                </a:ln>
                <a:solidFill>
                  <a:srgbClr val="FFFFFF">
                    <a:lumMod val="50000"/>
                  </a:srgbClr>
                </a:solidFill>
                <a:effectLst/>
                <a:uLnTx/>
                <a:uFillTx/>
                <a:latin typeface="Calibri"/>
                <a:ea typeface="+mn-ea"/>
                <a:cs typeface="+mn-cs"/>
              </a:rPr>
              <a:t>N Engl J Med</a:t>
            </a:r>
            <a:r>
              <a:rPr kumimoji="0" lang="en-US" sz="800" b="0" i="0" u="none" strike="noStrike" kern="1200" cap="none" spc="0" normalizeH="0" baseline="0" noProof="0" dirty="0">
                <a:ln>
                  <a:noFill/>
                </a:ln>
                <a:solidFill>
                  <a:srgbClr val="FFFFFF">
                    <a:lumMod val="50000"/>
                  </a:srgbClr>
                </a:solidFill>
                <a:effectLst/>
                <a:uLnTx/>
                <a:uFillTx/>
                <a:latin typeface="Calibri"/>
                <a:ea typeface="+mn-ea"/>
                <a:cs typeface="+mn-cs"/>
              </a:rPr>
              <a:t>. Published online December 6, 2025. doi:10.1056/NEJMoa2515458</a:t>
            </a:r>
          </a:p>
        </p:txBody>
      </p:sp>
      <p:sp>
        <p:nvSpPr>
          <p:cNvPr id="6" name="Rounded Rectangle 5">
            <a:extLst>
              <a:ext uri="{FF2B5EF4-FFF2-40B4-BE49-F238E27FC236}">
                <a16:creationId xmlns:a16="http://schemas.microsoft.com/office/drawing/2014/main" id="{6EBF0DE9-6B5A-12F6-E5C6-85F749424AC0}"/>
              </a:ext>
            </a:extLst>
          </p:cNvPr>
          <p:cNvSpPr/>
          <p:nvPr/>
        </p:nvSpPr>
        <p:spPr>
          <a:xfrm>
            <a:off x="1182326" y="1858863"/>
            <a:ext cx="2236471" cy="2285999"/>
          </a:xfrm>
          <a:prstGeom prst="rect">
            <a:avLst/>
          </a:prstGeom>
          <a:solidFill>
            <a:srgbClr val="F2F2F2">
              <a:alpha val="50196"/>
            </a:srgbClr>
          </a:solidFill>
          <a:ln w="28575">
            <a:solidFill>
              <a:schemeClr val="tx2">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555555"/>
                </a:solidFill>
                <a:effectLst/>
                <a:uLnTx/>
                <a:uFillTx/>
                <a:latin typeface="Calibri"/>
                <a:ea typeface="+mn-ea"/>
                <a:cs typeface="+mn-cs"/>
              </a:rPr>
              <a:t>Key Eligibility Criteria</a:t>
            </a:r>
          </a:p>
          <a:p>
            <a:pPr marL="171446" marR="0" lvl="0" indent="-171446" algn="l" defTabSz="609585" rtl="0" eaLnBrk="1" fontAlgn="auto" latinLnBrk="0" hangingPunct="1">
              <a:lnSpc>
                <a:spcPct val="100000"/>
              </a:lnSpc>
              <a:spcBef>
                <a:spcPts val="600"/>
              </a:spcBef>
              <a:spcAft>
                <a:spcPts val="0"/>
              </a:spcAft>
              <a:buClrTx/>
              <a:buSzTx/>
              <a:buFont typeface="Arial"/>
              <a:buChar char="•"/>
              <a:tabLst/>
              <a:defRPr/>
            </a:pPr>
            <a:r>
              <a:rPr kumimoji="0" lang="en-US" sz="1200" b="0" i="0" u="none" strike="noStrike" kern="1200" cap="none" spc="0" normalizeH="0" baseline="0" noProof="0" dirty="0">
                <a:ln>
                  <a:noFill/>
                </a:ln>
                <a:solidFill>
                  <a:srgbClr val="555555"/>
                </a:solidFill>
                <a:effectLst/>
                <a:uLnTx/>
                <a:uFillTx/>
                <a:latin typeface="Calibri"/>
                <a:ea typeface="+mn-ea"/>
                <a:cs typeface="+mn-cs"/>
              </a:rPr>
              <a:t>Patients with previously untreated CLL</a:t>
            </a:r>
          </a:p>
          <a:p>
            <a:pPr marL="171446" marR="0" lvl="0" indent="-171446" algn="l" defTabSz="609585" rtl="0" eaLnBrk="1" fontAlgn="auto" latinLnBrk="0" hangingPunct="1">
              <a:lnSpc>
                <a:spcPct val="100000"/>
              </a:lnSpc>
              <a:spcBef>
                <a:spcPts val="600"/>
              </a:spcBef>
              <a:spcAft>
                <a:spcPts val="0"/>
              </a:spcAft>
              <a:buClrTx/>
              <a:buSzTx/>
              <a:buFont typeface="Arial"/>
              <a:buChar char="•"/>
              <a:tabLst/>
              <a:defRPr/>
            </a:pPr>
            <a:r>
              <a:rPr kumimoji="0" lang="en-US" sz="1200" b="0" i="0" u="none" strike="noStrike" kern="1200" cap="none" spc="0" normalizeH="0" baseline="0" noProof="0" dirty="0">
                <a:ln>
                  <a:noFill/>
                </a:ln>
                <a:solidFill>
                  <a:srgbClr val="555555"/>
                </a:solidFill>
                <a:effectLst/>
                <a:uLnTx/>
                <a:uFillTx/>
                <a:latin typeface="Calibri"/>
                <a:ea typeface="+mn-ea"/>
                <a:cs typeface="+mn-cs"/>
              </a:rPr>
              <a:t>ECOG PS 0-2</a:t>
            </a:r>
          </a:p>
          <a:p>
            <a:pPr marL="171446" marR="0" lvl="0" indent="-171446" algn="l" defTabSz="609585" rtl="0" eaLnBrk="1" fontAlgn="auto" latinLnBrk="0" hangingPunct="1">
              <a:lnSpc>
                <a:spcPct val="100000"/>
              </a:lnSpc>
              <a:spcBef>
                <a:spcPts val="600"/>
              </a:spcBef>
              <a:spcAft>
                <a:spcPts val="0"/>
              </a:spcAft>
              <a:buClrTx/>
              <a:buSzTx/>
              <a:buFont typeface="Arial"/>
              <a:buChar char="•"/>
              <a:tabLst/>
              <a:defRPr/>
            </a:pPr>
            <a:r>
              <a:rPr kumimoji="0" lang="en-US" sz="1200" b="0" i="0" u="none" strike="noStrike" kern="1200" cap="none" spc="0" normalizeH="0" baseline="0" noProof="0" dirty="0">
                <a:ln>
                  <a:noFill/>
                </a:ln>
                <a:solidFill>
                  <a:srgbClr val="555555"/>
                </a:solidFill>
                <a:effectLst/>
                <a:uLnTx/>
                <a:uFillTx/>
                <a:latin typeface="Calibri"/>
                <a:ea typeface="+mn-ea"/>
                <a:cs typeface="+mn-cs"/>
              </a:rPr>
              <a:t>Absolute neutrophil count ≥1.0 x 10</a:t>
            </a:r>
            <a:r>
              <a:rPr kumimoji="0" lang="en-US" sz="1200" b="0" i="0" u="none" strike="noStrike" kern="1200" cap="none" spc="0" normalizeH="0" baseline="30000" noProof="0" dirty="0">
                <a:ln>
                  <a:noFill/>
                </a:ln>
                <a:solidFill>
                  <a:srgbClr val="555555"/>
                </a:solidFill>
                <a:effectLst/>
                <a:uLnTx/>
                <a:uFillTx/>
                <a:latin typeface="Calibri"/>
                <a:ea typeface="+mn-ea"/>
                <a:cs typeface="+mn-cs"/>
              </a:rPr>
              <a:t>9</a:t>
            </a:r>
            <a:r>
              <a:rPr kumimoji="0" lang="en-US" sz="1200" b="0" i="0" u="none" strike="noStrike" kern="1200" cap="none" spc="0" normalizeH="0" baseline="0" noProof="0" dirty="0">
                <a:ln>
                  <a:noFill/>
                </a:ln>
                <a:solidFill>
                  <a:srgbClr val="555555"/>
                </a:solidFill>
                <a:effectLst/>
                <a:uLnTx/>
                <a:uFillTx/>
                <a:latin typeface="Calibri"/>
                <a:ea typeface="+mn-ea"/>
                <a:cs typeface="+mn-cs"/>
              </a:rPr>
              <a:t>/L</a:t>
            </a:r>
          </a:p>
          <a:p>
            <a:pPr marL="171446" marR="0" lvl="0" indent="-171446" algn="l" defTabSz="609585" rtl="0" eaLnBrk="1" fontAlgn="auto" latinLnBrk="0" hangingPunct="1">
              <a:lnSpc>
                <a:spcPct val="100000"/>
              </a:lnSpc>
              <a:spcBef>
                <a:spcPts val="600"/>
              </a:spcBef>
              <a:spcAft>
                <a:spcPts val="0"/>
              </a:spcAft>
              <a:buClrTx/>
              <a:buSzTx/>
              <a:buFont typeface="Arial"/>
              <a:buChar char="•"/>
              <a:tabLst/>
              <a:defRPr/>
            </a:pPr>
            <a:r>
              <a:rPr kumimoji="0" lang="en-US" sz="1200" b="0" i="0" u="none" strike="noStrike" kern="1200" cap="none" spc="0" normalizeH="0" baseline="0" noProof="0" dirty="0">
                <a:ln>
                  <a:noFill/>
                </a:ln>
                <a:solidFill>
                  <a:srgbClr val="555555"/>
                </a:solidFill>
                <a:effectLst/>
                <a:uLnTx/>
                <a:uFillTx/>
                <a:latin typeface="Calibri"/>
                <a:ea typeface="+mn-ea"/>
                <a:cs typeface="+mn-cs"/>
              </a:rPr>
              <a:t>Platelet counts ≥30 x 10</a:t>
            </a:r>
            <a:r>
              <a:rPr kumimoji="0" lang="en-US" sz="1200" b="0" i="0" u="none" strike="noStrike" kern="1200" cap="none" spc="0" normalizeH="0" baseline="30000" noProof="0" dirty="0">
                <a:ln>
                  <a:noFill/>
                </a:ln>
                <a:solidFill>
                  <a:srgbClr val="555555"/>
                </a:solidFill>
                <a:effectLst/>
                <a:uLnTx/>
                <a:uFillTx/>
                <a:latin typeface="Calibri"/>
                <a:ea typeface="+mn-ea"/>
                <a:cs typeface="+mn-cs"/>
              </a:rPr>
              <a:t>9</a:t>
            </a:r>
            <a:r>
              <a:rPr kumimoji="0" lang="en-US" sz="1200" b="0" i="0" u="none" strike="noStrike" kern="1200" cap="none" spc="0" normalizeH="0" baseline="0" noProof="0" dirty="0">
                <a:ln>
                  <a:noFill/>
                </a:ln>
                <a:solidFill>
                  <a:srgbClr val="555555"/>
                </a:solidFill>
                <a:effectLst/>
                <a:uLnTx/>
                <a:uFillTx/>
                <a:latin typeface="Calibri"/>
                <a:ea typeface="+mn-ea"/>
                <a:cs typeface="+mn-cs"/>
              </a:rPr>
              <a:t>/L</a:t>
            </a:r>
          </a:p>
          <a:p>
            <a:pPr marL="171446" marR="0" lvl="0" indent="-171446" algn="l" defTabSz="609585" rtl="0" eaLnBrk="1" fontAlgn="auto" latinLnBrk="0" hangingPunct="1">
              <a:lnSpc>
                <a:spcPct val="100000"/>
              </a:lnSpc>
              <a:spcBef>
                <a:spcPts val="600"/>
              </a:spcBef>
              <a:spcAft>
                <a:spcPts val="0"/>
              </a:spcAft>
              <a:buClrTx/>
              <a:buSzTx/>
              <a:buFont typeface="Arial"/>
              <a:buChar char="•"/>
              <a:tabLst/>
              <a:defRPr/>
            </a:pPr>
            <a:r>
              <a:rPr kumimoji="0" lang="en-US" sz="1200" b="0" i="0" u="none" strike="noStrike" kern="1200" cap="none" spc="0" normalizeH="0" baseline="0" noProof="0" dirty="0">
                <a:ln>
                  <a:noFill/>
                </a:ln>
                <a:solidFill>
                  <a:srgbClr val="555555"/>
                </a:solidFill>
                <a:effectLst/>
                <a:uLnTx/>
                <a:uFillTx/>
                <a:latin typeface="Calibri"/>
                <a:ea typeface="+mn-ea"/>
                <a:cs typeface="+mn-cs"/>
              </a:rPr>
              <a:t>Total haemoglobin ≥8 g/dL</a:t>
            </a:r>
          </a:p>
        </p:txBody>
      </p:sp>
      <p:sp>
        <p:nvSpPr>
          <p:cNvPr id="7" name="Rounded Rectangle 13">
            <a:extLst>
              <a:ext uri="{FF2B5EF4-FFF2-40B4-BE49-F238E27FC236}">
                <a16:creationId xmlns:a16="http://schemas.microsoft.com/office/drawing/2014/main" id="{6B64DEEE-FBBA-AE85-0A2F-FFAF6FD4C7BE}"/>
              </a:ext>
            </a:extLst>
          </p:cNvPr>
          <p:cNvSpPr/>
          <p:nvPr/>
        </p:nvSpPr>
        <p:spPr>
          <a:xfrm>
            <a:off x="4285168" y="1422999"/>
            <a:ext cx="3808693" cy="866580"/>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a:ea typeface="+mn-ea"/>
                <a:cs typeface="+mn-cs"/>
              </a:rPr>
              <a:t>Ibrutinib</a:t>
            </a:r>
            <a:r>
              <a:rPr kumimoji="0" lang="en-US" sz="1200" b="1" i="0" u="none" strike="noStrike" kern="1200" cap="none" spc="0" normalizeH="0" baseline="0" noProof="0" dirty="0">
                <a:ln>
                  <a:noFill/>
                </a:ln>
                <a:solidFill>
                  <a:srgbClr val="FFFFFF"/>
                </a:solidFill>
                <a:effectLst/>
                <a:uLnTx/>
                <a:uFillTx/>
                <a:latin typeface="Calibri"/>
                <a:ea typeface="+mn-ea"/>
                <a:cs typeface="+mn-cs"/>
              </a:rPr>
              <a:t> </a:t>
            </a:r>
            <a:r>
              <a:rPr kumimoji="0" lang="en-US" sz="1200" b="0" i="0" u="none" strike="noStrike" kern="1200" cap="none" spc="0" normalizeH="0" baseline="0" noProof="0" dirty="0">
                <a:ln>
                  <a:noFill/>
                </a:ln>
                <a:solidFill>
                  <a:srgbClr val="FFFFFF"/>
                </a:solidFill>
                <a:effectLst/>
                <a:uLnTx/>
                <a:uFillTx/>
                <a:latin typeface="Calibri"/>
                <a:ea typeface="+mn-ea"/>
                <a:cs typeface="+mn-cs"/>
              </a:rPr>
              <a:t>420 mg PO daily until PD</a:t>
            </a:r>
          </a:p>
        </p:txBody>
      </p:sp>
      <p:sp>
        <p:nvSpPr>
          <p:cNvPr id="8" name="Freeform 7">
            <a:extLst>
              <a:ext uri="{FF2B5EF4-FFF2-40B4-BE49-F238E27FC236}">
                <a16:creationId xmlns:a16="http://schemas.microsoft.com/office/drawing/2014/main" id="{0DB90B27-35F8-38FF-B363-57627F19111B}"/>
              </a:ext>
            </a:extLst>
          </p:cNvPr>
          <p:cNvSpPr/>
          <p:nvPr/>
        </p:nvSpPr>
        <p:spPr>
          <a:xfrm>
            <a:off x="3625051" y="1859171"/>
            <a:ext cx="684853" cy="2286000"/>
          </a:xfrm>
          <a:custGeom>
            <a:avLst/>
            <a:gdLst>
              <a:gd name="connsiteX0" fmla="*/ 82177 w 89647"/>
              <a:gd name="connsiteY0" fmla="*/ 0 h 395941"/>
              <a:gd name="connsiteX1" fmla="*/ 0 w 89647"/>
              <a:gd name="connsiteY1" fmla="*/ 0 h 395941"/>
              <a:gd name="connsiteX2" fmla="*/ 3736 w 89647"/>
              <a:gd name="connsiteY2" fmla="*/ 395941 h 395941"/>
              <a:gd name="connsiteX3" fmla="*/ 89647 w 89647"/>
              <a:gd name="connsiteY3" fmla="*/ 392206 h 395941"/>
              <a:gd name="connsiteX0" fmla="*/ 82177 w 86472"/>
              <a:gd name="connsiteY0" fmla="*/ 0 h 395941"/>
              <a:gd name="connsiteX1" fmla="*/ 0 w 86472"/>
              <a:gd name="connsiteY1" fmla="*/ 0 h 395941"/>
              <a:gd name="connsiteX2" fmla="*/ 3736 w 86472"/>
              <a:gd name="connsiteY2" fmla="*/ 395941 h 395941"/>
              <a:gd name="connsiteX3" fmla="*/ 86472 w 86472"/>
              <a:gd name="connsiteY3" fmla="*/ 395381 h 395941"/>
            </a:gdLst>
            <a:ahLst/>
            <a:cxnLst>
              <a:cxn ang="0">
                <a:pos x="connsiteX0" y="connsiteY0"/>
              </a:cxn>
              <a:cxn ang="0">
                <a:pos x="connsiteX1" y="connsiteY1"/>
              </a:cxn>
              <a:cxn ang="0">
                <a:pos x="connsiteX2" y="connsiteY2"/>
              </a:cxn>
              <a:cxn ang="0">
                <a:pos x="connsiteX3" y="connsiteY3"/>
              </a:cxn>
            </a:cxnLst>
            <a:rect l="l" t="t" r="r" b="b"/>
            <a:pathLst>
              <a:path w="86472" h="395941">
                <a:moveTo>
                  <a:pt x="82177" y="0"/>
                </a:moveTo>
                <a:lnTo>
                  <a:pt x="0" y="0"/>
                </a:lnTo>
                <a:cubicBezTo>
                  <a:pt x="1245" y="131980"/>
                  <a:pt x="2491" y="263961"/>
                  <a:pt x="3736" y="395941"/>
                </a:cubicBezTo>
                <a:lnTo>
                  <a:pt x="86472" y="395381"/>
                </a:lnTo>
              </a:path>
            </a:pathLst>
          </a:custGeom>
          <a:ln w="28575" cmpd="sng">
            <a:solidFill>
              <a:srgbClr val="000000"/>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2E2D"/>
              </a:solidFill>
              <a:effectLst/>
              <a:uLnTx/>
              <a:uFillTx/>
              <a:latin typeface="Calibri"/>
              <a:ea typeface="+mn-ea"/>
              <a:cs typeface="+mn-cs"/>
            </a:endParaRPr>
          </a:p>
        </p:txBody>
      </p:sp>
      <p:cxnSp>
        <p:nvCxnSpPr>
          <p:cNvPr id="9" name="Straight Connector 8">
            <a:extLst>
              <a:ext uri="{FF2B5EF4-FFF2-40B4-BE49-F238E27FC236}">
                <a16:creationId xmlns:a16="http://schemas.microsoft.com/office/drawing/2014/main" id="{434A9EAB-5306-22E9-2CC0-BEF4667DA83E}"/>
              </a:ext>
            </a:extLst>
          </p:cNvPr>
          <p:cNvCxnSpPr>
            <a:cxnSpLocks/>
            <a:stCxn id="6" idx="3"/>
            <a:endCxn id="12" idx="1"/>
          </p:cNvCxnSpPr>
          <p:nvPr/>
        </p:nvCxnSpPr>
        <p:spPr>
          <a:xfrm>
            <a:off x="3418795" y="3001863"/>
            <a:ext cx="865604" cy="3980"/>
          </a:xfrm>
          <a:prstGeom prst="line">
            <a:avLst/>
          </a:prstGeom>
          <a:ln w="28575" cmpd="sng">
            <a:solidFill>
              <a:schemeClr val="tx1"/>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B4E4CBFE-8A44-43EF-5EF4-FD3D3661CB51}"/>
              </a:ext>
            </a:extLst>
          </p:cNvPr>
          <p:cNvSpPr/>
          <p:nvPr/>
        </p:nvSpPr>
        <p:spPr>
          <a:xfrm>
            <a:off x="3495563" y="2840601"/>
            <a:ext cx="381000" cy="381000"/>
          </a:xfrm>
          <a:prstGeom prst="ellipse">
            <a:avLst/>
          </a:prstGeom>
          <a:solidFill>
            <a:schemeClr val="bg1"/>
          </a:solidFill>
          <a:ln>
            <a:solidFill>
              <a:schemeClr val="tx2">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D2E2D"/>
                </a:solidFill>
                <a:effectLst/>
                <a:uLnTx/>
                <a:uFillTx/>
                <a:latin typeface="Calibri"/>
                <a:ea typeface="+mn-ea"/>
                <a:cs typeface="+mn-cs"/>
              </a:rPr>
              <a:t>R</a:t>
            </a:r>
          </a:p>
        </p:txBody>
      </p:sp>
      <p:graphicFrame>
        <p:nvGraphicFramePr>
          <p:cNvPr id="11" name="Table 32">
            <a:extLst>
              <a:ext uri="{FF2B5EF4-FFF2-40B4-BE49-F238E27FC236}">
                <a16:creationId xmlns:a16="http://schemas.microsoft.com/office/drawing/2014/main" id="{F543B250-9886-D423-ADBF-49C25A90D333}"/>
              </a:ext>
            </a:extLst>
          </p:cNvPr>
          <p:cNvGraphicFramePr>
            <a:graphicFrameLocks noGrp="1"/>
          </p:cNvGraphicFramePr>
          <p:nvPr/>
        </p:nvGraphicFramePr>
        <p:xfrm>
          <a:off x="8665931" y="1858863"/>
          <a:ext cx="2712832" cy="2399009"/>
        </p:xfrm>
        <a:graphic>
          <a:graphicData uri="http://schemas.openxmlformats.org/drawingml/2006/table">
            <a:tbl>
              <a:tblPr firstRow="1" bandRow="1">
                <a:tableStyleId>{7E9639D4-E3E2-4D34-9284-5A2195B3D0D7}</a:tableStyleId>
              </a:tblPr>
              <a:tblGrid>
                <a:gridCol w="2712832">
                  <a:extLst>
                    <a:ext uri="{9D8B030D-6E8A-4147-A177-3AD203B41FA5}">
                      <a16:colId xmlns:a16="http://schemas.microsoft.com/office/drawing/2014/main" val="2216149580"/>
                    </a:ext>
                  </a:extLst>
                </a:gridCol>
              </a:tblGrid>
              <a:tr h="369563">
                <a:tc>
                  <a:txBody>
                    <a:bodyPr/>
                    <a:lstStyle/>
                    <a:p>
                      <a:r>
                        <a:rPr lang="en-US" sz="1500" dirty="0"/>
                        <a:t>Primary Endpoints</a:t>
                      </a:r>
                    </a:p>
                  </a:txBody>
                  <a:tcPr>
                    <a:solidFill>
                      <a:schemeClr val="tx2">
                        <a:lumMod val="50000"/>
                        <a:lumOff val="50000"/>
                      </a:schemeClr>
                    </a:solidFill>
                  </a:tcPr>
                </a:tc>
                <a:extLst>
                  <a:ext uri="{0D108BD9-81ED-4DB2-BD59-A6C34878D82A}">
                    <a16:rowId xmlns:a16="http://schemas.microsoft.com/office/drawing/2014/main" val="530635441"/>
                  </a:ext>
                </a:extLst>
              </a:tr>
              <a:tr h="369563">
                <a:tc>
                  <a:txBody>
                    <a:bodyPr/>
                    <a:lstStyle/>
                    <a:p>
                      <a:pPr marL="171450" indent="-171450">
                        <a:spcBef>
                          <a:spcPts val="600"/>
                        </a:spcBef>
                        <a:buFont typeface="Arial" panose="020B0604020202020204" pitchFamily="34" charset="0"/>
                        <a:buChar char="•"/>
                      </a:pPr>
                      <a:r>
                        <a:rPr lang="en-US" sz="1500" dirty="0">
                          <a:solidFill>
                            <a:schemeClr val="tx2"/>
                          </a:solidFill>
                        </a:rPr>
                        <a:t>Investigator-assessed PFS </a:t>
                      </a:r>
                    </a:p>
                  </a:txBody>
                  <a:tcPr>
                    <a:solidFill>
                      <a:schemeClr val="bg1"/>
                    </a:solidFill>
                  </a:tcPr>
                </a:tc>
                <a:extLst>
                  <a:ext uri="{0D108BD9-81ED-4DB2-BD59-A6C34878D82A}">
                    <a16:rowId xmlns:a16="http://schemas.microsoft.com/office/drawing/2014/main" val="86147329"/>
                  </a:ext>
                </a:extLst>
              </a:tr>
              <a:tr h="369563">
                <a:tc>
                  <a:txBody>
                    <a:bodyPr/>
                    <a:lstStyle/>
                    <a:p>
                      <a:r>
                        <a:rPr lang="en-US" sz="1500" b="1" dirty="0">
                          <a:solidFill>
                            <a:schemeClr val="bg1"/>
                          </a:solidFill>
                          <a:ea typeface="Yu Mincho" panose="02020400000000000000" pitchFamily="18" charset="-128"/>
                          <a:cs typeface="Arial" panose="020B0604020202020204" pitchFamily="34" charset="0"/>
                        </a:rPr>
                        <a:t>Key Secondary Endpoints</a:t>
                      </a:r>
                      <a:endParaRPr lang="en-US" sz="1500" dirty="0"/>
                    </a:p>
                  </a:txBody>
                  <a:tcPr>
                    <a:solidFill>
                      <a:schemeClr val="tx2">
                        <a:lumMod val="50000"/>
                        <a:lumOff val="50000"/>
                      </a:schemeClr>
                    </a:solidFill>
                  </a:tcPr>
                </a:tc>
                <a:extLst>
                  <a:ext uri="{0D108BD9-81ED-4DB2-BD59-A6C34878D82A}">
                    <a16:rowId xmlns:a16="http://schemas.microsoft.com/office/drawing/2014/main" val="1238249461"/>
                  </a:ext>
                </a:extLst>
              </a:tr>
              <a:tr h="1290320">
                <a:tc>
                  <a:txBody>
                    <a:bodyPr/>
                    <a:lstStyle/>
                    <a:p>
                      <a:pPr marL="171450" indent="-171450">
                        <a:spcBef>
                          <a:spcPts val="600"/>
                        </a:spcBef>
                        <a:buFont typeface="Arial" panose="020B0604020202020204" pitchFamily="34" charset="0"/>
                        <a:buChar char="•"/>
                      </a:pPr>
                      <a:r>
                        <a:rPr lang="en-US" sz="1500" dirty="0">
                          <a:solidFill>
                            <a:schemeClr val="tx2"/>
                          </a:solidFill>
                        </a:rPr>
                        <a:t>Minimal residual disease</a:t>
                      </a:r>
                    </a:p>
                    <a:p>
                      <a:pPr marL="171450" indent="-171450">
                        <a:spcBef>
                          <a:spcPts val="600"/>
                        </a:spcBef>
                        <a:buFont typeface="Arial" panose="020B0604020202020204" pitchFamily="34" charset="0"/>
                        <a:buChar char="•"/>
                      </a:pPr>
                      <a:r>
                        <a:rPr lang="en-US" sz="1500" dirty="0">
                          <a:solidFill>
                            <a:schemeClr val="tx2"/>
                          </a:solidFill>
                        </a:rPr>
                        <a:t>Response</a:t>
                      </a:r>
                    </a:p>
                    <a:p>
                      <a:pPr marL="171450" indent="-171450">
                        <a:spcBef>
                          <a:spcPts val="600"/>
                        </a:spcBef>
                        <a:buFont typeface="Arial" panose="020B0604020202020204" pitchFamily="34" charset="0"/>
                        <a:buChar char="•"/>
                      </a:pPr>
                      <a:r>
                        <a:rPr lang="en-US" sz="1500" dirty="0">
                          <a:solidFill>
                            <a:schemeClr val="tx2"/>
                          </a:solidFill>
                        </a:rPr>
                        <a:t>OS</a:t>
                      </a:r>
                    </a:p>
                    <a:p>
                      <a:pPr marL="171450" indent="-171450">
                        <a:spcBef>
                          <a:spcPts val="600"/>
                        </a:spcBef>
                        <a:buFont typeface="Arial" panose="020B0604020202020204" pitchFamily="34" charset="0"/>
                        <a:buChar char="•"/>
                      </a:pPr>
                      <a:r>
                        <a:rPr lang="en-US" sz="1500" dirty="0">
                          <a:solidFill>
                            <a:schemeClr val="tx2"/>
                          </a:solidFill>
                        </a:rPr>
                        <a:t>Safety</a:t>
                      </a:r>
                    </a:p>
                  </a:txBody>
                  <a:tcPr>
                    <a:solidFill>
                      <a:schemeClr val="bg1"/>
                    </a:solidFill>
                  </a:tcPr>
                </a:tc>
                <a:extLst>
                  <a:ext uri="{0D108BD9-81ED-4DB2-BD59-A6C34878D82A}">
                    <a16:rowId xmlns:a16="http://schemas.microsoft.com/office/drawing/2014/main" val="673027225"/>
                  </a:ext>
                </a:extLst>
              </a:tr>
            </a:tbl>
          </a:graphicData>
        </a:graphic>
      </p:graphicFrame>
      <p:sp>
        <p:nvSpPr>
          <p:cNvPr id="13" name="TextBox 12">
            <a:extLst>
              <a:ext uri="{FF2B5EF4-FFF2-40B4-BE49-F238E27FC236}">
                <a16:creationId xmlns:a16="http://schemas.microsoft.com/office/drawing/2014/main" id="{012D836D-3F9D-0195-F974-A05B762E53D4}"/>
              </a:ext>
            </a:extLst>
          </p:cNvPr>
          <p:cNvSpPr txBox="1"/>
          <p:nvPr/>
        </p:nvSpPr>
        <p:spPr>
          <a:xfrm>
            <a:off x="-29817" y="6341402"/>
            <a:ext cx="11660957" cy="215444"/>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55555">
                    <a:lumMod val="50000"/>
                    <a:lumOff val="50000"/>
                  </a:srgbClr>
                </a:solidFill>
                <a:effectLst/>
                <a:uLnTx/>
                <a:uFillTx/>
                <a:latin typeface="Calibri"/>
                <a:ea typeface="+mn-ea"/>
                <a:cs typeface="+mn-cs"/>
              </a:rPr>
              <a:t> CLL, chronic lymphocytic leukemia; ECOG PS, Eastern Cooperative Oncology Group Performance Status; IQR, interquartile range; IV, intravenous; PD, progressive disease; PFS, progression-free survival; PO, oral administration; OS, overall survival.</a:t>
            </a:r>
          </a:p>
        </p:txBody>
      </p:sp>
      <p:sp>
        <p:nvSpPr>
          <p:cNvPr id="14" name="Rounded Rectangle 13">
            <a:extLst>
              <a:ext uri="{FF2B5EF4-FFF2-40B4-BE49-F238E27FC236}">
                <a16:creationId xmlns:a16="http://schemas.microsoft.com/office/drawing/2014/main" id="{789175F3-F32B-5B50-9C21-3ED2E5B1487D}"/>
              </a:ext>
            </a:extLst>
          </p:cNvPr>
          <p:cNvSpPr/>
          <p:nvPr/>
        </p:nvSpPr>
        <p:spPr>
          <a:xfrm>
            <a:off x="4284400" y="3722106"/>
            <a:ext cx="3808693" cy="851241"/>
          </a:xfrm>
          <a:prstGeom prst="rect">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a:ea typeface="+mn-ea"/>
                <a:cs typeface="+mn-cs"/>
              </a:rPr>
              <a:t>Venetoclax</a:t>
            </a:r>
            <a:r>
              <a:rPr kumimoji="0" lang="en-US" sz="1200" b="1" i="0" u="none" strike="noStrike" kern="1200" cap="none" spc="0" normalizeH="0" baseline="0" noProof="0" dirty="0">
                <a:ln>
                  <a:noFill/>
                </a:ln>
                <a:solidFill>
                  <a:srgbClr val="FFFFFF"/>
                </a:solidFill>
                <a:effectLst/>
                <a:uLnTx/>
                <a:uFillTx/>
                <a:latin typeface="Calibri"/>
                <a:ea typeface="+mn-ea"/>
                <a:cs typeface="+mn-cs"/>
              </a:rPr>
              <a:t> </a:t>
            </a:r>
            <a:r>
              <a:rPr kumimoji="0" lang="en-US" sz="1200" b="0" i="0" u="none" strike="noStrike" kern="1200" cap="none" spc="0" normalizeH="0" baseline="0" noProof="0" dirty="0">
                <a:ln>
                  <a:noFill/>
                </a:ln>
                <a:solidFill>
                  <a:srgbClr val="FFFFFF"/>
                </a:solidFill>
                <a:effectLst/>
                <a:uLnTx/>
                <a:uFillTx/>
                <a:latin typeface="Calibri"/>
                <a:ea typeface="+mn-ea"/>
                <a:cs typeface="+mn-cs"/>
              </a:rPr>
              <a:t>400 mg PO daily (C4D1 to C15)</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a:ea typeface="+mn-ea"/>
                <a:cs typeface="+mn-cs"/>
              </a:rPr>
              <a:t>Ibrutinib</a:t>
            </a:r>
            <a:r>
              <a:rPr kumimoji="0" lang="en-US" sz="1200" b="1" i="0" u="none" strike="noStrike" kern="1200" cap="none" spc="0" normalizeH="0" baseline="0" noProof="0" dirty="0">
                <a:ln>
                  <a:noFill/>
                </a:ln>
                <a:solidFill>
                  <a:srgbClr val="FFFFFF"/>
                </a:solidFill>
                <a:effectLst/>
                <a:uLnTx/>
                <a:uFillTx/>
                <a:latin typeface="Calibri"/>
                <a:ea typeface="+mn-ea"/>
                <a:cs typeface="+mn-cs"/>
              </a:rPr>
              <a:t> </a:t>
            </a:r>
            <a:r>
              <a:rPr kumimoji="0" lang="en-US" sz="1200" b="0" i="0" u="none" strike="noStrike" kern="1200" cap="none" spc="0" normalizeH="0" baseline="0" noProof="0" dirty="0">
                <a:ln>
                  <a:noFill/>
                </a:ln>
                <a:solidFill>
                  <a:srgbClr val="FFFFFF"/>
                </a:solidFill>
                <a:effectLst/>
                <a:uLnTx/>
                <a:uFillTx/>
                <a:latin typeface="Calibri"/>
                <a:ea typeface="+mn-ea"/>
                <a:cs typeface="+mn-cs"/>
              </a:rPr>
              <a:t>420 mg PO daily (C1D1 to C15)</a:t>
            </a:r>
          </a:p>
        </p:txBody>
      </p:sp>
      <p:sp>
        <p:nvSpPr>
          <p:cNvPr id="15" name="TextBox 14">
            <a:extLst>
              <a:ext uri="{FF2B5EF4-FFF2-40B4-BE49-F238E27FC236}">
                <a16:creationId xmlns:a16="http://schemas.microsoft.com/office/drawing/2014/main" id="{A13E57B1-A07A-6CDC-37FF-16C4A476A2BB}"/>
              </a:ext>
            </a:extLst>
          </p:cNvPr>
          <p:cNvSpPr txBox="1"/>
          <p:nvPr/>
        </p:nvSpPr>
        <p:spPr>
          <a:xfrm>
            <a:off x="3778583" y="1879078"/>
            <a:ext cx="606852" cy="21544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D2E2D"/>
                </a:solidFill>
                <a:effectLst/>
                <a:uLnTx/>
                <a:uFillTx/>
                <a:latin typeface="Calibri"/>
                <a:ea typeface="+mn-ea"/>
                <a:cs typeface="+mn-cs"/>
              </a:rPr>
              <a:t>n</a:t>
            </a:r>
            <a:r>
              <a:rPr kumimoji="0" lang="en-US" sz="800" b="1" i="0" u="none" strike="noStrike" kern="1200" cap="none" spc="0" normalizeH="0" baseline="0" noProof="0" dirty="0">
                <a:ln>
                  <a:noFill/>
                </a:ln>
                <a:solidFill>
                  <a:srgbClr val="FFFFFF"/>
                </a:solidFill>
                <a:effectLst/>
                <a:uLnTx/>
                <a:uFillTx/>
                <a:latin typeface="Calibri"/>
                <a:ea typeface="+mn-ea"/>
                <a:cs typeface="+mn-cs"/>
              </a:rPr>
              <a:t> </a:t>
            </a:r>
            <a:r>
              <a:rPr kumimoji="0" lang="en-US" sz="800" b="0" i="0" u="none" strike="noStrike" kern="1200" cap="none" spc="0" normalizeH="0" baseline="0" noProof="0" dirty="0">
                <a:ln>
                  <a:noFill/>
                </a:ln>
                <a:solidFill>
                  <a:srgbClr val="2D2E2D"/>
                </a:solidFill>
                <a:effectLst/>
                <a:uLnTx/>
                <a:uFillTx/>
                <a:latin typeface="Calibri"/>
                <a:ea typeface="+mn-ea"/>
                <a:cs typeface="+mn-cs"/>
              </a:rPr>
              <a:t>=</a:t>
            </a:r>
            <a:r>
              <a:rPr kumimoji="0" lang="en-US" sz="800" b="1" i="0" u="none" strike="noStrike" kern="1200" cap="none" spc="0" normalizeH="0" baseline="0" noProof="0" dirty="0">
                <a:ln>
                  <a:noFill/>
                </a:ln>
                <a:solidFill>
                  <a:srgbClr val="FFFFFF"/>
                </a:solidFill>
                <a:effectLst/>
                <a:uLnTx/>
                <a:uFillTx/>
                <a:latin typeface="Calibri"/>
                <a:ea typeface="+mn-ea"/>
                <a:cs typeface="+mn-cs"/>
              </a:rPr>
              <a:t> </a:t>
            </a:r>
            <a:r>
              <a:rPr kumimoji="0" lang="en-US" sz="800" b="0" i="0" u="none" strike="noStrike" kern="1200" cap="none" spc="0" normalizeH="0" baseline="0" noProof="0" dirty="0">
                <a:ln>
                  <a:noFill/>
                </a:ln>
                <a:solidFill>
                  <a:srgbClr val="2D2E2D"/>
                </a:solidFill>
                <a:effectLst/>
                <a:uLnTx/>
                <a:uFillTx/>
                <a:latin typeface="Calibri"/>
                <a:ea typeface="+mn-ea"/>
                <a:cs typeface="+mn-cs"/>
              </a:rPr>
              <a:t>301</a:t>
            </a:r>
          </a:p>
        </p:txBody>
      </p:sp>
      <p:sp>
        <p:nvSpPr>
          <p:cNvPr id="16" name="TextBox 15">
            <a:extLst>
              <a:ext uri="{FF2B5EF4-FFF2-40B4-BE49-F238E27FC236}">
                <a16:creationId xmlns:a16="http://schemas.microsoft.com/office/drawing/2014/main" id="{F36FB73D-D286-DD00-496D-E11E8BFC42D0}"/>
              </a:ext>
            </a:extLst>
          </p:cNvPr>
          <p:cNvSpPr txBox="1"/>
          <p:nvPr/>
        </p:nvSpPr>
        <p:spPr>
          <a:xfrm>
            <a:off x="3770871" y="3064874"/>
            <a:ext cx="606852" cy="21544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D2E2D"/>
                </a:solidFill>
                <a:effectLst/>
                <a:uLnTx/>
                <a:uFillTx/>
                <a:latin typeface="Calibri"/>
                <a:ea typeface="+mn-ea"/>
                <a:cs typeface="+mn-cs"/>
              </a:rPr>
              <a:t>n</a:t>
            </a:r>
            <a:r>
              <a:rPr kumimoji="0" lang="en-US" sz="800" b="1" i="0" u="none" strike="noStrike" kern="1200" cap="none" spc="0" normalizeH="0" baseline="0" noProof="0" dirty="0">
                <a:ln>
                  <a:noFill/>
                </a:ln>
                <a:solidFill>
                  <a:srgbClr val="FFFFFF"/>
                </a:solidFill>
                <a:effectLst/>
                <a:uLnTx/>
                <a:uFillTx/>
                <a:latin typeface="Calibri"/>
                <a:ea typeface="+mn-ea"/>
                <a:cs typeface="+mn-cs"/>
              </a:rPr>
              <a:t> </a:t>
            </a:r>
            <a:r>
              <a:rPr kumimoji="0" lang="en-US" sz="800" b="0" i="0" u="none" strike="noStrike" kern="1200" cap="none" spc="0" normalizeH="0" baseline="0" noProof="0" dirty="0">
                <a:ln>
                  <a:noFill/>
                </a:ln>
                <a:solidFill>
                  <a:srgbClr val="2D2E2D"/>
                </a:solidFill>
                <a:effectLst/>
                <a:uLnTx/>
                <a:uFillTx/>
                <a:latin typeface="Calibri"/>
                <a:ea typeface="+mn-ea"/>
                <a:cs typeface="+mn-cs"/>
              </a:rPr>
              <a:t>=</a:t>
            </a:r>
            <a:r>
              <a:rPr kumimoji="0" lang="en-US" sz="800" b="1" i="0" u="none" strike="noStrike" kern="1200" cap="none" spc="0" normalizeH="0" baseline="0" noProof="0" dirty="0">
                <a:ln>
                  <a:noFill/>
                </a:ln>
                <a:solidFill>
                  <a:srgbClr val="FFFFFF"/>
                </a:solidFill>
                <a:effectLst/>
                <a:uLnTx/>
                <a:uFillTx/>
                <a:latin typeface="Calibri"/>
                <a:ea typeface="+mn-ea"/>
                <a:cs typeface="+mn-cs"/>
              </a:rPr>
              <a:t> </a:t>
            </a:r>
            <a:r>
              <a:rPr kumimoji="0" lang="en-US" sz="800" b="0" i="0" u="none" strike="noStrike" kern="1200" cap="none" spc="0" normalizeH="0" baseline="0" noProof="0" dirty="0">
                <a:ln>
                  <a:noFill/>
                </a:ln>
                <a:solidFill>
                  <a:srgbClr val="2D2E2D"/>
                </a:solidFill>
                <a:effectLst/>
                <a:uLnTx/>
                <a:uFillTx/>
                <a:latin typeface="Calibri"/>
                <a:ea typeface="+mn-ea"/>
                <a:cs typeface="+mn-cs"/>
              </a:rPr>
              <a:t>303</a:t>
            </a:r>
          </a:p>
        </p:txBody>
      </p:sp>
      <p:sp>
        <p:nvSpPr>
          <p:cNvPr id="17" name="TextBox 16">
            <a:extLst>
              <a:ext uri="{FF2B5EF4-FFF2-40B4-BE49-F238E27FC236}">
                <a16:creationId xmlns:a16="http://schemas.microsoft.com/office/drawing/2014/main" id="{16DB6528-EF00-0BB1-2F3C-BCD35FC5B7C0}"/>
              </a:ext>
            </a:extLst>
          </p:cNvPr>
          <p:cNvSpPr txBox="1"/>
          <p:nvPr/>
        </p:nvSpPr>
        <p:spPr>
          <a:xfrm>
            <a:off x="3778583" y="4158860"/>
            <a:ext cx="606852" cy="21544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D2E2D"/>
                </a:solidFill>
                <a:effectLst/>
                <a:uLnTx/>
                <a:uFillTx/>
                <a:latin typeface="Calibri"/>
                <a:ea typeface="+mn-ea"/>
                <a:cs typeface="+mn-cs"/>
              </a:rPr>
              <a:t>n</a:t>
            </a:r>
            <a:r>
              <a:rPr kumimoji="0" lang="en-US" sz="800" b="1" i="0" u="none" strike="noStrike" kern="1200" cap="none" spc="0" normalizeH="0" baseline="0" noProof="0" dirty="0">
                <a:ln>
                  <a:noFill/>
                </a:ln>
                <a:solidFill>
                  <a:srgbClr val="FFFFFF"/>
                </a:solidFill>
                <a:effectLst/>
                <a:uLnTx/>
                <a:uFillTx/>
                <a:latin typeface="Calibri"/>
                <a:ea typeface="+mn-ea"/>
                <a:cs typeface="+mn-cs"/>
              </a:rPr>
              <a:t> </a:t>
            </a:r>
            <a:r>
              <a:rPr kumimoji="0" lang="en-US" sz="800" b="0" i="0" u="none" strike="noStrike" kern="1200" cap="none" spc="0" normalizeH="0" baseline="0" noProof="0" dirty="0">
                <a:ln>
                  <a:noFill/>
                </a:ln>
                <a:solidFill>
                  <a:srgbClr val="2D2E2D"/>
                </a:solidFill>
                <a:effectLst/>
                <a:uLnTx/>
                <a:uFillTx/>
                <a:latin typeface="Calibri"/>
                <a:ea typeface="+mn-ea"/>
                <a:cs typeface="+mn-cs"/>
              </a:rPr>
              <a:t>=</a:t>
            </a:r>
            <a:r>
              <a:rPr kumimoji="0" lang="en-US" sz="800" b="1" i="0" u="none" strike="noStrike" kern="1200" cap="none" spc="0" normalizeH="0" baseline="0" noProof="0" dirty="0">
                <a:ln>
                  <a:noFill/>
                </a:ln>
                <a:solidFill>
                  <a:srgbClr val="FFFFFF"/>
                </a:solidFill>
                <a:effectLst/>
                <a:uLnTx/>
                <a:uFillTx/>
                <a:latin typeface="Calibri"/>
                <a:ea typeface="+mn-ea"/>
                <a:cs typeface="+mn-cs"/>
              </a:rPr>
              <a:t> </a:t>
            </a:r>
            <a:r>
              <a:rPr kumimoji="0" lang="en-US" sz="800" b="0" i="0" u="none" strike="noStrike" kern="1200" cap="none" spc="0" normalizeH="0" baseline="0" noProof="0" dirty="0">
                <a:ln>
                  <a:noFill/>
                </a:ln>
                <a:solidFill>
                  <a:srgbClr val="2D2E2D"/>
                </a:solidFill>
                <a:effectLst/>
                <a:uLnTx/>
                <a:uFillTx/>
                <a:latin typeface="Calibri"/>
                <a:ea typeface="+mn-ea"/>
                <a:cs typeface="+mn-cs"/>
              </a:rPr>
              <a:t>305</a:t>
            </a:r>
          </a:p>
        </p:txBody>
      </p:sp>
      <p:sp>
        <p:nvSpPr>
          <p:cNvPr id="18" name="TextBox 17">
            <a:extLst>
              <a:ext uri="{FF2B5EF4-FFF2-40B4-BE49-F238E27FC236}">
                <a16:creationId xmlns:a16="http://schemas.microsoft.com/office/drawing/2014/main" id="{745A080B-7C24-A2A2-A24B-047EADB2ECEB}"/>
              </a:ext>
            </a:extLst>
          </p:cNvPr>
          <p:cNvSpPr txBox="1"/>
          <p:nvPr/>
        </p:nvSpPr>
        <p:spPr>
          <a:xfrm>
            <a:off x="1431044" y="5020119"/>
            <a:ext cx="9672507" cy="738664"/>
          </a:xfrm>
          <a:prstGeom prst="rect">
            <a:avLst/>
          </a:prstGeom>
          <a:noFill/>
        </p:spPr>
        <p:txBody>
          <a:bodyPr wrap="square" rtlCol="0">
            <a:spAutoFit/>
          </a:bodyPr>
          <a:lstStyle/>
          <a:p>
            <a:pPr marL="285744" marR="0" lvl="0" indent="-28574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D2E2D"/>
                </a:solidFill>
                <a:effectLst/>
                <a:uLnTx/>
                <a:uFillTx/>
                <a:latin typeface="Calibri"/>
                <a:ea typeface="+mn-ea"/>
                <a:cs typeface="+mn-cs"/>
              </a:rPr>
              <a:t>976 patients screening in 174 sites, across 13 countries</a:t>
            </a:r>
          </a:p>
          <a:p>
            <a:pPr marL="285744" marR="0" lvl="0" indent="-28574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D2E2D"/>
                </a:solidFill>
                <a:effectLst/>
                <a:uLnTx/>
                <a:uFillTx/>
                <a:latin typeface="Calibri"/>
                <a:ea typeface="+mn-ea"/>
                <a:cs typeface="+mn-cs"/>
              </a:rPr>
              <a:t>Patient enrollment from February 2021 to November 2022</a:t>
            </a:r>
          </a:p>
          <a:p>
            <a:pPr marL="285744" marR="0" lvl="0" indent="-28574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D2E2D"/>
                </a:solidFill>
                <a:effectLst/>
                <a:uLnTx/>
                <a:uFillTx/>
                <a:latin typeface="Calibri"/>
                <a:ea typeface="+mn-ea"/>
                <a:cs typeface="+mn-cs"/>
              </a:rPr>
              <a:t>Median observation time: 34.2 months (IQR 30.3-39.3)</a:t>
            </a:r>
          </a:p>
        </p:txBody>
      </p:sp>
      <p:sp>
        <p:nvSpPr>
          <p:cNvPr id="3" name="Text Placeholder 3">
            <a:extLst>
              <a:ext uri="{FF2B5EF4-FFF2-40B4-BE49-F238E27FC236}">
                <a16:creationId xmlns:a16="http://schemas.microsoft.com/office/drawing/2014/main" id="{D6349C94-7B88-393D-1E50-9A84D5EBE24A}"/>
              </a:ext>
            </a:extLst>
          </p:cNvPr>
          <p:cNvSpPr txBox="1">
            <a:spLocks/>
          </p:cNvSpPr>
          <p:nvPr/>
        </p:nvSpPr>
        <p:spPr>
          <a:xfrm>
            <a:off x="9357360" y="6540015"/>
            <a:ext cx="2834640" cy="218016"/>
          </a:xfrm>
          <a:prstGeom prst="rect">
            <a:avLst/>
          </a:prstGeom>
          <a:noFill/>
        </p:spPr>
        <p:txBody>
          <a:bodyPr vert="horz" lIns="91440" tIns="45720" rIns="91440" bIns="45720" rtlCol="0" anchor="t">
            <a:noAutofit/>
          </a:bodyPr>
          <a:lstStyle>
            <a:lvl1pPr marL="0" indent="0" algn="l" defTabSz="609585" rtl="0" eaLnBrk="1" latinLnBrk="0" hangingPunct="1">
              <a:spcBef>
                <a:spcPts val="0"/>
              </a:spcBef>
              <a:buClr>
                <a:srgbClr val="346691"/>
              </a:buClr>
              <a:buFont typeface="Arial"/>
              <a:buNone/>
              <a:defRPr sz="800" kern="1200">
                <a:solidFill>
                  <a:schemeClr val="bg1">
                    <a:lumMod val="65000"/>
                  </a:schemeClr>
                </a:solidFill>
                <a:latin typeface="Arial"/>
                <a:ea typeface="+mn-ea"/>
                <a:cs typeface="Arial"/>
              </a:defRPr>
            </a:lvl1pPr>
            <a:lvl2pPr marL="990575" indent="-380990"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2pPr>
            <a:lvl3pPr marL="1523962" indent="-304792"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3pPr>
            <a:lvl4pPr marL="2133547"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4pPr>
            <a:lvl5pPr marL="2743131"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
                <a:srgbClr val="346691"/>
              </a:buClr>
              <a:buSzTx/>
              <a:buFont typeface="Arial"/>
              <a:buNone/>
              <a:tabLst/>
              <a:defRPr/>
            </a:pPr>
            <a:r>
              <a:rPr kumimoji="0" lang="en-US" sz="1000" b="0" i="0" u="none" strike="noStrike" kern="1200" cap="none" spc="0" normalizeH="0" baseline="0" noProof="0" dirty="0">
                <a:ln>
                  <a:noFill/>
                </a:ln>
                <a:solidFill>
                  <a:srgbClr val="555555">
                    <a:lumMod val="50000"/>
                    <a:lumOff val="50000"/>
                  </a:srgbClr>
                </a:solidFill>
                <a:effectLst/>
                <a:uLnTx/>
                <a:uFillTx/>
                <a:latin typeface="Roboto" panose="02000000000000000000" pitchFamily="2" charset="0"/>
                <a:ea typeface="+mn-ea"/>
                <a:cs typeface="Arial"/>
              </a:rPr>
              <a:t>*Venetoclax + ibrutinib is not yet FDA-approved</a:t>
            </a:r>
          </a:p>
        </p:txBody>
      </p:sp>
    </p:spTree>
    <p:extLst>
      <p:ext uri="{BB962C8B-B14F-4D97-AF65-F5344CB8AC3E}">
        <p14:creationId xmlns:p14="http://schemas.microsoft.com/office/powerpoint/2010/main" val="25534964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F3928-13CA-3269-D83F-0B5A0492D288}"/>
              </a:ext>
            </a:extLst>
          </p:cNvPr>
          <p:cNvSpPr>
            <a:spLocks noGrp="1"/>
          </p:cNvSpPr>
          <p:nvPr>
            <p:ph type="title"/>
          </p:nvPr>
        </p:nvSpPr>
        <p:spPr>
          <a:xfrm>
            <a:off x="584930" y="-567799"/>
            <a:ext cx="10866220" cy="1250147"/>
          </a:xfrm>
        </p:spPr>
        <p:txBody>
          <a:bodyPr>
            <a:normAutofit/>
          </a:bodyPr>
          <a:lstStyle/>
          <a:p>
            <a:r>
              <a:rPr lang="en-US" dirty="0"/>
              <a:t>CLL17: Response to Treatment</a:t>
            </a:r>
          </a:p>
        </p:txBody>
      </p:sp>
      <p:sp>
        <p:nvSpPr>
          <p:cNvPr id="6" name="TextBox 5">
            <a:extLst>
              <a:ext uri="{FF2B5EF4-FFF2-40B4-BE49-F238E27FC236}">
                <a16:creationId xmlns:a16="http://schemas.microsoft.com/office/drawing/2014/main" id="{153399BF-F3F2-C5C2-98F0-9664F4DE316E}"/>
              </a:ext>
            </a:extLst>
          </p:cNvPr>
          <p:cNvSpPr txBox="1"/>
          <p:nvPr/>
        </p:nvSpPr>
        <p:spPr>
          <a:xfrm>
            <a:off x="742615" y="1072226"/>
            <a:ext cx="3823060"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55555">
                    <a:lumMod val="75000"/>
                    <a:lumOff val="25000"/>
                  </a:srgbClr>
                </a:solidFill>
                <a:effectLst/>
                <a:uLnTx/>
                <a:uFillTx/>
                <a:latin typeface="Calibri"/>
                <a:ea typeface="+mn-ea"/>
                <a:cs typeface="+mn-cs"/>
              </a:rPr>
              <a:t>iwCLL Response at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55555">
                    <a:lumMod val="75000"/>
                    <a:lumOff val="25000"/>
                  </a:srgbClr>
                </a:solidFill>
                <a:effectLst/>
                <a:uLnTx/>
                <a:uFillTx/>
                <a:latin typeface="Calibri"/>
                <a:ea typeface="+mn-ea"/>
                <a:cs typeface="+mn-cs"/>
              </a:rPr>
              <a:t>Final Restaging (C18D1)</a:t>
            </a:r>
          </a:p>
        </p:txBody>
      </p:sp>
      <p:sp>
        <p:nvSpPr>
          <p:cNvPr id="7" name="TextBox 6">
            <a:extLst>
              <a:ext uri="{FF2B5EF4-FFF2-40B4-BE49-F238E27FC236}">
                <a16:creationId xmlns:a16="http://schemas.microsoft.com/office/drawing/2014/main" id="{2D5739C4-0740-061D-25D7-4C1F4DA6C8F7}"/>
              </a:ext>
            </a:extLst>
          </p:cNvPr>
          <p:cNvSpPr txBox="1"/>
          <p:nvPr/>
        </p:nvSpPr>
        <p:spPr>
          <a:xfrm>
            <a:off x="6866909" y="1418769"/>
            <a:ext cx="3723916" cy="830997"/>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55555">
                    <a:lumMod val="75000"/>
                    <a:lumOff val="25000"/>
                  </a:srgbClr>
                </a:solidFill>
                <a:effectLst/>
                <a:uLnTx/>
                <a:uFillTx/>
                <a:latin typeface="Calibri"/>
                <a:ea typeface="+mn-ea"/>
                <a:cs typeface="+mn-cs"/>
              </a:rPr>
              <a:t>uMRD &lt;10</a:t>
            </a:r>
            <a:r>
              <a:rPr kumimoji="0" lang="en-US" sz="1600" b="1" i="0" u="none" strike="noStrike" kern="1200" cap="none" spc="0" normalizeH="0" baseline="30000" noProof="0" dirty="0">
                <a:ln>
                  <a:noFill/>
                </a:ln>
                <a:solidFill>
                  <a:srgbClr val="555555">
                    <a:lumMod val="75000"/>
                    <a:lumOff val="25000"/>
                  </a:srgbClr>
                </a:solidFill>
                <a:effectLst/>
                <a:uLnTx/>
                <a:uFillTx/>
                <a:latin typeface="Calibri"/>
                <a:ea typeface="+mn-ea"/>
                <a:cs typeface="+mn-cs"/>
              </a:rPr>
              <a:t>-4 </a:t>
            </a:r>
            <a:r>
              <a:rPr kumimoji="0" lang="en-US" sz="1600" b="1" i="0" u="none" strike="noStrike" kern="1200" cap="none" spc="0" normalizeH="0" baseline="0" noProof="0" dirty="0">
                <a:ln>
                  <a:noFill/>
                </a:ln>
                <a:solidFill>
                  <a:srgbClr val="555555">
                    <a:lumMod val="75000"/>
                    <a:lumOff val="25000"/>
                  </a:srgbClr>
                </a:solidFill>
                <a:effectLst/>
                <a:uLnTx/>
                <a:uFillTx/>
                <a:latin typeface="Calibri"/>
                <a:ea typeface="+mn-ea"/>
                <a:cs typeface="+mn-cs"/>
              </a:rPr>
              <a:t>in Peripheral Blood and Bone Marrow, by Flow Cytometry, at Final Restaging</a:t>
            </a:r>
          </a:p>
        </p:txBody>
      </p:sp>
      <p:sp>
        <p:nvSpPr>
          <p:cNvPr id="8" name="TextBox 7">
            <a:extLst>
              <a:ext uri="{FF2B5EF4-FFF2-40B4-BE49-F238E27FC236}">
                <a16:creationId xmlns:a16="http://schemas.microsoft.com/office/drawing/2014/main" id="{1F39F8A5-5EF7-831E-6998-CA7A7F8632F7}"/>
              </a:ext>
            </a:extLst>
          </p:cNvPr>
          <p:cNvSpPr txBox="1"/>
          <p:nvPr/>
        </p:nvSpPr>
        <p:spPr bwMode="auto">
          <a:xfrm>
            <a:off x="1041181" y="4230828"/>
            <a:ext cx="1289345"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Arial"/>
              </a:rPr>
              <a:t>Venetoclax-Obinutuzumab</a:t>
            </a:r>
          </a:p>
        </p:txBody>
      </p:sp>
      <p:sp>
        <p:nvSpPr>
          <p:cNvPr id="9" name="TextBox 8">
            <a:extLst>
              <a:ext uri="{FF2B5EF4-FFF2-40B4-BE49-F238E27FC236}">
                <a16:creationId xmlns:a16="http://schemas.microsoft.com/office/drawing/2014/main" id="{535CED59-AF9F-8344-AFA8-7D216718F19E}"/>
              </a:ext>
            </a:extLst>
          </p:cNvPr>
          <p:cNvSpPr txBox="1"/>
          <p:nvPr/>
        </p:nvSpPr>
        <p:spPr bwMode="auto">
          <a:xfrm>
            <a:off x="2263240" y="4230828"/>
            <a:ext cx="979928"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Arial"/>
              </a:rPr>
              <a:t>Venetoclax-Ibrutinib</a:t>
            </a:r>
          </a:p>
        </p:txBody>
      </p:sp>
      <p:sp>
        <p:nvSpPr>
          <p:cNvPr id="10" name="TextBox 9">
            <a:extLst>
              <a:ext uri="{FF2B5EF4-FFF2-40B4-BE49-F238E27FC236}">
                <a16:creationId xmlns:a16="http://schemas.microsoft.com/office/drawing/2014/main" id="{487B0E32-74B4-0338-31C1-BA3A07E54995}"/>
              </a:ext>
            </a:extLst>
          </p:cNvPr>
          <p:cNvSpPr txBox="1"/>
          <p:nvPr/>
        </p:nvSpPr>
        <p:spPr bwMode="auto">
          <a:xfrm>
            <a:off x="3481889" y="4230827"/>
            <a:ext cx="82736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Arial"/>
              </a:rPr>
              <a:t>Ibrutinib</a:t>
            </a:r>
          </a:p>
        </p:txBody>
      </p:sp>
      <p:sp>
        <p:nvSpPr>
          <p:cNvPr id="11" name="TextBox 10">
            <a:extLst>
              <a:ext uri="{FF2B5EF4-FFF2-40B4-BE49-F238E27FC236}">
                <a16:creationId xmlns:a16="http://schemas.microsoft.com/office/drawing/2014/main" id="{7C7A7567-F624-DE1D-B30E-8F8AAF70710B}"/>
              </a:ext>
            </a:extLst>
          </p:cNvPr>
          <p:cNvSpPr txBox="1"/>
          <p:nvPr/>
        </p:nvSpPr>
        <p:spPr bwMode="auto">
          <a:xfrm>
            <a:off x="1241913" y="2239525"/>
            <a:ext cx="76565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rPr>
              <a:t>84.2%</a:t>
            </a:r>
          </a:p>
        </p:txBody>
      </p:sp>
      <p:sp>
        <p:nvSpPr>
          <p:cNvPr id="12" name="TextBox 11">
            <a:extLst>
              <a:ext uri="{FF2B5EF4-FFF2-40B4-BE49-F238E27FC236}">
                <a16:creationId xmlns:a16="http://schemas.microsoft.com/office/drawing/2014/main" id="{443B1F3F-B56B-6F0B-FB1F-CCB8D8AFAD18}"/>
              </a:ext>
            </a:extLst>
          </p:cNvPr>
          <p:cNvSpPr txBox="1"/>
          <p:nvPr/>
        </p:nvSpPr>
        <p:spPr bwMode="auto">
          <a:xfrm>
            <a:off x="2374329" y="2117817"/>
            <a:ext cx="76565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rPr>
              <a:t>88.5%</a:t>
            </a:r>
          </a:p>
        </p:txBody>
      </p:sp>
      <p:sp>
        <p:nvSpPr>
          <p:cNvPr id="13" name="TextBox 12">
            <a:extLst>
              <a:ext uri="{FF2B5EF4-FFF2-40B4-BE49-F238E27FC236}">
                <a16:creationId xmlns:a16="http://schemas.microsoft.com/office/drawing/2014/main" id="{FCED79D0-5921-EC9E-9F46-BF76DB1F022C}"/>
              </a:ext>
            </a:extLst>
          </p:cNvPr>
          <p:cNvSpPr txBox="1"/>
          <p:nvPr/>
        </p:nvSpPr>
        <p:spPr bwMode="auto">
          <a:xfrm>
            <a:off x="3506746" y="2170734"/>
            <a:ext cx="76565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rPr>
              <a:t>86%</a:t>
            </a:r>
          </a:p>
        </p:txBody>
      </p:sp>
      <p:sp>
        <p:nvSpPr>
          <p:cNvPr id="14" name="Rectangle 13">
            <a:extLst>
              <a:ext uri="{FF2B5EF4-FFF2-40B4-BE49-F238E27FC236}">
                <a16:creationId xmlns:a16="http://schemas.microsoft.com/office/drawing/2014/main" id="{8DCB721D-8A38-BA9A-EB4D-BDD1107AE6BE}"/>
              </a:ext>
            </a:extLst>
          </p:cNvPr>
          <p:cNvSpPr/>
          <p:nvPr/>
        </p:nvSpPr>
        <p:spPr>
          <a:xfrm>
            <a:off x="1210125" y="3257339"/>
            <a:ext cx="740835" cy="96308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028C99E5-3FB9-AB6C-9459-480C8B126F48}"/>
              </a:ext>
            </a:extLst>
          </p:cNvPr>
          <p:cNvSpPr/>
          <p:nvPr/>
        </p:nvSpPr>
        <p:spPr>
          <a:xfrm>
            <a:off x="1210125" y="2638214"/>
            <a:ext cx="740835" cy="619127"/>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B5918FE8-DDD1-E43F-FBE2-5C64ACAD0892}"/>
              </a:ext>
            </a:extLst>
          </p:cNvPr>
          <p:cNvSpPr/>
          <p:nvPr/>
        </p:nvSpPr>
        <p:spPr>
          <a:xfrm>
            <a:off x="2347833" y="3357883"/>
            <a:ext cx="740835" cy="86254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A4819667-5B93-D054-3DA0-D802DFA5D57C}"/>
              </a:ext>
            </a:extLst>
          </p:cNvPr>
          <p:cNvSpPr/>
          <p:nvPr/>
        </p:nvSpPr>
        <p:spPr>
          <a:xfrm>
            <a:off x="2347833" y="2564133"/>
            <a:ext cx="740835" cy="799040"/>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F201577F-35C7-6693-5F91-BCAC73E8FE45}"/>
              </a:ext>
            </a:extLst>
          </p:cNvPr>
          <p:cNvSpPr/>
          <p:nvPr/>
        </p:nvSpPr>
        <p:spPr>
          <a:xfrm>
            <a:off x="3485541" y="4066966"/>
            <a:ext cx="740835" cy="15345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780DF57E-D0D7-1FC3-A480-444E83D3E4D2}"/>
              </a:ext>
            </a:extLst>
          </p:cNvPr>
          <p:cNvSpPr/>
          <p:nvPr/>
        </p:nvSpPr>
        <p:spPr>
          <a:xfrm>
            <a:off x="3485541" y="2606466"/>
            <a:ext cx="740835" cy="1465791"/>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4BA0A041-4698-8CFF-DE5A-7E6204DD2526}"/>
              </a:ext>
            </a:extLst>
          </p:cNvPr>
          <p:cNvSpPr txBox="1"/>
          <p:nvPr/>
        </p:nvSpPr>
        <p:spPr>
          <a:xfrm>
            <a:off x="1200384" y="2839298"/>
            <a:ext cx="707245"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55555"/>
                </a:solidFill>
                <a:effectLst/>
                <a:uLnTx/>
                <a:uFillTx/>
                <a:latin typeface="Calibri"/>
                <a:ea typeface="+mn-ea"/>
                <a:cs typeface="+mn-cs"/>
              </a:rPr>
              <a:t>PR: 32.7</a:t>
            </a:r>
          </a:p>
        </p:txBody>
      </p:sp>
      <p:sp>
        <p:nvSpPr>
          <p:cNvPr id="21" name="TextBox 20">
            <a:extLst>
              <a:ext uri="{FF2B5EF4-FFF2-40B4-BE49-F238E27FC236}">
                <a16:creationId xmlns:a16="http://schemas.microsoft.com/office/drawing/2014/main" id="{D4FFC3E0-C5A6-5D73-F852-25E3FAC871C1}"/>
              </a:ext>
            </a:extLst>
          </p:cNvPr>
          <p:cNvSpPr txBox="1"/>
          <p:nvPr/>
        </p:nvSpPr>
        <p:spPr>
          <a:xfrm>
            <a:off x="1200384" y="3605683"/>
            <a:ext cx="707245"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a:ea typeface="+mn-ea"/>
                <a:cs typeface="+mn-cs"/>
              </a:rPr>
              <a:t>CR: 51.5</a:t>
            </a:r>
          </a:p>
        </p:txBody>
      </p:sp>
      <p:sp>
        <p:nvSpPr>
          <p:cNvPr id="22" name="TextBox 21">
            <a:extLst>
              <a:ext uri="{FF2B5EF4-FFF2-40B4-BE49-F238E27FC236}">
                <a16:creationId xmlns:a16="http://schemas.microsoft.com/office/drawing/2014/main" id="{0E627923-3C2E-6973-3C13-F43C08B0AD0C}"/>
              </a:ext>
            </a:extLst>
          </p:cNvPr>
          <p:cNvSpPr txBox="1"/>
          <p:nvPr/>
        </p:nvSpPr>
        <p:spPr>
          <a:xfrm>
            <a:off x="2330528" y="2826845"/>
            <a:ext cx="707245"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55555"/>
                </a:solidFill>
                <a:effectLst/>
                <a:uLnTx/>
                <a:uFillTx/>
                <a:latin typeface="Calibri"/>
                <a:ea typeface="+mn-ea"/>
                <a:cs typeface="+mn-cs"/>
              </a:rPr>
              <a:t>PR: 42.3</a:t>
            </a:r>
          </a:p>
        </p:txBody>
      </p:sp>
      <p:sp>
        <p:nvSpPr>
          <p:cNvPr id="23" name="TextBox 22">
            <a:extLst>
              <a:ext uri="{FF2B5EF4-FFF2-40B4-BE49-F238E27FC236}">
                <a16:creationId xmlns:a16="http://schemas.microsoft.com/office/drawing/2014/main" id="{CC9A3560-ACF4-4964-B4BC-CA6C777C2C5D}"/>
              </a:ext>
            </a:extLst>
          </p:cNvPr>
          <p:cNvSpPr txBox="1"/>
          <p:nvPr/>
        </p:nvSpPr>
        <p:spPr>
          <a:xfrm>
            <a:off x="2330528" y="3606739"/>
            <a:ext cx="707245"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a:ea typeface="+mn-ea"/>
                <a:cs typeface="+mn-cs"/>
              </a:rPr>
              <a:t>CR: 46.2</a:t>
            </a:r>
          </a:p>
        </p:txBody>
      </p:sp>
      <p:sp>
        <p:nvSpPr>
          <p:cNvPr id="24" name="TextBox 23">
            <a:extLst>
              <a:ext uri="{FF2B5EF4-FFF2-40B4-BE49-F238E27FC236}">
                <a16:creationId xmlns:a16="http://schemas.microsoft.com/office/drawing/2014/main" id="{A67E4C8C-FEC7-B807-5883-EC0A1299CCA3}"/>
              </a:ext>
            </a:extLst>
          </p:cNvPr>
          <p:cNvSpPr txBox="1"/>
          <p:nvPr/>
        </p:nvSpPr>
        <p:spPr>
          <a:xfrm>
            <a:off x="3476877" y="3202039"/>
            <a:ext cx="707245"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55555"/>
                </a:solidFill>
                <a:effectLst/>
                <a:uLnTx/>
                <a:uFillTx/>
                <a:latin typeface="Calibri"/>
                <a:ea typeface="+mn-ea"/>
                <a:cs typeface="+mn-cs"/>
              </a:rPr>
              <a:t>PR: 77.7</a:t>
            </a:r>
          </a:p>
        </p:txBody>
      </p:sp>
      <p:sp>
        <p:nvSpPr>
          <p:cNvPr id="25" name="TextBox 24">
            <a:extLst>
              <a:ext uri="{FF2B5EF4-FFF2-40B4-BE49-F238E27FC236}">
                <a16:creationId xmlns:a16="http://schemas.microsoft.com/office/drawing/2014/main" id="{3EFE95B5-623F-1493-30CF-C37E0D8D9691}"/>
              </a:ext>
            </a:extLst>
          </p:cNvPr>
          <p:cNvSpPr txBox="1"/>
          <p:nvPr/>
        </p:nvSpPr>
        <p:spPr>
          <a:xfrm>
            <a:off x="3476876" y="4024633"/>
            <a:ext cx="628698"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a:ea typeface="+mn-ea"/>
                <a:cs typeface="+mn-cs"/>
              </a:rPr>
              <a:t>CR: 8.3</a:t>
            </a:r>
          </a:p>
        </p:txBody>
      </p:sp>
      <p:grpSp>
        <p:nvGrpSpPr>
          <p:cNvPr id="26" name="Group 25">
            <a:extLst>
              <a:ext uri="{FF2B5EF4-FFF2-40B4-BE49-F238E27FC236}">
                <a16:creationId xmlns:a16="http://schemas.microsoft.com/office/drawing/2014/main" id="{EE48B8D8-C2F3-0FA5-F0C7-256594C1F6D3}"/>
              </a:ext>
            </a:extLst>
          </p:cNvPr>
          <p:cNvGrpSpPr/>
          <p:nvPr/>
        </p:nvGrpSpPr>
        <p:grpSpPr>
          <a:xfrm>
            <a:off x="3803742" y="2540609"/>
            <a:ext cx="100583" cy="155427"/>
            <a:chOff x="9814270" y="3143292"/>
            <a:chExt cx="64008" cy="210298"/>
          </a:xfrm>
          <a:solidFill>
            <a:schemeClr val="accent4"/>
          </a:solidFill>
        </p:grpSpPr>
        <p:cxnSp>
          <p:nvCxnSpPr>
            <p:cNvPr id="27" name="Straight Connector 26">
              <a:extLst>
                <a:ext uri="{FF2B5EF4-FFF2-40B4-BE49-F238E27FC236}">
                  <a16:creationId xmlns:a16="http://schemas.microsoft.com/office/drawing/2014/main" id="{292CD7CC-CB86-B83C-4173-734509355406}"/>
                </a:ext>
              </a:extLst>
            </p:cNvPr>
            <p:cNvCxnSpPr/>
            <p:nvPr/>
          </p:nvCxnSpPr>
          <p:spPr>
            <a:xfrm rot="5400000">
              <a:off x="9741125" y="3248441"/>
              <a:ext cx="21029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923F414E-C79A-B600-7260-4071E8CB72DB}"/>
                </a:ext>
              </a:extLst>
            </p:cNvPr>
            <p:cNvCxnSpPr/>
            <p:nvPr/>
          </p:nvCxnSpPr>
          <p:spPr>
            <a:xfrm>
              <a:off x="9814270" y="3145593"/>
              <a:ext cx="6400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37612F70-177E-456E-FCC7-185D46E870F8}"/>
                </a:ext>
              </a:extLst>
            </p:cNvPr>
            <p:cNvCxnSpPr/>
            <p:nvPr/>
          </p:nvCxnSpPr>
          <p:spPr>
            <a:xfrm>
              <a:off x="9814270" y="3351284"/>
              <a:ext cx="6400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30" name="Group 29">
            <a:extLst>
              <a:ext uri="{FF2B5EF4-FFF2-40B4-BE49-F238E27FC236}">
                <a16:creationId xmlns:a16="http://schemas.microsoft.com/office/drawing/2014/main" id="{C96F2517-B9E9-C055-81CF-D5DD230CFBF9}"/>
              </a:ext>
            </a:extLst>
          </p:cNvPr>
          <p:cNvGrpSpPr/>
          <p:nvPr/>
        </p:nvGrpSpPr>
        <p:grpSpPr>
          <a:xfrm>
            <a:off x="2668935" y="2499641"/>
            <a:ext cx="100583" cy="146280"/>
            <a:chOff x="9814270" y="3143292"/>
            <a:chExt cx="64008" cy="210298"/>
          </a:xfrm>
          <a:solidFill>
            <a:schemeClr val="accent4"/>
          </a:solidFill>
        </p:grpSpPr>
        <p:cxnSp>
          <p:nvCxnSpPr>
            <p:cNvPr id="31" name="Straight Connector 30">
              <a:extLst>
                <a:ext uri="{FF2B5EF4-FFF2-40B4-BE49-F238E27FC236}">
                  <a16:creationId xmlns:a16="http://schemas.microsoft.com/office/drawing/2014/main" id="{2A0202FF-8238-AB34-191C-585E6F2A366A}"/>
                </a:ext>
              </a:extLst>
            </p:cNvPr>
            <p:cNvCxnSpPr/>
            <p:nvPr/>
          </p:nvCxnSpPr>
          <p:spPr>
            <a:xfrm rot="5400000">
              <a:off x="9741125" y="3248441"/>
              <a:ext cx="21029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4711FD0E-707E-1356-356F-DC7006642F1B}"/>
                </a:ext>
              </a:extLst>
            </p:cNvPr>
            <p:cNvCxnSpPr/>
            <p:nvPr/>
          </p:nvCxnSpPr>
          <p:spPr>
            <a:xfrm>
              <a:off x="9814270" y="3145593"/>
              <a:ext cx="6400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4BED7B5E-CC1B-1B21-F930-F9CCF4D346DB}"/>
                </a:ext>
              </a:extLst>
            </p:cNvPr>
            <p:cNvCxnSpPr/>
            <p:nvPr/>
          </p:nvCxnSpPr>
          <p:spPr>
            <a:xfrm>
              <a:off x="9814270" y="3351284"/>
              <a:ext cx="6400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34" name="Group 33">
            <a:extLst>
              <a:ext uri="{FF2B5EF4-FFF2-40B4-BE49-F238E27FC236}">
                <a16:creationId xmlns:a16="http://schemas.microsoft.com/office/drawing/2014/main" id="{0452791B-238A-71D3-E2D3-45BB8FEA5238}"/>
              </a:ext>
            </a:extLst>
          </p:cNvPr>
          <p:cNvGrpSpPr/>
          <p:nvPr/>
        </p:nvGrpSpPr>
        <p:grpSpPr>
          <a:xfrm>
            <a:off x="1525935" y="2573383"/>
            <a:ext cx="100583" cy="164568"/>
            <a:chOff x="9814270" y="3143292"/>
            <a:chExt cx="64008" cy="210298"/>
          </a:xfrm>
          <a:solidFill>
            <a:schemeClr val="accent4"/>
          </a:solidFill>
        </p:grpSpPr>
        <p:cxnSp>
          <p:nvCxnSpPr>
            <p:cNvPr id="35" name="Straight Connector 34">
              <a:extLst>
                <a:ext uri="{FF2B5EF4-FFF2-40B4-BE49-F238E27FC236}">
                  <a16:creationId xmlns:a16="http://schemas.microsoft.com/office/drawing/2014/main" id="{C467D442-45CB-6C96-265C-D35C430DD057}"/>
                </a:ext>
              </a:extLst>
            </p:cNvPr>
            <p:cNvCxnSpPr/>
            <p:nvPr/>
          </p:nvCxnSpPr>
          <p:spPr>
            <a:xfrm rot="5400000">
              <a:off x="9741125" y="3248441"/>
              <a:ext cx="21029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C00BB4D3-E818-879E-A220-15CFEB16727C}"/>
                </a:ext>
              </a:extLst>
            </p:cNvPr>
            <p:cNvCxnSpPr/>
            <p:nvPr/>
          </p:nvCxnSpPr>
          <p:spPr>
            <a:xfrm>
              <a:off x="9814270" y="3145593"/>
              <a:ext cx="6400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5EFC2CA2-47B4-93C4-1FAE-B22DB93F1B56}"/>
                </a:ext>
              </a:extLst>
            </p:cNvPr>
            <p:cNvCxnSpPr/>
            <p:nvPr/>
          </p:nvCxnSpPr>
          <p:spPr>
            <a:xfrm>
              <a:off x="9814270" y="3351284"/>
              <a:ext cx="6400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38" name="Group 37">
            <a:extLst>
              <a:ext uri="{FF2B5EF4-FFF2-40B4-BE49-F238E27FC236}">
                <a16:creationId xmlns:a16="http://schemas.microsoft.com/office/drawing/2014/main" id="{9F18DFFE-4E71-5772-78DC-8F7AA6125204}"/>
              </a:ext>
            </a:extLst>
          </p:cNvPr>
          <p:cNvGrpSpPr/>
          <p:nvPr/>
        </p:nvGrpSpPr>
        <p:grpSpPr>
          <a:xfrm>
            <a:off x="4544942" y="2847555"/>
            <a:ext cx="1336868" cy="814424"/>
            <a:chOff x="11671640" y="1960210"/>
            <a:chExt cx="1336868" cy="814424"/>
          </a:xfrm>
        </p:grpSpPr>
        <p:grpSp>
          <p:nvGrpSpPr>
            <p:cNvPr id="39" name="Group 38">
              <a:extLst>
                <a:ext uri="{FF2B5EF4-FFF2-40B4-BE49-F238E27FC236}">
                  <a16:creationId xmlns:a16="http://schemas.microsoft.com/office/drawing/2014/main" id="{74C9A7A6-4A05-238D-D90B-2E9FE6E1AB66}"/>
                </a:ext>
              </a:extLst>
            </p:cNvPr>
            <p:cNvGrpSpPr/>
            <p:nvPr/>
          </p:nvGrpSpPr>
          <p:grpSpPr>
            <a:xfrm>
              <a:off x="11671640" y="2497635"/>
              <a:ext cx="1336868" cy="276999"/>
              <a:chOff x="842793" y="5720568"/>
              <a:chExt cx="1336868" cy="276999"/>
            </a:xfrm>
          </p:grpSpPr>
          <p:sp>
            <p:nvSpPr>
              <p:cNvPr id="44" name="TextBox 43">
                <a:extLst>
                  <a:ext uri="{FF2B5EF4-FFF2-40B4-BE49-F238E27FC236}">
                    <a16:creationId xmlns:a16="http://schemas.microsoft.com/office/drawing/2014/main" id="{1B1A0363-82A2-B449-F3A4-E3E18077E5EB}"/>
                  </a:ext>
                </a:extLst>
              </p:cNvPr>
              <p:cNvSpPr txBox="1"/>
              <p:nvPr/>
            </p:nvSpPr>
            <p:spPr>
              <a:xfrm>
                <a:off x="1024819" y="5720568"/>
                <a:ext cx="1154842" cy="276999"/>
              </a:xfrm>
              <a:prstGeom prst="rect">
                <a:avLst/>
              </a:prstGeom>
              <a:noFill/>
            </p:spPr>
            <p:txBody>
              <a:bodyPr wrap="square" lIns="0" rIns="0" rtlCol="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Complete Response</a:t>
                </a:r>
              </a:p>
            </p:txBody>
          </p:sp>
          <p:sp>
            <p:nvSpPr>
              <p:cNvPr id="45" name="Rectangle 44">
                <a:extLst>
                  <a:ext uri="{FF2B5EF4-FFF2-40B4-BE49-F238E27FC236}">
                    <a16:creationId xmlns:a16="http://schemas.microsoft.com/office/drawing/2014/main" id="{8CC04E85-367B-9991-606C-15581A2B418A}"/>
                  </a:ext>
                </a:extLst>
              </p:cNvPr>
              <p:cNvSpPr/>
              <p:nvPr/>
            </p:nvSpPr>
            <p:spPr>
              <a:xfrm>
                <a:off x="842793" y="5795297"/>
                <a:ext cx="109728" cy="109728"/>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Calibri"/>
                  <a:ea typeface="+mn-ea"/>
                  <a:cs typeface="+mn-cs"/>
                </a:endParaRPr>
              </a:p>
            </p:txBody>
          </p:sp>
        </p:grpSp>
        <p:grpSp>
          <p:nvGrpSpPr>
            <p:cNvPr id="40" name="Group 39">
              <a:extLst>
                <a:ext uri="{FF2B5EF4-FFF2-40B4-BE49-F238E27FC236}">
                  <a16:creationId xmlns:a16="http://schemas.microsoft.com/office/drawing/2014/main" id="{47122408-9531-FFEE-E223-C64287CBD631}"/>
                </a:ext>
              </a:extLst>
            </p:cNvPr>
            <p:cNvGrpSpPr/>
            <p:nvPr/>
          </p:nvGrpSpPr>
          <p:grpSpPr>
            <a:xfrm>
              <a:off x="11671640" y="1960210"/>
              <a:ext cx="1287063" cy="557140"/>
              <a:chOff x="842793" y="5440427"/>
              <a:chExt cx="1287063" cy="557140"/>
            </a:xfrm>
          </p:grpSpPr>
          <p:sp>
            <p:nvSpPr>
              <p:cNvPr id="41" name="TextBox 40">
                <a:extLst>
                  <a:ext uri="{FF2B5EF4-FFF2-40B4-BE49-F238E27FC236}">
                    <a16:creationId xmlns:a16="http://schemas.microsoft.com/office/drawing/2014/main" id="{267189C5-BF53-AA12-9839-B9D9D52BF00E}"/>
                  </a:ext>
                </a:extLst>
              </p:cNvPr>
              <p:cNvSpPr txBox="1"/>
              <p:nvPr/>
            </p:nvSpPr>
            <p:spPr>
              <a:xfrm>
                <a:off x="1024819" y="5720568"/>
                <a:ext cx="1105037" cy="276999"/>
              </a:xfrm>
              <a:prstGeom prst="rect">
                <a:avLst/>
              </a:prstGeom>
              <a:noFill/>
            </p:spPr>
            <p:txBody>
              <a:bodyPr wrap="square" lIns="0" rIns="0" rtlCol="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Partial response</a:t>
                </a:r>
              </a:p>
            </p:txBody>
          </p:sp>
          <p:sp>
            <p:nvSpPr>
              <p:cNvPr id="42" name="Rectangle 41">
                <a:extLst>
                  <a:ext uri="{FF2B5EF4-FFF2-40B4-BE49-F238E27FC236}">
                    <a16:creationId xmlns:a16="http://schemas.microsoft.com/office/drawing/2014/main" id="{E0B91C5E-6305-8774-A490-A009C4EFDC53}"/>
                  </a:ext>
                </a:extLst>
              </p:cNvPr>
              <p:cNvSpPr/>
              <p:nvPr/>
            </p:nvSpPr>
            <p:spPr>
              <a:xfrm>
                <a:off x="842793" y="5795297"/>
                <a:ext cx="109728" cy="109728"/>
              </a:xfrm>
              <a:prstGeom prst="rect">
                <a:avLst/>
              </a:prstGeom>
              <a:solidFill>
                <a:schemeClr val="bg2">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3" name="TextBox 42">
                <a:extLst>
                  <a:ext uri="{FF2B5EF4-FFF2-40B4-BE49-F238E27FC236}">
                    <a16:creationId xmlns:a16="http://schemas.microsoft.com/office/drawing/2014/main" id="{CDDB081B-650B-AB91-CB89-9FD6E9F11308}"/>
                  </a:ext>
                </a:extLst>
              </p:cNvPr>
              <p:cNvSpPr txBox="1"/>
              <p:nvPr/>
            </p:nvSpPr>
            <p:spPr>
              <a:xfrm>
                <a:off x="842793" y="5440427"/>
                <a:ext cx="1105037" cy="276999"/>
              </a:xfrm>
              <a:prstGeom prst="rect">
                <a:avLst/>
              </a:prstGeom>
              <a:noFill/>
            </p:spPr>
            <p:txBody>
              <a:bodyPr wrap="square" lIns="0" rIns="0" rtlCol="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a:ea typeface="+mn-ea"/>
                    <a:cs typeface="+mn-cs"/>
                  </a:rPr>
                  <a:t>Response Type</a:t>
                </a:r>
              </a:p>
            </p:txBody>
          </p:sp>
        </p:grpSp>
      </p:grpSp>
      <p:grpSp>
        <p:nvGrpSpPr>
          <p:cNvPr id="46" name="Group 45">
            <a:extLst>
              <a:ext uri="{FF2B5EF4-FFF2-40B4-BE49-F238E27FC236}">
                <a16:creationId xmlns:a16="http://schemas.microsoft.com/office/drawing/2014/main" id="{08F27692-58C0-1556-55F9-CEA27B6EE651}"/>
              </a:ext>
            </a:extLst>
          </p:cNvPr>
          <p:cNvGrpSpPr/>
          <p:nvPr/>
        </p:nvGrpSpPr>
        <p:grpSpPr>
          <a:xfrm>
            <a:off x="10420833" y="3198192"/>
            <a:ext cx="1336868" cy="534283"/>
            <a:chOff x="8929096" y="3727981"/>
            <a:chExt cx="1336868" cy="534283"/>
          </a:xfrm>
        </p:grpSpPr>
        <p:grpSp>
          <p:nvGrpSpPr>
            <p:cNvPr id="47" name="Group 46">
              <a:extLst>
                <a:ext uri="{FF2B5EF4-FFF2-40B4-BE49-F238E27FC236}">
                  <a16:creationId xmlns:a16="http://schemas.microsoft.com/office/drawing/2014/main" id="{6EF7CCAC-B781-3BDB-5D6F-1DBA5134E83C}"/>
                </a:ext>
              </a:extLst>
            </p:cNvPr>
            <p:cNvGrpSpPr/>
            <p:nvPr/>
          </p:nvGrpSpPr>
          <p:grpSpPr>
            <a:xfrm>
              <a:off x="8929096" y="3985265"/>
              <a:ext cx="1336868" cy="276999"/>
              <a:chOff x="842793" y="5720568"/>
              <a:chExt cx="1336868" cy="276999"/>
            </a:xfrm>
          </p:grpSpPr>
          <p:sp>
            <p:nvSpPr>
              <p:cNvPr id="51" name="TextBox 50">
                <a:extLst>
                  <a:ext uri="{FF2B5EF4-FFF2-40B4-BE49-F238E27FC236}">
                    <a16:creationId xmlns:a16="http://schemas.microsoft.com/office/drawing/2014/main" id="{5EB20A1F-E8E1-E171-0172-C1B4232E0ECF}"/>
                  </a:ext>
                </a:extLst>
              </p:cNvPr>
              <p:cNvSpPr txBox="1"/>
              <p:nvPr/>
            </p:nvSpPr>
            <p:spPr>
              <a:xfrm>
                <a:off x="1024819" y="5720568"/>
                <a:ext cx="1154842" cy="276999"/>
              </a:xfrm>
              <a:prstGeom prst="rect">
                <a:avLst/>
              </a:prstGeom>
              <a:noFill/>
            </p:spPr>
            <p:txBody>
              <a:bodyPr wrap="square" lIns="0" rIns="0" rtlCol="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Bone marrow</a:t>
                </a:r>
              </a:p>
            </p:txBody>
          </p:sp>
          <p:sp>
            <p:nvSpPr>
              <p:cNvPr id="52" name="Rectangle 51">
                <a:extLst>
                  <a:ext uri="{FF2B5EF4-FFF2-40B4-BE49-F238E27FC236}">
                    <a16:creationId xmlns:a16="http://schemas.microsoft.com/office/drawing/2014/main" id="{7438F8F8-8FBC-655A-F9E6-B6742ABB3A14}"/>
                  </a:ext>
                </a:extLst>
              </p:cNvPr>
              <p:cNvSpPr/>
              <p:nvPr/>
            </p:nvSpPr>
            <p:spPr>
              <a:xfrm>
                <a:off x="842793" y="5795297"/>
                <a:ext cx="109728" cy="109728"/>
              </a:xfrm>
              <a:prstGeom prst="rect">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Calibri"/>
                  <a:ea typeface="+mn-ea"/>
                  <a:cs typeface="+mn-cs"/>
                </a:endParaRPr>
              </a:p>
            </p:txBody>
          </p:sp>
        </p:grpSp>
        <p:grpSp>
          <p:nvGrpSpPr>
            <p:cNvPr id="48" name="Group 47">
              <a:extLst>
                <a:ext uri="{FF2B5EF4-FFF2-40B4-BE49-F238E27FC236}">
                  <a16:creationId xmlns:a16="http://schemas.microsoft.com/office/drawing/2014/main" id="{836A8863-90C0-7036-30DA-14421A90AD52}"/>
                </a:ext>
              </a:extLst>
            </p:cNvPr>
            <p:cNvGrpSpPr/>
            <p:nvPr/>
          </p:nvGrpSpPr>
          <p:grpSpPr>
            <a:xfrm>
              <a:off x="8929096" y="3727981"/>
              <a:ext cx="1287063" cy="276999"/>
              <a:chOff x="842793" y="5720568"/>
              <a:chExt cx="1287063" cy="276999"/>
            </a:xfrm>
          </p:grpSpPr>
          <p:sp>
            <p:nvSpPr>
              <p:cNvPr id="49" name="TextBox 48">
                <a:extLst>
                  <a:ext uri="{FF2B5EF4-FFF2-40B4-BE49-F238E27FC236}">
                    <a16:creationId xmlns:a16="http://schemas.microsoft.com/office/drawing/2014/main" id="{08ED7BF0-0C45-20A6-105E-81FC9B2F8A99}"/>
                  </a:ext>
                </a:extLst>
              </p:cNvPr>
              <p:cNvSpPr txBox="1"/>
              <p:nvPr/>
            </p:nvSpPr>
            <p:spPr>
              <a:xfrm>
                <a:off x="1024819" y="5720568"/>
                <a:ext cx="1105037" cy="276999"/>
              </a:xfrm>
              <a:prstGeom prst="rect">
                <a:avLst/>
              </a:prstGeom>
              <a:noFill/>
            </p:spPr>
            <p:txBody>
              <a:bodyPr wrap="square" lIns="0" rIns="0" rtlCol="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Peripheral blood</a:t>
                </a:r>
              </a:p>
            </p:txBody>
          </p:sp>
          <p:sp>
            <p:nvSpPr>
              <p:cNvPr id="50" name="Rectangle 49">
                <a:extLst>
                  <a:ext uri="{FF2B5EF4-FFF2-40B4-BE49-F238E27FC236}">
                    <a16:creationId xmlns:a16="http://schemas.microsoft.com/office/drawing/2014/main" id="{02DB80A0-21E8-A591-9533-2BE67ACE58F7}"/>
                  </a:ext>
                </a:extLst>
              </p:cNvPr>
              <p:cNvSpPr/>
              <p:nvPr/>
            </p:nvSpPr>
            <p:spPr>
              <a:xfrm>
                <a:off x="842793" y="5795297"/>
                <a:ext cx="109728" cy="109728"/>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Calibri"/>
                  <a:ea typeface="+mn-ea"/>
                  <a:cs typeface="+mn-cs"/>
                </a:endParaRPr>
              </a:p>
            </p:txBody>
          </p:sp>
        </p:grpSp>
      </p:grpSp>
      <p:sp>
        <p:nvSpPr>
          <p:cNvPr id="53" name="TextBox 52">
            <a:extLst>
              <a:ext uri="{FF2B5EF4-FFF2-40B4-BE49-F238E27FC236}">
                <a16:creationId xmlns:a16="http://schemas.microsoft.com/office/drawing/2014/main" id="{4408D791-0AA2-875F-BDB7-628BC9DFA3EE}"/>
              </a:ext>
            </a:extLst>
          </p:cNvPr>
          <p:cNvSpPr txBox="1"/>
          <p:nvPr/>
        </p:nvSpPr>
        <p:spPr bwMode="auto">
          <a:xfrm>
            <a:off x="6874458" y="4326224"/>
            <a:ext cx="1227495"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Arial"/>
              </a:rPr>
              <a:t>Venetoclax-Obinutuzumab</a:t>
            </a:r>
          </a:p>
        </p:txBody>
      </p:sp>
      <p:sp>
        <p:nvSpPr>
          <p:cNvPr id="54" name="TextBox 53">
            <a:extLst>
              <a:ext uri="{FF2B5EF4-FFF2-40B4-BE49-F238E27FC236}">
                <a16:creationId xmlns:a16="http://schemas.microsoft.com/office/drawing/2014/main" id="{477E3DAF-3A47-A9F8-F91E-E3684321D886}"/>
              </a:ext>
            </a:extLst>
          </p:cNvPr>
          <p:cNvSpPr txBox="1"/>
          <p:nvPr/>
        </p:nvSpPr>
        <p:spPr bwMode="auto">
          <a:xfrm>
            <a:off x="8062472" y="4326223"/>
            <a:ext cx="991811"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Arial"/>
              </a:rPr>
              <a:t>Venetoclax-Ibrutinib</a:t>
            </a:r>
          </a:p>
        </p:txBody>
      </p:sp>
      <p:sp>
        <p:nvSpPr>
          <p:cNvPr id="55" name="TextBox 54">
            <a:extLst>
              <a:ext uri="{FF2B5EF4-FFF2-40B4-BE49-F238E27FC236}">
                <a16:creationId xmlns:a16="http://schemas.microsoft.com/office/drawing/2014/main" id="{CD05DB66-674A-A416-2824-6420C72246EE}"/>
              </a:ext>
            </a:extLst>
          </p:cNvPr>
          <p:cNvSpPr txBox="1"/>
          <p:nvPr/>
        </p:nvSpPr>
        <p:spPr bwMode="auto">
          <a:xfrm>
            <a:off x="9200148" y="4326223"/>
            <a:ext cx="846336"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Arial"/>
              </a:rPr>
              <a:t>Ibrutinib</a:t>
            </a:r>
          </a:p>
        </p:txBody>
      </p:sp>
      <p:sp>
        <p:nvSpPr>
          <p:cNvPr id="56" name="Rectangle 55">
            <a:extLst>
              <a:ext uri="{FF2B5EF4-FFF2-40B4-BE49-F238E27FC236}">
                <a16:creationId xmlns:a16="http://schemas.microsoft.com/office/drawing/2014/main" id="{73B84BFD-0106-B438-66D4-5F4424ED664C}"/>
              </a:ext>
            </a:extLst>
          </p:cNvPr>
          <p:cNvSpPr/>
          <p:nvPr/>
        </p:nvSpPr>
        <p:spPr>
          <a:xfrm>
            <a:off x="7009275" y="2979224"/>
            <a:ext cx="400771" cy="133659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7" name="Rectangle 56">
            <a:extLst>
              <a:ext uri="{FF2B5EF4-FFF2-40B4-BE49-F238E27FC236}">
                <a16:creationId xmlns:a16="http://schemas.microsoft.com/office/drawing/2014/main" id="{28646A44-89A1-B278-F453-A38340DFF86A}"/>
              </a:ext>
            </a:extLst>
          </p:cNvPr>
          <p:cNvSpPr/>
          <p:nvPr/>
        </p:nvSpPr>
        <p:spPr>
          <a:xfrm>
            <a:off x="7440595" y="3190093"/>
            <a:ext cx="400771" cy="1125727"/>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8" name="Rectangle 57">
            <a:extLst>
              <a:ext uri="{FF2B5EF4-FFF2-40B4-BE49-F238E27FC236}">
                <a16:creationId xmlns:a16="http://schemas.microsoft.com/office/drawing/2014/main" id="{9E1942C0-0375-0692-341E-64581F006A73}"/>
              </a:ext>
            </a:extLst>
          </p:cNvPr>
          <p:cNvSpPr/>
          <p:nvPr/>
        </p:nvSpPr>
        <p:spPr>
          <a:xfrm>
            <a:off x="8528481" y="3587868"/>
            <a:ext cx="400771" cy="72795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9" name="Rectangle 58">
            <a:extLst>
              <a:ext uri="{FF2B5EF4-FFF2-40B4-BE49-F238E27FC236}">
                <a16:creationId xmlns:a16="http://schemas.microsoft.com/office/drawing/2014/main" id="{46741D98-E74B-0912-3F2E-11E62CA45E28}"/>
              </a:ext>
            </a:extLst>
          </p:cNvPr>
          <p:cNvSpPr/>
          <p:nvPr/>
        </p:nvSpPr>
        <p:spPr>
          <a:xfrm>
            <a:off x="8101952" y="3453678"/>
            <a:ext cx="400771" cy="86214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0" name="TextBox 59">
            <a:extLst>
              <a:ext uri="{FF2B5EF4-FFF2-40B4-BE49-F238E27FC236}">
                <a16:creationId xmlns:a16="http://schemas.microsoft.com/office/drawing/2014/main" id="{CEFBB034-6CE8-20F1-76C5-5F080265BBD2}"/>
              </a:ext>
            </a:extLst>
          </p:cNvPr>
          <p:cNvSpPr txBox="1"/>
          <p:nvPr/>
        </p:nvSpPr>
        <p:spPr>
          <a:xfrm>
            <a:off x="6810128" y="2476802"/>
            <a:ext cx="737701" cy="43871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55555"/>
                </a:solidFill>
                <a:effectLst/>
                <a:uLnTx/>
                <a:uFillTx/>
                <a:latin typeface="Calibri"/>
                <a:ea typeface="+mn-ea"/>
                <a:cs typeface="+mn-cs"/>
              </a:rPr>
              <a:t>73.3%</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srgbClr val="555555"/>
                </a:solidFill>
                <a:effectLst/>
                <a:uLnTx/>
                <a:uFillTx/>
                <a:latin typeface="Calibri"/>
                <a:ea typeface="+mn-ea"/>
                <a:cs typeface="+mn-cs"/>
              </a:rPr>
              <a:t>222/303</a:t>
            </a:r>
          </a:p>
        </p:txBody>
      </p:sp>
      <p:grpSp>
        <p:nvGrpSpPr>
          <p:cNvPr id="61" name="Group 60">
            <a:extLst>
              <a:ext uri="{FF2B5EF4-FFF2-40B4-BE49-F238E27FC236}">
                <a16:creationId xmlns:a16="http://schemas.microsoft.com/office/drawing/2014/main" id="{510101E7-50EE-CD12-8EBB-F409074F8083}"/>
              </a:ext>
            </a:extLst>
          </p:cNvPr>
          <p:cNvGrpSpPr/>
          <p:nvPr/>
        </p:nvGrpSpPr>
        <p:grpSpPr>
          <a:xfrm>
            <a:off x="7159739" y="2890004"/>
            <a:ext cx="100583" cy="192003"/>
            <a:chOff x="9814270" y="3143292"/>
            <a:chExt cx="64008" cy="210298"/>
          </a:xfrm>
          <a:solidFill>
            <a:schemeClr val="accent4"/>
          </a:solidFill>
        </p:grpSpPr>
        <p:cxnSp>
          <p:nvCxnSpPr>
            <p:cNvPr id="62" name="Straight Connector 61">
              <a:extLst>
                <a:ext uri="{FF2B5EF4-FFF2-40B4-BE49-F238E27FC236}">
                  <a16:creationId xmlns:a16="http://schemas.microsoft.com/office/drawing/2014/main" id="{226CD312-58CF-89EE-0273-3645DC374293}"/>
                </a:ext>
              </a:extLst>
            </p:cNvPr>
            <p:cNvCxnSpPr/>
            <p:nvPr/>
          </p:nvCxnSpPr>
          <p:spPr>
            <a:xfrm rot="5400000">
              <a:off x="9741125" y="3248441"/>
              <a:ext cx="21029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9FF8710B-EDC6-B2FB-74F4-A1D1A0A6B4E9}"/>
                </a:ext>
              </a:extLst>
            </p:cNvPr>
            <p:cNvCxnSpPr/>
            <p:nvPr/>
          </p:nvCxnSpPr>
          <p:spPr>
            <a:xfrm>
              <a:off x="9814270" y="3145593"/>
              <a:ext cx="6400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3889A44B-BF0D-7872-B878-A227897E12CD}"/>
                </a:ext>
              </a:extLst>
            </p:cNvPr>
            <p:cNvCxnSpPr/>
            <p:nvPr/>
          </p:nvCxnSpPr>
          <p:spPr>
            <a:xfrm>
              <a:off x="9814270" y="3351284"/>
              <a:ext cx="6400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65" name="Group 64">
            <a:extLst>
              <a:ext uri="{FF2B5EF4-FFF2-40B4-BE49-F238E27FC236}">
                <a16:creationId xmlns:a16="http://schemas.microsoft.com/office/drawing/2014/main" id="{B2BF4BF6-5FAB-029B-DB8A-87BA44CDDEED}"/>
              </a:ext>
            </a:extLst>
          </p:cNvPr>
          <p:cNvGrpSpPr/>
          <p:nvPr/>
        </p:nvGrpSpPr>
        <p:grpSpPr>
          <a:xfrm>
            <a:off x="7595853" y="3086496"/>
            <a:ext cx="100583" cy="210291"/>
            <a:chOff x="9814270" y="3143292"/>
            <a:chExt cx="64008" cy="210298"/>
          </a:xfrm>
          <a:solidFill>
            <a:schemeClr val="accent4"/>
          </a:solidFill>
        </p:grpSpPr>
        <p:cxnSp>
          <p:nvCxnSpPr>
            <p:cNvPr id="66" name="Straight Connector 65">
              <a:extLst>
                <a:ext uri="{FF2B5EF4-FFF2-40B4-BE49-F238E27FC236}">
                  <a16:creationId xmlns:a16="http://schemas.microsoft.com/office/drawing/2014/main" id="{CEDA9549-D8D9-D9C6-9BEE-62EE70376317}"/>
                </a:ext>
              </a:extLst>
            </p:cNvPr>
            <p:cNvCxnSpPr/>
            <p:nvPr/>
          </p:nvCxnSpPr>
          <p:spPr>
            <a:xfrm rot="5400000">
              <a:off x="9741125" y="3248441"/>
              <a:ext cx="21029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DACAB906-D7BB-490A-518F-962D43E3DE64}"/>
                </a:ext>
              </a:extLst>
            </p:cNvPr>
            <p:cNvCxnSpPr/>
            <p:nvPr/>
          </p:nvCxnSpPr>
          <p:spPr>
            <a:xfrm>
              <a:off x="9814270" y="3145593"/>
              <a:ext cx="6400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DA2C4AB2-0511-6566-D66A-1282B0E2655C}"/>
                </a:ext>
              </a:extLst>
            </p:cNvPr>
            <p:cNvCxnSpPr/>
            <p:nvPr/>
          </p:nvCxnSpPr>
          <p:spPr>
            <a:xfrm>
              <a:off x="9814270" y="3351284"/>
              <a:ext cx="6400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69" name="Group 68">
            <a:extLst>
              <a:ext uri="{FF2B5EF4-FFF2-40B4-BE49-F238E27FC236}">
                <a16:creationId xmlns:a16="http://schemas.microsoft.com/office/drawing/2014/main" id="{7A86D7B3-7AF9-E37B-D348-C8B6AB324C11}"/>
              </a:ext>
            </a:extLst>
          </p:cNvPr>
          <p:cNvGrpSpPr/>
          <p:nvPr/>
        </p:nvGrpSpPr>
        <p:grpSpPr>
          <a:xfrm>
            <a:off x="8242834" y="3350080"/>
            <a:ext cx="100583" cy="219435"/>
            <a:chOff x="9814270" y="3143292"/>
            <a:chExt cx="64008" cy="210298"/>
          </a:xfrm>
          <a:solidFill>
            <a:schemeClr val="accent4"/>
          </a:solidFill>
        </p:grpSpPr>
        <p:cxnSp>
          <p:nvCxnSpPr>
            <p:cNvPr id="70" name="Straight Connector 69">
              <a:extLst>
                <a:ext uri="{FF2B5EF4-FFF2-40B4-BE49-F238E27FC236}">
                  <a16:creationId xmlns:a16="http://schemas.microsoft.com/office/drawing/2014/main" id="{6994BB97-509A-A98D-A328-0A6DFA68CE24}"/>
                </a:ext>
              </a:extLst>
            </p:cNvPr>
            <p:cNvCxnSpPr/>
            <p:nvPr/>
          </p:nvCxnSpPr>
          <p:spPr>
            <a:xfrm rot="5400000">
              <a:off x="9741125" y="3248441"/>
              <a:ext cx="21029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1A94C2FA-445D-DBED-13DD-2399C37309FA}"/>
                </a:ext>
              </a:extLst>
            </p:cNvPr>
            <p:cNvCxnSpPr/>
            <p:nvPr/>
          </p:nvCxnSpPr>
          <p:spPr>
            <a:xfrm>
              <a:off x="9814270" y="3145593"/>
              <a:ext cx="6400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4A5D5514-2240-EBE0-900B-080AEBBF0EA9}"/>
                </a:ext>
              </a:extLst>
            </p:cNvPr>
            <p:cNvCxnSpPr/>
            <p:nvPr/>
          </p:nvCxnSpPr>
          <p:spPr>
            <a:xfrm>
              <a:off x="9814270" y="3351284"/>
              <a:ext cx="6400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73" name="Group 72">
            <a:extLst>
              <a:ext uri="{FF2B5EF4-FFF2-40B4-BE49-F238E27FC236}">
                <a16:creationId xmlns:a16="http://schemas.microsoft.com/office/drawing/2014/main" id="{66105CC0-F57A-510B-6FFA-B760F826C979}"/>
              </a:ext>
            </a:extLst>
          </p:cNvPr>
          <p:cNvGrpSpPr/>
          <p:nvPr/>
        </p:nvGrpSpPr>
        <p:grpSpPr>
          <a:xfrm>
            <a:off x="8678947" y="3489061"/>
            <a:ext cx="100583" cy="210291"/>
            <a:chOff x="9814270" y="3143292"/>
            <a:chExt cx="64008" cy="210298"/>
          </a:xfrm>
          <a:solidFill>
            <a:schemeClr val="accent4"/>
          </a:solidFill>
        </p:grpSpPr>
        <p:cxnSp>
          <p:nvCxnSpPr>
            <p:cNvPr id="74" name="Straight Connector 73">
              <a:extLst>
                <a:ext uri="{FF2B5EF4-FFF2-40B4-BE49-F238E27FC236}">
                  <a16:creationId xmlns:a16="http://schemas.microsoft.com/office/drawing/2014/main" id="{9164AB7E-9AC9-FE48-9616-91AAEB734461}"/>
                </a:ext>
              </a:extLst>
            </p:cNvPr>
            <p:cNvCxnSpPr/>
            <p:nvPr/>
          </p:nvCxnSpPr>
          <p:spPr>
            <a:xfrm rot="5400000">
              <a:off x="9741125" y="3248441"/>
              <a:ext cx="21029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74BB9956-5B30-C78B-DF9A-9D4334C5875B}"/>
                </a:ext>
              </a:extLst>
            </p:cNvPr>
            <p:cNvCxnSpPr/>
            <p:nvPr/>
          </p:nvCxnSpPr>
          <p:spPr>
            <a:xfrm>
              <a:off x="9814270" y="3145593"/>
              <a:ext cx="6400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3AD0C29F-E4FD-C560-1BE2-69B274334574}"/>
                </a:ext>
              </a:extLst>
            </p:cNvPr>
            <p:cNvCxnSpPr/>
            <p:nvPr/>
          </p:nvCxnSpPr>
          <p:spPr>
            <a:xfrm>
              <a:off x="9814270" y="3351284"/>
              <a:ext cx="6400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77" name="TextBox 76">
            <a:extLst>
              <a:ext uri="{FF2B5EF4-FFF2-40B4-BE49-F238E27FC236}">
                <a16:creationId xmlns:a16="http://schemas.microsoft.com/office/drawing/2014/main" id="{417CB8EE-DB30-651F-56D4-00C40645D4F8}"/>
              </a:ext>
            </a:extLst>
          </p:cNvPr>
          <p:cNvSpPr txBox="1"/>
          <p:nvPr/>
        </p:nvSpPr>
        <p:spPr>
          <a:xfrm>
            <a:off x="7362593" y="2672389"/>
            <a:ext cx="649537" cy="438710"/>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55555"/>
                </a:solidFill>
                <a:effectLst/>
                <a:uLnTx/>
                <a:uFillTx/>
                <a:latin typeface="Calibri"/>
                <a:ea typeface="+mn-ea"/>
                <a:cs typeface="+mn-cs"/>
              </a:rPr>
              <a:t>62%</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srgbClr val="555555"/>
                </a:solidFill>
                <a:effectLst/>
                <a:uLnTx/>
                <a:uFillTx/>
                <a:latin typeface="Calibri"/>
                <a:ea typeface="+mn-ea"/>
                <a:cs typeface="+mn-cs"/>
              </a:rPr>
              <a:t>188/303</a:t>
            </a:r>
          </a:p>
        </p:txBody>
      </p:sp>
      <p:sp>
        <p:nvSpPr>
          <p:cNvPr id="78" name="TextBox 77">
            <a:extLst>
              <a:ext uri="{FF2B5EF4-FFF2-40B4-BE49-F238E27FC236}">
                <a16:creationId xmlns:a16="http://schemas.microsoft.com/office/drawing/2014/main" id="{787C45FD-2B25-D7FC-2343-FE593B0F646F}"/>
              </a:ext>
            </a:extLst>
          </p:cNvPr>
          <p:cNvSpPr txBox="1"/>
          <p:nvPr/>
        </p:nvSpPr>
        <p:spPr>
          <a:xfrm>
            <a:off x="7963794" y="2929717"/>
            <a:ext cx="649537" cy="438710"/>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55555"/>
                </a:solidFill>
                <a:effectLst/>
                <a:uLnTx/>
                <a:uFillTx/>
                <a:latin typeface="Calibri"/>
                <a:ea typeface="+mn-ea"/>
                <a:cs typeface="+mn-cs"/>
              </a:rPr>
              <a:t>47.2%</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srgbClr val="555555"/>
                </a:solidFill>
                <a:effectLst/>
                <a:uLnTx/>
                <a:uFillTx/>
                <a:latin typeface="Calibri"/>
                <a:ea typeface="+mn-ea"/>
                <a:cs typeface="+mn-cs"/>
              </a:rPr>
              <a:t>144/305</a:t>
            </a:r>
          </a:p>
        </p:txBody>
      </p:sp>
      <p:sp>
        <p:nvSpPr>
          <p:cNvPr id="79" name="TextBox 78">
            <a:extLst>
              <a:ext uri="{FF2B5EF4-FFF2-40B4-BE49-F238E27FC236}">
                <a16:creationId xmlns:a16="http://schemas.microsoft.com/office/drawing/2014/main" id="{59225D0B-2BC4-15BD-FC4E-E838E0F8BA2B}"/>
              </a:ext>
            </a:extLst>
          </p:cNvPr>
          <p:cNvSpPr txBox="1"/>
          <p:nvPr/>
        </p:nvSpPr>
        <p:spPr>
          <a:xfrm>
            <a:off x="8531117" y="3065523"/>
            <a:ext cx="649537" cy="438710"/>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55555"/>
                </a:solidFill>
                <a:effectLst/>
                <a:uLnTx/>
                <a:uFillTx/>
                <a:latin typeface="Calibri"/>
                <a:ea typeface="+mn-ea"/>
                <a:cs typeface="+mn-cs"/>
              </a:rPr>
              <a:t>40%</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srgbClr val="555555"/>
                </a:solidFill>
                <a:effectLst/>
                <a:uLnTx/>
                <a:uFillTx/>
                <a:latin typeface="Calibri"/>
                <a:ea typeface="+mn-ea"/>
                <a:cs typeface="+mn-cs"/>
              </a:rPr>
              <a:t>122/305</a:t>
            </a:r>
          </a:p>
        </p:txBody>
      </p:sp>
      <p:sp>
        <p:nvSpPr>
          <p:cNvPr id="80" name="TextBox 79">
            <a:extLst>
              <a:ext uri="{FF2B5EF4-FFF2-40B4-BE49-F238E27FC236}">
                <a16:creationId xmlns:a16="http://schemas.microsoft.com/office/drawing/2014/main" id="{F94CC8AD-8AAE-4850-5C2F-BCDA1D718C92}"/>
              </a:ext>
            </a:extLst>
          </p:cNvPr>
          <p:cNvSpPr txBox="1"/>
          <p:nvPr/>
        </p:nvSpPr>
        <p:spPr>
          <a:xfrm>
            <a:off x="9123861" y="3906561"/>
            <a:ext cx="511679" cy="438710"/>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55555"/>
                </a:solidFill>
                <a:effectLst/>
                <a:uLnTx/>
                <a:uFillTx/>
                <a:latin typeface="Calibri"/>
                <a:ea typeface="+mn-ea"/>
                <a:cs typeface="+mn-cs"/>
              </a:rPr>
              <a:t>0%</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srgbClr val="555555"/>
                </a:solidFill>
                <a:effectLst/>
                <a:uLnTx/>
                <a:uFillTx/>
                <a:latin typeface="Calibri"/>
                <a:ea typeface="+mn-ea"/>
                <a:cs typeface="+mn-cs"/>
              </a:rPr>
              <a:t>0/301</a:t>
            </a:r>
          </a:p>
        </p:txBody>
      </p:sp>
      <p:sp>
        <p:nvSpPr>
          <p:cNvPr id="81" name="TextBox 80">
            <a:extLst>
              <a:ext uri="{FF2B5EF4-FFF2-40B4-BE49-F238E27FC236}">
                <a16:creationId xmlns:a16="http://schemas.microsoft.com/office/drawing/2014/main" id="{4AEB8035-D089-6BC7-BABA-5BEB1CBF5922}"/>
              </a:ext>
            </a:extLst>
          </p:cNvPr>
          <p:cNvSpPr txBox="1"/>
          <p:nvPr/>
        </p:nvSpPr>
        <p:spPr>
          <a:xfrm>
            <a:off x="9555184" y="3906561"/>
            <a:ext cx="511679" cy="438710"/>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55555"/>
                </a:solidFill>
                <a:effectLst/>
                <a:uLnTx/>
                <a:uFillTx/>
                <a:latin typeface="Calibri"/>
                <a:ea typeface="+mn-ea"/>
                <a:cs typeface="+mn-cs"/>
              </a:rPr>
              <a:t>0%</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srgbClr val="555555"/>
                </a:solidFill>
                <a:effectLst/>
                <a:uLnTx/>
                <a:uFillTx/>
                <a:latin typeface="Calibri"/>
                <a:ea typeface="+mn-ea"/>
                <a:cs typeface="+mn-cs"/>
              </a:rPr>
              <a:t>0/301</a:t>
            </a:r>
          </a:p>
        </p:txBody>
      </p:sp>
      <p:grpSp>
        <p:nvGrpSpPr>
          <p:cNvPr id="82" name="Group 81">
            <a:extLst>
              <a:ext uri="{FF2B5EF4-FFF2-40B4-BE49-F238E27FC236}">
                <a16:creationId xmlns:a16="http://schemas.microsoft.com/office/drawing/2014/main" id="{5F89C9B5-7196-779B-5867-09166AA5384E}"/>
              </a:ext>
            </a:extLst>
          </p:cNvPr>
          <p:cNvGrpSpPr/>
          <p:nvPr/>
        </p:nvGrpSpPr>
        <p:grpSpPr>
          <a:xfrm>
            <a:off x="9325929" y="4298987"/>
            <a:ext cx="100583" cy="18288"/>
            <a:chOff x="9814270" y="3143292"/>
            <a:chExt cx="64008" cy="210298"/>
          </a:xfrm>
          <a:solidFill>
            <a:schemeClr val="accent4"/>
          </a:solidFill>
        </p:grpSpPr>
        <p:cxnSp>
          <p:nvCxnSpPr>
            <p:cNvPr id="83" name="Straight Connector 82">
              <a:extLst>
                <a:ext uri="{FF2B5EF4-FFF2-40B4-BE49-F238E27FC236}">
                  <a16:creationId xmlns:a16="http://schemas.microsoft.com/office/drawing/2014/main" id="{E588541C-9DCD-D770-CC51-1F027D34FF36}"/>
                </a:ext>
              </a:extLst>
            </p:cNvPr>
            <p:cNvCxnSpPr/>
            <p:nvPr/>
          </p:nvCxnSpPr>
          <p:spPr>
            <a:xfrm rot="5400000">
              <a:off x="9741125" y="3248441"/>
              <a:ext cx="21029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F2364833-B494-B573-8A81-B0EDFDD12FA4}"/>
                </a:ext>
              </a:extLst>
            </p:cNvPr>
            <p:cNvCxnSpPr/>
            <p:nvPr/>
          </p:nvCxnSpPr>
          <p:spPr>
            <a:xfrm>
              <a:off x="9814270" y="3145593"/>
              <a:ext cx="6400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85" name="Group 84">
            <a:extLst>
              <a:ext uri="{FF2B5EF4-FFF2-40B4-BE49-F238E27FC236}">
                <a16:creationId xmlns:a16="http://schemas.microsoft.com/office/drawing/2014/main" id="{376424DB-EA14-CB47-1DB7-98F734786092}"/>
              </a:ext>
            </a:extLst>
          </p:cNvPr>
          <p:cNvGrpSpPr/>
          <p:nvPr/>
        </p:nvGrpSpPr>
        <p:grpSpPr>
          <a:xfrm>
            <a:off x="9764079" y="4298987"/>
            <a:ext cx="100583" cy="18288"/>
            <a:chOff x="9814270" y="3143292"/>
            <a:chExt cx="64008" cy="210298"/>
          </a:xfrm>
          <a:solidFill>
            <a:schemeClr val="accent4"/>
          </a:solidFill>
        </p:grpSpPr>
        <p:cxnSp>
          <p:nvCxnSpPr>
            <p:cNvPr id="86" name="Straight Connector 85">
              <a:extLst>
                <a:ext uri="{FF2B5EF4-FFF2-40B4-BE49-F238E27FC236}">
                  <a16:creationId xmlns:a16="http://schemas.microsoft.com/office/drawing/2014/main" id="{879B0AAA-FADE-6912-A1DE-5133DCACDCDD}"/>
                </a:ext>
              </a:extLst>
            </p:cNvPr>
            <p:cNvCxnSpPr/>
            <p:nvPr/>
          </p:nvCxnSpPr>
          <p:spPr>
            <a:xfrm rot="5400000">
              <a:off x="9741125" y="3248441"/>
              <a:ext cx="21029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A9B400B3-BACB-A049-5625-DCDE36D2743F}"/>
                </a:ext>
              </a:extLst>
            </p:cNvPr>
            <p:cNvCxnSpPr/>
            <p:nvPr/>
          </p:nvCxnSpPr>
          <p:spPr>
            <a:xfrm>
              <a:off x="9814270" y="3145593"/>
              <a:ext cx="6400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88" name="Freeform 113">
            <a:extLst>
              <a:ext uri="{FF2B5EF4-FFF2-40B4-BE49-F238E27FC236}">
                <a16:creationId xmlns:a16="http://schemas.microsoft.com/office/drawing/2014/main" id="{1FCD8118-8B34-6CB6-8BF9-6A1600CFF6A1}"/>
              </a:ext>
            </a:extLst>
          </p:cNvPr>
          <p:cNvSpPr/>
          <p:nvPr/>
        </p:nvSpPr>
        <p:spPr bwMode="auto">
          <a:xfrm>
            <a:off x="6770633" y="2352611"/>
            <a:ext cx="3486129" cy="1977983"/>
          </a:xfrm>
          <a:custGeom>
            <a:avLst/>
            <a:gdLst>
              <a:gd name="connsiteX0" fmla="*/ 0 w 4352544"/>
              <a:gd name="connsiteY0" fmla="*/ 0 h 2255520"/>
              <a:gd name="connsiteX1" fmla="*/ 0 w 4352544"/>
              <a:gd name="connsiteY1" fmla="*/ 2255520 h 2255520"/>
              <a:gd name="connsiteX2" fmla="*/ 4352544 w 4352544"/>
              <a:gd name="connsiteY2" fmla="*/ 2255520 h 2255520"/>
            </a:gdLst>
            <a:ahLst/>
            <a:cxnLst>
              <a:cxn ang="0">
                <a:pos x="connsiteX0" y="connsiteY0"/>
              </a:cxn>
              <a:cxn ang="0">
                <a:pos x="connsiteX1" y="connsiteY1"/>
              </a:cxn>
              <a:cxn ang="0">
                <a:pos x="connsiteX2" y="connsiteY2"/>
              </a:cxn>
            </a:cxnLst>
            <a:rect l="l" t="t" r="r" b="b"/>
            <a:pathLst>
              <a:path w="4352544" h="2255520">
                <a:moveTo>
                  <a:pt x="0" y="0"/>
                </a:moveTo>
                <a:lnTo>
                  <a:pt x="0" y="2255520"/>
                </a:lnTo>
                <a:lnTo>
                  <a:pt x="4352544" y="2255520"/>
                </a:lnTo>
              </a:path>
            </a:pathLst>
          </a:custGeom>
          <a:noFill/>
          <a:ln w="28575">
            <a:solidFill>
              <a:srgbClr val="000000"/>
            </a:solidFill>
            <a:miter lim="800000"/>
            <a:headEnd/>
            <a:tailEnd/>
          </a:ln>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rgbClr val="FFFFFF"/>
              </a:solidFill>
              <a:effectLst/>
              <a:uLnTx/>
              <a:uFillTx/>
              <a:latin typeface="Calibri"/>
              <a:ea typeface="+mn-ea"/>
              <a:cs typeface="Arial" panose="020B0604020202020204" pitchFamily="34" charset="0"/>
            </a:endParaRPr>
          </a:p>
        </p:txBody>
      </p:sp>
      <p:grpSp>
        <p:nvGrpSpPr>
          <p:cNvPr id="89" name="Group 88">
            <a:extLst>
              <a:ext uri="{FF2B5EF4-FFF2-40B4-BE49-F238E27FC236}">
                <a16:creationId xmlns:a16="http://schemas.microsoft.com/office/drawing/2014/main" id="{767C7AF3-F858-5565-F59B-9C74DC6D6390}"/>
              </a:ext>
            </a:extLst>
          </p:cNvPr>
          <p:cNvGrpSpPr/>
          <p:nvPr/>
        </p:nvGrpSpPr>
        <p:grpSpPr>
          <a:xfrm>
            <a:off x="6327638" y="2368082"/>
            <a:ext cx="420308" cy="2086326"/>
            <a:chOff x="6274012" y="2872970"/>
            <a:chExt cx="420308" cy="2086326"/>
          </a:xfrm>
        </p:grpSpPr>
        <p:sp>
          <p:nvSpPr>
            <p:cNvPr id="90" name="TextBox 89">
              <a:extLst>
                <a:ext uri="{FF2B5EF4-FFF2-40B4-BE49-F238E27FC236}">
                  <a16:creationId xmlns:a16="http://schemas.microsoft.com/office/drawing/2014/main" id="{F577AFD4-CFDA-0FB9-3A9F-3590AB081385}"/>
                </a:ext>
              </a:extLst>
            </p:cNvPr>
            <p:cNvSpPr txBox="1"/>
            <p:nvPr/>
          </p:nvSpPr>
          <p:spPr bwMode="auto">
            <a:xfrm>
              <a:off x="6274012" y="2872970"/>
              <a:ext cx="420308"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a:rPr>
                <a:t>100</a:t>
              </a:r>
            </a:p>
          </p:txBody>
        </p:sp>
        <p:sp>
          <p:nvSpPr>
            <p:cNvPr id="91" name="TextBox 90">
              <a:extLst>
                <a:ext uri="{FF2B5EF4-FFF2-40B4-BE49-F238E27FC236}">
                  <a16:creationId xmlns:a16="http://schemas.microsoft.com/office/drawing/2014/main" id="{644B8797-54B4-790B-FDBB-A8C4DF54415B}"/>
                </a:ext>
              </a:extLst>
            </p:cNvPr>
            <p:cNvSpPr txBox="1"/>
            <p:nvPr/>
          </p:nvSpPr>
          <p:spPr bwMode="auto">
            <a:xfrm>
              <a:off x="6352560" y="3329149"/>
              <a:ext cx="34176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a:rPr>
                <a:t>75</a:t>
              </a:r>
            </a:p>
          </p:txBody>
        </p:sp>
        <p:sp>
          <p:nvSpPr>
            <p:cNvPr id="92" name="TextBox 91">
              <a:extLst>
                <a:ext uri="{FF2B5EF4-FFF2-40B4-BE49-F238E27FC236}">
                  <a16:creationId xmlns:a16="http://schemas.microsoft.com/office/drawing/2014/main" id="{D36A8A39-1BC3-28DE-656E-535134B34033}"/>
                </a:ext>
              </a:extLst>
            </p:cNvPr>
            <p:cNvSpPr txBox="1"/>
            <p:nvPr/>
          </p:nvSpPr>
          <p:spPr bwMode="auto">
            <a:xfrm>
              <a:off x="6352560" y="3785327"/>
              <a:ext cx="34176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a:rPr>
                <a:t>50</a:t>
              </a:r>
            </a:p>
          </p:txBody>
        </p:sp>
        <p:sp>
          <p:nvSpPr>
            <p:cNvPr id="93" name="TextBox 92">
              <a:extLst>
                <a:ext uri="{FF2B5EF4-FFF2-40B4-BE49-F238E27FC236}">
                  <a16:creationId xmlns:a16="http://schemas.microsoft.com/office/drawing/2014/main" id="{BAF38C00-EC07-4B64-A7E6-79A145FE04F7}"/>
                </a:ext>
              </a:extLst>
            </p:cNvPr>
            <p:cNvSpPr txBox="1"/>
            <p:nvPr/>
          </p:nvSpPr>
          <p:spPr bwMode="auto">
            <a:xfrm>
              <a:off x="6352560" y="4241509"/>
              <a:ext cx="34176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a:rPr>
                <a:t>25</a:t>
              </a:r>
            </a:p>
          </p:txBody>
        </p:sp>
        <p:sp>
          <p:nvSpPr>
            <p:cNvPr id="94" name="TextBox 93">
              <a:extLst>
                <a:ext uri="{FF2B5EF4-FFF2-40B4-BE49-F238E27FC236}">
                  <a16:creationId xmlns:a16="http://schemas.microsoft.com/office/drawing/2014/main" id="{E68C3820-DABB-9D14-58EE-B7BB79322B81}"/>
                </a:ext>
              </a:extLst>
            </p:cNvPr>
            <p:cNvSpPr txBox="1"/>
            <p:nvPr/>
          </p:nvSpPr>
          <p:spPr bwMode="auto">
            <a:xfrm>
              <a:off x="6431106" y="4697686"/>
              <a:ext cx="26321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a:rPr>
                <a:t>0</a:t>
              </a:r>
            </a:p>
          </p:txBody>
        </p:sp>
      </p:grpSp>
      <p:grpSp>
        <p:nvGrpSpPr>
          <p:cNvPr id="95" name="Group 94">
            <a:extLst>
              <a:ext uri="{FF2B5EF4-FFF2-40B4-BE49-F238E27FC236}">
                <a16:creationId xmlns:a16="http://schemas.microsoft.com/office/drawing/2014/main" id="{5116FD41-4594-71C4-3BAA-B607E77EAE40}"/>
              </a:ext>
            </a:extLst>
          </p:cNvPr>
          <p:cNvGrpSpPr/>
          <p:nvPr/>
        </p:nvGrpSpPr>
        <p:grpSpPr>
          <a:xfrm>
            <a:off x="6684909" y="2495927"/>
            <a:ext cx="91440" cy="1832723"/>
            <a:chOff x="6631280" y="3000816"/>
            <a:chExt cx="91440" cy="1832722"/>
          </a:xfrm>
        </p:grpSpPr>
        <p:cxnSp>
          <p:nvCxnSpPr>
            <p:cNvPr id="96" name="Straight Connector 95">
              <a:extLst>
                <a:ext uri="{FF2B5EF4-FFF2-40B4-BE49-F238E27FC236}">
                  <a16:creationId xmlns:a16="http://schemas.microsoft.com/office/drawing/2014/main" id="{0D3B18AB-3789-DB62-93E9-502650D71383}"/>
                </a:ext>
              </a:extLst>
            </p:cNvPr>
            <p:cNvCxnSpPr>
              <a:cxnSpLocks/>
            </p:cNvCxnSpPr>
            <p:nvPr/>
          </p:nvCxnSpPr>
          <p:spPr bwMode="auto">
            <a:xfrm>
              <a:off x="6631280" y="3917178"/>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id="{3554A5B8-2D89-1B96-2B59-61557C29C67E}"/>
                </a:ext>
              </a:extLst>
            </p:cNvPr>
            <p:cNvCxnSpPr>
              <a:cxnSpLocks/>
            </p:cNvCxnSpPr>
            <p:nvPr/>
          </p:nvCxnSpPr>
          <p:spPr bwMode="auto">
            <a:xfrm>
              <a:off x="6631280" y="3000816"/>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98" name="Straight Connector 97">
              <a:extLst>
                <a:ext uri="{FF2B5EF4-FFF2-40B4-BE49-F238E27FC236}">
                  <a16:creationId xmlns:a16="http://schemas.microsoft.com/office/drawing/2014/main" id="{AFC56F55-BBBF-90BB-F642-753FEC0F0ADD}"/>
                </a:ext>
              </a:extLst>
            </p:cNvPr>
            <p:cNvCxnSpPr>
              <a:cxnSpLocks/>
            </p:cNvCxnSpPr>
            <p:nvPr/>
          </p:nvCxnSpPr>
          <p:spPr bwMode="auto">
            <a:xfrm>
              <a:off x="6631280" y="4375359"/>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99" name="Straight Connector 98">
              <a:extLst>
                <a:ext uri="{FF2B5EF4-FFF2-40B4-BE49-F238E27FC236}">
                  <a16:creationId xmlns:a16="http://schemas.microsoft.com/office/drawing/2014/main" id="{93D2069F-0CAC-EC2B-350B-85104AE6B8FD}"/>
                </a:ext>
              </a:extLst>
            </p:cNvPr>
            <p:cNvCxnSpPr>
              <a:cxnSpLocks/>
            </p:cNvCxnSpPr>
            <p:nvPr/>
          </p:nvCxnSpPr>
          <p:spPr bwMode="auto">
            <a:xfrm>
              <a:off x="6631280" y="4833538"/>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00" name="Straight Connector 99">
              <a:extLst>
                <a:ext uri="{FF2B5EF4-FFF2-40B4-BE49-F238E27FC236}">
                  <a16:creationId xmlns:a16="http://schemas.microsoft.com/office/drawing/2014/main" id="{0D5CAED6-9802-2B43-6D95-93AC433A7128}"/>
                </a:ext>
              </a:extLst>
            </p:cNvPr>
            <p:cNvCxnSpPr>
              <a:cxnSpLocks/>
            </p:cNvCxnSpPr>
            <p:nvPr/>
          </p:nvCxnSpPr>
          <p:spPr bwMode="auto">
            <a:xfrm>
              <a:off x="6631280" y="3458997"/>
              <a:ext cx="91440" cy="0"/>
            </a:xfrm>
            <a:prstGeom prst="line">
              <a:avLst/>
            </a:prstGeom>
            <a:noFill/>
            <a:ln w="28575" cap="flat" cmpd="sng" algn="ctr">
              <a:solidFill>
                <a:srgbClr val="000000"/>
              </a:solidFill>
              <a:prstDash val="solid"/>
              <a:round/>
              <a:headEnd type="none" w="med" len="med"/>
              <a:tailEnd type="none" w="med" len="med"/>
            </a:ln>
            <a:effectLst/>
          </p:spPr>
        </p:cxnSp>
      </p:grpSp>
      <p:sp>
        <p:nvSpPr>
          <p:cNvPr id="101" name="TextBox 100">
            <a:extLst>
              <a:ext uri="{FF2B5EF4-FFF2-40B4-BE49-F238E27FC236}">
                <a16:creationId xmlns:a16="http://schemas.microsoft.com/office/drawing/2014/main" id="{831BD5BF-222A-C596-4E84-01439FCC4724}"/>
              </a:ext>
            </a:extLst>
          </p:cNvPr>
          <p:cNvSpPr txBox="1"/>
          <p:nvPr/>
        </p:nvSpPr>
        <p:spPr bwMode="auto">
          <a:xfrm rot="16200000">
            <a:off x="5383735" y="3284534"/>
            <a:ext cx="1888228"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Arial"/>
              </a:rPr>
              <a:t>Percentage of Patients</a:t>
            </a:r>
          </a:p>
        </p:txBody>
      </p:sp>
      <p:sp>
        <p:nvSpPr>
          <p:cNvPr id="102" name="Freeform 113">
            <a:extLst>
              <a:ext uri="{FF2B5EF4-FFF2-40B4-BE49-F238E27FC236}">
                <a16:creationId xmlns:a16="http://schemas.microsoft.com/office/drawing/2014/main" id="{72177464-0932-482C-ED79-7CA942BEF099}"/>
              </a:ext>
            </a:extLst>
          </p:cNvPr>
          <p:cNvSpPr/>
          <p:nvPr/>
        </p:nvSpPr>
        <p:spPr bwMode="auto">
          <a:xfrm>
            <a:off x="1052373" y="2257215"/>
            <a:ext cx="3327463" cy="1977983"/>
          </a:xfrm>
          <a:custGeom>
            <a:avLst/>
            <a:gdLst>
              <a:gd name="connsiteX0" fmla="*/ 0 w 4352544"/>
              <a:gd name="connsiteY0" fmla="*/ 0 h 2255520"/>
              <a:gd name="connsiteX1" fmla="*/ 0 w 4352544"/>
              <a:gd name="connsiteY1" fmla="*/ 2255520 h 2255520"/>
              <a:gd name="connsiteX2" fmla="*/ 4352544 w 4352544"/>
              <a:gd name="connsiteY2" fmla="*/ 2255520 h 2255520"/>
            </a:gdLst>
            <a:ahLst/>
            <a:cxnLst>
              <a:cxn ang="0">
                <a:pos x="connsiteX0" y="connsiteY0"/>
              </a:cxn>
              <a:cxn ang="0">
                <a:pos x="connsiteX1" y="connsiteY1"/>
              </a:cxn>
              <a:cxn ang="0">
                <a:pos x="connsiteX2" y="connsiteY2"/>
              </a:cxn>
            </a:cxnLst>
            <a:rect l="l" t="t" r="r" b="b"/>
            <a:pathLst>
              <a:path w="4352544" h="2255520">
                <a:moveTo>
                  <a:pt x="0" y="0"/>
                </a:moveTo>
                <a:lnTo>
                  <a:pt x="0" y="2255520"/>
                </a:lnTo>
                <a:lnTo>
                  <a:pt x="4352544" y="2255520"/>
                </a:lnTo>
              </a:path>
            </a:pathLst>
          </a:custGeom>
          <a:noFill/>
          <a:ln w="28575">
            <a:solidFill>
              <a:srgbClr val="000000"/>
            </a:solidFill>
            <a:miter lim="800000"/>
            <a:headEnd/>
            <a:tailEnd/>
          </a:ln>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rgbClr val="FFFFFF"/>
              </a:solidFill>
              <a:effectLst/>
              <a:uLnTx/>
              <a:uFillTx/>
              <a:latin typeface="Calibri"/>
              <a:ea typeface="+mn-ea"/>
              <a:cs typeface="Arial" panose="020B0604020202020204" pitchFamily="34" charset="0"/>
            </a:endParaRPr>
          </a:p>
        </p:txBody>
      </p:sp>
      <p:grpSp>
        <p:nvGrpSpPr>
          <p:cNvPr id="103" name="Group 102">
            <a:extLst>
              <a:ext uri="{FF2B5EF4-FFF2-40B4-BE49-F238E27FC236}">
                <a16:creationId xmlns:a16="http://schemas.microsoft.com/office/drawing/2014/main" id="{3F50DCD9-87D9-133F-B8A0-4D9E8F6ECF24}"/>
              </a:ext>
            </a:extLst>
          </p:cNvPr>
          <p:cNvGrpSpPr/>
          <p:nvPr/>
        </p:nvGrpSpPr>
        <p:grpSpPr>
          <a:xfrm>
            <a:off x="609380" y="2219966"/>
            <a:ext cx="420308" cy="2139046"/>
            <a:chOff x="648089" y="2809666"/>
            <a:chExt cx="420308" cy="2139046"/>
          </a:xfrm>
        </p:grpSpPr>
        <p:sp>
          <p:nvSpPr>
            <p:cNvPr id="104" name="TextBox 103">
              <a:extLst>
                <a:ext uri="{FF2B5EF4-FFF2-40B4-BE49-F238E27FC236}">
                  <a16:creationId xmlns:a16="http://schemas.microsoft.com/office/drawing/2014/main" id="{D87A786D-5011-FA92-C4F2-DE017DF9EADD}"/>
                </a:ext>
              </a:extLst>
            </p:cNvPr>
            <p:cNvSpPr txBox="1"/>
            <p:nvPr/>
          </p:nvSpPr>
          <p:spPr bwMode="auto">
            <a:xfrm>
              <a:off x="648089" y="2809666"/>
              <a:ext cx="420308"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a:rPr>
                <a:t>100</a:t>
              </a:r>
            </a:p>
          </p:txBody>
        </p:sp>
        <p:sp>
          <p:nvSpPr>
            <p:cNvPr id="105" name="TextBox 104">
              <a:extLst>
                <a:ext uri="{FF2B5EF4-FFF2-40B4-BE49-F238E27FC236}">
                  <a16:creationId xmlns:a16="http://schemas.microsoft.com/office/drawing/2014/main" id="{80BB4380-A41A-BD2E-FF15-E46039392AB8}"/>
                </a:ext>
              </a:extLst>
            </p:cNvPr>
            <p:cNvSpPr txBox="1"/>
            <p:nvPr/>
          </p:nvSpPr>
          <p:spPr bwMode="auto">
            <a:xfrm>
              <a:off x="726637" y="3279025"/>
              <a:ext cx="34176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a:rPr>
                <a:t>75</a:t>
              </a:r>
            </a:p>
          </p:txBody>
        </p:sp>
        <p:sp>
          <p:nvSpPr>
            <p:cNvPr id="106" name="TextBox 105">
              <a:extLst>
                <a:ext uri="{FF2B5EF4-FFF2-40B4-BE49-F238E27FC236}">
                  <a16:creationId xmlns:a16="http://schemas.microsoft.com/office/drawing/2014/main" id="{88AEA5C3-0AC4-E64A-36A5-DE3CAB9331B8}"/>
                </a:ext>
              </a:extLst>
            </p:cNvPr>
            <p:cNvSpPr txBox="1"/>
            <p:nvPr/>
          </p:nvSpPr>
          <p:spPr bwMode="auto">
            <a:xfrm>
              <a:off x="726637" y="3748383"/>
              <a:ext cx="34176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a:rPr>
                <a:t>50</a:t>
              </a:r>
            </a:p>
          </p:txBody>
        </p:sp>
        <p:sp>
          <p:nvSpPr>
            <p:cNvPr id="107" name="TextBox 106">
              <a:extLst>
                <a:ext uri="{FF2B5EF4-FFF2-40B4-BE49-F238E27FC236}">
                  <a16:creationId xmlns:a16="http://schemas.microsoft.com/office/drawing/2014/main" id="{E4A6E6CF-5121-06B1-EDB8-829B87AA32EF}"/>
                </a:ext>
              </a:extLst>
            </p:cNvPr>
            <p:cNvSpPr txBox="1"/>
            <p:nvPr/>
          </p:nvSpPr>
          <p:spPr bwMode="auto">
            <a:xfrm>
              <a:off x="726637" y="4217745"/>
              <a:ext cx="34176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a:rPr>
                <a:t>25</a:t>
              </a:r>
            </a:p>
          </p:txBody>
        </p:sp>
        <p:sp>
          <p:nvSpPr>
            <p:cNvPr id="108" name="TextBox 107">
              <a:extLst>
                <a:ext uri="{FF2B5EF4-FFF2-40B4-BE49-F238E27FC236}">
                  <a16:creationId xmlns:a16="http://schemas.microsoft.com/office/drawing/2014/main" id="{7892C44C-18BA-EB74-6DD7-0352AB89638E}"/>
                </a:ext>
              </a:extLst>
            </p:cNvPr>
            <p:cNvSpPr txBox="1"/>
            <p:nvPr/>
          </p:nvSpPr>
          <p:spPr bwMode="auto">
            <a:xfrm>
              <a:off x="805183" y="4687102"/>
              <a:ext cx="26321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a:rPr>
                <a:t>0</a:t>
              </a:r>
            </a:p>
          </p:txBody>
        </p:sp>
      </p:grpSp>
      <p:grpSp>
        <p:nvGrpSpPr>
          <p:cNvPr id="109" name="Group 108">
            <a:extLst>
              <a:ext uri="{FF2B5EF4-FFF2-40B4-BE49-F238E27FC236}">
                <a16:creationId xmlns:a16="http://schemas.microsoft.com/office/drawing/2014/main" id="{8DDB4B1C-85C1-DB20-6EEB-3B32B9ADED7F}"/>
              </a:ext>
            </a:extLst>
          </p:cNvPr>
          <p:cNvGrpSpPr/>
          <p:nvPr/>
        </p:nvGrpSpPr>
        <p:grpSpPr>
          <a:xfrm>
            <a:off x="966649" y="2352611"/>
            <a:ext cx="91440" cy="1880643"/>
            <a:chOff x="1005357" y="2952896"/>
            <a:chExt cx="91440" cy="1880642"/>
          </a:xfrm>
        </p:grpSpPr>
        <p:cxnSp>
          <p:nvCxnSpPr>
            <p:cNvPr id="110" name="Straight Connector 109">
              <a:extLst>
                <a:ext uri="{FF2B5EF4-FFF2-40B4-BE49-F238E27FC236}">
                  <a16:creationId xmlns:a16="http://schemas.microsoft.com/office/drawing/2014/main" id="{14339EF8-3BEE-7836-3A3B-213ACCFADFB9}"/>
                </a:ext>
              </a:extLst>
            </p:cNvPr>
            <p:cNvCxnSpPr>
              <a:cxnSpLocks/>
            </p:cNvCxnSpPr>
            <p:nvPr/>
          </p:nvCxnSpPr>
          <p:spPr bwMode="auto">
            <a:xfrm>
              <a:off x="1005357" y="3864111"/>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1" name="Straight Connector 110">
              <a:extLst>
                <a:ext uri="{FF2B5EF4-FFF2-40B4-BE49-F238E27FC236}">
                  <a16:creationId xmlns:a16="http://schemas.microsoft.com/office/drawing/2014/main" id="{90A355E5-AD3C-6D0E-A779-E8352619952C}"/>
                </a:ext>
              </a:extLst>
            </p:cNvPr>
            <p:cNvCxnSpPr>
              <a:cxnSpLocks/>
            </p:cNvCxnSpPr>
            <p:nvPr/>
          </p:nvCxnSpPr>
          <p:spPr bwMode="auto">
            <a:xfrm>
              <a:off x="1005357" y="2952896"/>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2" name="Straight Connector 111">
              <a:extLst>
                <a:ext uri="{FF2B5EF4-FFF2-40B4-BE49-F238E27FC236}">
                  <a16:creationId xmlns:a16="http://schemas.microsoft.com/office/drawing/2014/main" id="{65F17B92-BA93-CA18-B292-7301D81E0468}"/>
                </a:ext>
              </a:extLst>
            </p:cNvPr>
            <p:cNvCxnSpPr>
              <a:cxnSpLocks/>
            </p:cNvCxnSpPr>
            <p:nvPr/>
          </p:nvCxnSpPr>
          <p:spPr bwMode="auto">
            <a:xfrm>
              <a:off x="1005357" y="4319719"/>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3" name="Straight Connector 112">
              <a:extLst>
                <a:ext uri="{FF2B5EF4-FFF2-40B4-BE49-F238E27FC236}">
                  <a16:creationId xmlns:a16="http://schemas.microsoft.com/office/drawing/2014/main" id="{564DE031-4909-5551-50E5-CBD99CEBD118}"/>
                </a:ext>
              </a:extLst>
            </p:cNvPr>
            <p:cNvCxnSpPr>
              <a:cxnSpLocks/>
            </p:cNvCxnSpPr>
            <p:nvPr/>
          </p:nvCxnSpPr>
          <p:spPr bwMode="auto">
            <a:xfrm>
              <a:off x="1005357" y="4833538"/>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4" name="Straight Connector 113">
              <a:extLst>
                <a:ext uri="{FF2B5EF4-FFF2-40B4-BE49-F238E27FC236}">
                  <a16:creationId xmlns:a16="http://schemas.microsoft.com/office/drawing/2014/main" id="{4280963C-4E10-4BF4-D723-69F66255158A}"/>
                </a:ext>
              </a:extLst>
            </p:cNvPr>
            <p:cNvCxnSpPr>
              <a:cxnSpLocks/>
            </p:cNvCxnSpPr>
            <p:nvPr/>
          </p:nvCxnSpPr>
          <p:spPr bwMode="auto">
            <a:xfrm>
              <a:off x="1005357" y="3408503"/>
              <a:ext cx="91440" cy="0"/>
            </a:xfrm>
            <a:prstGeom prst="line">
              <a:avLst/>
            </a:prstGeom>
            <a:noFill/>
            <a:ln w="28575" cap="flat" cmpd="sng" algn="ctr">
              <a:solidFill>
                <a:srgbClr val="000000"/>
              </a:solidFill>
              <a:prstDash val="solid"/>
              <a:round/>
              <a:headEnd type="none" w="med" len="med"/>
              <a:tailEnd type="none" w="med" len="med"/>
            </a:ln>
            <a:effectLst/>
          </p:spPr>
        </p:cxnSp>
      </p:grpSp>
      <p:sp>
        <p:nvSpPr>
          <p:cNvPr id="115" name="TextBox 114">
            <a:extLst>
              <a:ext uri="{FF2B5EF4-FFF2-40B4-BE49-F238E27FC236}">
                <a16:creationId xmlns:a16="http://schemas.microsoft.com/office/drawing/2014/main" id="{5907CEA6-7DE5-4A39-10BA-68871D1C2231}"/>
              </a:ext>
            </a:extLst>
          </p:cNvPr>
          <p:cNvSpPr txBox="1"/>
          <p:nvPr/>
        </p:nvSpPr>
        <p:spPr bwMode="auto">
          <a:xfrm rot="16200000">
            <a:off x="-422289" y="3179454"/>
            <a:ext cx="2063753"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Arial"/>
              </a:rPr>
              <a:t>Patients w/ Response (%)</a:t>
            </a:r>
          </a:p>
        </p:txBody>
      </p:sp>
      <p:sp>
        <p:nvSpPr>
          <p:cNvPr id="116" name="TextBox 115">
            <a:extLst>
              <a:ext uri="{FF2B5EF4-FFF2-40B4-BE49-F238E27FC236}">
                <a16:creationId xmlns:a16="http://schemas.microsoft.com/office/drawing/2014/main" id="{BDE39D0F-5B15-5975-006A-5AF7618CB96E}"/>
              </a:ext>
            </a:extLst>
          </p:cNvPr>
          <p:cNvSpPr txBox="1"/>
          <p:nvPr/>
        </p:nvSpPr>
        <p:spPr>
          <a:xfrm>
            <a:off x="4335646" y="6416904"/>
            <a:ext cx="8679180" cy="215444"/>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a:ea typeface="+mn-ea"/>
                <a:cs typeface="+mn-cs"/>
              </a:rPr>
              <a:t>Al-Sawaf, et al. </a:t>
            </a:r>
            <a:r>
              <a:rPr kumimoji="0" lang="en-US" sz="800" b="0" i="1" u="none" strike="noStrike" kern="1200" cap="none" spc="0" normalizeH="0" baseline="0" noProof="0" dirty="0">
                <a:ln>
                  <a:noFill/>
                </a:ln>
                <a:solidFill>
                  <a:srgbClr val="FFFFFF">
                    <a:lumMod val="50000"/>
                  </a:srgbClr>
                </a:solidFill>
                <a:effectLst/>
                <a:uLnTx/>
                <a:uFillTx/>
                <a:latin typeface="Calibri"/>
                <a:ea typeface="+mn-ea"/>
                <a:cs typeface="+mn-cs"/>
              </a:rPr>
              <a:t>N Engl J Med</a:t>
            </a:r>
            <a:r>
              <a:rPr kumimoji="0" lang="en-US" sz="800" b="0" i="0" u="none" strike="noStrike" kern="1200" cap="none" spc="0" normalizeH="0" baseline="0" noProof="0" dirty="0">
                <a:ln>
                  <a:noFill/>
                </a:ln>
                <a:solidFill>
                  <a:srgbClr val="FFFFFF">
                    <a:lumMod val="50000"/>
                  </a:srgbClr>
                </a:solidFill>
                <a:effectLst/>
                <a:uLnTx/>
                <a:uFillTx/>
                <a:latin typeface="Calibri"/>
                <a:ea typeface="+mn-ea"/>
                <a:cs typeface="+mn-cs"/>
              </a:rPr>
              <a:t>. Published online December 6, 2025. doi:10.1056/NEJMoa2515458</a:t>
            </a:r>
          </a:p>
        </p:txBody>
      </p:sp>
      <p:sp>
        <p:nvSpPr>
          <p:cNvPr id="117" name="TextBox 116">
            <a:extLst>
              <a:ext uri="{FF2B5EF4-FFF2-40B4-BE49-F238E27FC236}">
                <a16:creationId xmlns:a16="http://schemas.microsoft.com/office/drawing/2014/main" id="{42DFA31E-EF0A-5763-C63E-5C422EA82390}"/>
              </a:ext>
            </a:extLst>
          </p:cNvPr>
          <p:cNvSpPr txBox="1"/>
          <p:nvPr/>
        </p:nvSpPr>
        <p:spPr>
          <a:xfrm>
            <a:off x="92258" y="6395273"/>
            <a:ext cx="11696700" cy="21544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55555">
                    <a:lumMod val="50000"/>
                    <a:lumOff val="50000"/>
                  </a:srgbClr>
                </a:solidFill>
                <a:effectLst/>
                <a:uLnTx/>
                <a:uFillTx/>
                <a:latin typeface="Calibri"/>
                <a:ea typeface="+mn-ea"/>
                <a:cs typeface="+mn-cs"/>
              </a:rPr>
              <a:t>iwCLL, international workshop on CLL; uMRD, undetectable measurable residual disease.</a:t>
            </a:r>
          </a:p>
        </p:txBody>
      </p:sp>
      <p:sp>
        <p:nvSpPr>
          <p:cNvPr id="4" name="Text Placeholder 3">
            <a:extLst>
              <a:ext uri="{FF2B5EF4-FFF2-40B4-BE49-F238E27FC236}">
                <a16:creationId xmlns:a16="http://schemas.microsoft.com/office/drawing/2014/main" id="{8068A279-B18A-E765-F2B9-4B1E2E353C93}"/>
              </a:ext>
            </a:extLst>
          </p:cNvPr>
          <p:cNvSpPr txBox="1">
            <a:spLocks/>
          </p:cNvSpPr>
          <p:nvPr/>
        </p:nvSpPr>
        <p:spPr>
          <a:xfrm>
            <a:off x="9357360" y="6540015"/>
            <a:ext cx="2834640" cy="218016"/>
          </a:xfrm>
          <a:prstGeom prst="rect">
            <a:avLst/>
          </a:prstGeom>
          <a:noFill/>
        </p:spPr>
        <p:txBody>
          <a:bodyPr vert="horz" lIns="91440" tIns="45720" rIns="91440" bIns="45720" rtlCol="0" anchor="t">
            <a:noAutofit/>
          </a:bodyPr>
          <a:lstStyle>
            <a:lvl1pPr marL="0" indent="0" algn="l" defTabSz="609585" rtl="0" eaLnBrk="1" latinLnBrk="0" hangingPunct="1">
              <a:spcBef>
                <a:spcPts val="0"/>
              </a:spcBef>
              <a:buClr>
                <a:srgbClr val="346691"/>
              </a:buClr>
              <a:buFont typeface="Arial"/>
              <a:buNone/>
              <a:defRPr sz="800" kern="1200">
                <a:solidFill>
                  <a:schemeClr val="bg1">
                    <a:lumMod val="65000"/>
                  </a:schemeClr>
                </a:solidFill>
                <a:latin typeface="Arial"/>
                <a:ea typeface="+mn-ea"/>
                <a:cs typeface="Arial"/>
              </a:defRPr>
            </a:lvl1pPr>
            <a:lvl2pPr marL="990575" indent="-380990"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2pPr>
            <a:lvl3pPr marL="1523962" indent="-304792"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3pPr>
            <a:lvl4pPr marL="2133547"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4pPr>
            <a:lvl5pPr marL="2743131"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
                <a:srgbClr val="346691"/>
              </a:buClr>
              <a:buSzTx/>
              <a:buFont typeface="Arial"/>
              <a:buNone/>
              <a:tabLst/>
              <a:defRPr/>
            </a:pPr>
            <a:r>
              <a:rPr kumimoji="0" lang="en-US" sz="1000" b="0" i="0" u="none" strike="noStrike" kern="1200" cap="none" spc="0" normalizeH="0" baseline="0" noProof="0" dirty="0">
                <a:ln>
                  <a:noFill/>
                </a:ln>
                <a:solidFill>
                  <a:srgbClr val="555555">
                    <a:lumMod val="50000"/>
                    <a:lumOff val="50000"/>
                  </a:srgbClr>
                </a:solidFill>
                <a:effectLst/>
                <a:uLnTx/>
                <a:uFillTx/>
                <a:latin typeface="Roboto" panose="02000000000000000000" pitchFamily="2" charset="0"/>
                <a:ea typeface="+mn-ea"/>
                <a:cs typeface="Arial"/>
              </a:rPr>
              <a:t>*Venetoclax + ibrutinib is not yet FDA-approved</a:t>
            </a:r>
          </a:p>
        </p:txBody>
      </p:sp>
    </p:spTree>
    <p:extLst>
      <p:ext uri="{BB962C8B-B14F-4D97-AF65-F5344CB8AC3E}">
        <p14:creationId xmlns:p14="http://schemas.microsoft.com/office/powerpoint/2010/main" val="25238686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DC69D-9542-2916-8115-D6DC0F7AB43F}"/>
              </a:ext>
            </a:extLst>
          </p:cNvPr>
          <p:cNvSpPr>
            <a:spLocks noGrp="1"/>
          </p:cNvSpPr>
          <p:nvPr>
            <p:ph type="title"/>
          </p:nvPr>
        </p:nvSpPr>
        <p:spPr/>
        <p:txBody>
          <a:bodyPr>
            <a:normAutofit/>
          </a:bodyPr>
          <a:lstStyle/>
          <a:p>
            <a:r>
              <a:rPr lang="en-US" dirty="0"/>
              <a:t>CLL17: Survival Across Treatment Arms</a:t>
            </a:r>
          </a:p>
        </p:txBody>
      </p:sp>
      <p:sp>
        <p:nvSpPr>
          <p:cNvPr id="89" name="Freeform 88">
            <a:extLst>
              <a:ext uri="{FF2B5EF4-FFF2-40B4-BE49-F238E27FC236}">
                <a16:creationId xmlns:a16="http://schemas.microsoft.com/office/drawing/2014/main" id="{94788302-0747-6087-8920-47455959C61C}"/>
              </a:ext>
            </a:extLst>
          </p:cNvPr>
          <p:cNvSpPr/>
          <p:nvPr/>
        </p:nvSpPr>
        <p:spPr>
          <a:xfrm>
            <a:off x="7560310" y="1267984"/>
            <a:ext cx="2876551" cy="85725"/>
          </a:xfrm>
          <a:custGeom>
            <a:avLst/>
            <a:gdLst>
              <a:gd name="connsiteX0" fmla="*/ 0 w 2876550"/>
              <a:gd name="connsiteY0" fmla="*/ 0 h 85725"/>
              <a:gd name="connsiteX1" fmla="*/ 92075 w 2876550"/>
              <a:gd name="connsiteY1" fmla="*/ 3175 h 85725"/>
              <a:gd name="connsiteX2" fmla="*/ 155575 w 2876550"/>
              <a:gd name="connsiteY2" fmla="*/ 3175 h 85725"/>
              <a:gd name="connsiteX3" fmla="*/ 190500 w 2876550"/>
              <a:gd name="connsiteY3" fmla="*/ 0 h 85725"/>
              <a:gd name="connsiteX4" fmla="*/ 206375 w 2876550"/>
              <a:gd name="connsiteY4" fmla="*/ 9525 h 85725"/>
              <a:gd name="connsiteX5" fmla="*/ 231775 w 2876550"/>
              <a:gd name="connsiteY5" fmla="*/ 6350 h 85725"/>
              <a:gd name="connsiteX6" fmla="*/ 238125 w 2876550"/>
              <a:gd name="connsiteY6" fmla="*/ 25400 h 85725"/>
              <a:gd name="connsiteX7" fmla="*/ 327025 w 2876550"/>
              <a:gd name="connsiteY7" fmla="*/ 25400 h 85725"/>
              <a:gd name="connsiteX8" fmla="*/ 342900 w 2876550"/>
              <a:gd name="connsiteY8" fmla="*/ 34925 h 85725"/>
              <a:gd name="connsiteX9" fmla="*/ 393700 w 2876550"/>
              <a:gd name="connsiteY9" fmla="*/ 38100 h 85725"/>
              <a:gd name="connsiteX10" fmla="*/ 409575 w 2876550"/>
              <a:gd name="connsiteY10" fmla="*/ 50800 h 85725"/>
              <a:gd name="connsiteX11" fmla="*/ 454025 w 2876550"/>
              <a:gd name="connsiteY11" fmla="*/ 50800 h 85725"/>
              <a:gd name="connsiteX12" fmla="*/ 501650 w 2876550"/>
              <a:gd name="connsiteY12" fmla="*/ 53975 h 85725"/>
              <a:gd name="connsiteX13" fmla="*/ 606425 w 2876550"/>
              <a:gd name="connsiteY13" fmla="*/ 57150 h 85725"/>
              <a:gd name="connsiteX14" fmla="*/ 790575 w 2876550"/>
              <a:gd name="connsiteY14" fmla="*/ 60325 h 85725"/>
              <a:gd name="connsiteX15" fmla="*/ 787400 w 2876550"/>
              <a:gd name="connsiteY15" fmla="*/ 63500 h 85725"/>
              <a:gd name="connsiteX16" fmla="*/ 793750 w 2876550"/>
              <a:gd name="connsiteY16" fmla="*/ 66675 h 85725"/>
              <a:gd name="connsiteX17" fmla="*/ 835025 w 2876550"/>
              <a:gd name="connsiteY17" fmla="*/ 60325 h 85725"/>
              <a:gd name="connsiteX18" fmla="*/ 847725 w 2876550"/>
              <a:gd name="connsiteY18" fmla="*/ 69850 h 85725"/>
              <a:gd name="connsiteX19" fmla="*/ 2178050 w 2876550"/>
              <a:gd name="connsiteY19" fmla="*/ 69850 h 85725"/>
              <a:gd name="connsiteX20" fmla="*/ 2184400 w 2876550"/>
              <a:gd name="connsiteY20" fmla="*/ 82550 h 85725"/>
              <a:gd name="connsiteX21" fmla="*/ 2876550 w 2876550"/>
              <a:gd name="connsiteY21"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76550" h="85725">
                <a:moveTo>
                  <a:pt x="0" y="0"/>
                </a:moveTo>
                <a:lnTo>
                  <a:pt x="92075" y="3175"/>
                </a:lnTo>
                <a:lnTo>
                  <a:pt x="155575" y="3175"/>
                </a:lnTo>
                <a:lnTo>
                  <a:pt x="190500" y="0"/>
                </a:lnTo>
                <a:lnTo>
                  <a:pt x="206375" y="9525"/>
                </a:lnTo>
                <a:lnTo>
                  <a:pt x="231775" y="6350"/>
                </a:lnTo>
                <a:lnTo>
                  <a:pt x="238125" y="25400"/>
                </a:lnTo>
                <a:lnTo>
                  <a:pt x="327025" y="25400"/>
                </a:lnTo>
                <a:lnTo>
                  <a:pt x="342900" y="34925"/>
                </a:lnTo>
                <a:lnTo>
                  <a:pt x="393700" y="38100"/>
                </a:lnTo>
                <a:lnTo>
                  <a:pt x="409575" y="50800"/>
                </a:lnTo>
                <a:lnTo>
                  <a:pt x="454025" y="50800"/>
                </a:lnTo>
                <a:lnTo>
                  <a:pt x="501650" y="53975"/>
                </a:lnTo>
                <a:lnTo>
                  <a:pt x="606425" y="57150"/>
                </a:lnTo>
                <a:lnTo>
                  <a:pt x="790575" y="60325"/>
                </a:lnTo>
                <a:lnTo>
                  <a:pt x="787400" y="63500"/>
                </a:lnTo>
                <a:lnTo>
                  <a:pt x="793750" y="66675"/>
                </a:lnTo>
                <a:lnTo>
                  <a:pt x="835025" y="60325"/>
                </a:lnTo>
                <a:lnTo>
                  <a:pt x="847725" y="69850"/>
                </a:lnTo>
                <a:lnTo>
                  <a:pt x="2178050" y="69850"/>
                </a:lnTo>
                <a:lnTo>
                  <a:pt x="2184400" y="82550"/>
                </a:lnTo>
                <a:lnTo>
                  <a:pt x="2876550" y="85725"/>
                </a:lnTo>
              </a:path>
            </a:pathLst>
          </a:custGeom>
          <a:ln>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2D2E2D"/>
              </a:solidFill>
              <a:effectLst/>
              <a:uLnTx/>
              <a:uFillTx/>
              <a:latin typeface="Calibri"/>
              <a:ea typeface="+mn-ea"/>
              <a:cs typeface="+mn-cs"/>
            </a:endParaRPr>
          </a:p>
        </p:txBody>
      </p:sp>
      <p:sp>
        <p:nvSpPr>
          <p:cNvPr id="90" name="Freeform 89">
            <a:extLst>
              <a:ext uri="{FF2B5EF4-FFF2-40B4-BE49-F238E27FC236}">
                <a16:creationId xmlns:a16="http://schemas.microsoft.com/office/drawing/2014/main" id="{778BF396-8BBE-5D31-5145-528B979B95B9}"/>
              </a:ext>
            </a:extLst>
          </p:cNvPr>
          <p:cNvSpPr/>
          <p:nvPr/>
        </p:nvSpPr>
        <p:spPr>
          <a:xfrm>
            <a:off x="1629743" y="1260861"/>
            <a:ext cx="2794000" cy="1743675"/>
          </a:xfrm>
          <a:custGeom>
            <a:avLst/>
            <a:gdLst>
              <a:gd name="connsiteX0" fmla="*/ 0 w 2794000"/>
              <a:gd name="connsiteY0" fmla="*/ 0 h 1743675"/>
              <a:gd name="connsiteX1" fmla="*/ 61784 w 2794000"/>
              <a:gd name="connsiteY1" fmla="*/ 6865 h 1743675"/>
              <a:gd name="connsiteX2" fmla="*/ 85811 w 2794000"/>
              <a:gd name="connsiteY2" fmla="*/ 6865 h 1743675"/>
              <a:gd name="connsiteX3" fmla="*/ 185352 w 2794000"/>
              <a:gd name="connsiteY3" fmla="*/ 0 h 1743675"/>
              <a:gd name="connsiteX4" fmla="*/ 185352 w 2794000"/>
              <a:gd name="connsiteY4" fmla="*/ 0 h 1743675"/>
              <a:gd name="connsiteX5" fmla="*/ 233406 w 2794000"/>
              <a:gd name="connsiteY5" fmla="*/ 34324 h 1743675"/>
              <a:gd name="connsiteX6" fmla="*/ 353541 w 2794000"/>
              <a:gd name="connsiteY6" fmla="*/ 41189 h 1743675"/>
              <a:gd name="connsiteX7" fmla="*/ 384433 w 2794000"/>
              <a:gd name="connsiteY7" fmla="*/ 51486 h 1743675"/>
              <a:gd name="connsiteX8" fmla="*/ 439352 w 2794000"/>
              <a:gd name="connsiteY8" fmla="*/ 54919 h 1743675"/>
              <a:gd name="connsiteX9" fmla="*/ 446216 w 2794000"/>
              <a:gd name="connsiteY9" fmla="*/ 61783 h 1743675"/>
              <a:gd name="connsiteX10" fmla="*/ 518297 w 2794000"/>
              <a:gd name="connsiteY10" fmla="*/ 65216 h 1743675"/>
              <a:gd name="connsiteX11" fmla="*/ 586946 w 2794000"/>
              <a:gd name="connsiteY11" fmla="*/ 65216 h 1743675"/>
              <a:gd name="connsiteX12" fmla="*/ 700216 w 2794000"/>
              <a:gd name="connsiteY12" fmla="*/ 72081 h 1743675"/>
              <a:gd name="connsiteX13" fmla="*/ 717379 w 2794000"/>
              <a:gd name="connsiteY13" fmla="*/ 75513 h 1743675"/>
              <a:gd name="connsiteX14" fmla="*/ 820352 w 2794000"/>
              <a:gd name="connsiteY14" fmla="*/ 92675 h 1743675"/>
              <a:gd name="connsiteX15" fmla="*/ 820352 w 2794000"/>
              <a:gd name="connsiteY15" fmla="*/ 92675 h 1743675"/>
              <a:gd name="connsiteX16" fmla="*/ 847811 w 2794000"/>
              <a:gd name="connsiteY16" fmla="*/ 96108 h 1743675"/>
              <a:gd name="connsiteX17" fmla="*/ 1009135 w 2794000"/>
              <a:gd name="connsiteY17" fmla="*/ 96108 h 1743675"/>
              <a:gd name="connsiteX18" fmla="*/ 1026297 w 2794000"/>
              <a:gd name="connsiteY18" fmla="*/ 102973 h 1743675"/>
              <a:gd name="connsiteX19" fmla="*/ 1184189 w 2794000"/>
              <a:gd name="connsiteY19" fmla="*/ 106405 h 1743675"/>
              <a:gd name="connsiteX20" fmla="*/ 1194487 w 2794000"/>
              <a:gd name="connsiteY20" fmla="*/ 109838 h 1743675"/>
              <a:gd name="connsiteX21" fmla="*/ 1242541 w 2794000"/>
              <a:gd name="connsiteY21" fmla="*/ 116702 h 1743675"/>
              <a:gd name="connsiteX22" fmla="*/ 1256270 w 2794000"/>
              <a:gd name="connsiteY22" fmla="*/ 116702 h 1743675"/>
              <a:gd name="connsiteX23" fmla="*/ 1294027 w 2794000"/>
              <a:gd name="connsiteY23" fmla="*/ 116702 h 1743675"/>
              <a:gd name="connsiteX24" fmla="*/ 1300892 w 2794000"/>
              <a:gd name="connsiteY24" fmla="*/ 127000 h 1743675"/>
              <a:gd name="connsiteX25" fmla="*/ 1462216 w 2794000"/>
              <a:gd name="connsiteY25" fmla="*/ 123567 h 1743675"/>
              <a:gd name="connsiteX26" fmla="*/ 1475946 w 2794000"/>
              <a:gd name="connsiteY26" fmla="*/ 127000 h 1743675"/>
              <a:gd name="connsiteX27" fmla="*/ 1630406 w 2794000"/>
              <a:gd name="connsiteY27" fmla="*/ 140729 h 1743675"/>
              <a:gd name="connsiteX28" fmla="*/ 1640703 w 2794000"/>
              <a:gd name="connsiteY28" fmla="*/ 175054 h 1743675"/>
              <a:gd name="connsiteX29" fmla="*/ 1678460 w 2794000"/>
              <a:gd name="connsiteY29" fmla="*/ 178486 h 1743675"/>
              <a:gd name="connsiteX30" fmla="*/ 1712784 w 2794000"/>
              <a:gd name="connsiteY30" fmla="*/ 181919 h 1743675"/>
              <a:gd name="connsiteX31" fmla="*/ 1743676 w 2794000"/>
              <a:gd name="connsiteY31" fmla="*/ 202513 h 1743675"/>
              <a:gd name="connsiteX32" fmla="*/ 1760838 w 2794000"/>
              <a:gd name="connsiteY32" fmla="*/ 209378 h 1743675"/>
              <a:gd name="connsiteX33" fmla="*/ 1767703 w 2794000"/>
              <a:gd name="connsiteY33" fmla="*/ 216243 h 1743675"/>
              <a:gd name="connsiteX34" fmla="*/ 1805460 w 2794000"/>
              <a:gd name="connsiteY34" fmla="*/ 216243 h 1743675"/>
              <a:gd name="connsiteX35" fmla="*/ 1815757 w 2794000"/>
              <a:gd name="connsiteY35" fmla="*/ 229973 h 1743675"/>
              <a:gd name="connsiteX36" fmla="*/ 1935892 w 2794000"/>
              <a:gd name="connsiteY36" fmla="*/ 226540 h 1743675"/>
              <a:gd name="connsiteX37" fmla="*/ 1973649 w 2794000"/>
              <a:gd name="connsiteY37" fmla="*/ 254000 h 1743675"/>
              <a:gd name="connsiteX38" fmla="*/ 1990811 w 2794000"/>
              <a:gd name="connsiteY38" fmla="*/ 254000 h 1743675"/>
              <a:gd name="connsiteX39" fmla="*/ 2018270 w 2794000"/>
              <a:gd name="connsiteY39" fmla="*/ 284892 h 1743675"/>
              <a:gd name="connsiteX40" fmla="*/ 2059460 w 2794000"/>
              <a:gd name="connsiteY40" fmla="*/ 360405 h 1743675"/>
              <a:gd name="connsiteX41" fmla="*/ 2172730 w 2794000"/>
              <a:gd name="connsiteY41" fmla="*/ 363838 h 1743675"/>
              <a:gd name="connsiteX42" fmla="*/ 2179595 w 2794000"/>
              <a:gd name="connsiteY42" fmla="*/ 377567 h 1743675"/>
              <a:gd name="connsiteX43" fmla="*/ 2207054 w 2794000"/>
              <a:gd name="connsiteY43" fmla="*/ 374135 h 1743675"/>
              <a:gd name="connsiteX44" fmla="*/ 2207054 w 2794000"/>
              <a:gd name="connsiteY44" fmla="*/ 394729 h 1743675"/>
              <a:gd name="connsiteX45" fmla="*/ 2382108 w 2794000"/>
              <a:gd name="connsiteY45" fmla="*/ 391297 h 1743675"/>
              <a:gd name="connsiteX46" fmla="*/ 2392406 w 2794000"/>
              <a:gd name="connsiteY46" fmla="*/ 453081 h 1743675"/>
              <a:gd name="connsiteX47" fmla="*/ 2790568 w 2794000"/>
              <a:gd name="connsiteY47" fmla="*/ 456513 h 1743675"/>
              <a:gd name="connsiteX48" fmla="*/ 2794000 w 2794000"/>
              <a:gd name="connsiteY48" fmla="*/ 1743675 h 174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94000" h="1743675">
                <a:moveTo>
                  <a:pt x="0" y="0"/>
                </a:moveTo>
                <a:lnTo>
                  <a:pt x="61784" y="6865"/>
                </a:lnTo>
                <a:lnTo>
                  <a:pt x="85811" y="6865"/>
                </a:lnTo>
                <a:lnTo>
                  <a:pt x="185352" y="0"/>
                </a:lnTo>
                <a:lnTo>
                  <a:pt x="185352" y="0"/>
                </a:lnTo>
                <a:lnTo>
                  <a:pt x="233406" y="34324"/>
                </a:lnTo>
                <a:lnTo>
                  <a:pt x="353541" y="41189"/>
                </a:lnTo>
                <a:lnTo>
                  <a:pt x="384433" y="51486"/>
                </a:lnTo>
                <a:lnTo>
                  <a:pt x="439352" y="54919"/>
                </a:lnTo>
                <a:lnTo>
                  <a:pt x="446216" y="61783"/>
                </a:lnTo>
                <a:lnTo>
                  <a:pt x="518297" y="65216"/>
                </a:lnTo>
                <a:lnTo>
                  <a:pt x="586946" y="65216"/>
                </a:lnTo>
                <a:lnTo>
                  <a:pt x="700216" y="72081"/>
                </a:lnTo>
                <a:lnTo>
                  <a:pt x="717379" y="75513"/>
                </a:lnTo>
                <a:lnTo>
                  <a:pt x="820352" y="92675"/>
                </a:lnTo>
                <a:lnTo>
                  <a:pt x="820352" y="92675"/>
                </a:lnTo>
                <a:lnTo>
                  <a:pt x="847811" y="96108"/>
                </a:lnTo>
                <a:lnTo>
                  <a:pt x="1009135" y="96108"/>
                </a:lnTo>
                <a:lnTo>
                  <a:pt x="1026297" y="102973"/>
                </a:lnTo>
                <a:lnTo>
                  <a:pt x="1184189" y="106405"/>
                </a:lnTo>
                <a:lnTo>
                  <a:pt x="1194487" y="109838"/>
                </a:lnTo>
                <a:lnTo>
                  <a:pt x="1242541" y="116702"/>
                </a:lnTo>
                <a:lnTo>
                  <a:pt x="1256270" y="116702"/>
                </a:lnTo>
                <a:lnTo>
                  <a:pt x="1294027" y="116702"/>
                </a:lnTo>
                <a:lnTo>
                  <a:pt x="1300892" y="127000"/>
                </a:lnTo>
                <a:lnTo>
                  <a:pt x="1462216" y="123567"/>
                </a:lnTo>
                <a:lnTo>
                  <a:pt x="1475946" y="127000"/>
                </a:lnTo>
                <a:lnTo>
                  <a:pt x="1630406" y="140729"/>
                </a:lnTo>
                <a:lnTo>
                  <a:pt x="1640703" y="175054"/>
                </a:lnTo>
                <a:lnTo>
                  <a:pt x="1678460" y="178486"/>
                </a:lnTo>
                <a:lnTo>
                  <a:pt x="1712784" y="181919"/>
                </a:lnTo>
                <a:lnTo>
                  <a:pt x="1743676" y="202513"/>
                </a:lnTo>
                <a:lnTo>
                  <a:pt x="1760838" y="209378"/>
                </a:lnTo>
                <a:lnTo>
                  <a:pt x="1767703" y="216243"/>
                </a:lnTo>
                <a:lnTo>
                  <a:pt x="1805460" y="216243"/>
                </a:lnTo>
                <a:lnTo>
                  <a:pt x="1815757" y="229973"/>
                </a:lnTo>
                <a:lnTo>
                  <a:pt x="1935892" y="226540"/>
                </a:lnTo>
                <a:lnTo>
                  <a:pt x="1973649" y="254000"/>
                </a:lnTo>
                <a:lnTo>
                  <a:pt x="1990811" y="254000"/>
                </a:lnTo>
                <a:lnTo>
                  <a:pt x="2018270" y="284892"/>
                </a:lnTo>
                <a:lnTo>
                  <a:pt x="2059460" y="360405"/>
                </a:lnTo>
                <a:lnTo>
                  <a:pt x="2172730" y="363838"/>
                </a:lnTo>
                <a:lnTo>
                  <a:pt x="2179595" y="377567"/>
                </a:lnTo>
                <a:lnTo>
                  <a:pt x="2207054" y="374135"/>
                </a:lnTo>
                <a:lnTo>
                  <a:pt x="2207054" y="394729"/>
                </a:lnTo>
                <a:lnTo>
                  <a:pt x="2382108" y="391297"/>
                </a:lnTo>
                <a:lnTo>
                  <a:pt x="2392406" y="453081"/>
                </a:lnTo>
                <a:lnTo>
                  <a:pt x="2790568" y="456513"/>
                </a:lnTo>
                <a:lnTo>
                  <a:pt x="2794000" y="1743675"/>
                </a:lnTo>
              </a:path>
            </a:pathLst>
          </a:custGeom>
          <a:ln>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2D2E2D"/>
              </a:solidFill>
              <a:effectLst/>
              <a:uLnTx/>
              <a:uFillTx/>
              <a:latin typeface="Calibri"/>
              <a:ea typeface="+mn-ea"/>
              <a:cs typeface="+mn-cs"/>
            </a:endParaRPr>
          </a:p>
        </p:txBody>
      </p:sp>
      <p:sp>
        <p:nvSpPr>
          <p:cNvPr id="91" name="TextBox 90">
            <a:extLst>
              <a:ext uri="{FF2B5EF4-FFF2-40B4-BE49-F238E27FC236}">
                <a16:creationId xmlns:a16="http://schemas.microsoft.com/office/drawing/2014/main" id="{E4990A35-91C4-EF2A-7336-651B08C2C8A0}"/>
              </a:ext>
            </a:extLst>
          </p:cNvPr>
          <p:cNvSpPr txBox="1"/>
          <p:nvPr/>
        </p:nvSpPr>
        <p:spPr>
          <a:xfrm>
            <a:off x="1998091" y="766666"/>
            <a:ext cx="2078197" cy="338554"/>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55555">
                    <a:lumMod val="75000"/>
                    <a:lumOff val="25000"/>
                  </a:srgbClr>
                </a:solidFill>
                <a:effectLst/>
                <a:uLnTx/>
                <a:uFillTx/>
                <a:latin typeface="Calibri"/>
                <a:ea typeface="+mn-ea"/>
                <a:cs typeface="+mn-cs"/>
              </a:rPr>
              <a:t>PFS by Treatment Arm</a:t>
            </a:r>
          </a:p>
        </p:txBody>
      </p:sp>
      <p:sp>
        <p:nvSpPr>
          <p:cNvPr id="92" name="TextBox 91">
            <a:extLst>
              <a:ext uri="{FF2B5EF4-FFF2-40B4-BE49-F238E27FC236}">
                <a16:creationId xmlns:a16="http://schemas.microsoft.com/office/drawing/2014/main" id="{87A827CF-0931-BC4F-8154-1D8526FDB71A}"/>
              </a:ext>
            </a:extLst>
          </p:cNvPr>
          <p:cNvSpPr txBox="1"/>
          <p:nvPr/>
        </p:nvSpPr>
        <p:spPr>
          <a:xfrm>
            <a:off x="8148761" y="789863"/>
            <a:ext cx="2016771" cy="338554"/>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55555">
                    <a:lumMod val="75000"/>
                    <a:lumOff val="25000"/>
                  </a:srgbClr>
                </a:solidFill>
                <a:effectLst/>
                <a:uLnTx/>
                <a:uFillTx/>
                <a:latin typeface="Calibri"/>
                <a:ea typeface="+mn-ea"/>
                <a:cs typeface="+mn-cs"/>
              </a:rPr>
              <a:t>OS by Treatment Arm</a:t>
            </a:r>
          </a:p>
        </p:txBody>
      </p:sp>
      <p:sp>
        <p:nvSpPr>
          <p:cNvPr id="93" name="Freeform 113">
            <a:extLst>
              <a:ext uri="{FF2B5EF4-FFF2-40B4-BE49-F238E27FC236}">
                <a16:creationId xmlns:a16="http://schemas.microsoft.com/office/drawing/2014/main" id="{C741D9AE-282D-5E7E-40E5-7ADEF66044C3}"/>
              </a:ext>
            </a:extLst>
          </p:cNvPr>
          <p:cNvSpPr/>
          <p:nvPr/>
        </p:nvSpPr>
        <p:spPr bwMode="auto">
          <a:xfrm>
            <a:off x="1618537" y="1175909"/>
            <a:ext cx="3018017" cy="1837803"/>
          </a:xfrm>
          <a:custGeom>
            <a:avLst/>
            <a:gdLst>
              <a:gd name="connsiteX0" fmla="*/ 0 w 4352544"/>
              <a:gd name="connsiteY0" fmla="*/ 0 h 2255520"/>
              <a:gd name="connsiteX1" fmla="*/ 0 w 4352544"/>
              <a:gd name="connsiteY1" fmla="*/ 2255520 h 2255520"/>
              <a:gd name="connsiteX2" fmla="*/ 4352544 w 4352544"/>
              <a:gd name="connsiteY2" fmla="*/ 2255520 h 2255520"/>
            </a:gdLst>
            <a:ahLst/>
            <a:cxnLst>
              <a:cxn ang="0">
                <a:pos x="connsiteX0" y="connsiteY0"/>
              </a:cxn>
              <a:cxn ang="0">
                <a:pos x="connsiteX1" y="connsiteY1"/>
              </a:cxn>
              <a:cxn ang="0">
                <a:pos x="connsiteX2" y="connsiteY2"/>
              </a:cxn>
            </a:cxnLst>
            <a:rect l="l" t="t" r="r" b="b"/>
            <a:pathLst>
              <a:path w="4352544" h="2255520">
                <a:moveTo>
                  <a:pt x="0" y="0"/>
                </a:moveTo>
                <a:lnTo>
                  <a:pt x="0" y="2255520"/>
                </a:lnTo>
                <a:lnTo>
                  <a:pt x="4352544" y="2255520"/>
                </a:lnTo>
              </a:path>
            </a:pathLst>
          </a:custGeom>
          <a:noFill/>
          <a:ln w="28575">
            <a:solidFill>
              <a:srgbClr val="000000"/>
            </a:solidFill>
            <a:miter lim="800000"/>
            <a:headEnd/>
            <a:tailEnd/>
          </a:ln>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FFFFFF"/>
              </a:solidFill>
              <a:effectLst/>
              <a:uLnTx/>
              <a:uFillTx/>
              <a:latin typeface="Calibri"/>
              <a:ea typeface="+mn-ea"/>
              <a:cs typeface="Arial" panose="020B0604020202020204" pitchFamily="34" charset="0"/>
            </a:endParaRPr>
          </a:p>
        </p:txBody>
      </p:sp>
      <p:grpSp>
        <p:nvGrpSpPr>
          <p:cNvPr id="94" name="Group 93">
            <a:extLst>
              <a:ext uri="{FF2B5EF4-FFF2-40B4-BE49-F238E27FC236}">
                <a16:creationId xmlns:a16="http://schemas.microsoft.com/office/drawing/2014/main" id="{80905EBA-5BAC-0440-0DC2-337B003FF9ED}"/>
              </a:ext>
            </a:extLst>
          </p:cNvPr>
          <p:cNvGrpSpPr/>
          <p:nvPr/>
        </p:nvGrpSpPr>
        <p:grpSpPr>
          <a:xfrm>
            <a:off x="1156310" y="1131606"/>
            <a:ext cx="439545" cy="2027154"/>
            <a:chOff x="583756" y="2400447"/>
            <a:chExt cx="439543" cy="2027154"/>
          </a:xfrm>
        </p:grpSpPr>
        <p:sp>
          <p:nvSpPr>
            <p:cNvPr id="95" name="TextBox 94">
              <a:extLst>
                <a:ext uri="{FF2B5EF4-FFF2-40B4-BE49-F238E27FC236}">
                  <a16:creationId xmlns:a16="http://schemas.microsoft.com/office/drawing/2014/main" id="{D46D0470-D339-AD36-377C-656769C2AF20}"/>
                </a:ext>
              </a:extLst>
            </p:cNvPr>
            <p:cNvSpPr txBox="1"/>
            <p:nvPr/>
          </p:nvSpPr>
          <p:spPr bwMode="auto">
            <a:xfrm>
              <a:off x="583756" y="2400447"/>
              <a:ext cx="43954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rPr>
                <a:t>100</a:t>
              </a:r>
            </a:p>
          </p:txBody>
        </p:sp>
        <p:sp>
          <p:nvSpPr>
            <p:cNvPr id="96" name="TextBox 95">
              <a:extLst>
                <a:ext uri="{FF2B5EF4-FFF2-40B4-BE49-F238E27FC236}">
                  <a16:creationId xmlns:a16="http://schemas.microsoft.com/office/drawing/2014/main" id="{039A0D24-CE17-9290-36D2-F15E4B6E9202}"/>
                </a:ext>
              </a:extLst>
            </p:cNvPr>
            <p:cNvSpPr txBox="1"/>
            <p:nvPr/>
          </p:nvSpPr>
          <p:spPr bwMode="auto">
            <a:xfrm>
              <a:off x="668716" y="3100508"/>
              <a:ext cx="35458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rPr>
                <a:t>60</a:t>
              </a:r>
            </a:p>
          </p:txBody>
        </p:sp>
        <p:sp>
          <p:nvSpPr>
            <p:cNvPr id="97" name="TextBox 96">
              <a:extLst>
                <a:ext uri="{FF2B5EF4-FFF2-40B4-BE49-F238E27FC236}">
                  <a16:creationId xmlns:a16="http://schemas.microsoft.com/office/drawing/2014/main" id="{EE2FEAEB-9CD7-3416-326F-8982B8FF3813}"/>
                </a:ext>
              </a:extLst>
            </p:cNvPr>
            <p:cNvSpPr txBox="1"/>
            <p:nvPr/>
          </p:nvSpPr>
          <p:spPr bwMode="auto">
            <a:xfrm>
              <a:off x="668716" y="3450541"/>
              <a:ext cx="35458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rPr>
                <a:t>40</a:t>
              </a:r>
            </a:p>
          </p:txBody>
        </p:sp>
        <p:sp>
          <p:nvSpPr>
            <p:cNvPr id="98" name="TextBox 97">
              <a:extLst>
                <a:ext uri="{FF2B5EF4-FFF2-40B4-BE49-F238E27FC236}">
                  <a16:creationId xmlns:a16="http://schemas.microsoft.com/office/drawing/2014/main" id="{49C0AEB1-4D49-8903-B554-8163F8AA21E4}"/>
                </a:ext>
              </a:extLst>
            </p:cNvPr>
            <p:cNvSpPr txBox="1"/>
            <p:nvPr/>
          </p:nvSpPr>
          <p:spPr bwMode="auto">
            <a:xfrm>
              <a:off x="668716" y="3800571"/>
              <a:ext cx="35458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rPr>
                <a:t>20</a:t>
              </a:r>
            </a:p>
          </p:txBody>
        </p:sp>
        <p:sp>
          <p:nvSpPr>
            <p:cNvPr id="99" name="TextBox 98">
              <a:extLst>
                <a:ext uri="{FF2B5EF4-FFF2-40B4-BE49-F238E27FC236}">
                  <a16:creationId xmlns:a16="http://schemas.microsoft.com/office/drawing/2014/main" id="{18ABDE7E-68F5-C727-2C15-DF3D66D99B53}"/>
                </a:ext>
              </a:extLst>
            </p:cNvPr>
            <p:cNvSpPr txBox="1"/>
            <p:nvPr/>
          </p:nvSpPr>
          <p:spPr bwMode="auto">
            <a:xfrm>
              <a:off x="753674" y="4150602"/>
              <a:ext cx="26962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100" name="TextBox 99">
              <a:extLst>
                <a:ext uri="{FF2B5EF4-FFF2-40B4-BE49-F238E27FC236}">
                  <a16:creationId xmlns:a16="http://schemas.microsoft.com/office/drawing/2014/main" id="{CA64403A-F75A-8D81-F8B0-A2470F1FB87E}"/>
                </a:ext>
              </a:extLst>
            </p:cNvPr>
            <p:cNvSpPr txBox="1"/>
            <p:nvPr/>
          </p:nvSpPr>
          <p:spPr bwMode="auto">
            <a:xfrm>
              <a:off x="668716" y="2750478"/>
              <a:ext cx="35458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rPr>
                <a:t>80</a:t>
              </a:r>
            </a:p>
          </p:txBody>
        </p:sp>
      </p:grpSp>
      <p:sp>
        <p:nvSpPr>
          <p:cNvPr id="101" name="TextBox 100">
            <a:extLst>
              <a:ext uri="{FF2B5EF4-FFF2-40B4-BE49-F238E27FC236}">
                <a16:creationId xmlns:a16="http://schemas.microsoft.com/office/drawing/2014/main" id="{2BA53952-4093-5476-3DEF-45B696EC83B1}"/>
              </a:ext>
            </a:extLst>
          </p:cNvPr>
          <p:cNvSpPr txBox="1"/>
          <p:nvPr/>
        </p:nvSpPr>
        <p:spPr bwMode="auto">
          <a:xfrm>
            <a:off x="1640528" y="3197637"/>
            <a:ext cx="28444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a:rPr>
              <a:t>Time Since Randomization (months)</a:t>
            </a:r>
          </a:p>
        </p:txBody>
      </p:sp>
      <p:grpSp>
        <p:nvGrpSpPr>
          <p:cNvPr id="102" name="Group 101">
            <a:extLst>
              <a:ext uri="{FF2B5EF4-FFF2-40B4-BE49-F238E27FC236}">
                <a16:creationId xmlns:a16="http://schemas.microsoft.com/office/drawing/2014/main" id="{72DBE9F5-6959-D656-8981-30B77595CCFE}"/>
              </a:ext>
            </a:extLst>
          </p:cNvPr>
          <p:cNvGrpSpPr/>
          <p:nvPr/>
        </p:nvGrpSpPr>
        <p:grpSpPr>
          <a:xfrm>
            <a:off x="1479299" y="3097491"/>
            <a:ext cx="3141871" cy="185548"/>
            <a:chOff x="906746" y="4366333"/>
            <a:chExt cx="3141870" cy="185548"/>
          </a:xfrm>
        </p:grpSpPr>
        <p:sp>
          <p:nvSpPr>
            <p:cNvPr id="103" name="TextBox 102">
              <a:extLst>
                <a:ext uri="{FF2B5EF4-FFF2-40B4-BE49-F238E27FC236}">
                  <a16:creationId xmlns:a16="http://schemas.microsoft.com/office/drawing/2014/main" id="{2715F5F7-5F31-EDC5-D69A-708D4F0AF76C}"/>
                </a:ext>
              </a:extLst>
            </p:cNvPr>
            <p:cNvSpPr txBox="1"/>
            <p:nvPr/>
          </p:nvSpPr>
          <p:spPr bwMode="auto">
            <a:xfrm>
              <a:off x="906746" y="4366333"/>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104" name="TextBox 103">
              <a:extLst>
                <a:ext uri="{FF2B5EF4-FFF2-40B4-BE49-F238E27FC236}">
                  <a16:creationId xmlns:a16="http://schemas.microsoft.com/office/drawing/2014/main" id="{0955ED60-31AE-A7FF-0CCE-EDC3EF79D909}"/>
                </a:ext>
              </a:extLst>
            </p:cNvPr>
            <p:cNvSpPr txBox="1"/>
            <p:nvPr/>
          </p:nvSpPr>
          <p:spPr bwMode="auto">
            <a:xfrm>
              <a:off x="1623633" y="4366333"/>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rPr>
                <a:t>12</a:t>
              </a:r>
            </a:p>
          </p:txBody>
        </p:sp>
        <p:sp>
          <p:nvSpPr>
            <p:cNvPr id="105" name="TextBox 104">
              <a:extLst>
                <a:ext uri="{FF2B5EF4-FFF2-40B4-BE49-F238E27FC236}">
                  <a16:creationId xmlns:a16="http://schemas.microsoft.com/office/drawing/2014/main" id="{5DD2DA08-4DC7-D614-D04E-2CD4D5ACAFD6}"/>
                </a:ext>
              </a:extLst>
            </p:cNvPr>
            <p:cNvSpPr txBox="1"/>
            <p:nvPr/>
          </p:nvSpPr>
          <p:spPr bwMode="auto">
            <a:xfrm>
              <a:off x="3774296" y="4366333"/>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rPr>
                <a:t>48</a:t>
              </a:r>
            </a:p>
          </p:txBody>
        </p:sp>
        <p:sp>
          <p:nvSpPr>
            <p:cNvPr id="106" name="TextBox 105">
              <a:extLst>
                <a:ext uri="{FF2B5EF4-FFF2-40B4-BE49-F238E27FC236}">
                  <a16:creationId xmlns:a16="http://schemas.microsoft.com/office/drawing/2014/main" id="{2137439D-723F-6C5F-2F58-5F91D60830BE}"/>
                </a:ext>
              </a:extLst>
            </p:cNvPr>
            <p:cNvSpPr txBox="1"/>
            <p:nvPr/>
          </p:nvSpPr>
          <p:spPr bwMode="auto">
            <a:xfrm>
              <a:off x="2340521" y="4366333"/>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rPr>
                <a:t>24</a:t>
              </a:r>
            </a:p>
          </p:txBody>
        </p:sp>
        <p:sp>
          <p:nvSpPr>
            <p:cNvPr id="107" name="TextBox 106">
              <a:extLst>
                <a:ext uri="{FF2B5EF4-FFF2-40B4-BE49-F238E27FC236}">
                  <a16:creationId xmlns:a16="http://schemas.microsoft.com/office/drawing/2014/main" id="{A83B5F93-49A8-F4E5-D651-D2F48DDDB6D1}"/>
                </a:ext>
              </a:extLst>
            </p:cNvPr>
            <p:cNvSpPr txBox="1"/>
            <p:nvPr/>
          </p:nvSpPr>
          <p:spPr bwMode="auto">
            <a:xfrm>
              <a:off x="3057408" y="4366333"/>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rPr>
                <a:t>36</a:t>
              </a:r>
            </a:p>
          </p:txBody>
        </p:sp>
      </p:grpSp>
      <p:grpSp>
        <p:nvGrpSpPr>
          <p:cNvPr id="108" name="Group 107">
            <a:extLst>
              <a:ext uri="{FF2B5EF4-FFF2-40B4-BE49-F238E27FC236}">
                <a16:creationId xmlns:a16="http://schemas.microsoft.com/office/drawing/2014/main" id="{BEAAE097-59FC-C594-1822-18B07EBF196F}"/>
              </a:ext>
            </a:extLst>
          </p:cNvPr>
          <p:cNvGrpSpPr/>
          <p:nvPr/>
        </p:nvGrpSpPr>
        <p:grpSpPr>
          <a:xfrm>
            <a:off x="1532812" y="1258026"/>
            <a:ext cx="91440" cy="1755687"/>
            <a:chOff x="960259" y="2526866"/>
            <a:chExt cx="91440" cy="1755687"/>
          </a:xfrm>
        </p:grpSpPr>
        <p:cxnSp>
          <p:nvCxnSpPr>
            <p:cNvPr id="109" name="Straight Connector 108">
              <a:extLst>
                <a:ext uri="{FF2B5EF4-FFF2-40B4-BE49-F238E27FC236}">
                  <a16:creationId xmlns:a16="http://schemas.microsoft.com/office/drawing/2014/main" id="{CCE7D44E-605C-299A-A155-8557B5150597}"/>
                </a:ext>
              </a:extLst>
            </p:cNvPr>
            <p:cNvCxnSpPr>
              <a:cxnSpLocks/>
            </p:cNvCxnSpPr>
            <p:nvPr/>
          </p:nvCxnSpPr>
          <p:spPr bwMode="auto">
            <a:xfrm>
              <a:off x="960259" y="3229140"/>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0" name="Straight Connector 109">
              <a:extLst>
                <a:ext uri="{FF2B5EF4-FFF2-40B4-BE49-F238E27FC236}">
                  <a16:creationId xmlns:a16="http://schemas.microsoft.com/office/drawing/2014/main" id="{C009A801-A5EC-5401-C487-9B62875E5076}"/>
                </a:ext>
              </a:extLst>
            </p:cNvPr>
            <p:cNvCxnSpPr>
              <a:cxnSpLocks/>
            </p:cNvCxnSpPr>
            <p:nvPr/>
          </p:nvCxnSpPr>
          <p:spPr bwMode="auto">
            <a:xfrm>
              <a:off x="960259" y="3580277"/>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1" name="Straight Connector 110">
              <a:extLst>
                <a:ext uri="{FF2B5EF4-FFF2-40B4-BE49-F238E27FC236}">
                  <a16:creationId xmlns:a16="http://schemas.microsoft.com/office/drawing/2014/main" id="{8350608C-1769-9589-E138-A023B607B992}"/>
                </a:ext>
              </a:extLst>
            </p:cNvPr>
            <p:cNvCxnSpPr>
              <a:cxnSpLocks/>
            </p:cNvCxnSpPr>
            <p:nvPr/>
          </p:nvCxnSpPr>
          <p:spPr bwMode="auto">
            <a:xfrm>
              <a:off x="960259" y="287800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2" name="Straight Connector 111">
              <a:extLst>
                <a:ext uri="{FF2B5EF4-FFF2-40B4-BE49-F238E27FC236}">
                  <a16:creationId xmlns:a16="http://schemas.microsoft.com/office/drawing/2014/main" id="{B46DD232-28AD-867A-F1C4-1C2A5C6A17E6}"/>
                </a:ext>
              </a:extLst>
            </p:cNvPr>
            <p:cNvCxnSpPr>
              <a:cxnSpLocks/>
            </p:cNvCxnSpPr>
            <p:nvPr/>
          </p:nvCxnSpPr>
          <p:spPr bwMode="auto">
            <a:xfrm>
              <a:off x="960259" y="393141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3" name="Straight Connector 112">
              <a:extLst>
                <a:ext uri="{FF2B5EF4-FFF2-40B4-BE49-F238E27FC236}">
                  <a16:creationId xmlns:a16="http://schemas.microsoft.com/office/drawing/2014/main" id="{D9BC01B3-7ABE-A291-625A-EEBFB80B0205}"/>
                </a:ext>
              </a:extLst>
            </p:cNvPr>
            <p:cNvCxnSpPr>
              <a:cxnSpLocks/>
            </p:cNvCxnSpPr>
            <p:nvPr/>
          </p:nvCxnSpPr>
          <p:spPr bwMode="auto">
            <a:xfrm>
              <a:off x="960259" y="428255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4" name="Straight Connector 113">
              <a:extLst>
                <a:ext uri="{FF2B5EF4-FFF2-40B4-BE49-F238E27FC236}">
                  <a16:creationId xmlns:a16="http://schemas.microsoft.com/office/drawing/2014/main" id="{2A64BDB6-6E01-EB57-4798-2F8D56706C87}"/>
                </a:ext>
              </a:extLst>
            </p:cNvPr>
            <p:cNvCxnSpPr>
              <a:cxnSpLocks/>
            </p:cNvCxnSpPr>
            <p:nvPr/>
          </p:nvCxnSpPr>
          <p:spPr bwMode="auto">
            <a:xfrm>
              <a:off x="960259" y="2526866"/>
              <a:ext cx="91440" cy="0"/>
            </a:xfrm>
            <a:prstGeom prst="line">
              <a:avLst/>
            </a:prstGeom>
            <a:noFill/>
            <a:ln w="28575" cap="flat" cmpd="sng" algn="ctr">
              <a:solidFill>
                <a:srgbClr val="000000"/>
              </a:solidFill>
              <a:prstDash val="solid"/>
              <a:round/>
              <a:headEnd type="none" w="med" len="med"/>
              <a:tailEnd type="none" w="med" len="med"/>
            </a:ln>
            <a:effectLst/>
          </p:spPr>
        </p:cxnSp>
      </p:grpSp>
      <p:grpSp>
        <p:nvGrpSpPr>
          <p:cNvPr id="115" name="Group 114">
            <a:extLst>
              <a:ext uri="{FF2B5EF4-FFF2-40B4-BE49-F238E27FC236}">
                <a16:creationId xmlns:a16="http://schemas.microsoft.com/office/drawing/2014/main" id="{0E1170B0-26CD-EAC0-82F8-D92764691D21}"/>
              </a:ext>
            </a:extLst>
          </p:cNvPr>
          <p:cNvGrpSpPr/>
          <p:nvPr/>
        </p:nvGrpSpPr>
        <p:grpSpPr>
          <a:xfrm>
            <a:off x="1618679" y="3010969"/>
            <a:ext cx="2867011" cy="91441"/>
            <a:chOff x="1046126" y="4279810"/>
            <a:chExt cx="2867010" cy="91441"/>
          </a:xfrm>
        </p:grpSpPr>
        <p:cxnSp>
          <p:nvCxnSpPr>
            <p:cNvPr id="116" name="Straight Connector 115">
              <a:extLst>
                <a:ext uri="{FF2B5EF4-FFF2-40B4-BE49-F238E27FC236}">
                  <a16:creationId xmlns:a16="http://schemas.microsoft.com/office/drawing/2014/main" id="{FF9664B8-84F2-0A4C-7087-1C2A17237C39}"/>
                </a:ext>
              </a:extLst>
            </p:cNvPr>
            <p:cNvCxnSpPr>
              <a:cxnSpLocks/>
            </p:cNvCxnSpPr>
            <p:nvPr/>
          </p:nvCxnSpPr>
          <p:spPr bwMode="auto">
            <a:xfrm rot="16200000">
              <a:off x="1000406" y="4325531"/>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7" name="Straight Connector 116">
              <a:extLst>
                <a:ext uri="{FF2B5EF4-FFF2-40B4-BE49-F238E27FC236}">
                  <a16:creationId xmlns:a16="http://schemas.microsoft.com/office/drawing/2014/main" id="{02435C77-F55A-C7D3-1E48-EA88AA19921B}"/>
                </a:ext>
              </a:extLst>
            </p:cNvPr>
            <p:cNvCxnSpPr>
              <a:cxnSpLocks/>
            </p:cNvCxnSpPr>
            <p:nvPr/>
          </p:nvCxnSpPr>
          <p:spPr bwMode="auto">
            <a:xfrm rot="16200000">
              <a:off x="1717159" y="4325531"/>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8" name="Straight Connector 117">
              <a:extLst>
                <a:ext uri="{FF2B5EF4-FFF2-40B4-BE49-F238E27FC236}">
                  <a16:creationId xmlns:a16="http://schemas.microsoft.com/office/drawing/2014/main" id="{27E17700-0491-DA39-25B2-2303617A9796}"/>
                </a:ext>
              </a:extLst>
            </p:cNvPr>
            <p:cNvCxnSpPr>
              <a:cxnSpLocks/>
            </p:cNvCxnSpPr>
            <p:nvPr/>
          </p:nvCxnSpPr>
          <p:spPr bwMode="auto">
            <a:xfrm rot="16200000">
              <a:off x="2433912" y="4325531"/>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9" name="Straight Connector 118">
              <a:extLst>
                <a:ext uri="{FF2B5EF4-FFF2-40B4-BE49-F238E27FC236}">
                  <a16:creationId xmlns:a16="http://schemas.microsoft.com/office/drawing/2014/main" id="{A476B5BB-DD8D-02A7-838B-43F599EC01EC}"/>
                </a:ext>
              </a:extLst>
            </p:cNvPr>
            <p:cNvCxnSpPr>
              <a:cxnSpLocks/>
            </p:cNvCxnSpPr>
            <p:nvPr/>
          </p:nvCxnSpPr>
          <p:spPr bwMode="auto">
            <a:xfrm rot="16200000">
              <a:off x="3150664" y="4325530"/>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20" name="Straight Connector 119">
              <a:extLst>
                <a:ext uri="{FF2B5EF4-FFF2-40B4-BE49-F238E27FC236}">
                  <a16:creationId xmlns:a16="http://schemas.microsoft.com/office/drawing/2014/main" id="{2C2F147E-31A7-EECA-08B8-18BFD506F9DF}"/>
                </a:ext>
              </a:extLst>
            </p:cNvPr>
            <p:cNvCxnSpPr>
              <a:cxnSpLocks/>
            </p:cNvCxnSpPr>
            <p:nvPr/>
          </p:nvCxnSpPr>
          <p:spPr bwMode="auto">
            <a:xfrm rot="16200000">
              <a:off x="3867416" y="4325530"/>
              <a:ext cx="91440" cy="0"/>
            </a:xfrm>
            <a:prstGeom prst="line">
              <a:avLst/>
            </a:prstGeom>
            <a:noFill/>
            <a:ln w="28575" cap="flat" cmpd="sng" algn="ctr">
              <a:solidFill>
                <a:srgbClr val="000000"/>
              </a:solidFill>
              <a:prstDash val="solid"/>
              <a:round/>
              <a:headEnd type="none" w="med" len="med"/>
              <a:tailEnd type="none" w="med" len="med"/>
            </a:ln>
            <a:effectLst/>
          </p:spPr>
        </p:cxnSp>
      </p:grpSp>
      <p:grpSp>
        <p:nvGrpSpPr>
          <p:cNvPr id="121" name="Group 120">
            <a:extLst>
              <a:ext uri="{FF2B5EF4-FFF2-40B4-BE49-F238E27FC236}">
                <a16:creationId xmlns:a16="http://schemas.microsoft.com/office/drawing/2014/main" id="{FCD8211F-2B05-1756-6680-E8CE165CB743}"/>
              </a:ext>
            </a:extLst>
          </p:cNvPr>
          <p:cNvGrpSpPr/>
          <p:nvPr/>
        </p:nvGrpSpPr>
        <p:grpSpPr>
          <a:xfrm>
            <a:off x="1489391" y="3737385"/>
            <a:ext cx="3125588" cy="425971"/>
            <a:chOff x="912671" y="4820768"/>
            <a:chExt cx="3125588" cy="425971"/>
          </a:xfrm>
        </p:grpSpPr>
        <p:sp>
          <p:nvSpPr>
            <p:cNvPr id="122" name="TextBox 121">
              <a:extLst>
                <a:ext uri="{FF2B5EF4-FFF2-40B4-BE49-F238E27FC236}">
                  <a16:creationId xmlns:a16="http://schemas.microsoft.com/office/drawing/2014/main" id="{4325686A-B357-EEB5-BAEB-BC8D30C168FB}"/>
                </a:ext>
              </a:extLst>
            </p:cNvPr>
            <p:cNvSpPr txBox="1"/>
            <p:nvPr/>
          </p:nvSpPr>
          <p:spPr bwMode="auto">
            <a:xfrm>
              <a:off x="912671" y="4820768"/>
              <a:ext cx="265630" cy="421695"/>
            </a:xfrm>
            <a:prstGeom prst="rect">
              <a:avLst/>
            </a:prstGeom>
            <a:no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303</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305</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301</a:t>
              </a:r>
            </a:p>
          </p:txBody>
        </p:sp>
        <p:sp>
          <p:nvSpPr>
            <p:cNvPr id="123" name="TextBox 122">
              <a:extLst>
                <a:ext uri="{FF2B5EF4-FFF2-40B4-BE49-F238E27FC236}">
                  <a16:creationId xmlns:a16="http://schemas.microsoft.com/office/drawing/2014/main" id="{357EFB7F-A0C6-4EA3-A92D-2C145DB4D4E6}"/>
                </a:ext>
              </a:extLst>
            </p:cNvPr>
            <p:cNvSpPr txBox="1"/>
            <p:nvPr/>
          </p:nvSpPr>
          <p:spPr bwMode="auto">
            <a:xfrm>
              <a:off x="2342651" y="4820768"/>
              <a:ext cx="265630" cy="425971"/>
            </a:xfrm>
            <a:prstGeom prst="rect">
              <a:avLst/>
            </a:prstGeom>
            <a:no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256</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267</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243</a:t>
              </a:r>
            </a:p>
          </p:txBody>
        </p:sp>
        <p:sp>
          <p:nvSpPr>
            <p:cNvPr id="124" name="TextBox 123">
              <a:extLst>
                <a:ext uri="{FF2B5EF4-FFF2-40B4-BE49-F238E27FC236}">
                  <a16:creationId xmlns:a16="http://schemas.microsoft.com/office/drawing/2014/main" id="{40926B56-7DA0-1635-43AE-A3A66892B287}"/>
                </a:ext>
              </a:extLst>
            </p:cNvPr>
            <p:cNvSpPr txBox="1"/>
            <p:nvPr/>
          </p:nvSpPr>
          <p:spPr bwMode="auto">
            <a:xfrm>
              <a:off x="3772629" y="4820768"/>
              <a:ext cx="265630" cy="425971"/>
            </a:xfrm>
            <a:prstGeom prst="rect">
              <a:avLst/>
            </a:prstGeom>
            <a:no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125" name="TextBox 124">
              <a:extLst>
                <a:ext uri="{FF2B5EF4-FFF2-40B4-BE49-F238E27FC236}">
                  <a16:creationId xmlns:a16="http://schemas.microsoft.com/office/drawing/2014/main" id="{5AB0BBDB-24CC-54ED-25C1-9A3D486F55DF}"/>
                </a:ext>
              </a:extLst>
            </p:cNvPr>
            <p:cNvSpPr txBox="1"/>
            <p:nvPr/>
          </p:nvSpPr>
          <p:spPr bwMode="auto">
            <a:xfrm>
              <a:off x="1627661" y="4820768"/>
              <a:ext cx="265630" cy="425971"/>
            </a:xfrm>
            <a:prstGeom prst="rect">
              <a:avLst/>
            </a:prstGeom>
            <a:no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278</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278</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267</a:t>
              </a:r>
            </a:p>
          </p:txBody>
        </p:sp>
        <p:sp>
          <p:nvSpPr>
            <p:cNvPr id="126" name="TextBox 125">
              <a:extLst>
                <a:ext uri="{FF2B5EF4-FFF2-40B4-BE49-F238E27FC236}">
                  <a16:creationId xmlns:a16="http://schemas.microsoft.com/office/drawing/2014/main" id="{9DABFA93-0D83-B6C3-26FE-6003A88A0288}"/>
                </a:ext>
              </a:extLst>
            </p:cNvPr>
            <p:cNvSpPr txBox="1"/>
            <p:nvPr/>
          </p:nvSpPr>
          <p:spPr bwMode="auto">
            <a:xfrm>
              <a:off x="3057640" y="4820768"/>
              <a:ext cx="265630" cy="425971"/>
            </a:xfrm>
            <a:prstGeom prst="rect">
              <a:avLst/>
            </a:prstGeom>
            <a:no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77</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82</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94</a:t>
              </a:r>
            </a:p>
          </p:txBody>
        </p:sp>
      </p:grpSp>
      <p:sp>
        <p:nvSpPr>
          <p:cNvPr id="127" name="TextBox 126">
            <a:extLst>
              <a:ext uri="{FF2B5EF4-FFF2-40B4-BE49-F238E27FC236}">
                <a16:creationId xmlns:a16="http://schemas.microsoft.com/office/drawing/2014/main" id="{3DEB40C5-1279-C53E-6987-5A16B2BE876B}"/>
              </a:ext>
            </a:extLst>
          </p:cNvPr>
          <p:cNvSpPr txBox="1"/>
          <p:nvPr/>
        </p:nvSpPr>
        <p:spPr bwMode="auto">
          <a:xfrm rot="16200000">
            <a:off x="282389" y="1989908"/>
            <a:ext cx="178858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a:rPr>
              <a:t>PFS (%)</a:t>
            </a:r>
          </a:p>
        </p:txBody>
      </p:sp>
      <p:sp>
        <p:nvSpPr>
          <p:cNvPr id="128" name="TextBox 127">
            <a:extLst>
              <a:ext uri="{FF2B5EF4-FFF2-40B4-BE49-F238E27FC236}">
                <a16:creationId xmlns:a16="http://schemas.microsoft.com/office/drawing/2014/main" id="{D6AAFE15-5F9F-D1E4-B832-A32651D9A0F3}"/>
              </a:ext>
            </a:extLst>
          </p:cNvPr>
          <p:cNvSpPr txBox="1"/>
          <p:nvPr/>
        </p:nvSpPr>
        <p:spPr bwMode="auto">
          <a:xfrm>
            <a:off x="600393" y="3501469"/>
            <a:ext cx="891865" cy="830997"/>
          </a:xfrm>
          <a:prstGeom prst="rect">
            <a:avLst/>
          </a:prstGeom>
          <a:no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square" l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at risk</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85C00"/>
                </a:solidFill>
                <a:effectLst/>
                <a:uLnTx/>
                <a:uFillTx/>
                <a:latin typeface="Arial" panose="020B0604020202020204" pitchFamily="34" charset="0"/>
                <a:ea typeface="+mn-ea"/>
                <a:cs typeface="Arial" panose="020B0604020202020204" pitchFamily="34" charset="0"/>
              </a:rPr>
              <a:t>VO</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87722"/>
                </a:solidFill>
                <a:effectLst/>
                <a:uLnTx/>
                <a:uFillTx/>
                <a:latin typeface="Arial" panose="020B0604020202020204" pitchFamily="34" charset="0"/>
                <a:ea typeface="+mn-ea"/>
                <a:cs typeface="Arial" panose="020B0604020202020204" pitchFamily="34" charset="0"/>
              </a:rPr>
              <a:t>VI</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31B1B"/>
                </a:solidFill>
                <a:effectLst/>
                <a:uLnTx/>
                <a:uFillTx/>
                <a:latin typeface="Arial" panose="020B0604020202020204" pitchFamily="34" charset="0"/>
                <a:ea typeface="+mn-ea"/>
                <a:cs typeface="Arial" panose="020B0604020202020204" pitchFamily="34" charset="0"/>
              </a:rPr>
              <a:t>I</a:t>
            </a:r>
            <a:endParaRPr kumimoji="0" lang="en-US" sz="1200" b="0" i="0" u="none" strike="noStrike" kern="1200" cap="none" spc="0" normalizeH="0" baseline="0" noProof="0" dirty="0">
              <a:ln>
                <a:noFill/>
              </a:ln>
              <a:solidFill>
                <a:srgbClr val="B31B1B"/>
              </a:solidFill>
              <a:effectLst/>
              <a:uLnTx/>
              <a:uFillTx/>
              <a:latin typeface="Arial" panose="020B0604020202020204" pitchFamily="34" charset="0"/>
              <a:ea typeface="+mn-ea"/>
              <a:cs typeface="Arial" panose="020B0604020202020204" pitchFamily="34" charset="0"/>
            </a:endParaRPr>
          </a:p>
        </p:txBody>
      </p:sp>
      <p:sp>
        <p:nvSpPr>
          <p:cNvPr id="129" name="TextBox 128">
            <a:extLst>
              <a:ext uri="{FF2B5EF4-FFF2-40B4-BE49-F238E27FC236}">
                <a16:creationId xmlns:a16="http://schemas.microsoft.com/office/drawing/2014/main" id="{16C9B0A5-4B28-55D0-670D-AC501659505C}"/>
              </a:ext>
            </a:extLst>
          </p:cNvPr>
          <p:cNvSpPr txBox="1"/>
          <p:nvPr/>
        </p:nvSpPr>
        <p:spPr>
          <a:xfrm>
            <a:off x="1681530" y="2233852"/>
            <a:ext cx="2711321" cy="265309"/>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dirty="0">
                <a:ln>
                  <a:noFill/>
                </a:ln>
                <a:solidFill>
                  <a:srgbClr val="000000"/>
                </a:solidFill>
                <a:effectLst/>
                <a:uLnTx/>
                <a:uFillTx/>
                <a:latin typeface="Calibri"/>
                <a:ea typeface="+mn-ea"/>
                <a:cs typeface="+mn-cs"/>
              </a:rPr>
              <a:t>VI vs I: HR 0.84;</a:t>
            </a:r>
            <a:r>
              <a:rPr kumimoji="0" lang="en-US" sz="1051" b="0" i="0" u="none" strike="noStrike" kern="1200" cap="none" spc="0" normalizeH="0" baseline="0" noProof="0" dirty="0">
                <a:ln>
                  <a:noFill/>
                </a:ln>
                <a:solidFill>
                  <a:srgbClr val="000000"/>
                </a:solidFill>
                <a:effectLst/>
                <a:uLnTx/>
                <a:uFillTx/>
                <a:latin typeface="Calibri"/>
                <a:ea typeface="+mn-ea"/>
                <a:cs typeface="+mn-cs"/>
              </a:rPr>
              <a:t>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srgbClr val="000000"/>
                </a:solidFill>
                <a:effectLst/>
                <a:uLnTx/>
                <a:uFillTx/>
                <a:latin typeface="Calibri"/>
                <a:ea typeface="+mn-ea"/>
                <a:cs typeface="+mn-cs"/>
              </a:rPr>
              <a:t>type-I-error adjusted CI [98.0%] 0.53-1.32</a:t>
            </a:r>
          </a:p>
          <a:p>
            <a:pPr marL="0" marR="0" lvl="0" indent="0" algn="l" defTabSz="609585" rtl="0" eaLnBrk="1" fontAlgn="auto" latinLnBrk="0" hangingPunct="1">
              <a:lnSpc>
                <a:spcPct val="100000"/>
              </a:lnSpc>
              <a:spcBef>
                <a:spcPts val="600"/>
              </a:spcBef>
              <a:spcAft>
                <a:spcPts val="0"/>
              </a:spcAft>
              <a:buClrTx/>
              <a:buSzTx/>
              <a:buFontTx/>
              <a:buNone/>
              <a:tabLst/>
              <a:defRPr/>
            </a:pPr>
            <a:r>
              <a:rPr kumimoji="0" lang="en-US" sz="1051" b="1" i="0" u="none" strike="noStrike" kern="1200" cap="none" spc="0" normalizeH="0" baseline="0" noProof="0" dirty="0">
                <a:ln>
                  <a:noFill/>
                </a:ln>
                <a:solidFill>
                  <a:srgbClr val="000000"/>
                </a:solidFill>
                <a:effectLst/>
                <a:uLnTx/>
                <a:uFillTx/>
                <a:latin typeface="Calibri"/>
                <a:ea typeface="+mn-ea"/>
                <a:cs typeface="+mn-cs"/>
              </a:rPr>
              <a:t>VO vs I: HR 0.87;</a:t>
            </a:r>
            <a:r>
              <a:rPr kumimoji="0" lang="en-US" sz="1051" b="0" i="0" u="none" strike="noStrike" kern="1200" cap="none" spc="0" normalizeH="0" baseline="0" noProof="0" dirty="0">
                <a:ln>
                  <a:noFill/>
                </a:ln>
                <a:solidFill>
                  <a:srgbClr val="000000"/>
                </a:solidFill>
                <a:effectLst/>
                <a:uLnTx/>
                <a:uFillTx/>
                <a:latin typeface="Calibri"/>
                <a:ea typeface="+mn-ea"/>
                <a:cs typeface="+mn-cs"/>
              </a:rPr>
              <a:t>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srgbClr val="000000"/>
                </a:solidFill>
                <a:effectLst/>
                <a:uLnTx/>
                <a:uFillTx/>
                <a:latin typeface="Calibri"/>
                <a:ea typeface="+mn-ea"/>
                <a:cs typeface="+mn-cs"/>
              </a:rPr>
              <a:t>type-I-error adjusted CI [98.3%] 0.54-1.41</a:t>
            </a:r>
          </a:p>
        </p:txBody>
      </p:sp>
      <p:graphicFrame>
        <p:nvGraphicFramePr>
          <p:cNvPr id="130" name="Table 129">
            <a:extLst>
              <a:ext uri="{FF2B5EF4-FFF2-40B4-BE49-F238E27FC236}">
                <a16:creationId xmlns:a16="http://schemas.microsoft.com/office/drawing/2014/main" id="{DF57B091-5C64-E618-D96E-F86DCDAB07C3}"/>
              </a:ext>
            </a:extLst>
          </p:cNvPr>
          <p:cNvGraphicFramePr>
            <a:graphicFrameLocks noGrp="1"/>
          </p:cNvGraphicFramePr>
          <p:nvPr/>
        </p:nvGraphicFramePr>
        <p:xfrm>
          <a:off x="1176680" y="4496042"/>
          <a:ext cx="3380300" cy="937563"/>
        </p:xfrm>
        <a:graphic>
          <a:graphicData uri="http://schemas.openxmlformats.org/drawingml/2006/table">
            <a:tbl>
              <a:tblPr firstRow="1" bandRow="1">
                <a:tableStyleId>{2D5ABB26-0587-4C30-8999-92F81FD0307C}</a:tableStyleId>
              </a:tblPr>
              <a:tblGrid>
                <a:gridCol w="1311983">
                  <a:extLst>
                    <a:ext uri="{9D8B030D-6E8A-4147-A177-3AD203B41FA5}">
                      <a16:colId xmlns:a16="http://schemas.microsoft.com/office/drawing/2014/main" val="20000"/>
                    </a:ext>
                  </a:extLst>
                </a:gridCol>
                <a:gridCol w="689439">
                  <a:extLst>
                    <a:ext uri="{9D8B030D-6E8A-4147-A177-3AD203B41FA5}">
                      <a16:colId xmlns:a16="http://schemas.microsoft.com/office/drawing/2014/main" val="20001"/>
                    </a:ext>
                  </a:extLst>
                </a:gridCol>
                <a:gridCol w="689439">
                  <a:extLst>
                    <a:ext uri="{9D8B030D-6E8A-4147-A177-3AD203B41FA5}">
                      <a16:colId xmlns:a16="http://schemas.microsoft.com/office/drawing/2014/main" val="20002"/>
                    </a:ext>
                  </a:extLst>
                </a:gridCol>
                <a:gridCol w="689439">
                  <a:extLst>
                    <a:ext uri="{9D8B030D-6E8A-4147-A177-3AD203B41FA5}">
                      <a16:colId xmlns:a16="http://schemas.microsoft.com/office/drawing/2014/main" val="20003"/>
                    </a:ext>
                  </a:extLst>
                </a:gridCol>
              </a:tblGrid>
              <a:tr h="312521">
                <a:tc>
                  <a:txBody>
                    <a:bodyPr/>
                    <a:lstStyle/>
                    <a:p>
                      <a:endParaRPr lang="en-US" sz="1200" dirty="0"/>
                    </a:p>
                  </a:txBody>
                  <a:tcPr marL="0" marR="0" marT="0" marB="0"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ctr"/>
                      <a:r>
                        <a:rPr lang="en-US" sz="1200" b="1" dirty="0">
                          <a:solidFill>
                            <a:srgbClr val="FFFFFF"/>
                          </a:solidFill>
                        </a:rPr>
                        <a:t>VO</a:t>
                      </a:r>
                    </a:p>
                  </a:txBody>
                  <a:tcPr marL="0" marR="0" marT="0" marB="0"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accent2"/>
                    </a:solidFill>
                  </a:tcPr>
                </a:tc>
                <a:tc>
                  <a:txBody>
                    <a:bodyPr/>
                    <a:lstStyle/>
                    <a:p>
                      <a:pPr algn="ctr"/>
                      <a:r>
                        <a:rPr lang="en-US" sz="1200" b="1" dirty="0">
                          <a:solidFill>
                            <a:srgbClr val="FFFFFF"/>
                          </a:solidFill>
                        </a:rPr>
                        <a:t>I</a:t>
                      </a:r>
                    </a:p>
                  </a:txBody>
                  <a:tcPr marL="0" marR="0" marT="0" marB="0"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346691"/>
                    </a:solidFill>
                  </a:tcPr>
                </a:tc>
                <a:tc>
                  <a:txBody>
                    <a:bodyPr/>
                    <a:lstStyle/>
                    <a:p>
                      <a:pPr algn="ctr"/>
                      <a:r>
                        <a:rPr lang="en-US" sz="1200" b="1" dirty="0">
                          <a:solidFill>
                            <a:srgbClr val="FFFFFF"/>
                          </a:solidFill>
                        </a:rPr>
                        <a:t>VI</a:t>
                      </a:r>
                    </a:p>
                  </a:txBody>
                  <a:tcPr marL="0" marR="0" marT="0" marB="0"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accent3"/>
                    </a:solidFill>
                  </a:tcPr>
                </a:tc>
                <a:extLst>
                  <a:ext uri="{0D108BD9-81ED-4DB2-BD59-A6C34878D82A}">
                    <a16:rowId xmlns:a16="http://schemas.microsoft.com/office/drawing/2014/main" val="10000"/>
                  </a:ext>
                </a:extLst>
              </a:tr>
              <a:tr h="312521">
                <a:tc>
                  <a:txBody>
                    <a:bodyPr/>
                    <a:lstStyle/>
                    <a:p>
                      <a:pPr marL="45720"/>
                      <a:r>
                        <a:rPr lang="en-US" sz="1200" b="1" dirty="0">
                          <a:solidFill>
                            <a:schemeClr val="tx2"/>
                          </a:solidFill>
                        </a:rPr>
                        <a:t>PD</a:t>
                      </a:r>
                    </a:p>
                  </a:txBody>
                  <a:tcPr marL="0" marR="0" marT="0" marB="0" anchor="ctr">
                    <a:lnT w="19050" cap="flat" cmpd="sng" algn="ctr">
                      <a:solidFill>
                        <a:schemeClr val="tx2"/>
                      </a:solidFill>
                      <a:prstDash val="solid"/>
                      <a:round/>
                      <a:headEnd type="none" w="med" len="med"/>
                      <a:tailEnd type="none" w="med" len="med"/>
                    </a:lnT>
                  </a:tcPr>
                </a:tc>
                <a:tc>
                  <a:txBody>
                    <a:bodyPr/>
                    <a:lstStyle/>
                    <a:p>
                      <a:pPr algn="ctr"/>
                      <a:r>
                        <a:rPr lang="en-US" sz="1200" b="0" dirty="0">
                          <a:solidFill>
                            <a:schemeClr val="tx2"/>
                          </a:solidFill>
                        </a:rPr>
                        <a:t>25</a:t>
                      </a:r>
                    </a:p>
                  </a:txBody>
                  <a:tcPr marL="0" marR="0" marT="0" marB="0" anchor="ctr">
                    <a:lnT w="19050" cap="flat" cmpd="sng" algn="ctr">
                      <a:solidFill>
                        <a:schemeClr val="tx2"/>
                      </a:solidFill>
                      <a:prstDash val="solid"/>
                      <a:round/>
                      <a:headEnd type="none" w="med" len="med"/>
                      <a:tailEnd type="none" w="med" len="med"/>
                    </a:lnT>
                    <a:solidFill>
                      <a:srgbClr val="D85C00">
                        <a:alpha val="10000"/>
                      </a:srgbClr>
                    </a:solidFill>
                  </a:tcPr>
                </a:tc>
                <a:tc>
                  <a:txBody>
                    <a:bodyPr/>
                    <a:lstStyle/>
                    <a:p>
                      <a:pPr algn="ctr"/>
                      <a:r>
                        <a:rPr lang="en-US" sz="1200" b="0" dirty="0">
                          <a:solidFill>
                            <a:schemeClr val="tx2"/>
                          </a:solidFill>
                        </a:rPr>
                        <a:t>46</a:t>
                      </a:r>
                    </a:p>
                  </a:txBody>
                  <a:tcPr marL="0" marR="0" marT="0" marB="0" anchor="ctr">
                    <a:lnT w="19050" cap="flat" cmpd="sng" algn="ctr">
                      <a:solidFill>
                        <a:schemeClr val="tx2"/>
                      </a:solidFill>
                      <a:prstDash val="solid"/>
                      <a:round/>
                      <a:headEnd type="none" w="med" len="med"/>
                      <a:tailEnd type="none" w="med" len="med"/>
                    </a:lnT>
                    <a:solidFill>
                      <a:srgbClr val="346691">
                        <a:alpha val="10000"/>
                      </a:srgbClr>
                    </a:solidFill>
                  </a:tcPr>
                </a:tc>
                <a:tc>
                  <a:txBody>
                    <a:bodyPr/>
                    <a:lstStyle/>
                    <a:p>
                      <a:pPr algn="ctr"/>
                      <a:r>
                        <a:rPr lang="en-US" sz="1200" b="0" dirty="0">
                          <a:solidFill>
                            <a:schemeClr val="tx2"/>
                          </a:solidFill>
                        </a:rPr>
                        <a:t>37</a:t>
                      </a:r>
                    </a:p>
                  </a:txBody>
                  <a:tcPr marL="0" marR="0" marT="0" marB="0" anchor="ctr">
                    <a:lnT w="19050" cap="flat" cmpd="sng" algn="ctr">
                      <a:solidFill>
                        <a:schemeClr val="tx2"/>
                      </a:solidFill>
                      <a:prstDash val="solid"/>
                      <a:round/>
                      <a:headEnd type="none" w="med" len="med"/>
                      <a:tailEnd type="none" w="med" len="med"/>
                    </a:lnT>
                    <a:solidFill>
                      <a:srgbClr val="008000">
                        <a:alpha val="10000"/>
                      </a:srgbClr>
                    </a:solidFill>
                  </a:tcPr>
                </a:tc>
                <a:extLst>
                  <a:ext uri="{0D108BD9-81ED-4DB2-BD59-A6C34878D82A}">
                    <a16:rowId xmlns:a16="http://schemas.microsoft.com/office/drawing/2014/main" val="10001"/>
                  </a:ext>
                </a:extLst>
              </a:tr>
              <a:tr h="312521">
                <a:tc>
                  <a:txBody>
                    <a:bodyPr/>
                    <a:lstStyle/>
                    <a:p>
                      <a:pPr marL="45720"/>
                      <a:r>
                        <a:rPr lang="en-US" sz="1200" b="1" dirty="0">
                          <a:solidFill>
                            <a:schemeClr val="tx2"/>
                          </a:solidFill>
                        </a:rPr>
                        <a:t>Death</a:t>
                      </a:r>
                    </a:p>
                  </a:txBody>
                  <a:tcPr marL="0" marR="0" marT="0" marB="0" anchor="ctr">
                    <a:lnB w="19050" cap="flat" cmpd="sng" algn="ctr">
                      <a:solidFill>
                        <a:schemeClr val="tx2"/>
                      </a:solidFill>
                      <a:prstDash val="solid"/>
                      <a:round/>
                      <a:headEnd type="none" w="med" len="med"/>
                      <a:tailEnd type="none" w="med" len="med"/>
                    </a:lnB>
                  </a:tcPr>
                </a:tc>
                <a:tc>
                  <a:txBody>
                    <a:bodyPr/>
                    <a:lstStyle/>
                    <a:p>
                      <a:pPr algn="ctr"/>
                      <a:r>
                        <a:rPr lang="en-US" sz="1200" b="0" dirty="0">
                          <a:solidFill>
                            <a:schemeClr val="tx2"/>
                          </a:solidFill>
                        </a:rPr>
                        <a:t>21</a:t>
                      </a:r>
                    </a:p>
                  </a:txBody>
                  <a:tcPr marL="0" marR="0" marT="0" marB="0" anchor="ctr">
                    <a:lnB w="19050" cap="flat" cmpd="sng" algn="ctr">
                      <a:solidFill>
                        <a:schemeClr val="tx2"/>
                      </a:solidFill>
                      <a:prstDash val="solid"/>
                      <a:round/>
                      <a:headEnd type="none" w="med" len="med"/>
                      <a:tailEnd type="none" w="med" len="med"/>
                    </a:lnB>
                    <a:solidFill>
                      <a:srgbClr val="D85C00">
                        <a:alpha val="10000"/>
                      </a:srgbClr>
                    </a:solidFill>
                  </a:tcPr>
                </a:tc>
                <a:tc>
                  <a:txBody>
                    <a:bodyPr/>
                    <a:lstStyle/>
                    <a:p>
                      <a:pPr algn="ctr"/>
                      <a:r>
                        <a:rPr lang="en-US" sz="1200" b="0" dirty="0">
                          <a:solidFill>
                            <a:schemeClr val="tx2"/>
                          </a:solidFill>
                        </a:rPr>
                        <a:t>11</a:t>
                      </a:r>
                    </a:p>
                  </a:txBody>
                  <a:tcPr marL="0" marR="0" marT="0" marB="0" anchor="ctr">
                    <a:lnB w="19050" cap="flat" cmpd="sng" algn="ctr">
                      <a:solidFill>
                        <a:schemeClr val="tx2"/>
                      </a:solidFill>
                      <a:prstDash val="solid"/>
                      <a:round/>
                      <a:headEnd type="none" w="med" len="med"/>
                      <a:tailEnd type="none" w="med" len="med"/>
                    </a:lnB>
                    <a:solidFill>
                      <a:srgbClr val="346691">
                        <a:alpha val="10000"/>
                      </a:srgbClr>
                    </a:solidFill>
                  </a:tcPr>
                </a:tc>
                <a:tc>
                  <a:txBody>
                    <a:bodyPr/>
                    <a:lstStyle/>
                    <a:p>
                      <a:pPr algn="ctr"/>
                      <a:r>
                        <a:rPr lang="en-US" sz="1200" b="0" dirty="0">
                          <a:solidFill>
                            <a:schemeClr val="tx2"/>
                          </a:solidFill>
                        </a:rPr>
                        <a:t>13</a:t>
                      </a:r>
                    </a:p>
                  </a:txBody>
                  <a:tcPr marL="0" marR="0" marT="0" marB="0" anchor="ctr">
                    <a:lnB w="19050" cap="flat" cmpd="sng" algn="ctr">
                      <a:solidFill>
                        <a:schemeClr val="tx2"/>
                      </a:solidFill>
                      <a:prstDash val="solid"/>
                      <a:round/>
                      <a:headEnd type="none" w="med" len="med"/>
                      <a:tailEnd type="none" w="med" len="med"/>
                    </a:lnB>
                    <a:solidFill>
                      <a:srgbClr val="008000">
                        <a:alpha val="10000"/>
                      </a:srgbClr>
                    </a:solidFill>
                  </a:tcPr>
                </a:tc>
                <a:extLst>
                  <a:ext uri="{0D108BD9-81ED-4DB2-BD59-A6C34878D82A}">
                    <a16:rowId xmlns:a16="http://schemas.microsoft.com/office/drawing/2014/main" val="10002"/>
                  </a:ext>
                </a:extLst>
              </a:tr>
            </a:tbl>
          </a:graphicData>
        </a:graphic>
      </p:graphicFrame>
      <p:sp>
        <p:nvSpPr>
          <p:cNvPr id="131" name="Freeform 130">
            <a:extLst>
              <a:ext uri="{FF2B5EF4-FFF2-40B4-BE49-F238E27FC236}">
                <a16:creationId xmlns:a16="http://schemas.microsoft.com/office/drawing/2014/main" id="{C8F145DE-1CD0-48C3-D695-9C0C87923F5D}"/>
              </a:ext>
            </a:extLst>
          </p:cNvPr>
          <p:cNvSpPr/>
          <p:nvPr/>
        </p:nvSpPr>
        <p:spPr>
          <a:xfrm>
            <a:off x="1629742" y="1257430"/>
            <a:ext cx="2907271" cy="755135"/>
          </a:xfrm>
          <a:custGeom>
            <a:avLst/>
            <a:gdLst>
              <a:gd name="connsiteX0" fmla="*/ 0 w 2907270"/>
              <a:gd name="connsiteY0" fmla="*/ 3433 h 755135"/>
              <a:gd name="connsiteX1" fmla="*/ 58352 w 2907270"/>
              <a:gd name="connsiteY1" fmla="*/ 0 h 755135"/>
              <a:gd name="connsiteX2" fmla="*/ 65216 w 2907270"/>
              <a:gd name="connsiteY2" fmla="*/ 6865 h 755135"/>
              <a:gd name="connsiteX3" fmla="*/ 75514 w 2907270"/>
              <a:gd name="connsiteY3" fmla="*/ 13730 h 755135"/>
              <a:gd name="connsiteX4" fmla="*/ 147595 w 2907270"/>
              <a:gd name="connsiteY4" fmla="*/ 13730 h 755135"/>
              <a:gd name="connsiteX5" fmla="*/ 151027 w 2907270"/>
              <a:gd name="connsiteY5" fmla="*/ 17162 h 755135"/>
              <a:gd name="connsiteX6" fmla="*/ 233406 w 2907270"/>
              <a:gd name="connsiteY6" fmla="*/ 20595 h 755135"/>
              <a:gd name="connsiteX7" fmla="*/ 233406 w 2907270"/>
              <a:gd name="connsiteY7" fmla="*/ 30892 h 755135"/>
              <a:gd name="connsiteX8" fmla="*/ 281460 w 2907270"/>
              <a:gd name="connsiteY8" fmla="*/ 34325 h 755135"/>
              <a:gd name="connsiteX9" fmla="*/ 302054 w 2907270"/>
              <a:gd name="connsiteY9" fmla="*/ 34325 h 755135"/>
              <a:gd name="connsiteX10" fmla="*/ 298622 w 2907270"/>
              <a:gd name="connsiteY10" fmla="*/ 51487 h 755135"/>
              <a:gd name="connsiteX11" fmla="*/ 329514 w 2907270"/>
              <a:gd name="connsiteY11" fmla="*/ 51487 h 755135"/>
              <a:gd name="connsiteX12" fmla="*/ 336379 w 2907270"/>
              <a:gd name="connsiteY12" fmla="*/ 51487 h 755135"/>
              <a:gd name="connsiteX13" fmla="*/ 377568 w 2907270"/>
              <a:gd name="connsiteY13" fmla="*/ 51487 h 755135"/>
              <a:gd name="connsiteX14" fmla="*/ 384433 w 2907270"/>
              <a:gd name="connsiteY14" fmla="*/ 58352 h 755135"/>
              <a:gd name="connsiteX15" fmla="*/ 415325 w 2907270"/>
              <a:gd name="connsiteY15" fmla="*/ 58352 h 755135"/>
              <a:gd name="connsiteX16" fmla="*/ 425622 w 2907270"/>
              <a:gd name="connsiteY16" fmla="*/ 72081 h 755135"/>
              <a:gd name="connsiteX17" fmla="*/ 580081 w 2907270"/>
              <a:gd name="connsiteY17" fmla="*/ 72081 h 755135"/>
              <a:gd name="connsiteX18" fmla="*/ 586946 w 2907270"/>
              <a:gd name="connsiteY18" fmla="*/ 78946 h 755135"/>
              <a:gd name="connsiteX19" fmla="*/ 669325 w 2907270"/>
              <a:gd name="connsiteY19" fmla="*/ 75514 h 755135"/>
              <a:gd name="connsiteX20" fmla="*/ 683054 w 2907270"/>
              <a:gd name="connsiteY20" fmla="*/ 89244 h 755135"/>
              <a:gd name="connsiteX21" fmla="*/ 703649 w 2907270"/>
              <a:gd name="connsiteY21" fmla="*/ 92676 h 755135"/>
              <a:gd name="connsiteX22" fmla="*/ 703649 w 2907270"/>
              <a:gd name="connsiteY22" fmla="*/ 102973 h 755135"/>
              <a:gd name="connsiteX23" fmla="*/ 734541 w 2907270"/>
              <a:gd name="connsiteY23" fmla="*/ 102973 h 755135"/>
              <a:gd name="connsiteX24" fmla="*/ 741406 w 2907270"/>
              <a:gd name="connsiteY24" fmla="*/ 113271 h 755135"/>
              <a:gd name="connsiteX25" fmla="*/ 840946 w 2907270"/>
              <a:gd name="connsiteY25" fmla="*/ 113271 h 755135"/>
              <a:gd name="connsiteX26" fmla="*/ 854676 w 2907270"/>
              <a:gd name="connsiteY26" fmla="*/ 123568 h 755135"/>
              <a:gd name="connsiteX27" fmla="*/ 950784 w 2907270"/>
              <a:gd name="connsiteY27" fmla="*/ 123568 h 755135"/>
              <a:gd name="connsiteX28" fmla="*/ 950784 w 2907270"/>
              <a:gd name="connsiteY28" fmla="*/ 123568 h 755135"/>
              <a:gd name="connsiteX29" fmla="*/ 981676 w 2907270"/>
              <a:gd name="connsiteY29" fmla="*/ 140730 h 755135"/>
              <a:gd name="connsiteX30" fmla="*/ 1060622 w 2907270"/>
              <a:gd name="connsiteY30" fmla="*/ 144162 h 755135"/>
              <a:gd name="connsiteX31" fmla="*/ 1070919 w 2907270"/>
              <a:gd name="connsiteY31" fmla="*/ 151027 h 755135"/>
              <a:gd name="connsiteX32" fmla="*/ 1156730 w 2907270"/>
              <a:gd name="connsiteY32" fmla="*/ 147595 h 755135"/>
              <a:gd name="connsiteX33" fmla="*/ 1167027 w 2907270"/>
              <a:gd name="connsiteY33" fmla="*/ 151027 h 755135"/>
              <a:gd name="connsiteX34" fmla="*/ 1167027 w 2907270"/>
              <a:gd name="connsiteY34" fmla="*/ 151027 h 755135"/>
              <a:gd name="connsiteX35" fmla="*/ 1197919 w 2907270"/>
              <a:gd name="connsiteY35" fmla="*/ 151027 h 755135"/>
              <a:gd name="connsiteX36" fmla="*/ 1215081 w 2907270"/>
              <a:gd name="connsiteY36" fmla="*/ 151027 h 755135"/>
              <a:gd name="connsiteX37" fmla="*/ 1221946 w 2907270"/>
              <a:gd name="connsiteY37" fmla="*/ 157892 h 755135"/>
              <a:gd name="connsiteX38" fmla="*/ 1266568 w 2907270"/>
              <a:gd name="connsiteY38" fmla="*/ 161325 h 755135"/>
              <a:gd name="connsiteX39" fmla="*/ 1273433 w 2907270"/>
              <a:gd name="connsiteY39" fmla="*/ 161325 h 755135"/>
              <a:gd name="connsiteX40" fmla="*/ 1321487 w 2907270"/>
              <a:gd name="connsiteY40" fmla="*/ 161325 h 755135"/>
              <a:gd name="connsiteX41" fmla="*/ 1335216 w 2907270"/>
              <a:gd name="connsiteY41" fmla="*/ 171622 h 755135"/>
              <a:gd name="connsiteX42" fmla="*/ 1362676 w 2907270"/>
              <a:gd name="connsiteY42" fmla="*/ 168189 h 755135"/>
              <a:gd name="connsiteX43" fmla="*/ 1372973 w 2907270"/>
              <a:gd name="connsiteY43" fmla="*/ 178487 h 755135"/>
              <a:gd name="connsiteX44" fmla="*/ 1417595 w 2907270"/>
              <a:gd name="connsiteY44" fmla="*/ 175054 h 755135"/>
              <a:gd name="connsiteX45" fmla="*/ 1417595 w 2907270"/>
              <a:gd name="connsiteY45" fmla="*/ 175054 h 755135"/>
              <a:gd name="connsiteX46" fmla="*/ 1427892 w 2907270"/>
              <a:gd name="connsiteY46" fmla="*/ 195649 h 755135"/>
              <a:gd name="connsiteX47" fmla="*/ 1489676 w 2907270"/>
              <a:gd name="connsiteY47" fmla="*/ 195649 h 755135"/>
              <a:gd name="connsiteX48" fmla="*/ 1496541 w 2907270"/>
              <a:gd name="connsiteY48" fmla="*/ 205946 h 755135"/>
              <a:gd name="connsiteX49" fmla="*/ 1530865 w 2907270"/>
              <a:gd name="connsiteY49" fmla="*/ 209379 h 755135"/>
              <a:gd name="connsiteX50" fmla="*/ 1534297 w 2907270"/>
              <a:gd name="connsiteY50" fmla="*/ 219676 h 755135"/>
              <a:gd name="connsiteX51" fmla="*/ 1585784 w 2907270"/>
              <a:gd name="connsiteY51" fmla="*/ 216244 h 755135"/>
              <a:gd name="connsiteX52" fmla="*/ 1589216 w 2907270"/>
              <a:gd name="connsiteY52" fmla="*/ 226541 h 755135"/>
              <a:gd name="connsiteX53" fmla="*/ 1695622 w 2907270"/>
              <a:gd name="connsiteY53" fmla="*/ 223108 h 755135"/>
              <a:gd name="connsiteX54" fmla="*/ 1695622 w 2907270"/>
              <a:gd name="connsiteY54" fmla="*/ 223108 h 755135"/>
              <a:gd name="connsiteX55" fmla="*/ 1764270 w 2907270"/>
              <a:gd name="connsiteY55" fmla="*/ 233406 h 755135"/>
              <a:gd name="connsiteX56" fmla="*/ 1771135 w 2907270"/>
              <a:gd name="connsiteY56" fmla="*/ 247135 h 755135"/>
              <a:gd name="connsiteX57" fmla="*/ 1826054 w 2907270"/>
              <a:gd name="connsiteY57" fmla="*/ 247135 h 755135"/>
              <a:gd name="connsiteX58" fmla="*/ 1836352 w 2907270"/>
              <a:gd name="connsiteY58" fmla="*/ 264298 h 755135"/>
              <a:gd name="connsiteX59" fmla="*/ 1915297 w 2907270"/>
              <a:gd name="connsiteY59" fmla="*/ 267730 h 755135"/>
              <a:gd name="connsiteX60" fmla="*/ 1915297 w 2907270"/>
              <a:gd name="connsiteY60" fmla="*/ 267730 h 755135"/>
              <a:gd name="connsiteX61" fmla="*/ 1946189 w 2907270"/>
              <a:gd name="connsiteY61" fmla="*/ 288325 h 755135"/>
              <a:gd name="connsiteX62" fmla="*/ 1946189 w 2907270"/>
              <a:gd name="connsiteY62" fmla="*/ 302054 h 755135"/>
              <a:gd name="connsiteX63" fmla="*/ 1980514 w 2907270"/>
              <a:gd name="connsiteY63" fmla="*/ 302054 h 755135"/>
              <a:gd name="connsiteX64" fmla="*/ 2007973 w 2907270"/>
              <a:gd name="connsiteY64" fmla="*/ 322649 h 755135"/>
              <a:gd name="connsiteX65" fmla="*/ 2025135 w 2907270"/>
              <a:gd name="connsiteY65" fmla="*/ 319216 h 755135"/>
              <a:gd name="connsiteX66" fmla="*/ 2032000 w 2907270"/>
              <a:gd name="connsiteY66" fmla="*/ 336379 h 755135"/>
              <a:gd name="connsiteX67" fmla="*/ 2042297 w 2907270"/>
              <a:gd name="connsiteY67" fmla="*/ 336379 h 755135"/>
              <a:gd name="connsiteX68" fmla="*/ 2237946 w 2907270"/>
              <a:gd name="connsiteY68" fmla="*/ 339811 h 755135"/>
              <a:gd name="connsiteX69" fmla="*/ 2237946 w 2907270"/>
              <a:gd name="connsiteY69" fmla="*/ 339811 h 755135"/>
              <a:gd name="connsiteX70" fmla="*/ 2268838 w 2907270"/>
              <a:gd name="connsiteY70" fmla="*/ 363838 h 755135"/>
              <a:gd name="connsiteX71" fmla="*/ 2268838 w 2907270"/>
              <a:gd name="connsiteY71" fmla="*/ 377568 h 755135"/>
              <a:gd name="connsiteX72" fmla="*/ 2320325 w 2907270"/>
              <a:gd name="connsiteY72" fmla="*/ 374135 h 755135"/>
              <a:gd name="connsiteX73" fmla="*/ 2323757 w 2907270"/>
              <a:gd name="connsiteY73" fmla="*/ 453081 h 755135"/>
              <a:gd name="connsiteX74" fmla="*/ 2385541 w 2907270"/>
              <a:gd name="connsiteY74" fmla="*/ 449649 h 755135"/>
              <a:gd name="connsiteX75" fmla="*/ 2388973 w 2907270"/>
              <a:gd name="connsiteY75" fmla="*/ 528595 h 755135"/>
              <a:gd name="connsiteX76" fmla="*/ 2413000 w 2907270"/>
              <a:gd name="connsiteY76" fmla="*/ 528595 h 755135"/>
              <a:gd name="connsiteX77" fmla="*/ 2413000 w 2907270"/>
              <a:gd name="connsiteY77" fmla="*/ 580081 h 755135"/>
              <a:gd name="connsiteX78" fmla="*/ 2433595 w 2907270"/>
              <a:gd name="connsiteY78" fmla="*/ 580081 h 755135"/>
              <a:gd name="connsiteX79" fmla="*/ 2437027 w 2907270"/>
              <a:gd name="connsiteY79" fmla="*/ 659027 h 755135"/>
              <a:gd name="connsiteX80" fmla="*/ 2461054 w 2907270"/>
              <a:gd name="connsiteY80" fmla="*/ 655595 h 755135"/>
              <a:gd name="connsiteX81" fmla="*/ 2464487 w 2907270"/>
              <a:gd name="connsiteY81" fmla="*/ 707081 h 755135"/>
              <a:gd name="connsiteX82" fmla="*/ 2478216 w 2907270"/>
              <a:gd name="connsiteY82" fmla="*/ 710514 h 755135"/>
              <a:gd name="connsiteX83" fmla="*/ 2478216 w 2907270"/>
              <a:gd name="connsiteY83" fmla="*/ 755135 h 755135"/>
              <a:gd name="connsiteX84" fmla="*/ 2907270 w 2907270"/>
              <a:gd name="connsiteY84" fmla="*/ 755135 h 75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907270" h="755135">
                <a:moveTo>
                  <a:pt x="0" y="3433"/>
                </a:moveTo>
                <a:lnTo>
                  <a:pt x="58352" y="0"/>
                </a:lnTo>
                <a:lnTo>
                  <a:pt x="65216" y="6865"/>
                </a:lnTo>
                <a:lnTo>
                  <a:pt x="75514" y="13730"/>
                </a:lnTo>
                <a:lnTo>
                  <a:pt x="147595" y="13730"/>
                </a:lnTo>
                <a:lnTo>
                  <a:pt x="151027" y="17162"/>
                </a:lnTo>
                <a:lnTo>
                  <a:pt x="233406" y="20595"/>
                </a:lnTo>
                <a:lnTo>
                  <a:pt x="233406" y="30892"/>
                </a:lnTo>
                <a:lnTo>
                  <a:pt x="281460" y="34325"/>
                </a:lnTo>
                <a:lnTo>
                  <a:pt x="302054" y="34325"/>
                </a:lnTo>
                <a:lnTo>
                  <a:pt x="298622" y="51487"/>
                </a:lnTo>
                <a:lnTo>
                  <a:pt x="329514" y="51487"/>
                </a:lnTo>
                <a:lnTo>
                  <a:pt x="336379" y="51487"/>
                </a:lnTo>
                <a:lnTo>
                  <a:pt x="377568" y="51487"/>
                </a:lnTo>
                <a:lnTo>
                  <a:pt x="384433" y="58352"/>
                </a:lnTo>
                <a:lnTo>
                  <a:pt x="415325" y="58352"/>
                </a:lnTo>
                <a:lnTo>
                  <a:pt x="425622" y="72081"/>
                </a:lnTo>
                <a:lnTo>
                  <a:pt x="580081" y="72081"/>
                </a:lnTo>
                <a:lnTo>
                  <a:pt x="586946" y="78946"/>
                </a:lnTo>
                <a:lnTo>
                  <a:pt x="669325" y="75514"/>
                </a:lnTo>
                <a:lnTo>
                  <a:pt x="683054" y="89244"/>
                </a:lnTo>
                <a:lnTo>
                  <a:pt x="703649" y="92676"/>
                </a:lnTo>
                <a:lnTo>
                  <a:pt x="703649" y="102973"/>
                </a:lnTo>
                <a:lnTo>
                  <a:pt x="734541" y="102973"/>
                </a:lnTo>
                <a:lnTo>
                  <a:pt x="741406" y="113271"/>
                </a:lnTo>
                <a:lnTo>
                  <a:pt x="840946" y="113271"/>
                </a:lnTo>
                <a:lnTo>
                  <a:pt x="854676" y="123568"/>
                </a:lnTo>
                <a:lnTo>
                  <a:pt x="950784" y="123568"/>
                </a:lnTo>
                <a:lnTo>
                  <a:pt x="950784" y="123568"/>
                </a:lnTo>
                <a:lnTo>
                  <a:pt x="981676" y="140730"/>
                </a:lnTo>
                <a:lnTo>
                  <a:pt x="1060622" y="144162"/>
                </a:lnTo>
                <a:lnTo>
                  <a:pt x="1070919" y="151027"/>
                </a:lnTo>
                <a:lnTo>
                  <a:pt x="1156730" y="147595"/>
                </a:lnTo>
                <a:lnTo>
                  <a:pt x="1167027" y="151027"/>
                </a:lnTo>
                <a:lnTo>
                  <a:pt x="1167027" y="151027"/>
                </a:lnTo>
                <a:lnTo>
                  <a:pt x="1197919" y="151027"/>
                </a:lnTo>
                <a:lnTo>
                  <a:pt x="1215081" y="151027"/>
                </a:lnTo>
                <a:lnTo>
                  <a:pt x="1221946" y="157892"/>
                </a:lnTo>
                <a:lnTo>
                  <a:pt x="1266568" y="161325"/>
                </a:lnTo>
                <a:lnTo>
                  <a:pt x="1273433" y="161325"/>
                </a:lnTo>
                <a:lnTo>
                  <a:pt x="1321487" y="161325"/>
                </a:lnTo>
                <a:lnTo>
                  <a:pt x="1335216" y="171622"/>
                </a:lnTo>
                <a:lnTo>
                  <a:pt x="1362676" y="168189"/>
                </a:lnTo>
                <a:lnTo>
                  <a:pt x="1372973" y="178487"/>
                </a:lnTo>
                <a:lnTo>
                  <a:pt x="1417595" y="175054"/>
                </a:lnTo>
                <a:lnTo>
                  <a:pt x="1417595" y="175054"/>
                </a:lnTo>
                <a:lnTo>
                  <a:pt x="1427892" y="195649"/>
                </a:lnTo>
                <a:lnTo>
                  <a:pt x="1489676" y="195649"/>
                </a:lnTo>
                <a:lnTo>
                  <a:pt x="1496541" y="205946"/>
                </a:lnTo>
                <a:lnTo>
                  <a:pt x="1530865" y="209379"/>
                </a:lnTo>
                <a:lnTo>
                  <a:pt x="1534297" y="219676"/>
                </a:lnTo>
                <a:lnTo>
                  <a:pt x="1585784" y="216244"/>
                </a:lnTo>
                <a:lnTo>
                  <a:pt x="1589216" y="226541"/>
                </a:lnTo>
                <a:lnTo>
                  <a:pt x="1695622" y="223108"/>
                </a:lnTo>
                <a:lnTo>
                  <a:pt x="1695622" y="223108"/>
                </a:lnTo>
                <a:lnTo>
                  <a:pt x="1764270" y="233406"/>
                </a:lnTo>
                <a:lnTo>
                  <a:pt x="1771135" y="247135"/>
                </a:lnTo>
                <a:lnTo>
                  <a:pt x="1826054" y="247135"/>
                </a:lnTo>
                <a:lnTo>
                  <a:pt x="1836352" y="264298"/>
                </a:lnTo>
                <a:lnTo>
                  <a:pt x="1915297" y="267730"/>
                </a:lnTo>
                <a:lnTo>
                  <a:pt x="1915297" y="267730"/>
                </a:lnTo>
                <a:lnTo>
                  <a:pt x="1946189" y="288325"/>
                </a:lnTo>
                <a:lnTo>
                  <a:pt x="1946189" y="302054"/>
                </a:lnTo>
                <a:lnTo>
                  <a:pt x="1980514" y="302054"/>
                </a:lnTo>
                <a:lnTo>
                  <a:pt x="2007973" y="322649"/>
                </a:lnTo>
                <a:lnTo>
                  <a:pt x="2025135" y="319216"/>
                </a:lnTo>
                <a:lnTo>
                  <a:pt x="2032000" y="336379"/>
                </a:lnTo>
                <a:lnTo>
                  <a:pt x="2042297" y="336379"/>
                </a:lnTo>
                <a:lnTo>
                  <a:pt x="2237946" y="339811"/>
                </a:lnTo>
                <a:lnTo>
                  <a:pt x="2237946" y="339811"/>
                </a:lnTo>
                <a:lnTo>
                  <a:pt x="2268838" y="363838"/>
                </a:lnTo>
                <a:lnTo>
                  <a:pt x="2268838" y="377568"/>
                </a:lnTo>
                <a:lnTo>
                  <a:pt x="2320325" y="374135"/>
                </a:lnTo>
                <a:lnTo>
                  <a:pt x="2323757" y="453081"/>
                </a:lnTo>
                <a:lnTo>
                  <a:pt x="2385541" y="449649"/>
                </a:lnTo>
                <a:lnTo>
                  <a:pt x="2388973" y="528595"/>
                </a:lnTo>
                <a:lnTo>
                  <a:pt x="2413000" y="528595"/>
                </a:lnTo>
                <a:lnTo>
                  <a:pt x="2413000" y="580081"/>
                </a:lnTo>
                <a:lnTo>
                  <a:pt x="2433595" y="580081"/>
                </a:lnTo>
                <a:lnTo>
                  <a:pt x="2437027" y="659027"/>
                </a:lnTo>
                <a:lnTo>
                  <a:pt x="2461054" y="655595"/>
                </a:lnTo>
                <a:lnTo>
                  <a:pt x="2464487" y="707081"/>
                </a:lnTo>
                <a:lnTo>
                  <a:pt x="2478216" y="710514"/>
                </a:lnTo>
                <a:lnTo>
                  <a:pt x="2478216" y="755135"/>
                </a:lnTo>
                <a:lnTo>
                  <a:pt x="2907270" y="755135"/>
                </a:lnTo>
              </a:path>
            </a:pathLst>
          </a:custGeom>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2D2E2D"/>
              </a:solidFill>
              <a:effectLst/>
              <a:uLnTx/>
              <a:uFillTx/>
              <a:latin typeface="Calibri"/>
              <a:ea typeface="+mn-ea"/>
              <a:cs typeface="+mn-cs"/>
            </a:endParaRPr>
          </a:p>
        </p:txBody>
      </p:sp>
      <p:sp>
        <p:nvSpPr>
          <p:cNvPr id="132" name="Freeform 131">
            <a:extLst>
              <a:ext uri="{FF2B5EF4-FFF2-40B4-BE49-F238E27FC236}">
                <a16:creationId xmlns:a16="http://schemas.microsoft.com/office/drawing/2014/main" id="{64E65EEE-B918-851C-36C4-9A0C85F3E223}"/>
              </a:ext>
            </a:extLst>
          </p:cNvPr>
          <p:cNvSpPr/>
          <p:nvPr/>
        </p:nvSpPr>
        <p:spPr>
          <a:xfrm>
            <a:off x="1636608" y="1264294"/>
            <a:ext cx="2756243" cy="360407"/>
          </a:xfrm>
          <a:custGeom>
            <a:avLst/>
            <a:gdLst>
              <a:gd name="connsiteX0" fmla="*/ 0 w 2756243"/>
              <a:gd name="connsiteY0" fmla="*/ 0 h 360406"/>
              <a:gd name="connsiteX1" fmla="*/ 61784 w 2756243"/>
              <a:gd name="connsiteY1" fmla="*/ 3433 h 360406"/>
              <a:gd name="connsiteX2" fmla="*/ 75514 w 2756243"/>
              <a:gd name="connsiteY2" fmla="*/ 6865 h 360406"/>
              <a:gd name="connsiteX3" fmla="*/ 257432 w 2756243"/>
              <a:gd name="connsiteY3" fmla="*/ 6865 h 360406"/>
              <a:gd name="connsiteX4" fmla="*/ 267730 w 2756243"/>
              <a:gd name="connsiteY4" fmla="*/ 10297 h 360406"/>
              <a:gd name="connsiteX5" fmla="*/ 367270 w 2756243"/>
              <a:gd name="connsiteY5" fmla="*/ 13730 h 360406"/>
              <a:gd name="connsiteX6" fmla="*/ 384432 w 2756243"/>
              <a:gd name="connsiteY6" fmla="*/ 20595 h 360406"/>
              <a:gd name="connsiteX7" fmla="*/ 518297 w 2756243"/>
              <a:gd name="connsiteY7" fmla="*/ 24027 h 360406"/>
              <a:gd name="connsiteX8" fmla="*/ 525162 w 2756243"/>
              <a:gd name="connsiteY8" fmla="*/ 30892 h 360406"/>
              <a:gd name="connsiteX9" fmla="*/ 569784 w 2756243"/>
              <a:gd name="connsiteY9" fmla="*/ 30892 h 360406"/>
              <a:gd name="connsiteX10" fmla="*/ 586946 w 2756243"/>
              <a:gd name="connsiteY10" fmla="*/ 54919 h 360406"/>
              <a:gd name="connsiteX11" fmla="*/ 624703 w 2756243"/>
              <a:gd name="connsiteY11" fmla="*/ 51487 h 360406"/>
              <a:gd name="connsiteX12" fmla="*/ 635000 w 2756243"/>
              <a:gd name="connsiteY12" fmla="*/ 58351 h 360406"/>
              <a:gd name="connsiteX13" fmla="*/ 648730 w 2756243"/>
              <a:gd name="connsiteY13" fmla="*/ 61784 h 360406"/>
              <a:gd name="connsiteX14" fmla="*/ 731108 w 2756243"/>
              <a:gd name="connsiteY14" fmla="*/ 61784 h 360406"/>
              <a:gd name="connsiteX15" fmla="*/ 744838 w 2756243"/>
              <a:gd name="connsiteY15" fmla="*/ 75514 h 360406"/>
              <a:gd name="connsiteX16" fmla="*/ 786027 w 2756243"/>
              <a:gd name="connsiteY16" fmla="*/ 75514 h 360406"/>
              <a:gd name="connsiteX17" fmla="*/ 803189 w 2756243"/>
              <a:gd name="connsiteY17" fmla="*/ 85811 h 360406"/>
              <a:gd name="connsiteX18" fmla="*/ 837514 w 2756243"/>
              <a:gd name="connsiteY18" fmla="*/ 85811 h 360406"/>
              <a:gd name="connsiteX19" fmla="*/ 858108 w 2756243"/>
              <a:gd name="connsiteY19" fmla="*/ 113270 h 360406"/>
              <a:gd name="connsiteX20" fmla="*/ 930189 w 2756243"/>
              <a:gd name="connsiteY20" fmla="*/ 113270 h 360406"/>
              <a:gd name="connsiteX21" fmla="*/ 947351 w 2756243"/>
              <a:gd name="connsiteY21" fmla="*/ 120135 h 360406"/>
              <a:gd name="connsiteX22" fmla="*/ 1053757 w 2756243"/>
              <a:gd name="connsiteY22" fmla="*/ 120135 h 360406"/>
              <a:gd name="connsiteX23" fmla="*/ 1057189 w 2756243"/>
              <a:gd name="connsiteY23" fmla="*/ 133865 h 360406"/>
              <a:gd name="connsiteX24" fmla="*/ 1136135 w 2756243"/>
              <a:gd name="connsiteY24" fmla="*/ 130433 h 360406"/>
              <a:gd name="connsiteX25" fmla="*/ 1146432 w 2756243"/>
              <a:gd name="connsiteY25" fmla="*/ 140730 h 360406"/>
              <a:gd name="connsiteX26" fmla="*/ 1366108 w 2756243"/>
              <a:gd name="connsiteY26" fmla="*/ 144162 h 360406"/>
              <a:gd name="connsiteX27" fmla="*/ 1366108 w 2756243"/>
              <a:gd name="connsiteY27" fmla="*/ 147595 h 360406"/>
              <a:gd name="connsiteX28" fmla="*/ 1486243 w 2756243"/>
              <a:gd name="connsiteY28" fmla="*/ 154460 h 360406"/>
              <a:gd name="connsiteX29" fmla="*/ 1503405 w 2756243"/>
              <a:gd name="connsiteY29" fmla="*/ 168189 h 360406"/>
              <a:gd name="connsiteX30" fmla="*/ 1623541 w 2756243"/>
              <a:gd name="connsiteY30" fmla="*/ 171622 h 360406"/>
              <a:gd name="connsiteX31" fmla="*/ 1623541 w 2756243"/>
              <a:gd name="connsiteY31" fmla="*/ 171622 h 360406"/>
              <a:gd name="connsiteX32" fmla="*/ 1661297 w 2756243"/>
              <a:gd name="connsiteY32" fmla="*/ 202514 h 360406"/>
              <a:gd name="connsiteX33" fmla="*/ 1671595 w 2756243"/>
              <a:gd name="connsiteY33" fmla="*/ 226541 h 360406"/>
              <a:gd name="connsiteX34" fmla="*/ 1778000 w 2756243"/>
              <a:gd name="connsiteY34" fmla="*/ 229973 h 360406"/>
              <a:gd name="connsiteX35" fmla="*/ 1805460 w 2756243"/>
              <a:gd name="connsiteY35" fmla="*/ 250568 h 360406"/>
              <a:gd name="connsiteX36" fmla="*/ 1905000 w 2756243"/>
              <a:gd name="connsiteY36" fmla="*/ 257433 h 360406"/>
              <a:gd name="connsiteX37" fmla="*/ 1905000 w 2756243"/>
              <a:gd name="connsiteY37" fmla="*/ 257433 h 360406"/>
              <a:gd name="connsiteX38" fmla="*/ 1977081 w 2756243"/>
              <a:gd name="connsiteY38" fmla="*/ 267730 h 360406"/>
              <a:gd name="connsiteX39" fmla="*/ 1990811 w 2756243"/>
              <a:gd name="connsiteY39" fmla="*/ 298622 h 360406"/>
              <a:gd name="connsiteX40" fmla="*/ 2035432 w 2756243"/>
              <a:gd name="connsiteY40" fmla="*/ 291757 h 360406"/>
              <a:gd name="connsiteX41" fmla="*/ 2035432 w 2756243"/>
              <a:gd name="connsiteY41" fmla="*/ 291757 h 360406"/>
              <a:gd name="connsiteX42" fmla="*/ 2100649 w 2756243"/>
              <a:gd name="connsiteY42" fmla="*/ 312351 h 360406"/>
              <a:gd name="connsiteX43" fmla="*/ 2110946 w 2756243"/>
              <a:gd name="connsiteY43" fmla="*/ 329514 h 360406"/>
              <a:gd name="connsiteX44" fmla="*/ 2344351 w 2756243"/>
              <a:gd name="connsiteY44" fmla="*/ 326081 h 360406"/>
              <a:gd name="connsiteX45" fmla="*/ 2347784 w 2756243"/>
              <a:gd name="connsiteY45" fmla="*/ 353541 h 360406"/>
              <a:gd name="connsiteX46" fmla="*/ 2756243 w 2756243"/>
              <a:gd name="connsiteY46" fmla="*/ 360406 h 36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756243" h="360406">
                <a:moveTo>
                  <a:pt x="0" y="0"/>
                </a:moveTo>
                <a:lnTo>
                  <a:pt x="61784" y="3433"/>
                </a:lnTo>
                <a:lnTo>
                  <a:pt x="75514" y="6865"/>
                </a:lnTo>
                <a:lnTo>
                  <a:pt x="257432" y="6865"/>
                </a:lnTo>
                <a:lnTo>
                  <a:pt x="267730" y="10297"/>
                </a:lnTo>
                <a:lnTo>
                  <a:pt x="367270" y="13730"/>
                </a:lnTo>
                <a:lnTo>
                  <a:pt x="384432" y="20595"/>
                </a:lnTo>
                <a:lnTo>
                  <a:pt x="518297" y="24027"/>
                </a:lnTo>
                <a:lnTo>
                  <a:pt x="525162" y="30892"/>
                </a:lnTo>
                <a:lnTo>
                  <a:pt x="569784" y="30892"/>
                </a:lnTo>
                <a:lnTo>
                  <a:pt x="586946" y="54919"/>
                </a:lnTo>
                <a:lnTo>
                  <a:pt x="624703" y="51487"/>
                </a:lnTo>
                <a:lnTo>
                  <a:pt x="635000" y="58351"/>
                </a:lnTo>
                <a:lnTo>
                  <a:pt x="648730" y="61784"/>
                </a:lnTo>
                <a:lnTo>
                  <a:pt x="731108" y="61784"/>
                </a:lnTo>
                <a:lnTo>
                  <a:pt x="744838" y="75514"/>
                </a:lnTo>
                <a:lnTo>
                  <a:pt x="786027" y="75514"/>
                </a:lnTo>
                <a:lnTo>
                  <a:pt x="803189" y="85811"/>
                </a:lnTo>
                <a:lnTo>
                  <a:pt x="837514" y="85811"/>
                </a:lnTo>
                <a:lnTo>
                  <a:pt x="858108" y="113270"/>
                </a:lnTo>
                <a:lnTo>
                  <a:pt x="930189" y="113270"/>
                </a:lnTo>
                <a:lnTo>
                  <a:pt x="947351" y="120135"/>
                </a:lnTo>
                <a:lnTo>
                  <a:pt x="1053757" y="120135"/>
                </a:lnTo>
                <a:lnTo>
                  <a:pt x="1057189" y="133865"/>
                </a:lnTo>
                <a:lnTo>
                  <a:pt x="1136135" y="130433"/>
                </a:lnTo>
                <a:lnTo>
                  <a:pt x="1146432" y="140730"/>
                </a:lnTo>
                <a:lnTo>
                  <a:pt x="1366108" y="144162"/>
                </a:lnTo>
                <a:lnTo>
                  <a:pt x="1366108" y="147595"/>
                </a:lnTo>
                <a:lnTo>
                  <a:pt x="1486243" y="154460"/>
                </a:lnTo>
                <a:lnTo>
                  <a:pt x="1503405" y="168189"/>
                </a:lnTo>
                <a:lnTo>
                  <a:pt x="1623541" y="171622"/>
                </a:lnTo>
                <a:lnTo>
                  <a:pt x="1623541" y="171622"/>
                </a:lnTo>
                <a:lnTo>
                  <a:pt x="1661297" y="202514"/>
                </a:lnTo>
                <a:lnTo>
                  <a:pt x="1671595" y="226541"/>
                </a:lnTo>
                <a:lnTo>
                  <a:pt x="1778000" y="229973"/>
                </a:lnTo>
                <a:lnTo>
                  <a:pt x="1805460" y="250568"/>
                </a:lnTo>
                <a:lnTo>
                  <a:pt x="1905000" y="257433"/>
                </a:lnTo>
                <a:lnTo>
                  <a:pt x="1905000" y="257433"/>
                </a:lnTo>
                <a:lnTo>
                  <a:pt x="1977081" y="267730"/>
                </a:lnTo>
                <a:lnTo>
                  <a:pt x="1990811" y="298622"/>
                </a:lnTo>
                <a:lnTo>
                  <a:pt x="2035432" y="291757"/>
                </a:lnTo>
                <a:lnTo>
                  <a:pt x="2035432" y="291757"/>
                </a:lnTo>
                <a:lnTo>
                  <a:pt x="2100649" y="312351"/>
                </a:lnTo>
                <a:lnTo>
                  <a:pt x="2110946" y="329514"/>
                </a:lnTo>
                <a:lnTo>
                  <a:pt x="2344351" y="326081"/>
                </a:lnTo>
                <a:lnTo>
                  <a:pt x="2347784" y="353541"/>
                </a:lnTo>
                <a:lnTo>
                  <a:pt x="2756243" y="360406"/>
                </a:lnTo>
              </a:path>
            </a:pathLst>
          </a:custGeom>
          <a:ln>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2D2E2D"/>
              </a:solidFill>
              <a:effectLst/>
              <a:uLnTx/>
              <a:uFillTx/>
              <a:latin typeface="Calibri"/>
              <a:ea typeface="+mn-ea"/>
              <a:cs typeface="+mn-cs"/>
            </a:endParaRPr>
          </a:p>
        </p:txBody>
      </p:sp>
      <p:sp>
        <p:nvSpPr>
          <p:cNvPr id="133" name="Freeform 113">
            <a:extLst>
              <a:ext uri="{FF2B5EF4-FFF2-40B4-BE49-F238E27FC236}">
                <a16:creationId xmlns:a16="http://schemas.microsoft.com/office/drawing/2014/main" id="{4173FCE2-ED81-69E7-FBB2-7CAD3D87F9CE}"/>
              </a:ext>
            </a:extLst>
          </p:cNvPr>
          <p:cNvSpPr/>
          <p:nvPr/>
        </p:nvSpPr>
        <p:spPr bwMode="auto">
          <a:xfrm>
            <a:off x="7560200" y="1175909"/>
            <a:ext cx="3018017" cy="1837803"/>
          </a:xfrm>
          <a:custGeom>
            <a:avLst/>
            <a:gdLst>
              <a:gd name="connsiteX0" fmla="*/ 0 w 4352544"/>
              <a:gd name="connsiteY0" fmla="*/ 0 h 2255520"/>
              <a:gd name="connsiteX1" fmla="*/ 0 w 4352544"/>
              <a:gd name="connsiteY1" fmla="*/ 2255520 h 2255520"/>
              <a:gd name="connsiteX2" fmla="*/ 4352544 w 4352544"/>
              <a:gd name="connsiteY2" fmla="*/ 2255520 h 2255520"/>
            </a:gdLst>
            <a:ahLst/>
            <a:cxnLst>
              <a:cxn ang="0">
                <a:pos x="connsiteX0" y="connsiteY0"/>
              </a:cxn>
              <a:cxn ang="0">
                <a:pos x="connsiteX1" y="connsiteY1"/>
              </a:cxn>
              <a:cxn ang="0">
                <a:pos x="connsiteX2" y="connsiteY2"/>
              </a:cxn>
            </a:cxnLst>
            <a:rect l="l" t="t" r="r" b="b"/>
            <a:pathLst>
              <a:path w="4352544" h="2255520">
                <a:moveTo>
                  <a:pt x="0" y="0"/>
                </a:moveTo>
                <a:lnTo>
                  <a:pt x="0" y="2255520"/>
                </a:lnTo>
                <a:lnTo>
                  <a:pt x="4352544" y="2255520"/>
                </a:lnTo>
              </a:path>
            </a:pathLst>
          </a:custGeom>
          <a:noFill/>
          <a:ln w="28575">
            <a:solidFill>
              <a:srgbClr val="000000"/>
            </a:solidFill>
            <a:miter lim="800000"/>
            <a:headEnd/>
            <a:tailEnd/>
          </a:ln>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FFFFFF"/>
              </a:solidFill>
              <a:effectLst/>
              <a:uLnTx/>
              <a:uFillTx/>
              <a:latin typeface="Calibri"/>
              <a:ea typeface="+mn-ea"/>
              <a:cs typeface="Arial" panose="020B0604020202020204" pitchFamily="34" charset="0"/>
            </a:endParaRPr>
          </a:p>
        </p:txBody>
      </p:sp>
      <p:grpSp>
        <p:nvGrpSpPr>
          <p:cNvPr id="134" name="Group 133">
            <a:extLst>
              <a:ext uri="{FF2B5EF4-FFF2-40B4-BE49-F238E27FC236}">
                <a16:creationId xmlns:a16="http://schemas.microsoft.com/office/drawing/2014/main" id="{43FF0C16-A773-58E2-5328-41D362B32EA3}"/>
              </a:ext>
            </a:extLst>
          </p:cNvPr>
          <p:cNvGrpSpPr/>
          <p:nvPr/>
        </p:nvGrpSpPr>
        <p:grpSpPr>
          <a:xfrm>
            <a:off x="7097974" y="1131606"/>
            <a:ext cx="439545" cy="2027154"/>
            <a:chOff x="583756" y="2400447"/>
            <a:chExt cx="439543" cy="2027154"/>
          </a:xfrm>
        </p:grpSpPr>
        <p:sp>
          <p:nvSpPr>
            <p:cNvPr id="135" name="TextBox 134">
              <a:extLst>
                <a:ext uri="{FF2B5EF4-FFF2-40B4-BE49-F238E27FC236}">
                  <a16:creationId xmlns:a16="http://schemas.microsoft.com/office/drawing/2014/main" id="{B7768AD8-BC25-244A-D4C4-9E98300FE9C3}"/>
                </a:ext>
              </a:extLst>
            </p:cNvPr>
            <p:cNvSpPr txBox="1"/>
            <p:nvPr/>
          </p:nvSpPr>
          <p:spPr bwMode="auto">
            <a:xfrm>
              <a:off x="583756" y="2400447"/>
              <a:ext cx="43954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rPr>
                <a:t>100</a:t>
              </a:r>
            </a:p>
          </p:txBody>
        </p:sp>
        <p:sp>
          <p:nvSpPr>
            <p:cNvPr id="136" name="TextBox 135">
              <a:extLst>
                <a:ext uri="{FF2B5EF4-FFF2-40B4-BE49-F238E27FC236}">
                  <a16:creationId xmlns:a16="http://schemas.microsoft.com/office/drawing/2014/main" id="{BFE4A19F-0365-E4D1-4425-DF77A91B176E}"/>
                </a:ext>
              </a:extLst>
            </p:cNvPr>
            <p:cNvSpPr txBox="1"/>
            <p:nvPr/>
          </p:nvSpPr>
          <p:spPr bwMode="auto">
            <a:xfrm>
              <a:off x="668716" y="3100508"/>
              <a:ext cx="35458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rPr>
                <a:t>60</a:t>
              </a:r>
            </a:p>
          </p:txBody>
        </p:sp>
        <p:sp>
          <p:nvSpPr>
            <p:cNvPr id="137" name="TextBox 136">
              <a:extLst>
                <a:ext uri="{FF2B5EF4-FFF2-40B4-BE49-F238E27FC236}">
                  <a16:creationId xmlns:a16="http://schemas.microsoft.com/office/drawing/2014/main" id="{CD892132-43E6-6E58-E0B1-558C3E559894}"/>
                </a:ext>
              </a:extLst>
            </p:cNvPr>
            <p:cNvSpPr txBox="1"/>
            <p:nvPr/>
          </p:nvSpPr>
          <p:spPr bwMode="auto">
            <a:xfrm>
              <a:off x="668716" y="3450541"/>
              <a:ext cx="35458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rPr>
                <a:t>40</a:t>
              </a:r>
            </a:p>
          </p:txBody>
        </p:sp>
        <p:sp>
          <p:nvSpPr>
            <p:cNvPr id="138" name="TextBox 137">
              <a:extLst>
                <a:ext uri="{FF2B5EF4-FFF2-40B4-BE49-F238E27FC236}">
                  <a16:creationId xmlns:a16="http://schemas.microsoft.com/office/drawing/2014/main" id="{7989B676-70E2-542A-D18D-AF6A6680E9A4}"/>
                </a:ext>
              </a:extLst>
            </p:cNvPr>
            <p:cNvSpPr txBox="1"/>
            <p:nvPr/>
          </p:nvSpPr>
          <p:spPr bwMode="auto">
            <a:xfrm>
              <a:off x="668716" y="3800571"/>
              <a:ext cx="35458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rPr>
                <a:t>20</a:t>
              </a:r>
            </a:p>
          </p:txBody>
        </p:sp>
        <p:sp>
          <p:nvSpPr>
            <p:cNvPr id="139" name="TextBox 138">
              <a:extLst>
                <a:ext uri="{FF2B5EF4-FFF2-40B4-BE49-F238E27FC236}">
                  <a16:creationId xmlns:a16="http://schemas.microsoft.com/office/drawing/2014/main" id="{51319191-9A23-E857-F6FE-B71405BF7707}"/>
                </a:ext>
              </a:extLst>
            </p:cNvPr>
            <p:cNvSpPr txBox="1"/>
            <p:nvPr/>
          </p:nvSpPr>
          <p:spPr bwMode="auto">
            <a:xfrm>
              <a:off x="753674" y="4150602"/>
              <a:ext cx="26962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140" name="TextBox 139">
              <a:extLst>
                <a:ext uri="{FF2B5EF4-FFF2-40B4-BE49-F238E27FC236}">
                  <a16:creationId xmlns:a16="http://schemas.microsoft.com/office/drawing/2014/main" id="{054AFCCA-F9AF-68D1-6AE5-858C01DEC338}"/>
                </a:ext>
              </a:extLst>
            </p:cNvPr>
            <p:cNvSpPr txBox="1"/>
            <p:nvPr/>
          </p:nvSpPr>
          <p:spPr bwMode="auto">
            <a:xfrm>
              <a:off x="668716" y="2750478"/>
              <a:ext cx="35458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rPr>
                <a:t>80</a:t>
              </a:r>
            </a:p>
          </p:txBody>
        </p:sp>
      </p:grpSp>
      <p:sp>
        <p:nvSpPr>
          <p:cNvPr id="141" name="TextBox 140">
            <a:extLst>
              <a:ext uri="{FF2B5EF4-FFF2-40B4-BE49-F238E27FC236}">
                <a16:creationId xmlns:a16="http://schemas.microsoft.com/office/drawing/2014/main" id="{EF7A223F-ADDE-4F7D-4253-E1C0E1FE666F}"/>
              </a:ext>
            </a:extLst>
          </p:cNvPr>
          <p:cNvSpPr txBox="1"/>
          <p:nvPr/>
        </p:nvSpPr>
        <p:spPr bwMode="auto">
          <a:xfrm>
            <a:off x="7582190" y="3197637"/>
            <a:ext cx="28444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a:rPr>
              <a:t>Time Since Randomization (months)</a:t>
            </a:r>
          </a:p>
        </p:txBody>
      </p:sp>
      <p:grpSp>
        <p:nvGrpSpPr>
          <p:cNvPr id="142" name="Group 141">
            <a:extLst>
              <a:ext uri="{FF2B5EF4-FFF2-40B4-BE49-F238E27FC236}">
                <a16:creationId xmlns:a16="http://schemas.microsoft.com/office/drawing/2014/main" id="{40BAEEC9-E12A-AC2E-FB5D-A68B738816CB}"/>
              </a:ext>
            </a:extLst>
          </p:cNvPr>
          <p:cNvGrpSpPr/>
          <p:nvPr/>
        </p:nvGrpSpPr>
        <p:grpSpPr>
          <a:xfrm>
            <a:off x="7420962" y="3097491"/>
            <a:ext cx="3141871" cy="185548"/>
            <a:chOff x="906746" y="4366333"/>
            <a:chExt cx="3141870" cy="185548"/>
          </a:xfrm>
        </p:grpSpPr>
        <p:sp>
          <p:nvSpPr>
            <p:cNvPr id="143" name="TextBox 142">
              <a:extLst>
                <a:ext uri="{FF2B5EF4-FFF2-40B4-BE49-F238E27FC236}">
                  <a16:creationId xmlns:a16="http://schemas.microsoft.com/office/drawing/2014/main" id="{17EA584C-C92D-679A-5E67-04EAA6648944}"/>
                </a:ext>
              </a:extLst>
            </p:cNvPr>
            <p:cNvSpPr txBox="1"/>
            <p:nvPr/>
          </p:nvSpPr>
          <p:spPr bwMode="auto">
            <a:xfrm>
              <a:off x="906746" y="4366333"/>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144" name="TextBox 143">
              <a:extLst>
                <a:ext uri="{FF2B5EF4-FFF2-40B4-BE49-F238E27FC236}">
                  <a16:creationId xmlns:a16="http://schemas.microsoft.com/office/drawing/2014/main" id="{D13E026C-F577-50FC-2ECD-4BB22084DE7A}"/>
                </a:ext>
              </a:extLst>
            </p:cNvPr>
            <p:cNvSpPr txBox="1"/>
            <p:nvPr/>
          </p:nvSpPr>
          <p:spPr bwMode="auto">
            <a:xfrm>
              <a:off x="1623633" y="4366333"/>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rPr>
                <a:t>12</a:t>
              </a:r>
            </a:p>
          </p:txBody>
        </p:sp>
        <p:sp>
          <p:nvSpPr>
            <p:cNvPr id="145" name="TextBox 144">
              <a:extLst>
                <a:ext uri="{FF2B5EF4-FFF2-40B4-BE49-F238E27FC236}">
                  <a16:creationId xmlns:a16="http://schemas.microsoft.com/office/drawing/2014/main" id="{22C4DAC9-FD7E-9A26-76D1-9F31F356A1D8}"/>
                </a:ext>
              </a:extLst>
            </p:cNvPr>
            <p:cNvSpPr txBox="1"/>
            <p:nvPr/>
          </p:nvSpPr>
          <p:spPr bwMode="auto">
            <a:xfrm>
              <a:off x="3774296" y="4366333"/>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rPr>
                <a:t>48</a:t>
              </a:r>
            </a:p>
          </p:txBody>
        </p:sp>
        <p:sp>
          <p:nvSpPr>
            <p:cNvPr id="146" name="TextBox 145">
              <a:extLst>
                <a:ext uri="{FF2B5EF4-FFF2-40B4-BE49-F238E27FC236}">
                  <a16:creationId xmlns:a16="http://schemas.microsoft.com/office/drawing/2014/main" id="{2029ADE1-3A6E-75E8-1955-F80D66038CF9}"/>
                </a:ext>
              </a:extLst>
            </p:cNvPr>
            <p:cNvSpPr txBox="1"/>
            <p:nvPr/>
          </p:nvSpPr>
          <p:spPr bwMode="auto">
            <a:xfrm>
              <a:off x="2340521" y="4366333"/>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rPr>
                <a:t>24</a:t>
              </a:r>
            </a:p>
          </p:txBody>
        </p:sp>
        <p:sp>
          <p:nvSpPr>
            <p:cNvPr id="147" name="TextBox 146">
              <a:extLst>
                <a:ext uri="{FF2B5EF4-FFF2-40B4-BE49-F238E27FC236}">
                  <a16:creationId xmlns:a16="http://schemas.microsoft.com/office/drawing/2014/main" id="{27009EF4-A9EC-B535-08CB-FCECF975E7DD}"/>
                </a:ext>
              </a:extLst>
            </p:cNvPr>
            <p:cNvSpPr txBox="1"/>
            <p:nvPr/>
          </p:nvSpPr>
          <p:spPr bwMode="auto">
            <a:xfrm>
              <a:off x="3057408" y="4366333"/>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rPr>
                <a:t>36</a:t>
              </a:r>
            </a:p>
          </p:txBody>
        </p:sp>
      </p:grpSp>
      <p:grpSp>
        <p:nvGrpSpPr>
          <p:cNvPr id="148" name="Group 147">
            <a:extLst>
              <a:ext uri="{FF2B5EF4-FFF2-40B4-BE49-F238E27FC236}">
                <a16:creationId xmlns:a16="http://schemas.microsoft.com/office/drawing/2014/main" id="{0133695D-A19E-55A3-E536-5BD692077426}"/>
              </a:ext>
            </a:extLst>
          </p:cNvPr>
          <p:cNvGrpSpPr/>
          <p:nvPr/>
        </p:nvGrpSpPr>
        <p:grpSpPr>
          <a:xfrm>
            <a:off x="7474475" y="1258026"/>
            <a:ext cx="91440" cy="1755687"/>
            <a:chOff x="960259" y="2526866"/>
            <a:chExt cx="91440" cy="1755687"/>
          </a:xfrm>
        </p:grpSpPr>
        <p:cxnSp>
          <p:nvCxnSpPr>
            <p:cNvPr id="149" name="Straight Connector 148">
              <a:extLst>
                <a:ext uri="{FF2B5EF4-FFF2-40B4-BE49-F238E27FC236}">
                  <a16:creationId xmlns:a16="http://schemas.microsoft.com/office/drawing/2014/main" id="{C609FAB0-9685-CBD7-B1BA-588C58726E4A}"/>
                </a:ext>
              </a:extLst>
            </p:cNvPr>
            <p:cNvCxnSpPr>
              <a:cxnSpLocks/>
            </p:cNvCxnSpPr>
            <p:nvPr/>
          </p:nvCxnSpPr>
          <p:spPr bwMode="auto">
            <a:xfrm>
              <a:off x="960259" y="3229140"/>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50" name="Straight Connector 149">
              <a:extLst>
                <a:ext uri="{FF2B5EF4-FFF2-40B4-BE49-F238E27FC236}">
                  <a16:creationId xmlns:a16="http://schemas.microsoft.com/office/drawing/2014/main" id="{43F8ACA5-10BE-EC67-8AC1-1E5E9068ECBD}"/>
                </a:ext>
              </a:extLst>
            </p:cNvPr>
            <p:cNvCxnSpPr>
              <a:cxnSpLocks/>
            </p:cNvCxnSpPr>
            <p:nvPr/>
          </p:nvCxnSpPr>
          <p:spPr bwMode="auto">
            <a:xfrm>
              <a:off x="960259" y="3580277"/>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51" name="Straight Connector 150">
              <a:extLst>
                <a:ext uri="{FF2B5EF4-FFF2-40B4-BE49-F238E27FC236}">
                  <a16:creationId xmlns:a16="http://schemas.microsoft.com/office/drawing/2014/main" id="{88690E95-27B1-64F8-E574-C8D981C78547}"/>
                </a:ext>
              </a:extLst>
            </p:cNvPr>
            <p:cNvCxnSpPr>
              <a:cxnSpLocks/>
            </p:cNvCxnSpPr>
            <p:nvPr/>
          </p:nvCxnSpPr>
          <p:spPr bwMode="auto">
            <a:xfrm>
              <a:off x="960259" y="287800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52" name="Straight Connector 151">
              <a:extLst>
                <a:ext uri="{FF2B5EF4-FFF2-40B4-BE49-F238E27FC236}">
                  <a16:creationId xmlns:a16="http://schemas.microsoft.com/office/drawing/2014/main" id="{A4E7E11D-8295-5ECD-30E5-674E65F77392}"/>
                </a:ext>
              </a:extLst>
            </p:cNvPr>
            <p:cNvCxnSpPr>
              <a:cxnSpLocks/>
            </p:cNvCxnSpPr>
            <p:nvPr/>
          </p:nvCxnSpPr>
          <p:spPr bwMode="auto">
            <a:xfrm>
              <a:off x="960259" y="393141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53" name="Straight Connector 152">
              <a:extLst>
                <a:ext uri="{FF2B5EF4-FFF2-40B4-BE49-F238E27FC236}">
                  <a16:creationId xmlns:a16="http://schemas.microsoft.com/office/drawing/2014/main" id="{25243A47-0165-3726-83DA-B5683D455A20}"/>
                </a:ext>
              </a:extLst>
            </p:cNvPr>
            <p:cNvCxnSpPr>
              <a:cxnSpLocks/>
            </p:cNvCxnSpPr>
            <p:nvPr/>
          </p:nvCxnSpPr>
          <p:spPr bwMode="auto">
            <a:xfrm>
              <a:off x="960259" y="428255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54" name="Straight Connector 153">
              <a:extLst>
                <a:ext uri="{FF2B5EF4-FFF2-40B4-BE49-F238E27FC236}">
                  <a16:creationId xmlns:a16="http://schemas.microsoft.com/office/drawing/2014/main" id="{9471EF97-74C5-3C63-0271-11C6138D2877}"/>
                </a:ext>
              </a:extLst>
            </p:cNvPr>
            <p:cNvCxnSpPr>
              <a:cxnSpLocks/>
            </p:cNvCxnSpPr>
            <p:nvPr/>
          </p:nvCxnSpPr>
          <p:spPr bwMode="auto">
            <a:xfrm>
              <a:off x="960259" y="2526866"/>
              <a:ext cx="91440" cy="0"/>
            </a:xfrm>
            <a:prstGeom prst="line">
              <a:avLst/>
            </a:prstGeom>
            <a:noFill/>
            <a:ln w="28575" cap="flat" cmpd="sng" algn="ctr">
              <a:solidFill>
                <a:srgbClr val="000000"/>
              </a:solidFill>
              <a:prstDash val="solid"/>
              <a:round/>
              <a:headEnd type="none" w="med" len="med"/>
              <a:tailEnd type="none" w="med" len="med"/>
            </a:ln>
            <a:effectLst/>
          </p:spPr>
        </p:cxnSp>
      </p:grpSp>
      <p:grpSp>
        <p:nvGrpSpPr>
          <p:cNvPr id="155" name="Group 154">
            <a:extLst>
              <a:ext uri="{FF2B5EF4-FFF2-40B4-BE49-F238E27FC236}">
                <a16:creationId xmlns:a16="http://schemas.microsoft.com/office/drawing/2014/main" id="{9A09C1E1-F75A-2CCF-D49C-21C2FD18874F}"/>
              </a:ext>
            </a:extLst>
          </p:cNvPr>
          <p:cNvGrpSpPr/>
          <p:nvPr/>
        </p:nvGrpSpPr>
        <p:grpSpPr>
          <a:xfrm>
            <a:off x="7560341" y="3010969"/>
            <a:ext cx="2867011" cy="91441"/>
            <a:chOff x="1046126" y="4279810"/>
            <a:chExt cx="2867010" cy="91441"/>
          </a:xfrm>
        </p:grpSpPr>
        <p:cxnSp>
          <p:nvCxnSpPr>
            <p:cNvPr id="156" name="Straight Connector 155">
              <a:extLst>
                <a:ext uri="{FF2B5EF4-FFF2-40B4-BE49-F238E27FC236}">
                  <a16:creationId xmlns:a16="http://schemas.microsoft.com/office/drawing/2014/main" id="{ABAD411E-A09A-29EA-4648-952C9108868F}"/>
                </a:ext>
              </a:extLst>
            </p:cNvPr>
            <p:cNvCxnSpPr>
              <a:cxnSpLocks/>
            </p:cNvCxnSpPr>
            <p:nvPr/>
          </p:nvCxnSpPr>
          <p:spPr bwMode="auto">
            <a:xfrm rot="16200000">
              <a:off x="1000406" y="4325531"/>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57" name="Straight Connector 156">
              <a:extLst>
                <a:ext uri="{FF2B5EF4-FFF2-40B4-BE49-F238E27FC236}">
                  <a16:creationId xmlns:a16="http://schemas.microsoft.com/office/drawing/2014/main" id="{682FD51F-83D5-A71E-E043-F66484653EC6}"/>
                </a:ext>
              </a:extLst>
            </p:cNvPr>
            <p:cNvCxnSpPr>
              <a:cxnSpLocks/>
            </p:cNvCxnSpPr>
            <p:nvPr/>
          </p:nvCxnSpPr>
          <p:spPr bwMode="auto">
            <a:xfrm rot="16200000">
              <a:off x="1717159" y="4325531"/>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58" name="Straight Connector 157">
              <a:extLst>
                <a:ext uri="{FF2B5EF4-FFF2-40B4-BE49-F238E27FC236}">
                  <a16:creationId xmlns:a16="http://schemas.microsoft.com/office/drawing/2014/main" id="{D8590D6F-563E-14CA-4EEC-8D84CE64D6CC}"/>
                </a:ext>
              </a:extLst>
            </p:cNvPr>
            <p:cNvCxnSpPr>
              <a:cxnSpLocks/>
            </p:cNvCxnSpPr>
            <p:nvPr/>
          </p:nvCxnSpPr>
          <p:spPr bwMode="auto">
            <a:xfrm rot="16200000">
              <a:off x="2433912" y="4325531"/>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59" name="Straight Connector 158">
              <a:extLst>
                <a:ext uri="{FF2B5EF4-FFF2-40B4-BE49-F238E27FC236}">
                  <a16:creationId xmlns:a16="http://schemas.microsoft.com/office/drawing/2014/main" id="{1174EBCD-0041-928B-AE61-73F6FEE24EF3}"/>
                </a:ext>
              </a:extLst>
            </p:cNvPr>
            <p:cNvCxnSpPr>
              <a:cxnSpLocks/>
            </p:cNvCxnSpPr>
            <p:nvPr/>
          </p:nvCxnSpPr>
          <p:spPr bwMode="auto">
            <a:xfrm rot="16200000">
              <a:off x="3150664" y="4325530"/>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60" name="Straight Connector 159">
              <a:extLst>
                <a:ext uri="{FF2B5EF4-FFF2-40B4-BE49-F238E27FC236}">
                  <a16:creationId xmlns:a16="http://schemas.microsoft.com/office/drawing/2014/main" id="{CF5B6BD1-1833-9650-6827-D2B8FF9F0680}"/>
                </a:ext>
              </a:extLst>
            </p:cNvPr>
            <p:cNvCxnSpPr>
              <a:cxnSpLocks/>
            </p:cNvCxnSpPr>
            <p:nvPr/>
          </p:nvCxnSpPr>
          <p:spPr bwMode="auto">
            <a:xfrm rot="16200000">
              <a:off x="3867416" y="4325530"/>
              <a:ext cx="91440" cy="0"/>
            </a:xfrm>
            <a:prstGeom prst="line">
              <a:avLst/>
            </a:prstGeom>
            <a:noFill/>
            <a:ln w="28575" cap="flat" cmpd="sng" algn="ctr">
              <a:solidFill>
                <a:srgbClr val="000000"/>
              </a:solidFill>
              <a:prstDash val="solid"/>
              <a:round/>
              <a:headEnd type="none" w="med" len="med"/>
              <a:tailEnd type="none" w="med" len="med"/>
            </a:ln>
            <a:effectLst/>
          </p:spPr>
        </p:cxnSp>
      </p:grpSp>
      <p:grpSp>
        <p:nvGrpSpPr>
          <p:cNvPr id="161" name="Group 160">
            <a:extLst>
              <a:ext uri="{FF2B5EF4-FFF2-40B4-BE49-F238E27FC236}">
                <a16:creationId xmlns:a16="http://schemas.microsoft.com/office/drawing/2014/main" id="{5709175A-2F88-DB6F-CB57-B85B52772661}"/>
              </a:ext>
            </a:extLst>
          </p:cNvPr>
          <p:cNvGrpSpPr/>
          <p:nvPr/>
        </p:nvGrpSpPr>
        <p:grpSpPr>
          <a:xfrm>
            <a:off x="7460651" y="3724796"/>
            <a:ext cx="3125588" cy="425971"/>
            <a:chOff x="912671" y="4820768"/>
            <a:chExt cx="3125588" cy="425971"/>
          </a:xfrm>
        </p:grpSpPr>
        <p:sp>
          <p:nvSpPr>
            <p:cNvPr id="162" name="TextBox 161">
              <a:extLst>
                <a:ext uri="{FF2B5EF4-FFF2-40B4-BE49-F238E27FC236}">
                  <a16:creationId xmlns:a16="http://schemas.microsoft.com/office/drawing/2014/main" id="{C080FE50-2DD0-A2D0-6B9F-024101737C2F}"/>
                </a:ext>
              </a:extLst>
            </p:cNvPr>
            <p:cNvSpPr txBox="1"/>
            <p:nvPr/>
          </p:nvSpPr>
          <p:spPr bwMode="auto">
            <a:xfrm>
              <a:off x="912671" y="4820768"/>
              <a:ext cx="265630" cy="421695"/>
            </a:xfrm>
            <a:prstGeom prst="rect">
              <a:avLst/>
            </a:prstGeom>
            <a:no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303</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305</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301</a:t>
              </a:r>
            </a:p>
          </p:txBody>
        </p:sp>
        <p:sp>
          <p:nvSpPr>
            <p:cNvPr id="163" name="TextBox 162">
              <a:extLst>
                <a:ext uri="{FF2B5EF4-FFF2-40B4-BE49-F238E27FC236}">
                  <a16:creationId xmlns:a16="http://schemas.microsoft.com/office/drawing/2014/main" id="{98D13D28-D000-B7E0-F00E-0E32FDBA0CEB}"/>
                </a:ext>
              </a:extLst>
            </p:cNvPr>
            <p:cNvSpPr txBox="1"/>
            <p:nvPr/>
          </p:nvSpPr>
          <p:spPr bwMode="auto">
            <a:xfrm>
              <a:off x="2342651" y="4820768"/>
              <a:ext cx="265630" cy="425971"/>
            </a:xfrm>
            <a:prstGeom prst="rect">
              <a:avLst/>
            </a:prstGeom>
            <a:no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269</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279</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276</a:t>
              </a:r>
            </a:p>
          </p:txBody>
        </p:sp>
        <p:sp>
          <p:nvSpPr>
            <p:cNvPr id="164" name="TextBox 163">
              <a:extLst>
                <a:ext uri="{FF2B5EF4-FFF2-40B4-BE49-F238E27FC236}">
                  <a16:creationId xmlns:a16="http://schemas.microsoft.com/office/drawing/2014/main" id="{FE9C5930-509F-B8CB-08D2-CDEFF70B0F66}"/>
                </a:ext>
              </a:extLst>
            </p:cNvPr>
            <p:cNvSpPr txBox="1"/>
            <p:nvPr/>
          </p:nvSpPr>
          <p:spPr bwMode="auto">
            <a:xfrm>
              <a:off x="3772629" y="4820768"/>
              <a:ext cx="265630" cy="425971"/>
            </a:xfrm>
            <a:prstGeom prst="rect">
              <a:avLst/>
            </a:prstGeom>
            <a:no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165" name="TextBox 164">
              <a:extLst>
                <a:ext uri="{FF2B5EF4-FFF2-40B4-BE49-F238E27FC236}">
                  <a16:creationId xmlns:a16="http://schemas.microsoft.com/office/drawing/2014/main" id="{62C9E7A4-8D2F-7A9F-C38B-771569AD886A}"/>
                </a:ext>
              </a:extLst>
            </p:cNvPr>
            <p:cNvSpPr txBox="1"/>
            <p:nvPr/>
          </p:nvSpPr>
          <p:spPr bwMode="auto">
            <a:xfrm>
              <a:off x="1627661" y="4820768"/>
              <a:ext cx="265630" cy="425971"/>
            </a:xfrm>
            <a:prstGeom prst="rect">
              <a:avLst/>
            </a:prstGeom>
            <a:no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284</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281</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284</a:t>
              </a:r>
            </a:p>
          </p:txBody>
        </p:sp>
        <p:sp>
          <p:nvSpPr>
            <p:cNvPr id="166" name="TextBox 165">
              <a:extLst>
                <a:ext uri="{FF2B5EF4-FFF2-40B4-BE49-F238E27FC236}">
                  <a16:creationId xmlns:a16="http://schemas.microsoft.com/office/drawing/2014/main" id="{F9C2BC84-5A83-F65D-2C4D-824B7848F7E7}"/>
                </a:ext>
              </a:extLst>
            </p:cNvPr>
            <p:cNvSpPr txBox="1"/>
            <p:nvPr/>
          </p:nvSpPr>
          <p:spPr bwMode="auto">
            <a:xfrm>
              <a:off x="3057640" y="4820768"/>
              <a:ext cx="265630" cy="425971"/>
            </a:xfrm>
            <a:prstGeom prst="rect">
              <a:avLst/>
            </a:prstGeom>
            <a:no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102</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114</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141</a:t>
              </a:r>
            </a:p>
          </p:txBody>
        </p:sp>
      </p:grpSp>
      <p:sp>
        <p:nvSpPr>
          <p:cNvPr id="167" name="TextBox 166">
            <a:extLst>
              <a:ext uri="{FF2B5EF4-FFF2-40B4-BE49-F238E27FC236}">
                <a16:creationId xmlns:a16="http://schemas.microsoft.com/office/drawing/2014/main" id="{5D0A5ED0-E1E0-DDC7-41E4-B8B892D7BC62}"/>
              </a:ext>
            </a:extLst>
          </p:cNvPr>
          <p:cNvSpPr txBox="1"/>
          <p:nvPr/>
        </p:nvSpPr>
        <p:spPr bwMode="auto">
          <a:xfrm rot="16200000">
            <a:off x="6224052" y="1989908"/>
            <a:ext cx="178858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a:rPr>
              <a:t>OS (%)</a:t>
            </a:r>
          </a:p>
        </p:txBody>
      </p:sp>
      <p:sp>
        <p:nvSpPr>
          <p:cNvPr id="168" name="TextBox 167">
            <a:extLst>
              <a:ext uri="{FF2B5EF4-FFF2-40B4-BE49-F238E27FC236}">
                <a16:creationId xmlns:a16="http://schemas.microsoft.com/office/drawing/2014/main" id="{4F566B6B-C372-7572-53AA-5285AB6C77D7}"/>
              </a:ext>
            </a:extLst>
          </p:cNvPr>
          <p:cNvSpPr txBox="1"/>
          <p:nvPr/>
        </p:nvSpPr>
        <p:spPr bwMode="auto">
          <a:xfrm>
            <a:off x="6549122" y="3501469"/>
            <a:ext cx="891865" cy="830997"/>
          </a:xfrm>
          <a:prstGeom prst="rect">
            <a:avLst/>
          </a:prstGeom>
          <a:no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square" l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at risk</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85C00"/>
                </a:solidFill>
                <a:effectLst/>
                <a:uLnTx/>
                <a:uFillTx/>
                <a:latin typeface="Arial" panose="020B0604020202020204" pitchFamily="34" charset="0"/>
                <a:ea typeface="+mn-ea"/>
                <a:cs typeface="Arial" panose="020B0604020202020204" pitchFamily="34" charset="0"/>
              </a:rPr>
              <a:t>VO</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87722"/>
                </a:solidFill>
                <a:effectLst/>
                <a:uLnTx/>
                <a:uFillTx/>
                <a:latin typeface="Arial" panose="020B0604020202020204" pitchFamily="34" charset="0"/>
                <a:ea typeface="+mn-ea"/>
                <a:cs typeface="Arial" panose="020B0604020202020204" pitchFamily="34" charset="0"/>
              </a:rPr>
              <a:t>VI</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31B1B"/>
                </a:solidFill>
                <a:effectLst/>
                <a:uLnTx/>
                <a:uFillTx/>
                <a:latin typeface="Arial" panose="020B0604020202020204" pitchFamily="34" charset="0"/>
                <a:ea typeface="+mn-ea"/>
                <a:cs typeface="Arial" panose="020B0604020202020204" pitchFamily="34" charset="0"/>
              </a:rPr>
              <a:t>I</a:t>
            </a:r>
            <a:endParaRPr kumimoji="0" lang="en-US" sz="1200" b="0" i="0" u="none" strike="noStrike" kern="1200" cap="none" spc="0" normalizeH="0" baseline="0" noProof="0" dirty="0">
              <a:ln>
                <a:noFill/>
              </a:ln>
              <a:solidFill>
                <a:srgbClr val="B31B1B"/>
              </a:solidFill>
              <a:effectLst/>
              <a:uLnTx/>
              <a:uFillTx/>
              <a:latin typeface="Arial" panose="020B0604020202020204" pitchFamily="34" charset="0"/>
              <a:ea typeface="+mn-ea"/>
              <a:cs typeface="Arial" panose="020B0604020202020204" pitchFamily="34" charset="0"/>
            </a:endParaRPr>
          </a:p>
        </p:txBody>
      </p:sp>
      <p:sp>
        <p:nvSpPr>
          <p:cNvPr id="169" name="TextBox 168">
            <a:extLst>
              <a:ext uri="{FF2B5EF4-FFF2-40B4-BE49-F238E27FC236}">
                <a16:creationId xmlns:a16="http://schemas.microsoft.com/office/drawing/2014/main" id="{64F3FD66-5981-408A-87D7-582CDA520123}"/>
              </a:ext>
            </a:extLst>
          </p:cNvPr>
          <p:cNvSpPr txBox="1"/>
          <p:nvPr/>
        </p:nvSpPr>
        <p:spPr>
          <a:xfrm>
            <a:off x="7644337" y="2572311"/>
            <a:ext cx="2775107" cy="265309"/>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600"/>
              </a:spcAft>
              <a:buClrTx/>
              <a:buSzTx/>
              <a:buFontTx/>
              <a:buNone/>
              <a:tabLst/>
              <a:defRPr/>
            </a:pPr>
            <a:r>
              <a:rPr kumimoji="0" lang="en-US" sz="1051" b="1" i="0" u="none" strike="noStrike" kern="1200" cap="none" spc="0" normalizeH="0" baseline="0" noProof="0" dirty="0">
                <a:ln>
                  <a:noFill/>
                </a:ln>
                <a:solidFill>
                  <a:srgbClr val="000000"/>
                </a:solidFill>
                <a:effectLst/>
                <a:uLnTx/>
                <a:uFillTx/>
                <a:latin typeface="Calibri"/>
                <a:ea typeface="+mn-ea"/>
                <a:cs typeface="+mn-cs"/>
              </a:rPr>
              <a:t>VI vs I: HR 0.96;</a:t>
            </a:r>
            <a:r>
              <a:rPr kumimoji="0" lang="en-US" sz="1051" b="0" i="0" u="none" strike="noStrike" kern="1200" cap="none" spc="0" normalizeH="0" baseline="0" noProof="0" dirty="0">
                <a:ln>
                  <a:noFill/>
                </a:ln>
                <a:solidFill>
                  <a:srgbClr val="000000"/>
                </a:solidFill>
                <a:effectLst/>
                <a:uLnTx/>
                <a:uFillTx/>
                <a:latin typeface="Calibri"/>
                <a:ea typeface="+mn-ea"/>
                <a:cs typeface="+mn-cs"/>
              </a:rPr>
              <a:t> 95% CI 0.45-2.05</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dirty="0">
                <a:ln>
                  <a:noFill/>
                </a:ln>
                <a:solidFill>
                  <a:srgbClr val="000000"/>
                </a:solidFill>
                <a:effectLst/>
                <a:uLnTx/>
                <a:uFillTx/>
                <a:latin typeface="Calibri"/>
                <a:ea typeface="+mn-ea"/>
                <a:cs typeface="+mn-cs"/>
              </a:rPr>
              <a:t>VO vs I: HR 1.67</a:t>
            </a:r>
            <a:r>
              <a:rPr kumimoji="0" lang="en-US" sz="1051" b="0" i="0" u="none" strike="noStrike" kern="1200" cap="none" spc="0" normalizeH="0" baseline="0" noProof="0" dirty="0">
                <a:ln>
                  <a:noFill/>
                </a:ln>
                <a:solidFill>
                  <a:srgbClr val="000000"/>
                </a:solidFill>
                <a:effectLst/>
                <a:uLnTx/>
                <a:uFillTx/>
                <a:latin typeface="Calibri"/>
                <a:ea typeface="+mn-ea"/>
                <a:cs typeface="+mn-cs"/>
              </a:rPr>
              <a:t>; 95% CI 0.86-3.28</a:t>
            </a:r>
          </a:p>
        </p:txBody>
      </p:sp>
      <p:graphicFrame>
        <p:nvGraphicFramePr>
          <p:cNvPr id="171" name="Table 170">
            <a:extLst>
              <a:ext uri="{FF2B5EF4-FFF2-40B4-BE49-F238E27FC236}">
                <a16:creationId xmlns:a16="http://schemas.microsoft.com/office/drawing/2014/main" id="{C5F0C9A1-CE13-A394-B31B-EF31D62B299F}"/>
              </a:ext>
            </a:extLst>
          </p:cNvPr>
          <p:cNvGraphicFramePr>
            <a:graphicFrameLocks noGrp="1"/>
          </p:cNvGraphicFramePr>
          <p:nvPr/>
        </p:nvGraphicFramePr>
        <p:xfrm>
          <a:off x="7212317" y="4331112"/>
          <a:ext cx="3622260" cy="1253472"/>
        </p:xfrm>
        <a:graphic>
          <a:graphicData uri="http://schemas.openxmlformats.org/drawingml/2006/table">
            <a:tbl>
              <a:tblPr firstRow="1" bandRow="1">
                <a:tableStyleId>{2D5ABB26-0587-4C30-8999-92F81FD0307C}</a:tableStyleId>
              </a:tblPr>
              <a:tblGrid>
                <a:gridCol w="1399080">
                  <a:extLst>
                    <a:ext uri="{9D8B030D-6E8A-4147-A177-3AD203B41FA5}">
                      <a16:colId xmlns:a16="http://schemas.microsoft.com/office/drawing/2014/main" val="20000"/>
                    </a:ext>
                  </a:extLst>
                </a:gridCol>
                <a:gridCol w="741060">
                  <a:extLst>
                    <a:ext uri="{9D8B030D-6E8A-4147-A177-3AD203B41FA5}">
                      <a16:colId xmlns:a16="http://schemas.microsoft.com/office/drawing/2014/main" val="20001"/>
                    </a:ext>
                  </a:extLst>
                </a:gridCol>
                <a:gridCol w="741060">
                  <a:extLst>
                    <a:ext uri="{9D8B030D-6E8A-4147-A177-3AD203B41FA5}">
                      <a16:colId xmlns:a16="http://schemas.microsoft.com/office/drawing/2014/main" val="20002"/>
                    </a:ext>
                  </a:extLst>
                </a:gridCol>
                <a:gridCol w="741060">
                  <a:extLst>
                    <a:ext uri="{9D8B030D-6E8A-4147-A177-3AD203B41FA5}">
                      <a16:colId xmlns:a16="http://schemas.microsoft.com/office/drawing/2014/main" val="20003"/>
                    </a:ext>
                  </a:extLst>
                </a:gridCol>
              </a:tblGrid>
              <a:tr h="231636">
                <a:tc>
                  <a:txBody>
                    <a:bodyPr/>
                    <a:lstStyle/>
                    <a:p>
                      <a:pPr marL="45720"/>
                      <a:r>
                        <a:rPr lang="en-US" sz="1100" b="1" dirty="0">
                          <a:solidFill>
                            <a:srgbClr val="FFFFFF"/>
                          </a:solidFill>
                        </a:rPr>
                        <a:t>Cause of death</a:t>
                      </a:r>
                    </a:p>
                  </a:txBody>
                  <a:tcPr marL="0" marR="0" marT="0" marB="0"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accent1">
                        <a:lumMod val="50000"/>
                      </a:schemeClr>
                    </a:solidFill>
                  </a:tcPr>
                </a:tc>
                <a:tc>
                  <a:txBody>
                    <a:bodyPr/>
                    <a:lstStyle/>
                    <a:p>
                      <a:pPr algn="ctr"/>
                      <a:r>
                        <a:rPr lang="en-US" sz="1100" b="1" dirty="0">
                          <a:solidFill>
                            <a:schemeClr val="bg2"/>
                          </a:solidFill>
                        </a:rPr>
                        <a:t>VO</a:t>
                      </a:r>
                    </a:p>
                  </a:txBody>
                  <a:tcPr marL="0" marR="0" marT="0" marB="0"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accent2"/>
                    </a:solidFill>
                  </a:tcPr>
                </a:tc>
                <a:tc>
                  <a:txBody>
                    <a:bodyPr/>
                    <a:lstStyle/>
                    <a:p>
                      <a:pPr algn="ctr"/>
                      <a:r>
                        <a:rPr lang="en-US" sz="1100" b="1" dirty="0">
                          <a:solidFill>
                            <a:schemeClr val="bg2"/>
                          </a:solidFill>
                        </a:rPr>
                        <a:t>I</a:t>
                      </a:r>
                    </a:p>
                  </a:txBody>
                  <a:tcPr marL="0" marR="0" marT="0" marB="0"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accent1"/>
                    </a:solidFill>
                  </a:tcPr>
                </a:tc>
                <a:tc>
                  <a:txBody>
                    <a:bodyPr/>
                    <a:lstStyle/>
                    <a:p>
                      <a:pPr algn="ctr"/>
                      <a:r>
                        <a:rPr lang="en-US" sz="1100" b="1" dirty="0">
                          <a:solidFill>
                            <a:schemeClr val="bg2"/>
                          </a:solidFill>
                        </a:rPr>
                        <a:t>VI</a:t>
                      </a:r>
                    </a:p>
                  </a:txBody>
                  <a:tcPr marL="0" marR="0" marT="0" marB="0"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accent3"/>
                    </a:solidFill>
                  </a:tcPr>
                </a:tc>
                <a:extLst>
                  <a:ext uri="{0D108BD9-81ED-4DB2-BD59-A6C34878D82A}">
                    <a16:rowId xmlns:a16="http://schemas.microsoft.com/office/drawing/2014/main" val="10000"/>
                  </a:ext>
                </a:extLst>
              </a:tr>
              <a:tr h="165427">
                <a:tc>
                  <a:txBody>
                    <a:bodyPr/>
                    <a:lstStyle/>
                    <a:p>
                      <a:pPr marL="45720"/>
                      <a:r>
                        <a:rPr lang="en-US" sz="1100" dirty="0">
                          <a:solidFill>
                            <a:schemeClr val="tx2"/>
                          </a:solidFill>
                        </a:rPr>
                        <a:t>Infection</a:t>
                      </a:r>
                    </a:p>
                  </a:txBody>
                  <a:tcPr marL="0" marR="0" marT="0" marB="0" anchor="ctr">
                    <a:lnT w="19050" cap="flat" cmpd="sng" algn="ctr">
                      <a:solidFill>
                        <a:schemeClr val="tx2"/>
                      </a:solidFill>
                      <a:prstDash val="solid"/>
                      <a:round/>
                      <a:headEnd type="none" w="med" len="med"/>
                      <a:tailEnd type="none" w="med" len="med"/>
                    </a:lnT>
                    <a:solidFill>
                      <a:srgbClr val="DADADA"/>
                    </a:solidFill>
                  </a:tcPr>
                </a:tc>
                <a:tc>
                  <a:txBody>
                    <a:bodyPr/>
                    <a:lstStyle/>
                    <a:p>
                      <a:pPr algn="ctr"/>
                      <a:r>
                        <a:rPr lang="en-US" sz="1100" dirty="0">
                          <a:solidFill>
                            <a:schemeClr val="tx2"/>
                          </a:solidFill>
                        </a:rPr>
                        <a:t>12 (7 Covid)</a:t>
                      </a:r>
                    </a:p>
                  </a:txBody>
                  <a:tcPr marL="0" marR="0" marT="0" marB="0" anchor="ctr">
                    <a:lnT w="19050" cap="flat" cmpd="sng" algn="ctr">
                      <a:solidFill>
                        <a:schemeClr val="tx2"/>
                      </a:solidFill>
                      <a:prstDash val="solid"/>
                      <a:round/>
                      <a:headEnd type="none" w="med" len="med"/>
                      <a:tailEnd type="none" w="med" len="med"/>
                    </a:lnT>
                    <a:solidFill>
                      <a:srgbClr val="DADADA"/>
                    </a:solidFill>
                  </a:tcPr>
                </a:tc>
                <a:tc>
                  <a:txBody>
                    <a:bodyPr/>
                    <a:lstStyle/>
                    <a:p>
                      <a:pPr algn="ctr"/>
                      <a:r>
                        <a:rPr lang="en-US" sz="1100" dirty="0">
                          <a:solidFill>
                            <a:schemeClr val="tx2"/>
                          </a:solidFill>
                        </a:rPr>
                        <a:t>3</a:t>
                      </a:r>
                    </a:p>
                  </a:txBody>
                  <a:tcPr marL="0" marR="0" marT="0" marB="0" anchor="ctr">
                    <a:lnT w="19050" cap="flat" cmpd="sng" algn="ctr">
                      <a:solidFill>
                        <a:schemeClr val="tx2"/>
                      </a:solidFill>
                      <a:prstDash val="solid"/>
                      <a:round/>
                      <a:headEnd type="none" w="med" len="med"/>
                      <a:tailEnd type="none" w="med" len="med"/>
                    </a:lnT>
                    <a:solidFill>
                      <a:srgbClr val="DADADA"/>
                    </a:solidFill>
                  </a:tcPr>
                </a:tc>
                <a:tc>
                  <a:txBody>
                    <a:bodyPr/>
                    <a:lstStyle/>
                    <a:p>
                      <a:pPr algn="ctr"/>
                      <a:r>
                        <a:rPr lang="en-US" sz="1100" dirty="0">
                          <a:solidFill>
                            <a:schemeClr val="tx2"/>
                          </a:solidFill>
                        </a:rPr>
                        <a:t>7 (2 Covid)</a:t>
                      </a:r>
                    </a:p>
                  </a:txBody>
                  <a:tcPr marL="0" marR="0" marT="0" marB="0" anchor="ctr">
                    <a:lnT w="19050" cap="flat" cmpd="sng" algn="ctr">
                      <a:solidFill>
                        <a:schemeClr val="tx2"/>
                      </a:solidFill>
                      <a:prstDash val="solid"/>
                      <a:round/>
                      <a:headEnd type="none" w="med" len="med"/>
                      <a:tailEnd type="none" w="med" len="med"/>
                    </a:lnT>
                    <a:solidFill>
                      <a:srgbClr val="DADADA"/>
                    </a:solidFill>
                  </a:tcPr>
                </a:tc>
                <a:extLst>
                  <a:ext uri="{0D108BD9-81ED-4DB2-BD59-A6C34878D82A}">
                    <a16:rowId xmlns:a16="http://schemas.microsoft.com/office/drawing/2014/main" val="10001"/>
                  </a:ext>
                </a:extLst>
              </a:tr>
              <a:tr h="165427">
                <a:tc>
                  <a:txBody>
                    <a:bodyPr/>
                    <a:lstStyle/>
                    <a:p>
                      <a:pPr marL="45720"/>
                      <a:r>
                        <a:rPr lang="en-US" sz="1100" dirty="0">
                          <a:solidFill>
                            <a:schemeClr val="tx2"/>
                          </a:solidFill>
                        </a:rPr>
                        <a:t>Cardiovascular</a:t>
                      </a:r>
                    </a:p>
                  </a:txBody>
                  <a:tcPr marL="0" marR="0" marT="0" marB="0" anchor="ctr"/>
                </a:tc>
                <a:tc>
                  <a:txBody>
                    <a:bodyPr/>
                    <a:lstStyle/>
                    <a:p>
                      <a:pPr algn="ctr"/>
                      <a:r>
                        <a:rPr lang="en-US" sz="1100" dirty="0">
                          <a:solidFill>
                            <a:schemeClr val="tx2"/>
                          </a:solidFill>
                        </a:rPr>
                        <a:t>5</a:t>
                      </a:r>
                    </a:p>
                  </a:txBody>
                  <a:tcPr marL="0" marR="0" marT="0" marB="0" anchor="ctr"/>
                </a:tc>
                <a:tc>
                  <a:txBody>
                    <a:bodyPr/>
                    <a:lstStyle/>
                    <a:p>
                      <a:pPr algn="ctr"/>
                      <a:r>
                        <a:rPr lang="en-US" sz="1100" dirty="0">
                          <a:solidFill>
                            <a:schemeClr val="tx2"/>
                          </a:solidFill>
                        </a:rPr>
                        <a:t>5</a:t>
                      </a:r>
                    </a:p>
                  </a:txBody>
                  <a:tcPr marL="0" marR="0" marT="0" marB="0" anchor="ctr"/>
                </a:tc>
                <a:tc>
                  <a:txBody>
                    <a:bodyPr/>
                    <a:lstStyle/>
                    <a:p>
                      <a:pPr algn="ctr"/>
                      <a:r>
                        <a:rPr lang="en-US" sz="1100" dirty="0">
                          <a:solidFill>
                            <a:schemeClr val="tx2"/>
                          </a:solidFill>
                        </a:rPr>
                        <a:t>3</a:t>
                      </a:r>
                    </a:p>
                  </a:txBody>
                  <a:tcPr marL="0" marR="0" marT="0" marB="0" anchor="ctr"/>
                </a:tc>
                <a:extLst>
                  <a:ext uri="{0D108BD9-81ED-4DB2-BD59-A6C34878D82A}">
                    <a16:rowId xmlns:a16="http://schemas.microsoft.com/office/drawing/2014/main" val="10002"/>
                  </a:ext>
                </a:extLst>
              </a:tr>
              <a:tr h="165427">
                <a:tc>
                  <a:txBody>
                    <a:bodyPr/>
                    <a:lstStyle/>
                    <a:p>
                      <a:pPr marL="45720"/>
                      <a:r>
                        <a:rPr lang="en-US" sz="1100" dirty="0">
                          <a:solidFill>
                            <a:schemeClr val="tx2"/>
                          </a:solidFill>
                        </a:rPr>
                        <a:t>PD/RT</a:t>
                      </a:r>
                    </a:p>
                  </a:txBody>
                  <a:tcPr marL="0" marR="0" marT="0" marB="0" anchor="ctr">
                    <a:solidFill>
                      <a:srgbClr val="DADADA"/>
                    </a:solidFill>
                  </a:tcPr>
                </a:tc>
                <a:tc>
                  <a:txBody>
                    <a:bodyPr/>
                    <a:lstStyle/>
                    <a:p>
                      <a:pPr algn="ctr"/>
                      <a:r>
                        <a:rPr lang="en-US" sz="1100" dirty="0">
                          <a:solidFill>
                            <a:schemeClr val="tx2"/>
                          </a:solidFill>
                        </a:rPr>
                        <a:t>1</a:t>
                      </a:r>
                    </a:p>
                  </a:txBody>
                  <a:tcPr marL="0" marR="0" marT="0" marB="0" anchor="ctr">
                    <a:solidFill>
                      <a:srgbClr val="DADADA"/>
                    </a:solidFill>
                  </a:tcPr>
                </a:tc>
                <a:tc>
                  <a:txBody>
                    <a:bodyPr/>
                    <a:lstStyle/>
                    <a:p>
                      <a:pPr algn="ctr"/>
                      <a:r>
                        <a:rPr lang="en-US" sz="1100" dirty="0">
                          <a:solidFill>
                            <a:schemeClr val="tx2"/>
                          </a:solidFill>
                        </a:rPr>
                        <a:t>0</a:t>
                      </a:r>
                    </a:p>
                  </a:txBody>
                  <a:tcPr marL="0" marR="0" marT="0" marB="0" anchor="ctr">
                    <a:solidFill>
                      <a:srgbClr val="DADADA"/>
                    </a:solidFill>
                  </a:tcPr>
                </a:tc>
                <a:tc>
                  <a:txBody>
                    <a:bodyPr/>
                    <a:lstStyle/>
                    <a:p>
                      <a:pPr algn="ctr"/>
                      <a:r>
                        <a:rPr lang="en-US" sz="1100" dirty="0">
                          <a:solidFill>
                            <a:schemeClr val="tx2"/>
                          </a:solidFill>
                        </a:rPr>
                        <a:t>0</a:t>
                      </a:r>
                    </a:p>
                  </a:txBody>
                  <a:tcPr marL="0" marR="0" marT="0" marB="0" anchor="ctr">
                    <a:solidFill>
                      <a:srgbClr val="DADADA"/>
                    </a:solidFill>
                  </a:tcPr>
                </a:tc>
                <a:extLst>
                  <a:ext uri="{0D108BD9-81ED-4DB2-BD59-A6C34878D82A}">
                    <a16:rowId xmlns:a16="http://schemas.microsoft.com/office/drawing/2014/main" val="10003"/>
                  </a:ext>
                </a:extLst>
              </a:tr>
              <a:tr h="165427">
                <a:tc>
                  <a:txBody>
                    <a:bodyPr/>
                    <a:lstStyle/>
                    <a:p>
                      <a:pPr marL="45720"/>
                      <a:r>
                        <a:rPr lang="en-US" sz="1100" dirty="0">
                          <a:solidFill>
                            <a:schemeClr val="tx2"/>
                          </a:solidFill>
                        </a:rPr>
                        <a:t>SPM</a:t>
                      </a:r>
                    </a:p>
                  </a:txBody>
                  <a:tcPr marL="0" marR="0" marT="0" marB="0" anchor="ctr"/>
                </a:tc>
                <a:tc>
                  <a:txBody>
                    <a:bodyPr/>
                    <a:lstStyle/>
                    <a:p>
                      <a:pPr algn="ctr"/>
                      <a:r>
                        <a:rPr lang="en-US" sz="1100" dirty="0">
                          <a:solidFill>
                            <a:schemeClr val="tx2"/>
                          </a:solidFill>
                        </a:rPr>
                        <a:t>4</a:t>
                      </a:r>
                    </a:p>
                  </a:txBody>
                  <a:tcPr marL="0" marR="0" marT="0" marB="0" anchor="ctr"/>
                </a:tc>
                <a:tc>
                  <a:txBody>
                    <a:bodyPr/>
                    <a:lstStyle/>
                    <a:p>
                      <a:pPr algn="ctr"/>
                      <a:r>
                        <a:rPr lang="en-US" sz="1100" dirty="0">
                          <a:solidFill>
                            <a:schemeClr val="tx2"/>
                          </a:solidFill>
                        </a:rPr>
                        <a:t>2</a:t>
                      </a:r>
                    </a:p>
                  </a:txBody>
                  <a:tcPr marL="0" marR="0" marT="0" marB="0" anchor="ctr"/>
                </a:tc>
                <a:tc>
                  <a:txBody>
                    <a:bodyPr/>
                    <a:lstStyle/>
                    <a:p>
                      <a:pPr algn="ctr"/>
                      <a:r>
                        <a:rPr lang="en-US" sz="1100" dirty="0">
                          <a:solidFill>
                            <a:schemeClr val="tx2"/>
                          </a:solidFill>
                        </a:rPr>
                        <a:t>2</a:t>
                      </a:r>
                    </a:p>
                  </a:txBody>
                  <a:tcPr marL="0" marR="0" marT="0" marB="0" anchor="ctr"/>
                </a:tc>
                <a:extLst>
                  <a:ext uri="{0D108BD9-81ED-4DB2-BD59-A6C34878D82A}">
                    <a16:rowId xmlns:a16="http://schemas.microsoft.com/office/drawing/2014/main" val="10004"/>
                  </a:ext>
                </a:extLst>
              </a:tr>
              <a:tr h="165427">
                <a:tc>
                  <a:txBody>
                    <a:bodyPr/>
                    <a:lstStyle/>
                    <a:p>
                      <a:pPr marL="45720"/>
                      <a:r>
                        <a:rPr lang="en-US" sz="1100" dirty="0">
                          <a:solidFill>
                            <a:schemeClr val="tx2"/>
                          </a:solidFill>
                        </a:rPr>
                        <a:t>Other</a:t>
                      </a:r>
                    </a:p>
                  </a:txBody>
                  <a:tcPr marL="0" marR="0" marT="0" marB="0" anchor="ctr">
                    <a:solidFill>
                      <a:srgbClr val="DADADA"/>
                    </a:solidFill>
                  </a:tcPr>
                </a:tc>
                <a:tc>
                  <a:txBody>
                    <a:bodyPr/>
                    <a:lstStyle/>
                    <a:p>
                      <a:pPr algn="ctr"/>
                      <a:r>
                        <a:rPr lang="en-US" sz="1100" dirty="0">
                          <a:solidFill>
                            <a:schemeClr val="tx2"/>
                          </a:solidFill>
                        </a:rPr>
                        <a:t>0</a:t>
                      </a:r>
                    </a:p>
                  </a:txBody>
                  <a:tcPr marL="0" marR="0" marT="0" marB="0" anchor="ctr">
                    <a:solidFill>
                      <a:srgbClr val="DADADA"/>
                    </a:solidFill>
                  </a:tcPr>
                </a:tc>
                <a:tc>
                  <a:txBody>
                    <a:bodyPr/>
                    <a:lstStyle/>
                    <a:p>
                      <a:pPr algn="ctr"/>
                      <a:r>
                        <a:rPr lang="en-US" sz="1100" dirty="0">
                          <a:solidFill>
                            <a:schemeClr val="tx2"/>
                          </a:solidFill>
                        </a:rPr>
                        <a:t>4</a:t>
                      </a:r>
                    </a:p>
                  </a:txBody>
                  <a:tcPr marL="0" marR="0" marT="0" marB="0" anchor="ctr">
                    <a:solidFill>
                      <a:srgbClr val="DADADA"/>
                    </a:solidFill>
                  </a:tcPr>
                </a:tc>
                <a:tc>
                  <a:txBody>
                    <a:bodyPr/>
                    <a:lstStyle/>
                    <a:p>
                      <a:pPr algn="ctr"/>
                      <a:r>
                        <a:rPr lang="en-US" sz="1100" dirty="0">
                          <a:solidFill>
                            <a:schemeClr val="tx2"/>
                          </a:solidFill>
                        </a:rPr>
                        <a:t>1</a:t>
                      </a:r>
                    </a:p>
                  </a:txBody>
                  <a:tcPr marL="0" marR="0" marT="0" marB="0" anchor="ctr">
                    <a:solidFill>
                      <a:srgbClr val="DADADA"/>
                    </a:solidFill>
                  </a:tcPr>
                </a:tc>
                <a:extLst>
                  <a:ext uri="{0D108BD9-81ED-4DB2-BD59-A6C34878D82A}">
                    <a16:rowId xmlns:a16="http://schemas.microsoft.com/office/drawing/2014/main" val="10005"/>
                  </a:ext>
                </a:extLst>
              </a:tr>
              <a:tr h="183636">
                <a:tc>
                  <a:txBody>
                    <a:bodyPr/>
                    <a:lstStyle/>
                    <a:p>
                      <a:pPr marL="45720"/>
                      <a:r>
                        <a:rPr lang="en-US" sz="1100" b="1" dirty="0">
                          <a:solidFill>
                            <a:schemeClr val="tx2"/>
                          </a:solidFill>
                        </a:rPr>
                        <a:t>Total</a:t>
                      </a:r>
                    </a:p>
                  </a:txBody>
                  <a:tcPr marL="0" marR="0" marT="0" marB="0" anchor="b">
                    <a:lnB w="19050" cap="flat" cmpd="sng" algn="ctr">
                      <a:solidFill>
                        <a:schemeClr val="tx2"/>
                      </a:solidFill>
                      <a:prstDash val="solid"/>
                      <a:round/>
                      <a:headEnd type="none" w="med" len="med"/>
                      <a:tailEnd type="none" w="med" len="med"/>
                    </a:lnB>
                  </a:tcPr>
                </a:tc>
                <a:tc>
                  <a:txBody>
                    <a:bodyPr/>
                    <a:lstStyle/>
                    <a:p>
                      <a:pPr algn="ctr"/>
                      <a:r>
                        <a:rPr lang="en-US" sz="1100" b="1" dirty="0">
                          <a:solidFill>
                            <a:schemeClr val="tx2"/>
                          </a:solidFill>
                        </a:rPr>
                        <a:t>22</a:t>
                      </a:r>
                    </a:p>
                  </a:txBody>
                  <a:tcPr marL="0" marR="0" marT="0" marB="0" anchor="b">
                    <a:lnB w="19050" cap="flat" cmpd="sng" algn="ctr">
                      <a:solidFill>
                        <a:schemeClr val="tx2"/>
                      </a:solidFill>
                      <a:prstDash val="solid"/>
                      <a:round/>
                      <a:headEnd type="none" w="med" len="med"/>
                      <a:tailEnd type="none" w="med" len="med"/>
                    </a:lnB>
                  </a:tcPr>
                </a:tc>
                <a:tc>
                  <a:txBody>
                    <a:bodyPr/>
                    <a:lstStyle/>
                    <a:p>
                      <a:pPr algn="ctr"/>
                      <a:r>
                        <a:rPr lang="en-US" sz="1100" b="1" dirty="0">
                          <a:solidFill>
                            <a:schemeClr val="tx2"/>
                          </a:solidFill>
                        </a:rPr>
                        <a:t>14</a:t>
                      </a:r>
                    </a:p>
                  </a:txBody>
                  <a:tcPr marL="0" marR="0" marT="0" marB="0" anchor="b">
                    <a:lnB w="19050" cap="flat" cmpd="sng" algn="ctr">
                      <a:solidFill>
                        <a:schemeClr val="tx2"/>
                      </a:solidFill>
                      <a:prstDash val="solid"/>
                      <a:round/>
                      <a:headEnd type="none" w="med" len="med"/>
                      <a:tailEnd type="none" w="med" len="med"/>
                    </a:lnB>
                  </a:tcPr>
                </a:tc>
                <a:tc>
                  <a:txBody>
                    <a:bodyPr/>
                    <a:lstStyle/>
                    <a:p>
                      <a:pPr algn="ctr"/>
                      <a:r>
                        <a:rPr lang="en-US" sz="1100" b="1" dirty="0">
                          <a:solidFill>
                            <a:schemeClr val="tx2"/>
                          </a:solidFill>
                        </a:rPr>
                        <a:t>13</a:t>
                      </a:r>
                    </a:p>
                  </a:txBody>
                  <a:tcPr marL="0" marR="0" marT="0" marB="0" anchor="b">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72" name="Freeform 171">
            <a:extLst>
              <a:ext uri="{FF2B5EF4-FFF2-40B4-BE49-F238E27FC236}">
                <a16:creationId xmlns:a16="http://schemas.microsoft.com/office/drawing/2014/main" id="{D4A66B94-62EF-265A-A45B-CE50DC3973CD}"/>
              </a:ext>
            </a:extLst>
          </p:cNvPr>
          <p:cNvSpPr/>
          <p:nvPr/>
        </p:nvSpPr>
        <p:spPr>
          <a:xfrm>
            <a:off x="7560312" y="1264809"/>
            <a:ext cx="2917825" cy="123825"/>
          </a:xfrm>
          <a:custGeom>
            <a:avLst/>
            <a:gdLst>
              <a:gd name="connsiteX0" fmla="*/ 0 w 2917825"/>
              <a:gd name="connsiteY0" fmla="*/ 0 h 123825"/>
              <a:gd name="connsiteX1" fmla="*/ 63500 w 2917825"/>
              <a:gd name="connsiteY1" fmla="*/ 3175 h 123825"/>
              <a:gd name="connsiteX2" fmla="*/ 69850 w 2917825"/>
              <a:gd name="connsiteY2" fmla="*/ 9525 h 123825"/>
              <a:gd name="connsiteX3" fmla="*/ 133350 w 2917825"/>
              <a:gd name="connsiteY3" fmla="*/ 9525 h 123825"/>
              <a:gd name="connsiteX4" fmla="*/ 136525 w 2917825"/>
              <a:gd name="connsiteY4" fmla="*/ 12700 h 123825"/>
              <a:gd name="connsiteX5" fmla="*/ 219075 w 2917825"/>
              <a:gd name="connsiteY5" fmla="*/ 9525 h 123825"/>
              <a:gd name="connsiteX6" fmla="*/ 231775 w 2917825"/>
              <a:gd name="connsiteY6" fmla="*/ 19050 h 123825"/>
              <a:gd name="connsiteX7" fmla="*/ 295275 w 2917825"/>
              <a:gd name="connsiteY7" fmla="*/ 22225 h 123825"/>
              <a:gd name="connsiteX8" fmla="*/ 301625 w 2917825"/>
              <a:gd name="connsiteY8" fmla="*/ 28575 h 123825"/>
              <a:gd name="connsiteX9" fmla="*/ 593725 w 2917825"/>
              <a:gd name="connsiteY9" fmla="*/ 25400 h 123825"/>
              <a:gd name="connsiteX10" fmla="*/ 596900 w 2917825"/>
              <a:gd name="connsiteY10" fmla="*/ 41275 h 123825"/>
              <a:gd name="connsiteX11" fmla="*/ 660400 w 2917825"/>
              <a:gd name="connsiteY11" fmla="*/ 38100 h 123825"/>
              <a:gd name="connsiteX12" fmla="*/ 673100 w 2917825"/>
              <a:gd name="connsiteY12" fmla="*/ 44450 h 123825"/>
              <a:gd name="connsiteX13" fmla="*/ 981075 w 2917825"/>
              <a:gd name="connsiteY13" fmla="*/ 41275 h 123825"/>
              <a:gd name="connsiteX14" fmla="*/ 993775 w 2917825"/>
              <a:gd name="connsiteY14" fmla="*/ 47625 h 123825"/>
              <a:gd name="connsiteX15" fmla="*/ 1133475 w 2917825"/>
              <a:gd name="connsiteY15" fmla="*/ 53975 h 123825"/>
              <a:gd name="connsiteX16" fmla="*/ 1139825 w 2917825"/>
              <a:gd name="connsiteY16" fmla="*/ 53975 h 123825"/>
              <a:gd name="connsiteX17" fmla="*/ 1317625 w 2917825"/>
              <a:gd name="connsiteY17" fmla="*/ 53975 h 123825"/>
              <a:gd name="connsiteX18" fmla="*/ 1327150 w 2917825"/>
              <a:gd name="connsiteY18" fmla="*/ 60325 h 123825"/>
              <a:gd name="connsiteX19" fmla="*/ 1692275 w 2917825"/>
              <a:gd name="connsiteY19" fmla="*/ 60325 h 123825"/>
              <a:gd name="connsiteX20" fmla="*/ 1701800 w 2917825"/>
              <a:gd name="connsiteY20" fmla="*/ 66675 h 123825"/>
              <a:gd name="connsiteX21" fmla="*/ 1987550 w 2917825"/>
              <a:gd name="connsiteY21" fmla="*/ 69850 h 123825"/>
              <a:gd name="connsiteX22" fmla="*/ 1990725 w 2917825"/>
              <a:gd name="connsiteY22" fmla="*/ 76200 h 123825"/>
              <a:gd name="connsiteX23" fmla="*/ 2152650 w 2917825"/>
              <a:gd name="connsiteY23" fmla="*/ 73025 h 123825"/>
              <a:gd name="connsiteX24" fmla="*/ 2152650 w 2917825"/>
              <a:gd name="connsiteY24" fmla="*/ 73025 h 123825"/>
              <a:gd name="connsiteX25" fmla="*/ 2444750 w 2917825"/>
              <a:gd name="connsiteY25" fmla="*/ 85725 h 123825"/>
              <a:gd name="connsiteX26" fmla="*/ 2447925 w 2917825"/>
              <a:gd name="connsiteY26" fmla="*/ 120650 h 123825"/>
              <a:gd name="connsiteX27" fmla="*/ 2917825 w 2917825"/>
              <a:gd name="connsiteY27" fmla="*/ 12382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917825" h="123825">
                <a:moveTo>
                  <a:pt x="0" y="0"/>
                </a:moveTo>
                <a:lnTo>
                  <a:pt x="63500" y="3175"/>
                </a:lnTo>
                <a:lnTo>
                  <a:pt x="69850" y="9525"/>
                </a:lnTo>
                <a:lnTo>
                  <a:pt x="133350" y="9525"/>
                </a:lnTo>
                <a:lnTo>
                  <a:pt x="136525" y="12700"/>
                </a:lnTo>
                <a:lnTo>
                  <a:pt x="219075" y="9525"/>
                </a:lnTo>
                <a:lnTo>
                  <a:pt x="231775" y="19050"/>
                </a:lnTo>
                <a:lnTo>
                  <a:pt x="295275" y="22225"/>
                </a:lnTo>
                <a:lnTo>
                  <a:pt x="301625" y="28575"/>
                </a:lnTo>
                <a:lnTo>
                  <a:pt x="593725" y="25400"/>
                </a:lnTo>
                <a:lnTo>
                  <a:pt x="596900" y="41275"/>
                </a:lnTo>
                <a:lnTo>
                  <a:pt x="660400" y="38100"/>
                </a:lnTo>
                <a:lnTo>
                  <a:pt x="673100" y="44450"/>
                </a:lnTo>
                <a:lnTo>
                  <a:pt x="981075" y="41275"/>
                </a:lnTo>
                <a:lnTo>
                  <a:pt x="993775" y="47625"/>
                </a:lnTo>
                <a:lnTo>
                  <a:pt x="1133475" y="53975"/>
                </a:lnTo>
                <a:lnTo>
                  <a:pt x="1139825" y="53975"/>
                </a:lnTo>
                <a:lnTo>
                  <a:pt x="1317625" y="53975"/>
                </a:lnTo>
                <a:lnTo>
                  <a:pt x="1327150" y="60325"/>
                </a:lnTo>
                <a:lnTo>
                  <a:pt x="1692275" y="60325"/>
                </a:lnTo>
                <a:lnTo>
                  <a:pt x="1701800" y="66675"/>
                </a:lnTo>
                <a:lnTo>
                  <a:pt x="1987550" y="69850"/>
                </a:lnTo>
                <a:lnTo>
                  <a:pt x="1990725" y="76200"/>
                </a:lnTo>
                <a:lnTo>
                  <a:pt x="2152650" y="73025"/>
                </a:lnTo>
                <a:lnTo>
                  <a:pt x="2152650" y="73025"/>
                </a:lnTo>
                <a:lnTo>
                  <a:pt x="2444750" y="85725"/>
                </a:lnTo>
                <a:lnTo>
                  <a:pt x="2447925" y="120650"/>
                </a:lnTo>
                <a:lnTo>
                  <a:pt x="2917825" y="123825"/>
                </a:lnTo>
              </a:path>
            </a:pathLst>
          </a:custGeom>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2D2E2D"/>
              </a:solidFill>
              <a:effectLst/>
              <a:uLnTx/>
              <a:uFillTx/>
              <a:latin typeface="Calibri"/>
              <a:ea typeface="+mn-ea"/>
              <a:cs typeface="+mn-cs"/>
            </a:endParaRPr>
          </a:p>
        </p:txBody>
      </p:sp>
      <p:sp>
        <p:nvSpPr>
          <p:cNvPr id="173" name="Freeform 172">
            <a:extLst>
              <a:ext uri="{FF2B5EF4-FFF2-40B4-BE49-F238E27FC236}">
                <a16:creationId xmlns:a16="http://schemas.microsoft.com/office/drawing/2014/main" id="{36D081B4-A174-5E68-D320-30827469EC9B}"/>
              </a:ext>
            </a:extLst>
          </p:cNvPr>
          <p:cNvSpPr/>
          <p:nvPr/>
        </p:nvSpPr>
        <p:spPr>
          <a:xfrm>
            <a:off x="7563486" y="1261633"/>
            <a:ext cx="2857500" cy="152400"/>
          </a:xfrm>
          <a:custGeom>
            <a:avLst/>
            <a:gdLst>
              <a:gd name="connsiteX0" fmla="*/ 0 w 2857500"/>
              <a:gd name="connsiteY0" fmla="*/ 3175 h 152400"/>
              <a:gd name="connsiteX1" fmla="*/ 57150 w 2857500"/>
              <a:gd name="connsiteY1" fmla="*/ 0 h 152400"/>
              <a:gd name="connsiteX2" fmla="*/ 69850 w 2857500"/>
              <a:gd name="connsiteY2" fmla="*/ 9525 h 152400"/>
              <a:gd name="connsiteX3" fmla="*/ 371475 w 2857500"/>
              <a:gd name="connsiteY3" fmla="*/ 6350 h 152400"/>
              <a:gd name="connsiteX4" fmla="*/ 377825 w 2857500"/>
              <a:gd name="connsiteY4" fmla="*/ 22225 h 152400"/>
              <a:gd name="connsiteX5" fmla="*/ 527050 w 2857500"/>
              <a:gd name="connsiteY5" fmla="*/ 19050 h 152400"/>
              <a:gd name="connsiteX6" fmla="*/ 533400 w 2857500"/>
              <a:gd name="connsiteY6" fmla="*/ 28575 h 152400"/>
              <a:gd name="connsiteX7" fmla="*/ 584200 w 2857500"/>
              <a:gd name="connsiteY7" fmla="*/ 28575 h 152400"/>
              <a:gd name="connsiteX8" fmla="*/ 596900 w 2857500"/>
              <a:gd name="connsiteY8" fmla="*/ 50800 h 152400"/>
              <a:gd name="connsiteX9" fmla="*/ 752475 w 2857500"/>
              <a:gd name="connsiteY9" fmla="*/ 53975 h 152400"/>
              <a:gd name="connsiteX10" fmla="*/ 774700 w 2857500"/>
              <a:gd name="connsiteY10" fmla="*/ 63500 h 152400"/>
              <a:gd name="connsiteX11" fmla="*/ 835025 w 2857500"/>
              <a:gd name="connsiteY11" fmla="*/ 63500 h 152400"/>
              <a:gd name="connsiteX12" fmla="*/ 841375 w 2857500"/>
              <a:gd name="connsiteY12" fmla="*/ 69850 h 152400"/>
              <a:gd name="connsiteX13" fmla="*/ 885825 w 2857500"/>
              <a:gd name="connsiteY13" fmla="*/ 66675 h 152400"/>
              <a:gd name="connsiteX14" fmla="*/ 885825 w 2857500"/>
              <a:gd name="connsiteY14" fmla="*/ 66675 h 152400"/>
              <a:gd name="connsiteX15" fmla="*/ 1073150 w 2857500"/>
              <a:gd name="connsiteY15" fmla="*/ 85725 h 152400"/>
              <a:gd name="connsiteX16" fmla="*/ 1076325 w 2857500"/>
              <a:gd name="connsiteY16" fmla="*/ 88900 h 152400"/>
              <a:gd name="connsiteX17" fmla="*/ 1158875 w 2857500"/>
              <a:gd name="connsiteY17" fmla="*/ 92075 h 152400"/>
              <a:gd name="connsiteX18" fmla="*/ 1165225 w 2857500"/>
              <a:gd name="connsiteY18" fmla="*/ 95250 h 152400"/>
              <a:gd name="connsiteX19" fmla="*/ 1362075 w 2857500"/>
              <a:gd name="connsiteY19" fmla="*/ 92075 h 152400"/>
              <a:gd name="connsiteX20" fmla="*/ 1365250 w 2857500"/>
              <a:gd name="connsiteY20" fmla="*/ 98425 h 152400"/>
              <a:gd name="connsiteX21" fmla="*/ 1514475 w 2857500"/>
              <a:gd name="connsiteY21" fmla="*/ 101600 h 152400"/>
              <a:gd name="connsiteX22" fmla="*/ 1517650 w 2857500"/>
              <a:gd name="connsiteY22" fmla="*/ 114300 h 152400"/>
              <a:gd name="connsiteX23" fmla="*/ 1730375 w 2857500"/>
              <a:gd name="connsiteY23" fmla="*/ 114300 h 152400"/>
              <a:gd name="connsiteX24" fmla="*/ 1736725 w 2857500"/>
              <a:gd name="connsiteY24" fmla="*/ 114300 h 152400"/>
              <a:gd name="connsiteX25" fmla="*/ 1911350 w 2857500"/>
              <a:gd name="connsiteY25" fmla="*/ 120650 h 152400"/>
              <a:gd name="connsiteX26" fmla="*/ 1914525 w 2857500"/>
              <a:gd name="connsiteY26" fmla="*/ 130175 h 152400"/>
              <a:gd name="connsiteX27" fmla="*/ 1981200 w 2857500"/>
              <a:gd name="connsiteY27" fmla="*/ 130175 h 152400"/>
              <a:gd name="connsiteX28" fmla="*/ 1981200 w 2857500"/>
              <a:gd name="connsiteY28" fmla="*/ 136525 h 152400"/>
              <a:gd name="connsiteX29" fmla="*/ 2051050 w 2857500"/>
              <a:gd name="connsiteY29" fmla="*/ 139700 h 152400"/>
              <a:gd name="connsiteX30" fmla="*/ 2051050 w 2857500"/>
              <a:gd name="connsiteY30" fmla="*/ 152400 h 152400"/>
              <a:gd name="connsiteX31" fmla="*/ 2857500 w 2857500"/>
              <a:gd name="connsiteY31"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57500" h="152400">
                <a:moveTo>
                  <a:pt x="0" y="3175"/>
                </a:moveTo>
                <a:lnTo>
                  <a:pt x="57150" y="0"/>
                </a:lnTo>
                <a:lnTo>
                  <a:pt x="69850" y="9525"/>
                </a:lnTo>
                <a:lnTo>
                  <a:pt x="371475" y="6350"/>
                </a:lnTo>
                <a:lnTo>
                  <a:pt x="377825" y="22225"/>
                </a:lnTo>
                <a:lnTo>
                  <a:pt x="527050" y="19050"/>
                </a:lnTo>
                <a:lnTo>
                  <a:pt x="533400" y="28575"/>
                </a:lnTo>
                <a:lnTo>
                  <a:pt x="584200" y="28575"/>
                </a:lnTo>
                <a:lnTo>
                  <a:pt x="596900" y="50800"/>
                </a:lnTo>
                <a:lnTo>
                  <a:pt x="752475" y="53975"/>
                </a:lnTo>
                <a:lnTo>
                  <a:pt x="774700" y="63500"/>
                </a:lnTo>
                <a:lnTo>
                  <a:pt x="835025" y="63500"/>
                </a:lnTo>
                <a:lnTo>
                  <a:pt x="841375" y="69850"/>
                </a:lnTo>
                <a:lnTo>
                  <a:pt x="885825" y="66675"/>
                </a:lnTo>
                <a:lnTo>
                  <a:pt x="885825" y="66675"/>
                </a:lnTo>
                <a:lnTo>
                  <a:pt x="1073150" y="85725"/>
                </a:lnTo>
                <a:lnTo>
                  <a:pt x="1076325" y="88900"/>
                </a:lnTo>
                <a:lnTo>
                  <a:pt x="1158875" y="92075"/>
                </a:lnTo>
                <a:lnTo>
                  <a:pt x="1165225" y="95250"/>
                </a:lnTo>
                <a:lnTo>
                  <a:pt x="1362075" y="92075"/>
                </a:lnTo>
                <a:lnTo>
                  <a:pt x="1365250" y="98425"/>
                </a:lnTo>
                <a:lnTo>
                  <a:pt x="1514475" y="101600"/>
                </a:lnTo>
                <a:lnTo>
                  <a:pt x="1517650" y="114300"/>
                </a:lnTo>
                <a:lnTo>
                  <a:pt x="1730375" y="114300"/>
                </a:lnTo>
                <a:lnTo>
                  <a:pt x="1736725" y="114300"/>
                </a:lnTo>
                <a:lnTo>
                  <a:pt x="1911350" y="120650"/>
                </a:lnTo>
                <a:lnTo>
                  <a:pt x="1914525" y="130175"/>
                </a:lnTo>
                <a:lnTo>
                  <a:pt x="1981200" y="130175"/>
                </a:lnTo>
                <a:lnTo>
                  <a:pt x="1981200" y="136525"/>
                </a:lnTo>
                <a:lnTo>
                  <a:pt x="2051050" y="139700"/>
                </a:lnTo>
                <a:lnTo>
                  <a:pt x="2051050" y="152400"/>
                </a:lnTo>
                <a:lnTo>
                  <a:pt x="2857500" y="152400"/>
                </a:lnTo>
              </a:path>
            </a:pathLst>
          </a:custGeom>
          <a:ln>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2D2E2D"/>
              </a:solidFill>
              <a:effectLst/>
              <a:uLnTx/>
              <a:uFillTx/>
              <a:latin typeface="Calibri"/>
              <a:ea typeface="+mn-ea"/>
              <a:cs typeface="+mn-cs"/>
            </a:endParaRPr>
          </a:p>
        </p:txBody>
      </p:sp>
      <p:sp>
        <p:nvSpPr>
          <p:cNvPr id="174" name="TextBox 173">
            <a:extLst>
              <a:ext uri="{FF2B5EF4-FFF2-40B4-BE49-F238E27FC236}">
                <a16:creationId xmlns:a16="http://schemas.microsoft.com/office/drawing/2014/main" id="{FD3AF37E-271D-89CC-B6D2-06CE055F7CAD}"/>
              </a:ext>
            </a:extLst>
          </p:cNvPr>
          <p:cNvSpPr txBox="1"/>
          <p:nvPr/>
        </p:nvSpPr>
        <p:spPr>
          <a:xfrm>
            <a:off x="9759" y="6465692"/>
            <a:ext cx="8679180" cy="215444"/>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a:ea typeface="+mn-ea"/>
                <a:cs typeface="+mn-cs"/>
              </a:rPr>
              <a:t>Al-Sawaf, et al. </a:t>
            </a:r>
            <a:r>
              <a:rPr kumimoji="0" lang="en-US" sz="800" b="0" i="1" u="none" strike="noStrike" kern="1200" cap="none" spc="0" normalizeH="0" baseline="0" noProof="0" dirty="0">
                <a:ln>
                  <a:noFill/>
                </a:ln>
                <a:solidFill>
                  <a:srgbClr val="FFFFFF">
                    <a:lumMod val="50000"/>
                  </a:srgbClr>
                </a:solidFill>
                <a:effectLst/>
                <a:uLnTx/>
                <a:uFillTx/>
                <a:latin typeface="Calibri"/>
                <a:ea typeface="+mn-ea"/>
                <a:cs typeface="+mn-cs"/>
              </a:rPr>
              <a:t>N Engl J Med</a:t>
            </a:r>
            <a:r>
              <a:rPr kumimoji="0" lang="en-US" sz="800" b="0" i="0" u="none" strike="noStrike" kern="1200" cap="none" spc="0" normalizeH="0" baseline="0" noProof="0" dirty="0">
                <a:ln>
                  <a:noFill/>
                </a:ln>
                <a:solidFill>
                  <a:srgbClr val="FFFFFF">
                    <a:lumMod val="50000"/>
                  </a:srgbClr>
                </a:solidFill>
                <a:effectLst/>
                <a:uLnTx/>
                <a:uFillTx/>
                <a:latin typeface="Calibri"/>
                <a:ea typeface="+mn-ea"/>
                <a:cs typeface="+mn-cs"/>
              </a:rPr>
              <a:t>. Published online December 6, 2025. doi:10.1056/NEJMoa2515458</a:t>
            </a:r>
          </a:p>
        </p:txBody>
      </p:sp>
      <p:sp>
        <p:nvSpPr>
          <p:cNvPr id="4" name="TextBox 3">
            <a:extLst>
              <a:ext uri="{FF2B5EF4-FFF2-40B4-BE49-F238E27FC236}">
                <a16:creationId xmlns:a16="http://schemas.microsoft.com/office/drawing/2014/main" id="{A299E0BF-839F-7E33-BBBB-23090849DDD6}"/>
              </a:ext>
            </a:extLst>
          </p:cNvPr>
          <p:cNvSpPr txBox="1"/>
          <p:nvPr/>
        </p:nvSpPr>
        <p:spPr>
          <a:xfrm>
            <a:off x="85724" y="5632810"/>
            <a:ext cx="11902896" cy="584775"/>
          </a:xfrm>
          <a:prstGeom prst="rect">
            <a:avLst/>
          </a:prstGeom>
          <a:solidFill>
            <a:srgbClr val="1A3348"/>
          </a:solid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Fixed-duration treatment with venetoclax–obinutuzumab or venetoclax–ibrutinib was noninferior to continuous ibrutinib with regards to investigator-assessed PFS.</a:t>
            </a:r>
          </a:p>
        </p:txBody>
      </p:sp>
      <p:sp>
        <p:nvSpPr>
          <p:cNvPr id="6" name="TextBox 5">
            <a:extLst>
              <a:ext uri="{FF2B5EF4-FFF2-40B4-BE49-F238E27FC236}">
                <a16:creationId xmlns:a16="http://schemas.microsoft.com/office/drawing/2014/main" id="{DAEF74AE-55DB-3D23-7D77-715D7AF537F1}"/>
              </a:ext>
            </a:extLst>
          </p:cNvPr>
          <p:cNvSpPr txBox="1"/>
          <p:nvPr/>
        </p:nvSpPr>
        <p:spPr>
          <a:xfrm>
            <a:off x="0" y="6225892"/>
            <a:ext cx="11917680" cy="338554"/>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55555">
                    <a:lumMod val="50000"/>
                    <a:lumOff val="50000"/>
                  </a:srgbClr>
                </a:solidFill>
                <a:effectLst/>
                <a:uLnTx/>
                <a:uFillTx/>
                <a:latin typeface="Calibri"/>
                <a:ea typeface="+mn-ea"/>
                <a:cs typeface="+mn-cs"/>
              </a:rPr>
              <a:t>CI, confidence interval; CLL, chronic lymphocytic leukemia; HR, hazard ratio; I, ibrutinib; no. number; OS, overall survival; PD, progressive disease; PD/RT, progressive disease/Richter transformation; PFS, progression-free survival; SPM, second primary malignancies; VI, venetoclax–ibrutinib; VO, venetoclax–obinutuzumab.</a:t>
            </a:r>
          </a:p>
        </p:txBody>
      </p:sp>
      <p:sp>
        <p:nvSpPr>
          <p:cNvPr id="5" name="TextBox 4">
            <a:extLst>
              <a:ext uri="{FF2B5EF4-FFF2-40B4-BE49-F238E27FC236}">
                <a16:creationId xmlns:a16="http://schemas.microsoft.com/office/drawing/2014/main" id="{6EB5C8C7-3E8E-0101-7725-D869A57BC1D4}"/>
              </a:ext>
            </a:extLst>
          </p:cNvPr>
          <p:cNvSpPr txBox="1"/>
          <p:nvPr/>
        </p:nvSpPr>
        <p:spPr>
          <a:xfrm>
            <a:off x="4636552" y="1257428"/>
            <a:ext cx="1063112" cy="1077218"/>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555555">
                    <a:lumMod val="75000"/>
                    <a:lumOff val="25000"/>
                  </a:srgbClr>
                </a:solidFill>
                <a:effectLst/>
                <a:uLnTx/>
                <a:uFillTx/>
                <a:latin typeface="Calibri"/>
                <a:ea typeface="+mn-ea"/>
                <a:cs typeface="+mn-cs"/>
              </a:rPr>
              <a:t>3-year PFS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F4520"/>
                </a:solidFill>
                <a:effectLst/>
                <a:uLnTx/>
                <a:uFillTx/>
                <a:latin typeface="Calibri"/>
                <a:ea typeface="+mn-ea"/>
                <a:cs typeface="+mn-cs"/>
              </a:rPr>
              <a:t>VO  81.1%</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31B1B"/>
                </a:solidFill>
                <a:effectLst/>
                <a:uLnTx/>
                <a:uFillTx/>
                <a:latin typeface="Calibri"/>
                <a:ea typeface="+mn-ea"/>
                <a:cs typeface="+mn-cs"/>
              </a:rPr>
              <a:t>I      81.0%</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87722"/>
                </a:solidFill>
                <a:effectLst/>
                <a:uLnTx/>
                <a:uFillTx/>
                <a:latin typeface="Calibri"/>
                <a:ea typeface="+mn-ea"/>
                <a:cs typeface="+mn-cs"/>
              </a:rPr>
              <a:t>VI    79.4%</a:t>
            </a:r>
          </a:p>
        </p:txBody>
      </p:sp>
      <p:sp>
        <p:nvSpPr>
          <p:cNvPr id="7" name="TextBox 6">
            <a:extLst>
              <a:ext uri="{FF2B5EF4-FFF2-40B4-BE49-F238E27FC236}">
                <a16:creationId xmlns:a16="http://schemas.microsoft.com/office/drawing/2014/main" id="{3B68C006-B96F-1A0F-14D9-30912BB84645}"/>
              </a:ext>
            </a:extLst>
          </p:cNvPr>
          <p:cNvSpPr txBox="1"/>
          <p:nvPr/>
        </p:nvSpPr>
        <p:spPr>
          <a:xfrm>
            <a:off x="10571300" y="1245972"/>
            <a:ext cx="1063112" cy="1077218"/>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555555">
                    <a:lumMod val="75000"/>
                    <a:lumOff val="25000"/>
                  </a:srgbClr>
                </a:solidFill>
                <a:effectLst/>
                <a:uLnTx/>
                <a:uFillTx/>
                <a:latin typeface="Calibri"/>
                <a:ea typeface="+mn-ea"/>
                <a:cs typeface="+mn-cs"/>
              </a:rPr>
              <a:t>3-year OS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F4520"/>
                </a:solidFill>
                <a:effectLst/>
                <a:uLnTx/>
                <a:uFillTx/>
                <a:latin typeface="Calibri"/>
                <a:ea typeface="+mn-ea"/>
                <a:cs typeface="+mn-cs"/>
              </a:rPr>
              <a:t>VO  91.5%</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31B1B"/>
                </a:solidFill>
                <a:effectLst/>
                <a:uLnTx/>
                <a:uFillTx/>
                <a:latin typeface="Calibri"/>
                <a:ea typeface="+mn-ea"/>
                <a:cs typeface="+mn-cs"/>
              </a:rPr>
              <a:t>I      95.7%</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87722"/>
                </a:solidFill>
                <a:effectLst/>
                <a:uLnTx/>
                <a:uFillTx/>
                <a:latin typeface="Calibri"/>
                <a:ea typeface="+mn-ea"/>
                <a:cs typeface="+mn-cs"/>
              </a:rPr>
              <a:t>VI    96.0%</a:t>
            </a:r>
          </a:p>
        </p:txBody>
      </p:sp>
      <p:sp>
        <p:nvSpPr>
          <p:cNvPr id="8" name="Rectangle 7">
            <a:extLst>
              <a:ext uri="{FF2B5EF4-FFF2-40B4-BE49-F238E27FC236}">
                <a16:creationId xmlns:a16="http://schemas.microsoft.com/office/drawing/2014/main" id="{BDBA85E1-38A3-1779-C979-ECD0B02212E1}"/>
              </a:ext>
            </a:extLst>
          </p:cNvPr>
          <p:cNvSpPr/>
          <p:nvPr/>
        </p:nvSpPr>
        <p:spPr>
          <a:xfrm>
            <a:off x="8601307" y="4566220"/>
            <a:ext cx="747132" cy="1007299"/>
          </a:xfrm>
          <a:prstGeom prst="rect">
            <a:avLst/>
          </a:prstGeom>
          <a:solidFill>
            <a:srgbClr val="D85C00">
              <a:alpha val="1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4F14E191-9705-50DC-DD48-2690F779ACE5}"/>
              </a:ext>
            </a:extLst>
          </p:cNvPr>
          <p:cNvSpPr/>
          <p:nvPr/>
        </p:nvSpPr>
        <p:spPr>
          <a:xfrm>
            <a:off x="9348439" y="4552741"/>
            <a:ext cx="747132" cy="1007299"/>
          </a:xfrm>
          <a:prstGeom prst="rect">
            <a:avLst/>
          </a:prstGeom>
          <a:solidFill>
            <a:schemeClr val="accent1">
              <a:alpha val="10196"/>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5E102087-5256-8ACC-E217-3D01DB89BF21}"/>
              </a:ext>
            </a:extLst>
          </p:cNvPr>
          <p:cNvSpPr/>
          <p:nvPr/>
        </p:nvSpPr>
        <p:spPr>
          <a:xfrm>
            <a:off x="10099959" y="4552740"/>
            <a:ext cx="747132" cy="1007299"/>
          </a:xfrm>
          <a:prstGeom prst="rect">
            <a:avLst/>
          </a:prstGeom>
          <a:solidFill>
            <a:schemeClr val="accent3">
              <a:alpha val="10196"/>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1" name="Text Placeholder 3">
            <a:extLst>
              <a:ext uri="{FF2B5EF4-FFF2-40B4-BE49-F238E27FC236}">
                <a16:creationId xmlns:a16="http://schemas.microsoft.com/office/drawing/2014/main" id="{6C8BBDC1-A2AF-DC34-25BA-9C0DC16833CC}"/>
              </a:ext>
            </a:extLst>
          </p:cNvPr>
          <p:cNvSpPr txBox="1">
            <a:spLocks/>
          </p:cNvSpPr>
          <p:nvPr/>
        </p:nvSpPr>
        <p:spPr>
          <a:xfrm>
            <a:off x="9153980" y="6441060"/>
            <a:ext cx="2834640" cy="218016"/>
          </a:xfrm>
          <a:prstGeom prst="rect">
            <a:avLst/>
          </a:prstGeom>
          <a:noFill/>
        </p:spPr>
        <p:txBody>
          <a:bodyPr vert="horz" lIns="91440" tIns="45720" rIns="91440" bIns="45720" rtlCol="0" anchor="t">
            <a:noAutofit/>
          </a:bodyPr>
          <a:lstStyle>
            <a:lvl1pPr marL="0" indent="0" algn="l" defTabSz="609585" rtl="0" eaLnBrk="1" latinLnBrk="0" hangingPunct="1">
              <a:spcBef>
                <a:spcPts val="0"/>
              </a:spcBef>
              <a:buClr>
                <a:srgbClr val="346691"/>
              </a:buClr>
              <a:buFont typeface="Arial"/>
              <a:buNone/>
              <a:defRPr sz="800" kern="1200">
                <a:solidFill>
                  <a:schemeClr val="bg1">
                    <a:lumMod val="65000"/>
                  </a:schemeClr>
                </a:solidFill>
                <a:latin typeface="Arial"/>
                <a:ea typeface="+mn-ea"/>
                <a:cs typeface="Arial"/>
              </a:defRPr>
            </a:lvl1pPr>
            <a:lvl2pPr marL="990575" indent="-380990"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2pPr>
            <a:lvl3pPr marL="1523962" indent="-304792"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3pPr>
            <a:lvl4pPr marL="2133547"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4pPr>
            <a:lvl5pPr marL="2743131"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
                <a:srgbClr val="346691"/>
              </a:buClr>
              <a:buSzTx/>
              <a:buFont typeface="Arial"/>
              <a:buNone/>
              <a:tabLst/>
              <a:defRPr/>
            </a:pPr>
            <a:r>
              <a:rPr kumimoji="0" lang="en-US" sz="1000" b="0" i="0" u="none" strike="noStrike" kern="1200" cap="none" spc="0" normalizeH="0" baseline="0" noProof="0" dirty="0">
                <a:ln>
                  <a:noFill/>
                </a:ln>
                <a:solidFill>
                  <a:srgbClr val="555555">
                    <a:lumMod val="50000"/>
                    <a:lumOff val="50000"/>
                  </a:srgbClr>
                </a:solidFill>
                <a:effectLst/>
                <a:uLnTx/>
                <a:uFillTx/>
                <a:latin typeface="Roboto" panose="02000000000000000000" pitchFamily="2" charset="0"/>
                <a:ea typeface="+mn-ea"/>
                <a:cs typeface="Arial"/>
              </a:rPr>
              <a:t>*Venetoclax + ibrutinib is not yet FDA-approved</a:t>
            </a:r>
          </a:p>
        </p:txBody>
      </p:sp>
    </p:spTree>
    <p:extLst>
      <p:ext uri="{BB962C8B-B14F-4D97-AF65-F5344CB8AC3E}">
        <p14:creationId xmlns:p14="http://schemas.microsoft.com/office/powerpoint/2010/main" val="5348165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7BBFF-BBEB-44E5-DE14-DA01F4F030C4}"/>
              </a:ext>
            </a:extLst>
          </p:cNvPr>
          <p:cNvSpPr>
            <a:spLocks noGrp="1"/>
          </p:cNvSpPr>
          <p:nvPr>
            <p:ph type="title"/>
          </p:nvPr>
        </p:nvSpPr>
        <p:spPr/>
        <p:txBody>
          <a:bodyPr>
            <a:normAutofit/>
          </a:bodyPr>
          <a:lstStyle/>
          <a:p>
            <a:r>
              <a:rPr lang="en-US" dirty="0"/>
              <a:t>CLL17: PFS According to </a:t>
            </a:r>
            <a:r>
              <a:rPr lang="en-US" i="1" dirty="0"/>
              <a:t>IGHV</a:t>
            </a:r>
            <a:r>
              <a:rPr lang="en-US" dirty="0"/>
              <a:t> and </a:t>
            </a:r>
            <a:r>
              <a:rPr lang="en-US" i="1" dirty="0"/>
              <a:t>TP53</a:t>
            </a:r>
            <a:r>
              <a:rPr lang="en-US" dirty="0"/>
              <a:t>/del17p Status</a:t>
            </a:r>
          </a:p>
        </p:txBody>
      </p:sp>
      <p:sp>
        <p:nvSpPr>
          <p:cNvPr id="5" name="TextBox 4">
            <a:extLst>
              <a:ext uri="{FF2B5EF4-FFF2-40B4-BE49-F238E27FC236}">
                <a16:creationId xmlns:a16="http://schemas.microsoft.com/office/drawing/2014/main" id="{B07D026B-A418-AA3F-3F20-57EE33C20DB3}"/>
              </a:ext>
            </a:extLst>
          </p:cNvPr>
          <p:cNvSpPr txBox="1"/>
          <p:nvPr/>
        </p:nvSpPr>
        <p:spPr>
          <a:xfrm>
            <a:off x="1" y="6360261"/>
            <a:ext cx="8679180" cy="215444"/>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a:ea typeface="+mn-ea"/>
                <a:cs typeface="+mn-cs"/>
              </a:rPr>
              <a:t>Al-Sawaf, et al. </a:t>
            </a:r>
            <a:r>
              <a:rPr kumimoji="0" lang="en-US" sz="800" b="0" i="1" u="none" strike="noStrike" kern="1200" cap="none" spc="0" normalizeH="0" baseline="0" noProof="0" dirty="0">
                <a:ln>
                  <a:noFill/>
                </a:ln>
                <a:solidFill>
                  <a:srgbClr val="FFFFFF">
                    <a:lumMod val="50000"/>
                  </a:srgbClr>
                </a:solidFill>
                <a:effectLst/>
                <a:uLnTx/>
                <a:uFillTx/>
                <a:latin typeface="Calibri"/>
                <a:ea typeface="+mn-ea"/>
                <a:cs typeface="+mn-cs"/>
              </a:rPr>
              <a:t>N Engl J Med</a:t>
            </a:r>
            <a:r>
              <a:rPr kumimoji="0" lang="en-US" sz="800" b="0" i="0" u="none" strike="noStrike" kern="1200" cap="none" spc="0" normalizeH="0" baseline="0" noProof="0" dirty="0">
                <a:ln>
                  <a:noFill/>
                </a:ln>
                <a:solidFill>
                  <a:srgbClr val="FFFFFF">
                    <a:lumMod val="50000"/>
                  </a:srgbClr>
                </a:solidFill>
                <a:effectLst/>
                <a:uLnTx/>
                <a:uFillTx/>
                <a:latin typeface="Calibri"/>
                <a:ea typeface="+mn-ea"/>
                <a:cs typeface="+mn-cs"/>
              </a:rPr>
              <a:t>. Published online December 6, 2025. doi:10.1056/NEJMoa2515458</a:t>
            </a:r>
          </a:p>
        </p:txBody>
      </p:sp>
      <p:sp>
        <p:nvSpPr>
          <p:cNvPr id="6" name="TextBox 5">
            <a:extLst>
              <a:ext uri="{FF2B5EF4-FFF2-40B4-BE49-F238E27FC236}">
                <a16:creationId xmlns:a16="http://schemas.microsoft.com/office/drawing/2014/main" id="{DAD7662F-6549-86C4-E020-A65139009D2D}"/>
              </a:ext>
            </a:extLst>
          </p:cNvPr>
          <p:cNvSpPr txBox="1"/>
          <p:nvPr/>
        </p:nvSpPr>
        <p:spPr>
          <a:xfrm>
            <a:off x="1444725" y="1463005"/>
            <a:ext cx="1976192"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55555">
                    <a:lumMod val="75000"/>
                    <a:lumOff val="25000"/>
                  </a:srgbClr>
                </a:solidFill>
                <a:effectLst/>
                <a:uLnTx/>
                <a:uFillTx/>
                <a:latin typeface="Calibri"/>
                <a:ea typeface="+mn-ea"/>
                <a:cs typeface="+mn-cs"/>
              </a:rPr>
              <a:t>PFS According to </a:t>
            </a:r>
            <a:r>
              <a:rPr kumimoji="0" lang="en-US" sz="1600" b="1" i="1" u="none" strike="noStrike" kern="1200" cap="none" spc="0" normalizeH="0" baseline="0" noProof="0" dirty="0">
                <a:ln>
                  <a:noFill/>
                </a:ln>
                <a:solidFill>
                  <a:srgbClr val="555555">
                    <a:lumMod val="75000"/>
                    <a:lumOff val="25000"/>
                  </a:srgbClr>
                </a:solidFill>
                <a:effectLst/>
                <a:uLnTx/>
                <a:uFillTx/>
                <a:latin typeface="Calibri"/>
                <a:ea typeface="+mn-ea"/>
                <a:cs typeface="+mn-cs"/>
              </a:rPr>
              <a:t>IGHV</a:t>
            </a:r>
            <a:r>
              <a:rPr kumimoji="0" lang="en-US" sz="1600" b="1" i="0" u="none" strike="noStrike" kern="1200" cap="none" spc="0" normalizeH="0" baseline="0" noProof="0" dirty="0">
                <a:ln>
                  <a:noFill/>
                </a:ln>
                <a:solidFill>
                  <a:srgbClr val="555555">
                    <a:lumMod val="75000"/>
                    <a:lumOff val="25000"/>
                  </a:srgbClr>
                </a:solidFill>
                <a:effectLst/>
                <a:uLnTx/>
                <a:uFillTx/>
                <a:latin typeface="Calibri"/>
                <a:ea typeface="+mn-ea"/>
                <a:cs typeface="+mn-cs"/>
              </a:rPr>
              <a:t> status</a:t>
            </a:r>
          </a:p>
        </p:txBody>
      </p:sp>
      <p:sp>
        <p:nvSpPr>
          <p:cNvPr id="7" name="TextBox 6">
            <a:extLst>
              <a:ext uri="{FF2B5EF4-FFF2-40B4-BE49-F238E27FC236}">
                <a16:creationId xmlns:a16="http://schemas.microsoft.com/office/drawing/2014/main" id="{1C9D8175-7B51-F187-6297-365FE63BF9D1}"/>
              </a:ext>
            </a:extLst>
          </p:cNvPr>
          <p:cNvSpPr txBox="1"/>
          <p:nvPr/>
        </p:nvSpPr>
        <p:spPr>
          <a:xfrm>
            <a:off x="7204013" y="1461557"/>
            <a:ext cx="2238969"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55555">
                    <a:lumMod val="75000"/>
                    <a:lumOff val="25000"/>
                  </a:srgbClr>
                </a:solidFill>
                <a:effectLst/>
                <a:uLnTx/>
                <a:uFillTx/>
                <a:latin typeface="Calibri"/>
                <a:ea typeface="+mn-ea"/>
                <a:cs typeface="+mn-cs"/>
              </a:rPr>
              <a:t>PFS According to </a:t>
            </a:r>
            <a:r>
              <a:rPr kumimoji="0" lang="en-US" sz="1600" b="1" i="1" u="none" strike="noStrike" kern="1200" cap="none" spc="0" normalizeH="0" baseline="0" noProof="0" dirty="0">
                <a:ln>
                  <a:noFill/>
                </a:ln>
                <a:solidFill>
                  <a:srgbClr val="555555">
                    <a:lumMod val="75000"/>
                    <a:lumOff val="25000"/>
                  </a:srgbClr>
                </a:solidFill>
                <a:effectLst/>
                <a:uLnTx/>
                <a:uFillTx/>
                <a:latin typeface="Calibri"/>
                <a:ea typeface="+mn-ea"/>
                <a:cs typeface="+mn-cs"/>
              </a:rPr>
              <a:t>TP53</a:t>
            </a:r>
            <a:r>
              <a:rPr kumimoji="0" lang="en-US" sz="1600" b="1" i="0" u="none" strike="noStrike" kern="1200" cap="none" spc="0" normalizeH="0" baseline="0" noProof="0" dirty="0">
                <a:ln>
                  <a:noFill/>
                </a:ln>
                <a:solidFill>
                  <a:srgbClr val="555555">
                    <a:lumMod val="75000"/>
                    <a:lumOff val="25000"/>
                  </a:srgbClr>
                </a:solidFill>
                <a:effectLst/>
                <a:uLnTx/>
                <a:uFillTx/>
                <a:latin typeface="Calibri"/>
                <a:ea typeface="+mn-ea"/>
                <a:cs typeface="+mn-cs"/>
              </a:rPr>
              <a:t>/del17p status</a:t>
            </a:r>
          </a:p>
        </p:txBody>
      </p:sp>
      <p:sp>
        <p:nvSpPr>
          <p:cNvPr id="8" name="Freeform 113">
            <a:extLst>
              <a:ext uri="{FF2B5EF4-FFF2-40B4-BE49-F238E27FC236}">
                <a16:creationId xmlns:a16="http://schemas.microsoft.com/office/drawing/2014/main" id="{E9BA80A0-0990-D901-F1EC-170DD49C1C41}"/>
              </a:ext>
            </a:extLst>
          </p:cNvPr>
          <p:cNvSpPr/>
          <p:nvPr/>
        </p:nvSpPr>
        <p:spPr bwMode="auto">
          <a:xfrm>
            <a:off x="1153391" y="2215218"/>
            <a:ext cx="2558860" cy="1570687"/>
          </a:xfrm>
          <a:custGeom>
            <a:avLst/>
            <a:gdLst>
              <a:gd name="connsiteX0" fmla="*/ 0 w 4352544"/>
              <a:gd name="connsiteY0" fmla="*/ 0 h 2255520"/>
              <a:gd name="connsiteX1" fmla="*/ 0 w 4352544"/>
              <a:gd name="connsiteY1" fmla="*/ 2255520 h 2255520"/>
              <a:gd name="connsiteX2" fmla="*/ 4352544 w 4352544"/>
              <a:gd name="connsiteY2" fmla="*/ 2255520 h 2255520"/>
            </a:gdLst>
            <a:ahLst/>
            <a:cxnLst>
              <a:cxn ang="0">
                <a:pos x="connsiteX0" y="connsiteY0"/>
              </a:cxn>
              <a:cxn ang="0">
                <a:pos x="connsiteX1" y="connsiteY1"/>
              </a:cxn>
              <a:cxn ang="0">
                <a:pos x="connsiteX2" y="connsiteY2"/>
              </a:cxn>
            </a:cxnLst>
            <a:rect l="l" t="t" r="r" b="b"/>
            <a:pathLst>
              <a:path w="4352544" h="2255520">
                <a:moveTo>
                  <a:pt x="0" y="0"/>
                </a:moveTo>
                <a:lnTo>
                  <a:pt x="0" y="2255520"/>
                </a:lnTo>
                <a:lnTo>
                  <a:pt x="4352544" y="2255520"/>
                </a:lnTo>
              </a:path>
            </a:pathLst>
          </a:custGeom>
          <a:noFill/>
          <a:ln w="28575">
            <a:solidFill>
              <a:srgbClr val="000000"/>
            </a:solidFill>
            <a:miter lim="800000"/>
            <a:headEnd/>
            <a:tailEnd/>
          </a:ln>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Calibri"/>
              <a:ea typeface="+mn-ea"/>
              <a:cs typeface="Arial" panose="020B0604020202020204" pitchFamily="34" charset="0"/>
            </a:endParaRPr>
          </a:p>
        </p:txBody>
      </p:sp>
      <p:grpSp>
        <p:nvGrpSpPr>
          <p:cNvPr id="9" name="Group 8">
            <a:extLst>
              <a:ext uri="{FF2B5EF4-FFF2-40B4-BE49-F238E27FC236}">
                <a16:creationId xmlns:a16="http://schemas.microsoft.com/office/drawing/2014/main" id="{1658DF9E-527E-4DD8-E6A2-E25EF9976DD2}"/>
              </a:ext>
            </a:extLst>
          </p:cNvPr>
          <p:cNvGrpSpPr/>
          <p:nvPr/>
        </p:nvGrpSpPr>
        <p:grpSpPr>
          <a:xfrm>
            <a:off x="710399" y="2164449"/>
            <a:ext cx="420308" cy="1751116"/>
            <a:chOff x="747187" y="2672189"/>
            <a:chExt cx="420308" cy="1751115"/>
          </a:xfrm>
        </p:grpSpPr>
        <p:sp>
          <p:nvSpPr>
            <p:cNvPr id="10" name="TextBox 9">
              <a:extLst>
                <a:ext uri="{FF2B5EF4-FFF2-40B4-BE49-F238E27FC236}">
                  <a16:creationId xmlns:a16="http://schemas.microsoft.com/office/drawing/2014/main" id="{1019A7AE-C347-AA51-3007-23317E187827}"/>
                </a:ext>
              </a:extLst>
            </p:cNvPr>
            <p:cNvSpPr txBox="1"/>
            <p:nvPr/>
          </p:nvSpPr>
          <p:spPr bwMode="auto">
            <a:xfrm>
              <a:off x="747187" y="2672189"/>
              <a:ext cx="42030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a:rPr>
                <a:t>100</a:t>
              </a:r>
            </a:p>
          </p:txBody>
        </p:sp>
        <p:sp>
          <p:nvSpPr>
            <p:cNvPr id="11" name="TextBox 10">
              <a:extLst>
                <a:ext uri="{FF2B5EF4-FFF2-40B4-BE49-F238E27FC236}">
                  <a16:creationId xmlns:a16="http://schemas.microsoft.com/office/drawing/2014/main" id="{FA4352BA-ED19-09EE-5118-2B8511568F1B}"/>
                </a:ext>
              </a:extLst>
            </p:cNvPr>
            <p:cNvSpPr txBox="1"/>
            <p:nvPr/>
          </p:nvSpPr>
          <p:spPr bwMode="auto">
            <a:xfrm>
              <a:off x="825735" y="3267992"/>
              <a:ext cx="34176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a:rPr>
                <a:t>60</a:t>
              </a:r>
            </a:p>
          </p:txBody>
        </p:sp>
        <p:sp>
          <p:nvSpPr>
            <p:cNvPr id="12" name="TextBox 11">
              <a:extLst>
                <a:ext uri="{FF2B5EF4-FFF2-40B4-BE49-F238E27FC236}">
                  <a16:creationId xmlns:a16="http://schemas.microsoft.com/office/drawing/2014/main" id="{34E1E8FB-453E-5421-8856-7EC834AA2DC4}"/>
                </a:ext>
              </a:extLst>
            </p:cNvPr>
            <p:cNvSpPr txBox="1"/>
            <p:nvPr/>
          </p:nvSpPr>
          <p:spPr bwMode="auto">
            <a:xfrm>
              <a:off x="825735" y="3565891"/>
              <a:ext cx="34176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a:rPr>
                <a:t>40</a:t>
              </a:r>
            </a:p>
          </p:txBody>
        </p:sp>
        <p:sp>
          <p:nvSpPr>
            <p:cNvPr id="13" name="TextBox 12">
              <a:extLst>
                <a:ext uri="{FF2B5EF4-FFF2-40B4-BE49-F238E27FC236}">
                  <a16:creationId xmlns:a16="http://schemas.microsoft.com/office/drawing/2014/main" id="{219B053D-09AB-8369-33B5-C9AB175B0E3B}"/>
                </a:ext>
              </a:extLst>
            </p:cNvPr>
            <p:cNvSpPr txBox="1"/>
            <p:nvPr/>
          </p:nvSpPr>
          <p:spPr bwMode="auto">
            <a:xfrm>
              <a:off x="825735" y="3863793"/>
              <a:ext cx="34176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a:rPr>
                <a:t>20</a:t>
              </a:r>
            </a:p>
          </p:txBody>
        </p:sp>
        <p:sp>
          <p:nvSpPr>
            <p:cNvPr id="14" name="TextBox 13">
              <a:extLst>
                <a:ext uri="{FF2B5EF4-FFF2-40B4-BE49-F238E27FC236}">
                  <a16:creationId xmlns:a16="http://schemas.microsoft.com/office/drawing/2014/main" id="{00159436-24BD-A504-4041-6F915288B207}"/>
                </a:ext>
              </a:extLst>
            </p:cNvPr>
            <p:cNvSpPr txBox="1"/>
            <p:nvPr/>
          </p:nvSpPr>
          <p:spPr bwMode="auto">
            <a:xfrm>
              <a:off x="904281" y="4161694"/>
              <a:ext cx="26321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15" name="TextBox 14">
              <a:extLst>
                <a:ext uri="{FF2B5EF4-FFF2-40B4-BE49-F238E27FC236}">
                  <a16:creationId xmlns:a16="http://schemas.microsoft.com/office/drawing/2014/main" id="{7A370300-FEB9-0686-DD00-4BB8486980EF}"/>
                </a:ext>
              </a:extLst>
            </p:cNvPr>
            <p:cNvSpPr txBox="1"/>
            <p:nvPr/>
          </p:nvSpPr>
          <p:spPr bwMode="auto">
            <a:xfrm>
              <a:off x="825735" y="2970090"/>
              <a:ext cx="34176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a:rPr>
                <a:t>80</a:t>
              </a:r>
            </a:p>
          </p:txBody>
        </p:sp>
      </p:grpSp>
      <p:sp>
        <p:nvSpPr>
          <p:cNvPr id="16" name="TextBox 15">
            <a:extLst>
              <a:ext uri="{FF2B5EF4-FFF2-40B4-BE49-F238E27FC236}">
                <a16:creationId xmlns:a16="http://schemas.microsoft.com/office/drawing/2014/main" id="{5628C96B-3C70-FFC4-1E4A-C389F9C23FB5}"/>
              </a:ext>
            </a:extLst>
          </p:cNvPr>
          <p:cNvSpPr txBox="1"/>
          <p:nvPr/>
        </p:nvSpPr>
        <p:spPr bwMode="auto">
          <a:xfrm>
            <a:off x="1062904" y="3969830"/>
            <a:ext cx="260359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Arial"/>
              </a:rPr>
              <a:t>Time since Randomization (months)</a:t>
            </a:r>
          </a:p>
        </p:txBody>
      </p:sp>
      <p:grpSp>
        <p:nvGrpSpPr>
          <p:cNvPr id="17" name="Group 16">
            <a:extLst>
              <a:ext uri="{FF2B5EF4-FFF2-40B4-BE49-F238E27FC236}">
                <a16:creationId xmlns:a16="http://schemas.microsoft.com/office/drawing/2014/main" id="{7AB4F909-686A-717F-A115-987E8B3BC1D5}"/>
              </a:ext>
            </a:extLst>
          </p:cNvPr>
          <p:cNvGrpSpPr/>
          <p:nvPr/>
        </p:nvGrpSpPr>
        <p:grpSpPr>
          <a:xfrm>
            <a:off x="1014156" y="3869685"/>
            <a:ext cx="2714835" cy="185548"/>
            <a:chOff x="1050942" y="4377425"/>
            <a:chExt cx="2714835" cy="185548"/>
          </a:xfrm>
        </p:grpSpPr>
        <p:sp>
          <p:nvSpPr>
            <p:cNvPr id="18" name="TextBox 17">
              <a:extLst>
                <a:ext uri="{FF2B5EF4-FFF2-40B4-BE49-F238E27FC236}">
                  <a16:creationId xmlns:a16="http://schemas.microsoft.com/office/drawing/2014/main" id="{2CA756A5-1051-71C2-1716-FC13C009F60D}"/>
                </a:ext>
              </a:extLst>
            </p:cNvPr>
            <p:cNvSpPr txBox="1"/>
            <p:nvPr/>
          </p:nvSpPr>
          <p:spPr bwMode="auto">
            <a:xfrm>
              <a:off x="1050942" y="4377425"/>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19" name="TextBox 18">
              <a:extLst>
                <a:ext uri="{FF2B5EF4-FFF2-40B4-BE49-F238E27FC236}">
                  <a16:creationId xmlns:a16="http://schemas.microsoft.com/office/drawing/2014/main" id="{8CFE62FC-68D0-8317-5F5A-78DAA5C40C46}"/>
                </a:ext>
              </a:extLst>
            </p:cNvPr>
            <p:cNvSpPr txBox="1"/>
            <p:nvPr/>
          </p:nvSpPr>
          <p:spPr bwMode="auto">
            <a:xfrm>
              <a:off x="1661071" y="4377425"/>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a:rPr>
                <a:t>12</a:t>
              </a:r>
            </a:p>
          </p:txBody>
        </p:sp>
        <p:sp>
          <p:nvSpPr>
            <p:cNvPr id="20" name="TextBox 19">
              <a:extLst>
                <a:ext uri="{FF2B5EF4-FFF2-40B4-BE49-F238E27FC236}">
                  <a16:creationId xmlns:a16="http://schemas.microsoft.com/office/drawing/2014/main" id="{B9773BA0-2EC1-6240-B7B2-7D3525DC43FF}"/>
                </a:ext>
              </a:extLst>
            </p:cNvPr>
            <p:cNvSpPr txBox="1"/>
            <p:nvPr/>
          </p:nvSpPr>
          <p:spPr bwMode="auto">
            <a:xfrm>
              <a:off x="3491457" y="4377425"/>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a:rPr>
                <a:t>48</a:t>
              </a:r>
            </a:p>
          </p:txBody>
        </p:sp>
        <p:sp>
          <p:nvSpPr>
            <p:cNvPr id="21" name="TextBox 20">
              <a:extLst>
                <a:ext uri="{FF2B5EF4-FFF2-40B4-BE49-F238E27FC236}">
                  <a16:creationId xmlns:a16="http://schemas.microsoft.com/office/drawing/2014/main" id="{8D4704E0-2625-45A8-1993-BB684333C953}"/>
                </a:ext>
              </a:extLst>
            </p:cNvPr>
            <p:cNvSpPr txBox="1"/>
            <p:nvPr/>
          </p:nvSpPr>
          <p:spPr bwMode="auto">
            <a:xfrm>
              <a:off x="2271200" y="4377425"/>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a:rPr>
                <a:t>24</a:t>
              </a:r>
            </a:p>
          </p:txBody>
        </p:sp>
        <p:sp>
          <p:nvSpPr>
            <p:cNvPr id="22" name="TextBox 21">
              <a:extLst>
                <a:ext uri="{FF2B5EF4-FFF2-40B4-BE49-F238E27FC236}">
                  <a16:creationId xmlns:a16="http://schemas.microsoft.com/office/drawing/2014/main" id="{5B6F6C9A-200A-7B93-689F-2285852FC305}"/>
                </a:ext>
              </a:extLst>
            </p:cNvPr>
            <p:cNvSpPr txBox="1"/>
            <p:nvPr/>
          </p:nvSpPr>
          <p:spPr bwMode="auto">
            <a:xfrm>
              <a:off x="2881329" y="4377425"/>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a:rPr>
                <a:t>36</a:t>
              </a:r>
            </a:p>
          </p:txBody>
        </p:sp>
      </p:grpSp>
      <p:grpSp>
        <p:nvGrpSpPr>
          <p:cNvPr id="23" name="Group 22">
            <a:extLst>
              <a:ext uri="{FF2B5EF4-FFF2-40B4-BE49-F238E27FC236}">
                <a16:creationId xmlns:a16="http://schemas.microsoft.com/office/drawing/2014/main" id="{1BA9208E-187B-FD6D-A9DC-0313370C75BD}"/>
              </a:ext>
            </a:extLst>
          </p:cNvPr>
          <p:cNvGrpSpPr/>
          <p:nvPr/>
        </p:nvGrpSpPr>
        <p:grpSpPr>
          <a:xfrm>
            <a:off x="1067668" y="2296413"/>
            <a:ext cx="91440" cy="1489491"/>
            <a:chOff x="1104455" y="2804154"/>
            <a:chExt cx="91440" cy="1489491"/>
          </a:xfrm>
        </p:grpSpPr>
        <p:cxnSp>
          <p:nvCxnSpPr>
            <p:cNvPr id="24" name="Straight Connector 23">
              <a:extLst>
                <a:ext uri="{FF2B5EF4-FFF2-40B4-BE49-F238E27FC236}">
                  <a16:creationId xmlns:a16="http://schemas.microsoft.com/office/drawing/2014/main" id="{B8DE7955-1235-636D-5C7E-1F7F1E15A53B}"/>
                </a:ext>
              </a:extLst>
            </p:cNvPr>
            <p:cNvCxnSpPr>
              <a:cxnSpLocks/>
            </p:cNvCxnSpPr>
            <p:nvPr/>
          </p:nvCxnSpPr>
          <p:spPr bwMode="auto">
            <a:xfrm>
              <a:off x="1104455" y="3399950"/>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D3160C9B-DB92-8CFB-4EF4-6C1ADAC58D9B}"/>
                </a:ext>
              </a:extLst>
            </p:cNvPr>
            <p:cNvCxnSpPr>
              <a:cxnSpLocks/>
            </p:cNvCxnSpPr>
            <p:nvPr/>
          </p:nvCxnSpPr>
          <p:spPr bwMode="auto">
            <a:xfrm>
              <a:off x="1104455" y="3697848"/>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7993D895-B677-E400-52E3-68F661DBDFA7}"/>
                </a:ext>
              </a:extLst>
            </p:cNvPr>
            <p:cNvCxnSpPr>
              <a:cxnSpLocks/>
            </p:cNvCxnSpPr>
            <p:nvPr/>
          </p:nvCxnSpPr>
          <p:spPr bwMode="auto">
            <a:xfrm>
              <a:off x="1104455" y="3102052"/>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2F83250A-3368-3969-6BF2-595223AD3D11}"/>
                </a:ext>
              </a:extLst>
            </p:cNvPr>
            <p:cNvCxnSpPr>
              <a:cxnSpLocks/>
            </p:cNvCxnSpPr>
            <p:nvPr/>
          </p:nvCxnSpPr>
          <p:spPr bwMode="auto">
            <a:xfrm>
              <a:off x="1104455" y="3995746"/>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FC61A46A-30E1-006F-47CE-9C85268D5750}"/>
                </a:ext>
              </a:extLst>
            </p:cNvPr>
            <p:cNvCxnSpPr>
              <a:cxnSpLocks/>
            </p:cNvCxnSpPr>
            <p:nvPr/>
          </p:nvCxnSpPr>
          <p:spPr bwMode="auto">
            <a:xfrm>
              <a:off x="1104455" y="4293645"/>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31066E43-C562-D1A5-C9DD-D3CD715A3448}"/>
                </a:ext>
              </a:extLst>
            </p:cNvPr>
            <p:cNvCxnSpPr>
              <a:cxnSpLocks/>
            </p:cNvCxnSpPr>
            <p:nvPr/>
          </p:nvCxnSpPr>
          <p:spPr bwMode="auto">
            <a:xfrm>
              <a:off x="1104455" y="2804154"/>
              <a:ext cx="91440" cy="0"/>
            </a:xfrm>
            <a:prstGeom prst="line">
              <a:avLst/>
            </a:prstGeom>
            <a:noFill/>
            <a:ln w="28575" cap="flat" cmpd="sng" algn="ctr">
              <a:solidFill>
                <a:srgbClr val="000000"/>
              </a:solidFill>
              <a:prstDash val="solid"/>
              <a:round/>
              <a:headEnd type="none" w="med" len="med"/>
              <a:tailEnd type="none" w="med" len="med"/>
            </a:ln>
            <a:effectLst/>
          </p:spPr>
        </p:cxnSp>
      </p:grpSp>
      <p:grpSp>
        <p:nvGrpSpPr>
          <p:cNvPr id="30" name="Group 29">
            <a:extLst>
              <a:ext uri="{FF2B5EF4-FFF2-40B4-BE49-F238E27FC236}">
                <a16:creationId xmlns:a16="http://schemas.microsoft.com/office/drawing/2014/main" id="{A94ABF47-A061-7409-FDB7-6E5784D56001}"/>
              </a:ext>
            </a:extLst>
          </p:cNvPr>
          <p:cNvGrpSpPr/>
          <p:nvPr/>
        </p:nvGrpSpPr>
        <p:grpSpPr>
          <a:xfrm>
            <a:off x="1153535" y="3783162"/>
            <a:ext cx="2439975" cy="91441"/>
            <a:chOff x="1190322" y="4290902"/>
            <a:chExt cx="2439974" cy="91441"/>
          </a:xfrm>
        </p:grpSpPr>
        <p:cxnSp>
          <p:nvCxnSpPr>
            <p:cNvPr id="31" name="Straight Connector 30">
              <a:extLst>
                <a:ext uri="{FF2B5EF4-FFF2-40B4-BE49-F238E27FC236}">
                  <a16:creationId xmlns:a16="http://schemas.microsoft.com/office/drawing/2014/main" id="{F4CBECD9-AC9A-1676-30E7-4037B4D0E761}"/>
                </a:ext>
              </a:extLst>
            </p:cNvPr>
            <p:cNvCxnSpPr>
              <a:cxnSpLocks/>
            </p:cNvCxnSpPr>
            <p:nvPr/>
          </p:nvCxnSpPr>
          <p:spPr bwMode="auto">
            <a:xfrm rot="16200000">
              <a:off x="1144602" y="433662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1096D1E8-CA9F-C5A5-8D95-B5D7F8EF1530}"/>
                </a:ext>
              </a:extLst>
            </p:cNvPr>
            <p:cNvCxnSpPr>
              <a:cxnSpLocks/>
            </p:cNvCxnSpPr>
            <p:nvPr/>
          </p:nvCxnSpPr>
          <p:spPr bwMode="auto">
            <a:xfrm rot="16200000">
              <a:off x="1754595" y="433662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E76B80BB-4BF9-B318-E9C7-30974E808206}"/>
                </a:ext>
              </a:extLst>
            </p:cNvPr>
            <p:cNvCxnSpPr>
              <a:cxnSpLocks/>
            </p:cNvCxnSpPr>
            <p:nvPr/>
          </p:nvCxnSpPr>
          <p:spPr bwMode="auto">
            <a:xfrm rot="16200000">
              <a:off x="2364588" y="433662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64861725-83ED-9164-E1BE-E5B86E841DB7}"/>
                </a:ext>
              </a:extLst>
            </p:cNvPr>
            <p:cNvCxnSpPr>
              <a:cxnSpLocks/>
            </p:cNvCxnSpPr>
            <p:nvPr/>
          </p:nvCxnSpPr>
          <p:spPr bwMode="auto">
            <a:xfrm rot="16200000">
              <a:off x="2974582" y="4336622"/>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345BC29B-0253-3A61-0A7C-AF007F40C7D8}"/>
                </a:ext>
              </a:extLst>
            </p:cNvPr>
            <p:cNvCxnSpPr>
              <a:cxnSpLocks/>
            </p:cNvCxnSpPr>
            <p:nvPr/>
          </p:nvCxnSpPr>
          <p:spPr bwMode="auto">
            <a:xfrm rot="16200000">
              <a:off x="3584576" y="4336622"/>
              <a:ext cx="91440" cy="0"/>
            </a:xfrm>
            <a:prstGeom prst="line">
              <a:avLst/>
            </a:prstGeom>
            <a:noFill/>
            <a:ln w="28575" cap="flat" cmpd="sng" algn="ctr">
              <a:solidFill>
                <a:srgbClr val="000000"/>
              </a:solidFill>
              <a:prstDash val="solid"/>
              <a:round/>
              <a:headEnd type="none" w="med" len="med"/>
              <a:tailEnd type="none" w="med" len="med"/>
            </a:ln>
            <a:effectLst/>
          </p:spPr>
        </p:cxnSp>
      </p:grpSp>
      <p:grpSp>
        <p:nvGrpSpPr>
          <p:cNvPr id="36" name="Group 35">
            <a:extLst>
              <a:ext uri="{FF2B5EF4-FFF2-40B4-BE49-F238E27FC236}">
                <a16:creationId xmlns:a16="http://schemas.microsoft.com/office/drawing/2014/main" id="{1B59D6FB-B2BD-FD28-E1BC-ECC3615F155F}"/>
              </a:ext>
            </a:extLst>
          </p:cNvPr>
          <p:cNvGrpSpPr/>
          <p:nvPr/>
        </p:nvGrpSpPr>
        <p:grpSpPr>
          <a:xfrm>
            <a:off x="1020081" y="4324120"/>
            <a:ext cx="2715191" cy="425971"/>
            <a:chOff x="1056867" y="4831860"/>
            <a:chExt cx="2715190" cy="425971"/>
          </a:xfrm>
        </p:grpSpPr>
        <p:sp>
          <p:nvSpPr>
            <p:cNvPr id="37" name="TextBox 36">
              <a:extLst>
                <a:ext uri="{FF2B5EF4-FFF2-40B4-BE49-F238E27FC236}">
                  <a16:creationId xmlns:a16="http://schemas.microsoft.com/office/drawing/2014/main" id="{B0A39EA3-BC67-C923-2375-993428AC6DEF}"/>
                </a:ext>
              </a:extLst>
            </p:cNvPr>
            <p:cNvSpPr txBox="1"/>
            <p:nvPr/>
          </p:nvSpPr>
          <p:spPr bwMode="auto">
            <a:xfrm>
              <a:off x="1056867" y="4831860"/>
              <a:ext cx="265630" cy="421695"/>
            </a:xfrm>
            <a:prstGeom prst="rect">
              <a:avLst/>
            </a:prstGeom>
            <a:no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171</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129</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172</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129</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171</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126</a:t>
              </a:r>
            </a:p>
          </p:txBody>
        </p:sp>
        <p:sp>
          <p:nvSpPr>
            <p:cNvPr id="38" name="TextBox 37">
              <a:extLst>
                <a:ext uri="{FF2B5EF4-FFF2-40B4-BE49-F238E27FC236}">
                  <a16:creationId xmlns:a16="http://schemas.microsoft.com/office/drawing/2014/main" id="{CA31153B-4709-563D-B93D-EA5377A2325C}"/>
                </a:ext>
              </a:extLst>
            </p:cNvPr>
            <p:cNvSpPr txBox="1"/>
            <p:nvPr/>
          </p:nvSpPr>
          <p:spPr bwMode="auto">
            <a:xfrm>
              <a:off x="2281647" y="4831860"/>
              <a:ext cx="265630" cy="425971"/>
            </a:xfrm>
            <a:prstGeom prst="rect">
              <a:avLst/>
            </a:prstGeom>
            <a:no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142</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111</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151</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112</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145</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95</a:t>
              </a:r>
            </a:p>
          </p:txBody>
        </p:sp>
        <p:sp>
          <p:nvSpPr>
            <p:cNvPr id="39" name="TextBox 38">
              <a:extLst>
                <a:ext uri="{FF2B5EF4-FFF2-40B4-BE49-F238E27FC236}">
                  <a16:creationId xmlns:a16="http://schemas.microsoft.com/office/drawing/2014/main" id="{EA03E180-D394-C355-A9C1-FF2FFC18ABC7}"/>
                </a:ext>
              </a:extLst>
            </p:cNvPr>
            <p:cNvSpPr txBox="1"/>
            <p:nvPr/>
          </p:nvSpPr>
          <p:spPr bwMode="auto">
            <a:xfrm>
              <a:off x="3506427" y="4831860"/>
              <a:ext cx="265630" cy="425971"/>
            </a:xfrm>
            <a:prstGeom prst="rect">
              <a:avLst/>
            </a:prstGeom>
            <a:no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p:txBody>
        </p:sp>
        <p:sp>
          <p:nvSpPr>
            <p:cNvPr id="40" name="TextBox 39">
              <a:extLst>
                <a:ext uri="{FF2B5EF4-FFF2-40B4-BE49-F238E27FC236}">
                  <a16:creationId xmlns:a16="http://schemas.microsoft.com/office/drawing/2014/main" id="{4E444B29-C012-874B-33E5-F71D2F706C84}"/>
                </a:ext>
              </a:extLst>
            </p:cNvPr>
            <p:cNvSpPr txBox="1"/>
            <p:nvPr/>
          </p:nvSpPr>
          <p:spPr bwMode="auto">
            <a:xfrm>
              <a:off x="1669257" y="4831860"/>
              <a:ext cx="265630" cy="425971"/>
            </a:xfrm>
            <a:prstGeom prst="rect">
              <a:avLst/>
            </a:prstGeom>
            <a:no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156</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119</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157</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117</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156</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108</a:t>
              </a:r>
            </a:p>
          </p:txBody>
        </p:sp>
        <p:sp>
          <p:nvSpPr>
            <p:cNvPr id="41" name="TextBox 40">
              <a:extLst>
                <a:ext uri="{FF2B5EF4-FFF2-40B4-BE49-F238E27FC236}">
                  <a16:creationId xmlns:a16="http://schemas.microsoft.com/office/drawing/2014/main" id="{F7477E79-EA31-486D-A8F2-EA8AAEFB5BBE}"/>
                </a:ext>
              </a:extLst>
            </p:cNvPr>
            <p:cNvSpPr txBox="1"/>
            <p:nvPr/>
          </p:nvSpPr>
          <p:spPr bwMode="auto">
            <a:xfrm>
              <a:off x="2894037" y="4831860"/>
              <a:ext cx="265630" cy="425971"/>
            </a:xfrm>
            <a:prstGeom prst="rect">
              <a:avLst/>
            </a:prstGeom>
            <a:no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36</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50</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32</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55</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37</a:t>
              </a:r>
            </a:p>
          </p:txBody>
        </p:sp>
      </p:grpSp>
      <p:sp>
        <p:nvSpPr>
          <p:cNvPr id="42" name="TextBox 41">
            <a:extLst>
              <a:ext uri="{FF2B5EF4-FFF2-40B4-BE49-F238E27FC236}">
                <a16:creationId xmlns:a16="http://schemas.microsoft.com/office/drawing/2014/main" id="{5BBEB034-7069-729A-868A-59DB9471C695}"/>
              </a:ext>
            </a:extLst>
          </p:cNvPr>
          <p:cNvSpPr txBox="1"/>
          <p:nvPr/>
        </p:nvSpPr>
        <p:spPr bwMode="auto">
          <a:xfrm rot="16200000">
            <a:off x="-64438" y="2888115"/>
            <a:ext cx="155194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Arial"/>
              </a:rPr>
              <a:t>PFS (%)</a:t>
            </a:r>
          </a:p>
        </p:txBody>
      </p:sp>
      <p:sp>
        <p:nvSpPr>
          <p:cNvPr id="43" name="TextBox 42">
            <a:extLst>
              <a:ext uri="{FF2B5EF4-FFF2-40B4-BE49-F238E27FC236}">
                <a16:creationId xmlns:a16="http://schemas.microsoft.com/office/drawing/2014/main" id="{0E24973D-8E16-1A96-1934-F3A9E8475A45}"/>
              </a:ext>
            </a:extLst>
          </p:cNvPr>
          <p:cNvSpPr txBox="1"/>
          <p:nvPr/>
        </p:nvSpPr>
        <p:spPr bwMode="auto">
          <a:xfrm>
            <a:off x="-58942" y="4172412"/>
            <a:ext cx="1106092" cy="1061829"/>
          </a:xfrm>
          <a:prstGeom prst="rect">
            <a:avLst/>
          </a:prstGeom>
          <a:no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square" l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at risk</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85C00"/>
                </a:solidFill>
                <a:effectLst/>
                <a:uLnTx/>
                <a:uFillTx/>
                <a:latin typeface="Arial" panose="020B0604020202020204" pitchFamily="34" charset="0"/>
                <a:ea typeface="+mn-ea"/>
                <a:cs typeface="Arial" panose="020B0604020202020204" pitchFamily="34" charset="0"/>
              </a:rPr>
              <a:t>VO, unmutated</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85C00"/>
                </a:solidFill>
                <a:effectLst/>
                <a:uLnTx/>
                <a:uFillTx/>
                <a:latin typeface="Arial" panose="020B0604020202020204" pitchFamily="34" charset="0"/>
                <a:ea typeface="+mn-ea"/>
                <a:cs typeface="Arial" panose="020B0604020202020204" pitchFamily="34" charset="0"/>
              </a:rPr>
              <a:t>VO, mutated</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E87722"/>
                </a:solidFill>
                <a:effectLst/>
                <a:uLnTx/>
                <a:uFillTx/>
                <a:latin typeface="Arial" panose="020B0604020202020204" pitchFamily="34" charset="0"/>
                <a:ea typeface="+mn-ea"/>
                <a:cs typeface="Arial" panose="020B0604020202020204" pitchFamily="34" charset="0"/>
              </a:rPr>
              <a:t>VI, unmutated</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E87722"/>
                </a:solidFill>
                <a:effectLst/>
                <a:uLnTx/>
                <a:uFillTx/>
                <a:latin typeface="Arial" panose="020B0604020202020204" pitchFamily="34" charset="0"/>
                <a:ea typeface="+mn-ea"/>
                <a:cs typeface="Arial" panose="020B0604020202020204" pitchFamily="34" charset="0"/>
              </a:rPr>
              <a:t>VI, mutated</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B31B1B"/>
                </a:solidFill>
                <a:effectLst/>
                <a:uLnTx/>
                <a:uFillTx/>
                <a:latin typeface="Arial" panose="020B0604020202020204" pitchFamily="34" charset="0"/>
                <a:ea typeface="+mn-ea"/>
                <a:cs typeface="Arial" panose="020B0604020202020204" pitchFamily="34" charset="0"/>
              </a:rPr>
              <a:t>I, unmutated</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B31B1B"/>
                </a:solidFill>
                <a:effectLst/>
                <a:uLnTx/>
                <a:uFillTx/>
                <a:latin typeface="Arial" panose="020B0604020202020204" pitchFamily="34" charset="0"/>
                <a:ea typeface="+mn-ea"/>
                <a:cs typeface="Arial" panose="020B0604020202020204" pitchFamily="34" charset="0"/>
              </a:rPr>
              <a:t>I, mutated</a:t>
            </a:r>
            <a:endParaRPr kumimoji="0" lang="en-US" sz="900" b="0" i="0" u="none" strike="noStrike" kern="1200" cap="none" spc="0" normalizeH="0" baseline="0" noProof="0" dirty="0">
              <a:ln>
                <a:noFill/>
              </a:ln>
              <a:solidFill>
                <a:srgbClr val="B31B1B"/>
              </a:solidFill>
              <a:effectLst/>
              <a:uLnTx/>
              <a:uFillTx/>
              <a:latin typeface="Arial" panose="020B0604020202020204" pitchFamily="34" charset="0"/>
              <a:ea typeface="+mn-ea"/>
              <a:cs typeface="Arial" panose="020B0604020202020204" pitchFamily="34" charset="0"/>
            </a:endParaRPr>
          </a:p>
        </p:txBody>
      </p:sp>
      <p:sp>
        <p:nvSpPr>
          <p:cNvPr id="44" name="TextBox 43">
            <a:extLst>
              <a:ext uri="{FF2B5EF4-FFF2-40B4-BE49-F238E27FC236}">
                <a16:creationId xmlns:a16="http://schemas.microsoft.com/office/drawing/2014/main" id="{42DA3EF9-7BBE-E32B-E986-5AB482B03D8D}"/>
              </a:ext>
            </a:extLst>
          </p:cNvPr>
          <p:cNvSpPr txBox="1"/>
          <p:nvPr/>
        </p:nvSpPr>
        <p:spPr>
          <a:xfrm>
            <a:off x="1227896" y="2853154"/>
            <a:ext cx="1707429" cy="441133"/>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51" b="1" i="0" u="sng" strike="noStrike" kern="1200" cap="none" spc="0" normalizeH="0" baseline="0" noProof="0" dirty="0">
                <a:ln>
                  <a:noFill/>
                </a:ln>
                <a:solidFill>
                  <a:srgbClr val="000000"/>
                </a:solidFill>
                <a:effectLst/>
                <a:uLnTx/>
                <a:uFillTx/>
                <a:latin typeface="Calibri"/>
                <a:ea typeface="+mn-ea"/>
                <a:cs typeface="+mn-cs"/>
              </a:rPr>
              <a:t>Unmutated </a:t>
            </a:r>
            <a:r>
              <a:rPr kumimoji="0" lang="en-US" sz="1051" b="1" i="1" u="sng" strike="noStrike" kern="1200" cap="none" spc="0" normalizeH="0" baseline="0" noProof="0" dirty="0">
                <a:ln>
                  <a:noFill/>
                </a:ln>
                <a:solidFill>
                  <a:srgbClr val="000000"/>
                </a:solidFill>
                <a:effectLst/>
                <a:uLnTx/>
                <a:uFillTx/>
                <a:latin typeface="Calibri"/>
                <a:ea typeface="+mn-ea"/>
                <a:cs typeface="+mn-cs"/>
              </a:rPr>
              <a:t>IGHV</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dirty="0">
                <a:ln>
                  <a:noFill/>
                </a:ln>
                <a:solidFill>
                  <a:srgbClr val="000000"/>
                </a:solidFill>
                <a:effectLst/>
                <a:uLnTx/>
                <a:uFillTx/>
                <a:latin typeface="Calibri"/>
                <a:ea typeface="+mn-ea"/>
                <a:cs typeface="+mn-cs"/>
              </a:rPr>
              <a:t>VI vs I: HR 0.81;</a:t>
            </a:r>
            <a:endParaRPr kumimoji="0" lang="en-US" sz="1051"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srgbClr val="000000"/>
                </a:solidFill>
                <a:effectLst/>
                <a:uLnTx/>
                <a:uFillTx/>
                <a:latin typeface="Calibri"/>
                <a:ea typeface="+mn-ea"/>
                <a:cs typeface="+mn-cs"/>
              </a:rPr>
              <a:t>95% CI 0.49-1.32</a:t>
            </a:r>
          </a:p>
          <a:p>
            <a:pPr marL="0" marR="0" lvl="0" indent="0" algn="l" defTabSz="609585" rtl="0" eaLnBrk="1" fontAlgn="auto" latinLnBrk="0" hangingPunct="1">
              <a:lnSpc>
                <a:spcPct val="100000"/>
              </a:lnSpc>
              <a:spcBef>
                <a:spcPts val="600"/>
              </a:spcBef>
              <a:spcAft>
                <a:spcPts val="0"/>
              </a:spcAft>
              <a:buClrTx/>
              <a:buSzTx/>
              <a:buFontTx/>
              <a:buNone/>
              <a:tabLst/>
              <a:defRPr/>
            </a:pPr>
            <a:r>
              <a:rPr kumimoji="0" lang="en-US" sz="1051" b="1" i="0" u="none" strike="noStrike" kern="1200" cap="none" spc="0" normalizeH="0" baseline="0" noProof="0" dirty="0">
                <a:ln>
                  <a:noFill/>
                </a:ln>
                <a:solidFill>
                  <a:srgbClr val="000000"/>
                </a:solidFill>
                <a:effectLst/>
                <a:uLnTx/>
                <a:uFillTx/>
                <a:latin typeface="Calibri"/>
                <a:ea typeface="+mn-ea"/>
                <a:cs typeface="+mn-cs"/>
              </a:rPr>
              <a:t>VO vs I: HR 0.98;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srgbClr val="000000"/>
                </a:solidFill>
                <a:effectLst/>
                <a:uLnTx/>
                <a:uFillTx/>
                <a:latin typeface="Calibri"/>
                <a:ea typeface="+mn-ea"/>
                <a:cs typeface="+mn-cs"/>
              </a:rPr>
              <a:t>95% CI 0.61-1.59</a:t>
            </a:r>
          </a:p>
        </p:txBody>
      </p:sp>
      <p:sp>
        <p:nvSpPr>
          <p:cNvPr id="45" name="Freeform 113">
            <a:extLst>
              <a:ext uri="{FF2B5EF4-FFF2-40B4-BE49-F238E27FC236}">
                <a16:creationId xmlns:a16="http://schemas.microsoft.com/office/drawing/2014/main" id="{76B4BC03-D671-7244-8156-BA87B10D1AE6}"/>
              </a:ext>
            </a:extLst>
          </p:cNvPr>
          <p:cNvSpPr/>
          <p:nvPr/>
        </p:nvSpPr>
        <p:spPr bwMode="auto">
          <a:xfrm>
            <a:off x="7044067" y="2215218"/>
            <a:ext cx="2558860" cy="1570687"/>
          </a:xfrm>
          <a:custGeom>
            <a:avLst/>
            <a:gdLst>
              <a:gd name="connsiteX0" fmla="*/ 0 w 4352544"/>
              <a:gd name="connsiteY0" fmla="*/ 0 h 2255520"/>
              <a:gd name="connsiteX1" fmla="*/ 0 w 4352544"/>
              <a:gd name="connsiteY1" fmla="*/ 2255520 h 2255520"/>
              <a:gd name="connsiteX2" fmla="*/ 4352544 w 4352544"/>
              <a:gd name="connsiteY2" fmla="*/ 2255520 h 2255520"/>
            </a:gdLst>
            <a:ahLst/>
            <a:cxnLst>
              <a:cxn ang="0">
                <a:pos x="connsiteX0" y="connsiteY0"/>
              </a:cxn>
              <a:cxn ang="0">
                <a:pos x="connsiteX1" y="connsiteY1"/>
              </a:cxn>
              <a:cxn ang="0">
                <a:pos x="connsiteX2" y="connsiteY2"/>
              </a:cxn>
            </a:cxnLst>
            <a:rect l="l" t="t" r="r" b="b"/>
            <a:pathLst>
              <a:path w="4352544" h="2255520">
                <a:moveTo>
                  <a:pt x="0" y="0"/>
                </a:moveTo>
                <a:lnTo>
                  <a:pt x="0" y="2255520"/>
                </a:lnTo>
                <a:lnTo>
                  <a:pt x="4352544" y="2255520"/>
                </a:lnTo>
              </a:path>
            </a:pathLst>
          </a:custGeom>
          <a:noFill/>
          <a:ln w="28575">
            <a:solidFill>
              <a:srgbClr val="000000"/>
            </a:solidFill>
            <a:miter lim="800000"/>
            <a:headEnd/>
            <a:tailEnd/>
          </a:ln>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Arial" panose="020B0604020202020204" pitchFamily="34" charset="0"/>
            </a:endParaRPr>
          </a:p>
        </p:txBody>
      </p:sp>
      <p:grpSp>
        <p:nvGrpSpPr>
          <p:cNvPr id="46" name="Group 45">
            <a:extLst>
              <a:ext uri="{FF2B5EF4-FFF2-40B4-BE49-F238E27FC236}">
                <a16:creationId xmlns:a16="http://schemas.microsoft.com/office/drawing/2014/main" id="{0B41FC22-6E54-57E9-2897-5544884ECD1A}"/>
              </a:ext>
            </a:extLst>
          </p:cNvPr>
          <p:cNvGrpSpPr/>
          <p:nvPr/>
        </p:nvGrpSpPr>
        <p:grpSpPr>
          <a:xfrm>
            <a:off x="6601074" y="2164449"/>
            <a:ext cx="420308" cy="1751116"/>
            <a:chOff x="747187" y="2672189"/>
            <a:chExt cx="420308" cy="1751115"/>
          </a:xfrm>
        </p:grpSpPr>
        <p:sp>
          <p:nvSpPr>
            <p:cNvPr id="47" name="TextBox 46">
              <a:extLst>
                <a:ext uri="{FF2B5EF4-FFF2-40B4-BE49-F238E27FC236}">
                  <a16:creationId xmlns:a16="http://schemas.microsoft.com/office/drawing/2014/main" id="{2753EE8E-70B0-82D1-EDC0-277D46F2F55C}"/>
                </a:ext>
              </a:extLst>
            </p:cNvPr>
            <p:cNvSpPr txBox="1"/>
            <p:nvPr/>
          </p:nvSpPr>
          <p:spPr bwMode="auto">
            <a:xfrm>
              <a:off x="747187" y="2672189"/>
              <a:ext cx="42030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a:rPr>
                <a:t>100</a:t>
              </a:r>
            </a:p>
          </p:txBody>
        </p:sp>
        <p:sp>
          <p:nvSpPr>
            <p:cNvPr id="48" name="TextBox 47">
              <a:extLst>
                <a:ext uri="{FF2B5EF4-FFF2-40B4-BE49-F238E27FC236}">
                  <a16:creationId xmlns:a16="http://schemas.microsoft.com/office/drawing/2014/main" id="{D41ECFCE-51D2-397E-147A-8840972E3324}"/>
                </a:ext>
              </a:extLst>
            </p:cNvPr>
            <p:cNvSpPr txBox="1"/>
            <p:nvPr/>
          </p:nvSpPr>
          <p:spPr bwMode="auto">
            <a:xfrm>
              <a:off x="825735" y="3267992"/>
              <a:ext cx="34176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a:rPr>
                <a:t>60</a:t>
              </a:r>
            </a:p>
          </p:txBody>
        </p:sp>
        <p:sp>
          <p:nvSpPr>
            <p:cNvPr id="49" name="TextBox 48">
              <a:extLst>
                <a:ext uri="{FF2B5EF4-FFF2-40B4-BE49-F238E27FC236}">
                  <a16:creationId xmlns:a16="http://schemas.microsoft.com/office/drawing/2014/main" id="{4DF917AF-52B2-223C-3BA6-4666C034F8D4}"/>
                </a:ext>
              </a:extLst>
            </p:cNvPr>
            <p:cNvSpPr txBox="1"/>
            <p:nvPr/>
          </p:nvSpPr>
          <p:spPr bwMode="auto">
            <a:xfrm>
              <a:off x="825735" y="3565891"/>
              <a:ext cx="34176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a:rPr>
                <a:t>40</a:t>
              </a:r>
            </a:p>
          </p:txBody>
        </p:sp>
        <p:sp>
          <p:nvSpPr>
            <p:cNvPr id="50" name="TextBox 49">
              <a:extLst>
                <a:ext uri="{FF2B5EF4-FFF2-40B4-BE49-F238E27FC236}">
                  <a16:creationId xmlns:a16="http://schemas.microsoft.com/office/drawing/2014/main" id="{6EB21668-668C-C784-1804-A25CC1D1D9F5}"/>
                </a:ext>
              </a:extLst>
            </p:cNvPr>
            <p:cNvSpPr txBox="1"/>
            <p:nvPr/>
          </p:nvSpPr>
          <p:spPr bwMode="auto">
            <a:xfrm>
              <a:off x="825735" y="3863793"/>
              <a:ext cx="34176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a:rPr>
                <a:t>20</a:t>
              </a:r>
            </a:p>
          </p:txBody>
        </p:sp>
        <p:sp>
          <p:nvSpPr>
            <p:cNvPr id="51" name="TextBox 50">
              <a:extLst>
                <a:ext uri="{FF2B5EF4-FFF2-40B4-BE49-F238E27FC236}">
                  <a16:creationId xmlns:a16="http://schemas.microsoft.com/office/drawing/2014/main" id="{62D18D75-6779-1093-A4D7-374E9AFBD90A}"/>
                </a:ext>
              </a:extLst>
            </p:cNvPr>
            <p:cNvSpPr txBox="1"/>
            <p:nvPr/>
          </p:nvSpPr>
          <p:spPr bwMode="auto">
            <a:xfrm>
              <a:off x="904281" y="4161694"/>
              <a:ext cx="26321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52" name="TextBox 51">
              <a:extLst>
                <a:ext uri="{FF2B5EF4-FFF2-40B4-BE49-F238E27FC236}">
                  <a16:creationId xmlns:a16="http://schemas.microsoft.com/office/drawing/2014/main" id="{7623CB6D-A9D9-FDB9-5F1B-50A07C953D04}"/>
                </a:ext>
              </a:extLst>
            </p:cNvPr>
            <p:cNvSpPr txBox="1"/>
            <p:nvPr/>
          </p:nvSpPr>
          <p:spPr bwMode="auto">
            <a:xfrm>
              <a:off x="825735" y="2970090"/>
              <a:ext cx="34176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a:rPr>
                <a:t>80</a:t>
              </a:r>
            </a:p>
          </p:txBody>
        </p:sp>
      </p:grpSp>
      <p:sp>
        <p:nvSpPr>
          <p:cNvPr id="53" name="TextBox 52">
            <a:extLst>
              <a:ext uri="{FF2B5EF4-FFF2-40B4-BE49-F238E27FC236}">
                <a16:creationId xmlns:a16="http://schemas.microsoft.com/office/drawing/2014/main" id="{D8858C3F-0804-10B5-51AF-AA3F3438E258}"/>
              </a:ext>
            </a:extLst>
          </p:cNvPr>
          <p:cNvSpPr txBox="1"/>
          <p:nvPr/>
        </p:nvSpPr>
        <p:spPr bwMode="auto">
          <a:xfrm>
            <a:off x="6953578" y="3969830"/>
            <a:ext cx="260359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Arial"/>
              </a:rPr>
              <a:t>Time since Randomization (months)</a:t>
            </a:r>
          </a:p>
        </p:txBody>
      </p:sp>
      <p:grpSp>
        <p:nvGrpSpPr>
          <p:cNvPr id="54" name="Group 53">
            <a:extLst>
              <a:ext uri="{FF2B5EF4-FFF2-40B4-BE49-F238E27FC236}">
                <a16:creationId xmlns:a16="http://schemas.microsoft.com/office/drawing/2014/main" id="{95F64EB0-7E60-AC87-F8EB-647A8824374D}"/>
              </a:ext>
            </a:extLst>
          </p:cNvPr>
          <p:cNvGrpSpPr/>
          <p:nvPr/>
        </p:nvGrpSpPr>
        <p:grpSpPr>
          <a:xfrm>
            <a:off x="6904831" y="3869685"/>
            <a:ext cx="2714835" cy="185548"/>
            <a:chOff x="1050942" y="4377425"/>
            <a:chExt cx="2714835" cy="185548"/>
          </a:xfrm>
        </p:grpSpPr>
        <p:sp>
          <p:nvSpPr>
            <p:cNvPr id="55" name="TextBox 54">
              <a:extLst>
                <a:ext uri="{FF2B5EF4-FFF2-40B4-BE49-F238E27FC236}">
                  <a16:creationId xmlns:a16="http://schemas.microsoft.com/office/drawing/2014/main" id="{BB09ED3D-C929-BC0C-E9F6-13580222775A}"/>
                </a:ext>
              </a:extLst>
            </p:cNvPr>
            <p:cNvSpPr txBox="1"/>
            <p:nvPr/>
          </p:nvSpPr>
          <p:spPr bwMode="auto">
            <a:xfrm>
              <a:off x="1050942" y="4377425"/>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56" name="TextBox 55">
              <a:extLst>
                <a:ext uri="{FF2B5EF4-FFF2-40B4-BE49-F238E27FC236}">
                  <a16:creationId xmlns:a16="http://schemas.microsoft.com/office/drawing/2014/main" id="{3C82C86A-4B0C-E952-BD3D-F21DC3EC6044}"/>
                </a:ext>
              </a:extLst>
            </p:cNvPr>
            <p:cNvSpPr txBox="1"/>
            <p:nvPr/>
          </p:nvSpPr>
          <p:spPr bwMode="auto">
            <a:xfrm>
              <a:off x="1661071" y="4377425"/>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a:rPr>
                <a:t>12</a:t>
              </a:r>
            </a:p>
          </p:txBody>
        </p:sp>
        <p:sp>
          <p:nvSpPr>
            <p:cNvPr id="57" name="TextBox 56">
              <a:extLst>
                <a:ext uri="{FF2B5EF4-FFF2-40B4-BE49-F238E27FC236}">
                  <a16:creationId xmlns:a16="http://schemas.microsoft.com/office/drawing/2014/main" id="{487D7373-F589-B013-4DDF-29F13100FA67}"/>
                </a:ext>
              </a:extLst>
            </p:cNvPr>
            <p:cNvSpPr txBox="1"/>
            <p:nvPr/>
          </p:nvSpPr>
          <p:spPr bwMode="auto">
            <a:xfrm>
              <a:off x="3491457" y="4377425"/>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a:rPr>
                <a:t>48</a:t>
              </a:r>
            </a:p>
          </p:txBody>
        </p:sp>
        <p:sp>
          <p:nvSpPr>
            <p:cNvPr id="58" name="TextBox 57">
              <a:extLst>
                <a:ext uri="{FF2B5EF4-FFF2-40B4-BE49-F238E27FC236}">
                  <a16:creationId xmlns:a16="http://schemas.microsoft.com/office/drawing/2014/main" id="{DFF7FFFB-1D27-4C1A-61BC-3EA507B2F0D9}"/>
                </a:ext>
              </a:extLst>
            </p:cNvPr>
            <p:cNvSpPr txBox="1"/>
            <p:nvPr/>
          </p:nvSpPr>
          <p:spPr bwMode="auto">
            <a:xfrm>
              <a:off x="2271200" y="4377425"/>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a:rPr>
                <a:t>24</a:t>
              </a:r>
            </a:p>
          </p:txBody>
        </p:sp>
        <p:sp>
          <p:nvSpPr>
            <p:cNvPr id="59" name="TextBox 58">
              <a:extLst>
                <a:ext uri="{FF2B5EF4-FFF2-40B4-BE49-F238E27FC236}">
                  <a16:creationId xmlns:a16="http://schemas.microsoft.com/office/drawing/2014/main" id="{B600DC31-BF73-8CEC-1F2C-A82697D5D7EB}"/>
                </a:ext>
              </a:extLst>
            </p:cNvPr>
            <p:cNvSpPr txBox="1"/>
            <p:nvPr/>
          </p:nvSpPr>
          <p:spPr bwMode="auto">
            <a:xfrm>
              <a:off x="2881329" y="4377425"/>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a:rPr>
                <a:t>36</a:t>
              </a:r>
            </a:p>
          </p:txBody>
        </p:sp>
      </p:grpSp>
      <p:grpSp>
        <p:nvGrpSpPr>
          <p:cNvPr id="60" name="Group 59">
            <a:extLst>
              <a:ext uri="{FF2B5EF4-FFF2-40B4-BE49-F238E27FC236}">
                <a16:creationId xmlns:a16="http://schemas.microsoft.com/office/drawing/2014/main" id="{FC168DC6-709E-E4EC-D563-FC0882D8EA9D}"/>
              </a:ext>
            </a:extLst>
          </p:cNvPr>
          <p:cNvGrpSpPr/>
          <p:nvPr/>
        </p:nvGrpSpPr>
        <p:grpSpPr>
          <a:xfrm>
            <a:off x="6958343" y="2296413"/>
            <a:ext cx="91440" cy="1489491"/>
            <a:chOff x="1104455" y="2804154"/>
            <a:chExt cx="91440" cy="1489491"/>
          </a:xfrm>
        </p:grpSpPr>
        <p:cxnSp>
          <p:nvCxnSpPr>
            <p:cNvPr id="61" name="Straight Connector 60">
              <a:extLst>
                <a:ext uri="{FF2B5EF4-FFF2-40B4-BE49-F238E27FC236}">
                  <a16:creationId xmlns:a16="http://schemas.microsoft.com/office/drawing/2014/main" id="{8E1EFB5C-4DF4-F340-EB1E-49807CD866F3}"/>
                </a:ext>
              </a:extLst>
            </p:cNvPr>
            <p:cNvCxnSpPr>
              <a:cxnSpLocks/>
            </p:cNvCxnSpPr>
            <p:nvPr/>
          </p:nvCxnSpPr>
          <p:spPr bwMode="auto">
            <a:xfrm>
              <a:off x="1104455" y="3399950"/>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A4BA18D7-35A1-E1FD-534E-0A56053502DA}"/>
                </a:ext>
              </a:extLst>
            </p:cNvPr>
            <p:cNvCxnSpPr>
              <a:cxnSpLocks/>
            </p:cNvCxnSpPr>
            <p:nvPr/>
          </p:nvCxnSpPr>
          <p:spPr bwMode="auto">
            <a:xfrm>
              <a:off x="1104455" y="3697848"/>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id="{DF5054BE-1FB8-01FC-7E1B-8E8A22648FB3}"/>
                </a:ext>
              </a:extLst>
            </p:cNvPr>
            <p:cNvCxnSpPr>
              <a:cxnSpLocks/>
            </p:cNvCxnSpPr>
            <p:nvPr/>
          </p:nvCxnSpPr>
          <p:spPr bwMode="auto">
            <a:xfrm>
              <a:off x="1104455" y="3102052"/>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4FE226A1-9E4F-3A31-ED2D-E39A4610EC08}"/>
                </a:ext>
              </a:extLst>
            </p:cNvPr>
            <p:cNvCxnSpPr>
              <a:cxnSpLocks/>
            </p:cNvCxnSpPr>
            <p:nvPr/>
          </p:nvCxnSpPr>
          <p:spPr bwMode="auto">
            <a:xfrm>
              <a:off x="1104455" y="3995746"/>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65" name="Straight Connector 64">
              <a:extLst>
                <a:ext uri="{FF2B5EF4-FFF2-40B4-BE49-F238E27FC236}">
                  <a16:creationId xmlns:a16="http://schemas.microsoft.com/office/drawing/2014/main" id="{94E37B51-9971-AFE1-8C56-13C7DA208FF6}"/>
                </a:ext>
              </a:extLst>
            </p:cNvPr>
            <p:cNvCxnSpPr>
              <a:cxnSpLocks/>
            </p:cNvCxnSpPr>
            <p:nvPr/>
          </p:nvCxnSpPr>
          <p:spPr bwMode="auto">
            <a:xfrm>
              <a:off x="1104455" y="4293645"/>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id="{7BED0345-1F50-D371-5EE9-B4926832C5DF}"/>
                </a:ext>
              </a:extLst>
            </p:cNvPr>
            <p:cNvCxnSpPr>
              <a:cxnSpLocks/>
            </p:cNvCxnSpPr>
            <p:nvPr/>
          </p:nvCxnSpPr>
          <p:spPr bwMode="auto">
            <a:xfrm>
              <a:off x="1104455" y="2804154"/>
              <a:ext cx="91440" cy="0"/>
            </a:xfrm>
            <a:prstGeom prst="line">
              <a:avLst/>
            </a:prstGeom>
            <a:noFill/>
            <a:ln w="28575" cap="flat" cmpd="sng" algn="ctr">
              <a:solidFill>
                <a:srgbClr val="000000"/>
              </a:solidFill>
              <a:prstDash val="solid"/>
              <a:round/>
              <a:headEnd type="none" w="med" len="med"/>
              <a:tailEnd type="none" w="med" len="med"/>
            </a:ln>
            <a:effectLst/>
          </p:spPr>
        </p:cxnSp>
      </p:grpSp>
      <p:grpSp>
        <p:nvGrpSpPr>
          <p:cNvPr id="67" name="Group 66">
            <a:extLst>
              <a:ext uri="{FF2B5EF4-FFF2-40B4-BE49-F238E27FC236}">
                <a16:creationId xmlns:a16="http://schemas.microsoft.com/office/drawing/2014/main" id="{49FD0ABA-F1BA-7187-9BBD-18413887517D}"/>
              </a:ext>
            </a:extLst>
          </p:cNvPr>
          <p:cNvGrpSpPr/>
          <p:nvPr/>
        </p:nvGrpSpPr>
        <p:grpSpPr>
          <a:xfrm>
            <a:off x="7044210" y="3783162"/>
            <a:ext cx="2439975" cy="91441"/>
            <a:chOff x="1190322" y="4290902"/>
            <a:chExt cx="2439974" cy="91441"/>
          </a:xfrm>
        </p:grpSpPr>
        <p:cxnSp>
          <p:nvCxnSpPr>
            <p:cNvPr id="68" name="Straight Connector 67">
              <a:extLst>
                <a:ext uri="{FF2B5EF4-FFF2-40B4-BE49-F238E27FC236}">
                  <a16:creationId xmlns:a16="http://schemas.microsoft.com/office/drawing/2014/main" id="{5CBE9F26-8FE4-93D0-3639-72B61B462C05}"/>
                </a:ext>
              </a:extLst>
            </p:cNvPr>
            <p:cNvCxnSpPr>
              <a:cxnSpLocks/>
            </p:cNvCxnSpPr>
            <p:nvPr/>
          </p:nvCxnSpPr>
          <p:spPr bwMode="auto">
            <a:xfrm rot="16200000">
              <a:off x="1144602" y="433662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B1BB7DF6-B5E7-9B3A-1AEB-0088A09997C4}"/>
                </a:ext>
              </a:extLst>
            </p:cNvPr>
            <p:cNvCxnSpPr>
              <a:cxnSpLocks/>
            </p:cNvCxnSpPr>
            <p:nvPr/>
          </p:nvCxnSpPr>
          <p:spPr bwMode="auto">
            <a:xfrm rot="16200000">
              <a:off x="1754595" y="433662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70" name="Straight Connector 69">
              <a:extLst>
                <a:ext uri="{FF2B5EF4-FFF2-40B4-BE49-F238E27FC236}">
                  <a16:creationId xmlns:a16="http://schemas.microsoft.com/office/drawing/2014/main" id="{2A78AAA0-1D32-DC91-4EFA-8D570A8DFF51}"/>
                </a:ext>
              </a:extLst>
            </p:cNvPr>
            <p:cNvCxnSpPr>
              <a:cxnSpLocks/>
            </p:cNvCxnSpPr>
            <p:nvPr/>
          </p:nvCxnSpPr>
          <p:spPr bwMode="auto">
            <a:xfrm rot="16200000">
              <a:off x="2364588" y="433662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185DA1AE-88CA-CF8A-70E8-058625A2DA88}"/>
                </a:ext>
              </a:extLst>
            </p:cNvPr>
            <p:cNvCxnSpPr>
              <a:cxnSpLocks/>
            </p:cNvCxnSpPr>
            <p:nvPr/>
          </p:nvCxnSpPr>
          <p:spPr bwMode="auto">
            <a:xfrm rot="16200000">
              <a:off x="2974582" y="4336622"/>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594C5689-2916-45F6-9E06-E6EC202B2544}"/>
                </a:ext>
              </a:extLst>
            </p:cNvPr>
            <p:cNvCxnSpPr>
              <a:cxnSpLocks/>
            </p:cNvCxnSpPr>
            <p:nvPr/>
          </p:nvCxnSpPr>
          <p:spPr bwMode="auto">
            <a:xfrm rot="16200000">
              <a:off x="3584576" y="4336622"/>
              <a:ext cx="91440" cy="0"/>
            </a:xfrm>
            <a:prstGeom prst="line">
              <a:avLst/>
            </a:prstGeom>
            <a:noFill/>
            <a:ln w="28575" cap="flat" cmpd="sng" algn="ctr">
              <a:solidFill>
                <a:srgbClr val="000000"/>
              </a:solidFill>
              <a:prstDash val="solid"/>
              <a:round/>
              <a:headEnd type="none" w="med" len="med"/>
              <a:tailEnd type="none" w="med" len="med"/>
            </a:ln>
            <a:effectLst/>
          </p:spPr>
        </p:cxnSp>
      </p:grpSp>
      <p:grpSp>
        <p:nvGrpSpPr>
          <p:cNvPr id="73" name="Group 72">
            <a:extLst>
              <a:ext uri="{FF2B5EF4-FFF2-40B4-BE49-F238E27FC236}">
                <a16:creationId xmlns:a16="http://schemas.microsoft.com/office/drawing/2014/main" id="{0C9D6BCC-EAC6-F3AE-9470-12D94E19FC50}"/>
              </a:ext>
            </a:extLst>
          </p:cNvPr>
          <p:cNvGrpSpPr/>
          <p:nvPr/>
        </p:nvGrpSpPr>
        <p:grpSpPr>
          <a:xfrm>
            <a:off x="6910755" y="4324120"/>
            <a:ext cx="2715191" cy="425971"/>
            <a:chOff x="1056867" y="4831860"/>
            <a:chExt cx="2715190" cy="425971"/>
          </a:xfrm>
        </p:grpSpPr>
        <p:sp>
          <p:nvSpPr>
            <p:cNvPr id="74" name="TextBox 73">
              <a:extLst>
                <a:ext uri="{FF2B5EF4-FFF2-40B4-BE49-F238E27FC236}">
                  <a16:creationId xmlns:a16="http://schemas.microsoft.com/office/drawing/2014/main" id="{89E0F751-E658-8902-52AE-32C053C2138F}"/>
                </a:ext>
              </a:extLst>
            </p:cNvPr>
            <p:cNvSpPr txBox="1"/>
            <p:nvPr/>
          </p:nvSpPr>
          <p:spPr bwMode="auto">
            <a:xfrm>
              <a:off x="1056867" y="4831860"/>
              <a:ext cx="265630" cy="421695"/>
            </a:xfrm>
            <a:prstGeom prst="rect">
              <a:avLst/>
            </a:prstGeom>
            <a:no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23</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280</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25</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279</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21</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279</a:t>
              </a:r>
            </a:p>
          </p:txBody>
        </p:sp>
        <p:sp>
          <p:nvSpPr>
            <p:cNvPr id="75" name="TextBox 74">
              <a:extLst>
                <a:ext uri="{FF2B5EF4-FFF2-40B4-BE49-F238E27FC236}">
                  <a16:creationId xmlns:a16="http://schemas.microsoft.com/office/drawing/2014/main" id="{3EB652F8-CA14-256B-B302-1EB1C7ED5CA0}"/>
                </a:ext>
              </a:extLst>
            </p:cNvPr>
            <p:cNvSpPr txBox="1"/>
            <p:nvPr/>
          </p:nvSpPr>
          <p:spPr bwMode="auto">
            <a:xfrm>
              <a:off x="2281647" y="4831860"/>
              <a:ext cx="265630" cy="425971"/>
            </a:xfrm>
            <a:prstGeom prst="rect">
              <a:avLst/>
            </a:prstGeom>
            <a:no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16</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240</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248</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15</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227</a:t>
              </a:r>
            </a:p>
          </p:txBody>
        </p:sp>
        <p:sp>
          <p:nvSpPr>
            <p:cNvPr id="76" name="TextBox 75">
              <a:extLst>
                <a:ext uri="{FF2B5EF4-FFF2-40B4-BE49-F238E27FC236}">
                  <a16:creationId xmlns:a16="http://schemas.microsoft.com/office/drawing/2014/main" id="{57470F48-1925-A3E8-06CE-CB1DFE302EE0}"/>
                </a:ext>
              </a:extLst>
            </p:cNvPr>
            <p:cNvSpPr txBox="1"/>
            <p:nvPr/>
          </p:nvSpPr>
          <p:spPr bwMode="auto">
            <a:xfrm>
              <a:off x="3506427" y="4831860"/>
              <a:ext cx="265630" cy="425971"/>
            </a:xfrm>
            <a:prstGeom prst="rect">
              <a:avLst/>
            </a:prstGeom>
            <a:no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77" name="TextBox 76">
              <a:extLst>
                <a:ext uri="{FF2B5EF4-FFF2-40B4-BE49-F238E27FC236}">
                  <a16:creationId xmlns:a16="http://schemas.microsoft.com/office/drawing/2014/main" id="{7A0C6884-2E5B-F849-D588-63A44A25C238}"/>
                </a:ext>
              </a:extLst>
            </p:cNvPr>
            <p:cNvSpPr txBox="1"/>
            <p:nvPr/>
          </p:nvSpPr>
          <p:spPr bwMode="auto">
            <a:xfrm>
              <a:off x="1669257" y="4831860"/>
              <a:ext cx="265630" cy="425971"/>
            </a:xfrm>
            <a:prstGeom prst="rect">
              <a:avLst/>
            </a:prstGeom>
            <a:no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21</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257</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257</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19</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247</a:t>
              </a:r>
            </a:p>
          </p:txBody>
        </p:sp>
        <p:sp>
          <p:nvSpPr>
            <p:cNvPr id="78" name="TextBox 77">
              <a:extLst>
                <a:ext uri="{FF2B5EF4-FFF2-40B4-BE49-F238E27FC236}">
                  <a16:creationId xmlns:a16="http://schemas.microsoft.com/office/drawing/2014/main" id="{5EE23051-CFFF-EA27-0A81-56A7FA0D8777}"/>
                </a:ext>
              </a:extLst>
            </p:cNvPr>
            <p:cNvSpPr txBox="1"/>
            <p:nvPr/>
          </p:nvSpPr>
          <p:spPr bwMode="auto">
            <a:xfrm>
              <a:off x="2894037" y="4831860"/>
              <a:ext cx="265630" cy="425971"/>
            </a:xfrm>
            <a:prstGeom prst="rect">
              <a:avLst/>
            </a:prstGeom>
            <a:no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72</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78</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87</a:t>
              </a:r>
            </a:p>
          </p:txBody>
        </p:sp>
      </p:grpSp>
      <p:sp>
        <p:nvSpPr>
          <p:cNvPr id="79" name="TextBox 78">
            <a:extLst>
              <a:ext uri="{FF2B5EF4-FFF2-40B4-BE49-F238E27FC236}">
                <a16:creationId xmlns:a16="http://schemas.microsoft.com/office/drawing/2014/main" id="{CA755BDE-9694-A247-89A9-FE5CB9AB8864}"/>
              </a:ext>
            </a:extLst>
          </p:cNvPr>
          <p:cNvSpPr txBox="1"/>
          <p:nvPr/>
        </p:nvSpPr>
        <p:spPr bwMode="auto">
          <a:xfrm rot="16200000">
            <a:off x="5826237" y="2888115"/>
            <a:ext cx="155194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Arial"/>
              </a:rPr>
              <a:t>PFS (%)</a:t>
            </a:r>
          </a:p>
        </p:txBody>
      </p:sp>
      <p:sp>
        <p:nvSpPr>
          <p:cNvPr id="80" name="TextBox 79">
            <a:extLst>
              <a:ext uri="{FF2B5EF4-FFF2-40B4-BE49-F238E27FC236}">
                <a16:creationId xmlns:a16="http://schemas.microsoft.com/office/drawing/2014/main" id="{75157FC6-5FD9-6795-C1D9-60FAA4F65F7C}"/>
              </a:ext>
            </a:extLst>
          </p:cNvPr>
          <p:cNvSpPr txBox="1"/>
          <p:nvPr/>
        </p:nvSpPr>
        <p:spPr bwMode="auto">
          <a:xfrm>
            <a:off x="5915296" y="4149553"/>
            <a:ext cx="1022529" cy="1061829"/>
          </a:xfrm>
          <a:prstGeom prst="rect">
            <a:avLst/>
          </a:prstGeom>
          <a:no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square" l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at risk</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85C00"/>
                </a:solidFill>
                <a:effectLst/>
                <a:uLnTx/>
                <a:uFillTx/>
                <a:latin typeface="Arial" panose="020B0604020202020204" pitchFamily="34" charset="0"/>
                <a:ea typeface="+mn-ea"/>
                <a:cs typeface="Arial" panose="020B0604020202020204" pitchFamily="34" charset="0"/>
              </a:rPr>
              <a:t>VO, del/mut</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85C00"/>
                </a:solidFill>
                <a:effectLst/>
                <a:uLnTx/>
                <a:uFillTx/>
                <a:latin typeface="Arial" panose="020B0604020202020204" pitchFamily="34" charset="0"/>
                <a:ea typeface="+mn-ea"/>
                <a:cs typeface="Arial" panose="020B0604020202020204" pitchFamily="34" charset="0"/>
              </a:rPr>
              <a:t>VO, WT</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E87722"/>
                </a:solidFill>
                <a:effectLst/>
                <a:uLnTx/>
                <a:uFillTx/>
                <a:latin typeface="Arial" panose="020B0604020202020204" pitchFamily="34" charset="0"/>
                <a:ea typeface="+mn-ea"/>
                <a:cs typeface="Arial" panose="020B0604020202020204" pitchFamily="34" charset="0"/>
              </a:rPr>
              <a:t>VI, del/mut</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E87722"/>
                </a:solidFill>
                <a:effectLst/>
                <a:uLnTx/>
                <a:uFillTx/>
                <a:latin typeface="Arial" panose="020B0604020202020204" pitchFamily="34" charset="0"/>
                <a:ea typeface="+mn-ea"/>
                <a:cs typeface="Arial" panose="020B0604020202020204" pitchFamily="34" charset="0"/>
              </a:rPr>
              <a:t>VI, WT</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B31B1B"/>
                </a:solidFill>
                <a:effectLst/>
                <a:uLnTx/>
                <a:uFillTx/>
                <a:latin typeface="Arial" panose="020B0604020202020204" pitchFamily="34" charset="0"/>
                <a:ea typeface="+mn-ea"/>
                <a:cs typeface="Arial" panose="020B0604020202020204" pitchFamily="34" charset="0"/>
              </a:rPr>
              <a:t>I, del/mut</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B31B1B"/>
                </a:solidFill>
                <a:effectLst/>
                <a:uLnTx/>
                <a:uFillTx/>
                <a:latin typeface="Arial" panose="020B0604020202020204" pitchFamily="34" charset="0"/>
                <a:ea typeface="+mn-ea"/>
                <a:cs typeface="Arial" panose="020B0604020202020204" pitchFamily="34" charset="0"/>
              </a:rPr>
              <a:t>I, WT</a:t>
            </a:r>
            <a:endParaRPr kumimoji="0" lang="en-US" sz="900" b="0" i="0" u="none" strike="noStrike" kern="1200" cap="none" spc="0" normalizeH="0" baseline="0" noProof="0" dirty="0">
              <a:ln>
                <a:noFill/>
              </a:ln>
              <a:solidFill>
                <a:srgbClr val="B31B1B"/>
              </a:solidFill>
              <a:effectLst/>
              <a:uLnTx/>
              <a:uFillTx/>
              <a:latin typeface="Arial" panose="020B0604020202020204" pitchFamily="34" charset="0"/>
              <a:ea typeface="+mn-ea"/>
              <a:cs typeface="Arial" panose="020B0604020202020204" pitchFamily="34" charset="0"/>
            </a:endParaRPr>
          </a:p>
        </p:txBody>
      </p:sp>
      <p:sp>
        <p:nvSpPr>
          <p:cNvPr id="81" name="TextBox 80">
            <a:extLst>
              <a:ext uri="{FF2B5EF4-FFF2-40B4-BE49-F238E27FC236}">
                <a16:creationId xmlns:a16="http://schemas.microsoft.com/office/drawing/2014/main" id="{671A3B60-DB90-2745-3734-566CF1855D95}"/>
              </a:ext>
            </a:extLst>
          </p:cNvPr>
          <p:cNvSpPr txBox="1"/>
          <p:nvPr/>
        </p:nvSpPr>
        <p:spPr>
          <a:xfrm>
            <a:off x="7133499" y="2867923"/>
            <a:ext cx="1735924" cy="441133"/>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51" b="1" i="1" u="sng" strike="noStrike" kern="1200" cap="none" spc="0" normalizeH="0" baseline="0" noProof="0" dirty="0">
                <a:ln>
                  <a:noFill/>
                </a:ln>
                <a:solidFill>
                  <a:srgbClr val="000000"/>
                </a:solidFill>
                <a:effectLst/>
                <a:uLnTx/>
                <a:uFillTx/>
                <a:latin typeface="Calibri"/>
                <a:ea typeface="+mn-ea"/>
                <a:cs typeface="+mn-cs"/>
              </a:rPr>
              <a:t>TP53</a:t>
            </a:r>
            <a:r>
              <a:rPr kumimoji="0" lang="en-US" sz="1051" b="1" i="0" u="sng" strike="noStrike" kern="1200" cap="none" spc="0" normalizeH="0" baseline="0" noProof="0" dirty="0">
                <a:ln>
                  <a:noFill/>
                </a:ln>
                <a:solidFill>
                  <a:srgbClr val="000000"/>
                </a:solidFill>
                <a:effectLst/>
                <a:uLnTx/>
                <a:uFillTx/>
                <a:latin typeface="Calibri"/>
                <a:ea typeface="+mn-ea"/>
                <a:cs typeface="+mn-cs"/>
              </a:rPr>
              <a:t> del/mut</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dirty="0">
                <a:ln>
                  <a:noFill/>
                </a:ln>
                <a:solidFill>
                  <a:srgbClr val="000000"/>
                </a:solidFill>
                <a:effectLst/>
                <a:uLnTx/>
                <a:uFillTx/>
                <a:latin typeface="Calibri"/>
                <a:ea typeface="+mn-ea"/>
                <a:cs typeface="+mn-cs"/>
              </a:rPr>
              <a:t>VI vs I: HR 0.70;</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srgbClr val="000000"/>
                </a:solidFill>
                <a:effectLst/>
                <a:uLnTx/>
                <a:uFillTx/>
                <a:latin typeface="Calibri"/>
                <a:ea typeface="+mn-ea"/>
                <a:cs typeface="+mn-cs"/>
              </a:rPr>
              <a:t> 95% CI 0.22-2.16</a:t>
            </a:r>
          </a:p>
          <a:p>
            <a:pPr marL="0" marR="0" lvl="0" indent="0" algn="l" defTabSz="609585" rtl="0" eaLnBrk="1" fontAlgn="auto" latinLnBrk="0" hangingPunct="1">
              <a:lnSpc>
                <a:spcPct val="100000"/>
              </a:lnSpc>
              <a:spcBef>
                <a:spcPts val="600"/>
              </a:spcBef>
              <a:spcAft>
                <a:spcPts val="0"/>
              </a:spcAft>
              <a:buClrTx/>
              <a:buSzTx/>
              <a:buFontTx/>
              <a:buNone/>
              <a:tabLst/>
              <a:defRPr/>
            </a:pPr>
            <a:r>
              <a:rPr kumimoji="0" lang="en-US" sz="1051" b="1" i="0" u="none" strike="noStrike" kern="1200" cap="none" spc="0" normalizeH="0" baseline="0" noProof="0" dirty="0">
                <a:ln>
                  <a:noFill/>
                </a:ln>
                <a:solidFill>
                  <a:srgbClr val="000000"/>
                </a:solidFill>
                <a:effectLst/>
                <a:uLnTx/>
                <a:uFillTx/>
                <a:latin typeface="Calibri"/>
                <a:ea typeface="+mn-ea"/>
                <a:cs typeface="+mn-cs"/>
              </a:rPr>
              <a:t>VO vs I: HR 1.20;</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srgbClr val="000000"/>
                </a:solidFill>
                <a:effectLst/>
                <a:uLnTx/>
                <a:uFillTx/>
                <a:latin typeface="Calibri"/>
                <a:ea typeface="+mn-ea"/>
                <a:cs typeface="+mn-cs"/>
              </a:rPr>
              <a:t> 95% CI 0.40-3.59</a:t>
            </a:r>
          </a:p>
        </p:txBody>
      </p:sp>
      <p:sp>
        <p:nvSpPr>
          <p:cNvPr id="82" name="Freeform 81">
            <a:extLst>
              <a:ext uri="{FF2B5EF4-FFF2-40B4-BE49-F238E27FC236}">
                <a16:creationId xmlns:a16="http://schemas.microsoft.com/office/drawing/2014/main" id="{FE0A522D-ACF3-9777-4380-9ED6B41F0C01}"/>
              </a:ext>
            </a:extLst>
          </p:cNvPr>
          <p:cNvSpPr/>
          <p:nvPr/>
        </p:nvSpPr>
        <p:spPr>
          <a:xfrm>
            <a:off x="1163364" y="2298960"/>
            <a:ext cx="2244725" cy="415925"/>
          </a:xfrm>
          <a:custGeom>
            <a:avLst/>
            <a:gdLst>
              <a:gd name="connsiteX0" fmla="*/ 0 w 2244725"/>
              <a:gd name="connsiteY0" fmla="*/ 0 h 415925"/>
              <a:gd name="connsiteX1" fmla="*/ 139700 w 2244725"/>
              <a:gd name="connsiteY1" fmla="*/ 0 h 415925"/>
              <a:gd name="connsiteX2" fmla="*/ 142875 w 2244725"/>
              <a:gd name="connsiteY2" fmla="*/ 6350 h 415925"/>
              <a:gd name="connsiteX3" fmla="*/ 187325 w 2244725"/>
              <a:gd name="connsiteY3" fmla="*/ 9525 h 415925"/>
              <a:gd name="connsiteX4" fmla="*/ 193675 w 2244725"/>
              <a:gd name="connsiteY4" fmla="*/ 19050 h 415925"/>
              <a:gd name="connsiteX5" fmla="*/ 231775 w 2244725"/>
              <a:gd name="connsiteY5" fmla="*/ 25400 h 415925"/>
              <a:gd name="connsiteX6" fmla="*/ 241300 w 2244725"/>
              <a:gd name="connsiteY6" fmla="*/ 28575 h 415925"/>
              <a:gd name="connsiteX7" fmla="*/ 260350 w 2244725"/>
              <a:gd name="connsiteY7" fmla="*/ 60325 h 415925"/>
              <a:gd name="connsiteX8" fmla="*/ 320675 w 2244725"/>
              <a:gd name="connsiteY8" fmla="*/ 63500 h 415925"/>
              <a:gd name="connsiteX9" fmla="*/ 323850 w 2244725"/>
              <a:gd name="connsiteY9" fmla="*/ 69850 h 415925"/>
              <a:gd name="connsiteX10" fmla="*/ 358775 w 2244725"/>
              <a:gd name="connsiteY10" fmla="*/ 73025 h 415925"/>
              <a:gd name="connsiteX11" fmla="*/ 368300 w 2244725"/>
              <a:gd name="connsiteY11" fmla="*/ 82550 h 415925"/>
              <a:gd name="connsiteX12" fmla="*/ 590550 w 2244725"/>
              <a:gd name="connsiteY12" fmla="*/ 82550 h 415925"/>
              <a:gd name="connsiteX13" fmla="*/ 600075 w 2244725"/>
              <a:gd name="connsiteY13" fmla="*/ 95250 h 415925"/>
              <a:gd name="connsiteX14" fmla="*/ 704850 w 2244725"/>
              <a:gd name="connsiteY14" fmla="*/ 92075 h 415925"/>
              <a:gd name="connsiteX15" fmla="*/ 704850 w 2244725"/>
              <a:gd name="connsiteY15" fmla="*/ 92075 h 415925"/>
              <a:gd name="connsiteX16" fmla="*/ 723900 w 2244725"/>
              <a:gd name="connsiteY16" fmla="*/ 127000 h 415925"/>
              <a:gd name="connsiteX17" fmla="*/ 1041400 w 2244725"/>
              <a:gd name="connsiteY17" fmla="*/ 117475 h 415925"/>
              <a:gd name="connsiteX18" fmla="*/ 1044575 w 2244725"/>
              <a:gd name="connsiteY18" fmla="*/ 139700 h 415925"/>
              <a:gd name="connsiteX19" fmla="*/ 1127125 w 2244725"/>
              <a:gd name="connsiteY19" fmla="*/ 142875 h 415925"/>
              <a:gd name="connsiteX20" fmla="*/ 1133475 w 2244725"/>
              <a:gd name="connsiteY20" fmla="*/ 146050 h 415925"/>
              <a:gd name="connsiteX21" fmla="*/ 1133475 w 2244725"/>
              <a:gd name="connsiteY21" fmla="*/ 146050 h 415925"/>
              <a:gd name="connsiteX22" fmla="*/ 1158875 w 2244725"/>
              <a:gd name="connsiteY22" fmla="*/ 158750 h 415925"/>
              <a:gd name="connsiteX23" fmla="*/ 1200150 w 2244725"/>
              <a:gd name="connsiteY23" fmla="*/ 158750 h 415925"/>
              <a:gd name="connsiteX24" fmla="*/ 1206500 w 2244725"/>
              <a:gd name="connsiteY24" fmla="*/ 187325 h 415925"/>
              <a:gd name="connsiteX25" fmla="*/ 1476375 w 2244725"/>
              <a:gd name="connsiteY25" fmla="*/ 184150 h 415925"/>
              <a:gd name="connsiteX26" fmla="*/ 1473200 w 2244725"/>
              <a:gd name="connsiteY26" fmla="*/ 203200 h 415925"/>
              <a:gd name="connsiteX27" fmla="*/ 1495425 w 2244725"/>
              <a:gd name="connsiteY27" fmla="*/ 206375 h 415925"/>
              <a:gd name="connsiteX28" fmla="*/ 1495425 w 2244725"/>
              <a:gd name="connsiteY28" fmla="*/ 219075 h 415925"/>
              <a:gd name="connsiteX29" fmla="*/ 1574800 w 2244725"/>
              <a:gd name="connsiteY29" fmla="*/ 219075 h 415925"/>
              <a:gd name="connsiteX30" fmla="*/ 1577975 w 2244725"/>
              <a:gd name="connsiteY30" fmla="*/ 244475 h 415925"/>
              <a:gd name="connsiteX31" fmla="*/ 2035175 w 2244725"/>
              <a:gd name="connsiteY31" fmla="*/ 238125 h 415925"/>
              <a:gd name="connsiteX32" fmla="*/ 2032000 w 2244725"/>
              <a:gd name="connsiteY32" fmla="*/ 330200 h 415925"/>
              <a:gd name="connsiteX33" fmla="*/ 2095500 w 2244725"/>
              <a:gd name="connsiteY33" fmla="*/ 330200 h 415925"/>
              <a:gd name="connsiteX34" fmla="*/ 2098675 w 2244725"/>
              <a:gd name="connsiteY34" fmla="*/ 415925 h 415925"/>
              <a:gd name="connsiteX35" fmla="*/ 2244725 w 2244725"/>
              <a:gd name="connsiteY35" fmla="*/ 415925 h 41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44725" h="415925">
                <a:moveTo>
                  <a:pt x="0" y="0"/>
                </a:moveTo>
                <a:lnTo>
                  <a:pt x="139700" y="0"/>
                </a:lnTo>
                <a:lnTo>
                  <a:pt x="142875" y="6350"/>
                </a:lnTo>
                <a:lnTo>
                  <a:pt x="187325" y="9525"/>
                </a:lnTo>
                <a:lnTo>
                  <a:pt x="193675" y="19050"/>
                </a:lnTo>
                <a:lnTo>
                  <a:pt x="231775" y="25400"/>
                </a:lnTo>
                <a:lnTo>
                  <a:pt x="241300" y="28575"/>
                </a:lnTo>
                <a:cubicBezTo>
                  <a:pt x="258429" y="55982"/>
                  <a:pt x="252710" y="45045"/>
                  <a:pt x="260350" y="60325"/>
                </a:cubicBezTo>
                <a:lnTo>
                  <a:pt x="320675" y="63500"/>
                </a:lnTo>
                <a:lnTo>
                  <a:pt x="323850" y="69850"/>
                </a:lnTo>
                <a:lnTo>
                  <a:pt x="358775" y="73025"/>
                </a:lnTo>
                <a:lnTo>
                  <a:pt x="368300" y="82550"/>
                </a:lnTo>
                <a:lnTo>
                  <a:pt x="590550" y="82550"/>
                </a:lnTo>
                <a:lnTo>
                  <a:pt x="600075" y="95250"/>
                </a:lnTo>
                <a:lnTo>
                  <a:pt x="704850" y="92075"/>
                </a:lnTo>
                <a:lnTo>
                  <a:pt x="704850" y="92075"/>
                </a:lnTo>
                <a:lnTo>
                  <a:pt x="723900" y="127000"/>
                </a:lnTo>
                <a:lnTo>
                  <a:pt x="1041400" y="117475"/>
                </a:lnTo>
                <a:lnTo>
                  <a:pt x="1044575" y="139700"/>
                </a:lnTo>
                <a:lnTo>
                  <a:pt x="1127125" y="142875"/>
                </a:lnTo>
                <a:lnTo>
                  <a:pt x="1133475" y="146050"/>
                </a:lnTo>
                <a:lnTo>
                  <a:pt x="1133475" y="146050"/>
                </a:lnTo>
                <a:lnTo>
                  <a:pt x="1158875" y="158750"/>
                </a:lnTo>
                <a:lnTo>
                  <a:pt x="1200150" y="158750"/>
                </a:lnTo>
                <a:lnTo>
                  <a:pt x="1206500" y="187325"/>
                </a:lnTo>
                <a:lnTo>
                  <a:pt x="1476375" y="184150"/>
                </a:lnTo>
                <a:lnTo>
                  <a:pt x="1473200" y="203200"/>
                </a:lnTo>
                <a:lnTo>
                  <a:pt x="1495425" y="206375"/>
                </a:lnTo>
                <a:lnTo>
                  <a:pt x="1495425" y="219075"/>
                </a:lnTo>
                <a:lnTo>
                  <a:pt x="1574800" y="219075"/>
                </a:lnTo>
                <a:lnTo>
                  <a:pt x="1577975" y="244475"/>
                </a:lnTo>
                <a:lnTo>
                  <a:pt x="2035175" y="238125"/>
                </a:lnTo>
                <a:lnTo>
                  <a:pt x="2032000" y="330200"/>
                </a:lnTo>
                <a:lnTo>
                  <a:pt x="2095500" y="330200"/>
                </a:lnTo>
                <a:lnTo>
                  <a:pt x="2098675" y="415925"/>
                </a:lnTo>
                <a:lnTo>
                  <a:pt x="2244725" y="415925"/>
                </a:lnTo>
              </a:path>
            </a:pathLst>
          </a:custGeom>
          <a:ln w="12700" cmpd="sng"/>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D2E2D"/>
              </a:solidFill>
              <a:effectLst/>
              <a:uLnTx/>
              <a:uFillTx/>
              <a:latin typeface="Calibri"/>
              <a:ea typeface="+mn-ea"/>
              <a:cs typeface="+mn-cs"/>
            </a:endParaRPr>
          </a:p>
        </p:txBody>
      </p:sp>
      <p:sp>
        <p:nvSpPr>
          <p:cNvPr id="83" name="Freeform 82">
            <a:extLst>
              <a:ext uri="{FF2B5EF4-FFF2-40B4-BE49-F238E27FC236}">
                <a16:creationId xmlns:a16="http://schemas.microsoft.com/office/drawing/2014/main" id="{86934821-D500-F2F0-D267-348B44F3E33F}"/>
              </a:ext>
            </a:extLst>
          </p:cNvPr>
          <p:cNvSpPr/>
          <p:nvPr/>
        </p:nvSpPr>
        <p:spPr>
          <a:xfrm>
            <a:off x="1163365" y="2298959"/>
            <a:ext cx="2466975" cy="762000"/>
          </a:xfrm>
          <a:custGeom>
            <a:avLst/>
            <a:gdLst>
              <a:gd name="connsiteX0" fmla="*/ 0 w 2466975"/>
              <a:gd name="connsiteY0" fmla="*/ 0 h 762000"/>
              <a:gd name="connsiteX1" fmla="*/ 127000 w 2466975"/>
              <a:gd name="connsiteY1" fmla="*/ 0 h 762000"/>
              <a:gd name="connsiteX2" fmla="*/ 127000 w 2466975"/>
              <a:gd name="connsiteY2" fmla="*/ 9525 h 762000"/>
              <a:gd name="connsiteX3" fmla="*/ 187325 w 2466975"/>
              <a:gd name="connsiteY3" fmla="*/ 9525 h 762000"/>
              <a:gd name="connsiteX4" fmla="*/ 196850 w 2466975"/>
              <a:gd name="connsiteY4" fmla="*/ 19050 h 762000"/>
              <a:gd name="connsiteX5" fmla="*/ 301625 w 2466975"/>
              <a:gd name="connsiteY5" fmla="*/ 12700 h 762000"/>
              <a:gd name="connsiteX6" fmla="*/ 349250 w 2466975"/>
              <a:gd name="connsiteY6" fmla="*/ 22225 h 762000"/>
              <a:gd name="connsiteX7" fmla="*/ 495300 w 2466975"/>
              <a:gd name="connsiteY7" fmla="*/ 25400 h 762000"/>
              <a:gd name="connsiteX8" fmla="*/ 495300 w 2466975"/>
              <a:gd name="connsiteY8" fmla="*/ 34925 h 762000"/>
              <a:gd name="connsiteX9" fmla="*/ 568325 w 2466975"/>
              <a:gd name="connsiteY9" fmla="*/ 31750 h 762000"/>
              <a:gd name="connsiteX10" fmla="*/ 577850 w 2466975"/>
              <a:gd name="connsiteY10" fmla="*/ 47625 h 762000"/>
              <a:gd name="connsiteX11" fmla="*/ 606425 w 2466975"/>
              <a:gd name="connsiteY11" fmla="*/ 53975 h 762000"/>
              <a:gd name="connsiteX12" fmla="*/ 635000 w 2466975"/>
              <a:gd name="connsiteY12" fmla="*/ 63500 h 762000"/>
              <a:gd name="connsiteX13" fmla="*/ 803275 w 2466975"/>
              <a:gd name="connsiteY13" fmla="*/ 69850 h 762000"/>
              <a:gd name="connsiteX14" fmla="*/ 822325 w 2466975"/>
              <a:gd name="connsiteY14" fmla="*/ 92075 h 762000"/>
              <a:gd name="connsiteX15" fmla="*/ 847725 w 2466975"/>
              <a:gd name="connsiteY15" fmla="*/ 104775 h 762000"/>
              <a:gd name="connsiteX16" fmla="*/ 904875 w 2466975"/>
              <a:gd name="connsiteY16" fmla="*/ 101600 h 762000"/>
              <a:gd name="connsiteX17" fmla="*/ 904875 w 2466975"/>
              <a:gd name="connsiteY17" fmla="*/ 101600 h 762000"/>
              <a:gd name="connsiteX18" fmla="*/ 1012825 w 2466975"/>
              <a:gd name="connsiteY18" fmla="*/ 111125 h 762000"/>
              <a:gd name="connsiteX19" fmla="*/ 1012825 w 2466975"/>
              <a:gd name="connsiteY19" fmla="*/ 111125 h 762000"/>
              <a:gd name="connsiteX20" fmla="*/ 1155700 w 2466975"/>
              <a:gd name="connsiteY20" fmla="*/ 111125 h 762000"/>
              <a:gd name="connsiteX21" fmla="*/ 1168400 w 2466975"/>
              <a:gd name="connsiteY21" fmla="*/ 130175 h 762000"/>
              <a:gd name="connsiteX22" fmla="*/ 1250950 w 2466975"/>
              <a:gd name="connsiteY22" fmla="*/ 127000 h 762000"/>
              <a:gd name="connsiteX23" fmla="*/ 1260475 w 2466975"/>
              <a:gd name="connsiteY23" fmla="*/ 155575 h 762000"/>
              <a:gd name="connsiteX24" fmla="*/ 1317625 w 2466975"/>
              <a:gd name="connsiteY24" fmla="*/ 149225 h 762000"/>
              <a:gd name="connsiteX25" fmla="*/ 1314450 w 2466975"/>
              <a:gd name="connsiteY25" fmla="*/ 161925 h 762000"/>
              <a:gd name="connsiteX26" fmla="*/ 1352550 w 2466975"/>
              <a:gd name="connsiteY26" fmla="*/ 158750 h 762000"/>
              <a:gd name="connsiteX27" fmla="*/ 1352550 w 2466975"/>
              <a:gd name="connsiteY27" fmla="*/ 158750 h 762000"/>
              <a:gd name="connsiteX28" fmla="*/ 1603375 w 2466975"/>
              <a:gd name="connsiteY28" fmla="*/ 177800 h 762000"/>
              <a:gd name="connsiteX29" fmla="*/ 1581150 w 2466975"/>
              <a:gd name="connsiteY29" fmla="*/ 250825 h 762000"/>
              <a:gd name="connsiteX30" fmla="*/ 1689100 w 2466975"/>
              <a:gd name="connsiteY30" fmla="*/ 247650 h 762000"/>
              <a:gd name="connsiteX31" fmla="*/ 1717675 w 2466975"/>
              <a:gd name="connsiteY31" fmla="*/ 301625 h 762000"/>
              <a:gd name="connsiteX32" fmla="*/ 1905000 w 2466975"/>
              <a:gd name="connsiteY32" fmla="*/ 298450 h 762000"/>
              <a:gd name="connsiteX33" fmla="*/ 1905000 w 2466975"/>
              <a:gd name="connsiteY33" fmla="*/ 298450 h 762000"/>
              <a:gd name="connsiteX34" fmla="*/ 1949450 w 2466975"/>
              <a:gd name="connsiteY34" fmla="*/ 323850 h 762000"/>
              <a:gd name="connsiteX35" fmla="*/ 1968500 w 2466975"/>
              <a:gd name="connsiteY35" fmla="*/ 349250 h 762000"/>
              <a:gd name="connsiteX36" fmla="*/ 1968500 w 2466975"/>
              <a:gd name="connsiteY36" fmla="*/ 349250 h 762000"/>
              <a:gd name="connsiteX37" fmla="*/ 1981200 w 2466975"/>
              <a:gd name="connsiteY37" fmla="*/ 374650 h 762000"/>
              <a:gd name="connsiteX38" fmla="*/ 1974850 w 2466975"/>
              <a:gd name="connsiteY38" fmla="*/ 431800 h 762000"/>
              <a:gd name="connsiteX39" fmla="*/ 2032000 w 2466975"/>
              <a:gd name="connsiteY39" fmla="*/ 434975 h 762000"/>
              <a:gd name="connsiteX40" fmla="*/ 2041525 w 2466975"/>
              <a:gd name="connsiteY40" fmla="*/ 498475 h 762000"/>
              <a:gd name="connsiteX41" fmla="*/ 2051050 w 2466975"/>
              <a:gd name="connsiteY41" fmla="*/ 495300 h 762000"/>
              <a:gd name="connsiteX42" fmla="*/ 2051050 w 2466975"/>
              <a:gd name="connsiteY42" fmla="*/ 565150 h 762000"/>
              <a:gd name="connsiteX43" fmla="*/ 2073275 w 2466975"/>
              <a:gd name="connsiteY43" fmla="*/ 565150 h 762000"/>
              <a:gd name="connsiteX44" fmla="*/ 2076450 w 2466975"/>
              <a:gd name="connsiteY44" fmla="*/ 692150 h 762000"/>
              <a:gd name="connsiteX45" fmla="*/ 2101850 w 2466975"/>
              <a:gd name="connsiteY45" fmla="*/ 695325 h 762000"/>
              <a:gd name="connsiteX46" fmla="*/ 2105025 w 2466975"/>
              <a:gd name="connsiteY46" fmla="*/ 758825 h 762000"/>
              <a:gd name="connsiteX47" fmla="*/ 2466975 w 2466975"/>
              <a:gd name="connsiteY47" fmla="*/ 762000 h 762000"/>
              <a:gd name="connsiteX0" fmla="*/ 0 w 2466975"/>
              <a:gd name="connsiteY0" fmla="*/ 0 h 762000"/>
              <a:gd name="connsiteX1" fmla="*/ 127000 w 2466975"/>
              <a:gd name="connsiteY1" fmla="*/ 0 h 762000"/>
              <a:gd name="connsiteX2" fmla="*/ 127000 w 2466975"/>
              <a:gd name="connsiteY2" fmla="*/ 9525 h 762000"/>
              <a:gd name="connsiteX3" fmla="*/ 187325 w 2466975"/>
              <a:gd name="connsiteY3" fmla="*/ 9525 h 762000"/>
              <a:gd name="connsiteX4" fmla="*/ 196850 w 2466975"/>
              <a:gd name="connsiteY4" fmla="*/ 19050 h 762000"/>
              <a:gd name="connsiteX5" fmla="*/ 301625 w 2466975"/>
              <a:gd name="connsiteY5" fmla="*/ 12700 h 762000"/>
              <a:gd name="connsiteX6" fmla="*/ 349250 w 2466975"/>
              <a:gd name="connsiteY6" fmla="*/ 22225 h 762000"/>
              <a:gd name="connsiteX7" fmla="*/ 495300 w 2466975"/>
              <a:gd name="connsiteY7" fmla="*/ 25400 h 762000"/>
              <a:gd name="connsiteX8" fmla="*/ 495300 w 2466975"/>
              <a:gd name="connsiteY8" fmla="*/ 34925 h 762000"/>
              <a:gd name="connsiteX9" fmla="*/ 568325 w 2466975"/>
              <a:gd name="connsiteY9" fmla="*/ 31750 h 762000"/>
              <a:gd name="connsiteX10" fmla="*/ 577850 w 2466975"/>
              <a:gd name="connsiteY10" fmla="*/ 47625 h 762000"/>
              <a:gd name="connsiteX11" fmla="*/ 606425 w 2466975"/>
              <a:gd name="connsiteY11" fmla="*/ 53975 h 762000"/>
              <a:gd name="connsiteX12" fmla="*/ 635000 w 2466975"/>
              <a:gd name="connsiteY12" fmla="*/ 63500 h 762000"/>
              <a:gd name="connsiteX13" fmla="*/ 803275 w 2466975"/>
              <a:gd name="connsiteY13" fmla="*/ 69850 h 762000"/>
              <a:gd name="connsiteX14" fmla="*/ 822325 w 2466975"/>
              <a:gd name="connsiteY14" fmla="*/ 92075 h 762000"/>
              <a:gd name="connsiteX15" fmla="*/ 847725 w 2466975"/>
              <a:gd name="connsiteY15" fmla="*/ 104775 h 762000"/>
              <a:gd name="connsiteX16" fmla="*/ 904875 w 2466975"/>
              <a:gd name="connsiteY16" fmla="*/ 101600 h 762000"/>
              <a:gd name="connsiteX17" fmla="*/ 904875 w 2466975"/>
              <a:gd name="connsiteY17" fmla="*/ 101600 h 762000"/>
              <a:gd name="connsiteX18" fmla="*/ 1012825 w 2466975"/>
              <a:gd name="connsiteY18" fmla="*/ 111125 h 762000"/>
              <a:gd name="connsiteX19" fmla="*/ 1012825 w 2466975"/>
              <a:gd name="connsiteY19" fmla="*/ 111125 h 762000"/>
              <a:gd name="connsiteX20" fmla="*/ 1155700 w 2466975"/>
              <a:gd name="connsiteY20" fmla="*/ 111125 h 762000"/>
              <a:gd name="connsiteX21" fmla="*/ 1168400 w 2466975"/>
              <a:gd name="connsiteY21" fmla="*/ 130175 h 762000"/>
              <a:gd name="connsiteX22" fmla="*/ 1250950 w 2466975"/>
              <a:gd name="connsiteY22" fmla="*/ 127000 h 762000"/>
              <a:gd name="connsiteX23" fmla="*/ 1247775 w 2466975"/>
              <a:gd name="connsiteY23" fmla="*/ 146050 h 762000"/>
              <a:gd name="connsiteX24" fmla="*/ 1317625 w 2466975"/>
              <a:gd name="connsiteY24" fmla="*/ 149225 h 762000"/>
              <a:gd name="connsiteX25" fmla="*/ 1314450 w 2466975"/>
              <a:gd name="connsiteY25" fmla="*/ 161925 h 762000"/>
              <a:gd name="connsiteX26" fmla="*/ 1352550 w 2466975"/>
              <a:gd name="connsiteY26" fmla="*/ 158750 h 762000"/>
              <a:gd name="connsiteX27" fmla="*/ 1352550 w 2466975"/>
              <a:gd name="connsiteY27" fmla="*/ 158750 h 762000"/>
              <a:gd name="connsiteX28" fmla="*/ 1603375 w 2466975"/>
              <a:gd name="connsiteY28" fmla="*/ 177800 h 762000"/>
              <a:gd name="connsiteX29" fmla="*/ 1581150 w 2466975"/>
              <a:gd name="connsiteY29" fmla="*/ 250825 h 762000"/>
              <a:gd name="connsiteX30" fmla="*/ 1689100 w 2466975"/>
              <a:gd name="connsiteY30" fmla="*/ 247650 h 762000"/>
              <a:gd name="connsiteX31" fmla="*/ 1717675 w 2466975"/>
              <a:gd name="connsiteY31" fmla="*/ 301625 h 762000"/>
              <a:gd name="connsiteX32" fmla="*/ 1905000 w 2466975"/>
              <a:gd name="connsiteY32" fmla="*/ 298450 h 762000"/>
              <a:gd name="connsiteX33" fmla="*/ 1905000 w 2466975"/>
              <a:gd name="connsiteY33" fmla="*/ 298450 h 762000"/>
              <a:gd name="connsiteX34" fmla="*/ 1949450 w 2466975"/>
              <a:gd name="connsiteY34" fmla="*/ 323850 h 762000"/>
              <a:gd name="connsiteX35" fmla="*/ 1968500 w 2466975"/>
              <a:gd name="connsiteY35" fmla="*/ 349250 h 762000"/>
              <a:gd name="connsiteX36" fmla="*/ 1968500 w 2466975"/>
              <a:gd name="connsiteY36" fmla="*/ 349250 h 762000"/>
              <a:gd name="connsiteX37" fmla="*/ 1981200 w 2466975"/>
              <a:gd name="connsiteY37" fmla="*/ 374650 h 762000"/>
              <a:gd name="connsiteX38" fmla="*/ 1974850 w 2466975"/>
              <a:gd name="connsiteY38" fmla="*/ 431800 h 762000"/>
              <a:gd name="connsiteX39" fmla="*/ 2032000 w 2466975"/>
              <a:gd name="connsiteY39" fmla="*/ 434975 h 762000"/>
              <a:gd name="connsiteX40" fmla="*/ 2041525 w 2466975"/>
              <a:gd name="connsiteY40" fmla="*/ 498475 h 762000"/>
              <a:gd name="connsiteX41" fmla="*/ 2051050 w 2466975"/>
              <a:gd name="connsiteY41" fmla="*/ 495300 h 762000"/>
              <a:gd name="connsiteX42" fmla="*/ 2051050 w 2466975"/>
              <a:gd name="connsiteY42" fmla="*/ 565150 h 762000"/>
              <a:gd name="connsiteX43" fmla="*/ 2073275 w 2466975"/>
              <a:gd name="connsiteY43" fmla="*/ 565150 h 762000"/>
              <a:gd name="connsiteX44" fmla="*/ 2076450 w 2466975"/>
              <a:gd name="connsiteY44" fmla="*/ 692150 h 762000"/>
              <a:gd name="connsiteX45" fmla="*/ 2101850 w 2466975"/>
              <a:gd name="connsiteY45" fmla="*/ 695325 h 762000"/>
              <a:gd name="connsiteX46" fmla="*/ 2105025 w 2466975"/>
              <a:gd name="connsiteY46" fmla="*/ 758825 h 762000"/>
              <a:gd name="connsiteX47" fmla="*/ 2466975 w 2466975"/>
              <a:gd name="connsiteY47" fmla="*/ 762000 h 762000"/>
              <a:gd name="connsiteX0" fmla="*/ 0 w 2466975"/>
              <a:gd name="connsiteY0" fmla="*/ 0 h 762000"/>
              <a:gd name="connsiteX1" fmla="*/ 127000 w 2466975"/>
              <a:gd name="connsiteY1" fmla="*/ 0 h 762000"/>
              <a:gd name="connsiteX2" fmla="*/ 127000 w 2466975"/>
              <a:gd name="connsiteY2" fmla="*/ 9525 h 762000"/>
              <a:gd name="connsiteX3" fmla="*/ 187325 w 2466975"/>
              <a:gd name="connsiteY3" fmla="*/ 9525 h 762000"/>
              <a:gd name="connsiteX4" fmla="*/ 196850 w 2466975"/>
              <a:gd name="connsiteY4" fmla="*/ 19050 h 762000"/>
              <a:gd name="connsiteX5" fmla="*/ 301625 w 2466975"/>
              <a:gd name="connsiteY5" fmla="*/ 12700 h 762000"/>
              <a:gd name="connsiteX6" fmla="*/ 349250 w 2466975"/>
              <a:gd name="connsiteY6" fmla="*/ 22225 h 762000"/>
              <a:gd name="connsiteX7" fmla="*/ 495300 w 2466975"/>
              <a:gd name="connsiteY7" fmla="*/ 25400 h 762000"/>
              <a:gd name="connsiteX8" fmla="*/ 495300 w 2466975"/>
              <a:gd name="connsiteY8" fmla="*/ 34925 h 762000"/>
              <a:gd name="connsiteX9" fmla="*/ 568325 w 2466975"/>
              <a:gd name="connsiteY9" fmla="*/ 31750 h 762000"/>
              <a:gd name="connsiteX10" fmla="*/ 577850 w 2466975"/>
              <a:gd name="connsiteY10" fmla="*/ 47625 h 762000"/>
              <a:gd name="connsiteX11" fmla="*/ 606425 w 2466975"/>
              <a:gd name="connsiteY11" fmla="*/ 53975 h 762000"/>
              <a:gd name="connsiteX12" fmla="*/ 635000 w 2466975"/>
              <a:gd name="connsiteY12" fmla="*/ 63500 h 762000"/>
              <a:gd name="connsiteX13" fmla="*/ 803275 w 2466975"/>
              <a:gd name="connsiteY13" fmla="*/ 69850 h 762000"/>
              <a:gd name="connsiteX14" fmla="*/ 822325 w 2466975"/>
              <a:gd name="connsiteY14" fmla="*/ 92075 h 762000"/>
              <a:gd name="connsiteX15" fmla="*/ 847725 w 2466975"/>
              <a:gd name="connsiteY15" fmla="*/ 104775 h 762000"/>
              <a:gd name="connsiteX16" fmla="*/ 904875 w 2466975"/>
              <a:gd name="connsiteY16" fmla="*/ 101600 h 762000"/>
              <a:gd name="connsiteX17" fmla="*/ 904875 w 2466975"/>
              <a:gd name="connsiteY17" fmla="*/ 101600 h 762000"/>
              <a:gd name="connsiteX18" fmla="*/ 1012825 w 2466975"/>
              <a:gd name="connsiteY18" fmla="*/ 111125 h 762000"/>
              <a:gd name="connsiteX19" fmla="*/ 1012825 w 2466975"/>
              <a:gd name="connsiteY19" fmla="*/ 111125 h 762000"/>
              <a:gd name="connsiteX20" fmla="*/ 1155700 w 2466975"/>
              <a:gd name="connsiteY20" fmla="*/ 111125 h 762000"/>
              <a:gd name="connsiteX21" fmla="*/ 1168400 w 2466975"/>
              <a:gd name="connsiteY21" fmla="*/ 130175 h 762000"/>
              <a:gd name="connsiteX22" fmla="*/ 1250950 w 2466975"/>
              <a:gd name="connsiteY22" fmla="*/ 127000 h 762000"/>
              <a:gd name="connsiteX23" fmla="*/ 1247775 w 2466975"/>
              <a:gd name="connsiteY23" fmla="*/ 146050 h 762000"/>
              <a:gd name="connsiteX24" fmla="*/ 1317625 w 2466975"/>
              <a:gd name="connsiteY24" fmla="*/ 149225 h 762000"/>
              <a:gd name="connsiteX25" fmla="*/ 1314450 w 2466975"/>
              <a:gd name="connsiteY25" fmla="*/ 161925 h 762000"/>
              <a:gd name="connsiteX26" fmla="*/ 1352550 w 2466975"/>
              <a:gd name="connsiteY26" fmla="*/ 158750 h 762000"/>
              <a:gd name="connsiteX27" fmla="*/ 1346200 w 2466975"/>
              <a:gd name="connsiteY27" fmla="*/ 174625 h 762000"/>
              <a:gd name="connsiteX28" fmla="*/ 1603375 w 2466975"/>
              <a:gd name="connsiteY28" fmla="*/ 177800 h 762000"/>
              <a:gd name="connsiteX29" fmla="*/ 1581150 w 2466975"/>
              <a:gd name="connsiteY29" fmla="*/ 250825 h 762000"/>
              <a:gd name="connsiteX30" fmla="*/ 1689100 w 2466975"/>
              <a:gd name="connsiteY30" fmla="*/ 247650 h 762000"/>
              <a:gd name="connsiteX31" fmla="*/ 1717675 w 2466975"/>
              <a:gd name="connsiteY31" fmla="*/ 301625 h 762000"/>
              <a:gd name="connsiteX32" fmla="*/ 1905000 w 2466975"/>
              <a:gd name="connsiteY32" fmla="*/ 298450 h 762000"/>
              <a:gd name="connsiteX33" fmla="*/ 1905000 w 2466975"/>
              <a:gd name="connsiteY33" fmla="*/ 298450 h 762000"/>
              <a:gd name="connsiteX34" fmla="*/ 1949450 w 2466975"/>
              <a:gd name="connsiteY34" fmla="*/ 323850 h 762000"/>
              <a:gd name="connsiteX35" fmla="*/ 1968500 w 2466975"/>
              <a:gd name="connsiteY35" fmla="*/ 349250 h 762000"/>
              <a:gd name="connsiteX36" fmla="*/ 1968500 w 2466975"/>
              <a:gd name="connsiteY36" fmla="*/ 349250 h 762000"/>
              <a:gd name="connsiteX37" fmla="*/ 1981200 w 2466975"/>
              <a:gd name="connsiteY37" fmla="*/ 374650 h 762000"/>
              <a:gd name="connsiteX38" fmla="*/ 1974850 w 2466975"/>
              <a:gd name="connsiteY38" fmla="*/ 431800 h 762000"/>
              <a:gd name="connsiteX39" fmla="*/ 2032000 w 2466975"/>
              <a:gd name="connsiteY39" fmla="*/ 434975 h 762000"/>
              <a:gd name="connsiteX40" fmla="*/ 2041525 w 2466975"/>
              <a:gd name="connsiteY40" fmla="*/ 498475 h 762000"/>
              <a:gd name="connsiteX41" fmla="*/ 2051050 w 2466975"/>
              <a:gd name="connsiteY41" fmla="*/ 495300 h 762000"/>
              <a:gd name="connsiteX42" fmla="*/ 2051050 w 2466975"/>
              <a:gd name="connsiteY42" fmla="*/ 565150 h 762000"/>
              <a:gd name="connsiteX43" fmla="*/ 2073275 w 2466975"/>
              <a:gd name="connsiteY43" fmla="*/ 565150 h 762000"/>
              <a:gd name="connsiteX44" fmla="*/ 2076450 w 2466975"/>
              <a:gd name="connsiteY44" fmla="*/ 692150 h 762000"/>
              <a:gd name="connsiteX45" fmla="*/ 2101850 w 2466975"/>
              <a:gd name="connsiteY45" fmla="*/ 695325 h 762000"/>
              <a:gd name="connsiteX46" fmla="*/ 2105025 w 2466975"/>
              <a:gd name="connsiteY46" fmla="*/ 758825 h 762000"/>
              <a:gd name="connsiteX47" fmla="*/ 2466975 w 2466975"/>
              <a:gd name="connsiteY47" fmla="*/ 762000 h 762000"/>
              <a:gd name="connsiteX0" fmla="*/ 0 w 2466975"/>
              <a:gd name="connsiteY0" fmla="*/ 0 h 762000"/>
              <a:gd name="connsiteX1" fmla="*/ 127000 w 2466975"/>
              <a:gd name="connsiteY1" fmla="*/ 0 h 762000"/>
              <a:gd name="connsiteX2" fmla="*/ 127000 w 2466975"/>
              <a:gd name="connsiteY2" fmla="*/ 9525 h 762000"/>
              <a:gd name="connsiteX3" fmla="*/ 187325 w 2466975"/>
              <a:gd name="connsiteY3" fmla="*/ 9525 h 762000"/>
              <a:gd name="connsiteX4" fmla="*/ 196850 w 2466975"/>
              <a:gd name="connsiteY4" fmla="*/ 19050 h 762000"/>
              <a:gd name="connsiteX5" fmla="*/ 301625 w 2466975"/>
              <a:gd name="connsiteY5" fmla="*/ 12700 h 762000"/>
              <a:gd name="connsiteX6" fmla="*/ 349250 w 2466975"/>
              <a:gd name="connsiteY6" fmla="*/ 22225 h 762000"/>
              <a:gd name="connsiteX7" fmla="*/ 495300 w 2466975"/>
              <a:gd name="connsiteY7" fmla="*/ 25400 h 762000"/>
              <a:gd name="connsiteX8" fmla="*/ 495300 w 2466975"/>
              <a:gd name="connsiteY8" fmla="*/ 34925 h 762000"/>
              <a:gd name="connsiteX9" fmla="*/ 568325 w 2466975"/>
              <a:gd name="connsiteY9" fmla="*/ 31750 h 762000"/>
              <a:gd name="connsiteX10" fmla="*/ 577850 w 2466975"/>
              <a:gd name="connsiteY10" fmla="*/ 47625 h 762000"/>
              <a:gd name="connsiteX11" fmla="*/ 606425 w 2466975"/>
              <a:gd name="connsiteY11" fmla="*/ 53975 h 762000"/>
              <a:gd name="connsiteX12" fmla="*/ 635000 w 2466975"/>
              <a:gd name="connsiteY12" fmla="*/ 63500 h 762000"/>
              <a:gd name="connsiteX13" fmla="*/ 803275 w 2466975"/>
              <a:gd name="connsiteY13" fmla="*/ 69850 h 762000"/>
              <a:gd name="connsiteX14" fmla="*/ 822325 w 2466975"/>
              <a:gd name="connsiteY14" fmla="*/ 92075 h 762000"/>
              <a:gd name="connsiteX15" fmla="*/ 847725 w 2466975"/>
              <a:gd name="connsiteY15" fmla="*/ 104775 h 762000"/>
              <a:gd name="connsiteX16" fmla="*/ 904875 w 2466975"/>
              <a:gd name="connsiteY16" fmla="*/ 101600 h 762000"/>
              <a:gd name="connsiteX17" fmla="*/ 904875 w 2466975"/>
              <a:gd name="connsiteY17" fmla="*/ 101600 h 762000"/>
              <a:gd name="connsiteX18" fmla="*/ 1012825 w 2466975"/>
              <a:gd name="connsiteY18" fmla="*/ 111125 h 762000"/>
              <a:gd name="connsiteX19" fmla="*/ 1012825 w 2466975"/>
              <a:gd name="connsiteY19" fmla="*/ 111125 h 762000"/>
              <a:gd name="connsiteX20" fmla="*/ 1155700 w 2466975"/>
              <a:gd name="connsiteY20" fmla="*/ 111125 h 762000"/>
              <a:gd name="connsiteX21" fmla="*/ 1168400 w 2466975"/>
              <a:gd name="connsiteY21" fmla="*/ 130175 h 762000"/>
              <a:gd name="connsiteX22" fmla="*/ 1250950 w 2466975"/>
              <a:gd name="connsiteY22" fmla="*/ 127000 h 762000"/>
              <a:gd name="connsiteX23" fmla="*/ 1247775 w 2466975"/>
              <a:gd name="connsiteY23" fmla="*/ 146050 h 762000"/>
              <a:gd name="connsiteX24" fmla="*/ 1317625 w 2466975"/>
              <a:gd name="connsiteY24" fmla="*/ 149225 h 762000"/>
              <a:gd name="connsiteX25" fmla="*/ 1314450 w 2466975"/>
              <a:gd name="connsiteY25" fmla="*/ 161925 h 762000"/>
              <a:gd name="connsiteX26" fmla="*/ 1352550 w 2466975"/>
              <a:gd name="connsiteY26" fmla="*/ 158750 h 762000"/>
              <a:gd name="connsiteX27" fmla="*/ 1346200 w 2466975"/>
              <a:gd name="connsiteY27" fmla="*/ 174625 h 762000"/>
              <a:gd name="connsiteX28" fmla="*/ 1562100 w 2466975"/>
              <a:gd name="connsiteY28" fmla="*/ 177800 h 762000"/>
              <a:gd name="connsiteX29" fmla="*/ 1581150 w 2466975"/>
              <a:gd name="connsiteY29" fmla="*/ 250825 h 762000"/>
              <a:gd name="connsiteX30" fmla="*/ 1689100 w 2466975"/>
              <a:gd name="connsiteY30" fmla="*/ 247650 h 762000"/>
              <a:gd name="connsiteX31" fmla="*/ 1717675 w 2466975"/>
              <a:gd name="connsiteY31" fmla="*/ 301625 h 762000"/>
              <a:gd name="connsiteX32" fmla="*/ 1905000 w 2466975"/>
              <a:gd name="connsiteY32" fmla="*/ 298450 h 762000"/>
              <a:gd name="connsiteX33" fmla="*/ 1905000 w 2466975"/>
              <a:gd name="connsiteY33" fmla="*/ 298450 h 762000"/>
              <a:gd name="connsiteX34" fmla="*/ 1949450 w 2466975"/>
              <a:gd name="connsiteY34" fmla="*/ 323850 h 762000"/>
              <a:gd name="connsiteX35" fmla="*/ 1968500 w 2466975"/>
              <a:gd name="connsiteY35" fmla="*/ 349250 h 762000"/>
              <a:gd name="connsiteX36" fmla="*/ 1968500 w 2466975"/>
              <a:gd name="connsiteY36" fmla="*/ 349250 h 762000"/>
              <a:gd name="connsiteX37" fmla="*/ 1981200 w 2466975"/>
              <a:gd name="connsiteY37" fmla="*/ 374650 h 762000"/>
              <a:gd name="connsiteX38" fmla="*/ 1974850 w 2466975"/>
              <a:gd name="connsiteY38" fmla="*/ 431800 h 762000"/>
              <a:gd name="connsiteX39" fmla="*/ 2032000 w 2466975"/>
              <a:gd name="connsiteY39" fmla="*/ 434975 h 762000"/>
              <a:gd name="connsiteX40" fmla="*/ 2041525 w 2466975"/>
              <a:gd name="connsiteY40" fmla="*/ 498475 h 762000"/>
              <a:gd name="connsiteX41" fmla="*/ 2051050 w 2466975"/>
              <a:gd name="connsiteY41" fmla="*/ 495300 h 762000"/>
              <a:gd name="connsiteX42" fmla="*/ 2051050 w 2466975"/>
              <a:gd name="connsiteY42" fmla="*/ 565150 h 762000"/>
              <a:gd name="connsiteX43" fmla="*/ 2073275 w 2466975"/>
              <a:gd name="connsiteY43" fmla="*/ 565150 h 762000"/>
              <a:gd name="connsiteX44" fmla="*/ 2076450 w 2466975"/>
              <a:gd name="connsiteY44" fmla="*/ 692150 h 762000"/>
              <a:gd name="connsiteX45" fmla="*/ 2101850 w 2466975"/>
              <a:gd name="connsiteY45" fmla="*/ 695325 h 762000"/>
              <a:gd name="connsiteX46" fmla="*/ 2105025 w 2466975"/>
              <a:gd name="connsiteY46" fmla="*/ 758825 h 762000"/>
              <a:gd name="connsiteX47" fmla="*/ 2466975 w 2466975"/>
              <a:gd name="connsiteY47"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66975" h="762000">
                <a:moveTo>
                  <a:pt x="0" y="0"/>
                </a:moveTo>
                <a:lnTo>
                  <a:pt x="127000" y="0"/>
                </a:lnTo>
                <a:lnTo>
                  <a:pt x="127000" y="9525"/>
                </a:lnTo>
                <a:lnTo>
                  <a:pt x="187325" y="9525"/>
                </a:lnTo>
                <a:lnTo>
                  <a:pt x="196850" y="19050"/>
                </a:lnTo>
                <a:lnTo>
                  <a:pt x="301625" y="12700"/>
                </a:lnTo>
                <a:lnTo>
                  <a:pt x="349250" y="22225"/>
                </a:lnTo>
                <a:lnTo>
                  <a:pt x="495300" y="25400"/>
                </a:lnTo>
                <a:lnTo>
                  <a:pt x="495300" y="34925"/>
                </a:lnTo>
                <a:lnTo>
                  <a:pt x="568325" y="31750"/>
                </a:lnTo>
                <a:lnTo>
                  <a:pt x="577850" y="47625"/>
                </a:lnTo>
                <a:lnTo>
                  <a:pt x="606425" y="53975"/>
                </a:lnTo>
                <a:lnTo>
                  <a:pt x="635000" y="63500"/>
                </a:lnTo>
                <a:lnTo>
                  <a:pt x="803275" y="69850"/>
                </a:lnTo>
                <a:lnTo>
                  <a:pt x="822325" y="92075"/>
                </a:lnTo>
                <a:lnTo>
                  <a:pt x="847725" y="104775"/>
                </a:lnTo>
                <a:lnTo>
                  <a:pt x="904875" y="101600"/>
                </a:lnTo>
                <a:lnTo>
                  <a:pt x="904875" y="101600"/>
                </a:lnTo>
                <a:lnTo>
                  <a:pt x="1012825" y="111125"/>
                </a:lnTo>
                <a:lnTo>
                  <a:pt x="1012825" y="111125"/>
                </a:lnTo>
                <a:lnTo>
                  <a:pt x="1155700" y="111125"/>
                </a:lnTo>
                <a:lnTo>
                  <a:pt x="1168400" y="130175"/>
                </a:lnTo>
                <a:lnTo>
                  <a:pt x="1250950" y="127000"/>
                </a:lnTo>
                <a:lnTo>
                  <a:pt x="1247775" y="146050"/>
                </a:lnTo>
                <a:lnTo>
                  <a:pt x="1317625" y="149225"/>
                </a:lnTo>
                <a:lnTo>
                  <a:pt x="1314450" y="161925"/>
                </a:lnTo>
                <a:cubicBezTo>
                  <a:pt x="1327150" y="160867"/>
                  <a:pt x="1347258" y="156633"/>
                  <a:pt x="1352550" y="158750"/>
                </a:cubicBezTo>
                <a:cubicBezTo>
                  <a:pt x="1357842" y="160867"/>
                  <a:pt x="1311275" y="171450"/>
                  <a:pt x="1346200" y="174625"/>
                </a:cubicBezTo>
                <a:cubicBezTo>
                  <a:pt x="1381125" y="177800"/>
                  <a:pt x="1490133" y="176742"/>
                  <a:pt x="1562100" y="177800"/>
                </a:cubicBezTo>
                <a:lnTo>
                  <a:pt x="1581150" y="250825"/>
                </a:lnTo>
                <a:lnTo>
                  <a:pt x="1689100" y="247650"/>
                </a:lnTo>
                <a:lnTo>
                  <a:pt x="1717675" y="301625"/>
                </a:lnTo>
                <a:lnTo>
                  <a:pt x="1905000" y="298450"/>
                </a:lnTo>
                <a:lnTo>
                  <a:pt x="1905000" y="298450"/>
                </a:lnTo>
                <a:lnTo>
                  <a:pt x="1949450" y="323850"/>
                </a:lnTo>
                <a:lnTo>
                  <a:pt x="1968500" y="349250"/>
                </a:lnTo>
                <a:lnTo>
                  <a:pt x="1968500" y="349250"/>
                </a:lnTo>
                <a:lnTo>
                  <a:pt x="1981200" y="374650"/>
                </a:lnTo>
                <a:lnTo>
                  <a:pt x="1974850" y="431800"/>
                </a:lnTo>
                <a:lnTo>
                  <a:pt x="2032000" y="434975"/>
                </a:lnTo>
                <a:lnTo>
                  <a:pt x="2041525" y="498475"/>
                </a:lnTo>
                <a:lnTo>
                  <a:pt x="2051050" y="495300"/>
                </a:lnTo>
                <a:lnTo>
                  <a:pt x="2051050" y="565150"/>
                </a:lnTo>
                <a:lnTo>
                  <a:pt x="2073275" y="565150"/>
                </a:lnTo>
                <a:cubicBezTo>
                  <a:pt x="2074333" y="607483"/>
                  <a:pt x="2075392" y="649817"/>
                  <a:pt x="2076450" y="692150"/>
                </a:cubicBezTo>
                <a:lnTo>
                  <a:pt x="2101850" y="695325"/>
                </a:lnTo>
                <a:lnTo>
                  <a:pt x="2105025" y="758825"/>
                </a:lnTo>
                <a:lnTo>
                  <a:pt x="2466975" y="762000"/>
                </a:lnTo>
              </a:path>
            </a:pathLst>
          </a:custGeom>
          <a:ln w="19050" cmpd="sng">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D2E2D"/>
              </a:solidFill>
              <a:effectLst/>
              <a:uLnTx/>
              <a:uFillTx/>
              <a:latin typeface="Calibri"/>
              <a:ea typeface="+mn-ea"/>
              <a:cs typeface="+mn-cs"/>
            </a:endParaRPr>
          </a:p>
        </p:txBody>
      </p:sp>
      <p:sp>
        <p:nvSpPr>
          <p:cNvPr id="84" name="Freeform 83">
            <a:extLst>
              <a:ext uri="{FF2B5EF4-FFF2-40B4-BE49-F238E27FC236}">
                <a16:creationId xmlns:a16="http://schemas.microsoft.com/office/drawing/2014/main" id="{9A64EDA7-09FA-407B-BEBE-2F06E17962AD}"/>
              </a:ext>
            </a:extLst>
          </p:cNvPr>
          <p:cNvSpPr/>
          <p:nvPr/>
        </p:nvSpPr>
        <p:spPr>
          <a:xfrm>
            <a:off x="1163363" y="2292610"/>
            <a:ext cx="2355851" cy="187325"/>
          </a:xfrm>
          <a:custGeom>
            <a:avLst/>
            <a:gdLst>
              <a:gd name="connsiteX0" fmla="*/ 0 w 2355850"/>
              <a:gd name="connsiteY0" fmla="*/ 0 h 187325"/>
              <a:gd name="connsiteX1" fmla="*/ 209550 w 2355850"/>
              <a:gd name="connsiteY1" fmla="*/ 0 h 187325"/>
              <a:gd name="connsiteX2" fmla="*/ 209550 w 2355850"/>
              <a:gd name="connsiteY2" fmla="*/ 19050 h 187325"/>
              <a:gd name="connsiteX3" fmla="*/ 314325 w 2355850"/>
              <a:gd name="connsiteY3" fmla="*/ 15875 h 187325"/>
              <a:gd name="connsiteX4" fmla="*/ 317500 w 2355850"/>
              <a:gd name="connsiteY4" fmla="*/ 28575 h 187325"/>
              <a:gd name="connsiteX5" fmla="*/ 463550 w 2355850"/>
              <a:gd name="connsiteY5" fmla="*/ 25400 h 187325"/>
              <a:gd name="connsiteX6" fmla="*/ 466725 w 2355850"/>
              <a:gd name="connsiteY6" fmla="*/ 34925 h 187325"/>
              <a:gd name="connsiteX7" fmla="*/ 501650 w 2355850"/>
              <a:gd name="connsiteY7" fmla="*/ 34925 h 187325"/>
              <a:gd name="connsiteX8" fmla="*/ 501650 w 2355850"/>
              <a:gd name="connsiteY8" fmla="*/ 38100 h 187325"/>
              <a:gd name="connsiteX9" fmla="*/ 533400 w 2355850"/>
              <a:gd name="connsiteY9" fmla="*/ 44450 h 187325"/>
              <a:gd name="connsiteX10" fmla="*/ 536575 w 2355850"/>
              <a:gd name="connsiteY10" fmla="*/ 53975 h 187325"/>
              <a:gd name="connsiteX11" fmla="*/ 625475 w 2355850"/>
              <a:gd name="connsiteY11" fmla="*/ 53975 h 187325"/>
              <a:gd name="connsiteX12" fmla="*/ 644525 w 2355850"/>
              <a:gd name="connsiteY12" fmla="*/ 63500 h 187325"/>
              <a:gd name="connsiteX13" fmla="*/ 679450 w 2355850"/>
              <a:gd name="connsiteY13" fmla="*/ 76200 h 187325"/>
              <a:gd name="connsiteX14" fmla="*/ 727075 w 2355850"/>
              <a:gd name="connsiteY14" fmla="*/ 101600 h 187325"/>
              <a:gd name="connsiteX15" fmla="*/ 803275 w 2355850"/>
              <a:gd name="connsiteY15" fmla="*/ 101600 h 187325"/>
              <a:gd name="connsiteX16" fmla="*/ 815975 w 2355850"/>
              <a:gd name="connsiteY16" fmla="*/ 114300 h 187325"/>
              <a:gd name="connsiteX17" fmla="*/ 908050 w 2355850"/>
              <a:gd name="connsiteY17" fmla="*/ 111125 h 187325"/>
              <a:gd name="connsiteX18" fmla="*/ 920750 w 2355850"/>
              <a:gd name="connsiteY18" fmla="*/ 120650 h 187325"/>
              <a:gd name="connsiteX19" fmla="*/ 971550 w 2355850"/>
              <a:gd name="connsiteY19" fmla="*/ 120650 h 187325"/>
              <a:gd name="connsiteX20" fmla="*/ 981075 w 2355850"/>
              <a:gd name="connsiteY20" fmla="*/ 130175 h 187325"/>
              <a:gd name="connsiteX21" fmla="*/ 1155700 w 2355850"/>
              <a:gd name="connsiteY21" fmla="*/ 123825 h 187325"/>
              <a:gd name="connsiteX22" fmla="*/ 1158875 w 2355850"/>
              <a:gd name="connsiteY22" fmla="*/ 136525 h 187325"/>
              <a:gd name="connsiteX23" fmla="*/ 1276350 w 2355850"/>
              <a:gd name="connsiteY23" fmla="*/ 136525 h 187325"/>
              <a:gd name="connsiteX24" fmla="*/ 1285875 w 2355850"/>
              <a:gd name="connsiteY24" fmla="*/ 149225 h 187325"/>
              <a:gd name="connsiteX25" fmla="*/ 1377950 w 2355850"/>
              <a:gd name="connsiteY25" fmla="*/ 142875 h 187325"/>
              <a:gd name="connsiteX26" fmla="*/ 1457325 w 2355850"/>
              <a:gd name="connsiteY26" fmla="*/ 146050 h 187325"/>
              <a:gd name="connsiteX27" fmla="*/ 1485900 w 2355850"/>
              <a:gd name="connsiteY27" fmla="*/ 165100 h 187325"/>
              <a:gd name="connsiteX28" fmla="*/ 1682750 w 2355850"/>
              <a:gd name="connsiteY28" fmla="*/ 168275 h 187325"/>
              <a:gd name="connsiteX29" fmla="*/ 1685925 w 2355850"/>
              <a:gd name="connsiteY29" fmla="*/ 187325 h 187325"/>
              <a:gd name="connsiteX30" fmla="*/ 2355850 w 2355850"/>
              <a:gd name="connsiteY30" fmla="*/ 184150 h 18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355850" h="187325">
                <a:moveTo>
                  <a:pt x="0" y="0"/>
                </a:moveTo>
                <a:lnTo>
                  <a:pt x="209550" y="0"/>
                </a:lnTo>
                <a:lnTo>
                  <a:pt x="209550" y="19050"/>
                </a:lnTo>
                <a:lnTo>
                  <a:pt x="314325" y="15875"/>
                </a:lnTo>
                <a:lnTo>
                  <a:pt x="317500" y="28575"/>
                </a:lnTo>
                <a:lnTo>
                  <a:pt x="463550" y="25400"/>
                </a:lnTo>
                <a:lnTo>
                  <a:pt x="466725" y="34925"/>
                </a:lnTo>
                <a:lnTo>
                  <a:pt x="501650" y="34925"/>
                </a:lnTo>
                <a:lnTo>
                  <a:pt x="501650" y="38100"/>
                </a:lnTo>
                <a:lnTo>
                  <a:pt x="533400" y="44450"/>
                </a:lnTo>
                <a:lnTo>
                  <a:pt x="536575" y="53975"/>
                </a:lnTo>
                <a:lnTo>
                  <a:pt x="625475" y="53975"/>
                </a:lnTo>
                <a:lnTo>
                  <a:pt x="644525" y="63500"/>
                </a:lnTo>
                <a:lnTo>
                  <a:pt x="679450" y="76200"/>
                </a:lnTo>
                <a:lnTo>
                  <a:pt x="727075" y="101600"/>
                </a:lnTo>
                <a:lnTo>
                  <a:pt x="803275" y="101600"/>
                </a:lnTo>
                <a:lnTo>
                  <a:pt x="815975" y="114300"/>
                </a:lnTo>
                <a:lnTo>
                  <a:pt x="908050" y="111125"/>
                </a:lnTo>
                <a:lnTo>
                  <a:pt x="920750" y="120650"/>
                </a:lnTo>
                <a:lnTo>
                  <a:pt x="971550" y="120650"/>
                </a:lnTo>
                <a:lnTo>
                  <a:pt x="981075" y="130175"/>
                </a:lnTo>
                <a:lnTo>
                  <a:pt x="1155700" y="123825"/>
                </a:lnTo>
                <a:lnTo>
                  <a:pt x="1158875" y="136525"/>
                </a:lnTo>
                <a:lnTo>
                  <a:pt x="1276350" y="136525"/>
                </a:lnTo>
                <a:lnTo>
                  <a:pt x="1285875" y="149225"/>
                </a:lnTo>
                <a:lnTo>
                  <a:pt x="1377950" y="142875"/>
                </a:lnTo>
                <a:lnTo>
                  <a:pt x="1457325" y="146050"/>
                </a:lnTo>
                <a:lnTo>
                  <a:pt x="1485900" y="165100"/>
                </a:lnTo>
                <a:lnTo>
                  <a:pt x="1682750" y="168275"/>
                </a:lnTo>
                <a:lnTo>
                  <a:pt x="1685925" y="187325"/>
                </a:lnTo>
                <a:lnTo>
                  <a:pt x="2355850" y="184150"/>
                </a:lnTo>
              </a:path>
            </a:pathLst>
          </a:custGeom>
          <a:ln w="19050" cmpd="sng">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D2E2D"/>
              </a:solidFill>
              <a:effectLst/>
              <a:uLnTx/>
              <a:uFillTx/>
              <a:latin typeface="Calibri"/>
              <a:ea typeface="+mn-ea"/>
              <a:cs typeface="+mn-cs"/>
            </a:endParaRPr>
          </a:p>
        </p:txBody>
      </p:sp>
      <p:sp>
        <p:nvSpPr>
          <p:cNvPr id="85" name="Freeform 84">
            <a:extLst>
              <a:ext uri="{FF2B5EF4-FFF2-40B4-BE49-F238E27FC236}">
                <a16:creationId xmlns:a16="http://schemas.microsoft.com/office/drawing/2014/main" id="{4E0BD83C-7C5D-4F18-511A-2928A1D10C6F}"/>
              </a:ext>
            </a:extLst>
          </p:cNvPr>
          <p:cNvSpPr/>
          <p:nvPr/>
        </p:nvSpPr>
        <p:spPr>
          <a:xfrm>
            <a:off x="1166539" y="2298961"/>
            <a:ext cx="2320925" cy="403225"/>
          </a:xfrm>
          <a:custGeom>
            <a:avLst/>
            <a:gdLst>
              <a:gd name="connsiteX0" fmla="*/ 0 w 2320925"/>
              <a:gd name="connsiteY0" fmla="*/ 3175 h 403225"/>
              <a:gd name="connsiteX1" fmla="*/ 184150 w 2320925"/>
              <a:gd name="connsiteY1" fmla="*/ 0 h 403225"/>
              <a:gd name="connsiteX2" fmla="*/ 196850 w 2320925"/>
              <a:gd name="connsiteY2" fmla="*/ 12700 h 403225"/>
              <a:gd name="connsiteX3" fmla="*/ 314325 w 2320925"/>
              <a:gd name="connsiteY3" fmla="*/ 12700 h 403225"/>
              <a:gd name="connsiteX4" fmla="*/ 330200 w 2320925"/>
              <a:gd name="connsiteY4" fmla="*/ 25400 h 403225"/>
              <a:gd name="connsiteX5" fmla="*/ 454025 w 2320925"/>
              <a:gd name="connsiteY5" fmla="*/ 22225 h 403225"/>
              <a:gd name="connsiteX6" fmla="*/ 460375 w 2320925"/>
              <a:gd name="connsiteY6" fmla="*/ 31750 h 403225"/>
              <a:gd name="connsiteX7" fmla="*/ 527050 w 2320925"/>
              <a:gd name="connsiteY7" fmla="*/ 38100 h 403225"/>
              <a:gd name="connsiteX8" fmla="*/ 527050 w 2320925"/>
              <a:gd name="connsiteY8" fmla="*/ 38100 h 403225"/>
              <a:gd name="connsiteX9" fmla="*/ 638175 w 2320925"/>
              <a:gd name="connsiteY9" fmla="*/ 53975 h 403225"/>
              <a:gd name="connsiteX10" fmla="*/ 650875 w 2320925"/>
              <a:gd name="connsiteY10" fmla="*/ 73025 h 403225"/>
              <a:gd name="connsiteX11" fmla="*/ 692150 w 2320925"/>
              <a:gd name="connsiteY11" fmla="*/ 82550 h 403225"/>
              <a:gd name="connsiteX12" fmla="*/ 739775 w 2320925"/>
              <a:gd name="connsiteY12" fmla="*/ 98425 h 403225"/>
              <a:gd name="connsiteX13" fmla="*/ 809625 w 2320925"/>
              <a:gd name="connsiteY13" fmla="*/ 101600 h 403225"/>
              <a:gd name="connsiteX14" fmla="*/ 917575 w 2320925"/>
              <a:gd name="connsiteY14" fmla="*/ 107950 h 403225"/>
              <a:gd name="connsiteX15" fmla="*/ 908050 w 2320925"/>
              <a:gd name="connsiteY15" fmla="*/ 117475 h 403225"/>
              <a:gd name="connsiteX16" fmla="*/ 1139825 w 2320925"/>
              <a:gd name="connsiteY16" fmla="*/ 127000 h 403225"/>
              <a:gd name="connsiteX17" fmla="*/ 1168400 w 2320925"/>
              <a:gd name="connsiteY17" fmla="*/ 130175 h 403225"/>
              <a:gd name="connsiteX18" fmla="*/ 1289050 w 2320925"/>
              <a:gd name="connsiteY18" fmla="*/ 130175 h 403225"/>
              <a:gd name="connsiteX19" fmla="*/ 1289050 w 2320925"/>
              <a:gd name="connsiteY19" fmla="*/ 130175 h 403225"/>
              <a:gd name="connsiteX20" fmla="*/ 1317625 w 2320925"/>
              <a:gd name="connsiteY20" fmla="*/ 152400 h 403225"/>
              <a:gd name="connsiteX21" fmla="*/ 1374775 w 2320925"/>
              <a:gd name="connsiteY21" fmla="*/ 177800 h 403225"/>
              <a:gd name="connsiteX22" fmla="*/ 1419225 w 2320925"/>
              <a:gd name="connsiteY22" fmla="*/ 193675 h 403225"/>
              <a:gd name="connsiteX23" fmla="*/ 1441450 w 2320925"/>
              <a:gd name="connsiteY23" fmla="*/ 241300 h 403225"/>
              <a:gd name="connsiteX24" fmla="*/ 1533525 w 2320925"/>
              <a:gd name="connsiteY24" fmla="*/ 234950 h 403225"/>
              <a:gd name="connsiteX25" fmla="*/ 1546225 w 2320925"/>
              <a:gd name="connsiteY25" fmla="*/ 254000 h 403225"/>
              <a:gd name="connsiteX26" fmla="*/ 1616075 w 2320925"/>
              <a:gd name="connsiteY26" fmla="*/ 250825 h 403225"/>
              <a:gd name="connsiteX27" fmla="*/ 1628775 w 2320925"/>
              <a:gd name="connsiteY27" fmla="*/ 285750 h 403225"/>
              <a:gd name="connsiteX28" fmla="*/ 1682750 w 2320925"/>
              <a:gd name="connsiteY28" fmla="*/ 292100 h 403225"/>
              <a:gd name="connsiteX29" fmla="*/ 1711325 w 2320925"/>
              <a:gd name="connsiteY29" fmla="*/ 327025 h 403225"/>
              <a:gd name="connsiteX30" fmla="*/ 1784350 w 2320925"/>
              <a:gd name="connsiteY30" fmla="*/ 330200 h 403225"/>
              <a:gd name="connsiteX31" fmla="*/ 1793875 w 2320925"/>
              <a:gd name="connsiteY31" fmla="*/ 355600 h 403225"/>
              <a:gd name="connsiteX32" fmla="*/ 1958975 w 2320925"/>
              <a:gd name="connsiteY32" fmla="*/ 358775 h 403225"/>
              <a:gd name="connsiteX33" fmla="*/ 1984375 w 2320925"/>
              <a:gd name="connsiteY33" fmla="*/ 403225 h 403225"/>
              <a:gd name="connsiteX34" fmla="*/ 2320925 w 2320925"/>
              <a:gd name="connsiteY34" fmla="*/ 396875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20925" h="403225">
                <a:moveTo>
                  <a:pt x="0" y="3175"/>
                </a:moveTo>
                <a:lnTo>
                  <a:pt x="184150" y="0"/>
                </a:lnTo>
                <a:lnTo>
                  <a:pt x="196850" y="12700"/>
                </a:lnTo>
                <a:lnTo>
                  <a:pt x="314325" y="12700"/>
                </a:lnTo>
                <a:lnTo>
                  <a:pt x="330200" y="25400"/>
                </a:lnTo>
                <a:lnTo>
                  <a:pt x="454025" y="22225"/>
                </a:lnTo>
                <a:lnTo>
                  <a:pt x="460375" y="31750"/>
                </a:lnTo>
                <a:lnTo>
                  <a:pt x="527050" y="38100"/>
                </a:lnTo>
                <a:lnTo>
                  <a:pt x="527050" y="38100"/>
                </a:lnTo>
                <a:lnTo>
                  <a:pt x="638175" y="53975"/>
                </a:lnTo>
                <a:lnTo>
                  <a:pt x="650875" y="73025"/>
                </a:lnTo>
                <a:lnTo>
                  <a:pt x="692150" y="82550"/>
                </a:lnTo>
                <a:lnTo>
                  <a:pt x="739775" y="98425"/>
                </a:lnTo>
                <a:lnTo>
                  <a:pt x="809625" y="101600"/>
                </a:lnTo>
                <a:lnTo>
                  <a:pt x="917575" y="107950"/>
                </a:lnTo>
                <a:lnTo>
                  <a:pt x="908050" y="117475"/>
                </a:lnTo>
                <a:lnTo>
                  <a:pt x="1139825" y="127000"/>
                </a:lnTo>
                <a:lnTo>
                  <a:pt x="1168400" y="130175"/>
                </a:lnTo>
                <a:lnTo>
                  <a:pt x="1289050" y="130175"/>
                </a:lnTo>
                <a:lnTo>
                  <a:pt x="1289050" y="130175"/>
                </a:lnTo>
                <a:lnTo>
                  <a:pt x="1317625" y="152400"/>
                </a:lnTo>
                <a:lnTo>
                  <a:pt x="1374775" y="177800"/>
                </a:lnTo>
                <a:lnTo>
                  <a:pt x="1419225" y="193675"/>
                </a:lnTo>
                <a:lnTo>
                  <a:pt x="1441450" y="241300"/>
                </a:lnTo>
                <a:lnTo>
                  <a:pt x="1533525" y="234950"/>
                </a:lnTo>
                <a:lnTo>
                  <a:pt x="1546225" y="254000"/>
                </a:lnTo>
                <a:lnTo>
                  <a:pt x="1616075" y="250825"/>
                </a:lnTo>
                <a:lnTo>
                  <a:pt x="1628775" y="285750"/>
                </a:lnTo>
                <a:lnTo>
                  <a:pt x="1682750" y="292100"/>
                </a:lnTo>
                <a:lnTo>
                  <a:pt x="1711325" y="327025"/>
                </a:lnTo>
                <a:lnTo>
                  <a:pt x="1784350" y="330200"/>
                </a:lnTo>
                <a:lnTo>
                  <a:pt x="1793875" y="355600"/>
                </a:lnTo>
                <a:lnTo>
                  <a:pt x="1958975" y="358775"/>
                </a:lnTo>
                <a:lnTo>
                  <a:pt x="1984375" y="403225"/>
                </a:lnTo>
                <a:lnTo>
                  <a:pt x="2320925" y="396875"/>
                </a:lnTo>
              </a:path>
            </a:pathLst>
          </a:custGeom>
          <a:ln w="19050" cmpd="sng">
            <a:solidFill>
              <a:srgbClr val="D85C00"/>
            </a:solidFill>
            <a:prstDash val="sysDot"/>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D2E2D"/>
              </a:solidFill>
              <a:effectLst/>
              <a:uLnTx/>
              <a:uFillTx/>
              <a:latin typeface="Calibri"/>
              <a:ea typeface="+mn-ea"/>
              <a:cs typeface="+mn-cs"/>
            </a:endParaRPr>
          </a:p>
        </p:txBody>
      </p:sp>
      <p:sp>
        <p:nvSpPr>
          <p:cNvPr id="86" name="Freeform 85">
            <a:extLst>
              <a:ext uri="{FF2B5EF4-FFF2-40B4-BE49-F238E27FC236}">
                <a16:creationId xmlns:a16="http://schemas.microsoft.com/office/drawing/2014/main" id="{0E0B8653-3444-808A-98BF-B7610DF86B57}"/>
              </a:ext>
            </a:extLst>
          </p:cNvPr>
          <p:cNvSpPr/>
          <p:nvPr/>
        </p:nvSpPr>
        <p:spPr>
          <a:xfrm>
            <a:off x="1163364" y="2289436"/>
            <a:ext cx="2251075" cy="428625"/>
          </a:xfrm>
          <a:custGeom>
            <a:avLst/>
            <a:gdLst>
              <a:gd name="connsiteX0" fmla="*/ 0 w 2251075"/>
              <a:gd name="connsiteY0" fmla="*/ 0 h 428625"/>
              <a:gd name="connsiteX1" fmla="*/ 123825 w 2251075"/>
              <a:gd name="connsiteY1" fmla="*/ 3175 h 428625"/>
              <a:gd name="connsiteX2" fmla="*/ 127000 w 2251075"/>
              <a:gd name="connsiteY2" fmla="*/ 19050 h 428625"/>
              <a:gd name="connsiteX3" fmla="*/ 193675 w 2251075"/>
              <a:gd name="connsiteY3" fmla="*/ 22225 h 428625"/>
              <a:gd name="connsiteX4" fmla="*/ 193675 w 2251075"/>
              <a:gd name="connsiteY4" fmla="*/ 22225 h 428625"/>
              <a:gd name="connsiteX5" fmla="*/ 238125 w 2251075"/>
              <a:gd name="connsiteY5" fmla="*/ 25400 h 428625"/>
              <a:gd name="connsiteX6" fmla="*/ 238125 w 2251075"/>
              <a:gd name="connsiteY6" fmla="*/ 25400 h 428625"/>
              <a:gd name="connsiteX7" fmla="*/ 250825 w 2251075"/>
              <a:gd name="connsiteY7" fmla="*/ 63500 h 428625"/>
              <a:gd name="connsiteX8" fmla="*/ 317500 w 2251075"/>
              <a:gd name="connsiteY8" fmla="*/ 69850 h 428625"/>
              <a:gd name="connsiteX9" fmla="*/ 327025 w 2251075"/>
              <a:gd name="connsiteY9" fmla="*/ 82550 h 428625"/>
              <a:gd name="connsiteX10" fmla="*/ 361950 w 2251075"/>
              <a:gd name="connsiteY10" fmla="*/ 82550 h 428625"/>
              <a:gd name="connsiteX11" fmla="*/ 368300 w 2251075"/>
              <a:gd name="connsiteY11" fmla="*/ 92075 h 428625"/>
              <a:gd name="connsiteX12" fmla="*/ 596900 w 2251075"/>
              <a:gd name="connsiteY12" fmla="*/ 95250 h 428625"/>
              <a:gd name="connsiteX13" fmla="*/ 615950 w 2251075"/>
              <a:gd name="connsiteY13" fmla="*/ 107950 h 428625"/>
              <a:gd name="connsiteX14" fmla="*/ 708025 w 2251075"/>
              <a:gd name="connsiteY14" fmla="*/ 107950 h 428625"/>
              <a:gd name="connsiteX15" fmla="*/ 723900 w 2251075"/>
              <a:gd name="connsiteY15" fmla="*/ 114300 h 428625"/>
              <a:gd name="connsiteX16" fmla="*/ 727075 w 2251075"/>
              <a:gd name="connsiteY16" fmla="*/ 133350 h 428625"/>
              <a:gd name="connsiteX17" fmla="*/ 1022350 w 2251075"/>
              <a:gd name="connsiteY17" fmla="*/ 127000 h 428625"/>
              <a:gd name="connsiteX18" fmla="*/ 1041400 w 2251075"/>
              <a:gd name="connsiteY18" fmla="*/ 146050 h 428625"/>
              <a:gd name="connsiteX19" fmla="*/ 1114425 w 2251075"/>
              <a:gd name="connsiteY19" fmla="*/ 136525 h 428625"/>
              <a:gd name="connsiteX20" fmla="*/ 1120775 w 2251075"/>
              <a:gd name="connsiteY20" fmla="*/ 149225 h 428625"/>
              <a:gd name="connsiteX21" fmla="*/ 1133475 w 2251075"/>
              <a:gd name="connsiteY21" fmla="*/ 142875 h 428625"/>
              <a:gd name="connsiteX22" fmla="*/ 1139825 w 2251075"/>
              <a:gd name="connsiteY22" fmla="*/ 161925 h 428625"/>
              <a:gd name="connsiteX23" fmla="*/ 1162050 w 2251075"/>
              <a:gd name="connsiteY23" fmla="*/ 161925 h 428625"/>
              <a:gd name="connsiteX24" fmla="*/ 1165225 w 2251075"/>
              <a:gd name="connsiteY24" fmla="*/ 171450 h 428625"/>
              <a:gd name="connsiteX25" fmla="*/ 1200150 w 2251075"/>
              <a:gd name="connsiteY25" fmla="*/ 174625 h 428625"/>
              <a:gd name="connsiteX26" fmla="*/ 1206500 w 2251075"/>
              <a:gd name="connsiteY26" fmla="*/ 196850 h 428625"/>
              <a:gd name="connsiteX27" fmla="*/ 1479550 w 2251075"/>
              <a:gd name="connsiteY27" fmla="*/ 200025 h 428625"/>
              <a:gd name="connsiteX28" fmla="*/ 1495425 w 2251075"/>
              <a:gd name="connsiteY28" fmla="*/ 231775 h 428625"/>
              <a:gd name="connsiteX29" fmla="*/ 1568450 w 2251075"/>
              <a:gd name="connsiteY29" fmla="*/ 234950 h 428625"/>
              <a:gd name="connsiteX30" fmla="*/ 1577975 w 2251075"/>
              <a:gd name="connsiteY30" fmla="*/ 257175 h 428625"/>
              <a:gd name="connsiteX31" fmla="*/ 2028825 w 2251075"/>
              <a:gd name="connsiteY31" fmla="*/ 250825 h 428625"/>
              <a:gd name="connsiteX32" fmla="*/ 2038350 w 2251075"/>
              <a:gd name="connsiteY32" fmla="*/ 339725 h 428625"/>
              <a:gd name="connsiteX33" fmla="*/ 2095500 w 2251075"/>
              <a:gd name="connsiteY33" fmla="*/ 342900 h 428625"/>
              <a:gd name="connsiteX34" fmla="*/ 2098675 w 2251075"/>
              <a:gd name="connsiteY34" fmla="*/ 425450 h 428625"/>
              <a:gd name="connsiteX35" fmla="*/ 2251075 w 2251075"/>
              <a:gd name="connsiteY35" fmla="*/ 428625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1075" h="428625">
                <a:moveTo>
                  <a:pt x="0" y="0"/>
                </a:moveTo>
                <a:lnTo>
                  <a:pt x="123825" y="3175"/>
                </a:lnTo>
                <a:lnTo>
                  <a:pt x="127000" y="19050"/>
                </a:lnTo>
                <a:lnTo>
                  <a:pt x="193675" y="22225"/>
                </a:lnTo>
                <a:lnTo>
                  <a:pt x="193675" y="22225"/>
                </a:lnTo>
                <a:lnTo>
                  <a:pt x="238125" y="25400"/>
                </a:lnTo>
                <a:lnTo>
                  <a:pt x="238125" y="25400"/>
                </a:lnTo>
                <a:lnTo>
                  <a:pt x="250825" y="63500"/>
                </a:lnTo>
                <a:lnTo>
                  <a:pt x="317500" y="69850"/>
                </a:lnTo>
                <a:lnTo>
                  <a:pt x="327025" y="82550"/>
                </a:lnTo>
                <a:lnTo>
                  <a:pt x="361950" y="82550"/>
                </a:lnTo>
                <a:lnTo>
                  <a:pt x="368300" y="92075"/>
                </a:lnTo>
                <a:lnTo>
                  <a:pt x="596900" y="95250"/>
                </a:lnTo>
                <a:lnTo>
                  <a:pt x="615950" y="107950"/>
                </a:lnTo>
                <a:lnTo>
                  <a:pt x="708025" y="107950"/>
                </a:lnTo>
                <a:lnTo>
                  <a:pt x="723900" y="114300"/>
                </a:lnTo>
                <a:lnTo>
                  <a:pt x="727075" y="133350"/>
                </a:lnTo>
                <a:lnTo>
                  <a:pt x="1022350" y="127000"/>
                </a:lnTo>
                <a:lnTo>
                  <a:pt x="1041400" y="146050"/>
                </a:lnTo>
                <a:lnTo>
                  <a:pt x="1114425" y="136525"/>
                </a:lnTo>
                <a:lnTo>
                  <a:pt x="1120775" y="149225"/>
                </a:lnTo>
                <a:lnTo>
                  <a:pt x="1133475" y="142875"/>
                </a:lnTo>
                <a:lnTo>
                  <a:pt x="1139825" y="161925"/>
                </a:lnTo>
                <a:lnTo>
                  <a:pt x="1162050" y="161925"/>
                </a:lnTo>
                <a:lnTo>
                  <a:pt x="1165225" y="171450"/>
                </a:lnTo>
                <a:lnTo>
                  <a:pt x="1200150" y="174625"/>
                </a:lnTo>
                <a:lnTo>
                  <a:pt x="1206500" y="196850"/>
                </a:lnTo>
                <a:lnTo>
                  <a:pt x="1479550" y="200025"/>
                </a:lnTo>
                <a:lnTo>
                  <a:pt x="1495425" y="231775"/>
                </a:lnTo>
                <a:lnTo>
                  <a:pt x="1568450" y="234950"/>
                </a:lnTo>
                <a:lnTo>
                  <a:pt x="1577975" y="257175"/>
                </a:lnTo>
                <a:lnTo>
                  <a:pt x="2028825" y="250825"/>
                </a:lnTo>
                <a:lnTo>
                  <a:pt x="2038350" y="339725"/>
                </a:lnTo>
                <a:lnTo>
                  <a:pt x="2095500" y="342900"/>
                </a:lnTo>
                <a:lnTo>
                  <a:pt x="2098675" y="425450"/>
                </a:lnTo>
                <a:lnTo>
                  <a:pt x="2251075" y="428625"/>
                </a:lnTo>
              </a:path>
            </a:pathLst>
          </a:custGeom>
          <a:ln w="19050" cmpd="sng">
            <a:solidFill>
              <a:schemeClr val="accent3"/>
            </a:solidFill>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D2E2D"/>
              </a:solidFill>
              <a:effectLst/>
              <a:uLnTx/>
              <a:uFillTx/>
              <a:latin typeface="Calibri"/>
              <a:ea typeface="+mn-ea"/>
              <a:cs typeface="+mn-cs"/>
            </a:endParaRPr>
          </a:p>
        </p:txBody>
      </p:sp>
      <p:sp>
        <p:nvSpPr>
          <p:cNvPr id="87" name="Freeform 86">
            <a:extLst>
              <a:ext uri="{FF2B5EF4-FFF2-40B4-BE49-F238E27FC236}">
                <a16:creationId xmlns:a16="http://schemas.microsoft.com/office/drawing/2014/main" id="{DAD8A206-8386-826C-02BB-584510F62775}"/>
              </a:ext>
            </a:extLst>
          </p:cNvPr>
          <p:cNvSpPr/>
          <p:nvPr/>
        </p:nvSpPr>
        <p:spPr>
          <a:xfrm>
            <a:off x="1163363" y="2298961"/>
            <a:ext cx="2470151" cy="765175"/>
          </a:xfrm>
          <a:custGeom>
            <a:avLst/>
            <a:gdLst>
              <a:gd name="connsiteX0" fmla="*/ 0 w 2470150"/>
              <a:gd name="connsiteY0" fmla="*/ 3175 h 765175"/>
              <a:gd name="connsiteX1" fmla="*/ 165100 w 2470150"/>
              <a:gd name="connsiteY1" fmla="*/ 0 h 765175"/>
              <a:gd name="connsiteX2" fmla="*/ 158750 w 2470150"/>
              <a:gd name="connsiteY2" fmla="*/ 12700 h 765175"/>
              <a:gd name="connsiteX3" fmla="*/ 330200 w 2470150"/>
              <a:gd name="connsiteY3" fmla="*/ 9525 h 765175"/>
              <a:gd name="connsiteX4" fmla="*/ 342900 w 2470150"/>
              <a:gd name="connsiteY4" fmla="*/ 22225 h 765175"/>
              <a:gd name="connsiteX5" fmla="*/ 495300 w 2470150"/>
              <a:gd name="connsiteY5" fmla="*/ 19050 h 765175"/>
              <a:gd name="connsiteX6" fmla="*/ 495300 w 2470150"/>
              <a:gd name="connsiteY6" fmla="*/ 31750 h 765175"/>
              <a:gd name="connsiteX7" fmla="*/ 574675 w 2470150"/>
              <a:gd name="connsiteY7" fmla="*/ 41275 h 765175"/>
              <a:gd name="connsiteX8" fmla="*/ 581025 w 2470150"/>
              <a:gd name="connsiteY8" fmla="*/ 47625 h 765175"/>
              <a:gd name="connsiteX9" fmla="*/ 609600 w 2470150"/>
              <a:gd name="connsiteY9" fmla="*/ 47625 h 765175"/>
              <a:gd name="connsiteX10" fmla="*/ 638175 w 2470150"/>
              <a:gd name="connsiteY10" fmla="*/ 66675 h 765175"/>
              <a:gd name="connsiteX11" fmla="*/ 800100 w 2470150"/>
              <a:gd name="connsiteY11" fmla="*/ 66675 h 765175"/>
              <a:gd name="connsiteX12" fmla="*/ 838200 w 2470150"/>
              <a:gd name="connsiteY12" fmla="*/ 92075 h 765175"/>
              <a:gd name="connsiteX13" fmla="*/ 908050 w 2470150"/>
              <a:gd name="connsiteY13" fmla="*/ 92075 h 765175"/>
              <a:gd name="connsiteX14" fmla="*/ 920750 w 2470150"/>
              <a:gd name="connsiteY14" fmla="*/ 111125 h 765175"/>
              <a:gd name="connsiteX15" fmla="*/ 1009650 w 2470150"/>
              <a:gd name="connsiteY15" fmla="*/ 104775 h 765175"/>
              <a:gd name="connsiteX16" fmla="*/ 1038225 w 2470150"/>
              <a:gd name="connsiteY16" fmla="*/ 123825 h 765175"/>
              <a:gd name="connsiteX17" fmla="*/ 1171575 w 2470150"/>
              <a:gd name="connsiteY17" fmla="*/ 123825 h 765175"/>
              <a:gd name="connsiteX18" fmla="*/ 1270000 w 2470150"/>
              <a:gd name="connsiteY18" fmla="*/ 130175 h 765175"/>
              <a:gd name="connsiteX19" fmla="*/ 1270000 w 2470150"/>
              <a:gd name="connsiteY19" fmla="*/ 130175 h 765175"/>
              <a:gd name="connsiteX20" fmla="*/ 1317625 w 2470150"/>
              <a:gd name="connsiteY20" fmla="*/ 149225 h 765175"/>
              <a:gd name="connsiteX21" fmla="*/ 1320800 w 2470150"/>
              <a:gd name="connsiteY21" fmla="*/ 168275 h 765175"/>
              <a:gd name="connsiteX22" fmla="*/ 1409700 w 2470150"/>
              <a:gd name="connsiteY22" fmla="*/ 168275 h 765175"/>
              <a:gd name="connsiteX23" fmla="*/ 1435100 w 2470150"/>
              <a:gd name="connsiteY23" fmla="*/ 187325 h 765175"/>
              <a:gd name="connsiteX24" fmla="*/ 1609725 w 2470150"/>
              <a:gd name="connsiteY24" fmla="*/ 187325 h 765175"/>
              <a:gd name="connsiteX25" fmla="*/ 1635125 w 2470150"/>
              <a:gd name="connsiteY25" fmla="*/ 225425 h 765175"/>
              <a:gd name="connsiteX26" fmla="*/ 1660525 w 2470150"/>
              <a:gd name="connsiteY26" fmla="*/ 241300 h 765175"/>
              <a:gd name="connsiteX27" fmla="*/ 1701800 w 2470150"/>
              <a:gd name="connsiteY27" fmla="*/ 247650 h 765175"/>
              <a:gd name="connsiteX28" fmla="*/ 1733550 w 2470150"/>
              <a:gd name="connsiteY28" fmla="*/ 282575 h 765175"/>
              <a:gd name="connsiteX29" fmla="*/ 1733550 w 2470150"/>
              <a:gd name="connsiteY29" fmla="*/ 282575 h 765175"/>
              <a:gd name="connsiteX30" fmla="*/ 1749425 w 2470150"/>
              <a:gd name="connsiteY30" fmla="*/ 298450 h 765175"/>
              <a:gd name="connsiteX31" fmla="*/ 1908175 w 2470150"/>
              <a:gd name="connsiteY31" fmla="*/ 292100 h 765175"/>
              <a:gd name="connsiteX32" fmla="*/ 1936750 w 2470150"/>
              <a:gd name="connsiteY32" fmla="*/ 333375 h 765175"/>
              <a:gd name="connsiteX33" fmla="*/ 1978025 w 2470150"/>
              <a:gd name="connsiteY33" fmla="*/ 336550 h 765175"/>
              <a:gd name="connsiteX34" fmla="*/ 1974850 w 2470150"/>
              <a:gd name="connsiteY34" fmla="*/ 434975 h 765175"/>
              <a:gd name="connsiteX35" fmla="*/ 2032000 w 2470150"/>
              <a:gd name="connsiteY35" fmla="*/ 428625 h 765175"/>
              <a:gd name="connsiteX36" fmla="*/ 2032000 w 2470150"/>
              <a:gd name="connsiteY36" fmla="*/ 498475 h 765175"/>
              <a:gd name="connsiteX37" fmla="*/ 2041525 w 2470150"/>
              <a:gd name="connsiteY37" fmla="*/ 498475 h 765175"/>
              <a:gd name="connsiteX38" fmla="*/ 2044700 w 2470150"/>
              <a:gd name="connsiteY38" fmla="*/ 571500 h 765175"/>
              <a:gd name="connsiteX39" fmla="*/ 2070100 w 2470150"/>
              <a:gd name="connsiteY39" fmla="*/ 565150 h 765175"/>
              <a:gd name="connsiteX40" fmla="*/ 2073275 w 2470150"/>
              <a:gd name="connsiteY40" fmla="*/ 685800 h 765175"/>
              <a:gd name="connsiteX41" fmla="*/ 2098675 w 2470150"/>
              <a:gd name="connsiteY41" fmla="*/ 685800 h 765175"/>
              <a:gd name="connsiteX42" fmla="*/ 2101850 w 2470150"/>
              <a:gd name="connsiteY42" fmla="*/ 765175 h 765175"/>
              <a:gd name="connsiteX43" fmla="*/ 2470150 w 2470150"/>
              <a:gd name="connsiteY43" fmla="*/ 762000 h 7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70150" h="765175">
                <a:moveTo>
                  <a:pt x="0" y="3175"/>
                </a:moveTo>
                <a:lnTo>
                  <a:pt x="165100" y="0"/>
                </a:lnTo>
                <a:lnTo>
                  <a:pt x="158750" y="12700"/>
                </a:lnTo>
                <a:lnTo>
                  <a:pt x="330200" y="9525"/>
                </a:lnTo>
                <a:lnTo>
                  <a:pt x="342900" y="22225"/>
                </a:lnTo>
                <a:lnTo>
                  <a:pt x="495300" y="19050"/>
                </a:lnTo>
                <a:lnTo>
                  <a:pt x="495300" y="31750"/>
                </a:lnTo>
                <a:lnTo>
                  <a:pt x="574675" y="41275"/>
                </a:lnTo>
                <a:lnTo>
                  <a:pt x="581025" y="47625"/>
                </a:lnTo>
                <a:lnTo>
                  <a:pt x="609600" y="47625"/>
                </a:lnTo>
                <a:lnTo>
                  <a:pt x="638175" y="66675"/>
                </a:lnTo>
                <a:lnTo>
                  <a:pt x="800100" y="66675"/>
                </a:lnTo>
                <a:lnTo>
                  <a:pt x="838200" y="92075"/>
                </a:lnTo>
                <a:lnTo>
                  <a:pt x="908050" y="92075"/>
                </a:lnTo>
                <a:lnTo>
                  <a:pt x="920750" y="111125"/>
                </a:lnTo>
                <a:lnTo>
                  <a:pt x="1009650" y="104775"/>
                </a:lnTo>
                <a:lnTo>
                  <a:pt x="1038225" y="123825"/>
                </a:lnTo>
                <a:lnTo>
                  <a:pt x="1171575" y="123825"/>
                </a:lnTo>
                <a:lnTo>
                  <a:pt x="1270000" y="130175"/>
                </a:lnTo>
                <a:lnTo>
                  <a:pt x="1270000" y="130175"/>
                </a:lnTo>
                <a:lnTo>
                  <a:pt x="1317625" y="149225"/>
                </a:lnTo>
                <a:lnTo>
                  <a:pt x="1320800" y="168275"/>
                </a:lnTo>
                <a:lnTo>
                  <a:pt x="1409700" y="168275"/>
                </a:lnTo>
                <a:lnTo>
                  <a:pt x="1435100" y="187325"/>
                </a:lnTo>
                <a:lnTo>
                  <a:pt x="1609725" y="187325"/>
                </a:lnTo>
                <a:lnTo>
                  <a:pt x="1635125" y="225425"/>
                </a:lnTo>
                <a:lnTo>
                  <a:pt x="1660525" y="241300"/>
                </a:lnTo>
                <a:lnTo>
                  <a:pt x="1701800" y="247650"/>
                </a:lnTo>
                <a:lnTo>
                  <a:pt x="1733550" y="282575"/>
                </a:lnTo>
                <a:lnTo>
                  <a:pt x="1733550" y="282575"/>
                </a:lnTo>
                <a:lnTo>
                  <a:pt x="1749425" y="298450"/>
                </a:lnTo>
                <a:lnTo>
                  <a:pt x="1908175" y="292100"/>
                </a:lnTo>
                <a:lnTo>
                  <a:pt x="1936750" y="333375"/>
                </a:lnTo>
                <a:lnTo>
                  <a:pt x="1978025" y="336550"/>
                </a:lnTo>
                <a:lnTo>
                  <a:pt x="1974850" y="434975"/>
                </a:lnTo>
                <a:lnTo>
                  <a:pt x="2032000" y="428625"/>
                </a:lnTo>
                <a:lnTo>
                  <a:pt x="2032000" y="498475"/>
                </a:lnTo>
                <a:lnTo>
                  <a:pt x="2041525" y="498475"/>
                </a:lnTo>
                <a:lnTo>
                  <a:pt x="2044700" y="571500"/>
                </a:lnTo>
                <a:lnTo>
                  <a:pt x="2070100" y="565150"/>
                </a:lnTo>
                <a:cubicBezTo>
                  <a:pt x="2071158" y="605367"/>
                  <a:pt x="2072217" y="645583"/>
                  <a:pt x="2073275" y="685800"/>
                </a:cubicBezTo>
                <a:lnTo>
                  <a:pt x="2098675" y="685800"/>
                </a:lnTo>
                <a:lnTo>
                  <a:pt x="2101850" y="765175"/>
                </a:lnTo>
                <a:lnTo>
                  <a:pt x="2470150" y="762000"/>
                </a:lnTo>
              </a:path>
            </a:pathLst>
          </a:custGeom>
          <a:ln w="19050">
            <a:solidFill>
              <a:schemeClr val="accent3"/>
            </a:solidFill>
            <a:prstDash val="sysDot"/>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D2E2D"/>
              </a:solidFill>
              <a:effectLst/>
              <a:uLnTx/>
              <a:uFillTx/>
              <a:latin typeface="Calibri"/>
              <a:ea typeface="+mn-ea"/>
              <a:cs typeface="+mn-cs"/>
            </a:endParaRPr>
          </a:p>
        </p:txBody>
      </p:sp>
      <p:sp>
        <p:nvSpPr>
          <p:cNvPr id="88" name="Freeform 87">
            <a:extLst>
              <a:ext uri="{FF2B5EF4-FFF2-40B4-BE49-F238E27FC236}">
                <a16:creationId xmlns:a16="http://schemas.microsoft.com/office/drawing/2014/main" id="{8CAF9489-31F2-8C84-1622-D4449F2486A5}"/>
              </a:ext>
            </a:extLst>
          </p:cNvPr>
          <p:cNvSpPr/>
          <p:nvPr/>
        </p:nvSpPr>
        <p:spPr>
          <a:xfrm>
            <a:off x="1166539" y="2295785"/>
            <a:ext cx="2301875" cy="311151"/>
          </a:xfrm>
          <a:custGeom>
            <a:avLst/>
            <a:gdLst>
              <a:gd name="connsiteX0" fmla="*/ 0 w 2301875"/>
              <a:gd name="connsiteY0" fmla="*/ 0 h 311150"/>
              <a:gd name="connsiteX1" fmla="*/ 184150 w 2301875"/>
              <a:gd name="connsiteY1" fmla="*/ 0 h 311150"/>
              <a:gd name="connsiteX2" fmla="*/ 200025 w 2301875"/>
              <a:gd name="connsiteY2" fmla="*/ 15875 h 311150"/>
              <a:gd name="connsiteX3" fmla="*/ 234950 w 2301875"/>
              <a:gd name="connsiteY3" fmla="*/ 15875 h 311150"/>
              <a:gd name="connsiteX4" fmla="*/ 234950 w 2301875"/>
              <a:gd name="connsiteY4" fmla="*/ 15875 h 311150"/>
              <a:gd name="connsiteX5" fmla="*/ 317500 w 2301875"/>
              <a:gd name="connsiteY5" fmla="*/ 38100 h 311150"/>
              <a:gd name="connsiteX6" fmla="*/ 317500 w 2301875"/>
              <a:gd name="connsiteY6" fmla="*/ 50800 h 311150"/>
              <a:gd name="connsiteX7" fmla="*/ 377825 w 2301875"/>
              <a:gd name="connsiteY7" fmla="*/ 50800 h 311150"/>
              <a:gd name="connsiteX8" fmla="*/ 387350 w 2301875"/>
              <a:gd name="connsiteY8" fmla="*/ 53975 h 311150"/>
              <a:gd name="connsiteX9" fmla="*/ 438150 w 2301875"/>
              <a:gd name="connsiteY9" fmla="*/ 50800 h 311150"/>
              <a:gd name="connsiteX10" fmla="*/ 466725 w 2301875"/>
              <a:gd name="connsiteY10" fmla="*/ 53975 h 311150"/>
              <a:gd name="connsiteX11" fmla="*/ 476250 w 2301875"/>
              <a:gd name="connsiteY11" fmla="*/ 73025 h 311150"/>
              <a:gd name="connsiteX12" fmla="*/ 857250 w 2301875"/>
              <a:gd name="connsiteY12" fmla="*/ 73025 h 311150"/>
              <a:gd name="connsiteX13" fmla="*/ 857250 w 2301875"/>
              <a:gd name="connsiteY13" fmla="*/ 73025 h 311150"/>
              <a:gd name="connsiteX14" fmla="*/ 869950 w 2301875"/>
              <a:gd name="connsiteY14" fmla="*/ 85725 h 311150"/>
              <a:gd name="connsiteX15" fmla="*/ 1003300 w 2301875"/>
              <a:gd name="connsiteY15" fmla="*/ 85725 h 311150"/>
              <a:gd name="connsiteX16" fmla="*/ 1031875 w 2301875"/>
              <a:gd name="connsiteY16" fmla="*/ 95250 h 311150"/>
              <a:gd name="connsiteX17" fmla="*/ 1031875 w 2301875"/>
              <a:gd name="connsiteY17" fmla="*/ 95250 h 311150"/>
              <a:gd name="connsiteX18" fmla="*/ 1250950 w 2301875"/>
              <a:gd name="connsiteY18" fmla="*/ 95250 h 311150"/>
              <a:gd name="connsiteX19" fmla="*/ 1260475 w 2301875"/>
              <a:gd name="connsiteY19" fmla="*/ 107950 h 311150"/>
              <a:gd name="connsiteX20" fmla="*/ 1400175 w 2301875"/>
              <a:gd name="connsiteY20" fmla="*/ 107950 h 311150"/>
              <a:gd name="connsiteX21" fmla="*/ 1412875 w 2301875"/>
              <a:gd name="connsiteY21" fmla="*/ 136525 h 311150"/>
              <a:gd name="connsiteX22" fmla="*/ 1444625 w 2301875"/>
              <a:gd name="connsiteY22" fmla="*/ 155575 h 311150"/>
              <a:gd name="connsiteX23" fmla="*/ 1647825 w 2301875"/>
              <a:gd name="connsiteY23" fmla="*/ 161925 h 311150"/>
              <a:gd name="connsiteX24" fmla="*/ 1663700 w 2301875"/>
              <a:gd name="connsiteY24" fmla="*/ 184150 h 311150"/>
              <a:gd name="connsiteX25" fmla="*/ 1698625 w 2301875"/>
              <a:gd name="connsiteY25" fmla="*/ 225425 h 311150"/>
              <a:gd name="connsiteX26" fmla="*/ 1730375 w 2301875"/>
              <a:gd name="connsiteY26" fmla="*/ 266700 h 311150"/>
              <a:gd name="connsiteX27" fmla="*/ 1778000 w 2301875"/>
              <a:gd name="connsiteY27" fmla="*/ 311150 h 311150"/>
              <a:gd name="connsiteX28" fmla="*/ 2301875 w 2301875"/>
              <a:gd name="connsiteY28" fmla="*/ 304800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01875" h="311150">
                <a:moveTo>
                  <a:pt x="0" y="0"/>
                </a:moveTo>
                <a:lnTo>
                  <a:pt x="184150" y="0"/>
                </a:lnTo>
                <a:lnTo>
                  <a:pt x="200025" y="15875"/>
                </a:lnTo>
                <a:lnTo>
                  <a:pt x="234950" y="15875"/>
                </a:lnTo>
                <a:lnTo>
                  <a:pt x="234950" y="15875"/>
                </a:lnTo>
                <a:lnTo>
                  <a:pt x="317500" y="38100"/>
                </a:lnTo>
                <a:lnTo>
                  <a:pt x="317500" y="50800"/>
                </a:lnTo>
                <a:lnTo>
                  <a:pt x="377825" y="50800"/>
                </a:lnTo>
                <a:lnTo>
                  <a:pt x="387350" y="53975"/>
                </a:lnTo>
                <a:lnTo>
                  <a:pt x="438150" y="50800"/>
                </a:lnTo>
                <a:lnTo>
                  <a:pt x="466725" y="53975"/>
                </a:lnTo>
                <a:lnTo>
                  <a:pt x="476250" y="73025"/>
                </a:lnTo>
                <a:lnTo>
                  <a:pt x="857250" y="73025"/>
                </a:lnTo>
                <a:lnTo>
                  <a:pt x="857250" y="73025"/>
                </a:lnTo>
                <a:lnTo>
                  <a:pt x="869950" y="85725"/>
                </a:lnTo>
                <a:lnTo>
                  <a:pt x="1003300" y="85725"/>
                </a:lnTo>
                <a:lnTo>
                  <a:pt x="1031875" y="95250"/>
                </a:lnTo>
                <a:lnTo>
                  <a:pt x="1031875" y="95250"/>
                </a:lnTo>
                <a:lnTo>
                  <a:pt x="1250950" y="95250"/>
                </a:lnTo>
                <a:lnTo>
                  <a:pt x="1260475" y="107950"/>
                </a:lnTo>
                <a:lnTo>
                  <a:pt x="1400175" y="107950"/>
                </a:lnTo>
                <a:lnTo>
                  <a:pt x="1412875" y="136525"/>
                </a:lnTo>
                <a:lnTo>
                  <a:pt x="1444625" y="155575"/>
                </a:lnTo>
                <a:lnTo>
                  <a:pt x="1647825" y="161925"/>
                </a:lnTo>
                <a:lnTo>
                  <a:pt x="1663700" y="184150"/>
                </a:lnTo>
                <a:lnTo>
                  <a:pt x="1698625" y="225425"/>
                </a:lnTo>
                <a:lnTo>
                  <a:pt x="1730375" y="266700"/>
                </a:lnTo>
                <a:lnTo>
                  <a:pt x="1778000" y="311150"/>
                </a:lnTo>
                <a:lnTo>
                  <a:pt x="2301875" y="304800"/>
                </a:lnTo>
              </a:path>
            </a:pathLst>
          </a:custGeom>
          <a:ln w="19050"/>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D2E2D"/>
              </a:solidFill>
              <a:effectLst/>
              <a:uLnTx/>
              <a:uFillTx/>
              <a:latin typeface="Calibri"/>
              <a:ea typeface="+mn-ea"/>
              <a:cs typeface="+mn-cs"/>
            </a:endParaRPr>
          </a:p>
        </p:txBody>
      </p:sp>
      <p:sp>
        <p:nvSpPr>
          <p:cNvPr id="89" name="Freeform 88">
            <a:extLst>
              <a:ext uri="{FF2B5EF4-FFF2-40B4-BE49-F238E27FC236}">
                <a16:creationId xmlns:a16="http://schemas.microsoft.com/office/drawing/2014/main" id="{C33F5470-30C7-601E-4A85-C320E2F44A26}"/>
              </a:ext>
            </a:extLst>
          </p:cNvPr>
          <p:cNvSpPr/>
          <p:nvPr/>
        </p:nvSpPr>
        <p:spPr>
          <a:xfrm>
            <a:off x="1166539" y="2298959"/>
            <a:ext cx="2371725" cy="1473200"/>
          </a:xfrm>
          <a:custGeom>
            <a:avLst/>
            <a:gdLst>
              <a:gd name="connsiteX0" fmla="*/ 0 w 2371725"/>
              <a:gd name="connsiteY0" fmla="*/ 0 h 1473200"/>
              <a:gd name="connsiteX1" fmla="*/ 196850 w 2371725"/>
              <a:gd name="connsiteY1" fmla="*/ 0 h 1473200"/>
              <a:gd name="connsiteX2" fmla="*/ 241300 w 2371725"/>
              <a:gd name="connsiteY2" fmla="*/ 19050 h 1473200"/>
              <a:gd name="connsiteX3" fmla="*/ 241300 w 2371725"/>
              <a:gd name="connsiteY3" fmla="*/ 19050 h 1473200"/>
              <a:gd name="connsiteX4" fmla="*/ 323850 w 2371725"/>
              <a:gd name="connsiteY4" fmla="*/ 31750 h 1473200"/>
              <a:gd name="connsiteX5" fmla="*/ 323850 w 2371725"/>
              <a:gd name="connsiteY5" fmla="*/ 31750 h 1473200"/>
              <a:gd name="connsiteX6" fmla="*/ 368300 w 2371725"/>
              <a:gd name="connsiteY6" fmla="*/ 44450 h 1473200"/>
              <a:gd name="connsiteX7" fmla="*/ 434975 w 2371725"/>
              <a:gd name="connsiteY7" fmla="*/ 50800 h 1473200"/>
              <a:gd name="connsiteX8" fmla="*/ 463550 w 2371725"/>
              <a:gd name="connsiteY8" fmla="*/ 53975 h 1473200"/>
              <a:gd name="connsiteX9" fmla="*/ 581025 w 2371725"/>
              <a:gd name="connsiteY9" fmla="*/ 47625 h 1473200"/>
              <a:gd name="connsiteX10" fmla="*/ 587375 w 2371725"/>
              <a:gd name="connsiteY10" fmla="*/ 63500 h 1473200"/>
              <a:gd name="connsiteX11" fmla="*/ 593725 w 2371725"/>
              <a:gd name="connsiteY11" fmla="*/ 73025 h 1473200"/>
              <a:gd name="connsiteX12" fmla="*/ 866775 w 2371725"/>
              <a:gd name="connsiteY12" fmla="*/ 63500 h 1473200"/>
              <a:gd name="connsiteX13" fmla="*/ 873125 w 2371725"/>
              <a:gd name="connsiteY13" fmla="*/ 82550 h 1473200"/>
              <a:gd name="connsiteX14" fmla="*/ 1006475 w 2371725"/>
              <a:gd name="connsiteY14" fmla="*/ 82550 h 1473200"/>
              <a:gd name="connsiteX15" fmla="*/ 1035050 w 2371725"/>
              <a:gd name="connsiteY15" fmla="*/ 95250 h 1473200"/>
              <a:gd name="connsiteX16" fmla="*/ 1104900 w 2371725"/>
              <a:gd name="connsiteY16" fmla="*/ 107950 h 1473200"/>
              <a:gd name="connsiteX17" fmla="*/ 1377950 w 2371725"/>
              <a:gd name="connsiteY17" fmla="*/ 101600 h 1473200"/>
              <a:gd name="connsiteX18" fmla="*/ 1397000 w 2371725"/>
              <a:gd name="connsiteY18" fmla="*/ 136525 h 1473200"/>
              <a:gd name="connsiteX19" fmla="*/ 1431925 w 2371725"/>
              <a:gd name="connsiteY19" fmla="*/ 142875 h 1473200"/>
              <a:gd name="connsiteX20" fmla="*/ 1444625 w 2371725"/>
              <a:gd name="connsiteY20" fmla="*/ 152400 h 1473200"/>
              <a:gd name="connsiteX21" fmla="*/ 1647825 w 2371725"/>
              <a:gd name="connsiteY21" fmla="*/ 161925 h 1473200"/>
              <a:gd name="connsiteX22" fmla="*/ 1673225 w 2371725"/>
              <a:gd name="connsiteY22" fmla="*/ 190500 h 1473200"/>
              <a:gd name="connsiteX23" fmla="*/ 1708150 w 2371725"/>
              <a:gd name="connsiteY23" fmla="*/ 241300 h 1473200"/>
              <a:gd name="connsiteX24" fmla="*/ 1743075 w 2371725"/>
              <a:gd name="connsiteY24" fmla="*/ 282575 h 1473200"/>
              <a:gd name="connsiteX25" fmla="*/ 1771650 w 2371725"/>
              <a:gd name="connsiteY25" fmla="*/ 307975 h 1473200"/>
              <a:gd name="connsiteX26" fmla="*/ 1844675 w 2371725"/>
              <a:gd name="connsiteY26" fmla="*/ 314325 h 1473200"/>
              <a:gd name="connsiteX27" fmla="*/ 1851025 w 2371725"/>
              <a:gd name="connsiteY27" fmla="*/ 330200 h 1473200"/>
              <a:gd name="connsiteX28" fmla="*/ 1866900 w 2371725"/>
              <a:gd name="connsiteY28" fmla="*/ 327025 h 1473200"/>
              <a:gd name="connsiteX29" fmla="*/ 1866900 w 2371725"/>
              <a:gd name="connsiteY29" fmla="*/ 361950 h 1473200"/>
              <a:gd name="connsiteX30" fmla="*/ 2022475 w 2371725"/>
              <a:gd name="connsiteY30" fmla="*/ 355600 h 1473200"/>
              <a:gd name="connsiteX31" fmla="*/ 2032000 w 2371725"/>
              <a:gd name="connsiteY31" fmla="*/ 431800 h 1473200"/>
              <a:gd name="connsiteX32" fmla="*/ 2371725 w 2371725"/>
              <a:gd name="connsiteY32" fmla="*/ 434975 h 1473200"/>
              <a:gd name="connsiteX33" fmla="*/ 2368550 w 2371725"/>
              <a:gd name="connsiteY33" fmla="*/ 1473200 h 147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371725" h="1473200">
                <a:moveTo>
                  <a:pt x="0" y="0"/>
                </a:moveTo>
                <a:lnTo>
                  <a:pt x="196850" y="0"/>
                </a:lnTo>
                <a:lnTo>
                  <a:pt x="241300" y="19050"/>
                </a:lnTo>
                <a:lnTo>
                  <a:pt x="241300" y="19050"/>
                </a:lnTo>
                <a:lnTo>
                  <a:pt x="323850" y="31750"/>
                </a:lnTo>
                <a:lnTo>
                  <a:pt x="323850" y="31750"/>
                </a:lnTo>
                <a:lnTo>
                  <a:pt x="368300" y="44450"/>
                </a:lnTo>
                <a:lnTo>
                  <a:pt x="434975" y="50800"/>
                </a:lnTo>
                <a:lnTo>
                  <a:pt x="463550" y="53975"/>
                </a:lnTo>
                <a:lnTo>
                  <a:pt x="581025" y="47625"/>
                </a:lnTo>
                <a:lnTo>
                  <a:pt x="587375" y="63500"/>
                </a:lnTo>
                <a:lnTo>
                  <a:pt x="593725" y="73025"/>
                </a:lnTo>
                <a:lnTo>
                  <a:pt x="866775" y="63500"/>
                </a:lnTo>
                <a:lnTo>
                  <a:pt x="873125" y="82550"/>
                </a:lnTo>
                <a:lnTo>
                  <a:pt x="1006475" y="82550"/>
                </a:lnTo>
                <a:lnTo>
                  <a:pt x="1035050" y="95250"/>
                </a:lnTo>
                <a:lnTo>
                  <a:pt x="1104900" y="107950"/>
                </a:lnTo>
                <a:lnTo>
                  <a:pt x="1377950" y="101600"/>
                </a:lnTo>
                <a:lnTo>
                  <a:pt x="1397000" y="136525"/>
                </a:lnTo>
                <a:lnTo>
                  <a:pt x="1431925" y="142875"/>
                </a:lnTo>
                <a:lnTo>
                  <a:pt x="1444625" y="152400"/>
                </a:lnTo>
                <a:lnTo>
                  <a:pt x="1647825" y="161925"/>
                </a:lnTo>
                <a:lnTo>
                  <a:pt x="1673225" y="190500"/>
                </a:lnTo>
                <a:lnTo>
                  <a:pt x="1708150" y="241300"/>
                </a:lnTo>
                <a:lnTo>
                  <a:pt x="1743075" y="282575"/>
                </a:lnTo>
                <a:lnTo>
                  <a:pt x="1771650" y="307975"/>
                </a:lnTo>
                <a:lnTo>
                  <a:pt x="1844675" y="314325"/>
                </a:lnTo>
                <a:lnTo>
                  <a:pt x="1851025" y="330200"/>
                </a:lnTo>
                <a:lnTo>
                  <a:pt x="1866900" y="327025"/>
                </a:lnTo>
                <a:lnTo>
                  <a:pt x="1866900" y="361950"/>
                </a:lnTo>
                <a:lnTo>
                  <a:pt x="2022475" y="355600"/>
                </a:lnTo>
                <a:lnTo>
                  <a:pt x="2032000" y="431800"/>
                </a:lnTo>
                <a:lnTo>
                  <a:pt x="2371725" y="434975"/>
                </a:lnTo>
                <a:cubicBezTo>
                  <a:pt x="2370667" y="781050"/>
                  <a:pt x="2369608" y="1127125"/>
                  <a:pt x="2368550" y="1473200"/>
                </a:cubicBezTo>
              </a:path>
            </a:pathLst>
          </a:custGeom>
          <a:ln w="19050">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D2E2D"/>
              </a:solidFill>
              <a:effectLst/>
              <a:uLnTx/>
              <a:uFillTx/>
              <a:latin typeface="Calibri"/>
              <a:ea typeface="+mn-ea"/>
              <a:cs typeface="+mn-cs"/>
            </a:endParaRPr>
          </a:p>
        </p:txBody>
      </p:sp>
      <p:sp>
        <p:nvSpPr>
          <p:cNvPr id="90" name="TextBox 89">
            <a:extLst>
              <a:ext uri="{FF2B5EF4-FFF2-40B4-BE49-F238E27FC236}">
                <a16:creationId xmlns:a16="http://schemas.microsoft.com/office/drawing/2014/main" id="{64E7DDF8-07D5-5A83-1D32-F7FD1EEE83A5}"/>
              </a:ext>
            </a:extLst>
          </p:cNvPr>
          <p:cNvSpPr txBox="1"/>
          <p:nvPr/>
        </p:nvSpPr>
        <p:spPr>
          <a:xfrm>
            <a:off x="4207411" y="2146925"/>
            <a:ext cx="843051"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3-year PFS</a:t>
            </a:r>
          </a:p>
        </p:txBody>
      </p:sp>
      <p:sp>
        <p:nvSpPr>
          <p:cNvPr id="91" name="TextBox 90">
            <a:extLst>
              <a:ext uri="{FF2B5EF4-FFF2-40B4-BE49-F238E27FC236}">
                <a16:creationId xmlns:a16="http://schemas.microsoft.com/office/drawing/2014/main" id="{AC6CD296-543A-56B3-794A-53884442C65F}"/>
              </a:ext>
            </a:extLst>
          </p:cNvPr>
          <p:cNvSpPr txBox="1"/>
          <p:nvPr/>
        </p:nvSpPr>
        <p:spPr>
          <a:xfrm>
            <a:off x="4288764" y="2427479"/>
            <a:ext cx="1835112" cy="1941431"/>
          </a:xfrm>
          <a:prstGeom prst="rect">
            <a:avLst/>
          </a:prstGeom>
          <a:noFill/>
        </p:spPr>
        <p:txBody>
          <a:bodyPr wrap="square" lIns="0" r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31B1B"/>
                </a:solidFill>
                <a:effectLst/>
                <a:uLnTx/>
                <a:uFillTx/>
                <a:latin typeface="Calibri"/>
                <a:ea typeface="+mn-ea"/>
                <a:cs typeface="+mn-cs"/>
              </a:rPr>
              <a:t>I, u</a:t>
            </a:r>
            <a:r>
              <a:rPr kumimoji="0" lang="en-US" sz="1400" b="0" i="1" u="none" strike="noStrike" kern="1200" cap="none" spc="0" normalizeH="0" baseline="0" noProof="0" dirty="0">
                <a:ln>
                  <a:noFill/>
                </a:ln>
                <a:solidFill>
                  <a:srgbClr val="B31B1B"/>
                </a:solidFill>
                <a:effectLst/>
                <a:uLnTx/>
                <a:uFillTx/>
                <a:latin typeface="Calibri"/>
                <a:ea typeface="+mn-ea"/>
                <a:cs typeface="+mn-cs"/>
              </a:rPr>
              <a:t>IGHV</a:t>
            </a:r>
            <a:r>
              <a:rPr kumimoji="0" lang="en-US" sz="1400" b="0" i="0" u="none" strike="noStrike" kern="1200" cap="none" spc="0" normalizeH="0" baseline="0" noProof="0" dirty="0">
                <a:ln>
                  <a:noFill/>
                </a:ln>
                <a:solidFill>
                  <a:srgbClr val="B31B1B"/>
                </a:solidFill>
                <a:effectLst/>
                <a:uLnTx/>
                <a:uFillTx/>
                <a:latin typeface="Calibri"/>
                <a:ea typeface="+mn-ea"/>
                <a:cs typeface="+mn-cs"/>
              </a:rPr>
              <a:t>	                 79.7%</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31B1B"/>
                </a:solidFill>
                <a:effectLst/>
                <a:uLnTx/>
                <a:uFillTx/>
                <a:latin typeface="Calibri"/>
                <a:ea typeface="+mn-ea"/>
                <a:cs typeface="+mn-cs"/>
              </a:rPr>
              <a:t>I, m</a:t>
            </a:r>
            <a:r>
              <a:rPr kumimoji="0" lang="en-US" sz="1400" b="0" i="1" u="none" strike="noStrike" kern="1200" cap="none" spc="0" normalizeH="0" baseline="0" noProof="0" dirty="0">
                <a:ln>
                  <a:noFill/>
                </a:ln>
                <a:solidFill>
                  <a:srgbClr val="B31B1B"/>
                </a:solidFill>
                <a:effectLst/>
                <a:uLnTx/>
                <a:uFillTx/>
                <a:latin typeface="Calibri"/>
                <a:ea typeface="+mn-ea"/>
                <a:cs typeface="+mn-cs"/>
              </a:rPr>
              <a:t>IGHV</a:t>
            </a:r>
            <a:r>
              <a:rPr kumimoji="0" lang="en-US" sz="1400" b="0" i="0" u="none" strike="noStrike" kern="1200" cap="none" spc="0" normalizeH="0" baseline="0" noProof="0" dirty="0">
                <a:ln>
                  <a:noFill/>
                </a:ln>
                <a:solidFill>
                  <a:srgbClr val="B31B1B"/>
                </a:solidFill>
                <a:effectLst/>
                <a:uLnTx/>
                <a:uFillTx/>
                <a:latin typeface="Calibri"/>
                <a:ea typeface="+mn-ea"/>
                <a:cs typeface="+mn-cs"/>
              </a:rPr>
              <a:t>	  83.5%</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87722"/>
                </a:solidFill>
                <a:effectLst/>
                <a:uLnTx/>
                <a:uFillTx/>
                <a:latin typeface="Calibri"/>
                <a:ea typeface="+mn-ea"/>
                <a:cs typeface="+mn-cs"/>
              </a:rPr>
              <a:t>VI, u</a:t>
            </a:r>
            <a:r>
              <a:rPr kumimoji="0" lang="en-US" sz="1400" b="0" i="1" u="none" strike="noStrike" kern="1200" cap="none" spc="0" normalizeH="0" baseline="0" noProof="0" dirty="0">
                <a:ln>
                  <a:noFill/>
                </a:ln>
                <a:solidFill>
                  <a:srgbClr val="E87722"/>
                </a:solidFill>
                <a:effectLst/>
                <a:uLnTx/>
                <a:uFillTx/>
                <a:latin typeface="Calibri"/>
                <a:ea typeface="+mn-ea"/>
                <a:cs typeface="+mn-cs"/>
              </a:rPr>
              <a:t>IGHV</a:t>
            </a:r>
            <a:r>
              <a:rPr kumimoji="0" lang="en-US" sz="1400" b="0" i="0" u="none" strike="noStrike" kern="1200" cap="none" spc="0" normalizeH="0" baseline="0" noProof="0" dirty="0">
                <a:ln>
                  <a:noFill/>
                </a:ln>
                <a:solidFill>
                  <a:srgbClr val="E87722"/>
                </a:solidFill>
                <a:effectLst/>
                <a:uLnTx/>
                <a:uFillTx/>
                <a:latin typeface="Calibri"/>
                <a:ea typeface="+mn-ea"/>
                <a:cs typeface="+mn-cs"/>
              </a:rPr>
              <a:t>	  78.9%</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87722"/>
                </a:solidFill>
                <a:effectLst/>
                <a:uLnTx/>
                <a:uFillTx/>
                <a:latin typeface="Calibri"/>
                <a:ea typeface="+mn-ea"/>
                <a:cs typeface="+mn-cs"/>
              </a:rPr>
              <a:t>VI, m</a:t>
            </a:r>
            <a:r>
              <a:rPr kumimoji="0" lang="en-US" sz="1400" b="0" i="1" u="none" strike="noStrike" kern="1200" cap="none" spc="0" normalizeH="0" baseline="0" noProof="0" dirty="0">
                <a:ln>
                  <a:noFill/>
                </a:ln>
                <a:solidFill>
                  <a:srgbClr val="E87722"/>
                </a:solidFill>
                <a:effectLst/>
                <a:uLnTx/>
                <a:uFillTx/>
                <a:latin typeface="Calibri"/>
                <a:ea typeface="+mn-ea"/>
                <a:cs typeface="+mn-cs"/>
              </a:rPr>
              <a:t>IGHV</a:t>
            </a:r>
            <a:r>
              <a:rPr kumimoji="0" lang="en-US" sz="1400" b="0" i="0" u="none" strike="noStrike" kern="1200" cap="none" spc="0" normalizeH="0" baseline="0" noProof="0" dirty="0">
                <a:ln>
                  <a:noFill/>
                </a:ln>
                <a:solidFill>
                  <a:srgbClr val="E87722"/>
                </a:solidFill>
                <a:effectLst/>
                <a:uLnTx/>
                <a:uFillTx/>
                <a:latin typeface="Calibri"/>
                <a:ea typeface="+mn-ea"/>
                <a:cs typeface="+mn-cs"/>
              </a:rPr>
              <a:t>	  80.0%</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F4520"/>
                </a:solidFill>
                <a:effectLst/>
                <a:uLnTx/>
                <a:uFillTx/>
                <a:latin typeface="Calibri"/>
                <a:ea typeface="+mn-ea"/>
                <a:cs typeface="+mn-cs"/>
              </a:rPr>
              <a:t>VO, u</a:t>
            </a:r>
            <a:r>
              <a:rPr kumimoji="0" lang="en-US" sz="1400" b="1" i="1" u="none" strike="noStrike" kern="1200" cap="none" spc="0" normalizeH="0" baseline="0" noProof="0" dirty="0">
                <a:ln>
                  <a:noFill/>
                </a:ln>
                <a:solidFill>
                  <a:srgbClr val="CF4520"/>
                </a:solidFill>
                <a:effectLst/>
                <a:uLnTx/>
                <a:uFillTx/>
                <a:latin typeface="Calibri"/>
                <a:ea typeface="+mn-ea"/>
                <a:cs typeface="+mn-cs"/>
              </a:rPr>
              <a:t>IGHV</a:t>
            </a:r>
            <a:r>
              <a:rPr kumimoji="0" lang="en-US" sz="1400" b="1" i="0" u="none" strike="noStrike" kern="1200" cap="none" spc="0" normalizeH="0" baseline="0" noProof="0" dirty="0">
                <a:ln>
                  <a:noFill/>
                </a:ln>
                <a:solidFill>
                  <a:srgbClr val="CF4520"/>
                </a:solidFill>
                <a:effectLst/>
                <a:uLnTx/>
                <a:uFillTx/>
                <a:latin typeface="Calibri"/>
                <a:ea typeface="+mn-ea"/>
                <a:cs typeface="+mn-cs"/>
              </a:rPr>
              <a:t>	  75.8%</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F4520"/>
                </a:solidFill>
                <a:effectLst/>
                <a:uLnTx/>
                <a:uFillTx/>
                <a:latin typeface="Calibri"/>
                <a:ea typeface="+mn-ea"/>
                <a:cs typeface="+mn-cs"/>
              </a:rPr>
              <a:t>VO, m</a:t>
            </a:r>
            <a:r>
              <a:rPr kumimoji="0" lang="en-US" sz="1400" b="1" i="1" u="none" strike="noStrike" kern="1200" cap="none" spc="0" normalizeH="0" baseline="0" noProof="0" dirty="0">
                <a:ln>
                  <a:noFill/>
                </a:ln>
                <a:solidFill>
                  <a:srgbClr val="CF4520"/>
                </a:solidFill>
                <a:effectLst/>
                <a:uLnTx/>
                <a:uFillTx/>
                <a:latin typeface="Calibri"/>
                <a:ea typeface="+mn-ea"/>
                <a:cs typeface="+mn-cs"/>
              </a:rPr>
              <a:t>IGHV</a:t>
            </a:r>
            <a:r>
              <a:rPr kumimoji="0" lang="en-US" sz="1400" b="1" i="0" u="none" strike="noStrike" kern="1200" cap="none" spc="0" normalizeH="0" baseline="0" noProof="0" dirty="0">
                <a:ln>
                  <a:noFill/>
                </a:ln>
                <a:solidFill>
                  <a:srgbClr val="CF4520"/>
                </a:solidFill>
                <a:effectLst/>
                <a:uLnTx/>
                <a:uFillTx/>
                <a:latin typeface="Calibri"/>
                <a:ea typeface="+mn-ea"/>
                <a:cs typeface="+mn-cs"/>
              </a:rPr>
              <a:t>             87.6%</a:t>
            </a:r>
          </a:p>
        </p:txBody>
      </p:sp>
      <p:sp>
        <p:nvSpPr>
          <p:cNvPr id="92" name="TextBox 91">
            <a:extLst>
              <a:ext uri="{FF2B5EF4-FFF2-40B4-BE49-F238E27FC236}">
                <a16:creationId xmlns:a16="http://schemas.microsoft.com/office/drawing/2014/main" id="{57D833F2-076F-D2FC-94F8-0043B86F54FF}"/>
              </a:ext>
            </a:extLst>
          </p:cNvPr>
          <p:cNvSpPr txBox="1"/>
          <p:nvPr/>
        </p:nvSpPr>
        <p:spPr>
          <a:xfrm>
            <a:off x="10051417" y="2186679"/>
            <a:ext cx="843051"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3-year PFS</a:t>
            </a:r>
          </a:p>
        </p:txBody>
      </p:sp>
      <p:sp>
        <p:nvSpPr>
          <p:cNvPr id="93" name="TextBox 92">
            <a:extLst>
              <a:ext uri="{FF2B5EF4-FFF2-40B4-BE49-F238E27FC236}">
                <a16:creationId xmlns:a16="http://schemas.microsoft.com/office/drawing/2014/main" id="{EF26715C-A4C6-B752-CF7D-61A03720D063}"/>
              </a:ext>
            </a:extLst>
          </p:cNvPr>
          <p:cNvSpPr txBox="1"/>
          <p:nvPr/>
        </p:nvSpPr>
        <p:spPr>
          <a:xfrm>
            <a:off x="10121294" y="2479934"/>
            <a:ext cx="2558860" cy="1941431"/>
          </a:xfrm>
          <a:prstGeom prst="rect">
            <a:avLst/>
          </a:prstGeom>
          <a:noFill/>
        </p:spPr>
        <p:txBody>
          <a:bodyPr wrap="square" lIns="0" r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tab pos="1369979" algn="l"/>
              </a:tabLst>
              <a:defRPr/>
            </a:pPr>
            <a:r>
              <a:rPr kumimoji="0" lang="en-US" sz="1400" b="1" i="0" u="none" strike="noStrike" kern="1200" cap="none" spc="0" normalizeH="0" baseline="0" noProof="0" dirty="0">
                <a:ln>
                  <a:noFill/>
                </a:ln>
                <a:solidFill>
                  <a:srgbClr val="B31B1B"/>
                </a:solidFill>
                <a:effectLst/>
                <a:uLnTx/>
                <a:uFillTx/>
                <a:latin typeface="Calibri"/>
                <a:ea typeface="+mn-ea"/>
                <a:cs typeface="+mn-cs"/>
              </a:rPr>
              <a:t>I, </a:t>
            </a:r>
            <a:r>
              <a:rPr kumimoji="0" lang="en-US" sz="1400" b="1" i="1" u="none" strike="noStrike" kern="1200" cap="none" spc="0" normalizeH="0" baseline="0" noProof="0" dirty="0">
                <a:ln>
                  <a:noFill/>
                </a:ln>
                <a:solidFill>
                  <a:srgbClr val="B31B1B"/>
                </a:solidFill>
                <a:effectLst/>
                <a:uLnTx/>
                <a:uFillTx/>
                <a:latin typeface="Calibri"/>
                <a:ea typeface="+mn-ea"/>
                <a:cs typeface="+mn-cs"/>
              </a:rPr>
              <a:t>TP53</a:t>
            </a:r>
            <a:r>
              <a:rPr kumimoji="0" lang="en-US" sz="1400" b="1" i="0" u="none" strike="noStrike" kern="1200" cap="none" spc="0" normalizeH="0" baseline="0" noProof="0" dirty="0">
                <a:ln>
                  <a:noFill/>
                </a:ln>
                <a:solidFill>
                  <a:srgbClr val="B31B1B"/>
                </a:solidFill>
                <a:effectLst/>
                <a:uLnTx/>
                <a:uFillTx/>
                <a:latin typeface="Calibri"/>
                <a:ea typeface="+mn-ea"/>
                <a:cs typeface="+mn-cs"/>
              </a:rPr>
              <a:t>del/mut	  79.4%</a:t>
            </a:r>
          </a:p>
          <a:p>
            <a:pPr marL="0" marR="0" lvl="0" indent="0" algn="l" defTabSz="609585" rtl="0" eaLnBrk="1" fontAlgn="auto" latinLnBrk="0" hangingPunct="1">
              <a:lnSpc>
                <a:spcPct val="100000"/>
              </a:lnSpc>
              <a:spcBef>
                <a:spcPts val="0"/>
              </a:spcBef>
              <a:spcAft>
                <a:spcPts val="0"/>
              </a:spcAft>
              <a:buClrTx/>
              <a:buSzTx/>
              <a:buFontTx/>
              <a:buNone/>
              <a:tabLst>
                <a:tab pos="1369979" algn="l"/>
              </a:tabLst>
              <a:defRPr/>
            </a:pPr>
            <a:r>
              <a:rPr kumimoji="0" lang="en-US" sz="1400" b="1" i="0" u="none" strike="noStrike" kern="1200" cap="none" spc="0" normalizeH="0" baseline="0" noProof="0" dirty="0">
                <a:ln>
                  <a:noFill/>
                </a:ln>
                <a:solidFill>
                  <a:srgbClr val="B31B1B"/>
                </a:solidFill>
                <a:effectLst/>
                <a:uLnTx/>
                <a:uFillTx/>
                <a:latin typeface="Calibri"/>
                <a:ea typeface="+mn-ea"/>
                <a:cs typeface="+mn-cs"/>
              </a:rPr>
              <a:t>I, </a:t>
            </a:r>
            <a:r>
              <a:rPr kumimoji="0" lang="en-US" sz="1400" b="1" i="1" u="none" strike="noStrike" kern="1200" cap="none" spc="0" normalizeH="0" baseline="0" noProof="0" dirty="0">
                <a:ln>
                  <a:noFill/>
                </a:ln>
                <a:solidFill>
                  <a:srgbClr val="B31B1B"/>
                </a:solidFill>
                <a:effectLst/>
                <a:uLnTx/>
                <a:uFillTx/>
                <a:latin typeface="Calibri"/>
                <a:ea typeface="+mn-ea"/>
                <a:cs typeface="+mn-cs"/>
              </a:rPr>
              <a:t>TP53</a:t>
            </a:r>
            <a:r>
              <a:rPr kumimoji="0" lang="en-US" sz="1400" b="1" i="0" u="none" strike="noStrike" kern="1200" cap="none" spc="0" normalizeH="0" baseline="0" noProof="0" dirty="0">
                <a:ln>
                  <a:noFill/>
                </a:ln>
                <a:solidFill>
                  <a:srgbClr val="B31B1B"/>
                </a:solidFill>
                <a:effectLst/>
                <a:uLnTx/>
                <a:uFillTx/>
                <a:latin typeface="Calibri"/>
                <a:ea typeface="+mn-ea"/>
                <a:cs typeface="+mn-cs"/>
              </a:rPr>
              <a:t>-WT	  81.0%</a:t>
            </a:r>
          </a:p>
          <a:p>
            <a:pPr marL="0" marR="0" lvl="0" indent="0" algn="l" defTabSz="609585" rtl="0" eaLnBrk="1" fontAlgn="auto" latinLnBrk="0" hangingPunct="1">
              <a:lnSpc>
                <a:spcPct val="100000"/>
              </a:lnSpc>
              <a:spcBef>
                <a:spcPts val="0"/>
              </a:spcBef>
              <a:spcAft>
                <a:spcPts val="0"/>
              </a:spcAft>
              <a:buClrTx/>
              <a:buSzTx/>
              <a:buFontTx/>
              <a:buNone/>
              <a:tabLst>
                <a:tab pos="1369979" algn="l"/>
              </a:tabLst>
              <a:defRPr/>
            </a:pP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tab pos="1369979" algn="l"/>
              </a:tabLst>
              <a:defRPr/>
            </a:pPr>
            <a:r>
              <a:rPr kumimoji="0" lang="en-US" sz="1400" b="0" i="0" u="none" strike="noStrike" kern="1200" cap="none" spc="0" normalizeH="0" baseline="0" noProof="0" dirty="0">
                <a:ln>
                  <a:noFill/>
                </a:ln>
                <a:solidFill>
                  <a:srgbClr val="E87722"/>
                </a:solidFill>
                <a:effectLst/>
                <a:uLnTx/>
                <a:uFillTx/>
                <a:latin typeface="Calibri"/>
                <a:ea typeface="+mn-ea"/>
                <a:cs typeface="+mn-cs"/>
              </a:rPr>
              <a:t>VI, </a:t>
            </a:r>
            <a:r>
              <a:rPr kumimoji="0" lang="en-US" sz="1400" b="0" i="1" u="none" strike="noStrike" kern="1200" cap="none" spc="0" normalizeH="0" baseline="0" noProof="0" dirty="0">
                <a:ln>
                  <a:noFill/>
                </a:ln>
                <a:solidFill>
                  <a:srgbClr val="E87722"/>
                </a:solidFill>
                <a:effectLst/>
                <a:uLnTx/>
                <a:uFillTx/>
                <a:latin typeface="Calibri"/>
                <a:ea typeface="+mn-ea"/>
                <a:cs typeface="+mn-cs"/>
              </a:rPr>
              <a:t>TP53</a:t>
            </a:r>
            <a:r>
              <a:rPr kumimoji="0" lang="en-US" sz="1400" b="0" i="0" u="none" strike="noStrike" kern="1200" cap="none" spc="0" normalizeH="0" baseline="0" noProof="0" dirty="0">
                <a:ln>
                  <a:noFill/>
                </a:ln>
                <a:solidFill>
                  <a:srgbClr val="E87722"/>
                </a:solidFill>
                <a:effectLst/>
                <a:uLnTx/>
                <a:uFillTx/>
                <a:latin typeface="Calibri"/>
                <a:ea typeface="+mn-ea"/>
                <a:cs typeface="+mn-cs"/>
              </a:rPr>
              <a:t>del/mut	  69.0%</a:t>
            </a:r>
          </a:p>
          <a:p>
            <a:pPr marL="0" marR="0" lvl="0" indent="0" algn="l" defTabSz="609585" rtl="0" eaLnBrk="1" fontAlgn="auto" latinLnBrk="0" hangingPunct="1">
              <a:lnSpc>
                <a:spcPct val="100000"/>
              </a:lnSpc>
              <a:spcBef>
                <a:spcPts val="0"/>
              </a:spcBef>
              <a:spcAft>
                <a:spcPts val="0"/>
              </a:spcAft>
              <a:buClrTx/>
              <a:buSzTx/>
              <a:buFontTx/>
              <a:buNone/>
              <a:tabLst>
                <a:tab pos="1369979" algn="l"/>
              </a:tabLst>
              <a:defRPr/>
            </a:pPr>
            <a:r>
              <a:rPr kumimoji="0" lang="en-US" sz="1400" b="0" i="0" u="none" strike="noStrike" kern="1200" cap="none" spc="0" normalizeH="0" baseline="0" noProof="0" dirty="0">
                <a:ln>
                  <a:noFill/>
                </a:ln>
                <a:solidFill>
                  <a:srgbClr val="E87722"/>
                </a:solidFill>
                <a:effectLst/>
                <a:uLnTx/>
                <a:uFillTx/>
                <a:latin typeface="Calibri"/>
                <a:ea typeface="+mn-ea"/>
                <a:cs typeface="+mn-cs"/>
              </a:rPr>
              <a:t>VI, </a:t>
            </a:r>
            <a:r>
              <a:rPr kumimoji="0" lang="en-US" sz="1400" b="0" i="1" u="none" strike="noStrike" kern="1200" cap="none" spc="0" normalizeH="0" baseline="0" noProof="0" dirty="0">
                <a:ln>
                  <a:noFill/>
                </a:ln>
                <a:solidFill>
                  <a:srgbClr val="E87722"/>
                </a:solidFill>
                <a:effectLst/>
                <a:uLnTx/>
                <a:uFillTx/>
                <a:latin typeface="Calibri"/>
                <a:ea typeface="+mn-ea"/>
                <a:cs typeface="+mn-cs"/>
              </a:rPr>
              <a:t>TP53</a:t>
            </a:r>
            <a:r>
              <a:rPr kumimoji="0" lang="en-US" sz="1400" b="0" i="0" u="none" strike="noStrike" kern="1200" cap="none" spc="0" normalizeH="0" baseline="0" noProof="0" dirty="0">
                <a:ln>
                  <a:noFill/>
                </a:ln>
                <a:solidFill>
                  <a:srgbClr val="E87722"/>
                </a:solidFill>
                <a:effectLst/>
                <a:uLnTx/>
                <a:uFillTx/>
                <a:latin typeface="Calibri"/>
                <a:ea typeface="+mn-ea"/>
                <a:cs typeface="+mn-cs"/>
              </a:rPr>
              <a:t>-WT	  80.1%</a:t>
            </a:r>
          </a:p>
          <a:p>
            <a:pPr marL="0" marR="0" lvl="0" indent="0" algn="l" defTabSz="609585" rtl="0" eaLnBrk="1" fontAlgn="auto" latinLnBrk="0" hangingPunct="1">
              <a:lnSpc>
                <a:spcPct val="100000"/>
              </a:lnSpc>
              <a:spcBef>
                <a:spcPts val="0"/>
              </a:spcBef>
              <a:spcAft>
                <a:spcPts val="0"/>
              </a:spcAft>
              <a:buClrTx/>
              <a:buSzTx/>
              <a:buFontTx/>
              <a:buNone/>
              <a:tabLst>
                <a:tab pos="1369979" algn="l"/>
              </a:tabLst>
              <a:defRPr/>
            </a:pP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tab pos="1369979" algn="l"/>
              </a:tabLst>
              <a:defRPr/>
            </a:pPr>
            <a:r>
              <a:rPr kumimoji="0" lang="en-US" sz="1400" b="0" i="0" u="none" strike="noStrike" kern="1200" cap="none" spc="0" normalizeH="0" baseline="0" noProof="0" dirty="0">
                <a:ln>
                  <a:noFill/>
                </a:ln>
                <a:solidFill>
                  <a:srgbClr val="CF4520"/>
                </a:solidFill>
                <a:effectLst/>
                <a:uLnTx/>
                <a:uFillTx/>
                <a:latin typeface="Calibri"/>
                <a:ea typeface="+mn-ea"/>
                <a:cs typeface="+mn-cs"/>
              </a:rPr>
              <a:t>VO, </a:t>
            </a:r>
            <a:r>
              <a:rPr kumimoji="0" lang="en-US" sz="1400" b="0" i="1" u="none" strike="noStrike" kern="1200" cap="none" spc="0" normalizeH="0" baseline="0" noProof="0" dirty="0">
                <a:ln>
                  <a:noFill/>
                </a:ln>
                <a:solidFill>
                  <a:srgbClr val="CF4520"/>
                </a:solidFill>
                <a:effectLst/>
                <a:uLnTx/>
                <a:uFillTx/>
                <a:latin typeface="Calibri"/>
                <a:ea typeface="+mn-ea"/>
                <a:cs typeface="+mn-cs"/>
              </a:rPr>
              <a:t>TP53</a:t>
            </a:r>
            <a:r>
              <a:rPr kumimoji="0" lang="en-US" sz="1400" b="0" i="0" u="none" strike="noStrike" kern="1200" cap="none" spc="0" normalizeH="0" baseline="0" noProof="0" dirty="0">
                <a:ln>
                  <a:noFill/>
                </a:ln>
                <a:solidFill>
                  <a:srgbClr val="CF4520"/>
                </a:solidFill>
                <a:effectLst/>
                <a:uLnTx/>
                <a:uFillTx/>
                <a:latin typeface="Calibri"/>
                <a:ea typeface="+mn-ea"/>
                <a:cs typeface="+mn-cs"/>
              </a:rPr>
              <a:t>del/mut      62.0%</a:t>
            </a:r>
          </a:p>
          <a:p>
            <a:pPr marL="0" marR="0" lvl="0" indent="0" algn="l" defTabSz="609585" rtl="0" eaLnBrk="1" fontAlgn="auto" latinLnBrk="0" hangingPunct="1">
              <a:lnSpc>
                <a:spcPct val="100000"/>
              </a:lnSpc>
              <a:spcBef>
                <a:spcPts val="0"/>
              </a:spcBef>
              <a:spcAft>
                <a:spcPts val="0"/>
              </a:spcAft>
              <a:buClrTx/>
              <a:buSzTx/>
              <a:buFontTx/>
              <a:buNone/>
              <a:tabLst>
                <a:tab pos="1369979" algn="l"/>
              </a:tabLst>
              <a:defRPr/>
            </a:pPr>
            <a:r>
              <a:rPr kumimoji="0" lang="en-US" sz="1400" b="0" i="0" u="none" strike="noStrike" kern="1200" cap="none" spc="0" normalizeH="0" baseline="0" noProof="0" dirty="0">
                <a:ln>
                  <a:noFill/>
                </a:ln>
                <a:solidFill>
                  <a:srgbClr val="CF4520"/>
                </a:solidFill>
                <a:effectLst/>
                <a:uLnTx/>
                <a:uFillTx/>
                <a:latin typeface="Calibri"/>
                <a:ea typeface="+mn-ea"/>
                <a:cs typeface="+mn-cs"/>
              </a:rPr>
              <a:t>VO, </a:t>
            </a:r>
            <a:r>
              <a:rPr kumimoji="0" lang="en-US" sz="1400" b="0" i="1" u="none" strike="noStrike" kern="1200" cap="none" spc="0" normalizeH="0" baseline="0" noProof="0" dirty="0">
                <a:ln>
                  <a:noFill/>
                </a:ln>
                <a:solidFill>
                  <a:srgbClr val="CF4520"/>
                </a:solidFill>
                <a:effectLst/>
                <a:uLnTx/>
                <a:uFillTx/>
                <a:latin typeface="Calibri"/>
                <a:ea typeface="+mn-ea"/>
                <a:cs typeface="+mn-cs"/>
              </a:rPr>
              <a:t>TP53</a:t>
            </a:r>
            <a:r>
              <a:rPr kumimoji="0" lang="en-US" sz="1400" b="0" i="0" u="none" strike="noStrike" kern="1200" cap="none" spc="0" normalizeH="0" baseline="0" noProof="0" dirty="0">
                <a:ln>
                  <a:noFill/>
                </a:ln>
                <a:solidFill>
                  <a:srgbClr val="CF4520"/>
                </a:solidFill>
                <a:effectLst/>
                <a:uLnTx/>
                <a:uFillTx/>
                <a:latin typeface="Calibri"/>
                <a:ea typeface="+mn-ea"/>
                <a:cs typeface="+mn-cs"/>
              </a:rPr>
              <a:t>-WT	  82.7%</a:t>
            </a:r>
          </a:p>
        </p:txBody>
      </p:sp>
      <p:sp>
        <p:nvSpPr>
          <p:cNvPr id="94" name="Freeform 93">
            <a:extLst>
              <a:ext uri="{FF2B5EF4-FFF2-40B4-BE49-F238E27FC236}">
                <a16:creationId xmlns:a16="http://schemas.microsoft.com/office/drawing/2014/main" id="{A1BF9D2B-1E6B-C766-7EAB-ACAF6B17EC1A}"/>
              </a:ext>
            </a:extLst>
          </p:cNvPr>
          <p:cNvSpPr/>
          <p:nvPr/>
        </p:nvSpPr>
        <p:spPr>
          <a:xfrm>
            <a:off x="7054452" y="2292610"/>
            <a:ext cx="2463800" cy="546100"/>
          </a:xfrm>
          <a:custGeom>
            <a:avLst/>
            <a:gdLst>
              <a:gd name="connsiteX0" fmla="*/ 0 w 2463800"/>
              <a:gd name="connsiteY0" fmla="*/ 3175 h 546100"/>
              <a:gd name="connsiteX1" fmla="*/ 53975 w 2463800"/>
              <a:gd name="connsiteY1" fmla="*/ 0 h 546100"/>
              <a:gd name="connsiteX2" fmla="*/ 60325 w 2463800"/>
              <a:gd name="connsiteY2" fmla="*/ 12700 h 546100"/>
              <a:gd name="connsiteX3" fmla="*/ 130175 w 2463800"/>
              <a:gd name="connsiteY3" fmla="*/ 9525 h 546100"/>
              <a:gd name="connsiteX4" fmla="*/ 139700 w 2463800"/>
              <a:gd name="connsiteY4" fmla="*/ 15875 h 546100"/>
              <a:gd name="connsiteX5" fmla="*/ 187325 w 2463800"/>
              <a:gd name="connsiteY5" fmla="*/ 15875 h 546100"/>
              <a:gd name="connsiteX6" fmla="*/ 190500 w 2463800"/>
              <a:gd name="connsiteY6" fmla="*/ 25400 h 546100"/>
              <a:gd name="connsiteX7" fmla="*/ 228600 w 2463800"/>
              <a:gd name="connsiteY7" fmla="*/ 25400 h 546100"/>
              <a:gd name="connsiteX8" fmla="*/ 244475 w 2463800"/>
              <a:gd name="connsiteY8" fmla="*/ 34925 h 546100"/>
              <a:gd name="connsiteX9" fmla="*/ 279400 w 2463800"/>
              <a:gd name="connsiteY9" fmla="*/ 47625 h 546100"/>
              <a:gd name="connsiteX10" fmla="*/ 333375 w 2463800"/>
              <a:gd name="connsiteY10" fmla="*/ 47625 h 546100"/>
              <a:gd name="connsiteX11" fmla="*/ 355600 w 2463800"/>
              <a:gd name="connsiteY11" fmla="*/ 53975 h 546100"/>
              <a:gd name="connsiteX12" fmla="*/ 438150 w 2463800"/>
              <a:gd name="connsiteY12" fmla="*/ 57150 h 546100"/>
              <a:gd name="connsiteX13" fmla="*/ 454025 w 2463800"/>
              <a:gd name="connsiteY13" fmla="*/ 60325 h 546100"/>
              <a:gd name="connsiteX14" fmla="*/ 485775 w 2463800"/>
              <a:gd name="connsiteY14" fmla="*/ 63500 h 546100"/>
              <a:gd name="connsiteX15" fmla="*/ 492125 w 2463800"/>
              <a:gd name="connsiteY15" fmla="*/ 69850 h 546100"/>
              <a:gd name="connsiteX16" fmla="*/ 568325 w 2463800"/>
              <a:gd name="connsiteY16" fmla="*/ 66675 h 546100"/>
              <a:gd name="connsiteX17" fmla="*/ 600075 w 2463800"/>
              <a:gd name="connsiteY17" fmla="*/ 88900 h 546100"/>
              <a:gd name="connsiteX18" fmla="*/ 628650 w 2463800"/>
              <a:gd name="connsiteY18" fmla="*/ 95250 h 546100"/>
              <a:gd name="connsiteX19" fmla="*/ 717550 w 2463800"/>
              <a:gd name="connsiteY19" fmla="*/ 92075 h 546100"/>
              <a:gd name="connsiteX20" fmla="*/ 727075 w 2463800"/>
              <a:gd name="connsiteY20" fmla="*/ 98425 h 546100"/>
              <a:gd name="connsiteX21" fmla="*/ 793750 w 2463800"/>
              <a:gd name="connsiteY21" fmla="*/ 104775 h 546100"/>
              <a:gd name="connsiteX22" fmla="*/ 831850 w 2463800"/>
              <a:gd name="connsiteY22" fmla="*/ 111125 h 546100"/>
              <a:gd name="connsiteX23" fmla="*/ 841375 w 2463800"/>
              <a:gd name="connsiteY23" fmla="*/ 117475 h 546100"/>
              <a:gd name="connsiteX24" fmla="*/ 895350 w 2463800"/>
              <a:gd name="connsiteY24" fmla="*/ 117475 h 546100"/>
              <a:gd name="connsiteX25" fmla="*/ 908050 w 2463800"/>
              <a:gd name="connsiteY25" fmla="*/ 127000 h 546100"/>
              <a:gd name="connsiteX26" fmla="*/ 1063625 w 2463800"/>
              <a:gd name="connsiteY26" fmla="*/ 120650 h 546100"/>
              <a:gd name="connsiteX27" fmla="*/ 1073150 w 2463800"/>
              <a:gd name="connsiteY27" fmla="*/ 130175 h 546100"/>
              <a:gd name="connsiteX28" fmla="*/ 1123950 w 2463800"/>
              <a:gd name="connsiteY28" fmla="*/ 133350 h 546100"/>
              <a:gd name="connsiteX29" fmla="*/ 1130300 w 2463800"/>
              <a:gd name="connsiteY29" fmla="*/ 139700 h 546100"/>
              <a:gd name="connsiteX30" fmla="*/ 1203325 w 2463800"/>
              <a:gd name="connsiteY30" fmla="*/ 139700 h 546100"/>
              <a:gd name="connsiteX31" fmla="*/ 1209675 w 2463800"/>
              <a:gd name="connsiteY31" fmla="*/ 158750 h 546100"/>
              <a:gd name="connsiteX32" fmla="*/ 1260475 w 2463800"/>
              <a:gd name="connsiteY32" fmla="*/ 155575 h 546100"/>
              <a:gd name="connsiteX33" fmla="*/ 1270000 w 2463800"/>
              <a:gd name="connsiteY33" fmla="*/ 168275 h 546100"/>
              <a:gd name="connsiteX34" fmla="*/ 1298575 w 2463800"/>
              <a:gd name="connsiteY34" fmla="*/ 168275 h 546100"/>
              <a:gd name="connsiteX35" fmla="*/ 1308100 w 2463800"/>
              <a:gd name="connsiteY35" fmla="*/ 180975 h 546100"/>
              <a:gd name="connsiteX36" fmla="*/ 1355725 w 2463800"/>
              <a:gd name="connsiteY36" fmla="*/ 177800 h 546100"/>
              <a:gd name="connsiteX37" fmla="*/ 1358900 w 2463800"/>
              <a:gd name="connsiteY37" fmla="*/ 190500 h 546100"/>
              <a:gd name="connsiteX38" fmla="*/ 1428750 w 2463800"/>
              <a:gd name="connsiteY38" fmla="*/ 190500 h 546100"/>
              <a:gd name="connsiteX39" fmla="*/ 1438275 w 2463800"/>
              <a:gd name="connsiteY39" fmla="*/ 196850 h 546100"/>
              <a:gd name="connsiteX40" fmla="*/ 1495425 w 2463800"/>
              <a:gd name="connsiteY40" fmla="*/ 200025 h 546100"/>
              <a:gd name="connsiteX41" fmla="*/ 1504950 w 2463800"/>
              <a:gd name="connsiteY41" fmla="*/ 206375 h 546100"/>
              <a:gd name="connsiteX42" fmla="*/ 1552575 w 2463800"/>
              <a:gd name="connsiteY42" fmla="*/ 200025 h 546100"/>
              <a:gd name="connsiteX43" fmla="*/ 1552575 w 2463800"/>
              <a:gd name="connsiteY43" fmla="*/ 200025 h 546100"/>
              <a:gd name="connsiteX44" fmla="*/ 1612900 w 2463800"/>
              <a:gd name="connsiteY44" fmla="*/ 215900 h 546100"/>
              <a:gd name="connsiteX45" fmla="*/ 1641475 w 2463800"/>
              <a:gd name="connsiteY45" fmla="*/ 241300 h 546100"/>
              <a:gd name="connsiteX46" fmla="*/ 1698625 w 2463800"/>
              <a:gd name="connsiteY46" fmla="*/ 244475 h 546100"/>
              <a:gd name="connsiteX47" fmla="*/ 1714500 w 2463800"/>
              <a:gd name="connsiteY47" fmla="*/ 285750 h 546100"/>
              <a:gd name="connsiteX48" fmla="*/ 1908175 w 2463800"/>
              <a:gd name="connsiteY48" fmla="*/ 285750 h 546100"/>
              <a:gd name="connsiteX49" fmla="*/ 1905000 w 2463800"/>
              <a:gd name="connsiteY49" fmla="*/ 307975 h 546100"/>
              <a:gd name="connsiteX50" fmla="*/ 1965325 w 2463800"/>
              <a:gd name="connsiteY50" fmla="*/ 304800 h 546100"/>
              <a:gd name="connsiteX51" fmla="*/ 1968500 w 2463800"/>
              <a:gd name="connsiteY51" fmla="*/ 339725 h 546100"/>
              <a:gd name="connsiteX52" fmla="*/ 2028825 w 2463800"/>
              <a:gd name="connsiteY52" fmla="*/ 342900 h 546100"/>
              <a:gd name="connsiteX53" fmla="*/ 2028825 w 2463800"/>
              <a:gd name="connsiteY53" fmla="*/ 415925 h 546100"/>
              <a:gd name="connsiteX54" fmla="*/ 2038350 w 2463800"/>
              <a:gd name="connsiteY54" fmla="*/ 412750 h 546100"/>
              <a:gd name="connsiteX55" fmla="*/ 2044700 w 2463800"/>
              <a:gd name="connsiteY55" fmla="*/ 460375 h 546100"/>
              <a:gd name="connsiteX56" fmla="*/ 2085975 w 2463800"/>
              <a:gd name="connsiteY56" fmla="*/ 457200 h 546100"/>
              <a:gd name="connsiteX57" fmla="*/ 2082800 w 2463800"/>
              <a:gd name="connsiteY57" fmla="*/ 498475 h 546100"/>
              <a:gd name="connsiteX58" fmla="*/ 2095500 w 2463800"/>
              <a:gd name="connsiteY58" fmla="*/ 501650 h 546100"/>
              <a:gd name="connsiteX59" fmla="*/ 2098675 w 2463800"/>
              <a:gd name="connsiteY59" fmla="*/ 546100 h 546100"/>
              <a:gd name="connsiteX60" fmla="*/ 2463800 w 2463800"/>
              <a:gd name="connsiteY60" fmla="*/ 546100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63800" h="546100">
                <a:moveTo>
                  <a:pt x="0" y="3175"/>
                </a:moveTo>
                <a:lnTo>
                  <a:pt x="53975" y="0"/>
                </a:lnTo>
                <a:lnTo>
                  <a:pt x="60325" y="12700"/>
                </a:lnTo>
                <a:lnTo>
                  <a:pt x="130175" y="9525"/>
                </a:lnTo>
                <a:lnTo>
                  <a:pt x="139700" y="15875"/>
                </a:lnTo>
                <a:lnTo>
                  <a:pt x="187325" y="15875"/>
                </a:lnTo>
                <a:lnTo>
                  <a:pt x="190500" y="25400"/>
                </a:lnTo>
                <a:lnTo>
                  <a:pt x="228600" y="25400"/>
                </a:lnTo>
                <a:lnTo>
                  <a:pt x="244475" y="34925"/>
                </a:lnTo>
                <a:cubicBezTo>
                  <a:pt x="275295" y="45198"/>
                  <a:pt x="264070" y="39960"/>
                  <a:pt x="279400" y="47625"/>
                </a:cubicBezTo>
                <a:lnTo>
                  <a:pt x="333375" y="47625"/>
                </a:lnTo>
                <a:lnTo>
                  <a:pt x="355600" y="53975"/>
                </a:lnTo>
                <a:lnTo>
                  <a:pt x="438150" y="57150"/>
                </a:lnTo>
                <a:lnTo>
                  <a:pt x="454025" y="60325"/>
                </a:lnTo>
                <a:lnTo>
                  <a:pt x="485775" y="63500"/>
                </a:lnTo>
                <a:lnTo>
                  <a:pt x="492125" y="69850"/>
                </a:lnTo>
                <a:lnTo>
                  <a:pt x="568325" y="66675"/>
                </a:lnTo>
                <a:lnTo>
                  <a:pt x="600075" y="88900"/>
                </a:lnTo>
                <a:lnTo>
                  <a:pt x="628650" y="95250"/>
                </a:lnTo>
                <a:lnTo>
                  <a:pt x="717550" y="92075"/>
                </a:lnTo>
                <a:lnTo>
                  <a:pt x="727075" y="98425"/>
                </a:lnTo>
                <a:lnTo>
                  <a:pt x="793750" y="104775"/>
                </a:lnTo>
                <a:lnTo>
                  <a:pt x="831850" y="111125"/>
                </a:lnTo>
                <a:lnTo>
                  <a:pt x="841375" y="117475"/>
                </a:lnTo>
                <a:lnTo>
                  <a:pt x="895350" y="117475"/>
                </a:lnTo>
                <a:lnTo>
                  <a:pt x="908050" y="127000"/>
                </a:lnTo>
                <a:lnTo>
                  <a:pt x="1063625" y="120650"/>
                </a:lnTo>
                <a:lnTo>
                  <a:pt x="1073150" y="130175"/>
                </a:lnTo>
                <a:lnTo>
                  <a:pt x="1123950" y="133350"/>
                </a:lnTo>
                <a:lnTo>
                  <a:pt x="1130300" y="139700"/>
                </a:lnTo>
                <a:lnTo>
                  <a:pt x="1203325" y="139700"/>
                </a:lnTo>
                <a:lnTo>
                  <a:pt x="1209675" y="158750"/>
                </a:lnTo>
                <a:lnTo>
                  <a:pt x="1260475" y="155575"/>
                </a:lnTo>
                <a:lnTo>
                  <a:pt x="1270000" y="168275"/>
                </a:lnTo>
                <a:lnTo>
                  <a:pt x="1298575" y="168275"/>
                </a:lnTo>
                <a:lnTo>
                  <a:pt x="1308100" y="180975"/>
                </a:lnTo>
                <a:lnTo>
                  <a:pt x="1355725" y="177800"/>
                </a:lnTo>
                <a:lnTo>
                  <a:pt x="1358900" y="190500"/>
                </a:lnTo>
                <a:lnTo>
                  <a:pt x="1428750" y="190500"/>
                </a:lnTo>
                <a:lnTo>
                  <a:pt x="1438275" y="196850"/>
                </a:lnTo>
                <a:lnTo>
                  <a:pt x="1495425" y="200025"/>
                </a:lnTo>
                <a:lnTo>
                  <a:pt x="1504950" y="206375"/>
                </a:lnTo>
                <a:lnTo>
                  <a:pt x="1552575" y="200025"/>
                </a:lnTo>
                <a:lnTo>
                  <a:pt x="1552575" y="200025"/>
                </a:lnTo>
                <a:lnTo>
                  <a:pt x="1612900" y="215900"/>
                </a:lnTo>
                <a:lnTo>
                  <a:pt x="1641475" y="241300"/>
                </a:lnTo>
                <a:lnTo>
                  <a:pt x="1698625" y="244475"/>
                </a:lnTo>
                <a:lnTo>
                  <a:pt x="1714500" y="285750"/>
                </a:lnTo>
                <a:lnTo>
                  <a:pt x="1908175" y="285750"/>
                </a:lnTo>
                <a:lnTo>
                  <a:pt x="1905000" y="307975"/>
                </a:lnTo>
                <a:lnTo>
                  <a:pt x="1965325" y="304800"/>
                </a:lnTo>
                <a:lnTo>
                  <a:pt x="1968500" y="339725"/>
                </a:lnTo>
                <a:lnTo>
                  <a:pt x="2028825" y="342900"/>
                </a:lnTo>
                <a:lnTo>
                  <a:pt x="2028825" y="415925"/>
                </a:lnTo>
                <a:lnTo>
                  <a:pt x="2038350" y="412750"/>
                </a:lnTo>
                <a:lnTo>
                  <a:pt x="2044700" y="460375"/>
                </a:lnTo>
                <a:lnTo>
                  <a:pt x="2085975" y="457200"/>
                </a:lnTo>
                <a:lnTo>
                  <a:pt x="2082800" y="498475"/>
                </a:lnTo>
                <a:lnTo>
                  <a:pt x="2095500" y="501650"/>
                </a:lnTo>
                <a:lnTo>
                  <a:pt x="2098675" y="546100"/>
                </a:lnTo>
                <a:lnTo>
                  <a:pt x="2463800" y="546100"/>
                </a:lnTo>
              </a:path>
            </a:pathLst>
          </a:custGeom>
          <a:ln w="19050"/>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2E2D"/>
              </a:solidFill>
              <a:effectLst/>
              <a:uLnTx/>
              <a:uFillTx/>
              <a:latin typeface="Calibri"/>
              <a:ea typeface="+mn-ea"/>
              <a:cs typeface="+mn-cs"/>
            </a:endParaRPr>
          </a:p>
        </p:txBody>
      </p:sp>
      <p:sp>
        <p:nvSpPr>
          <p:cNvPr id="95" name="Freeform 94">
            <a:extLst>
              <a:ext uri="{FF2B5EF4-FFF2-40B4-BE49-F238E27FC236}">
                <a16:creationId xmlns:a16="http://schemas.microsoft.com/office/drawing/2014/main" id="{67C8AADF-47A0-C962-DC67-4FF39DFCF77B}"/>
              </a:ext>
            </a:extLst>
          </p:cNvPr>
          <p:cNvSpPr/>
          <p:nvPr/>
        </p:nvSpPr>
        <p:spPr>
          <a:xfrm>
            <a:off x="7048103" y="2292610"/>
            <a:ext cx="2073275" cy="1479551"/>
          </a:xfrm>
          <a:custGeom>
            <a:avLst/>
            <a:gdLst>
              <a:gd name="connsiteX0" fmla="*/ 0 w 2073275"/>
              <a:gd name="connsiteY0" fmla="*/ 0 h 1479550"/>
              <a:gd name="connsiteX1" fmla="*/ 117475 w 2073275"/>
              <a:gd name="connsiteY1" fmla="*/ 6350 h 1479550"/>
              <a:gd name="connsiteX2" fmla="*/ 117475 w 2073275"/>
              <a:gd name="connsiteY2" fmla="*/ 6350 h 1479550"/>
              <a:gd name="connsiteX3" fmla="*/ 200025 w 2073275"/>
              <a:gd name="connsiteY3" fmla="*/ 22225 h 1479550"/>
              <a:gd name="connsiteX4" fmla="*/ 206375 w 2073275"/>
              <a:gd name="connsiteY4" fmla="*/ 79375 h 1479550"/>
              <a:gd name="connsiteX5" fmla="*/ 615950 w 2073275"/>
              <a:gd name="connsiteY5" fmla="*/ 79375 h 1479550"/>
              <a:gd name="connsiteX6" fmla="*/ 825500 w 2073275"/>
              <a:gd name="connsiteY6" fmla="*/ 73025 h 1479550"/>
              <a:gd name="connsiteX7" fmla="*/ 828675 w 2073275"/>
              <a:gd name="connsiteY7" fmla="*/ 139700 h 1479550"/>
              <a:gd name="connsiteX8" fmla="*/ 1041400 w 2073275"/>
              <a:gd name="connsiteY8" fmla="*/ 139700 h 1479550"/>
              <a:gd name="connsiteX9" fmla="*/ 1050925 w 2073275"/>
              <a:gd name="connsiteY9" fmla="*/ 234950 h 1479550"/>
              <a:gd name="connsiteX10" fmla="*/ 1158875 w 2073275"/>
              <a:gd name="connsiteY10" fmla="*/ 228600 h 1479550"/>
              <a:gd name="connsiteX11" fmla="*/ 1162050 w 2073275"/>
              <a:gd name="connsiteY11" fmla="*/ 304800 h 1479550"/>
              <a:gd name="connsiteX12" fmla="*/ 1917700 w 2073275"/>
              <a:gd name="connsiteY12" fmla="*/ 307975 h 1479550"/>
              <a:gd name="connsiteX13" fmla="*/ 1924050 w 2073275"/>
              <a:gd name="connsiteY13" fmla="*/ 479425 h 1479550"/>
              <a:gd name="connsiteX14" fmla="*/ 1978025 w 2073275"/>
              <a:gd name="connsiteY14" fmla="*/ 473075 h 1479550"/>
              <a:gd name="connsiteX15" fmla="*/ 1974850 w 2073275"/>
              <a:gd name="connsiteY15" fmla="*/ 730250 h 1479550"/>
              <a:gd name="connsiteX16" fmla="*/ 2070100 w 2073275"/>
              <a:gd name="connsiteY16" fmla="*/ 727075 h 1479550"/>
              <a:gd name="connsiteX17" fmla="*/ 2073275 w 2073275"/>
              <a:gd name="connsiteY17" fmla="*/ 1479550 h 147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73275" h="1479550">
                <a:moveTo>
                  <a:pt x="0" y="0"/>
                </a:moveTo>
                <a:lnTo>
                  <a:pt x="117475" y="6350"/>
                </a:lnTo>
                <a:lnTo>
                  <a:pt x="117475" y="6350"/>
                </a:lnTo>
                <a:lnTo>
                  <a:pt x="200025" y="22225"/>
                </a:lnTo>
                <a:lnTo>
                  <a:pt x="206375" y="79375"/>
                </a:lnTo>
                <a:lnTo>
                  <a:pt x="615950" y="79375"/>
                </a:lnTo>
                <a:lnTo>
                  <a:pt x="825500" y="73025"/>
                </a:lnTo>
                <a:lnTo>
                  <a:pt x="828675" y="139700"/>
                </a:lnTo>
                <a:lnTo>
                  <a:pt x="1041400" y="139700"/>
                </a:lnTo>
                <a:lnTo>
                  <a:pt x="1050925" y="234950"/>
                </a:lnTo>
                <a:lnTo>
                  <a:pt x="1158875" y="228600"/>
                </a:lnTo>
                <a:lnTo>
                  <a:pt x="1162050" y="304800"/>
                </a:lnTo>
                <a:lnTo>
                  <a:pt x="1917700" y="307975"/>
                </a:lnTo>
                <a:lnTo>
                  <a:pt x="1924050" y="479425"/>
                </a:lnTo>
                <a:lnTo>
                  <a:pt x="1978025" y="473075"/>
                </a:lnTo>
                <a:cubicBezTo>
                  <a:pt x="1976967" y="558800"/>
                  <a:pt x="1975908" y="644525"/>
                  <a:pt x="1974850" y="730250"/>
                </a:cubicBezTo>
                <a:lnTo>
                  <a:pt x="2070100" y="727075"/>
                </a:lnTo>
                <a:cubicBezTo>
                  <a:pt x="2071158" y="977900"/>
                  <a:pt x="2072217" y="1228725"/>
                  <a:pt x="2073275" y="1479550"/>
                </a:cubicBezTo>
              </a:path>
            </a:pathLst>
          </a:custGeom>
          <a:ln w="19050">
            <a:prstDash val="sysDot"/>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2E2D"/>
              </a:solidFill>
              <a:effectLst/>
              <a:uLnTx/>
              <a:uFillTx/>
              <a:latin typeface="Calibri"/>
              <a:ea typeface="+mn-ea"/>
              <a:cs typeface="+mn-cs"/>
            </a:endParaRPr>
          </a:p>
        </p:txBody>
      </p:sp>
      <p:sp>
        <p:nvSpPr>
          <p:cNvPr id="96" name="Freeform 95">
            <a:extLst>
              <a:ext uri="{FF2B5EF4-FFF2-40B4-BE49-F238E27FC236}">
                <a16:creationId xmlns:a16="http://schemas.microsoft.com/office/drawing/2014/main" id="{74911DF8-4F33-1EDC-6B0F-3827CF526682}"/>
              </a:ext>
            </a:extLst>
          </p:cNvPr>
          <p:cNvSpPr/>
          <p:nvPr/>
        </p:nvSpPr>
        <p:spPr>
          <a:xfrm>
            <a:off x="7044928" y="2298959"/>
            <a:ext cx="2352675" cy="279400"/>
          </a:xfrm>
          <a:custGeom>
            <a:avLst/>
            <a:gdLst>
              <a:gd name="connsiteX0" fmla="*/ 0 w 2352675"/>
              <a:gd name="connsiteY0" fmla="*/ 3175 h 279400"/>
              <a:gd name="connsiteX1" fmla="*/ 228600 w 2352675"/>
              <a:gd name="connsiteY1" fmla="*/ 0 h 279400"/>
              <a:gd name="connsiteX2" fmla="*/ 234950 w 2352675"/>
              <a:gd name="connsiteY2" fmla="*/ 6350 h 279400"/>
              <a:gd name="connsiteX3" fmla="*/ 317500 w 2352675"/>
              <a:gd name="connsiteY3" fmla="*/ 3175 h 279400"/>
              <a:gd name="connsiteX4" fmla="*/ 323850 w 2352675"/>
              <a:gd name="connsiteY4" fmla="*/ 12700 h 279400"/>
              <a:gd name="connsiteX5" fmla="*/ 450850 w 2352675"/>
              <a:gd name="connsiteY5" fmla="*/ 9525 h 279400"/>
              <a:gd name="connsiteX6" fmla="*/ 463550 w 2352675"/>
              <a:gd name="connsiteY6" fmla="*/ 28575 h 279400"/>
              <a:gd name="connsiteX7" fmla="*/ 498475 w 2352675"/>
              <a:gd name="connsiteY7" fmla="*/ 25400 h 279400"/>
              <a:gd name="connsiteX8" fmla="*/ 511175 w 2352675"/>
              <a:gd name="connsiteY8" fmla="*/ 44450 h 279400"/>
              <a:gd name="connsiteX9" fmla="*/ 539750 w 2352675"/>
              <a:gd name="connsiteY9" fmla="*/ 44450 h 279400"/>
              <a:gd name="connsiteX10" fmla="*/ 546100 w 2352675"/>
              <a:gd name="connsiteY10" fmla="*/ 44450 h 279400"/>
              <a:gd name="connsiteX11" fmla="*/ 558800 w 2352675"/>
              <a:gd name="connsiteY11" fmla="*/ 47625 h 279400"/>
              <a:gd name="connsiteX12" fmla="*/ 638175 w 2352675"/>
              <a:gd name="connsiteY12" fmla="*/ 50800 h 279400"/>
              <a:gd name="connsiteX13" fmla="*/ 654050 w 2352675"/>
              <a:gd name="connsiteY13" fmla="*/ 63500 h 279400"/>
              <a:gd name="connsiteX14" fmla="*/ 695325 w 2352675"/>
              <a:gd name="connsiteY14" fmla="*/ 66675 h 279400"/>
              <a:gd name="connsiteX15" fmla="*/ 723900 w 2352675"/>
              <a:gd name="connsiteY15" fmla="*/ 76200 h 279400"/>
              <a:gd name="connsiteX16" fmla="*/ 749300 w 2352675"/>
              <a:gd name="connsiteY16" fmla="*/ 88900 h 279400"/>
              <a:gd name="connsiteX17" fmla="*/ 803275 w 2352675"/>
              <a:gd name="connsiteY17" fmla="*/ 98425 h 279400"/>
              <a:gd name="connsiteX18" fmla="*/ 911225 w 2352675"/>
              <a:gd name="connsiteY18" fmla="*/ 95250 h 279400"/>
              <a:gd name="connsiteX19" fmla="*/ 917575 w 2352675"/>
              <a:gd name="connsiteY19" fmla="*/ 104775 h 279400"/>
              <a:gd name="connsiteX20" fmla="*/ 981075 w 2352675"/>
              <a:gd name="connsiteY20" fmla="*/ 104775 h 279400"/>
              <a:gd name="connsiteX21" fmla="*/ 990600 w 2352675"/>
              <a:gd name="connsiteY21" fmla="*/ 114300 h 279400"/>
              <a:gd name="connsiteX22" fmla="*/ 1162050 w 2352675"/>
              <a:gd name="connsiteY22" fmla="*/ 117475 h 279400"/>
              <a:gd name="connsiteX23" fmla="*/ 1171575 w 2352675"/>
              <a:gd name="connsiteY23" fmla="*/ 127000 h 279400"/>
              <a:gd name="connsiteX24" fmla="*/ 1292225 w 2352675"/>
              <a:gd name="connsiteY24" fmla="*/ 123825 h 279400"/>
              <a:gd name="connsiteX25" fmla="*/ 1298575 w 2352675"/>
              <a:gd name="connsiteY25" fmla="*/ 136525 h 279400"/>
              <a:gd name="connsiteX26" fmla="*/ 1393825 w 2352675"/>
              <a:gd name="connsiteY26" fmla="*/ 133350 h 279400"/>
              <a:gd name="connsiteX27" fmla="*/ 1393825 w 2352675"/>
              <a:gd name="connsiteY27" fmla="*/ 133350 h 279400"/>
              <a:gd name="connsiteX28" fmla="*/ 1431925 w 2352675"/>
              <a:gd name="connsiteY28" fmla="*/ 155575 h 279400"/>
              <a:gd name="connsiteX29" fmla="*/ 1470025 w 2352675"/>
              <a:gd name="connsiteY29" fmla="*/ 161925 h 279400"/>
              <a:gd name="connsiteX30" fmla="*/ 1473200 w 2352675"/>
              <a:gd name="connsiteY30" fmla="*/ 177800 h 279400"/>
              <a:gd name="connsiteX31" fmla="*/ 1543050 w 2352675"/>
              <a:gd name="connsiteY31" fmla="*/ 174625 h 279400"/>
              <a:gd name="connsiteX32" fmla="*/ 1543050 w 2352675"/>
              <a:gd name="connsiteY32" fmla="*/ 174625 h 279400"/>
              <a:gd name="connsiteX33" fmla="*/ 1543050 w 2352675"/>
              <a:gd name="connsiteY33" fmla="*/ 174625 h 279400"/>
              <a:gd name="connsiteX34" fmla="*/ 1565275 w 2352675"/>
              <a:gd name="connsiteY34" fmla="*/ 203200 h 279400"/>
              <a:gd name="connsiteX35" fmla="*/ 1647825 w 2352675"/>
              <a:gd name="connsiteY35" fmla="*/ 190500 h 279400"/>
              <a:gd name="connsiteX36" fmla="*/ 1647825 w 2352675"/>
              <a:gd name="connsiteY36" fmla="*/ 190500 h 279400"/>
              <a:gd name="connsiteX37" fmla="*/ 1698625 w 2352675"/>
              <a:gd name="connsiteY37" fmla="*/ 219075 h 279400"/>
              <a:gd name="connsiteX38" fmla="*/ 1733550 w 2352675"/>
              <a:gd name="connsiteY38" fmla="*/ 225425 h 279400"/>
              <a:gd name="connsiteX39" fmla="*/ 1736725 w 2352675"/>
              <a:gd name="connsiteY39" fmla="*/ 238125 h 279400"/>
              <a:gd name="connsiteX40" fmla="*/ 1790700 w 2352675"/>
              <a:gd name="connsiteY40" fmla="*/ 238125 h 279400"/>
              <a:gd name="connsiteX41" fmla="*/ 1797050 w 2352675"/>
              <a:gd name="connsiteY41" fmla="*/ 250825 h 279400"/>
              <a:gd name="connsiteX42" fmla="*/ 1990725 w 2352675"/>
              <a:gd name="connsiteY42" fmla="*/ 254000 h 279400"/>
              <a:gd name="connsiteX43" fmla="*/ 2000250 w 2352675"/>
              <a:gd name="connsiteY43" fmla="*/ 276225 h 279400"/>
              <a:gd name="connsiteX44" fmla="*/ 2352675 w 2352675"/>
              <a:gd name="connsiteY44" fmla="*/ 279400 h 27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352675" h="279400">
                <a:moveTo>
                  <a:pt x="0" y="3175"/>
                </a:moveTo>
                <a:lnTo>
                  <a:pt x="228600" y="0"/>
                </a:lnTo>
                <a:lnTo>
                  <a:pt x="234950" y="6350"/>
                </a:lnTo>
                <a:lnTo>
                  <a:pt x="317500" y="3175"/>
                </a:lnTo>
                <a:lnTo>
                  <a:pt x="323850" y="12700"/>
                </a:lnTo>
                <a:lnTo>
                  <a:pt x="450850" y="9525"/>
                </a:lnTo>
                <a:lnTo>
                  <a:pt x="463550" y="28575"/>
                </a:lnTo>
                <a:lnTo>
                  <a:pt x="498475" y="25400"/>
                </a:lnTo>
                <a:lnTo>
                  <a:pt x="511175" y="44450"/>
                </a:lnTo>
                <a:lnTo>
                  <a:pt x="539750" y="44450"/>
                </a:lnTo>
                <a:lnTo>
                  <a:pt x="546100" y="44450"/>
                </a:lnTo>
                <a:lnTo>
                  <a:pt x="558800" y="47625"/>
                </a:lnTo>
                <a:lnTo>
                  <a:pt x="638175" y="50800"/>
                </a:lnTo>
                <a:lnTo>
                  <a:pt x="654050" y="63500"/>
                </a:lnTo>
                <a:lnTo>
                  <a:pt x="695325" y="66675"/>
                </a:lnTo>
                <a:lnTo>
                  <a:pt x="723900" y="76200"/>
                </a:lnTo>
                <a:lnTo>
                  <a:pt x="749300" y="88900"/>
                </a:lnTo>
                <a:lnTo>
                  <a:pt x="803275" y="98425"/>
                </a:lnTo>
                <a:lnTo>
                  <a:pt x="911225" y="95250"/>
                </a:lnTo>
                <a:lnTo>
                  <a:pt x="917575" y="104775"/>
                </a:lnTo>
                <a:lnTo>
                  <a:pt x="981075" y="104775"/>
                </a:lnTo>
                <a:lnTo>
                  <a:pt x="990600" y="114300"/>
                </a:lnTo>
                <a:lnTo>
                  <a:pt x="1162050" y="117475"/>
                </a:lnTo>
                <a:lnTo>
                  <a:pt x="1171575" y="127000"/>
                </a:lnTo>
                <a:lnTo>
                  <a:pt x="1292225" y="123825"/>
                </a:lnTo>
                <a:lnTo>
                  <a:pt x="1298575" y="136525"/>
                </a:lnTo>
                <a:lnTo>
                  <a:pt x="1393825" y="133350"/>
                </a:lnTo>
                <a:lnTo>
                  <a:pt x="1393825" y="133350"/>
                </a:lnTo>
                <a:lnTo>
                  <a:pt x="1431925" y="155575"/>
                </a:lnTo>
                <a:lnTo>
                  <a:pt x="1470025" y="161925"/>
                </a:lnTo>
                <a:lnTo>
                  <a:pt x="1473200" y="177800"/>
                </a:lnTo>
                <a:lnTo>
                  <a:pt x="1543050" y="174625"/>
                </a:lnTo>
                <a:lnTo>
                  <a:pt x="1543050" y="174625"/>
                </a:lnTo>
                <a:lnTo>
                  <a:pt x="1543050" y="174625"/>
                </a:lnTo>
                <a:lnTo>
                  <a:pt x="1565275" y="203200"/>
                </a:lnTo>
                <a:lnTo>
                  <a:pt x="1647825" y="190500"/>
                </a:lnTo>
                <a:lnTo>
                  <a:pt x="1647825" y="190500"/>
                </a:lnTo>
                <a:lnTo>
                  <a:pt x="1698625" y="219075"/>
                </a:lnTo>
                <a:lnTo>
                  <a:pt x="1733550" y="225425"/>
                </a:lnTo>
                <a:lnTo>
                  <a:pt x="1736725" y="238125"/>
                </a:lnTo>
                <a:lnTo>
                  <a:pt x="1790700" y="238125"/>
                </a:lnTo>
                <a:lnTo>
                  <a:pt x="1797050" y="250825"/>
                </a:lnTo>
                <a:lnTo>
                  <a:pt x="1990725" y="254000"/>
                </a:lnTo>
                <a:lnTo>
                  <a:pt x="2000250" y="276225"/>
                </a:lnTo>
                <a:lnTo>
                  <a:pt x="2352675" y="279400"/>
                </a:lnTo>
              </a:path>
            </a:pathLst>
          </a:custGeom>
          <a:ln w="19050">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2E2D"/>
              </a:solidFill>
              <a:effectLst/>
              <a:uLnTx/>
              <a:uFillTx/>
              <a:latin typeface="Calibri"/>
              <a:ea typeface="+mn-ea"/>
              <a:cs typeface="+mn-cs"/>
            </a:endParaRPr>
          </a:p>
        </p:txBody>
      </p:sp>
      <p:sp>
        <p:nvSpPr>
          <p:cNvPr id="97" name="Freeform 96">
            <a:extLst>
              <a:ext uri="{FF2B5EF4-FFF2-40B4-BE49-F238E27FC236}">
                <a16:creationId xmlns:a16="http://schemas.microsoft.com/office/drawing/2014/main" id="{FC7398D6-0037-5899-D0D7-D96B53B6FCB1}"/>
              </a:ext>
            </a:extLst>
          </p:cNvPr>
          <p:cNvSpPr/>
          <p:nvPr/>
        </p:nvSpPr>
        <p:spPr>
          <a:xfrm>
            <a:off x="7054453" y="2295786"/>
            <a:ext cx="2038351" cy="561975"/>
          </a:xfrm>
          <a:custGeom>
            <a:avLst/>
            <a:gdLst>
              <a:gd name="connsiteX0" fmla="*/ 0 w 2038350"/>
              <a:gd name="connsiteY0" fmla="*/ 0 h 561975"/>
              <a:gd name="connsiteX1" fmla="*/ 139700 w 2038350"/>
              <a:gd name="connsiteY1" fmla="*/ 9525 h 561975"/>
              <a:gd name="connsiteX2" fmla="*/ 136525 w 2038350"/>
              <a:gd name="connsiteY2" fmla="*/ 66675 h 561975"/>
              <a:gd name="connsiteX3" fmla="*/ 698500 w 2038350"/>
              <a:gd name="connsiteY3" fmla="*/ 79375 h 561975"/>
              <a:gd name="connsiteX4" fmla="*/ 701675 w 2038350"/>
              <a:gd name="connsiteY4" fmla="*/ 130175 h 561975"/>
              <a:gd name="connsiteX5" fmla="*/ 895350 w 2038350"/>
              <a:gd name="connsiteY5" fmla="*/ 136525 h 561975"/>
              <a:gd name="connsiteX6" fmla="*/ 895350 w 2038350"/>
              <a:gd name="connsiteY6" fmla="*/ 203200 h 561975"/>
              <a:gd name="connsiteX7" fmla="*/ 1263650 w 2038350"/>
              <a:gd name="connsiteY7" fmla="*/ 206375 h 561975"/>
              <a:gd name="connsiteX8" fmla="*/ 1266825 w 2038350"/>
              <a:gd name="connsiteY8" fmla="*/ 282575 h 561975"/>
              <a:gd name="connsiteX9" fmla="*/ 1431925 w 2038350"/>
              <a:gd name="connsiteY9" fmla="*/ 285750 h 561975"/>
              <a:gd name="connsiteX10" fmla="*/ 1425575 w 2038350"/>
              <a:gd name="connsiteY10" fmla="*/ 365125 h 561975"/>
              <a:gd name="connsiteX11" fmla="*/ 1457325 w 2038350"/>
              <a:gd name="connsiteY11" fmla="*/ 368300 h 561975"/>
              <a:gd name="connsiteX12" fmla="*/ 1457325 w 2038350"/>
              <a:gd name="connsiteY12" fmla="*/ 377825 h 561975"/>
              <a:gd name="connsiteX13" fmla="*/ 1457325 w 2038350"/>
              <a:gd name="connsiteY13" fmla="*/ 377825 h 561975"/>
              <a:gd name="connsiteX14" fmla="*/ 1463675 w 2038350"/>
              <a:gd name="connsiteY14" fmla="*/ 463550 h 561975"/>
              <a:gd name="connsiteX15" fmla="*/ 1625600 w 2038350"/>
              <a:gd name="connsiteY15" fmla="*/ 463550 h 561975"/>
              <a:gd name="connsiteX16" fmla="*/ 1625600 w 2038350"/>
              <a:gd name="connsiteY16" fmla="*/ 561975 h 561975"/>
              <a:gd name="connsiteX17" fmla="*/ 2038350 w 2038350"/>
              <a:gd name="connsiteY17" fmla="*/ 55880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8350" h="561975">
                <a:moveTo>
                  <a:pt x="0" y="0"/>
                </a:moveTo>
                <a:lnTo>
                  <a:pt x="139700" y="9525"/>
                </a:lnTo>
                <a:lnTo>
                  <a:pt x="136525" y="66675"/>
                </a:lnTo>
                <a:lnTo>
                  <a:pt x="698500" y="79375"/>
                </a:lnTo>
                <a:lnTo>
                  <a:pt x="701675" y="130175"/>
                </a:lnTo>
                <a:lnTo>
                  <a:pt x="895350" y="136525"/>
                </a:lnTo>
                <a:lnTo>
                  <a:pt x="895350" y="203200"/>
                </a:lnTo>
                <a:lnTo>
                  <a:pt x="1263650" y="206375"/>
                </a:lnTo>
                <a:lnTo>
                  <a:pt x="1266825" y="282575"/>
                </a:lnTo>
                <a:lnTo>
                  <a:pt x="1431925" y="285750"/>
                </a:lnTo>
                <a:lnTo>
                  <a:pt x="1425575" y="365125"/>
                </a:lnTo>
                <a:lnTo>
                  <a:pt x="1457325" y="368300"/>
                </a:lnTo>
                <a:lnTo>
                  <a:pt x="1457325" y="377825"/>
                </a:lnTo>
                <a:lnTo>
                  <a:pt x="1457325" y="377825"/>
                </a:lnTo>
                <a:lnTo>
                  <a:pt x="1463675" y="463550"/>
                </a:lnTo>
                <a:lnTo>
                  <a:pt x="1625600" y="463550"/>
                </a:lnTo>
                <a:lnTo>
                  <a:pt x="1625600" y="561975"/>
                </a:lnTo>
                <a:lnTo>
                  <a:pt x="2038350" y="558800"/>
                </a:lnTo>
              </a:path>
            </a:pathLst>
          </a:custGeom>
          <a:ln w="19050">
            <a:solidFill>
              <a:schemeClr val="accent2"/>
            </a:solidFill>
            <a:prstDash val="sysDot"/>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2E2D"/>
              </a:solidFill>
              <a:effectLst/>
              <a:uLnTx/>
              <a:uFillTx/>
              <a:latin typeface="Calibri"/>
              <a:ea typeface="+mn-ea"/>
              <a:cs typeface="+mn-cs"/>
            </a:endParaRPr>
          </a:p>
        </p:txBody>
      </p:sp>
      <p:sp>
        <p:nvSpPr>
          <p:cNvPr id="98" name="Freeform 97">
            <a:extLst>
              <a:ext uri="{FF2B5EF4-FFF2-40B4-BE49-F238E27FC236}">
                <a16:creationId xmlns:a16="http://schemas.microsoft.com/office/drawing/2014/main" id="{9B0255F9-5E7A-DDAF-C6A1-6C7D2ED4B078}"/>
              </a:ext>
            </a:extLst>
          </p:cNvPr>
          <p:cNvSpPr/>
          <p:nvPr/>
        </p:nvSpPr>
        <p:spPr>
          <a:xfrm>
            <a:off x="7044928" y="2295786"/>
            <a:ext cx="2378075" cy="1476375"/>
          </a:xfrm>
          <a:custGeom>
            <a:avLst/>
            <a:gdLst>
              <a:gd name="connsiteX0" fmla="*/ 0 w 2378075"/>
              <a:gd name="connsiteY0" fmla="*/ 3175 h 1476375"/>
              <a:gd name="connsiteX1" fmla="*/ 222250 w 2378075"/>
              <a:gd name="connsiteY1" fmla="*/ 0 h 1476375"/>
              <a:gd name="connsiteX2" fmla="*/ 222250 w 2378075"/>
              <a:gd name="connsiteY2" fmla="*/ 0 h 1476375"/>
              <a:gd name="connsiteX3" fmla="*/ 301625 w 2378075"/>
              <a:gd name="connsiteY3" fmla="*/ 22225 h 1476375"/>
              <a:gd name="connsiteX4" fmla="*/ 301625 w 2378075"/>
              <a:gd name="connsiteY4" fmla="*/ 47625 h 1476375"/>
              <a:gd name="connsiteX5" fmla="*/ 374650 w 2378075"/>
              <a:gd name="connsiteY5" fmla="*/ 44450 h 1476375"/>
              <a:gd name="connsiteX6" fmla="*/ 377825 w 2378075"/>
              <a:gd name="connsiteY6" fmla="*/ 53975 h 1476375"/>
              <a:gd name="connsiteX7" fmla="*/ 438150 w 2378075"/>
              <a:gd name="connsiteY7" fmla="*/ 57150 h 1476375"/>
              <a:gd name="connsiteX8" fmla="*/ 574675 w 2378075"/>
              <a:gd name="connsiteY8" fmla="*/ 63500 h 1476375"/>
              <a:gd name="connsiteX9" fmla="*/ 612775 w 2378075"/>
              <a:gd name="connsiteY9" fmla="*/ 69850 h 1476375"/>
              <a:gd name="connsiteX10" fmla="*/ 701675 w 2378075"/>
              <a:gd name="connsiteY10" fmla="*/ 73025 h 1476375"/>
              <a:gd name="connsiteX11" fmla="*/ 730250 w 2378075"/>
              <a:gd name="connsiteY11" fmla="*/ 79375 h 1476375"/>
              <a:gd name="connsiteX12" fmla="*/ 866775 w 2378075"/>
              <a:gd name="connsiteY12" fmla="*/ 79375 h 1476375"/>
              <a:gd name="connsiteX13" fmla="*/ 873125 w 2378075"/>
              <a:gd name="connsiteY13" fmla="*/ 82550 h 1476375"/>
              <a:gd name="connsiteX14" fmla="*/ 1012825 w 2378075"/>
              <a:gd name="connsiteY14" fmla="*/ 82550 h 1476375"/>
              <a:gd name="connsiteX15" fmla="*/ 1016000 w 2378075"/>
              <a:gd name="connsiteY15" fmla="*/ 88900 h 1476375"/>
              <a:gd name="connsiteX16" fmla="*/ 1066800 w 2378075"/>
              <a:gd name="connsiteY16" fmla="*/ 88900 h 1476375"/>
              <a:gd name="connsiteX17" fmla="*/ 1076325 w 2378075"/>
              <a:gd name="connsiteY17" fmla="*/ 92075 h 1476375"/>
              <a:gd name="connsiteX18" fmla="*/ 1095375 w 2378075"/>
              <a:gd name="connsiteY18" fmla="*/ 95250 h 1476375"/>
              <a:gd name="connsiteX19" fmla="*/ 1247775 w 2378075"/>
              <a:gd name="connsiteY19" fmla="*/ 92075 h 1476375"/>
              <a:gd name="connsiteX20" fmla="*/ 1270000 w 2378075"/>
              <a:gd name="connsiteY20" fmla="*/ 98425 h 1476375"/>
              <a:gd name="connsiteX21" fmla="*/ 1387475 w 2378075"/>
              <a:gd name="connsiteY21" fmla="*/ 107950 h 1476375"/>
              <a:gd name="connsiteX22" fmla="*/ 1422400 w 2378075"/>
              <a:gd name="connsiteY22" fmla="*/ 142875 h 1476375"/>
              <a:gd name="connsiteX23" fmla="*/ 1470025 w 2378075"/>
              <a:gd name="connsiteY23" fmla="*/ 142875 h 1476375"/>
              <a:gd name="connsiteX24" fmla="*/ 1495425 w 2378075"/>
              <a:gd name="connsiteY24" fmla="*/ 161925 h 1476375"/>
              <a:gd name="connsiteX25" fmla="*/ 1508125 w 2378075"/>
              <a:gd name="connsiteY25" fmla="*/ 177800 h 1476375"/>
              <a:gd name="connsiteX26" fmla="*/ 1549400 w 2378075"/>
              <a:gd name="connsiteY26" fmla="*/ 196850 h 1476375"/>
              <a:gd name="connsiteX27" fmla="*/ 1651000 w 2378075"/>
              <a:gd name="connsiteY27" fmla="*/ 187325 h 1476375"/>
              <a:gd name="connsiteX28" fmla="*/ 1701800 w 2378075"/>
              <a:gd name="connsiteY28" fmla="*/ 222250 h 1476375"/>
              <a:gd name="connsiteX29" fmla="*/ 1730375 w 2378075"/>
              <a:gd name="connsiteY29" fmla="*/ 266700 h 1476375"/>
              <a:gd name="connsiteX30" fmla="*/ 1743075 w 2378075"/>
              <a:gd name="connsiteY30" fmla="*/ 301625 h 1476375"/>
              <a:gd name="connsiteX31" fmla="*/ 1841500 w 2378075"/>
              <a:gd name="connsiteY31" fmla="*/ 295275 h 1476375"/>
              <a:gd name="connsiteX32" fmla="*/ 1854200 w 2378075"/>
              <a:gd name="connsiteY32" fmla="*/ 311150 h 1476375"/>
              <a:gd name="connsiteX33" fmla="*/ 1873250 w 2378075"/>
              <a:gd name="connsiteY33" fmla="*/ 311150 h 1476375"/>
              <a:gd name="connsiteX34" fmla="*/ 1876425 w 2378075"/>
              <a:gd name="connsiteY34" fmla="*/ 327025 h 1476375"/>
              <a:gd name="connsiteX35" fmla="*/ 2035175 w 2378075"/>
              <a:gd name="connsiteY35" fmla="*/ 323850 h 1476375"/>
              <a:gd name="connsiteX36" fmla="*/ 2038350 w 2378075"/>
              <a:gd name="connsiteY36" fmla="*/ 374650 h 1476375"/>
              <a:gd name="connsiteX37" fmla="*/ 2378075 w 2378075"/>
              <a:gd name="connsiteY37" fmla="*/ 374650 h 1476375"/>
              <a:gd name="connsiteX38" fmla="*/ 2378075 w 2378075"/>
              <a:gd name="connsiteY38" fmla="*/ 1476375 h 147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78075" h="1476375">
                <a:moveTo>
                  <a:pt x="0" y="3175"/>
                </a:moveTo>
                <a:lnTo>
                  <a:pt x="222250" y="0"/>
                </a:lnTo>
                <a:lnTo>
                  <a:pt x="222250" y="0"/>
                </a:lnTo>
                <a:lnTo>
                  <a:pt x="301625" y="22225"/>
                </a:lnTo>
                <a:lnTo>
                  <a:pt x="301625" y="47625"/>
                </a:lnTo>
                <a:lnTo>
                  <a:pt x="374650" y="44450"/>
                </a:lnTo>
                <a:lnTo>
                  <a:pt x="377825" y="53975"/>
                </a:lnTo>
                <a:lnTo>
                  <a:pt x="438150" y="57150"/>
                </a:lnTo>
                <a:lnTo>
                  <a:pt x="574675" y="63500"/>
                </a:lnTo>
                <a:lnTo>
                  <a:pt x="612775" y="69850"/>
                </a:lnTo>
                <a:lnTo>
                  <a:pt x="701675" y="73025"/>
                </a:lnTo>
                <a:lnTo>
                  <a:pt x="730250" y="79375"/>
                </a:lnTo>
                <a:lnTo>
                  <a:pt x="866775" y="79375"/>
                </a:lnTo>
                <a:lnTo>
                  <a:pt x="873125" y="82550"/>
                </a:lnTo>
                <a:lnTo>
                  <a:pt x="1012825" y="82550"/>
                </a:lnTo>
                <a:lnTo>
                  <a:pt x="1016000" y="88900"/>
                </a:lnTo>
                <a:lnTo>
                  <a:pt x="1066800" y="88900"/>
                </a:lnTo>
                <a:lnTo>
                  <a:pt x="1076325" y="92075"/>
                </a:lnTo>
                <a:lnTo>
                  <a:pt x="1095375" y="95250"/>
                </a:lnTo>
                <a:lnTo>
                  <a:pt x="1247775" y="92075"/>
                </a:lnTo>
                <a:lnTo>
                  <a:pt x="1270000" y="98425"/>
                </a:lnTo>
                <a:lnTo>
                  <a:pt x="1387475" y="107950"/>
                </a:lnTo>
                <a:lnTo>
                  <a:pt x="1422400" y="142875"/>
                </a:lnTo>
                <a:lnTo>
                  <a:pt x="1470025" y="142875"/>
                </a:lnTo>
                <a:lnTo>
                  <a:pt x="1495425" y="161925"/>
                </a:lnTo>
                <a:lnTo>
                  <a:pt x="1508125" y="177800"/>
                </a:lnTo>
                <a:lnTo>
                  <a:pt x="1549400" y="196850"/>
                </a:lnTo>
                <a:lnTo>
                  <a:pt x="1651000" y="187325"/>
                </a:lnTo>
                <a:lnTo>
                  <a:pt x="1701800" y="222250"/>
                </a:lnTo>
                <a:lnTo>
                  <a:pt x="1730375" y="266700"/>
                </a:lnTo>
                <a:lnTo>
                  <a:pt x="1743075" y="301625"/>
                </a:lnTo>
                <a:lnTo>
                  <a:pt x="1841500" y="295275"/>
                </a:lnTo>
                <a:lnTo>
                  <a:pt x="1854200" y="311150"/>
                </a:lnTo>
                <a:lnTo>
                  <a:pt x="1873250" y="311150"/>
                </a:lnTo>
                <a:lnTo>
                  <a:pt x="1876425" y="327025"/>
                </a:lnTo>
                <a:lnTo>
                  <a:pt x="2035175" y="323850"/>
                </a:lnTo>
                <a:lnTo>
                  <a:pt x="2038350" y="374650"/>
                </a:lnTo>
                <a:lnTo>
                  <a:pt x="2378075" y="374650"/>
                </a:lnTo>
                <a:lnTo>
                  <a:pt x="2378075" y="1476375"/>
                </a:lnTo>
              </a:path>
            </a:pathLst>
          </a:custGeom>
          <a:ln w="19050">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2E2D"/>
              </a:solidFill>
              <a:effectLst/>
              <a:uLnTx/>
              <a:uFillTx/>
              <a:latin typeface="Calibri"/>
              <a:ea typeface="+mn-ea"/>
              <a:cs typeface="+mn-cs"/>
            </a:endParaRPr>
          </a:p>
        </p:txBody>
      </p:sp>
      <p:sp>
        <p:nvSpPr>
          <p:cNvPr id="99" name="Freeform 98">
            <a:extLst>
              <a:ext uri="{FF2B5EF4-FFF2-40B4-BE49-F238E27FC236}">
                <a16:creationId xmlns:a16="http://schemas.microsoft.com/office/drawing/2014/main" id="{D4AC1282-187D-FEB6-95CC-059A7E835740}"/>
              </a:ext>
            </a:extLst>
          </p:cNvPr>
          <p:cNvSpPr/>
          <p:nvPr/>
        </p:nvSpPr>
        <p:spPr>
          <a:xfrm>
            <a:off x="7054454" y="2295785"/>
            <a:ext cx="2162175" cy="463551"/>
          </a:xfrm>
          <a:custGeom>
            <a:avLst/>
            <a:gdLst>
              <a:gd name="connsiteX0" fmla="*/ 0 w 2162175"/>
              <a:gd name="connsiteY0" fmla="*/ 3175 h 463550"/>
              <a:gd name="connsiteX1" fmla="*/ 193675 w 2162175"/>
              <a:gd name="connsiteY1" fmla="*/ 0 h 463550"/>
              <a:gd name="connsiteX2" fmla="*/ 282575 w 2162175"/>
              <a:gd name="connsiteY2" fmla="*/ 3175 h 463550"/>
              <a:gd name="connsiteX3" fmla="*/ 295275 w 2162175"/>
              <a:gd name="connsiteY3" fmla="*/ 66675 h 463550"/>
              <a:gd name="connsiteX4" fmla="*/ 704850 w 2162175"/>
              <a:gd name="connsiteY4" fmla="*/ 69850 h 463550"/>
              <a:gd name="connsiteX5" fmla="*/ 708025 w 2162175"/>
              <a:gd name="connsiteY5" fmla="*/ 136525 h 463550"/>
              <a:gd name="connsiteX6" fmla="*/ 1098550 w 2162175"/>
              <a:gd name="connsiteY6" fmla="*/ 139700 h 463550"/>
              <a:gd name="connsiteX7" fmla="*/ 1104900 w 2162175"/>
              <a:gd name="connsiteY7" fmla="*/ 212725 h 463550"/>
              <a:gd name="connsiteX8" fmla="*/ 1416050 w 2162175"/>
              <a:gd name="connsiteY8" fmla="*/ 215900 h 463550"/>
              <a:gd name="connsiteX9" fmla="*/ 1419225 w 2162175"/>
              <a:gd name="connsiteY9" fmla="*/ 285750 h 463550"/>
              <a:gd name="connsiteX10" fmla="*/ 1720850 w 2162175"/>
              <a:gd name="connsiteY10" fmla="*/ 288925 h 463550"/>
              <a:gd name="connsiteX11" fmla="*/ 1727200 w 2162175"/>
              <a:gd name="connsiteY11" fmla="*/ 460375 h 463550"/>
              <a:gd name="connsiteX12" fmla="*/ 2162175 w 2162175"/>
              <a:gd name="connsiteY12" fmla="*/ 463550 h 46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2175" h="463550">
                <a:moveTo>
                  <a:pt x="0" y="3175"/>
                </a:moveTo>
                <a:lnTo>
                  <a:pt x="193675" y="0"/>
                </a:lnTo>
                <a:lnTo>
                  <a:pt x="282575" y="3175"/>
                </a:lnTo>
                <a:lnTo>
                  <a:pt x="295275" y="66675"/>
                </a:lnTo>
                <a:lnTo>
                  <a:pt x="704850" y="69850"/>
                </a:lnTo>
                <a:lnTo>
                  <a:pt x="708025" y="136525"/>
                </a:lnTo>
                <a:lnTo>
                  <a:pt x="1098550" y="139700"/>
                </a:lnTo>
                <a:lnTo>
                  <a:pt x="1104900" y="212725"/>
                </a:lnTo>
                <a:lnTo>
                  <a:pt x="1416050" y="215900"/>
                </a:lnTo>
                <a:lnTo>
                  <a:pt x="1419225" y="285750"/>
                </a:lnTo>
                <a:lnTo>
                  <a:pt x="1720850" y="288925"/>
                </a:lnTo>
                <a:lnTo>
                  <a:pt x="1727200" y="460375"/>
                </a:lnTo>
                <a:lnTo>
                  <a:pt x="2162175" y="463550"/>
                </a:lnTo>
              </a:path>
            </a:pathLst>
          </a:custGeom>
          <a:ln w="19050">
            <a:solidFill>
              <a:schemeClr val="accent3"/>
            </a:solidFill>
            <a:prstDash val="sysDot"/>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2E2D"/>
              </a:solidFill>
              <a:effectLst/>
              <a:uLnTx/>
              <a:uFillTx/>
              <a:latin typeface="Calibri"/>
              <a:ea typeface="+mn-ea"/>
              <a:cs typeface="+mn-cs"/>
            </a:endParaRPr>
          </a:p>
        </p:txBody>
      </p:sp>
      <p:cxnSp>
        <p:nvCxnSpPr>
          <p:cNvPr id="100" name="Straight Connector 99">
            <a:extLst>
              <a:ext uri="{FF2B5EF4-FFF2-40B4-BE49-F238E27FC236}">
                <a16:creationId xmlns:a16="http://schemas.microsoft.com/office/drawing/2014/main" id="{A55F4BAD-425B-58BA-7CE1-56EF39AD4F0F}"/>
              </a:ext>
            </a:extLst>
          </p:cNvPr>
          <p:cNvCxnSpPr/>
          <p:nvPr/>
        </p:nvCxnSpPr>
        <p:spPr>
          <a:xfrm>
            <a:off x="2984191" y="2224112"/>
            <a:ext cx="0" cy="1551339"/>
          </a:xfrm>
          <a:prstGeom prst="line">
            <a:avLst/>
          </a:prstGeom>
          <a:ln w="12700" cmpd="sng">
            <a:solidFill>
              <a:schemeClr val="tx2">
                <a:lumMod val="75000"/>
                <a:lumOff val="2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58C16CFF-3F91-E678-72BC-28B82A0CD49E}"/>
              </a:ext>
            </a:extLst>
          </p:cNvPr>
          <p:cNvCxnSpPr/>
          <p:nvPr/>
        </p:nvCxnSpPr>
        <p:spPr>
          <a:xfrm>
            <a:off x="8869423" y="2224112"/>
            <a:ext cx="0" cy="1551339"/>
          </a:xfrm>
          <a:prstGeom prst="line">
            <a:avLst/>
          </a:prstGeom>
          <a:ln w="12700" cmpd="sng">
            <a:solidFill>
              <a:schemeClr val="tx2">
                <a:lumMod val="75000"/>
                <a:lumOff val="2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ADD12808-1D50-B845-7BB9-1E6915D2422D}"/>
              </a:ext>
            </a:extLst>
          </p:cNvPr>
          <p:cNvCxnSpPr/>
          <p:nvPr/>
        </p:nvCxnSpPr>
        <p:spPr>
          <a:xfrm>
            <a:off x="3876845" y="2606935"/>
            <a:ext cx="265176" cy="0"/>
          </a:xfrm>
          <a:prstGeom prst="line">
            <a:avLst/>
          </a:prstGeom>
          <a:ln>
            <a:prstDash val="sysDash"/>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369A3950-677B-C2EC-1FF7-809639CA2E2D}"/>
              </a:ext>
            </a:extLst>
          </p:cNvPr>
          <p:cNvCxnSpPr/>
          <p:nvPr/>
        </p:nvCxnSpPr>
        <p:spPr>
          <a:xfrm>
            <a:off x="3876845" y="3226148"/>
            <a:ext cx="265176" cy="0"/>
          </a:xfrm>
          <a:prstGeom prst="line">
            <a:avLst/>
          </a:prstGeom>
          <a:ln>
            <a:solidFill>
              <a:schemeClr val="accent3"/>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9FD64E9F-BA75-DDEC-891F-C93396369208}"/>
              </a:ext>
            </a:extLst>
          </p:cNvPr>
          <p:cNvCxnSpPr/>
          <p:nvPr/>
        </p:nvCxnSpPr>
        <p:spPr>
          <a:xfrm>
            <a:off x="3887513" y="3862007"/>
            <a:ext cx="265176" cy="0"/>
          </a:xfrm>
          <a:prstGeom prst="line">
            <a:avLst/>
          </a:prstGeom>
          <a:ln>
            <a:solidFill>
              <a:schemeClr val="accent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437157C2-F856-9219-C025-935D8F4D06FA}"/>
              </a:ext>
            </a:extLst>
          </p:cNvPr>
          <p:cNvCxnSpPr/>
          <p:nvPr/>
        </p:nvCxnSpPr>
        <p:spPr>
          <a:xfrm>
            <a:off x="9738856" y="2606935"/>
            <a:ext cx="265176" cy="0"/>
          </a:xfrm>
          <a:prstGeom prst="line">
            <a:avLst/>
          </a:prstGeom>
          <a:ln>
            <a:prstDash val="sysDash"/>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B9D181DF-3C4A-63E7-0C9A-F40C07B426E4}"/>
              </a:ext>
            </a:extLst>
          </p:cNvPr>
          <p:cNvCxnSpPr/>
          <p:nvPr/>
        </p:nvCxnSpPr>
        <p:spPr>
          <a:xfrm>
            <a:off x="9738856" y="3243732"/>
            <a:ext cx="265176" cy="0"/>
          </a:xfrm>
          <a:prstGeom prst="line">
            <a:avLst/>
          </a:prstGeom>
          <a:ln>
            <a:solidFill>
              <a:schemeClr val="accent3"/>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6F3E9E81-FF17-D410-D4BB-85DC0072885C}"/>
              </a:ext>
            </a:extLst>
          </p:cNvPr>
          <p:cNvCxnSpPr/>
          <p:nvPr/>
        </p:nvCxnSpPr>
        <p:spPr>
          <a:xfrm>
            <a:off x="9749524" y="3903043"/>
            <a:ext cx="265176" cy="0"/>
          </a:xfrm>
          <a:prstGeom prst="line">
            <a:avLst/>
          </a:prstGeom>
          <a:ln>
            <a:solidFill>
              <a:schemeClr val="accent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4DF64BCC-0364-F78C-D05F-86FD3B85DDEA}"/>
              </a:ext>
            </a:extLst>
          </p:cNvPr>
          <p:cNvCxnSpPr/>
          <p:nvPr/>
        </p:nvCxnSpPr>
        <p:spPr>
          <a:xfrm>
            <a:off x="3887513" y="2798577"/>
            <a:ext cx="265176" cy="0"/>
          </a:xfrm>
          <a:prstGeom prst="line">
            <a:avLst/>
          </a:prstGeom>
          <a:ln>
            <a:prstDash val="solid"/>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0B493D5F-BB6F-D0DC-F8B6-9CB367958D40}"/>
              </a:ext>
            </a:extLst>
          </p:cNvPr>
          <p:cNvCxnSpPr/>
          <p:nvPr/>
        </p:nvCxnSpPr>
        <p:spPr>
          <a:xfrm>
            <a:off x="3887513" y="3410525"/>
            <a:ext cx="265176" cy="0"/>
          </a:xfrm>
          <a:prstGeom prst="line">
            <a:avLst/>
          </a:prstGeom>
          <a:ln>
            <a:solidFill>
              <a:schemeClr val="accent3"/>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5257C991-5E06-A73E-2FF3-A3953F4DD6CC}"/>
              </a:ext>
            </a:extLst>
          </p:cNvPr>
          <p:cNvCxnSpPr/>
          <p:nvPr/>
        </p:nvCxnSpPr>
        <p:spPr>
          <a:xfrm>
            <a:off x="3887513" y="4062793"/>
            <a:ext cx="265176" cy="0"/>
          </a:xfrm>
          <a:prstGeom prst="line">
            <a:avLst/>
          </a:prstGeom>
          <a:ln>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C334DE12-27D8-73E0-68D5-E05217E0265A}"/>
              </a:ext>
            </a:extLst>
          </p:cNvPr>
          <p:cNvCxnSpPr/>
          <p:nvPr/>
        </p:nvCxnSpPr>
        <p:spPr>
          <a:xfrm>
            <a:off x="9740380" y="2798577"/>
            <a:ext cx="265176" cy="0"/>
          </a:xfrm>
          <a:prstGeom prst="line">
            <a:avLst/>
          </a:prstGeom>
          <a:ln>
            <a:prstDash val="solid"/>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9DB9D5EC-BABE-A47E-211E-56FA4BD7C180}"/>
              </a:ext>
            </a:extLst>
          </p:cNvPr>
          <p:cNvCxnSpPr/>
          <p:nvPr/>
        </p:nvCxnSpPr>
        <p:spPr>
          <a:xfrm>
            <a:off x="9740380" y="3428109"/>
            <a:ext cx="265176" cy="0"/>
          </a:xfrm>
          <a:prstGeom prst="line">
            <a:avLst/>
          </a:prstGeom>
          <a:ln>
            <a:solidFill>
              <a:schemeClr val="accent3"/>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6C047B48-07EA-4A22-2603-875321BD95BA}"/>
              </a:ext>
            </a:extLst>
          </p:cNvPr>
          <p:cNvCxnSpPr/>
          <p:nvPr/>
        </p:nvCxnSpPr>
        <p:spPr>
          <a:xfrm>
            <a:off x="9758668" y="4103829"/>
            <a:ext cx="265176" cy="0"/>
          </a:xfrm>
          <a:prstGeom prst="line">
            <a:avLst/>
          </a:prstGeom>
          <a:ln>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55C2B360-3E2A-AC73-A280-5C5BFC56C768}"/>
              </a:ext>
            </a:extLst>
          </p:cNvPr>
          <p:cNvSpPr txBox="1"/>
          <p:nvPr/>
        </p:nvSpPr>
        <p:spPr>
          <a:xfrm>
            <a:off x="56103" y="5924552"/>
            <a:ext cx="11513820" cy="338554"/>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55555">
                    <a:lumMod val="50000"/>
                    <a:lumOff val="50000"/>
                  </a:srgbClr>
                </a:solidFill>
                <a:effectLst/>
                <a:uLnTx/>
                <a:uFillTx/>
                <a:latin typeface="Calibri"/>
                <a:ea typeface="+mn-ea"/>
                <a:cs typeface="+mn-cs"/>
              </a:rPr>
              <a:t>CI, confidence interval; CLL, chronic lymphocytic leukemia; HR, hazard ratio;  I, ibrutinib; </a:t>
            </a:r>
            <a:r>
              <a:rPr kumimoji="0" lang="en-US" sz="800" b="0" i="1" u="none" strike="noStrike" kern="1200" cap="none" spc="0" normalizeH="0" baseline="0" noProof="0" dirty="0">
                <a:ln>
                  <a:noFill/>
                </a:ln>
                <a:solidFill>
                  <a:srgbClr val="555555">
                    <a:lumMod val="50000"/>
                    <a:lumOff val="50000"/>
                  </a:srgbClr>
                </a:solidFill>
                <a:effectLst/>
                <a:uLnTx/>
                <a:uFillTx/>
                <a:latin typeface="Calibri"/>
                <a:ea typeface="+mn-ea"/>
                <a:cs typeface="+mn-cs"/>
              </a:rPr>
              <a:t>IGHV</a:t>
            </a:r>
            <a:r>
              <a:rPr kumimoji="0" lang="en-US" sz="800" b="0" i="0" u="none" strike="noStrike" kern="1200" cap="none" spc="0" normalizeH="0" baseline="0" noProof="0" dirty="0">
                <a:ln>
                  <a:noFill/>
                </a:ln>
                <a:solidFill>
                  <a:srgbClr val="555555">
                    <a:lumMod val="50000"/>
                    <a:lumOff val="50000"/>
                  </a:srgbClr>
                </a:solidFill>
                <a:effectLst/>
                <a:uLnTx/>
                <a:uFillTx/>
                <a:latin typeface="Calibri"/>
                <a:ea typeface="+mn-ea"/>
                <a:cs typeface="+mn-cs"/>
              </a:rPr>
              <a:t>, immunoglobulin heavy-chain variable region gene; m</a:t>
            </a:r>
            <a:r>
              <a:rPr kumimoji="0" lang="en-US" sz="800" b="0" i="1" u="none" strike="noStrike" kern="1200" cap="none" spc="0" normalizeH="0" baseline="0" noProof="0" dirty="0">
                <a:ln>
                  <a:noFill/>
                </a:ln>
                <a:solidFill>
                  <a:srgbClr val="555555">
                    <a:lumMod val="50000"/>
                    <a:lumOff val="50000"/>
                  </a:srgbClr>
                </a:solidFill>
                <a:effectLst/>
                <a:uLnTx/>
                <a:uFillTx/>
                <a:latin typeface="Calibri"/>
                <a:ea typeface="+mn-ea"/>
                <a:cs typeface="+mn-cs"/>
              </a:rPr>
              <a:t>IGHV</a:t>
            </a:r>
            <a:r>
              <a:rPr kumimoji="0" lang="en-US" sz="800" b="0" i="0" u="none" strike="noStrike" kern="1200" cap="none" spc="0" normalizeH="0" baseline="0" noProof="0" dirty="0">
                <a:ln>
                  <a:noFill/>
                </a:ln>
                <a:solidFill>
                  <a:srgbClr val="555555">
                    <a:lumMod val="50000"/>
                    <a:lumOff val="50000"/>
                  </a:srgbClr>
                </a:solidFill>
                <a:effectLst/>
                <a:uLnTx/>
                <a:uFillTx/>
                <a:latin typeface="Calibri"/>
                <a:ea typeface="+mn-ea"/>
                <a:cs typeface="+mn-cs"/>
              </a:rPr>
              <a:t>, mutated </a:t>
            </a:r>
            <a:r>
              <a:rPr kumimoji="0" lang="en-US" sz="800" b="0" i="1" u="none" strike="noStrike" kern="1200" cap="none" spc="0" normalizeH="0" baseline="0" noProof="0" dirty="0">
                <a:ln>
                  <a:noFill/>
                </a:ln>
                <a:solidFill>
                  <a:srgbClr val="555555">
                    <a:lumMod val="50000"/>
                    <a:lumOff val="50000"/>
                  </a:srgbClr>
                </a:solidFill>
                <a:effectLst/>
                <a:uLnTx/>
                <a:uFillTx/>
                <a:latin typeface="Calibri"/>
                <a:ea typeface="+mn-ea"/>
                <a:cs typeface="+mn-cs"/>
              </a:rPr>
              <a:t>IGHV;</a:t>
            </a:r>
            <a:r>
              <a:rPr kumimoji="0" lang="en-US" sz="800" b="0" i="0" u="none" strike="noStrike" kern="1200" cap="none" spc="0" normalizeH="0" baseline="0" noProof="0" dirty="0">
                <a:ln>
                  <a:noFill/>
                </a:ln>
                <a:solidFill>
                  <a:srgbClr val="555555">
                    <a:lumMod val="50000"/>
                    <a:lumOff val="50000"/>
                  </a:srgbClr>
                </a:solidFill>
                <a:effectLst/>
                <a:uLnTx/>
                <a:uFillTx/>
                <a:latin typeface="Calibri"/>
                <a:ea typeface="+mn-ea"/>
                <a:cs typeface="+mn-cs"/>
              </a:rPr>
              <a:t> PFS, progression-free survival; </a:t>
            </a:r>
            <a:r>
              <a:rPr kumimoji="0" lang="en-US" sz="800" b="0" i="1" u="none" strike="noStrike" kern="1200" cap="none" spc="0" normalizeH="0" baseline="0" noProof="0" dirty="0">
                <a:ln>
                  <a:noFill/>
                </a:ln>
                <a:solidFill>
                  <a:srgbClr val="555555">
                    <a:lumMod val="50000"/>
                    <a:lumOff val="50000"/>
                  </a:srgbClr>
                </a:solidFill>
                <a:effectLst/>
                <a:uLnTx/>
                <a:uFillTx/>
                <a:latin typeface="Calibri"/>
                <a:ea typeface="+mn-ea"/>
                <a:cs typeface="+mn-cs"/>
              </a:rPr>
              <a:t>TP53</a:t>
            </a:r>
            <a:r>
              <a:rPr kumimoji="0" lang="en-US" sz="800" b="0" i="0" u="none" strike="noStrike" kern="1200" cap="none" spc="0" normalizeH="0" baseline="0" noProof="0" dirty="0">
                <a:ln>
                  <a:noFill/>
                </a:ln>
                <a:solidFill>
                  <a:srgbClr val="555555">
                    <a:lumMod val="50000"/>
                    <a:lumOff val="50000"/>
                  </a:srgbClr>
                </a:solidFill>
                <a:effectLst/>
                <a:uLnTx/>
                <a:uFillTx/>
                <a:latin typeface="Calibri"/>
                <a:ea typeface="+mn-ea"/>
                <a:cs typeface="+mn-cs"/>
              </a:rPr>
              <a:t>del/mut, </a:t>
            </a:r>
            <a:r>
              <a:rPr kumimoji="0" lang="en-US" sz="800" b="0" i="1" u="none" strike="noStrike" kern="1200" cap="none" spc="0" normalizeH="0" baseline="0" noProof="0" dirty="0">
                <a:ln>
                  <a:noFill/>
                </a:ln>
                <a:solidFill>
                  <a:srgbClr val="555555">
                    <a:lumMod val="50000"/>
                    <a:lumOff val="50000"/>
                  </a:srgbClr>
                </a:solidFill>
                <a:effectLst/>
                <a:uLnTx/>
                <a:uFillTx/>
                <a:latin typeface="Calibri"/>
                <a:ea typeface="+mn-ea"/>
                <a:cs typeface="+mn-cs"/>
              </a:rPr>
              <a:t>TP53</a:t>
            </a:r>
            <a:r>
              <a:rPr kumimoji="0" lang="en-US" sz="800" b="0" i="0" u="none" strike="noStrike" kern="1200" cap="none" spc="0" normalizeH="0" baseline="0" noProof="0" dirty="0">
                <a:ln>
                  <a:noFill/>
                </a:ln>
                <a:solidFill>
                  <a:srgbClr val="555555">
                    <a:lumMod val="50000"/>
                    <a:lumOff val="50000"/>
                  </a:srgbClr>
                </a:solidFill>
                <a:effectLst/>
                <a:uLnTx/>
                <a:uFillTx/>
                <a:latin typeface="Calibri"/>
                <a:ea typeface="+mn-ea"/>
                <a:cs typeface="+mn-cs"/>
              </a:rPr>
              <a:t> deletion and/or mutation; u</a:t>
            </a:r>
            <a:r>
              <a:rPr kumimoji="0" lang="en-US" sz="800" b="0" i="1" u="none" strike="noStrike" kern="1200" cap="none" spc="0" normalizeH="0" baseline="0" noProof="0" dirty="0">
                <a:ln>
                  <a:noFill/>
                </a:ln>
                <a:solidFill>
                  <a:srgbClr val="555555">
                    <a:lumMod val="50000"/>
                    <a:lumOff val="50000"/>
                  </a:srgbClr>
                </a:solidFill>
                <a:effectLst/>
                <a:uLnTx/>
                <a:uFillTx/>
                <a:latin typeface="Calibri"/>
                <a:ea typeface="+mn-ea"/>
                <a:cs typeface="+mn-cs"/>
              </a:rPr>
              <a:t>IGHV</a:t>
            </a:r>
            <a:r>
              <a:rPr kumimoji="0" lang="en-US" sz="800" b="0" i="0" u="none" strike="noStrike" kern="1200" cap="none" spc="0" normalizeH="0" baseline="0" noProof="0" dirty="0">
                <a:ln>
                  <a:noFill/>
                </a:ln>
                <a:solidFill>
                  <a:srgbClr val="555555">
                    <a:lumMod val="50000"/>
                    <a:lumOff val="50000"/>
                  </a:srgbClr>
                </a:solidFill>
                <a:effectLst/>
                <a:uLnTx/>
                <a:uFillTx/>
                <a:latin typeface="Calibri"/>
                <a:ea typeface="+mn-ea"/>
                <a:cs typeface="+mn-cs"/>
              </a:rPr>
              <a:t>, unmutated </a:t>
            </a:r>
            <a:r>
              <a:rPr kumimoji="0" lang="en-US" sz="800" b="0" i="1" u="none" strike="noStrike" kern="1200" cap="none" spc="0" normalizeH="0" baseline="0" noProof="0" dirty="0">
                <a:ln>
                  <a:noFill/>
                </a:ln>
                <a:solidFill>
                  <a:srgbClr val="555555">
                    <a:lumMod val="50000"/>
                    <a:lumOff val="50000"/>
                  </a:srgbClr>
                </a:solidFill>
                <a:effectLst/>
                <a:uLnTx/>
                <a:uFillTx/>
                <a:latin typeface="Calibri"/>
                <a:ea typeface="+mn-ea"/>
                <a:cs typeface="+mn-cs"/>
              </a:rPr>
              <a:t>IGHV</a:t>
            </a:r>
            <a:r>
              <a:rPr kumimoji="0" lang="en-US" sz="800" b="0" i="0" u="none" strike="noStrike" kern="1200" cap="none" spc="0" normalizeH="0" baseline="0" noProof="0" dirty="0">
                <a:ln>
                  <a:noFill/>
                </a:ln>
                <a:solidFill>
                  <a:srgbClr val="555555">
                    <a:lumMod val="50000"/>
                    <a:lumOff val="50000"/>
                  </a:srgbClr>
                </a:solidFill>
                <a:effectLst/>
                <a:uLnTx/>
                <a:uFillTx/>
                <a:latin typeface="Calibri"/>
                <a:ea typeface="+mn-ea"/>
                <a:cs typeface="+mn-cs"/>
              </a:rPr>
              <a:t>; VI, venetoclax–ibrutinib; VO, venetoclax–obinutuzumab; WT, wild type.</a:t>
            </a:r>
          </a:p>
        </p:txBody>
      </p:sp>
      <p:sp>
        <p:nvSpPr>
          <p:cNvPr id="114" name="Text Placeholder 3">
            <a:extLst>
              <a:ext uri="{FF2B5EF4-FFF2-40B4-BE49-F238E27FC236}">
                <a16:creationId xmlns:a16="http://schemas.microsoft.com/office/drawing/2014/main" id="{4475CF9F-C8FE-C7D2-7A47-1A4CCA3B86B5}"/>
              </a:ext>
            </a:extLst>
          </p:cNvPr>
          <p:cNvSpPr txBox="1">
            <a:spLocks/>
          </p:cNvSpPr>
          <p:nvPr/>
        </p:nvSpPr>
        <p:spPr>
          <a:xfrm>
            <a:off x="9357360" y="6540015"/>
            <a:ext cx="2834640" cy="218016"/>
          </a:xfrm>
          <a:prstGeom prst="rect">
            <a:avLst/>
          </a:prstGeom>
          <a:noFill/>
        </p:spPr>
        <p:txBody>
          <a:bodyPr vert="horz" lIns="91440" tIns="45720" rIns="91440" bIns="45720" rtlCol="0" anchor="t">
            <a:noAutofit/>
          </a:bodyPr>
          <a:lstStyle>
            <a:lvl1pPr marL="0" indent="0" algn="l" defTabSz="609585" rtl="0" eaLnBrk="1" latinLnBrk="0" hangingPunct="1">
              <a:spcBef>
                <a:spcPts val="0"/>
              </a:spcBef>
              <a:buClr>
                <a:srgbClr val="346691"/>
              </a:buClr>
              <a:buFont typeface="Arial"/>
              <a:buNone/>
              <a:defRPr sz="800" kern="1200">
                <a:solidFill>
                  <a:schemeClr val="bg1">
                    <a:lumMod val="65000"/>
                  </a:schemeClr>
                </a:solidFill>
                <a:latin typeface="Arial"/>
                <a:ea typeface="+mn-ea"/>
                <a:cs typeface="Arial"/>
              </a:defRPr>
            </a:lvl1pPr>
            <a:lvl2pPr marL="990575" indent="-380990"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2pPr>
            <a:lvl3pPr marL="1523962" indent="-304792"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3pPr>
            <a:lvl4pPr marL="2133547"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4pPr>
            <a:lvl5pPr marL="2743131"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
                <a:srgbClr val="346691"/>
              </a:buClr>
              <a:buSzTx/>
              <a:buFont typeface="Arial"/>
              <a:buNone/>
              <a:tabLst/>
              <a:defRPr/>
            </a:pPr>
            <a:r>
              <a:rPr kumimoji="0" lang="en-US" sz="1000" b="0" i="0" u="none" strike="noStrike" kern="1200" cap="none" spc="0" normalizeH="0" baseline="0" noProof="0" dirty="0">
                <a:ln>
                  <a:noFill/>
                </a:ln>
                <a:solidFill>
                  <a:srgbClr val="555555">
                    <a:lumMod val="50000"/>
                    <a:lumOff val="50000"/>
                  </a:srgbClr>
                </a:solidFill>
                <a:effectLst/>
                <a:uLnTx/>
                <a:uFillTx/>
                <a:latin typeface="Roboto" panose="02000000000000000000" pitchFamily="2" charset="0"/>
                <a:ea typeface="+mn-ea"/>
                <a:cs typeface="Arial"/>
              </a:rPr>
              <a:t>*Venetoclax + ibrutinib is not yet FDA-approved</a:t>
            </a:r>
          </a:p>
        </p:txBody>
      </p:sp>
    </p:spTree>
    <p:extLst>
      <p:ext uri="{BB962C8B-B14F-4D97-AF65-F5344CB8AC3E}">
        <p14:creationId xmlns:p14="http://schemas.microsoft.com/office/powerpoint/2010/main" val="8123048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F1E82-27E0-A07E-2E34-68264009FD67}"/>
              </a:ext>
            </a:extLst>
          </p:cNvPr>
          <p:cNvSpPr>
            <a:spLocks noGrp="1"/>
          </p:cNvSpPr>
          <p:nvPr>
            <p:ph type="title"/>
          </p:nvPr>
        </p:nvSpPr>
        <p:spPr/>
        <p:txBody>
          <a:bodyPr>
            <a:normAutofit/>
          </a:bodyPr>
          <a:lstStyle/>
          <a:p>
            <a:r>
              <a:rPr lang="en-US" dirty="0"/>
              <a:t>CLL17: Selected Adverse Events of Interest</a:t>
            </a:r>
          </a:p>
        </p:txBody>
      </p:sp>
      <p:sp>
        <p:nvSpPr>
          <p:cNvPr id="7" name="Content Placeholder 6">
            <a:extLst>
              <a:ext uri="{FF2B5EF4-FFF2-40B4-BE49-F238E27FC236}">
                <a16:creationId xmlns:a16="http://schemas.microsoft.com/office/drawing/2014/main" id="{D17D3970-E1EF-C515-EDA7-0D668174FE58}"/>
              </a:ext>
            </a:extLst>
          </p:cNvPr>
          <p:cNvSpPr>
            <a:spLocks noGrp="1"/>
          </p:cNvSpPr>
          <p:nvPr>
            <p:ph idx="1"/>
          </p:nvPr>
        </p:nvSpPr>
        <p:spPr/>
        <p:txBody>
          <a:bodyPr/>
          <a:lstStyle/>
          <a:p>
            <a:endParaRPr lang="en-US" dirty="0"/>
          </a:p>
        </p:txBody>
      </p:sp>
      <p:graphicFrame>
        <p:nvGraphicFramePr>
          <p:cNvPr id="5" name="Table 5">
            <a:extLst>
              <a:ext uri="{FF2B5EF4-FFF2-40B4-BE49-F238E27FC236}">
                <a16:creationId xmlns:a16="http://schemas.microsoft.com/office/drawing/2014/main" id="{7A6BBE44-4EBE-7349-F5D8-956AC42DB827}"/>
              </a:ext>
            </a:extLst>
          </p:cNvPr>
          <p:cNvGraphicFramePr>
            <a:graphicFrameLocks noGrp="1"/>
          </p:cNvGraphicFramePr>
          <p:nvPr/>
        </p:nvGraphicFramePr>
        <p:xfrm>
          <a:off x="342896" y="684807"/>
          <a:ext cx="11239504" cy="5535801"/>
        </p:xfrm>
        <a:graphic>
          <a:graphicData uri="http://schemas.openxmlformats.org/drawingml/2006/table">
            <a:tbl>
              <a:tblPr firstRow="1" bandRow="1">
                <a:tableStyleId>{6E25E649-3F16-4E02-A733-19D2CDBF48F0}</a:tableStyleId>
              </a:tblPr>
              <a:tblGrid>
                <a:gridCol w="3421380">
                  <a:extLst>
                    <a:ext uri="{9D8B030D-6E8A-4147-A177-3AD203B41FA5}">
                      <a16:colId xmlns:a16="http://schemas.microsoft.com/office/drawing/2014/main" val="3980453188"/>
                    </a:ext>
                  </a:extLst>
                </a:gridCol>
                <a:gridCol w="2682240">
                  <a:extLst>
                    <a:ext uri="{9D8B030D-6E8A-4147-A177-3AD203B41FA5}">
                      <a16:colId xmlns:a16="http://schemas.microsoft.com/office/drawing/2014/main" val="572808656"/>
                    </a:ext>
                  </a:extLst>
                </a:gridCol>
                <a:gridCol w="2522220">
                  <a:extLst>
                    <a:ext uri="{9D8B030D-6E8A-4147-A177-3AD203B41FA5}">
                      <a16:colId xmlns:a16="http://schemas.microsoft.com/office/drawing/2014/main" val="3731510509"/>
                    </a:ext>
                  </a:extLst>
                </a:gridCol>
                <a:gridCol w="2613664">
                  <a:extLst>
                    <a:ext uri="{9D8B030D-6E8A-4147-A177-3AD203B41FA5}">
                      <a16:colId xmlns:a16="http://schemas.microsoft.com/office/drawing/2014/main" val="908002016"/>
                    </a:ext>
                  </a:extLst>
                </a:gridCol>
              </a:tblGrid>
              <a:tr h="294640">
                <a:tc>
                  <a:txBody>
                    <a:bodyPr/>
                    <a:lstStyle/>
                    <a:p>
                      <a:endParaRPr lang="en-US" sz="1300" dirty="0"/>
                    </a:p>
                  </a:txBody>
                  <a:tcPr>
                    <a:solidFill>
                      <a:schemeClr val="accent1">
                        <a:lumMod val="50000"/>
                      </a:schemeClr>
                    </a:solidFill>
                  </a:tcPr>
                </a:tc>
                <a:tc>
                  <a:txBody>
                    <a:bodyPr/>
                    <a:lstStyle/>
                    <a:p>
                      <a:pPr algn="ctr"/>
                      <a:r>
                        <a:rPr lang="en-US" sz="1300" dirty="0"/>
                        <a:t>VO</a:t>
                      </a:r>
                    </a:p>
                  </a:txBody>
                  <a:tcPr>
                    <a:solidFill>
                      <a:schemeClr val="accent1">
                        <a:lumMod val="50000"/>
                      </a:schemeClr>
                    </a:solidFill>
                  </a:tcPr>
                </a:tc>
                <a:tc>
                  <a:txBody>
                    <a:bodyPr/>
                    <a:lstStyle/>
                    <a:p>
                      <a:pPr algn="ctr"/>
                      <a:r>
                        <a:rPr lang="en-US" sz="1300" dirty="0"/>
                        <a:t>VI</a:t>
                      </a:r>
                    </a:p>
                  </a:txBody>
                  <a:tcPr>
                    <a:solidFill>
                      <a:schemeClr val="accent1">
                        <a:lumMod val="50000"/>
                      </a:schemeClr>
                    </a:solidFill>
                  </a:tcPr>
                </a:tc>
                <a:tc>
                  <a:txBody>
                    <a:bodyPr/>
                    <a:lstStyle/>
                    <a:p>
                      <a:pPr algn="ctr"/>
                      <a:r>
                        <a:rPr lang="en-US" sz="1300" dirty="0"/>
                        <a:t>I</a:t>
                      </a:r>
                    </a:p>
                  </a:txBody>
                  <a:tcPr>
                    <a:solidFill>
                      <a:schemeClr val="accent1">
                        <a:lumMod val="50000"/>
                      </a:schemeClr>
                    </a:solidFill>
                  </a:tcPr>
                </a:tc>
                <a:extLst>
                  <a:ext uri="{0D108BD9-81ED-4DB2-BD59-A6C34878D82A}">
                    <a16:rowId xmlns:a16="http://schemas.microsoft.com/office/drawing/2014/main" val="3286051744"/>
                  </a:ext>
                </a:extLst>
              </a:tr>
              <a:tr h="294640">
                <a:tc>
                  <a:txBody>
                    <a:bodyPr/>
                    <a:lstStyle/>
                    <a:p>
                      <a:r>
                        <a:rPr lang="en-US" sz="1300" dirty="0">
                          <a:solidFill>
                            <a:schemeClr val="tx2"/>
                          </a:solidFill>
                        </a:rPr>
                        <a:t>Safety population – n (%)</a:t>
                      </a:r>
                    </a:p>
                  </a:txBody>
                  <a:tcPr/>
                </a:tc>
                <a:tc>
                  <a:txBody>
                    <a:bodyPr/>
                    <a:lstStyle/>
                    <a:p>
                      <a:pPr algn="ctr"/>
                      <a:r>
                        <a:rPr lang="en-US" sz="1300" dirty="0">
                          <a:solidFill>
                            <a:schemeClr val="tx2"/>
                          </a:solidFill>
                        </a:rPr>
                        <a:t>295</a:t>
                      </a:r>
                    </a:p>
                  </a:txBody>
                  <a:tcPr/>
                </a:tc>
                <a:tc>
                  <a:txBody>
                    <a:bodyPr/>
                    <a:lstStyle/>
                    <a:p>
                      <a:pPr algn="ctr"/>
                      <a:r>
                        <a:rPr lang="en-US" sz="1300" dirty="0">
                          <a:solidFill>
                            <a:schemeClr val="tx2"/>
                          </a:solidFill>
                        </a:rPr>
                        <a:t>303</a:t>
                      </a:r>
                    </a:p>
                  </a:txBody>
                  <a:tcPr/>
                </a:tc>
                <a:tc>
                  <a:txBody>
                    <a:bodyPr/>
                    <a:lstStyle/>
                    <a:p>
                      <a:pPr algn="ctr"/>
                      <a:r>
                        <a:rPr lang="en-US" sz="1300" dirty="0">
                          <a:solidFill>
                            <a:schemeClr val="tx2"/>
                          </a:solidFill>
                        </a:rPr>
                        <a:t>298</a:t>
                      </a:r>
                    </a:p>
                  </a:txBody>
                  <a:tcPr/>
                </a:tc>
                <a:extLst>
                  <a:ext uri="{0D108BD9-81ED-4DB2-BD59-A6C34878D82A}">
                    <a16:rowId xmlns:a16="http://schemas.microsoft.com/office/drawing/2014/main" val="876281783"/>
                  </a:ext>
                </a:extLst>
              </a:tr>
              <a:tr h="372067">
                <a:tc>
                  <a:txBody>
                    <a:bodyPr/>
                    <a:lstStyle/>
                    <a:p>
                      <a:r>
                        <a:rPr lang="en-US" sz="1300" dirty="0">
                          <a:solidFill>
                            <a:schemeClr val="tx2"/>
                          </a:solidFill>
                        </a:rPr>
                        <a:t>Blood and lymphatic system disorders</a:t>
                      </a:r>
                    </a:p>
                  </a:txBody>
                  <a:tcPr>
                    <a:solidFill>
                      <a:schemeClr val="bg2"/>
                    </a:solidFill>
                  </a:tcPr>
                </a:tc>
                <a:tc>
                  <a:txBody>
                    <a:bodyPr/>
                    <a:lstStyle/>
                    <a:p>
                      <a:pPr algn="ctr"/>
                      <a:r>
                        <a:rPr lang="en-US" sz="1300" dirty="0">
                          <a:solidFill>
                            <a:schemeClr val="tx2"/>
                          </a:solidFill>
                        </a:rPr>
                        <a:t>174 (59.0)</a:t>
                      </a:r>
                    </a:p>
                  </a:txBody>
                  <a:tcPr>
                    <a:solidFill>
                      <a:schemeClr val="bg2"/>
                    </a:solidFill>
                  </a:tcPr>
                </a:tc>
                <a:tc>
                  <a:txBody>
                    <a:bodyPr/>
                    <a:lstStyle/>
                    <a:p>
                      <a:pPr algn="ctr"/>
                      <a:r>
                        <a:rPr lang="en-US" sz="1300" dirty="0">
                          <a:solidFill>
                            <a:schemeClr val="tx2"/>
                          </a:solidFill>
                        </a:rPr>
                        <a:t>130 (42.9)</a:t>
                      </a:r>
                    </a:p>
                  </a:txBody>
                  <a:tcPr>
                    <a:solidFill>
                      <a:schemeClr val="bg2"/>
                    </a:solidFill>
                  </a:tcPr>
                </a:tc>
                <a:tc>
                  <a:txBody>
                    <a:bodyPr/>
                    <a:lstStyle/>
                    <a:p>
                      <a:pPr algn="ctr"/>
                      <a:r>
                        <a:rPr lang="en-US" sz="1300" dirty="0">
                          <a:solidFill>
                            <a:schemeClr val="tx2"/>
                          </a:solidFill>
                        </a:rPr>
                        <a:t>85 (28.5)</a:t>
                      </a:r>
                    </a:p>
                  </a:txBody>
                  <a:tcPr>
                    <a:solidFill>
                      <a:schemeClr val="bg2"/>
                    </a:solidFill>
                  </a:tcPr>
                </a:tc>
                <a:extLst>
                  <a:ext uri="{0D108BD9-81ED-4DB2-BD59-A6C34878D82A}">
                    <a16:rowId xmlns:a16="http://schemas.microsoft.com/office/drawing/2014/main" val="3412635509"/>
                  </a:ext>
                </a:extLst>
              </a:tr>
              <a:tr h="294640">
                <a:tc>
                  <a:txBody>
                    <a:bodyPr/>
                    <a:lstStyle/>
                    <a:p>
                      <a:pPr indent="228600"/>
                      <a:r>
                        <a:rPr lang="en-US" sz="1300" dirty="0">
                          <a:solidFill>
                            <a:schemeClr val="tx2"/>
                          </a:solidFill>
                        </a:rPr>
                        <a:t>Febrile neutropenia</a:t>
                      </a:r>
                    </a:p>
                  </a:txBody>
                  <a:tcPr>
                    <a:solidFill>
                      <a:schemeClr val="bg2"/>
                    </a:solidFill>
                  </a:tcPr>
                </a:tc>
                <a:tc>
                  <a:txBody>
                    <a:bodyPr/>
                    <a:lstStyle/>
                    <a:p>
                      <a:pPr algn="ctr"/>
                      <a:r>
                        <a:rPr lang="en-US" sz="1300" dirty="0">
                          <a:solidFill>
                            <a:schemeClr val="tx2"/>
                          </a:solidFill>
                        </a:rPr>
                        <a:t>14 (4.7)</a:t>
                      </a:r>
                    </a:p>
                  </a:txBody>
                  <a:tcPr>
                    <a:solidFill>
                      <a:schemeClr val="bg2"/>
                    </a:solidFill>
                  </a:tcPr>
                </a:tc>
                <a:tc>
                  <a:txBody>
                    <a:bodyPr/>
                    <a:lstStyle/>
                    <a:p>
                      <a:pPr algn="ctr"/>
                      <a:r>
                        <a:rPr lang="en-US" sz="1300" dirty="0">
                          <a:solidFill>
                            <a:schemeClr val="tx2"/>
                          </a:solidFill>
                        </a:rPr>
                        <a:t>7 (2.3)</a:t>
                      </a:r>
                    </a:p>
                  </a:txBody>
                  <a:tcPr>
                    <a:solidFill>
                      <a:schemeClr val="bg2"/>
                    </a:solidFill>
                  </a:tcPr>
                </a:tc>
                <a:tc>
                  <a:txBody>
                    <a:bodyPr/>
                    <a:lstStyle/>
                    <a:p>
                      <a:pPr algn="ctr"/>
                      <a:r>
                        <a:rPr lang="en-US" sz="1300" dirty="0">
                          <a:solidFill>
                            <a:schemeClr val="tx2"/>
                          </a:solidFill>
                        </a:rPr>
                        <a:t>0 (0)</a:t>
                      </a:r>
                    </a:p>
                  </a:txBody>
                  <a:tcPr>
                    <a:solidFill>
                      <a:schemeClr val="bg2"/>
                    </a:solidFill>
                  </a:tcPr>
                </a:tc>
                <a:extLst>
                  <a:ext uri="{0D108BD9-81ED-4DB2-BD59-A6C34878D82A}">
                    <a16:rowId xmlns:a16="http://schemas.microsoft.com/office/drawing/2014/main" val="4046182476"/>
                  </a:ext>
                </a:extLst>
              </a:tr>
              <a:tr h="294640">
                <a:tc>
                  <a:txBody>
                    <a:bodyPr/>
                    <a:lstStyle/>
                    <a:p>
                      <a:pPr indent="228600"/>
                      <a:r>
                        <a:rPr lang="en-US" sz="1300" dirty="0">
                          <a:solidFill>
                            <a:schemeClr val="tx2"/>
                          </a:solidFill>
                        </a:rPr>
                        <a:t>Neutropenia</a:t>
                      </a:r>
                    </a:p>
                  </a:txBody>
                  <a:tcPr>
                    <a:solidFill>
                      <a:schemeClr val="bg2"/>
                    </a:solidFill>
                  </a:tcPr>
                </a:tc>
                <a:tc>
                  <a:txBody>
                    <a:bodyPr/>
                    <a:lstStyle/>
                    <a:p>
                      <a:pPr algn="ctr"/>
                      <a:r>
                        <a:rPr lang="en-US" sz="1300" dirty="0">
                          <a:solidFill>
                            <a:schemeClr val="tx2"/>
                          </a:solidFill>
                        </a:rPr>
                        <a:t>155 (52.5)</a:t>
                      </a:r>
                    </a:p>
                  </a:txBody>
                  <a:tcPr>
                    <a:solidFill>
                      <a:schemeClr val="bg2"/>
                    </a:solidFill>
                  </a:tcPr>
                </a:tc>
                <a:tc>
                  <a:txBody>
                    <a:bodyPr/>
                    <a:lstStyle/>
                    <a:p>
                      <a:pPr algn="ctr"/>
                      <a:r>
                        <a:rPr lang="en-US" sz="1300" dirty="0">
                          <a:solidFill>
                            <a:schemeClr val="tx2"/>
                          </a:solidFill>
                        </a:rPr>
                        <a:t>110 (36.3)</a:t>
                      </a:r>
                    </a:p>
                  </a:txBody>
                  <a:tcPr>
                    <a:solidFill>
                      <a:schemeClr val="bg2"/>
                    </a:solidFill>
                  </a:tcPr>
                </a:tc>
                <a:tc>
                  <a:txBody>
                    <a:bodyPr/>
                    <a:lstStyle/>
                    <a:p>
                      <a:pPr algn="ctr"/>
                      <a:r>
                        <a:rPr lang="en-US" sz="1300" dirty="0">
                          <a:solidFill>
                            <a:schemeClr val="tx2"/>
                          </a:solidFill>
                        </a:rPr>
                        <a:t>49 (16.4)</a:t>
                      </a:r>
                    </a:p>
                  </a:txBody>
                  <a:tcPr>
                    <a:solidFill>
                      <a:schemeClr val="bg2"/>
                    </a:solidFill>
                  </a:tcPr>
                </a:tc>
                <a:extLst>
                  <a:ext uri="{0D108BD9-81ED-4DB2-BD59-A6C34878D82A}">
                    <a16:rowId xmlns:a16="http://schemas.microsoft.com/office/drawing/2014/main" val="3737422378"/>
                  </a:ext>
                </a:extLst>
              </a:tr>
              <a:tr h="294640">
                <a:tc>
                  <a:txBody>
                    <a:bodyPr/>
                    <a:lstStyle/>
                    <a:p>
                      <a:r>
                        <a:rPr lang="en-US" sz="1300" dirty="0">
                          <a:solidFill>
                            <a:schemeClr val="tx2"/>
                          </a:solidFill>
                        </a:rPr>
                        <a:t>Cardiac disorders</a:t>
                      </a:r>
                    </a:p>
                  </a:txBody>
                  <a:tcPr>
                    <a:solidFill>
                      <a:srgbClr val="E7E8E9"/>
                    </a:solidFill>
                  </a:tcPr>
                </a:tc>
                <a:tc>
                  <a:txBody>
                    <a:bodyPr/>
                    <a:lstStyle/>
                    <a:p>
                      <a:pPr algn="ctr"/>
                      <a:r>
                        <a:rPr lang="en-US" sz="1300" dirty="0">
                          <a:solidFill>
                            <a:schemeClr val="tx2"/>
                          </a:solidFill>
                        </a:rPr>
                        <a:t>41 (13.9)</a:t>
                      </a:r>
                    </a:p>
                  </a:txBody>
                  <a:tcPr>
                    <a:solidFill>
                      <a:srgbClr val="E7E8E9"/>
                    </a:solidFill>
                  </a:tcPr>
                </a:tc>
                <a:tc>
                  <a:txBody>
                    <a:bodyPr/>
                    <a:lstStyle/>
                    <a:p>
                      <a:pPr algn="ctr"/>
                      <a:r>
                        <a:rPr lang="en-US" sz="1300" dirty="0">
                          <a:solidFill>
                            <a:schemeClr val="tx2"/>
                          </a:solidFill>
                        </a:rPr>
                        <a:t>72 (23.8)</a:t>
                      </a:r>
                    </a:p>
                  </a:txBody>
                  <a:tcPr>
                    <a:solidFill>
                      <a:srgbClr val="E7E8E9"/>
                    </a:solidFill>
                  </a:tcPr>
                </a:tc>
                <a:tc>
                  <a:txBody>
                    <a:bodyPr/>
                    <a:lstStyle/>
                    <a:p>
                      <a:pPr algn="ctr"/>
                      <a:r>
                        <a:rPr lang="en-US" sz="1300" dirty="0">
                          <a:solidFill>
                            <a:schemeClr val="tx2"/>
                          </a:solidFill>
                        </a:rPr>
                        <a:t>103 (34.6)</a:t>
                      </a:r>
                    </a:p>
                  </a:txBody>
                  <a:tcPr/>
                </a:tc>
                <a:extLst>
                  <a:ext uri="{0D108BD9-81ED-4DB2-BD59-A6C34878D82A}">
                    <a16:rowId xmlns:a16="http://schemas.microsoft.com/office/drawing/2014/main" val="1146494468"/>
                  </a:ext>
                </a:extLst>
              </a:tr>
              <a:tr h="294640">
                <a:tc>
                  <a:txBody>
                    <a:bodyPr/>
                    <a:lstStyle/>
                    <a:p>
                      <a:pPr indent="228600"/>
                      <a:r>
                        <a:rPr lang="en-US" sz="1300" dirty="0">
                          <a:solidFill>
                            <a:schemeClr val="tx2"/>
                          </a:solidFill>
                        </a:rPr>
                        <a:t>Atrial fibrillation</a:t>
                      </a:r>
                    </a:p>
                  </a:txBody>
                  <a:tcPr>
                    <a:solidFill>
                      <a:srgbClr val="E7E8E9"/>
                    </a:solidFill>
                  </a:tcPr>
                </a:tc>
                <a:tc>
                  <a:txBody>
                    <a:bodyPr/>
                    <a:lstStyle/>
                    <a:p>
                      <a:pPr algn="ctr"/>
                      <a:r>
                        <a:rPr lang="en-US" sz="1300" dirty="0">
                          <a:solidFill>
                            <a:schemeClr val="tx2"/>
                          </a:solidFill>
                        </a:rPr>
                        <a:t>11 (3.7)</a:t>
                      </a:r>
                    </a:p>
                  </a:txBody>
                  <a:tcPr>
                    <a:solidFill>
                      <a:srgbClr val="E7E8E9"/>
                    </a:solidFill>
                  </a:tcPr>
                </a:tc>
                <a:tc>
                  <a:txBody>
                    <a:bodyPr/>
                    <a:lstStyle/>
                    <a:p>
                      <a:pPr algn="ctr"/>
                      <a:r>
                        <a:rPr lang="en-US" sz="1300" dirty="0">
                          <a:solidFill>
                            <a:schemeClr val="tx2"/>
                          </a:solidFill>
                        </a:rPr>
                        <a:t>38 (12.5)</a:t>
                      </a:r>
                    </a:p>
                  </a:txBody>
                  <a:tcPr>
                    <a:solidFill>
                      <a:srgbClr val="E7E8E9"/>
                    </a:solidFill>
                  </a:tcPr>
                </a:tc>
                <a:tc>
                  <a:txBody>
                    <a:bodyPr/>
                    <a:lstStyle/>
                    <a:p>
                      <a:pPr algn="ctr"/>
                      <a:r>
                        <a:rPr lang="en-US" sz="1300" dirty="0">
                          <a:solidFill>
                            <a:schemeClr val="tx2"/>
                          </a:solidFill>
                        </a:rPr>
                        <a:t>50 (16.8)</a:t>
                      </a:r>
                    </a:p>
                  </a:txBody>
                  <a:tcPr>
                    <a:solidFill>
                      <a:srgbClr val="E7E8E9"/>
                    </a:solidFill>
                  </a:tcPr>
                </a:tc>
                <a:extLst>
                  <a:ext uri="{0D108BD9-81ED-4DB2-BD59-A6C34878D82A}">
                    <a16:rowId xmlns:a16="http://schemas.microsoft.com/office/drawing/2014/main" val="1706506112"/>
                  </a:ext>
                </a:extLst>
              </a:tr>
              <a:tr h="294640">
                <a:tc>
                  <a:txBody>
                    <a:bodyPr/>
                    <a:lstStyle/>
                    <a:p>
                      <a:r>
                        <a:rPr lang="en-US" sz="1300" dirty="0">
                          <a:solidFill>
                            <a:schemeClr val="tx2"/>
                          </a:solidFill>
                        </a:rPr>
                        <a:t>Gastrointestinal disorders</a:t>
                      </a:r>
                    </a:p>
                  </a:txBody>
                  <a:tcPr>
                    <a:solidFill>
                      <a:schemeClr val="bg2"/>
                    </a:solidFill>
                  </a:tcPr>
                </a:tc>
                <a:tc>
                  <a:txBody>
                    <a:bodyPr/>
                    <a:lstStyle/>
                    <a:p>
                      <a:pPr algn="ctr"/>
                      <a:r>
                        <a:rPr lang="en-US" sz="1300" dirty="0">
                          <a:solidFill>
                            <a:schemeClr val="tx2"/>
                          </a:solidFill>
                        </a:rPr>
                        <a:t>176 (59.7)</a:t>
                      </a:r>
                    </a:p>
                  </a:txBody>
                  <a:tcPr>
                    <a:solidFill>
                      <a:schemeClr val="bg2"/>
                    </a:solidFill>
                  </a:tcPr>
                </a:tc>
                <a:tc>
                  <a:txBody>
                    <a:bodyPr/>
                    <a:lstStyle/>
                    <a:p>
                      <a:pPr algn="ctr"/>
                      <a:r>
                        <a:rPr lang="en-US" sz="1300" dirty="0">
                          <a:solidFill>
                            <a:schemeClr val="tx2"/>
                          </a:solidFill>
                        </a:rPr>
                        <a:t>225 (74.3)</a:t>
                      </a:r>
                    </a:p>
                  </a:txBody>
                  <a:tcPr>
                    <a:solidFill>
                      <a:schemeClr val="bg2"/>
                    </a:solidFill>
                  </a:tcPr>
                </a:tc>
                <a:tc>
                  <a:txBody>
                    <a:bodyPr/>
                    <a:lstStyle/>
                    <a:p>
                      <a:pPr algn="ctr"/>
                      <a:r>
                        <a:rPr lang="en-US" sz="1300" dirty="0">
                          <a:solidFill>
                            <a:schemeClr val="tx2"/>
                          </a:solidFill>
                        </a:rPr>
                        <a:t>189 (63.4)</a:t>
                      </a:r>
                    </a:p>
                  </a:txBody>
                  <a:tcPr>
                    <a:solidFill>
                      <a:schemeClr val="bg2"/>
                    </a:solidFill>
                  </a:tcPr>
                </a:tc>
                <a:extLst>
                  <a:ext uri="{0D108BD9-81ED-4DB2-BD59-A6C34878D82A}">
                    <a16:rowId xmlns:a16="http://schemas.microsoft.com/office/drawing/2014/main" val="2989096797"/>
                  </a:ext>
                </a:extLst>
              </a:tr>
              <a:tr h="294640">
                <a:tc>
                  <a:txBody>
                    <a:bodyPr/>
                    <a:lstStyle/>
                    <a:p>
                      <a:pPr indent="228600"/>
                      <a:r>
                        <a:rPr lang="en-US" sz="1300" dirty="0">
                          <a:solidFill>
                            <a:schemeClr val="tx2"/>
                          </a:solidFill>
                        </a:rPr>
                        <a:t>Diarrhea</a:t>
                      </a:r>
                    </a:p>
                  </a:txBody>
                  <a:tcPr>
                    <a:solidFill>
                      <a:schemeClr val="bg2"/>
                    </a:solidFill>
                  </a:tcPr>
                </a:tc>
                <a:tc>
                  <a:txBody>
                    <a:bodyPr/>
                    <a:lstStyle/>
                    <a:p>
                      <a:pPr algn="ctr"/>
                      <a:r>
                        <a:rPr lang="en-US" sz="1300" dirty="0">
                          <a:solidFill>
                            <a:schemeClr val="tx2"/>
                          </a:solidFill>
                        </a:rPr>
                        <a:t>80 (27.1)</a:t>
                      </a:r>
                    </a:p>
                  </a:txBody>
                  <a:tcPr>
                    <a:solidFill>
                      <a:schemeClr val="bg2"/>
                    </a:solidFill>
                  </a:tcPr>
                </a:tc>
                <a:tc>
                  <a:txBody>
                    <a:bodyPr/>
                    <a:lstStyle/>
                    <a:p>
                      <a:pPr algn="ctr"/>
                      <a:r>
                        <a:rPr lang="en-US" sz="1300" dirty="0">
                          <a:solidFill>
                            <a:schemeClr val="tx2"/>
                          </a:solidFill>
                        </a:rPr>
                        <a:t>143 (47.2)</a:t>
                      </a:r>
                    </a:p>
                  </a:txBody>
                  <a:tcPr>
                    <a:solidFill>
                      <a:schemeClr val="bg2"/>
                    </a:solidFill>
                  </a:tcPr>
                </a:tc>
                <a:tc>
                  <a:txBody>
                    <a:bodyPr/>
                    <a:lstStyle/>
                    <a:p>
                      <a:pPr algn="ctr"/>
                      <a:r>
                        <a:rPr lang="en-US" sz="1300" dirty="0">
                          <a:solidFill>
                            <a:schemeClr val="tx2"/>
                          </a:solidFill>
                        </a:rPr>
                        <a:t>104 (34.9)</a:t>
                      </a:r>
                    </a:p>
                  </a:txBody>
                  <a:tcPr>
                    <a:solidFill>
                      <a:schemeClr val="tx1">
                        <a:lumMod val="10000"/>
                        <a:lumOff val="90000"/>
                      </a:schemeClr>
                    </a:solidFill>
                  </a:tcPr>
                </a:tc>
                <a:extLst>
                  <a:ext uri="{0D108BD9-81ED-4DB2-BD59-A6C34878D82A}">
                    <a16:rowId xmlns:a16="http://schemas.microsoft.com/office/drawing/2014/main" val="1307496093"/>
                  </a:ext>
                </a:extLst>
              </a:tr>
              <a:tr h="294640">
                <a:tc>
                  <a:txBody>
                    <a:bodyPr/>
                    <a:lstStyle/>
                    <a:p>
                      <a:r>
                        <a:rPr lang="en-US" sz="1300" dirty="0">
                          <a:solidFill>
                            <a:schemeClr val="tx2"/>
                          </a:solidFill>
                        </a:rPr>
                        <a:t>Infections and infestations</a:t>
                      </a:r>
                    </a:p>
                  </a:txBody>
                  <a:tcPr>
                    <a:solidFill>
                      <a:srgbClr val="E7E8E9"/>
                    </a:solidFill>
                  </a:tcPr>
                </a:tc>
                <a:tc>
                  <a:txBody>
                    <a:bodyPr/>
                    <a:lstStyle/>
                    <a:p>
                      <a:pPr algn="ctr"/>
                      <a:r>
                        <a:rPr lang="en-US" sz="1300" dirty="0">
                          <a:solidFill>
                            <a:schemeClr val="tx2"/>
                          </a:solidFill>
                        </a:rPr>
                        <a:t>225 (76.3)</a:t>
                      </a:r>
                    </a:p>
                  </a:txBody>
                  <a:tcPr>
                    <a:solidFill>
                      <a:srgbClr val="E7E8E9"/>
                    </a:solidFill>
                  </a:tcPr>
                </a:tc>
                <a:tc>
                  <a:txBody>
                    <a:bodyPr/>
                    <a:lstStyle/>
                    <a:p>
                      <a:pPr algn="ctr"/>
                      <a:r>
                        <a:rPr lang="en-US" sz="1300" dirty="0">
                          <a:solidFill>
                            <a:schemeClr val="tx2"/>
                          </a:solidFill>
                        </a:rPr>
                        <a:t>243 (80.2)</a:t>
                      </a:r>
                    </a:p>
                  </a:txBody>
                  <a:tcPr>
                    <a:solidFill>
                      <a:srgbClr val="E7E8E9"/>
                    </a:solidFill>
                  </a:tcPr>
                </a:tc>
                <a:tc>
                  <a:txBody>
                    <a:bodyPr/>
                    <a:lstStyle/>
                    <a:p>
                      <a:pPr algn="ctr"/>
                      <a:r>
                        <a:rPr lang="en-US" sz="1300" dirty="0">
                          <a:solidFill>
                            <a:schemeClr val="tx2"/>
                          </a:solidFill>
                        </a:rPr>
                        <a:t>238 (79.9)</a:t>
                      </a:r>
                    </a:p>
                  </a:txBody>
                  <a:tcPr>
                    <a:solidFill>
                      <a:srgbClr val="E7E8E9"/>
                    </a:solidFill>
                  </a:tcPr>
                </a:tc>
                <a:extLst>
                  <a:ext uri="{0D108BD9-81ED-4DB2-BD59-A6C34878D82A}">
                    <a16:rowId xmlns:a16="http://schemas.microsoft.com/office/drawing/2014/main" val="8022230"/>
                  </a:ext>
                </a:extLst>
              </a:tr>
              <a:tr h="294640">
                <a:tc>
                  <a:txBody>
                    <a:bodyPr/>
                    <a:lstStyle/>
                    <a:p>
                      <a:pPr indent="228600"/>
                      <a:r>
                        <a:rPr lang="en-US" sz="1300" dirty="0">
                          <a:solidFill>
                            <a:schemeClr val="tx2"/>
                          </a:solidFill>
                        </a:rPr>
                        <a:t>COVID-19</a:t>
                      </a:r>
                    </a:p>
                  </a:txBody>
                  <a:tcPr>
                    <a:solidFill>
                      <a:srgbClr val="E7E8E9"/>
                    </a:solidFill>
                  </a:tcPr>
                </a:tc>
                <a:tc>
                  <a:txBody>
                    <a:bodyPr/>
                    <a:lstStyle/>
                    <a:p>
                      <a:pPr algn="ctr"/>
                      <a:r>
                        <a:rPr lang="en-US" sz="1300" dirty="0">
                          <a:solidFill>
                            <a:schemeClr val="tx2"/>
                          </a:solidFill>
                        </a:rPr>
                        <a:t>113 (38.3)</a:t>
                      </a:r>
                    </a:p>
                  </a:txBody>
                  <a:tcPr>
                    <a:solidFill>
                      <a:srgbClr val="E7E8E9"/>
                    </a:solidFill>
                  </a:tcPr>
                </a:tc>
                <a:tc>
                  <a:txBody>
                    <a:bodyPr/>
                    <a:lstStyle/>
                    <a:p>
                      <a:pPr algn="ctr"/>
                      <a:r>
                        <a:rPr lang="en-US" sz="1300" dirty="0">
                          <a:solidFill>
                            <a:schemeClr val="tx2"/>
                          </a:solidFill>
                        </a:rPr>
                        <a:t>128 (42.2)</a:t>
                      </a:r>
                    </a:p>
                  </a:txBody>
                  <a:tcPr>
                    <a:solidFill>
                      <a:srgbClr val="E7E8E9"/>
                    </a:solidFill>
                  </a:tcPr>
                </a:tc>
                <a:tc>
                  <a:txBody>
                    <a:bodyPr/>
                    <a:lstStyle/>
                    <a:p>
                      <a:pPr algn="ctr"/>
                      <a:r>
                        <a:rPr lang="en-US" sz="1300" dirty="0">
                          <a:solidFill>
                            <a:schemeClr val="tx2"/>
                          </a:solidFill>
                        </a:rPr>
                        <a:t>117 (39.3)</a:t>
                      </a:r>
                    </a:p>
                  </a:txBody>
                  <a:tcPr>
                    <a:solidFill>
                      <a:srgbClr val="E7E8E9"/>
                    </a:solidFill>
                  </a:tcPr>
                </a:tc>
                <a:extLst>
                  <a:ext uri="{0D108BD9-81ED-4DB2-BD59-A6C34878D82A}">
                    <a16:rowId xmlns:a16="http://schemas.microsoft.com/office/drawing/2014/main" val="1478503740"/>
                  </a:ext>
                </a:extLst>
              </a:tr>
              <a:tr h="294640">
                <a:tc>
                  <a:txBody>
                    <a:bodyPr/>
                    <a:lstStyle/>
                    <a:p>
                      <a:pPr indent="228600"/>
                      <a:r>
                        <a:rPr lang="en-US" sz="1300" dirty="0">
                          <a:solidFill>
                            <a:schemeClr val="tx2"/>
                          </a:solidFill>
                        </a:rPr>
                        <a:t>Pneumonia</a:t>
                      </a:r>
                    </a:p>
                  </a:txBody>
                  <a:tcPr/>
                </a:tc>
                <a:tc>
                  <a:txBody>
                    <a:bodyPr/>
                    <a:lstStyle/>
                    <a:p>
                      <a:pPr algn="ctr"/>
                      <a:r>
                        <a:rPr lang="en-US" sz="1300" dirty="0">
                          <a:solidFill>
                            <a:schemeClr val="tx2"/>
                          </a:solidFill>
                        </a:rPr>
                        <a:t>41 (13.9)</a:t>
                      </a:r>
                    </a:p>
                  </a:txBody>
                  <a:tcPr/>
                </a:tc>
                <a:tc>
                  <a:txBody>
                    <a:bodyPr/>
                    <a:lstStyle/>
                    <a:p>
                      <a:pPr algn="ctr"/>
                      <a:r>
                        <a:rPr lang="en-US" sz="1300" dirty="0">
                          <a:solidFill>
                            <a:schemeClr val="tx2"/>
                          </a:solidFill>
                        </a:rPr>
                        <a:t>28 (9.2)</a:t>
                      </a:r>
                    </a:p>
                  </a:txBody>
                  <a:tcPr/>
                </a:tc>
                <a:tc>
                  <a:txBody>
                    <a:bodyPr/>
                    <a:lstStyle/>
                    <a:p>
                      <a:pPr algn="ctr"/>
                      <a:r>
                        <a:rPr lang="en-US" sz="1300" dirty="0">
                          <a:solidFill>
                            <a:schemeClr val="tx2"/>
                          </a:solidFill>
                        </a:rPr>
                        <a:t>40 (13.4)</a:t>
                      </a:r>
                    </a:p>
                  </a:txBody>
                  <a:tcPr/>
                </a:tc>
                <a:extLst>
                  <a:ext uri="{0D108BD9-81ED-4DB2-BD59-A6C34878D82A}">
                    <a16:rowId xmlns:a16="http://schemas.microsoft.com/office/drawing/2014/main" val="3193200794"/>
                  </a:ext>
                </a:extLst>
              </a:tr>
              <a:tr h="372067">
                <a:tc>
                  <a:txBody>
                    <a:bodyPr/>
                    <a:lstStyle/>
                    <a:p>
                      <a:r>
                        <a:rPr lang="en-US" sz="1300" dirty="0">
                          <a:solidFill>
                            <a:schemeClr val="tx2"/>
                          </a:solidFill>
                        </a:rPr>
                        <a:t>Metabolism and nutrition disorders</a:t>
                      </a:r>
                    </a:p>
                  </a:txBody>
                  <a:tcPr>
                    <a:solidFill>
                      <a:schemeClr val="bg2"/>
                    </a:solidFill>
                  </a:tcPr>
                </a:tc>
                <a:tc>
                  <a:txBody>
                    <a:bodyPr/>
                    <a:lstStyle/>
                    <a:p>
                      <a:pPr algn="ctr"/>
                      <a:r>
                        <a:rPr lang="en-US" sz="1300" dirty="0">
                          <a:solidFill>
                            <a:schemeClr val="tx2"/>
                          </a:solidFill>
                        </a:rPr>
                        <a:t>90 (30.5)</a:t>
                      </a:r>
                    </a:p>
                  </a:txBody>
                  <a:tcPr>
                    <a:solidFill>
                      <a:schemeClr val="bg2"/>
                    </a:solidFill>
                  </a:tcPr>
                </a:tc>
                <a:tc>
                  <a:txBody>
                    <a:bodyPr/>
                    <a:lstStyle/>
                    <a:p>
                      <a:pPr algn="ctr"/>
                      <a:r>
                        <a:rPr lang="en-US" sz="1300" dirty="0">
                          <a:solidFill>
                            <a:schemeClr val="tx2"/>
                          </a:solidFill>
                        </a:rPr>
                        <a:t>75 (24.8)</a:t>
                      </a:r>
                    </a:p>
                  </a:txBody>
                  <a:tcPr>
                    <a:solidFill>
                      <a:schemeClr val="bg2"/>
                    </a:solidFill>
                  </a:tcPr>
                </a:tc>
                <a:tc>
                  <a:txBody>
                    <a:bodyPr/>
                    <a:lstStyle/>
                    <a:p>
                      <a:pPr algn="ctr"/>
                      <a:r>
                        <a:rPr lang="en-US" sz="1300" dirty="0">
                          <a:solidFill>
                            <a:schemeClr val="tx2"/>
                          </a:solidFill>
                        </a:rPr>
                        <a:t>72 (24.2)</a:t>
                      </a:r>
                    </a:p>
                  </a:txBody>
                  <a:tcPr>
                    <a:solidFill>
                      <a:schemeClr val="bg2"/>
                    </a:solidFill>
                  </a:tcPr>
                </a:tc>
                <a:extLst>
                  <a:ext uri="{0D108BD9-81ED-4DB2-BD59-A6C34878D82A}">
                    <a16:rowId xmlns:a16="http://schemas.microsoft.com/office/drawing/2014/main" val="1759677998"/>
                  </a:ext>
                </a:extLst>
              </a:tr>
              <a:tr h="294640">
                <a:tc>
                  <a:txBody>
                    <a:bodyPr/>
                    <a:lstStyle/>
                    <a:p>
                      <a:pPr indent="228600"/>
                      <a:r>
                        <a:rPr lang="en-US" sz="1300" dirty="0">
                          <a:solidFill>
                            <a:schemeClr val="tx2"/>
                          </a:solidFill>
                        </a:rPr>
                        <a:t>Tumor lysis syndrome</a:t>
                      </a:r>
                    </a:p>
                  </a:txBody>
                  <a:tcPr>
                    <a:solidFill>
                      <a:schemeClr val="bg2"/>
                    </a:solidFill>
                  </a:tcPr>
                </a:tc>
                <a:tc>
                  <a:txBody>
                    <a:bodyPr/>
                    <a:lstStyle/>
                    <a:p>
                      <a:pPr algn="ctr"/>
                      <a:r>
                        <a:rPr lang="en-US" sz="1300" dirty="0">
                          <a:solidFill>
                            <a:schemeClr val="tx2"/>
                          </a:solidFill>
                        </a:rPr>
                        <a:t>12 (4.1)</a:t>
                      </a:r>
                    </a:p>
                  </a:txBody>
                  <a:tcPr>
                    <a:solidFill>
                      <a:schemeClr val="bg2"/>
                    </a:solidFill>
                  </a:tcPr>
                </a:tc>
                <a:tc>
                  <a:txBody>
                    <a:bodyPr/>
                    <a:lstStyle/>
                    <a:p>
                      <a:pPr algn="ctr"/>
                      <a:r>
                        <a:rPr lang="en-US" sz="1300" dirty="0">
                          <a:solidFill>
                            <a:schemeClr val="tx2"/>
                          </a:solidFill>
                        </a:rPr>
                        <a:t>4 (1.3)</a:t>
                      </a:r>
                    </a:p>
                  </a:txBody>
                  <a:tcPr>
                    <a:solidFill>
                      <a:schemeClr val="bg2"/>
                    </a:solidFill>
                  </a:tcPr>
                </a:tc>
                <a:tc>
                  <a:txBody>
                    <a:bodyPr/>
                    <a:lstStyle/>
                    <a:p>
                      <a:pPr algn="ctr"/>
                      <a:r>
                        <a:rPr lang="en-US" sz="1300" dirty="0">
                          <a:solidFill>
                            <a:schemeClr val="tx2"/>
                          </a:solidFill>
                        </a:rPr>
                        <a:t>1 (0.3)</a:t>
                      </a:r>
                    </a:p>
                  </a:txBody>
                  <a:tcPr>
                    <a:solidFill>
                      <a:schemeClr val="bg2"/>
                    </a:solidFill>
                  </a:tcPr>
                </a:tc>
                <a:extLst>
                  <a:ext uri="{0D108BD9-81ED-4DB2-BD59-A6C34878D82A}">
                    <a16:rowId xmlns:a16="http://schemas.microsoft.com/office/drawing/2014/main" val="867142620"/>
                  </a:ext>
                </a:extLst>
              </a:tr>
              <a:tr h="372067">
                <a:tc>
                  <a:txBody>
                    <a:bodyPr/>
                    <a:lstStyle/>
                    <a:p>
                      <a:r>
                        <a:rPr lang="en-US" sz="1300" dirty="0">
                          <a:solidFill>
                            <a:schemeClr val="tx2"/>
                          </a:solidFill>
                        </a:rPr>
                        <a:t>Neoplasms benign, malignant and unspecified</a:t>
                      </a:r>
                    </a:p>
                  </a:txBody>
                  <a:tcPr>
                    <a:solidFill>
                      <a:srgbClr val="E7E8E9"/>
                    </a:solidFill>
                  </a:tcPr>
                </a:tc>
                <a:tc>
                  <a:txBody>
                    <a:bodyPr/>
                    <a:lstStyle/>
                    <a:p>
                      <a:pPr algn="ctr"/>
                      <a:r>
                        <a:rPr lang="en-US" sz="1300" dirty="0">
                          <a:solidFill>
                            <a:schemeClr val="tx2"/>
                          </a:solidFill>
                        </a:rPr>
                        <a:t>35 (11.9)</a:t>
                      </a:r>
                    </a:p>
                  </a:txBody>
                  <a:tcPr>
                    <a:solidFill>
                      <a:srgbClr val="E7E8E9"/>
                    </a:solidFill>
                  </a:tcPr>
                </a:tc>
                <a:tc>
                  <a:txBody>
                    <a:bodyPr/>
                    <a:lstStyle/>
                    <a:p>
                      <a:pPr algn="ctr"/>
                      <a:r>
                        <a:rPr lang="en-US" sz="1300" dirty="0">
                          <a:solidFill>
                            <a:schemeClr val="tx2"/>
                          </a:solidFill>
                        </a:rPr>
                        <a:t>35 (11.6)</a:t>
                      </a:r>
                    </a:p>
                  </a:txBody>
                  <a:tcPr>
                    <a:solidFill>
                      <a:srgbClr val="E7E8E9"/>
                    </a:solidFill>
                  </a:tcPr>
                </a:tc>
                <a:tc>
                  <a:txBody>
                    <a:bodyPr/>
                    <a:lstStyle/>
                    <a:p>
                      <a:pPr algn="ctr"/>
                      <a:r>
                        <a:rPr lang="en-US" sz="1300" dirty="0">
                          <a:solidFill>
                            <a:schemeClr val="tx2"/>
                          </a:solidFill>
                        </a:rPr>
                        <a:t>55 (18.5)</a:t>
                      </a:r>
                    </a:p>
                  </a:txBody>
                  <a:tcPr>
                    <a:solidFill>
                      <a:srgbClr val="E7E8E9"/>
                    </a:solidFill>
                  </a:tcPr>
                </a:tc>
                <a:extLst>
                  <a:ext uri="{0D108BD9-81ED-4DB2-BD59-A6C34878D82A}">
                    <a16:rowId xmlns:a16="http://schemas.microsoft.com/office/drawing/2014/main" val="225086392"/>
                  </a:ext>
                </a:extLst>
              </a:tr>
              <a:tr h="294640">
                <a:tc>
                  <a:txBody>
                    <a:bodyPr/>
                    <a:lstStyle/>
                    <a:p>
                      <a:pPr indent="228600"/>
                      <a:r>
                        <a:rPr lang="en-US" sz="1300" dirty="0">
                          <a:solidFill>
                            <a:schemeClr val="tx2"/>
                          </a:solidFill>
                        </a:rPr>
                        <a:t>Richter Transformation</a:t>
                      </a:r>
                    </a:p>
                  </a:txBody>
                  <a:tcPr>
                    <a:solidFill>
                      <a:srgbClr val="E7E8E9"/>
                    </a:solidFill>
                  </a:tcPr>
                </a:tc>
                <a:tc>
                  <a:txBody>
                    <a:bodyPr/>
                    <a:lstStyle/>
                    <a:p>
                      <a:pPr algn="ctr"/>
                      <a:r>
                        <a:rPr lang="en-US" sz="1300" dirty="0">
                          <a:solidFill>
                            <a:schemeClr val="tx2"/>
                          </a:solidFill>
                        </a:rPr>
                        <a:t>4 (1.4)</a:t>
                      </a:r>
                    </a:p>
                  </a:txBody>
                  <a:tcPr>
                    <a:solidFill>
                      <a:srgbClr val="E7E8E9"/>
                    </a:solidFill>
                  </a:tcPr>
                </a:tc>
                <a:tc>
                  <a:txBody>
                    <a:bodyPr/>
                    <a:lstStyle/>
                    <a:p>
                      <a:pPr algn="ctr"/>
                      <a:r>
                        <a:rPr lang="en-US" sz="1300" dirty="0">
                          <a:solidFill>
                            <a:schemeClr val="tx2"/>
                          </a:solidFill>
                        </a:rPr>
                        <a:t>1 (0.3)</a:t>
                      </a:r>
                    </a:p>
                  </a:txBody>
                  <a:tcPr>
                    <a:solidFill>
                      <a:srgbClr val="E7E8E9"/>
                    </a:solidFill>
                  </a:tcPr>
                </a:tc>
                <a:tc>
                  <a:txBody>
                    <a:bodyPr/>
                    <a:lstStyle/>
                    <a:p>
                      <a:pPr algn="ctr"/>
                      <a:r>
                        <a:rPr lang="en-US" sz="1300" dirty="0">
                          <a:solidFill>
                            <a:schemeClr val="tx2"/>
                          </a:solidFill>
                        </a:rPr>
                        <a:t>4 (1.3)</a:t>
                      </a:r>
                    </a:p>
                  </a:txBody>
                  <a:tcPr>
                    <a:solidFill>
                      <a:srgbClr val="E7E8E9"/>
                    </a:solidFill>
                  </a:tcPr>
                </a:tc>
                <a:extLst>
                  <a:ext uri="{0D108BD9-81ED-4DB2-BD59-A6C34878D82A}">
                    <a16:rowId xmlns:a16="http://schemas.microsoft.com/office/drawing/2014/main" val="2781870791"/>
                  </a:ext>
                </a:extLst>
              </a:tr>
              <a:tr h="294640">
                <a:tc>
                  <a:txBody>
                    <a:bodyPr/>
                    <a:lstStyle/>
                    <a:p>
                      <a:r>
                        <a:rPr lang="en-US" sz="1300" dirty="0">
                          <a:solidFill>
                            <a:schemeClr val="tx2"/>
                          </a:solidFill>
                        </a:rPr>
                        <a:t>Vascular disorders</a:t>
                      </a:r>
                    </a:p>
                  </a:txBody>
                  <a:tcPr>
                    <a:solidFill>
                      <a:schemeClr val="bg2"/>
                    </a:solidFill>
                  </a:tcPr>
                </a:tc>
                <a:tc>
                  <a:txBody>
                    <a:bodyPr/>
                    <a:lstStyle/>
                    <a:p>
                      <a:pPr algn="ctr"/>
                      <a:r>
                        <a:rPr lang="en-US" sz="1300" dirty="0">
                          <a:solidFill>
                            <a:schemeClr val="tx2"/>
                          </a:solidFill>
                        </a:rPr>
                        <a:t>60 (20.3)</a:t>
                      </a:r>
                    </a:p>
                  </a:txBody>
                  <a:tcPr>
                    <a:solidFill>
                      <a:schemeClr val="bg2"/>
                    </a:solidFill>
                  </a:tcPr>
                </a:tc>
                <a:tc>
                  <a:txBody>
                    <a:bodyPr/>
                    <a:lstStyle/>
                    <a:p>
                      <a:pPr algn="ctr"/>
                      <a:r>
                        <a:rPr lang="en-US" sz="1300" dirty="0">
                          <a:solidFill>
                            <a:schemeClr val="tx2"/>
                          </a:solidFill>
                        </a:rPr>
                        <a:t>102 (33.7)</a:t>
                      </a:r>
                    </a:p>
                  </a:txBody>
                  <a:tcPr>
                    <a:solidFill>
                      <a:schemeClr val="bg2"/>
                    </a:solidFill>
                  </a:tcPr>
                </a:tc>
                <a:tc>
                  <a:txBody>
                    <a:bodyPr/>
                    <a:lstStyle/>
                    <a:p>
                      <a:pPr algn="ctr"/>
                      <a:r>
                        <a:rPr lang="en-US" sz="1300" dirty="0">
                          <a:solidFill>
                            <a:schemeClr val="tx2"/>
                          </a:solidFill>
                        </a:rPr>
                        <a:t>124 (41.6)</a:t>
                      </a:r>
                    </a:p>
                  </a:txBody>
                  <a:tcPr>
                    <a:solidFill>
                      <a:schemeClr val="bg2"/>
                    </a:solidFill>
                  </a:tcPr>
                </a:tc>
                <a:extLst>
                  <a:ext uri="{0D108BD9-81ED-4DB2-BD59-A6C34878D82A}">
                    <a16:rowId xmlns:a16="http://schemas.microsoft.com/office/drawing/2014/main" val="609295184"/>
                  </a:ext>
                </a:extLst>
              </a:tr>
              <a:tr h="294640">
                <a:tc>
                  <a:txBody>
                    <a:bodyPr/>
                    <a:lstStyle/>
                    <a:p>
                      <a:pPr indent="228600"/>
                      <a:r>
                        <a:rPr lang="en-US" sz="1300" dirty="0">
                          <a:solidFill>
                            <a:schemeClr val="tx2"/>
                          </a:solidFill>
                        </a:rPr>
                        <a:t>Hypertension</a:t>
                      </a:r>
                    </a:p>
                  </a:txBody>
                  <a:tcPr>
                    <a:solidFill>
                      <a:schemeClr val="bg2"/>
                    </a:solidFill>
                  </a:tcPr>
                </a:tc>
                <a:tc>
                  <a:txBody>
                    <a:bodyPr/>
                    <a:lstStyle/>
                    <a:p>
                      <a:pPr algn="ctr"/>
                      <a:r>
                        <a:rPr lang="en-US" sz="1300" dirty="0">
                          <a:solidFill>
                            <a:schemeClr val="tx2"/>
                          </a:solidFill>
                        </a:rPr>
                        <a:t>34 (11.5)</a:t>
                      </a:r>
                    </a:p>
                  </a:txBody>
                  <a:tcPr>
                    <a:solidFill>
                      <a:schemeClr val="bg2"/>
                    </a:solidFill>
                  </a:tcPr>
                </a:tc>
                <a:tc>
                  <a:txBody>
                    <a:bodyPr/>
                    <a:lstStyle/>
                    <a:p>
                      <a:pPr algn="ctr"/>
                      <a:r>
                        <a:rPr lang="en-US" sz="1300" dirty="0">
                          <a:solidFill>
                            <a:schemeClr val="tx2"/>
                          </a:solidFill>
                        </a:rPr>
                        <a:t>51 (16.8)</a:t>
                      </a:r>
                    </a:p>
                  </a:txBody>
                  <a:tcPr>
                    <a:solidFill>
                      <a:schemeClr val="bg2"/>
                    </a:solidFill>
                  </a:tcPr>
                </a:tc>
                <a:tc>
                  <a:txBody>
                    <a:bodyPr/>
                    <a:lstStyle/>
                    <a:p>
                      <a:pPr algn="ctr"/>
                      <a:r>
                        <a:rPr lang="en-US" sz="1300" dirty="0">
                          <a:solidFill>
                            <a:schemeClr val="tx2"/>
                          </a:solidFill>
                        </a:rPr>
                        <a:t>72 (24.2)</a:t>
                      </a:r>
                    </a:p>
                  </a:txBody>
                  <a:tcPr>
                    <a:solidFill>
                      <a:schemeClr val="bg2"/>
                    </a:solidFill>
                  </a:tcPr>
                </a:tc>
                <a:extLst>
                  <a:ext uri="{0D108BD9-81ED-4DB2-BD59-A6C34878D82A}">
                    <a16:rowId xmlns:a16="http://schemas.microsoft.com/office/drawing/2014/main" val="625102872"/>
                  </a:ext>
                </a:extLst>
              </a:tr>
            </a:tbl>
          </a:graphicData>
        </a:graphic>
      </p:graphicFrame>
      <p:sp>
        <p:nvSpPr>
          <p:cNvPr id="6" name="TextBox 5">
            <a:extLst>
              <a:ext uri="{FF2B5EF4-FFF2-40B4-BE49-F238E27FC236}">
                <a16:creationId xmlns:a16="http://schemas.microsoft.com/office/drawing/2014/main" id="{CA4BFD3C-F26B-69EE-4B2D-B21F0BB91344}"/>
              </a:ext>
            </a:extLst>
          </p:cNvPr>
          <p:cNvSpPr txBox="1"/>
          <p:nvPr/>
        </p:nvSpPr>
        <p:spPr>
          <a:xfrm>
            <a:off x="3512821" y="6404923"/>
            <a:ext cx="8679180" cy="215444"/>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a:ea typeface="+mn-ea"/>
                <a:cs typeface="+mn-cs"/>
              </a:rPr>
              <a:t>Al-Sawaf, et al. </a:t>
            </a:r>
            <a:r>
              <a:rPr kumimoji="0" lang="en-US" sz="800" b="0" i="1" u="none" strike="noStrike" kern="1200" cap="none" spc="0" normalizeH="0" baseline="0" noProof="0" dirty="0">
                <a:ln>
                  <a:noFill/>
                </a:ln>
                <a:solidFill>
                  <a:srgbClr val="FFFFFF">
                    <a:lumMod val="50000"/>
                  </a:srgbClr>
                </a:solidFill>
                <a:effectLst/>
                <a:uLnTx/>
                <a:uFillTx/>
                <a:latin typeface="Calibri"/>
                <a:ea typeface="+mn-ea"/>
                <a:cs typeface="+mn-cs"/>
              </a:rPr>
              <a:t>N Engl J Med</a:t>
            </a:r>
            <a:r>
              <a:rPr kumimoji="0" lang="en-US" sz="800" b="0" i="0" u="none" strike="noStrike" kern="1200" cap="none" spc="0" normalizeH="0" baseline="0" noProof="0" dirty="0">
                <a:ln>
                  <a:noFill/>
                </a:ln>
                <a:solidFill>
                  <a:srgbClr val="FFFFFF">
                    <a:lumMod val="50000"/>
                  </a:srgbClr>
                </a:solidFill>
                <a:effectLst/>
                <a:uLnTx/>
                <a:uFillTx/>
                <a:latin typeface="Calibri"/>
                <a:ea typeface="+mn-ea"/>
                <a:cs typeface="+mn-cs"/>
              </a:rPr>
              <a:t>. Published online December 6, 2025. doi:10.1056/NEJMoa2515458</a:t>
            </a:r>
          </a:p>
        </p:txBody>
      </p:sp>
      <p:sp>
        <p:nvSpPr>
          <p:cNvPr id="3" name="Rectangle 2">
            <a:extLst>
              <a:ext uri="{FF2B5EF4-FFF2-40B4-BE49-F238E27FC236}">
                <a16:creationId xmlns:a16="http://schemas.microsoft.com/office/drawing/2014/main" id="{C2853374-0077-7653-7FD1-8D2C32722423}"/>
              </a:ext>
            </a:extLst>
          </p:cNvPr>
          <p:cNvSpPr/>
          <p:nvPr/>
        </p:nvSpPr>
        <p:spPr>
          <a:xfrm>
            <a:off x="342896" y="1926253"/>
            <a:ext cx="11239504" cy="281659"/>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0C0C10B4-3BD8-D2BF-FA2F-B22B12D33ED1}"/>
              </a:ext>
            </a:extLst>
          </p:cNvPr>
          <p:cNvSpPr/>
          <p:nvPr/>
        </p:nvSpPr>
        <p:spPr>
          <a:xfrm>
            <a:off x="342896" y="2515339"/>
            <a:ext cx="11239504" cy="281659"/>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1248310E-8CB9-08F0-E8F3-E094C25CACD4}"/>
              </a:ext>
            </a:extLst>
          </p:cNvPr>
          <p:cNvSpPr/>
          <p:nvPr/>
        </p:nvSpPr>
        <p:spPr>
          <a:xfrm>
            <a:off x="342896" y="3378372"/>
            <a:ext cx="11239504" cy="281659"/>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id="{B3716121-B9E8-1FC8-8026-BA98AB8F8301}"/>
              </a:ext>
            </a:extLst>
          </p:cNvPr>
          <p:cNvSpPr txBox="1"/>
          <p:nvPr/>
        </p:nvSpPr>
        <p:spPr>
          <a:xfrm>
            <a:off x="8947" y="6410047"/>
            <a:ext cx="11513820" cy="215444"/>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55555">
                    <a:lumMod val="50000"/>
                    <a:lumOff val="50000"/>
                  </a:srgbClr>
                </a:solidFill>
                <a:effectLst/>
                <a:uLnTx/>
                <a:uFillTx/>
                <a:latin typeface="Calibri"/>
                <a:ea typeface="+mn-ea"/>
                <a:cs typeface="+mn-cs"/>
              </a:rPr>
              <a:t>I, ibrutinib; VI, venetoclax–ibrutinib; VO, venetoclax–obinutuzumab.</a:t>
            </a:r>
          </a:p>
        </p:txBody>
      </p:sp>
      <p:sp>
        <p:nvSpPr>
          <p:cNvPr id="10" name="Text Placeholder 3">
            <a:extLst>
              <a:ext uri="{FF2B5EF4-FFF2-40B4-BE49-F238E27FC236}">
                <a16:creationId xmlns:a16="http://schemas.microsoft.com/office/drawing/2014/main" id="{D1A50FEC-2318-EF27-97E6-66C0CFCB4AA4}"/>
              </a:ext>
            </a:extLst>
          </p:cNvPr>
          <p:cNvSpPr txBox="1">
            <a:spLocks/>
          </p:cNvSpPr>
          <p:nvPr/>
        </p:nvSpPr>
        <p:spPr>
          <a:xfrm>
            <a:off x="9348413" y="6442420"/>
            <a:ext cx="2834640" cy="218016"/>
          </a:xfrm>
          <a:prstGeom prst="rect">
            <a:avLst/>
          </a:prstGeom>
          <a:noFill/>
        </p:spPr>
        <p:txBody>
          <a:bodyPr vert="horz" lIns="91440" tIns="45720" rIns="91440" bIns="45720" rtlCol="0" anchor="t">
            <a:noAutofit/>
          </a:bodyPr>
          <a:lstStyle>
            <a:lvl1pPr marL="0" indent="0" algn="l" defTabSz="609585" rtl="0" eaLnBrk="1" latinLnBrk="0" hangingPunct="1">
              <a:spcBef>
                <a:spcPts val="0"/>
              </a:spcBef>
              <a:buClr>
                <a:srgbClr val="346691"/>
              </a:buClr>
              <a:buFont typeface="Arial"/>
              <a:buNone/>
              <a:defRPr sz="800" kern="1200">
                <a:solidFill>
                  <a:schemeClr val="bg1">
                    <a:lumMod val="65000"/>
                  </a:schemeClr>
                </a:solidFill>
                <a:latin typeface="Arial"/>
                <a:ea typeface="+mn-ea"/>
                <a:cs typeface="Arial"/>
              </a:defRPr>
            </a:lvl1pPr>
            <a:lvl2pPr marL="990575" indent="-380990"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2pPr>
            <a:lvl3pPr marL="1523962" indent="-304792"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3pPr>
            <a:lvl4pPr marL="2133547"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4pPr>
            <a:lvl5pPr marL="2743131"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
                <a:srgbClr val="346691"/>
              </a:buClr>
              <a:buSzTx/>
              <a:buFont typeface="Arial"/>
              <a:buNone/>
              <a:tabLst/>
              <a:defRPr/>
            </a:pPr>
            <a:r>
              <a:rPr kumimoji="0" lang="en-US" sz="1000" b="0" i="0" u="none" strike="noStrike" kern="1200" cap="none" spc="0" normalizeH="0" baseline="0" noProof="0" dirty="0">
                <a:ln>
                  <a:noFill/>
                </a:ln>
                <a:solidFill>
                  <a:srgbClr val="555555">
                    <a:lumMod val="50000"/>
                    <a:lumOff val="50000"/>
                  </a:srgbClr>
                </a:solidFill>
                <a:effectLst/>
                <a:uLnTx/>
                <a:uFillTx/>
                <a:latin typeface="Roboto" panose="02000000000000000000" pitchFamily="2" charset="0"/>
                <a:ea typeface="+mn-ea"/>
                <a:cs typeface="Arial"/>
              </a:rPr>
              <a:t>*Venetoclax + ibrutinib is not yet FDA-approved</a:t>
            </a:r>
          </a:p>
        </p:txBody>
      </p:sp>
      <p:graphicFrame>
        <p:nvGraphicFramePr>
          <p:cNvPr id="11" name="Table 10">
            <a:extLst>
              <a:ext uri="{FF2B5EF4-FFF2-40B4-BE49-F238E27FC236}">
                <a16:creationId xmlns:a16="http://schemas.microsoft.com/office/drawing/2014/main" id="{4BC8BC0F-08AC-F11B-771E-D14A636A0420}"/>
              </a:ext>
            </a:extLst>
          </p:cNvPr>
          <p:cNvGraphicFramePr>
            <a:graphicFrameLocks noGrp="1"/>
          </p:cNvGraphicFramePr>
          <p:nvPr/>
        </p:nvGraphicFramePr>
        <p:xfrm>
          <a:off x="471593" y="4349476"/>
          <a:ext cx="11051176" cy="1716445"/>
        </p:xfrm>
        <a:graphic>
          <a:graphicData uri="http://schemas.openxmlformats.org/drawingml/2006/table">
            <a:tbl>
              <a:tblPr>
                <a:effectLst>
                  <a:outerShdw blurRad="50800" dist="38100" dir="2700000" algn="tl" rotWithShape="0">
                    <a:prstClr val="black">
                      <a:alpha val="40000"/>
                    </a:prstClr>
                  </a:outerShdw>
                </a:effectLst>
              </a:tblPr>
              <a:tblGrid>
                <a:gridCol w="4410295">
                  <a:extLst>
                    <a:ext uri="{9D8B030D-6E8A-4147-A177-3AD203B41FA5}">
                      <a16:colId xmlns:a16="http://schemas.microsoft.com/office/drawing/2014/main" val="3157215013"/>
                    </a:ext>
                  </a:extLst>
                </a:gridCol>
                <a:gridCol w="2213627">
                  <a:extLst>
                    <a:ext uri="{9D8B030D-6E8A-4147-A177-3AD203B41FA5}">
                      <a16:colId xmlns:a16="http://schemas.microsoft.com/office/drawing/2014/main" val="3819052947"/>
                    </a:ext>
                  </a:extLst>
                </a:gridCol>
                <a:gridCol w="2213627">
                  <a:extLst>
                    <a:ext uri="{9D8B030D-6E8A-4147-A177-3AD203B41FA5}">
                      <a16:colId xmlns:a16="http://schemas.microsoft.com/office/drawing/2014/main" val="3522596593"/>
                    </a:ext>
                  </a:extLst>
                </a:gridCol>
                <a:gridCol w="2213627">
                  <a:extLst>
                    <a:ext uri="{9D8B030D-6E8A-4147-A177-3AD203B41FA5}">
                      <a16:colId xmlns:a16="http://schemas.microsoft.com/office/drawing/2014/main" val="4121229144"/>
                    </a:ext>
                  </a:extLst>
                </a:gridCol>
              </a:tblGrid>
              <a:tr h="334653">
                <a:tc>
                  <a:txBody>
                    <a:bodyPr/>
                    <a:lstStyle/>
                    <a:p>
                      <a:pPr algn="l" fontAlgn="b"/>
                      <a:r>
                        <a:rPr lang="en-GB" sz="1600" b="1" i="1" u="none" strike="noStrike" dirty="0">
                          <a:solidFill>
                            <a:srgbClr val="000000"/>
                          </a:solidFill>
                          <a:effectLst/>
                          <a:latin typeface="Arial" panose="020B0604020202020204" pitchFamily="34" charset="0"/>
                          <a:cs typeface="Arial" panose="020B0604020202020204" pitchFamily="34" charset="0"/>
                        </a:rPr>
                        <a:t> Grade 3-5 Infections</a:t>
                      </a:r>
                    </a:p>
                  </a:txBody>
                  <a:tcPr marL="5031" marR="5031" marT="5031" marB="0" anchor="ctr">
                    <a:lnL w="12700" cap="flat" cmpd="sng" algn="ctr">
                      <a:solidFill>
                        <a:srgbClr val="C00000"/>
                      </a:solidFill>
                      <a:prstDash val="solid"/>
                      <a:round/>
                      <a:headEnd type="none" w="med" len="med"/>
                      <a:tailEnd type="none" w="med" len="med"/>
                    </a:lnL>
                    <a:lnR>
                      <a:noFill/>
                    </a:lnR>
                    <a:lnT w="12700" cap="flat" cmpd="sng" algn="ctr">
                      <a:solidFill>
                        <a:srgbClr val="C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GB" sz="1600" b="1" i="0" u="none" strike="noStrike" dirty="0">
                          <a:solidFill>
                            <a:srgbClr val="000000"/>
                          </a:solidFill>
                          <a:effectLst/>
                          <a:latin typeface="Arial" panose="020B0604020202020204" pitchFamily="34" charset="0"/>
                          <a:cs typeface="Arial" panose="020B0604020202020204" pitchFamily="34" charset="0"/>
                        </a:rPr>
                        <a:t>VO</a:t>
                      </a:r>
                    </a:p>
                  </a:txBody>
                  <a:tcPr marL="5031" marR="5031" marT="5031" marB="0" anchor="ctr">
                    <a:lnL>
                      <a:noFill/>
                    </a:lnL>
                    <a:lnR>
                      <a:noFill/>
                    </a:lnR>
                    <a:lnT w="12700" cap="flat" cmpd="sng" algn="ctr">
                      <a:solidFill>
                        <a:srgbClr val="C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GB" sz="1600" b="1" i="0" u="none" strike="noStrike" dirty="0">
                          <a:solidFill>
                            <a:srgbClr val="000000"/>
                          </a:solidFill>
                          <a:effectLst/>
                          <a:latin typeface="Arial" panose="020B0604020202020204" pitchFamily="34" charset="0"/>
                          <a:cs typeface="Arial" panose="020B0604020202020204" pitchFamily="34" charset="0"/>
                        </a:rPr>
                        <a:t>VI</a:t>
                      </a:r>
                    </a:p>
                  </a:txBody>
                  <a:tcPr marL="5031" marR="5031" marT="5031" marB="0" anchor="ctr">
                    <a:lnL>
                      <a:noFill/>
                    </a:lnL>
                    <a:lnR>
                      <a:noFill/>
                    </a:lnR>
                    <a:lnT w="12700" cap="flat" cmpd="sng" algn="ctr">
                      <a:solidFill>
                        <a:srgbClr val="C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GB" sz="1600" b="1" i="0" u="none" strike="noStrike" dirty="0">
                          <a:solidFill>
                            <a:srgbClr val="000000"/>
                          </a:solidFill>
                          <a:effectLst/>
                          <a:latin typeface="Arial" panose="020B0604020202020204" pitchFamily="34" charset="0"/>
                          <a:cs typeface="Arial" panose="020B0604020202020204" pitchFamily="34" charset="0"/>
                        </a:rPr>
                        <a:t>I</a:t>
                      </a:r>
                    </a:p>
                  </a:txBody>
                  <a:tcPr marL="5031" marR="5031" marT="5031" marB="0" anchor="ctr">
                    <a:lnL>
                      <a:noFill/>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770196384"/>
                  </a:ext>
                </a:extLst>
              </a:tr>
              <a:tr h="345448">
                <a:tc>
                  <a:txBody>
                    <a:bodyPr/>
                    <a:lstStyle/>
                    <a:p>
                      <a:pPr algn="l" fontAlgn="b"/>
                      <a:endParaRPr lang="en-GB" sz="1600" b="1" i="0" u="none" strike="noStrike" dirty="0">
                        <a:solidFill>
                          <a:srgbClr val="000000"/>
                        </a:solidFill>
                        <a:effectLst/>
                        <a:latin typeface="Arial" panose="020B0604020202020204" pitchFamily="34" charset="0"/>
                        <a:cs typeface="Arial" panose="020B0604020202020204" pitchFamily="34" charset="0"/>
                      </a:endParaRPr>
                    </a:p>
                  </a:txBody>
                  <a:tcPr marL="5031" marR="5031" marT="5031" marB="0" anchor="ctr">
                    <a:lnL w="12700" cap="flat" cmpd="sng" algn="ctr">
                      <a:solidFill>
                        <a:srgbClr val="C00000"/>
                      </a:solidFill>
                      <a:prstDash val="solid"/>
                      <a:round/>
                      <a:headEnd type="none" w="med" len="med"/>
                      <a:tailEnd type="none" w="med" len="med"/>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b"/>
                      <a:r>
                        <a:rPr lang="en-GB" sz="1600" b="1" i="0" u="none" strike="noStrike" dirty="0">
                          <a:solidFill>
                            <a:srgbClr val="000000"/>
                          </a:solidFill>
                          <a:effectLst/>
                          <a:latin typeface="Arial" panose="020B0604020202020204" pitchFamily="34" charset="0"/>
                          <a:cs typeface="Arial" panose="020B0604020202020204" pitchFamily="34" charset="0"/>
                        </a:rPr>
                        <a:t>295</a:t>
                      </a:r>
                    </a:p>
                  </a:txBody>
                  <a:tcPr marL="5031" marR="5031" marT="5031"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b"/>
                      <a:r>
                        <a:rPr lang="en-GB" sz="1600" b="1" i="0" u="none" strike="noStrike" dirty="0">
                          <a:solidFill>
                            <a:srgbClr val="000000"/>
                          </a:solidFill>
                          <a:effectLst/>
                          <a:latin typeface="Arial" panose="020B0604020202020204" pitchFamily="34" charset="0"/>
                          <a:cs typeface="Arial" panose="020B0604020202020204" pitchFamily="34" charset="0"/>
                        </a:rPr>
                        <a:t>303</a:t>
                      </a:r>
                    </a:p>
                  </a:txBody>
                  <a:tcPr marL="5031" marR="5031" marT="5031"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b"/>
                      <a:r>
                        <a:rPr lang="en-GB" sz="1600" b="1" i="0" u="none" strike="noStrike" dirty="0">
                          <a:solidFill>
                            <a:srgbClr val="000000"/>
                          </a:solidFill>
                          <a:effectLst/>
                          <a:latin typeface="Arial" panose="020B0604020202020204" pitchFamily="34" charset="0"/>
                          <a:cs typeface="Arial" panose="020B0604020202020204" pitchFamily="34" charset="0"/>
                        </a:rPr>
                        <a:t>298</a:t>
                      </a:r>
                    </a:p>
                  </a:txBody>
                  <a:tcPr marL="5031" marR="5031" marT="5031" marB="0" anchor="ctr">
                    <a:lnL>
                      <a:noFill/>
                    </a:lnL>
                    <a:lnR w="12700" cap="flat" cmpd="sng" algn="ctr">
                      <a:solidFill>
                        <a:srgbClr val="C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3745547"/>
                  </a:ext>
                </a:extLst>
              </a:tr>
              <a:tr h="345448">
                <a:tc>
                  <a:txBody>
                    <a:bodyPr/>
                    <a:lstStyle/>
                    <a:p>
                      <a:pPr algn="l" fontAlgn="b"/>
                      <a:r>
                        <a:rPr lang="en-GB" sz="1600" b="0" i="0" u="none" strike="noStrike" dirty="0">
                          <a:solidFill>
                            <a:srgbClr val="000000"/>
                          </a:solidFill>
                          <a:effectLst/>
                          <a:latin typeface="Arial" panose="020B0604020202020204" pitchFamily="34" charset="0"/>
                          <a:cs typeface="Arial" panose="020B0604020202020204" pitchFamily="34" charset="0"/>
                        </a:rPr>
                        <a:t> Infections and infestations</a:t>
                      </a:r>
                    </a:p>
                  </a:txBody>
                  <a:tcPr marL="12700" marR="12700" marT="12700" marB="0" anchor="ctr">
                    <a:lnL w="12700" cap="flat" cmpd="sng" algn="ctr">
                      <a:solidFill>
                        <a:srgbClr val="C00000"/>
                      </a:solidFill>
                      <a:prstDash val="solid"/>
                      <a:round/>
                      <a:headEnd type="none" w="med" len="med"/>
                      <a:tailEnd type="none" w="med" len="med"/>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b"/>
                      <a:r>
                        <a:rPr lang="en-GB" sz="1600" b="0" i="0" u="none" strike="noStrike" dirty="0">
                          <a:solidFill>
                            <a:schemeClr val="tx1"/>
                          </a:solidFill>
                          <a:effectLst/>
                          <a:latin typeface="Arial" panose="020B0604020202020204" pitchFamily="34" charset="0"/>
                          <a:cs typeface="Arial" panose="020B0604020202020204" pitchFamily="34" charset="0"/>
                        </a:rPr>
                        <a:t>103 (34.9)</a:t>
                      </a:r>
                    </a:p>
                  </a:txBody>
                  <a:tcPr marL="12700" marR="12700" marT="12700"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b"/>
                      <a:r>
                        <a:rPr lang="en-GB" sz="1600" b="0" i="0" u="none" strike="noStrike" dirty="0">
                          <a:solidFill>
                            <a:schemeClr val="tx1"/>
                          </a:solidFill>
                          <a:effectLst/>
                          <a:latin typeface="Arial" panose="020B0604020202020204" pitchFamily="34" charset="0"/>
                          <a:cs typeface="Arial" panose="020B0604020202020204" pitchFamily="34" charset="0"/>
                        </a:rPr>
                        <a:t>76 (25.1)</a:t>
                      </a:r>
                    </a:p>
                  </a:txBody>
                  <a:tcPr marL="12700" marR="12700" marT="12700"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b"/>
                      <a:r>
                        <a:rPr lang="en-GB" sz="1600" b="0" i="0" u="none" strike="noStrike" dirty="0">
                          <a:solidFill>
                            <a:schemeClr val="tx1"/>
                          </a:solidFill>
                          <a:effectLst/>
                          <a:latin typeface="Arial" panose="020B0604020202020204" pitchFamily="34" charset="0"/>
                          <a:cs typeface="Arial" panose="020B0604020202020204" pitchFamily="34" charset="0"/>
                        </a:rPr>
                        <a:t>74 (24.8)</a:t>
                      </a:r>
                    </a:p>
                  </a:txBody>
                  <a:tcPr marL="12700" marR="12700" marT="12700" marB="0" anchor="ctr">
                    <a:lnL>
                      <a:noFill/>
                    </a:lnL>
                    <a:lnR w="12700" cap="flat" cmpd="sng" algn="ctr">
                      <a:solidFill>
                        <a:srgbClr val="C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507654188"/>
                  </a:ext>
                </a:extLst>
              </a:tr>
              <a:tr h="345448">
                <a:tc>
                  <a:txBody>
                    <a:bodyPr/>
                    <a:lstStyle/>
                    <a:p>
                      <a:pPr lvl="1" algn="l" fontAlgn="b"/>
                      <a:r>
                        <a:rPr lang="en-GB" sz="1600" b="0" i="0" u="none" strike="noStrike" dirty="0">
                          <a:solidFill>
                            <a:srgbClr val="000000"/>
                          </a:solidFill>
                          <a:effectLst/>
                          <a:latin typeface="Arial" panose="020B0604020202020204" pitchFamily="34" charset="0"/>
                          <a:cs typeface="Arial" panose="020B0604020202020204" pitchFamily="34" charset="0"/>
                        </a:rPr>
                        <a:t>COVID-19</a:t>
                      </a:r>
                    </a:p>
                  </a:txBody>
                  <a:tcPr marL="12700" marR="12700" marT="12700" marB="0" anchor="ctr">
                    <a:lnL w="12700" cap="flat" cmpd="sng" algn="ctr">
                      <a:solidFill>
                        <a:srgbClr val="C00000"/>
                      </a:solidFill>
                      <a:prstDash val="solid"/>
                      <a:round/>
                      <a:headEnd type="none" w="med" len="med"/>
                      <a:tailEnd type="none" w="med" len="med"/>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algn="ctr" defTabSz="720090" rtl="0" eaLnBrk="1" fontAlgn="b" latinLnBrk="0" hangingPunct="1"/>
                      <a:r>
                        <a:rPr lang="en-GB" sz="1600" b="0" i="0" u="none" strike="noStrike" kern="1200" dirty="0">
                          <a:solidFill>
                            <a:schemeClr val="tx1"/>
                          </a:solidFill>
                          <a:effectLst/>
                          <a:latin typeface="Arial" panose="020B0604020202020204" pitchFamily="34" charset="0"/>
                          <a:ea typeface="+mn-ea"/>
                          <a:cs typeface="Arial" panose="020B0604020202020204" pitchFamily="34" charset="0"/>
                        </a:rPr>
                        <a:t>47 (15.9)</a:t>
                      </a:r>
                    </a:p>
                  </a:txBody>
                  <a:tcPr marL="12700" marR="12700" marT="12700"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b"/>
                      <a:r>
                        <a:rPr lang="en-GB" sz="1600" b="0" i="0" u="none" strike="noStrike" dirty="0">
                          <a:solidFill>
                            <a:schemeClr val="tx1"/>
                          </a:solidFill>
                          <a:effectLst/>
                          <a:latin typeface="Arial" panose="020B0604020202020204" pitchFamily="34" charset="0"/>
                          <a:cs typeface="Arial" panose="020B0604020202020204" pitchFamily="34" charset="0"/>
                        </a:rPr>
                        <a:t>26 (8.6)</a:t>
                      </a:r>
                    </a:p>
                  </a:txBody>
                  <a:tcPr marL="12700" marR="12700" marT="12700"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b"/>
                      <a:r>
                        <a:rPr lang="en-GB" sz="1600" b="0" i="0" u="none" strike="noStrike" dirty="0">
                          <a:solidFill>
                            <a:schemeClr val="tx1"/>
                          </a:solidFill>
                          <a:effectLst/>
                          <a:latin typeface="Arial" panose="020B0604020202020204" pitchFamily="34" charset="0"/>
                          <a:cs typeface="Arial" panose="020B0604020202020204" pitchFamily="34" charset="0"/>
                        </a:rPr>
                        <a:t>20 (6.7)</a:t>
                      </a:r>
                    </a:p>
                  </a:txBody>
                  <a:tcPr marL="12700" marR="12700" marT="12700" marB="0" anchor="ctr">
                    <a:lnL>
                      <a:noFill/>
                    </a:lnL>
                    <a:lnR w="12700" cap="flat" cmpd="sng" algn="ctr">
                      <a:solidFill>
                        <a:srgbClr val="C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395572"/>
                  </a:ext>
                </a:extLst>
              </a:tr>
              <a:tr h="345448">
                <a:tc>
                  <a:txBody>
                    <a:bodyPr/>
                    <a:lstStyle/>
                    <a:p>
                      <a:pPr lvl="1" algn="l" fontAlgn="b"/>
                      <a:r>
                        <a:rPr lang="en-GB" sz="1600" b="0" i="0" u="none" strike="noStrike" dirty="0">
                          <a:solidFill>
                            <a:srgbClr val="000000"/>
                          </a:solidFill>
                          <a:effectLst/>
                          <a:latin typeface="Arial" panose="020B0604020202020204" pitchFamily="34" charset="0"/>
                          <a:cs typeface="Arial" panose="020B0604020202020204" pitchFamily="34" charset="0"/>
                        </a:rPr>
                        <a:t>Pneumonia</a:t>
                      </a:r>
                    </a:p>
                  </a:txBody>
                  <a:tcPr marL="12700" marR="12700" marT="12700" marB="0" anchor="ctr">
                    <a:lnL w="12700" cap="flat" cmpd="sng" algn="ctr">
                      <a:solidFill>
                        <a:srgbClr val="C00000"/>
                      </a:solidFill>
                      <a:prstDash val="solid"/>
                      <a:round/>
                      <a:headEnd type="none" w="med" len="med"/>
                      <a:tailEnd type="none" w="med" len="med"/>
                    </a:lnL>
                    <a:lnR>
                      <a:noFill/>
                    </a:lnR>
                    <a:lnT w="6350" cap="flat" cmpd="sng" algn="ctr">
                      <a:solidFill>
                        <a:schemeClr val="tx1"/>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fontAlgn="b"/>
                      <a:r>
                        <a:rPr lang="en-GB" sz="1600" b="0" i="0" u="none" strike="noStrike" dirty="0">
                          <a:solidFill>
                            <a:schemeClr val="tx1"/>
                          </a:solidFill>
                          <a:effectLst/>
                          <a:latin typeface="Arial" panose="020B0604020202020204" pitchFamily="34" charset="0"/>
                          <a:cs typeface="Arial" panose="020B0604020202020204" pitchFamily="34" charset="0"/>
                        </a:rPr>
                        <a:t>29 (9.8)</a:t>
                      </a:r>
                    </a:p>
                  </a:txBody>
                  <a:tcPr marL="12700" marR="12700" marT="12700" marB="0" anchor="ctr">
                    <a:lnL>
                      <a:noFill/>
                    </a:lnL>
                    <a:lnR>
                      <a:noFill/>
                    </a:lnR>
                    <a:lnT w="6350" cap="flat" cmpd="sng" algn="ctr">
                      <a:solidFill>
                        <a:schemeClr val="tx1"/>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fontAlgn="b"/>
                      <a:r>
                        <a:rPr lang="en-GB" sz="1600" b="0" i="0" u="none" strike="noStrike" dirty="0">
                          <a:solidFill>
                            <a:schemeClr val="tx1"/>
                          </a:solidFill>
                          <a:effectLst/>
                          <a:latin typeface="Arial" panose="020B0604020202020204" pitchFamily="34" charset="0"/>
                          <a:cs typeface="Arial" panose="020B0604020202020204" pitchFamily="34" charset="0"/>
                        </a:rPr>
                        <a:t>22 (7.3)</a:t>
                      </a:r>
                    </a:p>
                  </a:txBody>
                  <a:tcPr marL="12700" marR="12700" marT="12700" marB="0" anchor="ctr">
                    <a:lnL>
                      <a:noFill/>
                    </a:lnL>
                    <a:lnR>
                      <a:noFill/>
                    </a:lnR>
                    <a:lnT w="6350" cap="flat" cmpd="sng" algn="ctr">
                      <a:solidFill>
                        <a:schemeClr val="tx1"/>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fontAlgn="b"/>
                      <a:r>
                        <a:rPr lang="en-GB" sz="1600" b="0" i="0" u="none" strike="noStrike" dirty="0">
                          <a:solidFill>
                            <a:schemeClr val="tx1"/>
                          </a:solidFill>
                          <a:effectLst/>
                          <a:latin typeface="Arial" panose="020B0604020202020204" pitchFamily="34" charset="0"/>
                          <a:cs typeface="Arial" panose="020B0604020202020204" pitchFamily="34" charset="0"/>
                        </a:rPr>
                        <a:t>22 (7.4)</a:t>
                      </a:r>
                    </a:p>
                  </a:txBody>
                  <a:tcPr marL="12700" marR="12700" marT="12700" marB="0" anchor="ctr">
                    <a:lnL>
                      <a:noFill/>
                    </a:lnL>
                    <a:lnR w="12700" cap="flat" cmpd="sng" algn="ctr">
                      <a:solidFill>
                        <a:srgbClr val="C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extLst>
                  <a:ext uri="{0D108BD9-81ED-4DB2-BD59-A6C34878D82A}">
                    <a16:rowId xmlns:a16="http://schemas.microsoft.com/office/drawing/2014/main" val="3033171217"/>
                  </a:ext>
                </a:extLst>
              </a:tr>
            </a:tbl>
          </a:graphicData>
        </a:graphic>
      </p:graphicFrame>
      <p:sp>
        <p:nvSpPr>
          <p:cNvPr id="12" name="Rectangle 11">
            <a:extLst>
              <a:ext uri="{FF2B5EF4-FFF2-40B4-BE49-F238E27FC236}">
                <a16:creationId xmlns:a16="http://schemas.microsoft.com/office/drawing/2014/main" id="{B86F6221-D14E-00A6-DADF-FCE5C8A86B84}"/>
              </a:ext>
            </a:extLst>
          </p:cNvPr>
          <p:cNvSpPr/>
          <p:nvPr/>
        </p:nvSpPr>
        <p:spPr>
          <a:xfrm>
            <a:off x="5353401" y="5040768"/>
            <a:ext cx="1287561" cy="691243"/>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33858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AADF78B6-5021-8C13-FD36-879B823BCB23}"/>
              </a:ext>
            </a:extLst>
          </p:cNvPr>
          <p:cNvCxnSpPr>
            <a:cxnSpLocks/>
          </p:cNvCxnSpPr>
          <p:nvPr/>
        </p:nvCxnSpPr>
        <p:spPr>
          <a:xfrm>
            <a:off x="2434388" y="2990311"/>
            <a:ext cx="394065" cy="0"/>
          </a:xfrm>
          <a:prstGeom prst="line">
            <a:avLst/>
          </a:prstGeom>
        </p:spPr>
        <p:style>
          <a:lnRef idx="2">
            <a:schemeClr val="dk1"/>
          </a:lnRef>
          <a:fillRef idx="0">
            <a:schemeClr val="dk1"/>
          </a:fillRef>
          <a:effectRef idx="1">
            <a:schemeClr val="dk1"/>
          </a:effectRef>
          <a:fontRef idx="minor">
            <a:schemeClr val="tx1"/>
          </a:fontRef>
        </p:style>
      </p:cxnSp>
      <p:sp>
        <p:nvSpPr>
          <p:cNvPr id="2" name="Title 1">
            <a:extLst>
              <a:ext uri="{FF2B5EF4-FFF2-40B4-BE49-F238E27FC236}">
                <a16:creationId xmlns:a16="http://schemas.microsoft.com/office/drawing/2014/main" id="{9C9E723A-1BE9-C490-E631-B40CC7ECB8E2}"/>
              </a:ext>
            </a:extLst>
          </p:cNvPr>
          <p:cNvSpPr>
            <a:spLocks noGrp="1"/>
          </p:cNvSpPr>
          <p:nvPr>
            <p:ph type="title"/>
          </p:nvPr>
        </p:nvSpPr>
        <p:spPr>
          <a:xfrm>
            <a:off x="247960" y="98448"/>
            <a:ext cx="12243881" cy="1143000"/>
          </a:xfrm>
        </p:spPr>
        <p:txBody>
          <a:bodyPr>
            <a:normAutofit/>
          </a:bodyPr>
          <a:lstStyle/>
          <a:p>
            <a:r>
              <a:rPr lang="en-US" dirty="0">
                <a:solidFill>
                  <a:srgbClr val="B31B1B"/>
                </a:solidFill>
              </a:rPr>
              <a:t>AMPLIFY: Firstline Treatment of CLL With Acalabrutinib + Venetoclax</a:t>
            </a:r>
            <a:r>
              <a:rPr lang="en-US" baseline="30000" dirty="0">
                <a:solidFill>
                  <a:srgbClr val="B31B1B"/>
                </a:solidFill>
              </a:rPr>
              <a:t>1,2 </a:t>
            </a:r>
          </a:p>
        </p:txBody>
      </p:sp>
      <p:sp>
        <p:nvSpPr>
          <p:cNvPr id="3" name="Slide Number Placeholder 2">
            <a:extLst>
              <a:ext uri="{FF2B5EF4-FFF2-40B4-BE49-F238E27FC236}">
                <a16:creationId xmlns:a16="http://schemas.microsoft.com/office/drawing/2014/main" id="{6CBCE116-C97E-AB34-00E7-F4B15DCF9AF6}"/>
              </a:ext>
            </a:extLst>
          </p:cNvPr>
          <p:cNvSpPr>
            <a:spLocks noGrp="1"/>
          </p:cNvSpPr>
          <p:nvPr>
            <p:ph type="sldNum" sz="quarter" idx="4294967295"/>
          </p:nvPr>
        </p:nvSpPr>
        <p:spPr>
          <a:xfrm>
            <a:off x="15443201" y="8551177"/>
            <a:ext cx="766335" cy="486833"/>
          </a:xfrm>
          <a:prstGeom prst="rect">
            <a:avLst/>
          </a:prstGeom>
        </p:spPr>
        <p:txBody>
          <a:bodyPr vert="horz" lIns="121920" tIns="60960" rIns="121920" bIns="60960" rtlCol="0" anchor="ctr"/>
          <a:lstStyle>
            <a:defPPr>
              <a:defRPr lang="en-US"/>
            </a:defPPr>
            <a:lvl1pPr marL="0" algn="r" defTabSz="1219170" rtl="0" eaLnBrk="1" latinLnBrk="0" hangingPunct="1">
              <a:defRPr sz="1244" kern="1200">
                <a:solidFill>
                  <a:srgbClr val="595959"/>
                </a:solidFill>
                <a:latin typeface="Arial"/>
                <a:ea typeface="+mn-ea"/>
                <a:cs typeface="Arial"/>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081D65DC-5E42-4244-8C6D-0DA3C782411A}" type="slidenum">
              <a:rPr kumimoji="0" lang="en-US" sz="1244" b="0" i="0" u="none" strike="noStrike" kern="1200" cap="none" spc="0" normalizeH="0" baseline="0" noProof="0" smtClean="0">
                <a:ln>
                  <a:noFill/>
                </a:ln>
                <a:solidFill>
                  <a:srgbClr val="595959"/>
                </a:solidFill>
                <a:effectLst/>
                <a:uLnTx/>
                <a:uFillTx/>
                <a:latin typeface="Arial"/>
                <a:ea typeface="+mn-ea"/>
                <a:cs typeface="Arial"/>
              </a:rPr>
              <a:pPr marL="0" marR="0" lvl="0" indent="0" algn="r" defTabSz="1219170" rtl="0" eaLnBrk="1" fontAlgn="auto" latinLnBrk="0" hangingPunct="1">
                <a:lnSpc>
                  <a:spcPct val="100000"/>
                </a:lnSpc>
                <a:spcBef>
                  <a:spcPts val="0"/>
                </a:spcBef>
                <a:spcAft>
                  <a:spcPts val="0"/>
                </a:spcAft>
                <a:buClrTx/>
                <a:buSzTx/>
                <a:buFontTx/>
                <a:buNone/>
                <a:tabLst/>
                <a:defRPr/>
              </a:pPr>
              <a:t>59</a:t>
            </a:fld>
            <a:endParaRPr kumimoji="0" lang="en-US" sz="1244" b="0" i="0" u="none" strike="noStrike" kern="1200" cap="none" spc="0" normalizeH="0" baseline="0" noProof="0" dirty="0">
              <a:ln>
                <a:noFill/>
              </a:ln>
              <a:solidFill>
                <a:srgbClr val="595959"/>
              </a:solidFill>
              <a:effectLst/>
              <a:uLnTx/>
              <a:uFillTx/>
              <a:latin typeface="Arial"/>
              <a:ea typeface="+mn-ea"/>
              <a:cs typeface="Arial"/>
            </a:endParaRPr>
          </a:p>
        </p:txBody>
      </p:sp>
      <p:sp>
        <p:nvSpPr>
          <p:cNvPr id="4" name="Text Placeholder 3">
            <a:extLst>
              <a:ext uri="{FF2B5EF4-FFF2-40B4-BE49-F238E27FC236}">
                <a16:creationId xmlns:a16="http://schemas.microsoft.com/office/drawing/2014/main" id="{1BB05435-AD85-30F7-E529-AA96E0D0EB95}"/>
              </a:ext>
            </a:extLst>
          </p:cNvPr>
          <p:cNvSpPr>
            <a:spLocks noGrp="1"/>
          </p:cNvSpPr>
          <p:nvPr>
            <p:ph type="body" sz="quarter" idx="13"/>
          </p:nvPr>
        </p:nvSpPr>
        <p:spPr>
          <a:xfrm>
            <a:off x="53613" y="6318652"/>
            <a:ext cx="11488411" cy="364067"/>
          </a:xfrm>
        </p:spPr>
        <p:txBody>
          <a:bodyPr>
            <a:normAutofit/>
          </a:bodyPr>
          <a:lstStyle/>
          <a:p>
            <a:r>
              <a:rPr lang="en-US" dirty="0">
                <a:latin typeface="+mn-lt"/>
              </a:rPr>
              <a:t>1. Brown JR, et al. </a:t>
            </a:r>
            <a:r>
              <a:rPr lang="en-US" i="1" dirty="0">
                <a:latin typeface="+mn-lt"/>
              </a:rPr>
              <a:t>Blood. </a:t>
            </a:r>
            <a:r>
              <a:rPr lang="en-US" dirty="0">
                <a:latin typeface="+mn-lt"/>
              </a:rPr>
              <a:t>2024;144 (Supplement 1):1009. 2. Brown JR, et al. </a:t>
            </a:r>
            <a:r>
              <a:rPr lang="en-US" i="1" dirty="0">
                <a:latin typeface="+mn-lt"/>
              </a:rPr>
              <a:t>N Engl J Med.</a:t>
            </a:r>
            <a:r>
              <a:rPr lang="en-US" dirty="0">
                <a:latin typeface="+mn-lt"/>
              </a:rPr>
              <a:t> 2025 Feb 20;392(8):748-762.</a:t>
            </a:r>
          </a:p>
        </p:txBody>
      </p:sp>
      <p:sp>
        <p:nvSpPr>
          <p:cNvPr id="5" name="Rounded Rectangle 5">
            <a:extLst>
              <a:ext uri="{FF2B5EF4-FFF2-40B4-BE49-F238E27FC236}">
                <a16:creationId xmlns:a16="http://schemas.microsoft.com/office/drawing/2014/main" id="{ACBB23AE-F9EC-2886-4160-E2959125C74D}"/>
              </a:ext>
            </a:extLst>
          </p:cNvPr>
          <p:cNvSpPr/>
          <p:nvPr/>
        </p:nvSpPr>
        <p:spPr>
          <a:xfrm>
            <a:off x="371290" y="1414621"/>
            <a:ext cx="2063097" cy="3296092"/>
          </a:xfrm>
          <a:prstGeom prst="rect">
            <a:avLst/>
          </a:prstGeom>
          <a:solidFill>
            <a:srgbClr val="F2F2F2">
              <a:alpha val="50196"/>
            </a:srgbClr>
          </a:solidFill>
          <a:ln w="19050">
            <a:solidFill>
              <a:schemeClr val="tx2">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Key Inclusion Criteria</a:t>
            </a:r>
          </a:p>
          <a:p>
            <a:pPr marL="171442" marR="0" lvl="0" indent="-171442" algn="l" defTabSz="914354"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Age ≤</a:t>
            </a:r>
            <a:r>
              <a:rPr kumimoji="0" lang="en-US" sz="800" b="0" i="0" u="none" strike="noStrike" kern="1200" cap="none" spc="0" normalizeH="0" baseline="0" noProof="0" dirty="0">
                <a:ln>
                  <a:noFill/>
                </a:ln>
                <a:solidFill>
                  <a:prstClr val="black"/>
                </a:solidFill>
                <a:effectLst/>
                <a:uLnTx/>
                <a:uFillTx/>
                <a:latin typeface="Arial"/>
                <a:ea typeface="+mn-ea"/>
                <a:cs typeface="+mn-cs"/>
              </a:rPr>
              <a:t> </a:t>
            </a:r>
            <a:r>
              <a:rPr kumimoji="0" lang="en-US" sz="1200" b="0" i="0" u="none" strike="noStrike" kern="1200" cap="none" spc="0" normalizeH="0" baseline="0" noProof="0" dirty="0">
                <a:ln>
                  <a:noFill/>
                </a:ln>
                <a:solidFill>
                  <a:prstClr val="black"/>
                </a:solidFill>
                <a:effectLst/>
                <a:uLnTx/>
                <a:uFillTx/>
                <a:latin typeface="Arial"/>
                <a:ea typeface="+mn-ea"/>
                <a:cs typeface="+mn-cs"/>
              </a:rPr>
              <a:t>18 years</a:t>
            </a:r>
          </a:p>
          <a:p>
            <a:pPr marL="171442" marR="0" lvl="0" indent="-171442" algn="l" defTabSz="914354"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TN CLL requiring treatment per iwCLL 2018 criteria </a:t>
            </a:r>
          </a:p>
          <a:p>
            <a:pPr marL="171442" marR="0" lvl="0" indent="-171442" algn="l" defTabSz="914354"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Without del(17p) or </a:t>
            </a:r>
            <a:r>
              <a:rPr kumimoji="0" lang="en-US" sz="1200" b="0" i="1" u="none" strike="noStrike" kern="1200" cap="none" spc="0" normalizeH="0" baseline="0" noProof="0" dirty="0">
                <a:ln>
                  <a:noFill/>
                </a:ln>
                <a:solidFill>
                  <a:prstClr val="black"/>
                </a:solidFill>
                <a:effectLst/>
                <a:uLnTx/>
                <a:uFillTx/>
                <a:latin typeface="Arial"/>
                <a:ea typeface="+mn-ea"/>
                <a:cs typeface="+mn-cs"/>
              </a:rPr>
              <a:t>TP53</a:t>
            </a:r>
            <a:r>
              <a:rPr kumimoji="0" lang="en-US" sz="1200" b="0" i="0" u="none" strike="noStrike" kern="1200" cap="none" spc="0" normalizeH="0" baseline="30000" noProof="0" dirty="0">
                <a:ln>
                  <a:noFill/>
                </a:ln>
                <a:solidFill>
                  <a:prstClr val="black"/>
                </a:solidFill>
                <a:effectLst/>
                <a:uLnTx/>
                <a:uFillTx/>
                <a:latin typeface="Arial"/>
                <a:ea typeface="+mn-ea"/>
                <a:cs typeface="+mn-cs"/>
              </a:rPr>
              <a:t>a</a:t>
            </a:r>
          </a:p>
          <a:p>
            <a:pPr marL="171442" marR="0" lvl="0" indent="-171442" algn="l" defTabSz="914354"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ECOG PS ≤</a:t>
            </a:r>
            <a:r>
              <a:rPr kumimoji="0" lang="en-US" sz="800" b="0" i="0" u="none" strike="noStrike" kern="1200" cap="none" spc="0" normalizeH="0" baseline="0" noProof="0" dirty="0">
                <a:ln>
                  <a:noFill/>
                </a:ln>
                <a:solidFill>
                  <a:prstClr val="black"/>
                </a:solidFill>
                <a:effectLst/>
                <a:uLnTx/>
                <a:uFillTx/>
                <a:latin typeface="Arial"/>
                <a:ea typeface="+mn-ea"/>
                <a:cs typeface="+mn-cs"/>
              </a:rPr>
              <a:t> </a:t>
            </a:r>
            <a:r>
              <a:rPr kumimoji="0" lang="en-US" sz="1200" b="0" i="0" u="none" strike="noStrike" kern="1200" cap="none" spc="0" normalizeH="0" baseline="0" noProof="0" dirty="0">
                <a:ln>
                  <a:noFill/>
                </a:ln>
                <a:solidFill>
                  <a:prstClr val="black"/>
                </a:solidFill>
                <a:effectLst/>
                <a:uLnTx/>
                <a:uFillTx/>
                <a:latin typeface="Arial"/>
                <a:ea typeface="+mn-ea"/>
                <a:cs typeface="+mn-cs"/>
              </a:rPr>
              <a:t>2  </a:t>
            </a:r>
          </a:p>
          <a:p>
            <a:pPr marL="0" marR="0" lvl="0" indent="0" algn="l" defTabSz="914354"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Key Exclusion Criteria</a:t>
            </a:r>
          </a:p>
          <a:p>
            <a:pPr marL="171442" marR="0" lvl="0" indent="-171442" algn="l" defTabSz="914354"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CIRS geriatric &gt;</a:t>
            </a:r>
            <a:r>
              <a:rPr kumimoji="0" lang="en-US" sz="800" b="0" i="0" u="none" strike="noStrike" kern="1200" cap="none" spc="0" normalizeH="0" baseline="0" noProof="0" dirty="0">
                <a:ln>
                  <a:noFill/>
                </a:ln>
                <a:solidFill>
                  <a:prstClr val="black"/>
                </a:solidFill>
                <a:effectLst/>
                <a:uLnTx/>
                <a:uFillTx/>
                <a:latin typeface="Arial"/>
                <a:ea typeface="+mn-ea"/>
                <a:cs typeface="+mn-cs"/>
              </a:rPr>
              <a:t> </a:t>
            </a:r>
            <a:r>
              <a:rPr kumimoji="0" lang="en-US" sz="1200" b="0" i="0" u="none" strike="noStrike" kern="1200" cap="none" spc="0" normalizeH="0" baseline="0" noProof="0" dirty="0">
                <a:ln>
                  <a:noFill/>
                </a:ln>
                <a:solidFill>
                  <a:prstClr val="black"/>
                </a:solidFill>
                <a:effectLst/>
                <a:uLnTx/>
                <a:uFillTx/>
                <a:latin typeface="Arial"/>
                <a:ea typeface="+mn-ea"/>
                <a:cs typeface="+mn-cs"/>
              </a:rPr>
              <a:t>6</a:t>
            </a:r>
          </a:p>
          <a:p>
            <a:pPr marL="171442" marR="0" lvl="0" indent="-171442" algn="l" defTabSz="914354"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Significant cardiovascular disease</a:t>
            </a:r>
          </a:p>
          <a:p>
            <a:pPr marL="0" marR="0" lvl="0" indent="0" algn="l" defTabSz="914354"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Stratification</a:t>
            </a:r>
          </a:p>
          <a:p>
            <a:pPr marL="171442" marR="0" lvl="0" indent="-171442" algn="l" defTabSz="914354"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Age (&gt;</a:t>
            </a:r>
            <a:r>
              <a:rPr kumimoji="0" lang="en-US" sz="800" b="0" i="0" u="none" strike="noStrike" kern="1200" cap="none" spc="0" normalizeH="0" baseline="0" noProof="0" dirty="0">
                <a:ln>
                  <a:noFill/>
                </a:ln>
                <a:solidFill>
                  <a:prstClr val="black"/>
                </a:solidFill>
                <a:effectLst/>
                <a:uLnTx/>
                <a:uFillTx/>
                <a:latin typeface="Arial"/>
                <a:ea typeface="+mn-ea"/>
                <a:cs typeface="+mn-cs"/>
              </a:rPr>
              <a:t> </a:t>
            </a:r>
            <a:r>
              <a:rPr kumimoji="0" lang="en-US" sz="1200" b="0" i="0" u="none" strike="noStrike" kern="1200" cap="none" spc="0" normalizeH="0" baseline="0" noProof="0" dirty="0">
                <a:ln>
                  <a:noFill/>
                </a:ln>
                <a:solidFill>
                  <a:prstClr val="black"/>
                </a:solidFill>
                <a:effectLst/>
                <a:uLnTx/>
                <a:uFillTx/>
                <a:latin typeface="Arial"/>
                <a:ea typeface="+mn-ea"/>
                <a:cs typeface="+mn-cs"/>
              </a:rPr>
              <a:t>65 vs ≤</a:t>
            </a:r>
            <a:r>
              <a:rPr kumimoji="0" lang="en-US" sz="800" b="0" i="0" u="none" strike="noStrike" kern="1200" cap="none" spc="0" normalizeH="0" baseline="0" noProof="0" dirty="0">
                <a:ln>
                  <a:noFill/>
                </a:ln>
                <a:solidFill>
                  <a:prstClr val="black"/>
                </a:solidFill>
                <a:effectLst/>
                <a:uLnTx/>
                <a:uFillTx/>
                <a:latin typeface="Arial"/>
                <a:ea typeface="+mn-ea"/>
                <a:cs typeface="+mn-cs"/>
              </a:rPr>
              <a:t> </a:t>
            </a:r>
            <a:r>
              <a:rPr kumimoji="0" lang="en-US" sz="1200" b="0" i="0" u="none" strike="noStrike" kern="1200" cap="none" spc="0" normalizeH="0" baseline="0" noProof="0" dirty="0">
                <a:ln>
                  <a:noFill/>
                </a:ln>
                <a:solidFill>
                  <a:prstClr val="black"/>
                </a:solidFill>
                <a:effectLst/>
                <a:uLnTx/>
                <a:uFillTx/>
                <a:latin typeface="Arial"/>
                <a:ea typeface="+mn-ea"/>
                <a:cs typeface="+mn-cs"/>
              </a:rPr>
              <a:t>65 years)</a:t>
            </a:r>
          </a:p>
          <a:p>
            <a:pPr marL="171442" marR="0" lvl="0" indent="-171442" algn="l" defTabSz="914354"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IGHV mutational status</a:t>
            </a:r>
          </a:p>
          <a:p>
            <a:pPr marL="171442" marR="0" lvl="0" indent="-171442" algn="l" defTabSz="914354"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Rai stage ≥3 vs &lt;</a:t>
            </a:r>
            <a:r>
              <a:rPr kumimoji="0" lang="en-US" sz="800" b="0" i="0" u="none" strike="noStrike" kern="1200" cap="none" spc="0" normalizeH="0" baseline="0" noProof="0" dirty="0">
                <a:ln>
                  <a:noFill/>
                </a:ln>
                <a:solidFill>
                  <a:prstClr val="black"/>
                </a:solidFill>
                <a:effectLst/>
                <a:uLnTx/>
                <a:uFillTx/>
                <a:latin typeface="Arial"/>
                <a:ea typeface="+mn-ea"/>
                <a:cs typeface="+mn-cs"/>
              </a:rPr>
              <a:t> </a:t>
            </a:r>
            <a:r>
              <a:rPr kumimoji="0" lang="en-US" sz="1200" b="0" i="0" u="none" strike="noStrike" kern="1200" cap="none" spc="0" normalizeH="0" baseline="0" noProof="0" dirty="0">
                <a:ln>
                  <a:noFill/>
                </a:ln>
                <a:solidFill>
                  <a:prstClr val="black"/>
                </a:solidFill>
                <a:effectLst/>
                <a:uLnTx/>
                <a:uFillTx/>
                <a:latin typeface="Arial"/>
                <a:ea typeface="+mn-ea"/>
                <a:cs typeface="+mn-cs"/>
              </a:rPr>
              <a:t>3</a:t>
            </a:r>
          </a:p>
          <a:p>
            <a:pPr marL="171442" marR="0" lvl="0" indent="-171442" algn="l" defTabSz="914354"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Geographic region</a:t>
            </a:r>
          </a:p>
        </p:txBody>
      </p:sp>
      <p:sp>
        <p:nvSpPr>
          <p:cNvPr id="6" name="Freeform 18">
            <a:extLst>
              <a:ext uri="{FF2B5EF4-FFF2-40B4-BE49-F238E27FC236}">
                <a16:creationId xmlns:a16="http://schemas.microsoft.com/office/drawing/2014/main" id="{896C2C94-4CB0-0DA7-B2EA-86873F81734C}"/>
              </a:ext>
            </a:extLst>
          </p:cNvPr>
          <p:cNvSpPr/>
          <p:nvPr/>
        </p:nvSpPr>
        <p:spPr>
          <a:xfrm>
            <a:off x="3082072" y="2167486"/>
            <a:ext cx="547283" cy="1602367"/>
          </a:xfrm>
          <a:custGeom>
            <a:avLst/>
            <a:gdLst>
              <a:gd name="connsiteX0" fmla="*/ 82177 w 89647"/>
              <a:gd name="connsiteY0" fmla="*/ 0 h 395941"/>
              <a:gd name="connsiteX1" fmla="*/ 0 w 89647"/>
              <a:gd name="connsiteY1" fmla="*/ 0 h 395941"/>
              <a:gd name="connsiteX2" fmla="*/ 3736 w 89647"/>
              <a:gd name="connsiteY2" fmla="*/ 395941 h 395941"/>
              <a:gd name="connsiteX3" fmla="*/ 89647 w 89647"/>
              <a:gd name="connsiteY3" fmla="*/ 392206 h 395941"/>
              <a:gd name="connsiteX0" fmla="*/ 82177 w 86472"/>
              <a:gd name="connsiteY0" fmla="*/ 0 h 395941"/>
              <a:gd name="connsiteX1" fmla="*/ 0 w 86472"/>
              <a:gd name="connsiteY1" fmla="*/ 0 h 395941"/>
              <a:gd name="connsiteX2" fmla="*/ 3736 w 86472"/>
              <a:gd name="connsiteY2" fmla="*/ 395941 h 395941"/>
              <a:gd name="connsiteX3" fmla="*/ 86472 w 86472"/>
              <a:gd name="connsiteY3" fmla="*/ 395381 h 395941"/>
            </a:gdLst>
            <a:ahLst/>
            <a:cxnLst>
              <a:cxn ang="0">
                <a:pos x="connsiteX0" y="connsiteY0"/>
              </a:cxn>
              <a:cxn ang="0">
                <a:pos x="connsiteX1" y="connsiteY1"/>
              </a:cxn>
              <a:cxn ang="0">
                <a:pos x="connsiteX2" y="connsiteY2"/>
              </a:cxn>
              <a:cxn ang="0">
                <a:pos x="connsiteX3" y="connsiteY3"/>
              </a:cxn>
            </a:cxnLst>
            <a:rect l="l" t="t" r="r" b="b"/>
            <a:pathLst>
              <a:path w="86472" h="395941">
                <a:moveTo>
                  <a:pt x="82177" y="0"/>
                </a:moveTo>
                <a:lnTo>
                  <a:pt x="0" y="0"/>
                </a:lnTo>
                <a:cubicBezTo>
                  <a:pt x="1245" y="131980"/>
                  <a:pt x="2491" y="263961"/>
                  <a:pt x="3736" y="395941"/>
                </a:cubicBezTo>
                <a:lnTo>
                  <a:pt x="86472" y="395381"/>
                </a:lnTo>
              </a:path>
            </a:pathLst>
          </a:custGeom>
          <a:ln w="28575" cmpd="sng">
            <a:solidFill>
              <a:srgbClr val="000000"/>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Oval 7">
            <a:extLst>
              <a:ext uri="{FF2B5EF4-FFF2-40B4-BE49-F238E27FC236}">
                <a16:creationId xmlns:a16="http://schemas.microsoft.com/office/drawing/2014/main" id="{1F959433-8E3F-FF4A-CEDD-527ED06028A5}"/>
              </a:ext>
            </a:extLst>
          </p:cNvPr>
          <p:cNvSpPr/>
          <p:nvPr/>
        </p:nvSpPr>
        <p:spPr>
          <a:xfrm>
            <a:off x="2755363" y="2636205"/>
            <a:ext cx="639392" cy="639392"/>
          </a:xfrm>
          <a:prstGeom prst="ellipse">
            <a:avLst/>
          </a:prstGeom>
          <a:solidFill>
            <a:schemeClr val="bg1"/>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R</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1:1:1</a:t>
            </a:r>
          </a:p>
        </p:txBody>
      </p:sp>
      <p:cxnSp>
        <p:nvCxnSpPr>
          <p:cNvPr id="14" name="Straight Arrow Connector 13">
            <a:extLst>
              <a:ext uri="{FF2B5EF4-FFF2-40B4-BE49-F238E27FC236}">
                <a16:creationId xmlns:a16="http://schemas.microsoft.com/office/drawing/2014/main" id="{49ACBBF2-7563-A75A-AFCA-5D6D53733F29}"/>
              </a:ext>
            </a:extLst>
          </p:cNvPr>
          <p:cNvCxnSpPr>
            <a:cxnSpLocks/>
          </p:cNvCxnSpPr>
          <p:nvPr/>
        </p:nvCxnSpPr>
        <p:spPr>
          <a:xfrm>
            <a:off x="3394757" y="2990309"/>
            <a:ext cx="249535" cy="0"/>
          </a:xfrm>
          <a:prstGeom prst="straightConnector1">
            <a:avLst/>
          </a:prstGeom>
          <a:ln>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Rounded Rectangle 13">
            <a:extLst>
              <a:ext uri="{FF2B5EF4-FFF2-40B4-BE49-F238E27FC236}">
                <a16:creationId xmlns:a16="http://schemas.microsoft.com/office/drawing/2014/main" id="{2E61DAF8-34B2-706F-9773-4FEEEC8C7433}"/>
              </a:ext>
            </a:extLst>
          </p:cNvPr>
          <p:cNvSpPr/>
          <p:nvPr/>
        </p:nvSpPr>
        <p:spPr>
          <a:xfrm>
            <a:off x="3629357" y="1932103"/>
            <a:ext cx="1735495" cy="537315"/>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AV (14 cycles)</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n</a:t>
            </a:r>
            <a:r>
              <a:rPr kumimoji="0" lang="en-US" sz="600" b="0" i="0" u="none" strike="noStrike" kern="1200" cap="none" spc="0" normalizeH="0" baseline="0" noProof="0" dirty="0">
                <a:ln>
                  <a:noFill/>
                </a:ln>
                <a:solidFill>
                  <a:srgbClr val="FFFFFF"/>
                </a:solidFill>
                <a:effectLst/>
                <a:uLnTx/>
                <a:uFillTx/>
                <a:latin typeface="Arial"/>
                <a:ea typeface="+mn-ea"/>
                <a:cs typeface="+mn-cs"/>
              </a:rPr>
              <a:t> </a:t>
            </a:r>
            <a:r>
              <a:rPr kumimoji="0" lang="en-US" sz="1200" b="0" i="0" u="none" strike="noStrike" kern="1200" cap="none" spc="0" normalizeH="0" baseline="0" noProof="0" dirty="0">
                <a:ln>
                  <a:noFill/>
                </a:ln>
                <a:solidFill>
                  <a:srgbClr val="FFFFFF"/>
                </a:solidFill>
                <a:effectLst/>
                <a:uLnTx/>
                <a:uFillTx/>
                <a:latin typeface="Arial"/>
                <a:ea typeface="+mn-ea"/>
                <a:cs typeface="+mn-cs"/>
              </a:rPr>
              <a:t>=</a:t>
            </a:r>
            <a:r>
              <a:rPr kumimoji="0" lang="en-US" sz="600" b="0" i="0" u="none" strike="noStrike" kern="1200" cap="none" spc="0" normalizeH="0" baseline="0" noProof="0" dirty="0">
                <a:ln>
                  <a:noFill/>
                </a:ln>
                <a:solidFill>
                  <a:srgbClr val="FFFFFF"/>
                </a:solidFill>
                <a:effectLst/>
                <a:uLnTx/>
                <a:uFillTx/>
                <a:latin typeface="Arial"/>
                <a:ea typeface="+mn-ea"/>
                <a:cs typeface="+mn-cs"/>
              </a:rPr>
              <a:t> </a:t>
            </a:r>
            <a:r>
              <a:rPr kumimoji="0" lang="en-US" sz="1200" b="0" i="0" u="none" strike="noStrike" kern="1200" cap="none" spc="0" normalizeH="0" baseline="0" noProof="0" dirty="0">
                <a:ln>
                  <a:noFill/>
                </a:ln>
                <a:solidFill>
                  <a:srgbClr val="FFFFFF"/>
                </a:solidFill>
                <a:effectLst/>
                <a:uLnTx/>
                <a:uFillTx/>
                <a:latin typeface="Arial"/>
                <a:ea typeface="+mn-ea"/>
                <a:cs typeface="+mn-cs"/>
              </a:rPr>
              <a:t>291</a:t>
            </a:r>
          </a:p>
        </p:txBody>
      </p:sp>
      <p:sp>
        <p:nvSpPr>
          <p:cNvPr id="18" name="Rounded Rectangle 11">
            <a:extLst>
              <a:ext uri="{FF2B5EF4-FFF2-40B4-BE49-F238E27FC236}">
                <a16:creationId xmlns:a16="http://schemas.microsoft.com/office/drawing/2014/main" id="{0A56F980-0B2C-E3A0-83B6-760B3B2D734D}"/>
              </a:ext>
            </a:extLst>
          </p:cNvPr>
          <p:cNvSpPr/>
          <p:nvPr/>
        </p:nvSpPr>
        <p:spPr>
          <a:xfrm>
            <a:off x="3636823" y="3520724"/>
            <a:ext cx="1720560" cy="498256"/>
          </a:xfrm>
          <a:prstGeom prst="rect">
            <a:avLst/>
          </a:prstGeom>
          <a:solidFill>
            <a:srgbClr val="346691"/>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FCR/BR </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(6 cycles)</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n</a:t>
            </a:r>
            <a:r>
              <a:rPr kumimoji="0" lang="en-US" sz="600" b="0" i="0" u="none" strike="noStrike" kern="1200" cap="none" spc="0" normalizeH="0" baseline="0" noProof="0" dirty="0">
                <a:ln>
                  <a:noFill/>
                </a:ln>
                <a:solidFill>
                  <a:srgbClr val="FFFFFF"/>
                </a:solidFill>
                <a:effectLst/>
                <a:uLnTx/>
                <a:uFillTx/>
                <a:latin typeface="Arial"/>
                <a:ea typeface="+mn-ea"/>
                <a:cs typeface="+mn-cs"/>
              </a:rPr>
              <a:t> </a:t>
            </a:r>
            <a:r>
              <a:rPr kumimoji="0" lang="en-US" sz="1200" b="0" i="0" u="none" strike="noStrike" kern="1200" cap="none" spc="0" normalizeH="0" baseline="0" noProof="0" dirty="0">
                <a:ln>
                  <a:noFill/>
                </a:ln>
                <a:solidFill>
                  <a:srgbClr val="FFFFFF"/>
                </a:solidFill>
                <a:effectLst/>
                <a:uLnTx/>
                <a:uFillTx/>
                <a:latin typeface="Arial"/>
                <a:ea typeface="+mn-ea"/>
                <a:cs typeface="+mn-cs"/>
              </a:rPr>
              <a:t>=</a:t>
            </a:r>
            <a:r>
              <a:rPr kumimoji="0" lang="en-US" sz="600" b="0" i="0" u="none" strike="noStrike" kern="1200" cap="none" spc="0" normalizeH="0" baseline="0" noProof="0" dirty="0">
                <a:ln>
                  <a:noFill/>
                </a:ln>
                <a:solidFill>
                  <a:srgbClr val="FFFFFF"/>
                </a:solidFill>
                <a:effectLst/>
                <a:uLnTx/>
                <a:uFillTx/>
                <a:latin typeface="Arial"/>
                <a:ea typeface="+mn-ea"/>
                <a:cs typeface="+mn-cs"/>
              </a:rPr>
              <a:t> </a:t>
            </a:r>
            <a:r>
              <a:rPr kumimoji="0" lang="en-US" sz="1200" b="0" i="0" u="none" strike="noStrike" kern="1200" cap="none" spc="0" normalizeH="0" baseline="0" noProof="0" dirty="0">
                <a:ln>
                  <a:noFill/>
                </a:ln>
                <a:solidFill>
                  <a:srgbClr val="FFFFFF"/>
                </a:solidFill>
                <a:effectLst/>
                <a:uLnTx/>
                <a:uFillTx/>
                <a:latin typeface="Arial"/>
                <a:ea typeface="+mn-ea"/>
                <a:cs typeface="+mn-cs"/>
              </a:rPr>
              <a:t>290</a:t>
            </a: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19" name="Rounded Rectangle 13">
            <a:extLst>
              <a:ext uri="{FF2B5EF4-FFF2-40B4-BE49-F238E27FC236}">
                <a16:creationId xmlns:a16="http://schemas.microsoft.com/office/drawing/2014/main" id="{E73E482F-083E-CC36-306C-6173BDFFAB37}"/>
              </a:ext>
            </a:extLst>
          </p:cNvPr>
          <p:cNvSpPr/>
          <p:nvPr/>
        </p:nvSpPr>
        <p:spPr>
          <a:xfrm>
            <a:off x="3644291" y="2732149"/>
            <a:ext cx="1720560" cy="520889"/>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AVO (14 cycles)</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n</a:t>
            </a:r>
            <a:r>
              <a:rPr kumimoji="0" lang="en-US" sz="600" b="0" i="0" u="none" strike="noStrike" kern="1200" cap="none" spc="0" normalizeH="0" baseline="0" noProof="0" dirty="0">
                <a:ln>
                  <a:noFill/>
                </a:ln>
                <a:solidFill>
                  <a:srgbClr val="FFFFFF"/>
                </a:solidFill>
                <a:effectLst/>
                <a:uLnTx/>
                <a:uFillTx/>
                <a:latin typeface="Arial"/>
                <a:ea typeface="+mn-ea"/>
                <a:cs typeface="+mn-cs"/>
              </a:rPr>
              <a:t> </a:t>
            </a:r>
            <a:r>
              <a:rPr kumimoji="0" lang="en-US" sz="1200" b="0" i="0" u="none" strike="noStrike" kern="1200" cap="none" spc="0" normalizeH="0" baseline="0" noProof="0" dirty="0">
                <a:ln>
                  <a:noFill/>
                </a:ln>
                <a:solidFill>
                  <a:srgbClr val="FFFFFF"/>
                </a:solidFill>
                <a:effectLst/>
                <a:uLnTx/>
                <a:uFillTx/>
                <a:latin typeface="Arial"/>
                <a:ea typeface="+mn-ea"/>
                <a:cs typeface="+mn-cs"/>
              </a:rPr>
              <a:t>=</a:t>
            </a:r>
            <a:r>
              <a:rPr kumimoji="0" lang="en-US" sz="600" b="0" i="0" u="none" strike="noStrike" kern="1200" cap="none" spc="0" normalizeH="0" baseline="0" noProof="0" dirty="0">
                <a:ln>
                  <a:noFill/>
                </a:ln>
                <a:solidFill>
                  <a:srgbClr val="FFFFFF"/>
                </a:solidFill>
                <a:effectLst/>
                <a:uLnTx/>
                <a:uFillTx/>
                <a:latin typeface="Arial"/>
                <a:ea typeface="+mn-ea"/>
                <a:cs typeface="+mn-cs"/>
              </a:rPr>
              <a:t> </a:t>
            </a:r>
            <a:r>
              <a:rPr kumimoji="0" lang="en-US" sz="1200" b="0" i="0" u="none" strike="noStrike" kern="1200" cap="none" spc="0" normalizeH="0" baseline="0" noProof="0" dirty="0">
                <a:ln>
                  <a:noFill/>
                </a:ln>
                <a:solidFill>
                  <a:srgbClr val="FFFFFF"/>
                </a:solidFill>
                <a:effectLst/>
                <a:uLnTx/>
                <a:uFillTx/>
                <a:latin typeface="Arial"/>
                <a:ea typeface="+mn-ea"/>
                <a:cs typeface="+mn-cs"/>
              </a:rPr>
              <a:t>286</a:t>
            </a:r>
          </a:p>
        </p:txBody>
      </p:sp>
      <p:sp>
        <p:nvSpPr>
          <p:cNvPr id="20" name="TextBox 19">
            <a:extLst>
              <a:ext uri="{FF2B5EF4-FFF2-40B4-BE49-F238E27FC236}">
                <a16:creationId xmlns:a16="http://schemas.microsoft.com/office/drawing/2014/main" id="{EED18EE9-543F-AF66-F1B7-085BCACB3B6C}"/>
              </a:ext>
            </a:extLst>
          </p:cNvPr>
          <p:cNvSpPr txBox="1"/>
          <p:nvPr/>
        </p:nvSpPr>
        <p:spPr>
          <a:xfrm>
            <a:off x="2299782" y="2409824"/>
            <a:ext cx="839055" cy="276999"/>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93348"/>
                </a:solidFill>
                <a:effectLst/>
                <a:uLnTx/>
                <a:uFillTx/>
                <a:latin typeface="Arial"/>
                <a:ea typeface="+mn-ea"/>
                <a:cs typeface="+mn-cs"/>
              </a:rPr>
              <a:t>N</a:t>
            </a:r>
            <a:r>
              <a:rPr kumimoji="0" lang="en-US" sz="600" b="0" i="0" u="none" strike="noStrike" kern="1200" cap="none" spc="0" normalizeH="0" baseline="0" noProof="0" dirty="0">
                <a:ln>
                  <a:noFill/>
                </a:ln>
                <a:solidFill>
                  <a:srgbClr val="193348"/>
                </a:solidFill>
                <a:effectLst/>
                <a:uLnTx/>
                <a:uFillTx/>
                <a:latin typeface="Arial"/>
                <a:ea typeface="+mn-ea"/>
                <a:cs typeface="+mn-cs"/>
              </a:rPr>
              <a:t> </a:t>
            </a:r>
            <a:r>
              <a:rPr kumimoji="0" lang="en-US" sz="1200" b="0" i="0" u="none" strike="noStrike" kern="1200" cap="none" spc="0" normalizeH="0" baseline="0" noProof="0" dirty="0">
                <a:ln>
                  <a:noFill/>
                </a:ln>
                <a:solidFill>
                  <a:srgbClr val="193348"/>
                </a:solidFill>
                <a:effectLst/>
                <a:uLnTx/>
                <a:uFillTx/>
                <a:latin typeface="Arial"/>
                <a:ea typeface="+mn-ea"/>
                <a:cs typeface="+mn-cs"/>
              </a:rPr>
              <a:t>=</a:t>
            </a:r>
            <a:r>
              <a:rPr kumimoji="0" lang="en-US" sz="600" b="0" i="0" u="none" strike="noStrike" kern="1200" cap="none" spc="0" normalizeH="0" baseline="0" noProof="0" dirty="0">
                <a:ln>
                  <a:noFill/>
                </a:ln>
                <a:solidFill>
                  <a:srgbClr val="193348"/>
                </a:solidFill>
                <a:effectLst/>
                <a:uLnTx/>
                <a:uFillTx/>
                <a:latin typeface="Arial"/>
                <a:ea typeface="+mn-ea"/>
                <a:cs typeface="+mn-cs"/>
              </a:rPr>
              <a:t> </a:t>
            </a:r>
            <a:r>
              <a:rPr kumimoji="0" lang="en-US" sz="1200" b="0" i="0" u="none" strike="noStrike" kern="1200" cap="none" spc="0" normalizeH="0" baseline="0" noProof="0" dirty="0">
                <a:ln>
                  <a:noFill/>
                </a:ln>
                <a:solidFill>
                  <a:srgbClr val="193348"/>
                </a:solidFill>
                <a:effectLst/>
                <a:uLnTx/>
                <a:uFillTx/>
                <a:latin typeface="Arial"/>
                <a:ea typeface="+mn-ea"/>
                <a:cs typeface="+mn-cs"/>
              </a:rPr>
              <a:t>867</a:t>
            </a:r>
          </a:p>
        </p:txBody>
      </p:sp>
      <p:sp>
        <p:nvSpPr>
          <p:cNvPr id="21" name="Rounded Rectangle 11">
            <a:extLst>
              <a:ext uri="{FF2B5EF4-FFF2-40B4-BE49-F238E27FC236}">
                <a16:creationId xmlns:a16="http://schemas.microsoft.com/office/drawing/2014/main" id="{BD9E0F5F-DE81-EE23-D957-2A45E720D396}"/>
              </a:ext>
            </a:extLst>
          </p:cNvPr>
          <p:cNvSpPr/>
          <p:nvPr/>
        </p:nvSpPr>
        <p:spPr>
          <a:xfrm>
            <a:off x="3636822" y="4225553"/>
            <a:ext cx="1735495" cy="498256"/>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Crossover not built into protocol</a:t>
            </a: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22" name="Rounded Rectangle 13">
            <a:extLst>
              <a:ext uri="{FF2B5EF4-FFF2-40B4-BE49-F238E27FC236}">
                <a16:creationId xmlns:a16="http://schemas.microsoft.com/office/drawing/2014/main" id="{FC790E79-98BA-058E-6950-C341183FC29F}"/>
              </a:ext>
            </a:extLst>
          </p:cNvPr>
          <p:cNvSpPr/>
          <p:nvPr/>
        </p:nvSpPr>
        <p:spPr>
          <a:xfrm>
            <a:off x="3629355" y="1217736"/>
            <a:ext cx="5748092" cy="537315"/>
          </a:xfrm>
          <a:prstGeom prst="rect">
            <a:avLst/>
          </a:prstGeom>
          <a:solidFill>
            <a:srgbClr val="6B1F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AMPLIFY, randomized, multicenter, open-label, phase 3 </a:t>
            </a: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TextBox 22">
            <a:extLst>
              <a:ext uri="{FF2B5EF4-FFF2-40B4-BE49-F238E27FC236}">
                <a16:creationId xmlns:a16="http://schemas.microsoft.com/office/drawing/2014/main" id="{9D553468-9FB6-4429-5AF7-E729AA184066}"/>
              </a:ext>
            </a:extLst>
          </p:cNvPr>
          <p:cNvSpPr txBox="1"/>
          <p:nvPr/>
        </p:nvSpPr>
        <p:spPr>
          <a:xfrm>
            <a:off x="5797819" y="1861764"/>
            <a:ext cx="3579628" cy="1815882"/>
          </a:xfrm>
          <a:prstGeom prst="rect">
            <a:avLst/>
          </a:prstGeom>
          <a:solidFill>
            <a:schemeClr val="bg1">
              <a:lumMod val="85000"/>
            </a:schemeClr>
          </a:solid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D2E2D"/>
                </a:solidFill>
                <a:effectLst/>
                <a:uLnTx/>
                <a:uFillTx/>
                <a:latin typeface="Calibri"/>
                <a:ea typeface="+mn-ea"/>
                <a:cs typeface="+mn-cs"/>
              </a:rPr>
              <a:t>Primary endpoints</a:t>
            </a:r>
          </a:p>
          <a:p>
            <a:pPr marL="285744" marR="0" lvl="0" indent="-28574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D2E2D"/>
                </a:solidFill>
                <a:effectLst/>
                <a:uLnTx/>
                <a:uFillTx/>
                <a:latin typeface="Calibri"/>
                <a:ea typeface="+mn-ea"/>
                <a:cs typeface="+mn-cs"/>
              </a:rPr>
              <a:t>IRC-assessed PFS (AV vs FCR/BR)</a:t>
            </a:r>
          </a:p>
          <a:p>
            <a:pPr marL="285744" marR="0" lvl="0" indent="-28574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D2E2D"/>
                </a:solidFill>
                <a:effectLst/>
                <a:uLnTx/>
                <a:uFillTx/>
                <a:latin typeface="Calibri"/>
                <a:ea typeface="+mn-ea"/>
                <a:cs typeface="+mn-cs"/>
              </a:rPr>
              <a:t>If primary endpoint is met, secondary endpoints tested in fixed sequential hierarchy  </a:t>
            </a:r>
          </a:p>
          <a:p>
            <a:pPr marL="285744" marR="0" lvl="0" indent="-28574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D2E2D"/>
                </a:solidFill>
                <a:effectLst/>
                <a:uLnTx/>
                <a:uFillTx/>
                <a:latin typeface="Calibri"/>
                <a:ea typeface="+mn-ea"/>
                <a:cs typeface="+mn-cs"/>
              </a:rPr>
              <a:t>1. IRC-PFS (AVO vs FCR/BR)</a:t>
            </a:r>
          </a:p>
          <a:p>
            <a:pPr marL="285744" marR="0" lvl="0" indent="-28574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D2E2D"/>
                </a:solidFill>
                <a:effectLst/>
                <a:uLnTx/>
                <a:uFillTx/>
                <a:latin typeface="Calibri"/>
                <a:ea typeface="+mn-ea"/>
                <a:cs typeface="+mn-cs"/>
              </a:rPr>
              <a:t>2. uMRD (AV vs FCR/BR)</a:t>
            </a:r>
          </a:p>
          <a:p>
            <a:pPr marL="285744" marR="0" lvl="0" indent="-28574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D2E2D"/>
                </a:solidFill>
                <a:effectLst/>
                <a:uLnTx/>
                <a:uFillTx/>
                <a:latin typeface="Calibri"/>
                <a:ea typeface="+mn-ea"/>
                <a:cs typeface="+mn-cs"/>
              </a:rPr>
              <a:t>3. uMRD (AVO vs FCR/BR)</a:t>
            </a:r>
          </a:p>
          <a:p>
            <a:pPr marL="285744" marR="0" lvl="0" indent="-28574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D2E2D"/>
                </a:solidFill>
                <a:effectLst/>
                <a:uLnTx/>
                <a:uFillTx/>
                <a:latin typeface="Calibri"/>
                <a:ea typeface="+mn-ea"/>
                <a:cs typeface="+mn-cs"/>
              </a:rPr>
              <a:t>4. OS (AV vs FCR/BR)</a:t>
            </a:r>
          </a:p>
          <a:p>
            <a:pPr marL="285744" marR="0" lvl="0" indent="-28574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D2E2D"/>
                </a:solidFill>
                <a:effectLst/>
                <a:uLnTx/>
                <a:uFillTx/>
                <a:latin typeface="Calibri"/>
                <a:ea typeface="+mn-ea"/>
                <a:cs typeface="+mn-cs"/>
              </a:rPr>
              <a:t>5. OS (AVO vs FCR/BR)</a:t>
            </a:r>
          </a:p>
        </p:txBody>
      </p:sp>
      <p:grpSp>
        <p:nvGrpSpPr>
          <p:cNvPr id="110" name="Group 109">
            <a:extLst>
              <a:ext uri="{FF2B5EF4-FFF2-40B4-BE49-F238E27FC236}">
                <a16:creationId xmlns:a16="http://schemas.microsoft.com/office/drawing/2014/main" id="{C83007AD-156A-CD3C-B759-D6C1BB2FCB1E}"/>
              </a:ext>
            </a:extLst>
          </p:cNvPr>
          <p:cNvGrpSpPr/>
          <p:nvPr/>
        </p:nvGrpSpPr>
        <p:grpSpPr>
          <a:xfrm>
            <a:off x="5779055" y="3963900"/>
            <a:ext cx="6131957" cy="1942569"/>
            <a:chOff x="5606362" y="4526332"/>
            <a:chExt cx="6131957" cy="1942568"/>
          </a:xfrm>
        </p:grpSpPr>
        <p:grpSp>
          <p:nvGrpSpPr>
            <p:cNvPr id="109" name="Group 108">
              <a:extLst>
                <a:ext uri="{FF2B5EF4-FFF2-40B4-BE49-F238E27FC236}">
                  <a16:creationId xmlns:a16="http://schemas.microsoft.com/office/drawing/2014/main" id="{88988599-56B3-9E46-F094-59985A9C3E7C}"/>
                </a:ext>
              </a:extLst>
            </p:cNvPr>
            <p:cNvGrpSpPr/>
            <p:nvPr/>
          </p:nvGrpSpPr>
          <p:grpSpPr>
            <a:xfrm>
              <a:off x="5606362" y="4526332"/>
              <a:ext cx="6131957" cy="1942568"/>
              <a:chOff x="5606362" y="4526332"/>
              <a:chExt cx="6131957" cy="1942568"/>
            </a:xfrm>
          </p:grpSpPr>
          <p:sp>
            <p:nvSpPr>
              <p:cNvPr id="98" name="Rectangle 97">
                <a:extLst>
                  <a:ext uri="{FF2B5EF4-FFF2-40B4-BE49-F238E27FC236}">
                    <a16:creationId xmlns:a16="http://schemas.microsoft.com/office/drawing/2014/main" id="{ED8D1B8A-000C-AE4C-5B1A-31CA34A15C5B}"/>
                  </a:ext>
                </a:extLst>
              </p:cNvPr>
              <p:cNvSpPr/>
              <p:nvPr/>
            </p:nvSpPr>
            <p:spPr>
              <a:xfrm>
                <a:off x="5606362" y="4526332"/>
                <a:ext cx="6131957" cy="1942568"/>
              </a:xfrm>
              <a:prstGeom prst="rect">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99" name="TextBox 98">
                <a:extLst>
                  <a:ext uri="{FF2B5EF4-FFF2-40B4-BE49-F238E27FC236}">
                    <a16:creationId xmlns:a16="http://schemas.microsoft.com/office/drawing/2014/main" id="{ACCB84F1-D339-B18E-D70E-0021590C4B43}"/>
                  </a:ext>
                </a:extLst>
              </p:cNvPr>
              <p:cNvSpPr txBox="1"/>
              <p:nvPr/>
            </p:nvSpPr>
            <p:spPr>
              <a:xfrm>
                <a:off x="5606362" y="4567319"/>
                <a:ext cx="1181691" cy="646331"/>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46691"/>
                    </a:solidFill>
                    <a:effectLst/>
                    <a:uLnTx/>
                    <a:uFillTx/>
                    <a:latin typeface="Calibri"/>
                    <a:ea typeface="+mn-ea"/>
                    <a:cs typeface="+mn-cs"/>
                  </a:rPr>
                  <a:t>AV and AVO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46691"/>
                    </a:solidFill>
                    <a:effectLst/>
                    <a:uLnTx/>
                    <a:uFillTx/>
                    <a:latin typeface="Calibri"/>
                    <a:ea typeface="+mn-ea"/>
                    <a:cs typeface="+mn-cs"/>
                  </a:rPr>
                  <a:t>dosing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46691"/>
                    </a:solidFill>
                    <a:effectLst/>
                    <a:uLnTx/>
                    <a:uFillTx/>
                    <a:latin typeface="Calibri"/>
                    <a:ea typeface="+mn-ea"/>
                    <a:cs typeface="+mn-cs"/>
                  </a:rPr>
                  <a:t>schedule</a:t>
                </a:r>
              </a:p>
            </p:txBody>
          </p:sp>
          <p:sp>
            <p:nvSpPr>
              <p:cNvPr id="101" name="Rectangle 100">
                <a:extLst>
                  <a:ext uri="{FF2B5EF4-FFF2-40B4-BE49-F238E27FC236}">
                    <a16:creationId xmlns:a16="http://schemas.microsoft.com/office/drawing/2014/main" id="{BA40E35B-F66A-C760-13C8-36E8A0FAA689}"/>
                  </a:ext>
                </a:extLst>
              </p:cNvPr>
              <p:cNvSpPr/>
              <p:nvPr/>
            </p:nvSpPr>
            <p:spPr>
              <a:xfrm>
                <a:off x="6910697" y="4526886"/>
                <a:ext cx="4671702" cy="424634"/>
              </a:xfrm>
              <a:prstGeom prst="rect">
                <a:avLst/>
              </a:prstGeom>
              <a:solidFill>
                <a:schemeClr val="tx1">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D2E2D">
                        <a:lumMod val="90000"/>
                        <a:lumOff val="10000"/>
                      </a:srgbClr>
                    </a:solidFill>
                    <a:effectLst/>
                    <a:uLnTx/>
                    <a:uFillTx/>
                    <a:latin typeface="Calibri"/>
                    <a:ea typeface="+mn-ea"/>
                    <a:cs typeface="+mn-cs"/>
                  </a:rPr>
                  <a:t>Acalabrutinib 100 mg PO BID (cycles 1–14)</a:t>
                </a:r>
              </a:p>
            </p:txBody>
          </p:sp>
          <p:sp>
            <p:nvSpPr>
              <p:cNvPr id="103" name="Rectangle 102">
                <a:extLst>
                  <a:ext uri="{FF2B5EF4-FFF2-40B4-BE49-F238E27FC236}">
                    <a16:creationId xmlns:a16="http://schemas.microsoft.com/office/drawing/2014/main" id="{B4E6650A-1ADF-18F8-52D5-78D8602DCC10}"/>
                  </a:ext>
                </a:extLst>
              </p:cNvPr>
              <p:cNvSpPr/>
              <p:nvPr/>
            </p:nvSpPr>
            <p:spPr>
              <a:xfrm>
                <a:off x="7977173" y="5021640"/>
                <a:ext cx="3605227" cy="256986"/>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D2E2D">
                        <a:lumMod val="90000"/>
                        <a:lumOff val="10000"/>
                      </a:srgbClr>
                    </a:solidFill>
                    <a:effectLst/>
                    <a:uLnTx/>
                    <a:uFillTx/>
                    <a:latin typeface="Calibri"/>
                    <a:ea typeface="+mn-ea"/>
                    <a:cs typeface="+mn-cs"/>
                  </a:rPr>
                  <a:t>Venetoclax 400 mg PO QD (cycles 3–14)</a:t>
                </a:r>
              </a:p>
            </p:txBody>
          </p:sp>
          <p:sp>
            <p:nvSpPr>
              <p:cNvPr id="105" name="Right Triangle 104">
                <a:extLst>
                  <a:ext uri="{FF2B5EF4-FFF2-40B4-BE49-F238E27FC236}">
                    <a16:creationId xmlns:a16="http://schemas.microsoft.com/office/drawing/2014/main" id="{FEEE0DED-F20E-893A-9BF1-7A6AEE386052}"/>
                  </a:ext>
                </a:extLst>
              </p:cNvPr>
              <p:cNvSpPr/>
              <p:nvPr/>
            </p:nvSpPr>
            <p:spPr>
              <a:xfrm rot="10800000" flipV="1">
                <a:off x="7575895" y="5018755"/>
                <a:ext cx="401277" cy="256986"/>
              </a:xfrm>
              <a:prstGeom prst="rtTriangl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06" name="TextBox 105">
                <a:extLst>
                  <a:ext uri="{FF2B5EF4-FFF2-40B4-BE49-F238E27FC236}">
                    <a16:creationId xmlns:a16="http://schemas.microsoft.com/office/drawing/2014/main" id="{75AD806C-CEF1-E211-318B-D9E77C1540AF}"/>
                  </a:ext>
                </a:extLst>
              </p:cNvPr>
              <p:cNvSpPr txBox="1"/>
              <p:nvPr/>
            </p:nvSpPr>
            <p:spPr>
              <a:xfrm>
                <a:off x="8220374" y="5427739"/>
                <a:ext cx="3498646" cy="27699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D2E2D">
                        <a:lumMod val="90000"/>
                        <a:lumOff val="10000"/>
                      </a:srgbClr>
                    </a:solidFill>
                    <a:effectLst/>
                    <a:uLnTx/>
                    <a:uFillTx/>
                    <a:latin typeface="Calibri"/>
                    <a:ea typeface="+mn-ea"/>
                    <a:cs typeface="+mn-cs"/>
                  </a:rPr>
                  <a:t>Obinutuzumab (AVO only) 1000 mg (cycles 2–7)</a:t>
                </a:r>
              </a:p>
            </p:txBody>
          </p:sp>
          <p:sp>
            <p:nvSpPr>
              <p:cNvPr id="107" name="TextBox 106">
                <a:extLst>
                  <a:ext uri="{FF2B5EF4-FFF2-40B4-BE49-F238E27FC236}">
                    <a16:creationId xmlns:a16="http://schemas.microsoft.com/office/drawing/2014/main" id="{E31EB41B-76AE-D3E8-3397-BC70B15042F0}"/>
                  </a:ext>
                </a:extLst>
              </p:cNvPr>
              <p:cNvSpPr txBox="1"/>
              <p:nvPr/>
            </p:nvSpPr>
            <p:spPr>
              <a:xfrm>
                <a:off x="5606362" y="5961193"/>
                <a:ext cx="1939555" cy="430887"/>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46691"/>
                    </a:solidFill>
                    <a:effectLst/>
                    <a:uLnTx/>
                    <a:uFillTx/>
                    <a:latin typeface="Calibri"/>
                    <a:ea typeface="+mn-ea"/>
                    <a:cs typeface="+mn-cs"/>
                  </a:rPr>
                  <a:t>Cycles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46691"/>
                    </a:solidFill>
                    <a:effectLst/>
                    <a:uLnTx/>
                    <a:uFillTx/>
                    <a:latin typeface="Calibri"/>
                    <a:ea typeface="+mn-ea"/>
                    <a:cs typeface="+mn-cs"/>
                  </a:rPr>
                  <a:t>(28 days each)</a:t>
                </a:r>
              </a:p>
            </p:txBody>
          </p:sp>
        </p:grpSp>
        <p:grpSp>
          <p:nvGrpSpPr>
            <p:cNvPr id="96" name="Group 95">
              <a:extLst>
                <a:ext uri="{FF2B5EF4-FFF2-40B4-BE49-F238E27FC236}">
                  <a16:creationId xmlns:a16="http://schemas.microsoft.com/office/drawing/2014/main" id="{49B426E3-D900-3ADD-62BB-C4872476834A}"/>
                </a:ext>
              </a:extLst>
            </p:cNvPr>
            <p:cNvGrpSpPr/>
            <p:nvPr/>
          </p:nvGrpSpPr>
          <p:grpSpPr>
            <a:xfrm>
              <a:off x="6783097" y="5797127"/>
              <a:ext cx="4955220" cy="671773"/>
              <a:chOff x="6117198" y="5378059"/>
              <a:chExt cx="4955220" cy="671773"/>
            </a:xfrm>
          </p:grpSpPr>
          <p:sp>
            <p:nvSpPr>
              <p:cNvPr id="25" name="TextBox 24">
                <a:extLst>
                  <a:ext uri="{FF2B5EF4-FFF2-40B4-BE49-F238E27FC236}">
                    <a16:creationId xmlns:a16="http://schemas.microsoft.com/office/drawing/2014/main" id="{7A8B89A8-1A3E-423A-E68F-E89A9B83E878}"/>
                  </a:ext>
                </a:extLst>
              </p:cNvPr>
              <p:cNvSpPr txBox="1"/>
              <p:nvPr/>
            </p:nvSpPr>
            <p:spPr>
              <a:xfrm>
                <a:off x="6117198" y="5803611"/>
                <a:ext cx="255198" cy="246221"/>
              </a:xfrm>
              <a:prstGeom prst="rect">
                <a:avLst/>
              </a:prstGeom>
              <a:noFill/>
            </p:spPr>
            <p:txBody>
              <a:bodyPr wrap="none" rtlCol="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1</a:t>
                </a:r>
              </a:p>
            </p:txBody>
          </p:sp>
          <p:sp>
            <p:nvSpPr>
              <p:cNvPr id="26" name="TextBox 25">
                <a:extLst>
                  <a:ext uri="{FF2B5EF4-FFF2-40B4-BE49-F238E27FC236}">
                    <a16:creationId xmlns:a16="http://schemas.microsoft.com/office/drawing/2014/main" id="{494DA59B-E336-792D-2FE6-89808C7A3E88}"/>
                  </a:ext>
                </a:extLst>
              </p:cNvPr>
              <p:cNvSpPr txBox="1"/>
              <p:nvPr/>
            </p:nvSpPr>
            <p:spPr>
              <a:xfrm>
                <a:off x="6833098" y="5803611"/>
                <a:ext cx="255198" cy="246221"/>
              </a:xfrm>
              <a:prstGeom prst="rect">
                <a:avLst/>
              </a:prstGeom>
              <a:noFill/>
            </p:spPr>
            <p:txBody>
              <a:bodyPr wrap="none" rtlCol="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3</a:t>
                </a:r>
              </a:p>
            </p:txBody>
          </p:sp>
          <p:sp>
            <p:nvSpPr>
              <p:cNvPr id="27" name="TextBox 26">
                <a:extLst>
                  <a:ext uri="{FF2B5EF4-FFF2-40B4-BE49-F238E27FC236}">
                    <a16:creationId xmlns:a16="http://schemas.microsoft.com/office/drawing/2014/main" id="{3279BBBD-71F5-2631-8FB0-8AB1CEB4C5CF}"/>
                  </a:ext>
                </a:extLst>
              </p:cNvPr>
              <p:cNvSpPr txBox="1"/>
              <p:nvPr/>
            </p:nvSpPr>
            <p:spPr>
              <a:xfrm>
                <a:off x="7191047" y="5803611"/>
                <a:ext cx="255198" cy="246221"/>
              </a:xfrm>
              <a:prstGeom prst="rect">
                <a:avLst/>
              </a:prstGeom>
              <a:noFill/>
            </p:spPr>
            <p:txBody>
              <a:bodyPr wrap="none" rtlCol="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4</a:t>
                </a:r>
              </a:p>
            </p:txBody>
          </p:sp>
          <p:sp>
            <p:nvSpPr>
              <p:cNvPr id="28" name="TextBox 27">
                <a:extLst>
                  <a:ext uri="{FF2B5EF4-FFF2-40B4-BE49-F238E27FC236}">
                    <a16:creationId xmlns:a16="http://schemas.microsoft.com/office/drawing/2014/main" id="{69E267E6-8B1F-72B3-805F-C52D497487C7}"/>
                  </a:ext>
                </a:extLst>
              </p:cNvPr>
              <p:cNvSpPr txBox="1"/>
              <p:nvPr/>
            </p:nvSpPr>
            <p:spPr>
              <a:xfrm>
                <a:off x="7548995" y="5803611"/>
                <a:ext cx="255198" cy="246221"/>
              </a:xfrm>
              <a:prstGeom prst="rect">
                <a:avLst/>
              </a:prstGeom>
              <a:noFill/>
            </p:spPr>
            <p:txBody>
              <a:bodyPr wrap="none" rtlCol="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5</a:t>
                </a:r>
              </a:p>
            </p:txBody>
          </p:sp>
          <p:sp>
            <p:nvSpPr>
              <p:cNvPr id="29" name="TextBox 28">
                <a:extLst>
                  <a:ext uri="{FF2B5EF4-FFF2-40B4-BE49-F238E27FC236}">
                    <a16:creationId xmlns:a16="http://schemas.microsoft.com/office/drawing/2014/main" id="{114F16A3-04ED-C3FB-74F4-9F41F9D5C32C}"/>
                  </a:ext>
                </a:extLst>
              </p:cNvPr>
              <p:cNvSpPr txBox="1"/>
              <p:nvPr/>
            </p:nvSpPr>
            <p:spPr>
              <a:xfrm>
                <a:off x="8264894" y="5803611"/>
                <a:ext cx="255198" cy="246221"/>
              </a:xfrm>
              <a:prstGeom prst="rect">
                <a:avLst/>
              </a:prstGeom>
              <a:noFill/>
            </p:spPr>
            <p:txBody>
              <a:bodyPr wrap="none" rtlCol="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7</a:t>
                </a:r>
              </a:p>
            </p:txBody>
          </p:sp>
          <p:sp>
            <p:nvSpPr>
              <p:cNvPr id="30" name="TextBox 29">
                <a:extLst>
                  <a:ext uri="{FF2B5EF4-FFF2-40B4-BE49-F238E27FC236}">
                    <a16:creationId xmlns:a16="http://schemas.microsoft.com/office/drawing/2014/main" id="{8A1FC7CF-1BEC-AE88-48BB-29B1373CAA49}"/>
                  </a:ext>
                </a:extLst>
              </p:cNvPr>
              <p:cNvSpPr txBox="1"/>
              <p:nvPr/>
            </p:nvSpPr>
            <p:spPr>
              <a:xfrm>
                <a:off x="8622843" y="5803611"/>
                <a:ext cx="255198" cy="246221"/>
              </a:xfrm>
              <a:prstGeom prst="rect">
                <a:avLst/>
              </a:prstGeom>
              <a:noFill/>
            </p:spPr>
            <p:txBody>
              <a:bodyPr wrap="none" rtlCol="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8</a:t>
                </a:r>
              </a:p>
            </p:txBody>
          </p:sp>
          <p:sp>
            <p:nvSpPr>
              <p:cNvPr id="31" name="TextBox 30">
                <a:extLst>
                  <a:ext uri="{FF2B5EF4-FFF2-40B4-BE49-F238E27FC236}">
                    <a16:creationId xmlns:a16="http://schemas.microsoft.com/office/drawing/2014/main" id="{464FE2D3-A722-5E90-0652-6AA1244FF02C}"/>
                  </a:ext>
                </a:extLst>
              </p:cNvPr>
              <p:cNvSpPr txBox="1"/>
              <p:nvPr/>
            </p:nvSpPr>
            <p:spPr>
              <a:xfrm>
                <a:off x="9303473" y="5803611"/>
                <a:ext cx="325730" cy="246221"/>
              </a:xfrm>
              <a:prstGeom prst="rect">
                <a:avLst/>
              </a:prstGeom>
              <a:noFill/>
            </p:spPr>
            <p:txBody>
              <a:bodyPr wrap="none" rtlCol="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10</a:t>
                </a:r>
              </a:p>
            </p:txBody>
          </p:sp>
          <p:sp>
            <p:nvSpPr>
              <p:cNvPr id="32" name="TextBox 31">
                <a:extLst>
                  <a:ext uri="{FF2B5EF4-FFF2-40B4-BE49-F238E27FC236}">
                    <a16:creationId xmlns:a16="http://schemas.microsoft.com/office/drawing/2014/main" id="{BE595F42-E9BF-D8A3-EB40-1A6A2C541FDA}"/>
                  </a:ext>
                </a:extLst>
              </p:cNvPr>
              <p:cNvSpPr txBox="1"/>
              <p:nvPr/>
            </p:nvSpPr>
            <p:spPr>
              <a:xfrm>
                <a:off x="6475147" y="5803611"/>
                <a:ext cx="255198" cy="246221"/>
              </a:xfrm>
              <a:prstGeom prst="rect">
                <a:avLst/>
              </a:prstGeom>
              <a:noFill/>
            </p:spPr>
            <p:txBody>
              <a:bodyPr wrap="none" rtlCol="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2</a:t>
                </a:r>
              </a:p>
            </p:txBody>
          </p:sp>
          <p:sp>
            <p:nvSpPr>
              <p:cNvPr id="33" name="TextBox 32">
                <a:extLst>
                  <a:ext uri="{FF2B5EF4-FFF2-40B4-BE49-F238E27FC236}">
                    <a16:creationId xmlns:a16="http://schemas.microsoft.com/office/drawing/2014/main" id="{EE23E602-783E-DFBB-F66F-50F716588F3E}"/>
                  </a:ext>
                </a:extLst>
              </p:cNvPr>
              <p:cNvSpPr txBox="1"/>
              <p:nvPr/>
            </p:nvSpPr>
            <p:spPr>
              <a:xfrm>
                <a:off x="7906945" y="5803611"/>
                <a:ext cx="255198" cy="246221"/>
              </a:xfrm>
              <a:prstGeom prst="rect">
                <a:avLst/>
              </a:prstGeom>
              <a:noFill/>
            </p:spPr>
            <p:txBody>
              <a:bodyPr wrap="none" rtlCol="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6</a:t>
                </a:r>
              </a:p>
            </p:txBody>
          </p:sp>
          <p:sp>
            <p:nvSpPr>
              <p:cNvPr id="34" name="TextBox 33">
                <a:extLst>
                  <a:ext uri="{FF2B5EF4-FFF2-40B4-BE49-F238E27FC236}">
                    <a16:creationId xmlns:a16="http://schemas.microsoft.com/office/drawing/2014/main" id="{BBE6D59E-E5C5-15A9-DF8A-BE41D2C5B124}"/>
                  </a:ext>
                </a:extLst>
              </p:cNvPr>
              <p:cNvSpPr txBox="1"/>
              <p:nvPr/>
            </p:nvSpPr>
            <p:spPr>
              <a:xfrm>
                <a:off x="8980793" y="5803611"/>
                <a:ext cx="255198" cy="246221"/>
              </a:xfrm>
              <a:prstGeom prst="rect">
                <a:avLst/>
              </a:prstGeom>
              <a:noFill/>
            </p:spPr>
            <p:txBody>
              <a:bodyPr wrap="none" rtlCol="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9</a:t>
                </a:r>
              </a:p>
            </p:txBody>
          </p:sp>
          <p:sp>
            <p:nvSpPr>
              <p:cNvPr id="35" name="TextBox 34">
                <a:extLst>
                  <a:ext uri="{FF2B5EF4-FFF2-40B4-BE49-F238E27FC236}">
                    <a16:creationId xmlns:a16="http://schemas.microsoft.com/office/drawing/2014/main" id="{CA41EF0D-A140-AD3F-8CE3-15F089B2DC5E}"/>
                  </a:ext>
                </a:extLst>
              </p:cNvPr>
              <p:cNvSpPr txBox="1"/>
              <p:nvPr/>
            </p:nvSpPr>
            <p:spPr>
              <a:xfrm>
                <a:off x="9661423" y="5803611"/>
                <a:ext cx="325730" cy="246221"/>
              </a:xfrm>
              <a:prstGeom prst="rect">
                <a:avLst/>
              </a:prstGeom>
              <a:noFill/>
            </p:spPr>
            <p:txBody>
              <a:bodyPr wrap="none" rtlCol="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11</a:t>
                </a:r>
              </a:p>
            </p:txBody>
          </p:sp>
          <p:sp>
            <p:nvSpPr>
              <p:cNvPr id="36" name="TextBox 35">
                <a:extLst>
                  <a:ext uri="{FF2B5EF4-FFF2-40B4-BE49-F238E27FC236}">
                    <a16:creationId xmlns:a16="http://schemas.microsoft.com/office/drawing/2014/main" id="{0B4050E8-FDCA-04A2-D907-B0F6D9D729A9}"/>
                  </a:ext>
                </a:extLst>
              </p:cNvPr>
              <p:cNvSpPr txBox="1"/>
              <p:nvPr/>
            </p:nvSpPr>
            <p:spPr>
              <a:xfrm>
                <a:off x="10019372" y="5803611"/>
                <a:ext cx="325730" cy="246221"/>
              </a:xfrm>
              <a:prstGeom prst="rect">
                <a:avLst/>
              </a:prstGeom>
              <a:noFill/>
            </p:spPr>
            <p:txBody>
              <a:bodyPr wrap="none" rtlCol="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12</a:t>
                </a:r>
              </a:p>
            </p:txBody>
          </p:sp>
          <p:sp>
            <p:nvSpPr>
              <p:cNvPr id="37" name="TextBox 36">
                <a:extLst>
                  <a:ext uri="{FF2B5EF4-FFF2-40B4-BE49-F238E27FC236}">
                    <a16:creationId xmlns:a16="http://schemas.microsoft.com/office/drawing/2014/main" id="{901C6471-14B6-56D7-6E1C-97CFEFAF018E}"/>
                  </a:ext>
                </a:extLst>
              </p:cNvPr>
              <p:cNvSpPr txBox="1"/>
              <p:nvPr/>
            </p:nvSpPr>
            <p:spPr>
              <a:xfrm>
                <a:off x="10371808" y="5803611"/>
                <a:ext cx="325730" cy="246221"/>
              </a:xfrm>
              <a:prstGeom prst="rect">
                <a:avLst/>
              </a:prstGeom>
              <a:noFill/>
            </p:spPr>
            <p:txBody>
              <a:bodyPr wrap="none" rtlCol="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13</a:t>
                </a:r>
              </a:p>
            </p:txBody>
          </p:sp>
          <p:cxnSp>
            <p:nvCxnSpPr>
              <p:cNvPr id="39" name="Straight Connector 38">
                <a:extLst>
                  <a:ext uri="{FF2B5EF4-FFF2-40B4-BE49-F238E27FC236}">
                    <a16:creationId xmlns:a16="http://schemas.microsoft.com/office/drawing/2014/main" id="{758E90A2-7827-0EAB-5A6D-846517C64590}"/>
                  </a:ext>
                </a:extLst>
              </p:cNvPr>
              <p:cNvCxnSpPr>
                <a:cxnSpLocks/>
              </p:cNvCxnSpPr>
              <p:nvPr/>
            </p:nvCxnSpPr>
            <p:spPr>
              <a:xfrm flipV="1">
                <a:off x="6976329" y="5659746"/>
                <a:ext cx="0" cy="185458"/>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0828264A-CF3B-7793-2CE1-85BF4DAA909E}"/>
                  </a:ext>
                </a:extLst>
              </p:cNvPr>
              <p:cNvCxnSpPr>
                <a:cxnSpLocks/>
              </p:cNvCxnSpPr>
              <p:nvPr/>
            </p:nvCxnSpPr>
            <p:spPr>
              <a:xfrm flipV="1">
                <a:off x="8049609" y="5659746"/>
                <a:ext cx="0" cy="185458"/>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507346B9-4D1E-CEFB-54C7-0A989A00CF8B}"/>
                  </a:ext>
                </a:extLst>
              </p:cNvPr>
              <p:cNvCxnSpPr>
                <a:cxnSpLocks/>
              </p:cNvCxnSpPr>
              <p:nvPr/>
            </p:nvCxnSpPr>
            <p:spPr>
              <a:xfrm flipV="1">
                <a:off x="8407369" y="5659746"/>
                <a:ext cx="0" cy="185458"/>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4EC9EB69-490F-8B4A-36C6-DE967916FA62}"/>
                  </a:ext>
                </a:extLst>
              </p:cNvPr>
              <p:cNvCxnSpPr>
                <a:cxnSpLocks/>
              </p:cNvCxnSpPr>
              <p:nvPr/>
            </p:nvCxnSpPr>
            <p:spPr>
              <a:xfrm flipV="1">
                <a:off x="7691849" y="5659746"/>
                <a:ext cx="0" cy="185458"/>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14313B93-7EAA-AF1E-AB9F-2B7A32FD6816}"/>
                  </a:ext>
                </a:extLst>
              </p:cNvPr>
              <p:cNvCxnSpPr>
                <a:cxnSpLocks/>
              </p:cNvCxnSpPr>
              <p:nvPr/>
            </p:nvCxnSpPr>
            <p:spPr>
              <a:xfrm flipV="1">
                <a:off x="6260809" y="5659746"/>
                <a:ext cx="0" cy="185458"/>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FDC9E9BD-0E2E-006C-CF36-DAA3C010B20C}"/>
                  </a:ext>
                </a:extLst>
              </p:cNvPr>
              <p:cNvCxnSpPr>
                <a:cxnSpLocks/>
              </p:cNvCxnSpPr>
              <p:nvPr/>
            </p:nvCxnSpPr>
            <p:spPr>
              <a:xfrm flipV="1">
                <a:off x="6618569" y="5659746"/>
                <a:ext cx="0" cy="185458"/>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914E4B37-5879-6FB4-8A4B-DC7623AF9C1A}"/>
                  </a:ext>
                </a:extLst>
              </p:cNvPr>
              <p:cNvCxnSpPr>
                <a:cxnSpLocks/>
              </p:cNvCxnSpPr>
              <p:nvPr/>
            </p:nvCxnSpPr>
            <p:spPr>
              <a:xfrm flipV="1">
                <a:off x="7334089" y="5659746"/>
                <a:ext cx="0" cy="185458"/>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427F6B05-211E-5B4C-746B-923DDE3FF0E6}"/>
                  </a:ext>
                </a:extLst>
              </p:cNvPr>
              <p:cNvCxnSpPr>
                <a:cxnSpLocks/>
              </p:cNvCxnSpPr>
              <p:nvPr/>
            </p:nvCxnSpPr>
            <p:spPr>
              <a:xfrm flipV="1">
                <a:off x="9480649" y="5659746"/>
                <a:ext cx="0" cy="185458"/>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ED6C5C0F-8A0A-1AF9-4CAD-AE742B1FFA4D}"/>
                  </a:ext>
                </a:extLst>
              </p:cNvPr>
              <p:cNvCxnSpPr>
                <a:cxnSpLocks/>
              </p:cNvCxnSpPr>
              <p:nvPr/>
            </p:nvCxnSpPr>
            <p:spPr>
              <a:xfrm flipV="1">
                <a:off x="9122889" y="5659746"/>
                <a:ext cx="0" cy="185458"/>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20A6D12D-0E6C-D4FA-EFC5-6B86801207B5}"/>
                  </a:ext>
                </a:extLst>
              </p:cNvPr>
              <p:cNvCxnSpPr>
                <a:cxnSpLocks/>
              </p:cNvCxnSpPr>
              <p:nvPr/>
            </p:nvCxnSpPr>
            <p:spPr>
              <a:xfrm flipV="1">
                <a:off x="8765129" y="5659746"/>
                <a:ext cx="0" cy="185458"/>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3E1B83DC-93BE-68EE-9D6D-63CBCD36995A}"/>
                  </a:ext>
                </a:extLst>
              </p:cNvPr>
              <p:cNvCxnSpPr>
                <a:cxnSpLocks/>
              </p:cNvCxnSpPr>
              <p:nvPr/>
            </p:nvCxnSpPr>
            <p:spPr>
              <a:xfrm flipV="1">
                <a:off x="9838409" y="5659746"/>
                <a:ext cx="0" cy="185458"/>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C8EB1D28-A7E0-0C79-C49A-2CD9CB362EEA}"/>
                  </a:ext>
                </a:extLst>
              </p:cNvPr>
              <p:cNvCxnSpPr>
                <a:cxnSpLocks/>
              </p:cNvCxnSpPr>
              <p:nvPr/>
            </p:nvCxnSpPr>
            <p:spPr>
              <a:xfrm flipV="1">
                <a:off x="10572979" y="5659746"/>
                <a:ext cx="0" cy="185457"/>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3963D017-3BFE-1B1A-4D91-B95DCAE62889}"/>
                  </a:ext>
                </a:extLst>
              </p:cNvPr>
              <p:cNvCxnSpPr>
                <a:cxnSpLocks/>
              </p:cNvCxnSpPr>
              <p:nvPr/>
            </p:nvCxnSpPr>
            <p:spPr>
              <a:xfrm flipV="1">
                <a:off x="10196169" y="5659746"/>
                <a:ext cx="0" cy="185458"/>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929A4B67-AC45-507C-12C5-02C92FB8F0D0}"/>
                  </a:ext>
                </a:extLst>
              </p:cNvPr>
              <p:cNvCxnSpPr>
                <a:cxnSpLocks/>
                <a:endCxn id="54" idx="0"/>
              </p:cNvCxnSpPr>
              <p:nvPr/>
            </p:nvCxnSpPr>
            <p:spPr>
              <a:xfrm>
                <a:off x="6244800" y="5761887"/>
                <a:ext cx="4664753" cy="19308"/>
              </a:xfrm>
              <a:prstGeom prst="line">
                <a:avLst/>
              </a:prstGeom>
              <a:ln>
                <a:solidFill>
                  <a:srgbClr val="232323"/>
                </a:solidFill>
              </a:ln>
              <a:effectLst/>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0573737A-0A50-ACF5-5971-38048237DA23}"/>
                  </a:ext>
                </a:extLst>
              </p:cNvPr>
              <p:cNvSpPr txBox="1"/>
              <p:nvPr/>
            </p:nvSpPr>
            <p:spPr>
              <a:xfrm>
                <a:off x="10746688" y="5781195"/>
                <a:ext cx="325730" cy="246221"/>
              </a:xfrm>
              <a:prstGeom prst="rect">
                <a:avLst/>
              </a:prstGeom>
              <a:noFill/>
            </p:spPr>
            <p:txBody>
              <a:bodyPr wrap="none" rtlCol="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14</a:t>
                </a:r>
              </a:p>
            </p:txBody>
          </p:sp>
          <p:cxnSp>
            <p:nvCxnSpPr>
              <p:cNvPr id="56" name="Straight Connector 55">
                <a:extLst>
                  <a:ext uri="{FF2B5EF4-FFF2-40B4-BE49-F238E27FC236}">
                    <a16:creationId xmlns:a16="http://schemas.microsoft.com/office/drawing/2014/main" id="{B1F995FD-87DA-EAA5-CDEF-BF8E1BE4292C}"/>
                  </a:ext>
                </a:extLst>
              </p:cNvPr>
              <p:cNvCxnSpPr>
                <a:cxnSpLocks/>
              </p:cNvCxnSpPr>
              <p:nvPr/>
            </p:nvCxnSpPr>
            <p:spPr>
              <a:xfrm flipV="1">
                <a:off x="10913391" y="5659746"/>
                <a:ext cx="0" cy="185457"/>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7" name="Straight Arrow Connector 86">
                <a:extLst>
                  <a:ext uri="{FF2B5EF4-FFF2-40B4-BE49-F238E27FC236}">
                    <a16:creationId xmlns:a16="http://schemas.microsoft.com/office/drawing/2014/main" id="{202DAD93-142D-C607-46F7-1E4EE8264C11}"/>
                  </a:ext>
                </a:extLst>
              </p:cNvPr>
              <p:cNvCxnSpPr/>
              <p:nvPr/>
            </p:nvCxnSpPr>
            <p:spPr>
              <a:xfrm>
                <a:off x="6618569" y="5378059"/>
                <a:ext cx="0" cy="238350"/>
              </a:xfrm>
              <a:prstGeom prst="straightConnector1">
                <a:avLst/>
              </a:prstGeom>
              <a:ln w="19050">
                <a:solidFill>
                  <a:srgbClr val="D85C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a:extLst>
                  <a:ext uri="{FF2B5EF4-FFF2-40B4-BE49-F238E27FC236}">
                    <a16:creationId xmlns:a16="http://schemas.microsoft.com/office/drawing/2014/main" id="{445D2CB3-11CE-1BCB-DBF2-956B9D591A1F}"/>
                  </a:ext>
                </a:extLst>
              </p:cNvPr>
              <p:cNvCxnSpPr/>
              <p:nvPr/>
            </p:nvCxnSpPr>
            <p:spPr>
              <a:xfrm>
                <a:off x="6708676" y="5378059"/>
                <a:ext cx="0" cy="238350"/>
              </a:xfrm>
              <a:prstGeom prst="straightConnector1">
                <a:avLst/>
              </a:prstGeom>
              <a:ln w="19050">
                <a:solidFill>
                  <a:srgbClr val="D85C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a:extLst>
                  <a:ext uri="{FF2B5EF4-FFF2-40B4-BE49-F238E27FC236}">
                    <a16:creationId xmlns:a16="http://schemas.microsoft.com/office/drawing/2014/main" id="{9C35498F-DD71-8C05-213A-02912491A866}"/>
                  </a:ext>
                </a:extLst>
              </p:cNvPr>
              <p:cNvCxnSpPr/>
              <p:nvPr/>
            </p:nvCxnSpPr>
            <p:spPr>
              <a:xfrm>
                <a:off x="6796071" y="5378059"/>
                <a:ext cx="0" cy="238350"/>
              </a:xfrm>
              <a:prstGeom prst="straightConnector1">
                <a:avLst/>
              </a:prstGeom>
              <a:ln w="19050">
                <a:solidFill>
                  <a:srgbClr val="D85C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a:extLst>
                  <a:ext uri="{FF2B5EF4-FFF2-40B4-BE49-F238E27FC236}">
                    <a16:creationId xmlns:a16="http://schemas.microsoft.com/office/drawing/2014/main" id="{15243440-D8BF-94EA-D3C1-FCF9222E91F1}"/>
                  </a:ext>
                </a:extLst>
              </p:cNvPr>
              <p:cNvCxnSpPr>
                <a:cxnSpLocks/>
              </p:cNvCxnSpPr>
              <p:nvPr/>
            </p:nvCxnSpPr>
            <p:spPr>
              <a:xfrm>
                <a:off x="6976329" y="5378059"/>
                <a:ext cx="0" cy="238350"/>
              </a:xfrm>
              <a:prstGeom prst="straightConnector1">
                <a:avLst/>
              </a:prstGeom>
              <a:ln w="19050">
                <a:solidFill>
                  <a:srgbClr val="D85C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91">
                <a:extLst>
                  <a:ext uri="{FF2B5EF4-FFF2-40B4-BE49-F238E27FC236}">
                    <a16:creationId xmlns:a16="http://schemas.microsoft.com/office/drawing/2014/main" id="{B8C67622-4807-2A6F-8235-3D21B954B0CB}"/>
                  </a:ext>
                </a:extLst>
              </p:cNvPr>
              <p:cNvCxnSpPr>
                <a:cxnSpLocks/>
              </p:cNvCxnSpPr>
              <p:nvPr/>
            </p:nvCxnSpPr>
            <p:spPr>
              <a:xfrm>
                <a:off x="7333965" y="5378059"/>
                <a:ext cx="0" cy="238350"/>
              </a:xfrm>
              <a:prstGeom prst="straightConnector1">
                <a:avLst/>
              </a:prstGeom>
              <a:ln w="19050">
                <a:solidFill>
                  <a:srgbClr val="D85C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92">
                <a:extLst>
                  <a:ext uri="{FF2B5EF4-FFF2-40B4-BE49-F238E27FC236}">
                    <a16:creationId xmlns:a16="http://schemas.microsoft.com/office/drawing/2014/main" id="{7D2EED18-DCD6-7443-E547-9823FA6F5D35}"/>
                  </a:ext>
                </a:extLst>
              </p:cNvPr>
              <p:cNvCxnSpPr>
                <a:cxnSpLocks/>
              </p:cNvCxnSpPr>
              <p:nvPr/>
            </p:nvCxnSpPr>
            <p:spPr>
              <a:xfrm>
                <a:off x="7691849" y="5378059"/>
                <a:ext cx="0" cy="238350"/>
              </a:xfrm>
              <a:prstGeom prst="straightConnector1">
                <a:avLst/>
              </a:prstGeom>
              <a:ln w="19050">
                <a:solidFill>
                  <a:srgbClr val="D85C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a:extLst>
                  <a:ext uri="{FF2B5EF4-FFF2-40B4-BE49-F238E27FC236}">
                    <a16:creationId xmlns:a16="http://schemas.microsoft.com/office/drawing/2014/main" id="{011570A7-BBA6-5FA3-5B67-A168943378E9}"/>
                  </a:ext>
                </a:extLst>
              </p:cNvPr>
              <p:cNvCxnSpPr>
                <a:cxnSpLocks/>
              </p:cNvCxnSpPr>
              <p:nvPr/>
            </p:nvCxnSpPr>
            <p:spPr>
              <a:xfrm>
                <a:off x="8049609" y="5378059"/>
                <a:ext cx="0" cy="238350"/>
              </a:xfrm>
              <a:prstGeom prst="straightConnector1">
                <a:avLst/>
              </a:prstGeom>
              <a:ln w="19050">
                <a:solidFill>
                  <a:srgbClr val="D85C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a:extLst>
                  <a:ext uri="{FF2B5EF4-FFF2-40B4-BE49-F238E27FC236}">
                    <a16:creationId xmlns:a16="http://schemas.microsoft.com/office/drawing/2014/main" id="{369D6242-9212-2DBE-B89B-752EB590E885}"/>
                  </a:ext>
                </a:extLst>
              </p:cNvPr>
              <p:cNvCxnSpPr>
                <a:cxnSpLocks/>
              </p:cNvCxnSpPr>
              <p:nvPr/>
            </p:nvCxnSpPr>
            <p:spPr>
              <a:xfrm>
                <a:off x="8407369" y="5378059"/>
                <a:ext cx="0" cy="238350"/>
              </a:xfrm>
              <a:prstGeom prst="straightConnector1">
                <a:avLst/>
              </a:prstGeom>
              <a:ln w="19050">
                <a:solidFill>
                  <a:srgbClr val="D85C00"/>
                </a:solidFill>
                <a:tailEnd type="triangle"/>
              </a:ln>
              <a:effectLst/>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3391901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29760"/>
            <a:ext cx="10358967" cy="1383015"/>
          </a:xfrm>
        </p:spPr>
        <p:txBody>
          <a:bodyPr/>
          <a:lstStyle/>
          <a:p>
            <a:r>
              <a:rPr lang="en-US" sz="3200" dirty="0">
                <a:solidFill>
                  <a:srgbClr val="0432FF"/>
                </a:solidFill>
              </a:rPr>
              <a:t>Dr Shadman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2354345950"/>
              </p:ext>
            </p:extLst>
          </p:nvPr>
        </p:nvGraphicFramePr>
        <p:xfrm>
          <a:off x="983432" y="1556792"/>
          <a:ext cx="10225136" cy="4191023"/>
        </p:xfrm>
        <a:graphic>
          <a:graphicData uri="http://schemas.openxmlformats.org/drawingml/2006/table">
            <a:tbl>
              <a:tblPr firstRow="1" bandRow="1">
                <a:tableStyleId>{F2DE63D5-997A-4646-A377-4702673A728D}</a:tableStyleId>
              </a:tblPr>
              <a:tblGrid>
                <a:gridCol w="2664296">
                  <a:extLst>
                    <a:ext uri="{9D8B030D-6E8A-4147-A177-3AD203B41FA5}">
                      <a16:colId xmlns:a16="http://schemas.microsoft.com/office/drawing/2014/main" val="20000"/>
                    </a:ext>
                  </a:extLst>
                </a:gridCol>
                <a:gridCol w="7560840">
                  <a:extLst>
                    <a:ext uri="{9D8B030D-6E8A-4147-A177-3AD203B41FA5}">
                      <a16:colId xmlns:a16="http://schemas.microsoft.com/office/drawing/2014/main" val="20001"/>
                    </a:ext>
                  </a:extLst>
                </a:gridCol>
              </a:tblGrid>
              <a:tr h="1440160">
                <a:tc>
                  <a:txBody>
                    <a:bodyPr/>
                    <a:lstStyle/>
                    <a:p>
                      <a:r>
                        <a:rPr lang="en-US" sz="1800" b="1" kern="1200" dirty="0">
                          <a:solidFill>
                            <a:schemeClr val="tx1"/>
                          </a:solidFill>
                          <a:effectLst/>
                          <a:latin typeface="+mn-lt"/>
                          <a:ea typeface="+mn-ea"/>
                          <a:cs typeface="+mn-cs"/>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ADC Therapeutics, </a:t>
                      </a:r>
                      <a:r>
                        <a:rPr lang="en-US" sz="1800" b="0" kern="1200" dirty="0" err="1">
                          <a:solidFill>
                            <a:schemeClr val="tx1"/>
                          </a:solidFill>
                          <a:effectLst/>
                          <a:latin typeface="+mn-lt"/>
                          <a:ea typeface="+mn-ea"/>
                          <a:cs typeface="+mn-cs"/>
                        </a:rPr>
                        <a:t>Ascentage</a:t>
                      </a:r>
                      <a:r>
                        <a:rPr lang="en-US" sz="1800" b="0" kern="1200" dirty="0">
                          <a:solidFill>
                            <a:schemeClr val="tx1"/>
                          </a:solidFill>
                          <a:effectLst/>
                          <a:latin typeface="+mn-lt"/>
                          <a:ea typeface="+mn-ea"/>
                          <a:cs typeface="+mn-cs"/>
                        </a:rPr>
                        <a:t> Pharma, AstraZeneca Pharmaceuticals LP, </a:t>
                      </a:r>
                      <a:r>
                        <a:rPr lang="en-US" sz="1800" b="0" kern="1200" dirty="0" err="1">
                          <a:solidFill>
                            <a:schemeClr val="tx1"/>
                          </a:solidFill>
                          <a:effectLst/>
                          <a:latin typeface="+mn-lt"/>
                          <a:ea typeface="+mn-ea"/>
                          <a:cs typeface="+mn-cs"/>
                        </a:rPr>
                        <a:t>BeOne</a:t>
                      </a:r>
                      <a:r>
                        <a:rPr lang="en-US" sz="1800" b="0" kern="1200" dirty="0">
                          <a:solidFill>
                            <a:schemeClr val="tx1"/>
                          </a:solidFill>
                          <a:effectLst/>
                          <a:latin typeface="+mn-lt"/>
                          <a:ea typeface="+mn-ea"/>
                          <a:cs typeface="+mn-cs"/>
                        </a:rPr>
                        <a:t>, Bristol Myers Squibb, Fate Therapeutics, Genentech, a member of the Roche Group, Genmab US Inc, Incyte Corporation, Janssen Biotech Inc, Kite, A Gilead Company, Lilly, Merck, </a:t>
                      </a:r>
                      <a:r>
                        <a:rPr lang="en-US" sz="1800" b="0" kern="1200" dirty="0" err="1">
                          <a:solidFill>
                            <a:schemeClr val="tx1"/>
                          </a:solidFill>
                          <a:effectLst/>
                          <a:latin typeface="+mn-lt"/>
                          <a:ea typeface="+mn-ea"/>
                          <a:cs typeface="+mn-cs"/>
                        </a:rPr>
                        <a:t>MorphoSys</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Nurix</a:t>
                      </a:r>
                      <a:r>
                        <a:rPr lang="en-US" sz="1800" b="0" kern="1200" dirty="0">
                          <a:solidFill>
                            <a:schemeClr val="tx1"/>
                          </a:solidFill>
                          <a:effectLst/>
                          <a:latin typeface="+mn-lt"/>
                          <a:ea typeface="+mn-ea"/>
                          <a:cs typeface="+mn-cs"/>
                        </a:rPr>
                        <a:t> Therapeutics Inc, Pfizer Inc, Pierre Fabre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279215">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a:t>
                      </a:r>
                      <a:r>
                        <a:rPr lang="en-US" sz="1800" b="0" kern="1200" dirty="0" err="1">
                          <a:solidFill>
                            <a:schemeClr val="tx1"/>
                          </a:solidFill>
                          <a:effectLst/>
                          <a:latin typeface="+mn-lt"/>
                          <a:ea typeface="+mn-ea"/>
                          <a:cs typeface="+mn-cs"/>
                        </a:rPr>
                        <a:t>BeOne</a:t>
                      </a:r>
                      <a:r>
                        <a:rPr lang="en-US" sz="1800" b="0" kern="1200" dirty="0">
                          <a:solidFill>
                            <a:schemeClr val="tx1"/>
                          </a:solidFill>
                          <a:effectLst/>
                          <a:latin typeface="+mn-lt"/>
                          <a:ea typeface="+mn-ea"/>
                          <a:cs typeface="+mn-cs"/>
                        </a:rPr>
                        <a:t>, Genentech, a member of the Roche Group, Genmab US Inc, Incyte Corporation, Janssen Biotech Inc, Merck, </a:t>
                      </a:r>
                      <a:r>
                        <a:rPr lang="en-US" sz="1800" b="0" kern="1200" dirty="0" err="1">
                          <a:solidFill>
                            <a:schemeClr val="tx1"/>
                          </a:solidFill>
                          <a:effectLst/>
                          <a:latin typeface="+mn-lt"/>
                          <a:ea typeface="+mn-ea"/>
                          <a:cs typeface="+mn-cs"/>
                        </a:rPr>
                        <a:t>MorphoSys</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Nurix</a:t>
                      </a:r>
                      <a:r>
                        <a:rPr lang="en-US" sz="1800" b="0" kern="1200" dirty="0">
                          <a:solidFill>
                            <a:schemeClr val="tx1"/>
                          </a:solidFill>
                          <a:effectLst/>
                          <a:latin typeface="+mn-lt"/>
                          <a:ea typeface="+mn-ea"/>
                          <a:cs typeface="+mn-cs"/>
                        </a:rPr>
                        <a:t> Therapeutics Inc, Sana Biotechnology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1262545"/>
                  </a:ext>
                </a:extLst>
              </a:tr>
              <a:tr h="735814">
                <a:tc>
                  <a:txBody>
                    <a:bodyPr/>
                    <a:lstStyle/>
                    <a:p>
                      <a:r>
                        <a:rPr lang="en-US" sz="1800" b="1" kern="1200" dirty="0">
                          <a:solidFill>
                            <a:schemeClr val="tx1"/>
                          </a:solidFill>
                          <a:effectLst/>
                          <a:latin typeface="+mn-lt"/>
                          <a:ea typeface="+mn-ea"/>
                          <a:cs typeface="+mn-cs"/>
                        </a:rPr>
                        <a:t>Stock Options — Private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Koi Biotherapeutics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1625741"/>
                  </a:ext>
                </a:extLst>
              </a:tr>
              <a:tr h="735814">
                <a:tc>
                  <a:txBody>
                    <a:bodyPr/>
                    <a:lstStyle/>
                    <a:p>
                      <a:r>
                        <a:rPr lang="en-US" sz="18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Bristol Myers Squibb (spouse employment)</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2484397"/>
                  </a:ext>
                </a:extLst>
              </a:tr>
            </a:tbl>
          </a:graphicData>
        </a:graphic>
      </p:graphicFrame>
    </p:spTree>
    <p:custDataLst>
      <p:tags r:id="rId1"/>
    </p:custDataLst>
    <p:extLst>
      <p:ext uri="{BB962C8B-B14F-4D97-AF65-F5344CB8AC3E}">
        <p14:creationId xmlns:p14="http://schemas.microsoft.com/office/powerpoint/2010/main" val="2496135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8" name="Straight Connector 117"/>
          <p:cNvCxnSpPr/>
          <p:nvPr/>
        </p:nvCxnSpPr>
        <p:spPr>
          <a:xfrm>
            <a:off x="7038475" y="1229896"/>
            <a:ext cx="0" cy="2573421"/>
          </a:xfrm>
          <a:prstGeom prst="line">
            <a:avLst/>
          </a:prstGeom>
          <a:ln w="19050"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sp>
        <p:nvSpPr>
          <p:cNvPr id="114" name="Freeform 113"/>
          <p:cNvSpPr/>
          <p:nvPr/>
        </p:nvSpPr>
        <p:spPr>
          <a:xfrm>
            <a:off x="1419014" y="1412584"/>
            <a:ext cx="9025951" cy="699813"/>
          </a:xfrm>
          <a:custGeom>
            <a:avLst/>
            <a:gdLst>
              <a:gd name="connsiteX0" fmla="*/ 0 w 8961156"/>
              <a:gd name="connsiteY0" fmla="*/ 0 h 699813"/>
              <a:gd name="connsiteX1" fmla="*/ 90713 w 8961156"/>
              <a:gd name="connsiteY1" fmla="*/ 0 h 699813"/>
              <a:gd name="connsiteX2" fmla="*/ 90713 w 8961156"/>
              <a:gd name="connsiteY2" fmla="*/ 12960 h 699813"/>
              <a:gd name="connsiteX3" fmla="*/ 174946 w 8961156"/>
              <a:gd name="connsiteY3" fmla="*/ 12960 h 699813"/>
              <a:gd name="connsiteX4" fmla="*/ 200864 w 8961156"/>
              <a:gd name="connsiteY4" fmla="*/ 38879 h 699813"/>
              <a:gd name="connsiteX5" fmla="*/ 349893 w 8961156"/>
              <a:gd name="connsiteY5" fmla="*/ 32399 h 699813"/>
              <a:gd name="connsiteX6" fmla="*/ 382291 w 8961156"/>
              <a:gd name="connsiteY6" fmla="*/ 38879 h 699813"/>
              <a:gd name="connsiteX7" fmla="*/ 505401 w 8961156"/>
              <a:gd name="connsiteY7" fmla="*/ 38879 h 699813"/>
              <a:gd name="connsiteX8" fmla="*/ 518360 w 8961156"/>
              <a:gd name="connsiteY8" fmla="*/ 58318 h 699813"/>
              <a:gd name="connsiteX9" fmla="*/ 647950 w 8961156"/>
              <a:gd name="connsiteY9" fmla="*/ 58318 h 699813"/>
              <a:gd name="connsiteX10" fmla="*/ 706266 w 8961156"/>
              <a:gd name="connsiteY10" fmla="*/ 58318 h 699813"/>
              <a:gd name="connsiteX11" fmla="*/ 745143 w 8961156"/>
              <a:gd name="connsiteY11" fmla="*/ 71278 h 699813"/>
              <a:gd name="connsiteX12" fmla="*/ 816417 w 8961156"/>
              <a:gd name="connsiteY12" fmla="*/ 71278 h 699813"/>
              <a:gd name="connsiteX13" fmla="*/ 829376 w 8961156"/>
              <a:gd name="connsiteY13" fmla="*/ 77757 h 699813"/>
              <a:gd name="connsiteX14" fmla="*/ 900651 w 8961156"/>
              <a:gd name="connsiteY14" fmla="*/ 84237 h 699813"/>
              <a:gd name="connsiteX15" fmla="*/ 913610 w 8961156"/>
              <a:gd name="connsiteY15" fmla="*/ 90717 h 699813"/>
              <a:gd name="connsiteX16" fmla="*/ 971926 w 8961156"/>
              <a:gd name="connsiteY16" fmla="*/ 97197 h 699813"/>
              <a:gd name="connsiteX17" fmla="*/ 984885 w 8961156"/>
              <a:gd name="connsiteY17" fmla="*/ 103676 h 699813"/>
              <a:gd name="connsiteX18" fmla="*/ 1075598 w 8961156"/>
              <a:gd name="connsiteY18" fmla="*/ 103676 h 699813"/>
              <a:gd name="connsiteX19" fmla="*/ 1095036 w 8961156"/>
              <a:gd name="connsiteY19" fmla="*/ 123116 h 699813"/>
              <a:gd name="connsiteX20" fmla="*/ 1172790 w 8961156"/>
              <a:gd name="connsiteY20" fmla="*/ 123116 h 699813"/>
              <a:gd name="connsiteX21" fmla="*/ 1172790 w 8961156"/>
              <a:gd name="connsiteY21" fmla="*/ 123116 h 699813"/>
              <a:gd name="connsiteX22" fmla="*/ 1257024 w 8961156"/>
              <a:gd name="connsiteY22" fmla="*/ 149035 h 699813"/>
              <a:gd name="connsiteX23" fmla="*/ 1302380 w 8961156"/>
              <a:gd name="connsiteY23" fmla="*/ 155514 h 699813"/>
              <a:gd name="connsiteX24" fmla="*/ 1509725 w 8961156"/>
              <a:gd name="connsiteY24" fmla="*/ 161994 h 699813"/>
              <a:gd name="connsiteX25" fmla="*/ 1516204 w 8961156"/>
              <a:gd name="connsiteY25" fmla="*/ 181433 h 699813"/>
              <a:gd name="connsiteX26" fmla="*/ 1574520 w 8961156"/>
              <a:gd name="connsiteY26" fmla="*/ 187913 h 699813"/>
              <a:gd name="connsiteX27" fmla="*/ 1580999 w 8961156"/>
              <a:gd name="connsiteY27" fmla="*/ 194393 h 699813"/>
              <a:gd name="connsiteX28" fmla="*/ 1691151 w 8961156"/>
              <a:gd name="connsiteY28" fmla="*/ 194393 h 699813"/>
              <a:gd name="connsiteX29" fmla="*/ 1697630 w 8961156"/>
              <a:gd name="connsiteY29" fmla="*/ 200872 h 699813"/>
              <a:gd name="connsiteX30" fmla="*/ 2079921 w 8961156"/>
              <a:gd name="connsiteY30" fmla="*/ 200872 h 699813"/>
              <a:gd name="connsiteX31" fmla="*/ 2086401 w 8961156"/>
              <a:gd name="connsiteY31" fmla="*/ 226791 h 699813"/>
              <a:gd name="connsiteX32" fmla="*/ 2365019 w 8961156"/>
              <a:gd name="connsiteY32" fmla="*/ 220312 h 699813"/>
              <a:gd name="connsiteX33" fmla="*/ 2371499 w 8961156"/>
              <a:gd name="connsiteY33" fmla="*/ 233271 h 699813"/>
              <a:gd name="connsiteX34" fmla="*/ 2436294 w 8961156"/>
              <a:gd name="connsiteY34" fmla="*/ 239751 h 699813"/>
              <a:gd name="connsiteX35" fmla="*/ 2442773 w 8961156"/>
              <a:gd name="connsiteY35" fmla="*/ 246231 h 699813"/>
              <a:gd name="connsiteX36" fmla="*/ 2494609 w 8961156"/>
              <a:gd name="connsiteY36" fmla="*/ 246231 h 699813"/>
              <a:gd name="connsiteX37" fmla="*/ 2552925 w 8961156"/>
              <a:gd name="connsiteY37" fmla="*/ 272150 h 699813"/>
              <a:gd name="connsiteX38" fmla="*/ 2617720 w 8961156"/>
              <a:gd name="connsiteY38" fmla="*/ 272150 h 699813"/>
              <a:gd name="connsiteX39" fmla="*/ 2637159 w 8961156"/>
              <a:gd name="connsiteY39" fmla="*/ 291589 h 699813"/>
              <a:gd name="connsiteX40" fmla="*/ 3336945 w 8961156"/>
              <a:gd name="connsiteY40" fmla="*/ 285109 h 699813"/>
              <a:gd name="connsiteX41" fmla="*/ 3343425 w 8961156"/>
              <a:gd name="connsiteY41" fmla="*/ 304548 h 699813"/>
              <a:gd name="connsiteX42" fmla="*/ 3401740 w 8961156"/>
              <a:gd name="connsiteY42" fmla="*/ 291589 h 699813"/>
              <a:gd name="connsiteX43" fmla="*/ 3414699 w 8961156"/>
              <a:gd name="connsiteY43" fmla="*/ 311028 h 699813"/>
              <a:gd name="connsiteX44" fmla="*/ 3745154 w 8961156"/>
              <a:gd name="connsiteY44" fmla="*/ 311028 h 699813"/>
              <a:gd name="connsiteX45" fmla="*/ 3764593 w 8961156"/>
              <a:gd name="connsiteY45" fmla="*/ 317508 h 699813"/>
              <a:gd name="connsiteX46" fmla="*/ 3971937 w 8961156"/>
              <a:gd name="connsiteY46" fmla="*/ 317508 h 699813"/>
              <a:gd name="connsiteX47" fmla="*/ 3971937 w 8961156"/>
              <a:gd name="connsiteY47" fmla="*/ 323988 h 699813"/>
              <a:gd name="connsiteX48" fmla="*/ 4341269 w 8961156"/>
              <a:gd name="connsiteY48" fmla="*/ 330467 h 699813"/>
              <a:gd name="connsiteX49" fmla="*/ 4341269 w 8961156"/>
              <a:gd name="connsiteY49" fmla="*/ 336947 h 699813"/>
              <a:gd name="connsiteX50" fmla="*/ 4347748 w 8961156"/>
              <a:gd name="connsiteY50" fmla="*/ 336947 h 699813"/>
              <a:gd name="connsiteX51" fmla="*/ 5112330 w 8961156"/>
              <a:gd name="connsiteY51" fmla="*/ 336947 h 699813"/>
              <a:gd name="connsiteX52" fmla="*/ 5112330 w 8961156"/>
              <a:gd name="connsiteY52" fmla="*/ 349907 h 699813"/>
              <a:gd name="connsiteX53" fmla="*/ 5157686 w 8961156"/>
              <a:gd name="connsiteY53" fmla="*/ 349907 h 699813"/>
              <a:gd name="connsiteX54" fmla="*/ 5177125 w 8961156"/>
              <a:gd name="connsiteY54" fmla="*/ 356386 h 699813"/>
              <a:gd name="connsiteX55" fmla="*/ 5494621 w 8961156"/>
              <a:gd name="connsiteY55" fmla="*/ 362866 h 699813"/>
              <a:gd name="connsiteX56" fmla="*/ 5552936 w 8961156"/>
              <a:gd name="connsiteY56" fmla="*/ 401745 h 699813"/>
              <a:gd name="connsiteX57" fmla="*/ 6149051 w 8961156"/>
              <a:gd name="connsiteY57" fmla="*/ 395265 h 699813"/>
              <a:gd name="connsiteX58" fmla="*/ 6162010 w 8961156"/>
              <a:gd name="connsiteY58" fmla="*/ 414704 h 699813"/>
              <a:gd name="connsiteX59" fmla="*/ 6265682 w 8961156"/>
              <a:gd name="connsiteY59" fmla="*/ 414704 h 699813"/>
              <a:gd name="connsiteX60" fmla="*/ 6272161 w 8961156"/>
              <a:gd name="connsiteY60" fmla="*/ 421184 h 699813"/>
              <a:gd name="connsiteX61" fmla="*/ 6557260 w 8961156"/>
              <a:gd name="connsiteY61" fmla="*/ 427664 h 699813"/>
              <a:gd name="connsiteX62" fmla="*/ 6563739 w 8961156"/>
              <a:gd name="connsiteY62" fmla="*/ 440623 h 699813"/>
              <a:gd name="connsiteX63" fmla="*/ 6848837 w 8961156"/>
              <a:gd name="connsiteY63" fmla="*/ 440623 h 699813"/>
              <a:gd name="connsiteX64" fmla="*/ 6881235 w 8961156"/>
              <a:gd name="connsiteY64" fmla="*/ 473022 h 699813"/>
              <a:gd name="connsiteX65" fmla="*/ 7082100 w 8961156"/>
              <a:gd name="connsiteY65" fmla="*/ 479502 h 699813"/>
              <a:gd name="connsiteX66" fmla="*/ 7082100 w 8961156"/>
              <a:gd name="connsiteY66" fmla="*/ 505420 h 699813"/>
              <a:gd name="connsiteX67" fmla="*/ 7587501 w 8961156"/>
              <a:gd name="connsiteY67" fmla="*/ 498941 h 699813"/>
              <a:gd name="connsiteX68" fmla="*/ 7587501 w 8961156"/>
              <a:gd name="connsiteY68" fmla="*/ 537819 h 699813"/>
              <a:gd name="connsiteX69" fmla="*/ 7911476 w 8961156"/>
              <a:gd name="connsiteY69" fmla="*/ 550779 h 699813"/>
              <a:gd name="connsiteX70" fmla="*/ 7917956 w 8961156"/>
              <a:gd name="connsiteY70" fmla="*/ 583177 h 699813"/>
              <a:gd name="connsiteX71" fmla="*/ 8060505 w 8961156"/>
              <a:gd name="connsiteY71" fmla="*/ 583177 h 699813"/>
              <a:gd name="connsiteX72" fmla="*/ 8047546 w 8961156"/>
              <a:gd name="connsiteY72" fmla="*/ 660934 h 699813"/>
              <a:gd name="connsiteX73" fmla="*/ 8066984 w 8961156"/>
              <a:gd name="connsiteY73" fmla="*/ 667414 h 699813"/>
              <a:gd name="connsiteX74" fmla="*/ 8079943 w 8961156"/>
              <a:gd name="connsiteY74" fmla="*/ 699813 h 699813"/>
              <a:gd name="connsiteX75" fmla="*/ 8961156 w 8961156"/>
              <a:gd name="connsiteY75" fmla="*/ 693333 h 699813"/>
              <a:gd name="connsiteX0" fmla="*/ 0 w 9025951"/>
              <a:gd name="connsiteY0" fmla="*/ 0 h 699813"/>
              <a:gd name="connsiteX1" fmla="*/ 90713 w 9025951"/>
              <a:gd name="connsiteY1" fmla="*/ 0 h 699813"/>
              <a:gd name="connsiteX2" fmla="*/ 90713 w 9025951"/>
              <a:gd name="connsiteY2" fmla="*/ 12960 h 699813"/>
              <a:gd name="connsiteX3" fmla="*/ 174946 w 9025951"/>
              <a:gd name="connsiteY3" fmla="*/ 12960 h 699813"/>
              <a:gd name="connsiteX4" fmla="*/ 200864 w 9025951"/>
              <a:gd name="connsiteY4" fmla="*/ 38879 h 699813"/>
              <a:gd name="connsiteX5" fmla="*/ 349893 w 9025951"/>
              <a:gd name="connsiteY5" fmla="*/ 32399 h 699813"/>
              <a:gd name="connsiteX6" fmla="*/ 382291 w 9025951"/>
              <a:gd name="connsiteY6" fmla="*/ 38879 h 699813"/>
              <a:gd name="connsiteX7" fmla="*/ 505401 w 9025951"/>
              <a:gd name="connsiteY7" fmla="*/ 38879 h 699813"/>
              <a:gd name="connsiteX8" fmla="*/ 518360 w 9025951"/>
              <a:gd name="connsiteY8" fmla="*/ 58318 h 699813"/>
              <a:gd name="connsiteX9" fmla="*/ 647950 w 9025951"/>
              <a:gd name="connsiteY9" fmla="*/ 58318 h 699813"/>
              <a:gd name="connsiteX10" fmla="*/ 706266 w 9025951"/>
              <a:gd name="connsiteY10" fmla="*/ 58318 h 699813"/>
              <a:gd name="connsiteX11" fmla="*/ 745143 w 9025951"/>
              <a:gd name="connsiteY11" fmla="*/ 71278 h 699813"/>
              <a:gd name="connsiteX12" fmla="*/ 816417 w 9025951"/>
              <a:gd name="connsiteY12" fmla="*/ 71278 h 699813"/>
              <a:gd name="connsiteX13" fmla="*/ 829376 w 9025951"/>
              <a:gd name="connsiteY13" fmla="*/ 77757 h 699813"/>
              <a:gd name="connsiteX14" fmla="*/ 900651 w 9025951"/>
              <a:gd name="connsiteY14" fmla="*/ 84237 h 699813"/>
              <a:gd name="connsiteX15" fmla="*/ 913610 w 9025951"/>
              <a:gd name="connsiteY15" fmla="*/ 90717 h 699813"/>
              <a:gd name="connsiteX16" fmla="*/ 971926 w 9025951"/>
              <a:gd name="connsiteY16" fmla="*/ 97197 h 699813"/>
              <a:gd name="connsiteX17" fmla="*/ 984885 w 9025951"/>
              <a:gd name="connsiteY17" fmla="*/ 103676 h 699813"/>
              <a:gd name="connsiteX18" fmla="*/ 1075598 w 9025951"/>
              <a:gd name="connsiteY18" fmla="*/ 103676 h 699813"/>
              <a:gd name="connsiteX19" fmla="*/ 1095036 w 9025951"/>
              <a:gd name="connsiteY19" fmla="*/ 123116 h 699813"/>
              <a:gd name="connsiteX20" fmla="*/ 1172790 w 9025951"/>
              <a:gd name="connsiteY20" fmla="*/ 123116 h 699813"/>
              <a:gd name="connsiteX21" fmla="*/ 1172790 w 9025951"/>
              <a:gd name="connsiteY21" fmla="*/ 123116 h 699813"/>
              <a:gd name="connsiteX22" fmla="*/ 1257024 w 9025951"/>
              <a:gd name="connsiteY22" fmla="*/ 149035 h 699813"/>
              <a:gd name="connsiteX23" fmla="*/ 1302380 w 9025951"/>
              <a:gd name="connsiteY23" fmla="*/ 155514 h 699813"/>
              <a:gd name="connsiteX24" fmla="*/ 1509725 w 9025951"/>
              <a:gd name="connsiteY24" fmla="*/ 161994 h 699813"/>
              <a:gd name="connsiteX25" fmla="*/ 1516204 w 9025951"/>
              <a:gd name="connsiteY25" fmla="*/ 181433 h 699813"/>
              <a:gd name="connsiteX26" fmla="*/ 1574520 w 9025951"/>
              <a:gd name="connsiteY26" fmla="*/ 187913 h 699813"/>
              <a:gd name="connsiteX27" fmla="*/ 1580999 w 9025951"/>
              <a:gd name="connsiteY27" fmla="*/ 194393 h 699813"/>
              <a:gd name="connsiteX28" fmla="*/ 1691151 w 9025951"/>
              <a:gd name="connsiteY28" fmla="*/ 194393 h 699813"/>
              <a:gd name="connsiteX29" fmla="*/ 1697630 w 9025951"/>
              <a:gd name="connsiteY29" fmla="*/ 200872 h 699813"/>
              <a:gd name="connsiteX30" fmla="*/ 2079921 w 9025951"/>
              <a:gd name="connsiteY30" fmla="*/ 200872 h 699813"/>
              <a:gd name="connsiteX31" fmla="*/ 2086401 w 9025951"/>
              <a:gd name="connsiteY31" fmla="*/ 226791 h 699813"/>
              <a:gd name="connsiteX32" fmla="*/ 2365019 w 9025951"/>
              <a:gd name="connsiteY32" fmla="*/ 220312 h 699813"/>
              <a:gd name="connsiteX33" fmla="*/ 2371499 w 9025951"/>
              <a:gd name="connsiteY33" fmla="*/ 233271 h 699813"/>
              <a:gd name="connsiteX34" fmla="*/ 2436294 w 9025951"/>
              <a:gd name="connsiteY34" fmla="*/ 239751 h 699813"/>
              <a:gd name="connsiteX35" fmla="*/ 2442773 w 9025951"/>
              <a:gd name="connsiteY35" fmla="*/ 246231 h 699813"/>
              <a:gd name="connsiteX36" fmla="*/ 2494609 w 9025951"/>
              <a:gd name="connsiteY36" fmla="*/ 246231 h 699813"/>
              <a:gd name="connsiteX37" fmla="*/ 2552925 w 9025951"/>
              <a:gd name="connsiteY37" fmla="*/ 272150 h 699813"/>
              <a:gd name="connsiteX38" fmla="*/ 2617720 w 9025951"/>
              <a:gd name="connsiteY38" fmla="*/ 272150 h 699813"/>
              <a:gd name="connsiteX39" fmla="*/ 2637159 w 9025951"/>
              <a:gd name="connsiteY39" fmla="*/ 291589 h 699813"/>
              <a:gd name="connsiteX40" fmla="*/ 3336945 w 9025951"/>
              <a:gd name="connsiteY40" fmla="*/ 285109 h 699813"/>
              <a:gd name="connsiteX41" fmla="*/ 3343425 w 9025951"/>
              <a:gd name="connsiteY41" fmla="*/ 304548 h 699813"/>
              <a:gd name="connsiteX42" fmla="*/ 3401740 w 9025951"/>
              <a:gd name="connsiteY42" fmla="*/ 291589 h 699813"/>
              <a:gd name="connsiteX43" fmla="*/ 3414699 w 9025951"/>
              <a:gd name="connsiteY43" fmla="*/ 311028 h 699813"/>
              <a:gd name="connsiteX44" fmla="*/ 3745154 w 9025951"/>
              <a:gd name="connsiteY44" fmla="*/ 311028 h 699813"/>
              <a:gd name="connsiteX45" fmla="*/ 3764593 w 9025951"/>
              <a:gd name="connsiteY45" fmla="*/ 317508 h 699813"/>
              <a:gd name="connsiteX46" fmla="*/ 3971937 w 9025951"/>
              <a:gd name="connsiteY46" fmla="*/ 317508 h 699813"/>
              <a:gd name="connsiteX47" fmla="*/ 3971937 w 9025951"/>
              <a:gd name="connsiteY47" fmla="*/ 323988 h 699813"/>
              <a:gd name="connsiteX48" fmla="*/ 4341269 w 9025951"/>
              <a:gd name="connsiteY48" fmla="*/ 330467 h 699813"/>
              <a:gd name="connsiteX49" fmla="*/ 4341269 w 9025951"/>
              <a:gd name="connsiteY49" fmla="*/ 336947 h 699813"/>
              <a:gd name="connsiteX50" fmla="*/ 4347748 w 9025951"/>
              <a:gd name="connsiteY50" fmla="*/ 336947 h 699813"/>
              <a:gd name="connsiteX51" fmla="*/ 5112330 w 9025951"/>
              <a:gd name="connsiteY51" fmla="*/ 336947 h 699813"/>
              <a:gd name="connsiteX52" fmla="*/ 5112330 w 9025951"/>
              <a:gd name="connsiteY52" fmla="*/ 349907 h 699813"/>
              <a:gd name="connsiteX53" fmla="*/ 5157686 w 9025951"/>
              <a:gd name="connsiteY53" fmla="*/ 349907 h 699813"/>
              <a:gd name="connsiteX54" fmla="*/ 5177125 w 9025951"/>
              <a:gd name="connsiteY54" fmla="*/ 356386 h 699813"/>
              <a:gd name="connsiteX55" fmla="*/ 5494621 w 9025951"/>
              <a:gd name="connsiteY55" fmla="*/ 362866 h 699813"/>
              <a:gd name="connsiteX56" fmla="*/ 5552936 w 9025951"/>
              <a:gd name="connsiteY56" fmla="*/ 401745 h 699813"/>
              <a:gd name="connsiteX57" fmla="*/ 6149051 w 9025951"/>
              <a:gd name="connsiteY57" fmla="*/ 395265 h 699813"/>
              <a:gd name="connsiteX58" fmla="*/ 6162010 w 9025951"/>
              <a:gd name="connsiteY58" fmla="*/ 414704 h 699813"/>
              <a:gd name="connsiteX59" fmla="*/ 6265682 w 9025951"/>
              <a:gd name="connsiteY59" fmla="*/ 414704 h 699813"/>
              <a:gd name="connsiteX60" fmla="*/ 6272161 w 9025951"/>
              <a:gd name="connsiteY60" fmla="*/ 421184 h 699813"/>
              <a:gd name="connsiteX61" fmla="*/ 6557260 w 9025951"/>
              <a:gd name="connsiteY61" fmla="*/ 427664 h 699813"/>
              <a:gd name="connsiteX62" fmla="*/ 6563739 w 9025951"/>
              <a:gd name="connsiteY62" fmla="*/ 440623 h 699813"/>
              <a:gd name="connsiteX63" fmla="*/ 6848837 w 9025951"/>
              <a:gd name="connsiteY63" fmla="*/ 440623 h 699813"/>
              <a:gd name="connsiteX64" fmla="*/ 6881235 w 9025951"/>
              <a:gd name="connsiteY64" fmla="*/ 473022 h 699813"/>
              <a:gd name="connsiteX65" fmla="*/ 7082100 w 9025951"/>
              <a:gd name="connsiteY65" fmla="*/ 479502 h 699813"/>
              <a:gd name="connsiteX66" fmla="*/ 7082100 w 9025951"/>
              <a:gd name="connsiteY66" fmla="*/ 505420 h 699813"/>
              <a:gd name="connsiteX67" fmla="*/ 7587501 w 9025951"/>
              <a:gd name="connsiteY67" fmla="*/ 498941 h 699813"/>
              <a:gd name="connsiteX68" fmla="*/ 7587501 w 9025951"/>
              <a:gd name="connsiteY68" fmla="*/ 537819 h 699813"/>
              <a:gd name="connsiteX69" fmla="*/ 7911476 w 9025951"/>
              <a:gd name="connsiteY69" fmla="*/ 550779 h 699813"/>
              <a:gd name="connsiteX70" fmla="*/ 7917956 w 9025951"/>
              <a:gd name="connsiteY70" fmla="*/ 583177 h 699813"/>
              <a:gd name="connsiteX71" fmla="*/ 8060505 w 9025951"/>
              <a:gd name="connsiteY71" fmla="*/ 583177 h 699813"/>
              <a:gd name="connsiteX72" fmla="*/ 8047546 w 9025951"/>
              <a:gd name="connsiteY72" fmla="*/ 660934 h 699813"/>
              <a:gd name="connsiteX73" fmla="*/ 8066984 w 9025951"/>
              <a:gd name="connsiteY73" fmla="*/ 667414 h 699813"/>
              <a:gd name="connsiteX74" fmla="*/ 8079943 w 9025951"/>
              <a:gd name="connsiteY74" fmla="*/ 699813 h 699813"/>
              <a:gd name="connsiteX75" fmla="*/ 9025951 w 9025951"/>
              <a:gd name="connsiteY75" fmla="*/ 686853 h 69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9025951" h="699813">
                <a:moveTo>
                  <a:pt x="0" y="0"/>
                </a:moveTo>
                <a:lnTo>
                  <a:pt x="90713" y="0"/>
                </a:lnTo>
                <a:lnTo>
                  <a:pt x="90713" y="12960"/>
                </a:lnTo>
                <a:lnTo>
                  <a:pt x="174946" y="12960"/>
                </a:lnTo>
                <a:lnTo>
                  <a:pt x="200864" y="38879"/>
                </a:lnTo>
                <a:lnTo>
                  <a:pt x="349893" y="32399"/>
                </a:lnTo>
                <a:lnTo>
                  <a:pt x="382291" y="38879"/>
                </a:lnTo>
                <a:lnTo>
                  <a:pt x="505401" y="38879"/>
                </a:lnTo>
                <a:lnTo>
                  <a:pt x="518360" y="58318"/>
                </a:lnTo>
                <a:lnTo>
                  <a:pt x="647950" y="58318"/>
                </a:lnTo>
                <a:lnTo>
                  <a:pt x="706266" y="58318"/>
                </a:lnTo>
                <a:lnTo>
                  <a:pt x="745143" y="71278"/>
                </a:lnTo>
                <a:lnTo>
                  <a:pt x="816417" y="71278"/>
                </a:lnTo>
                <a:lnTo>
                  <a:pt x="829376" y="77757"/>
                </a:lnTo>
                <a:lnTo>
                  <a:pt x="900651" y="84237"/>
                </a:lnTo>
                <a:lnTo>
                  <a:pt x="913610" y="90717"/>
                </a:lnTo>
                <a:lnTo>
                  <a:pt x="971926" y="97197"/>
                </a:lnTo>
                <a:lnTo>
                  <a:pt x="984885" y="103676"/>
                </a:lnTo>
                <a:lnTo>
                  <a:pt x="1075598" y="103676"/>
                </a:lnTo>
                <a:lnTo>
                  <a:pt x="1095036" y="123116"/>
                </a:lnTo>
                <a:lnTo>
                  <a:pt x="1172790" y="123116"/>
                </a:lnTo>
                <a:lnTo>
                  <a:pt x="1172790" y="123116"/>
                </a:lnTo>
                <a:lnTo>
                  <a:pt x="1257024" y="149035"/>
                </a:lnTo>
                <a:lnTo>
                  <a:pt x="1302380" y="155514"/>
                </a:lnTo>
                <a:lnTo>
                  <a:pt x="1509725" y="161994"/>
                </a:lnTo>
                <a:lnTo>
                  <a:pt x="1516204" y="181433"/>
                </a:lnTo>
                <a:lnTo>
                  <a:pt x="1574520" y="187913"/>
                </a:lnTo>
                <a:lnTo>
                  <a:pt x="1580999" y="194393"/>
                </a:lnTo>
                <a:lnTo>
                  <a:pt x="1691151" y="194393"/>
                </a:lnTo>
                <a:lnTo>
                  <a:pt x="1697630" y="200872"/>
                </a:lnTo>
                <a:lnTo>
                  <a:pt x="2079921" y="200872"/>
                </a:lnTo>
                <a:lnTo>
                  <a:pt x="2086401" y="226791"/>
                </a:lnTo>
                <a:lnTo>
                  <a:pt x="2365019" y="220312"/>
                </a:lnTo>
                <a:lnTo>
                  <a:pt x="2371499" y="233271"/>
                </a:lnTo>
                <a:lnTo>
                  <a:pt x="2436294" y="239751"/>
                </a:lnTo>
                <a:lnTo>
                  <a:pt x="2442773" y="246231"/>
                </a:lnTo>
                <a:lnTo>
                  <a:pt x="2494609" y="246231"/>
                </a:lnTo>
                <a:lnTo>
                  <a:pt x="2552925" y="272150"/>
                </a:lnTo>
                <a:lnTo>
                  <a:pt x="2617720" y="272150"/>
                </a:lnTo>
                <a:lnTo>
                  <a:pt x="2637159" y="291589"/>
                </a:lnTo>
                <a:lnTo>
                  <a:pt x="3336945" y="285109"/>
                </a:lnTo>
                <a:lnTo>
                  <a:pt x="3343425" y="304548"/>
                </a:lnTo>
                <a:lnTo>
                  <a:pt x="3401740" y="291589"/>
                </a:lnTo>
                <a:lnTo>
                  <a:pt x="3414699" y="311028"/>
                </a:lnTo>
                <a:lnTo>
                  <a:pt x="3745154" y="311028"/>
                </a:lnTo>
                <a:lnTo>
                  <a:pt x="3764593" y="317508"/>
                </a:lnTo>
                <a:lnTo>
                  <a:pt x="3971937" y="317508"/>
                </a:lnTo>
                <a:lnTo>
                  <a:pt x="3971937" y="323988"/>
                </a:lnTo>
                <a:lnTo>
                  <a:pt x="4341269" y="330467"/>
                </a:lnTo>
                <a:lnTo>
                  <a:pt x="4341269" y="336947"/>
                </a:lnTo>
                <a:lnTo>
                  <a:pt x="4347748" y="336947"/>
                </a:lnTo>
                <a:lnTo>
                  <a:pt x="5112330" y="336947"/>
                </a:lnTo>
                <a:lnTo>
                  <a:pt x="5112330" y="349907"/>
                </a:lnTo>
                <a:lnTo>
                  <a:pt x="5157686" y="349907"/>
                </a:lnTo>
                <a:lnTo>
                  <a:pt x="5177125" y="356386"/>
                </a:lnTo>
                <a:lnTo>
                  <a:pt x="5494621" y="362866"/>
                </a:lnTo>
                <a:lnTo>
                  <a:pt x="5552936" y="401745"/>
                </a:lnTo>
                <a:lnTo>
                  <a:pt x="6149051" y="395265"/>
                </a:lnTo>
                <a:lnTo>
                  <a:pt x="6162010" y="414704"/>
                </a:lnTo>
                <a:lnTo>
                  <a:pt x="6265682" y="414704"/>
                </a:lnTo>
                <a:lnTo>
                  <a:pt x="6272161" y="421184"/>
                </a:lnTo>
                <a:lnTo>
                  <a:pt x="6557260" y="427664"/>
                </a:lnTo>
                <a:lnTo>
                  <a:pt x="6563739" y="440623"/>
                </a:lnTo>
                <a:lnTo>
                  <a:pt x="6848837" y="440623"/>
                </a:lnTo>
                <a:lnTo>
                  <a:pt x="6881235" y="473022"/>
                </a:lnTo>
                <a:lnTo>
                  <a:pt x="7082100" y="479502"/>
                </a:lnTo>
                <a:lnTo>
                  <a:pt x="7082100" y="505420"/>
                </a:lnTo>
                <a:lnTo>
                  <a:pt x="7587501" y="498941"/>
                </a:lnTo>
                <a:lnTo>
                  <a:pt x="7587501" y="537819"/>
                </a:lnTo>
                <a:lnTo>
                  <a:pt x="7911476" y="550779"/>
                </a:lnTo>
                <a:lnTo>
                  <a:pt x="7917956" y="583177"/>
                </a:lnTo>
                <a:lnTo>
                  <a:pt x="8060505" y="583177"/>
                </a:lnTo>
                <a:lnTo>
                  <a:pt x="8047546" y="660934"/>
                </a:lnTo>
                <a:lnTo>
                  <a:pt x="8066984" y="667414"/>
                </a:lnTo>
                <a:lnTo>
                  <a:pt x="8079943" y="699813"/>
                </a:lnTo>
                <a:lnTo>
                  <a:pt x="9025951" y="686853"/>
                </a:lnTo>
              </a:path>
            </a:pathLst>
          </a:custGeom>
          <a:ln>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93348"/>
              </a:solidFill>
              <a:effectLst/>
              <a:uLnTx/>
              <a:uFillTx/>
              <a:latin typeface="Arial"/>
              <a:ea typeface="+mn-ea"/>
              <a:cs typeface="+mn-cs"/>
            </a:endParaRPr>
          </a:p>
        </p:txBody>
      </p:sp>
      <p:sp>
        <p:nvSpPr>
          <p:cNvPr id="115" name="Freeform 114"/>
          <p:cNvSpPr/>
          <p:nvPr/>
        </p:nvSpPr>
        <p:spPr>
          <a:xfrm>
            <a:off x="1419012" y="1412585"/>
            <a:ext cx="8630701" cy="1140435"/>
          </a:xfrm>
          <a:custGeom>
            <a:avLst/>
            <a:gdLst>
              <a:gd name="connsiteX0" fmla="*/ 0 w 8630701"/>
              <a:gd name="connsiteY0" fmla="*/ 0 h 1140435"/>
              <a:gd name="connsiteX1" fmla="*/ 187905 w 8630701"/>
              <a:gd name="connsiteY1" fmla="*/ 0 h 1140435"/>
              <a:gd name="connsiteX2" fmla="*/ 213823 w 8630701"/>
              <a:gd name="connsiteY2" fmla="*/ 32399 h 1140435"/>
              <a:gd name="connsiteX3" fmla="*/ 362852 w 8630701"/>
              <a:gd name="connsiteY3" fmla="*/ 38879 h 1140435"/>
              <a:gd name="connsiteX4" fmla="*/ 401729 w 8630701"/>
              <a:gd name="connsiteY4" fmla="*/ 45359 h 1140435"/>
              <a:gd name="connsiteX5" fmla="*/ 518360 w 8630701"/>
              <a:gd name="connsiteY5" fmla="*/ 45359 h 1140435"/>
              <a:gd name="connsiteX6" fmla="*/ 524840 w 8630701"/>
              <a:gd name="connsiteY6" fmla="*/ 58318 h 1140435"/>
              <a:gd name="connsiteX7" fmla="*/ 835856 w 8630701"/>
              <a:gd name="connsiteY7" fmla="*/ 58318 h 1140435"/>
              <a:gd name="connsiteX8" fmla="*/ 842336 w 8630701"/>
              <a:gd name="connsiteY8" fmla="*/ 64798 h 1140435"/>
              <a:gd name="connsiteX9" fmla="*/ 1120954 w 8630701"/>
              <a:gd name="connsiteY9" fmla="*/ 64798 h 1140435"/>
              <a:gd name="connsiteX10" fmla="*/ 1133913 w 8630701"/>
              <a:gd name="connsiteY10" fmla="*/ 90717 h 1140435"/>
              <a:gd name="connsiteX11" fmla="*/ 1347737 w 8630701"/>
              <a:gd name="connsiteY11" fmla="*/ 90717 h 1140435"/>
              <a:gd name="connsiteX12" fmla="*/ 1354216 w 8630701"/>
              <a:gd name="connsiteY12" fmla="*/ 110156 h 1140435"/>
              <a:gd name="connsiteX13" fmla="*/ 1548602 w 8630701"/>
              <a:gd name="connsiteY13" fmla="*/ 103676 h 1140435"/>
              <a:gd name="connsiteX14" fmla="*/ 1568040 w 8630701"/>
              <a:gd name="connsiteY14" fmla="*/ 110156 h 1140435"/>
              <a:gd name="connsiteX15" fmla="*/ 1678192 w 8630701"/>
              <a:gd name="connsiteY15" fmla="*/ 103676 h 1140435"/>
              <a:gd name="connsiteX16" fmla="*/ 1678192 w 8630701"/>
              <a:gd name="connsiteY16" fmla="*/ 110156 h 1140435"/>
              <a:gd name="connsiteX17" fmla="*/ 1781864 w 8630701"/>
              <a:gd name="connsiteY17" fmla="*/ 110156 h 1140435"/>
              <a:gd name="connsiteX18" fmla="*/ 1801302 w 8630701"/>
              <a:gd name="connsiteY18" fmla="*/ 123116 h 1140435"/>
              <a:gd name="connsiteX19" fmla="*/ 1930892 w 8630701"/>
              <a:gd name="connsiteY19" fmla="*/ 123116 h 1140435"/>
              <a:gd name="connsiteX20" fmla="*/ 1943851 w 8630701"/>
              <a:gd name="connsiteY20" fmla="*/ 129595 h 1140435"/>
              <a:gd name="connsiteX21" fmla="*/ 2060483 w 8630701"/>
              <a:gd name="connsiteY21" fmla="*/ 129595 h 1140435"/>
              <a:gd name="connsiteX22" fmla="*/ 2073442 w 8630701"/>
              <a:gd name="connsiteY22" fmla="*/ 149035 h 1140435"/>
              <a:gd name="connsiteX23" fmla="*/ 2449253 w 8630701"/>
              <a:gd name="connsiteY23" fmla="*/ 149035 h 1140435"/>
              <a:gd name="connsiteX24" fmla="*/ 2455732 w 8630701"/>
              <a:gd name="connsiteY24" fmla="*/ 168474 h 1140435"/>
              <a:gd name="connsiteX25" fmla="*/ 2520527 w 8630701"/>
              <a:gd name="connsiteY25" fmla="*/ 181433 h 1140435"/>
              <a:gd name="connsiteX26" fmla="*/ 2520527 w 8630701"/>
              <a:gd name="connsiteY26" fmla="*/ 181433 h 1140435"/>
              <a:gd name="connsiteX27" fmla="*/ 2546446 w 8630701"/>
              <a:gd name="connsiteY27" fmla="*/ 207352 h 1140435"/>
              <a:gd name="connsiteX28" fmla="*/ 2676036 w 8630701"/>
              <a:gd name="connsiteY28" fmla="*/ 207352 h 1140435"/>
              <a:gd name="connsiteX29" fmla="*/ 2688995 w 8630701"/>
              <a:gd name="connsiteY29" fmla="*/ 213832 h 1140435"/>
              <a:gd name="connsiteX30" fmla="*/ 2844503 w 8630701"/>
              <a:gd name="connsiteY30" fmla="*/ 226791 h 1140435"/>
              <a:gd name="connsiteX31" fmla="*/ 2883380 w 8630701"/>
              <a:gd name="connsiteY31" fmla="*/ 213832 h 1140435"/>
              <a:gd name="connsiteX32" fmla="*/ 2974093 w 8630701"/>
              <a:gd name="connsiteY32" fmla="*/ 213832 h 1140435"/>
              <a:gd name="connsiteX33" fmla="*/ 3032408 w 8630701"/>
              <a:gd name="connsiteY33" fmla="*/ 239751 h 1140435"/>
              <a:gd name="connsiteX34" fmla="*/ 3298068 w 8630701"/>
              <a:gd name="connsiteY34" fmla="*/ 246231 h 1140435"/>
              <a:gd name="connsiteX35" fmla="*/ 3317507 w 8630701"/>
              <a:gd name="connsiteY35" fmla="*/ 272150 h 1140435"/>
              <a:gd name="connsiteX36" fmla="*/ 3641482 w 8630701"/>
              <a:gd name="connsiteY36" fmla="*/ 272150 h 1140435"/>
              <a:gd name="connsiteX37" fmla="*/ 3660921 w 8630701"/>
              <a:gd name="connsiteY37" fmla="*/ 298069 h 1140435"/>
              <a:gd name="connsiteX38" fmla="*/ 3796990 w 8630701"/>
              <a:gd name="connsiteY38" fmla="*/ 291589 h 1140435"/>
              <a:gd name="connsiteX39" fmla="*/ 3816429 w 8630701"/>
              <a:gd name="connsiteY39" fmla="*/ 311028 h 1140435"/>
              <a:gd name="connsiteX40" fmla="*/ 4004334 w 8630701"/>
              <a:gd name="connsiteY40" fmla="*/ 311028 h 1140435"/>
              <a:gd name="connsiteX41" fmla="*/ 4010814 w 8630701"/>
              <a:gd name="connsiteY41" fmla="*/ 323988 h 1140435"/>
              <a:gd name="connsiteX42" fmla="*/ 4166322 w 8630701"/>
              <a:gd name="connsiteY42" fmla="*/ 323988 h 1140435"/>
              <a:gd name="connsiteX43" fmla="*/ 4166322 w 8630701"/>
              <a:gd name="connsiteY43" fmla="*/ 323988 h 1140435"/>
              <a:gd name="connsiteX44" fmla="*/ 4237597 w 8630701"/>
              <a:gd name="connsiteY44" fmla="*/ 349907 h 1140435"/>
              <a:gd name="connsiteX45" fmla="*/ 4341269 w 8630701"/>
              <a:gd name="connsiteY45" fmla="*/ 349907 h 1140435"/>
              <a:gd name="connsiteX46" fmla="*/ 4380146 w 8630701"/>
              <a:gd name="connsiteY46" fmla="*/ 382305 h 1140435"/>
              <a:gd name="connsiteX47" fmla="*/ 4393105 w 8630701"/>
              <a:gd name="connsiteY47" fmla="*/ 382305 h 1140435"/>
              <a:gd name="connsiteX48" fmla="*/ 4464379 w 8630701"/>
              <a:gd name="connsiteY48" fmla="*/ 375826 h 1140435"/>
              <a:gd name="connsiteX49" fmla="*/ 4470859 w 8630701"/>
              <a:gd name="connsiteY49" fmla="*/ 408224 h 1140435"/>
              <a:gd name="connsiteX50" fmla="*/ 4632846 w 8630701"/>
              <a:gd name="connsiteY50" fmla="*/ 401745 h 1140435"/>
              <a:gd name="connsiteX51" fmla="*/ 4645805 w 8630701"/>
              <a:gd name="connsiteY51" fmla="*/ 414704 h 1140435"/>
              <a:gd name="connsiteX52" fmla="*/ 4723559 w 8630701"/>
              <a:gd name="connsiteY52" fmla="*/ 414704 h 1140435"/>
              <a:gd name="connsiteX53" fmla="*/ 4736518 w 8630701"/>
              <a:gd name="connsiteY53" fmla="*/ 414704 h 1140435"/>
              <a:gd name="connsiteX54" fmla="*/ 4749477 w 8630701"/>
              <a:gd name="connsiteY54" fmla="*/ 421184 h 1140435"/>
              <a:gd name="connsiteX55" fmla="*/ 4833711 w 8630701"/>
              <a:gd name="connsiteY55" fmla="*/ 421184 h 1140435"/>
              <a:gd name="connsiteX56" fmla="*/ 4859629 w 8630701"/>
              <a:gd name="connsiteY56" fmla="*/ 440623 h 1140435"/>
              <a:gd name="connsiteX57" fmla="*/ 5002178 w 8630701"/>
              <a:gd name="connsiteY57" fmla="*/ 440623 h 1140435"/>
              <a:gd name="connsiteX58" fmla="*/ 5028096 w 8630701"/>
              <a:gd name="connsiteY58" fmla="*/ 460062 h 1140435"/>
              <a:gd name="connsiteX59" fmla="*/ 5073453 w 8630701"/>
              <a:gd name="connsiteY59" fmla="*/ 479502 h 1140435"/>
              <a:gd name="connsiteX60" fmla="*/ 5254879 w 8630701"/>
              <a:gd name="connsiteY60" fmla="*/ 473022 h 1140435"/>
              <a:gd name="connsiteX61" fmla="*/ 5267838 w 8630701"/>
              <a:gd name="connsiteY61" fmla="*/ 485981 h 1140435"/>
              <a:gd name="connsiteX62" fmla="*/ 5501100 w 8630701"/>
              <a:gd name="connsiteY62" fmla="*/ 485981 h 1140435"/>
              <a:gd name="connsiteX63" fmla="*/ 5533498 w 8630701"/>
              <a:gd name="connsiteY63" fmla="*/ 492461 h 1140435"/>
              <a:gd name="connsiteX64" fmla="*/ 5578854 w 8630701"/>
              <a:gd name="connsiteY64" fmla="*/ 531339 h 1140435"/>
              <a:gd name="connsiteX65" fmla="*/ 5591813 w 8630701"/>
              <a:gd name="connsiteY65" fmla="*/ 544299 h 1140435"/>
              <a:gd name="connsiteX66" fmla="*/ 5611252 w 8630701"/>
              <a:gd name="connsiteY66" fmla="*/ 550779 h 1140435"/>
              <a:gd name="connsiteX67" fmla="*/ 5630690 w 8630701"/>
              <a:gd name="connsiteY67" fmla="*/ 563738 h 1140435"/>
              <a:gd name="connsiteX68" fmla="*/ 5650129 w 8630701"/>
              <a:gd name="connsiteY68" fmla="*/ 570218 h 1140435"/>
              <a:gd name="connsiteX69" fmla="*/ 5663088 w 8630701"/>
              <a:gd name="connsiteY69" fmla="*/ 576698 h 1140435"/>
              <a:gd name="connsiteX70" fmla="*/ 5740842 w 8630701"/>
              <a:gd name="connsiteY70" fmla="*/ 602617 h 1140435"/>
              <a:gd name="connsiteX71" fmla="*/ 5812116 w 8630701"/>
              <a:gd name="connsiteY71" fmla="*/ 602617 h 1140435"/>
              <a:gd name="connsiteX72" fmla="*/ 5818596 w 8630701"/>
              <a:gd name="connsiteY72" fmla="*/ 609096 h 1140435"/>
              <a:gd name="connsiteX73" fmla="*/ 5870432 w 8630701"/>
              <a:gd name="connsiteY73" fmla="*/ 609096 h 1140435"/>
              <a:gd name="connsiteX74" fmla="*/ 5902829 w 8630701"/>
              <a:gd name="connsiteY74" fmla="*/ 647975 h 1140435"/>
              <a:gd name="connsiteX75" fmla="*/ 5948186 w 8630701"/>
              <a:gd name="connsiteY75" fmla="*/ 680374 h 1140435"/>
              <a:gd name="connsiteX76" fmla="*/ 5974104 w 8630701"/>
              <a:gd name="connsiteY76" fmla="*/ 706293 h 1140435"/>
              <a:gd name="connsiteX77" fmla="*/ 6285120 w 8630701"/>
              <a:gd name="connsiteY77" fmla="*/ 706293 h 1140435"/>
              <a:gd name="connsiteX78" fmla="*/ 6285120 w 8630701"/>
              <a:gd name="connsiteY78" fmla="*/ 732212 h 1140435"/>
              <a:gd name="connsiteX79" fmla="*/ 6771083 w 8630701"/>
              <a:gd name="connsiteY79" fmla="*/ 738691 h 1140435"/>
              <a:gd name="connsiteX80" fmla="*/ 6784042 w 8630701"/>
              <a:gd name="connsiteY80" fmla="*/ 751651 h 1140435"/>
              <a:gd name="connsiteX81" fmla="*/ 6874755 w 8630701"/>
              <a:gd name="connsiteY81" fmla="*/ 751651 h 1140435"/>
              <a:gd name="connsiteX82" fmla="*/ 6874755 w 8630701"/>
              <a:gd name="connsiteY82" fmla="*/ 751651 h 1140435"/>
              <a:gd name="connsiteX83" fmla="*/ 6894194 w 8630701"/>
              <a:gd name="connsiteY83" fmla="*/ 777570 h 1140435"/>
              <a:gd name="connsiteX84" fmla="*/ 7140415 w 8630701"/>
              <a:gd name="connsiteY84" fmla="*/ 797009 h 1140435"/>
              <a:gd name="connsiteX85" fmla="*/ 7140415 w 8630701"/>
              <a:gd name="connsiteY85" fmla="*/ 835887 h 1140435"/>
              <a:gd name="connsiteX86" fmla="*/ 7270005 w 8630701"/>
              <a:gd name="connsiteY86" fmla="*/ 822928 h 1140435"/>
              <a:gd name="connsiteX87" fmla="*/ 7270005 w 8630701"/>
              <a:gd name="connsiteY87" fmla="*/ 861806 h 1140435"/>
              <a:gd name="connsiteX88" fmla="*/ 7924435 w 8630701"/>
              <a:gd name="connsiteY88" fmla="*/ 861806 h 1140435"/>
              <a:gd name="connsiteX89" fmla="*/ 7924435 w 8630701"/>
              <a:gd name="connsiteY89" fmla="*/ 907165 h 1140435"/>
              <a:gd name="connsiteX90" fmla="*/ 7963312 w 8630701"/>
              <a:gd name="connsiteY90" fmla="*/ 913644 h 1140435"/>
              <a:gd name="connsiteX91" fmla="*/ 7976271 w 8630701"/>
              <a:gd name="connsiteY91" fmla="*/ 965482 h 1140435"/>
              <a:gd name="connsiteX92" fmla="*/ 8041066 w 8630701"/>
              <a:gd name="connsiteY92" fmla="*/ 965482 h 1140435"/>
              <a:gd name="connsiteX93" fmla="*/ 8034587 w 8630701"/>
              <a:gd name="connsiteY93" fmla="*/ 1036760 h 1140435"/>
              <a:gd name="connsiteX94" fmla="*/ 8196575 w 8630701"/>
              <a:gd name="connsiteY94" fmla="*/ 1036760 h 1140435"/>
              <a:gd name="connsiteX95" fmla="*/ 8203054 w 8630701"/>
              <a:gd name="connsiteY95" fmla="*/ 1140435 h 1140435"/>
              <a:gd name="connsiteX96" fmla="*/ 8630701 w 8630701"/>
              <a:gd name="connsiteY96" fmla="*/ 1127476 h 1140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8630701" h="1140435">
                <a:moveTo>
                  <a:pt x="0" y="0"/>
                </a:moveTo>
                <a:lnTo>
                  <a:pt x="187905" y="0"/>
                </a:lnTo>
                <a:lnTo>
                  <a:pt x="213823" y="32399"/>
                </a:lnTo>
                <a:lnTo>
                  <a:pt x="362852" y="38879"/>
                </a:lnTo>
                <a:lnTo>
                  <a:pt x="401729" y="45359"/>
                </a:lnTo>
                <a:lnTo>
                  <a:pt x="518360" y="45359"/>
                </a:lnTo>
                <a:lnTo>
                  <a:pt x="524840" y="58318"/>
                </a:lnTo>
                <a:lnTo>
                  <a:pt x="835856" y="58318"/>
                </a:lnTo>
                <a:lnTo>
                  <a:pt x="842336" y="64798"/>
                </a:lnTo>
                <a:lnTo>
                  <a:pt x="1120954" y="64798"/>
                </a:lnTo>
                <a:lnTo>
                  <a:pt x="1133913" y="90717"/>
                </a:lnTo>
                <a:lnTo>
                  <a:pt x="1347737" y="90717"/>
                </a:lnTo>
                <a:lnTo>
                  <a:pt x="1354216" y="110156"/>
                </a:lnTo>
                <a:lnTo>
                  <a:pt x="1548602" y="103676"/>
                </a:lnTo>
                <a:lnTo>
                  <a:pt x="1568040" y="110156"/>
                </a:lnTo>
                <a:lnTo>
                  <a:pt x="1678192" y="103676"/>
                </a:lnTo>
                <a:lnTo>
                  <a:pt x="1678192" y="110156"/>
                </a:lnTo>
                <a:lnTo>
                  <a:pt x="1781864" y="110156"/>
                </a:lnTo>
                <a:lnTo>
                  <a:pt x="1801302" y="123116"/>
                </a:lnTo>
                <a:lnTo>
                  <a:pt x="1930892" y="123116"/>
                </a:lnTo>
                <a:lnTo>
                  <a:pt x="1943851" y="129595"/>
                </a:lnTo>
                <a:lnTo>
                  <a:pt x="2060483" y="129595"/>
                </a:lnTo>
                <a:lnTo>
                  <a:pt x="2073442" y="149035"/>
                </a:lnTo>
                <a:lnTo>
                  <a:pt x="2449253" y="149035"/>
                </a:lnTo>
                <a:lnTo>
                  <a:pt x="2455732" y="168474"/>
                </a:lnTo>
                <a:lnTo>
                  <a:pt x="2520527" y="181433"/>
                </a:lnTo>
                <a:lnTo>
                  <a:pt x="2520527" y="181433"/>
                </a:lnTo>
                <a:lnTo>
                  <a:pt x="2546446" y="207352"/>
                </a:lnTo>
                <a:lnTo>
                  <a:pt x="2676036" y="207352"/>
                </a:lnTo>
                <a:lnTo>
                  <a:pt x="2688995" y="213832"/>
                </a:lnTo>
                <a:lnTo>
                  <a:pt x="2844503" y="226791"/>
                </a:lnTo>
                <a:lnTo>
                  <a:pt x="2883380" y="213832"/>
                </a:lnTo>
                <a:lnTo>
                  <a:pt x="2974093" y="213832"/>
                </a:lnTo>
                <a:lnTo>
                  <a:pt x="3032408" y="239751"/>
                </a:lnTo>
                <a:lnTo>
                  <a:pt x="3298068" y="246231"/>
                </a:lnTo>
                <a:lnTo>
                  <a:pt x="3317507" y="272150"/>
                </a:lnTo>
                <a:lnTo>
                  <a:pt x="3641482" y="272150"/>
                </a:lnTo>
                <a:lnTo>
                  <a:pt x="3660921" y="298069"/>
                </a:lnTo>
                <a:lnTo>
                  <a:pt x="3796990" y="291589"/>
                </a:lnTo>
                <a:lnTo>
                  <a:pt x="3816429" y="311028"/>
                </a:lnTo>
                <a:lnTo>
                  <a:pt x="4004334" y="311028"/>
                </a:lnTo>
                <a:lnTo>
                  <a:pt x="4010814" y="323988"/>
                </a:lnTo>
                <a:lnTo>
                  <a:pt x="4166322" y="323988"/>
                </a:lnTo>
                <a:lnTo>
                  <a:pt x="4166322" y="323988"/>
                </a:lnTo>
                <a:lnTo>
                  <a:pt x="4237597" y="349907"/>
                </a:lnTo>
                <a:lnTo>
                  <a:pt x="4341269" y="349907"/>
                </a:lnTo>
                <a:lnTo>
                  <a:pt x="4380146" y="382305"/>
                </a:lnTo>
                <a:lnTo>
                  <a:pt x="4393105" y="382305"/>
                </a:lnTo>
                <a:lnTo>
                  <a:pt x="4464379" y="375826"/>
                </a:lnTo>
                <a:lnTo>
                  <a:pt x="4470859" y="408224"/>
                </a:lnTo>
                <a:lnTo>
                  <a:pt x="4632846" y="401745"/>
                </a:lnTo>
                <a:lnTo>
                  <a:pt x="4645805" y="414704"/>
                </a:lnTo>
                <a:lnTo>
                  <a:pt x="4723559" y="414704"/>
                </a:lnTo>
                <a:lnTo>
                  <a:pt x="4736518" y="414704"/>
                </a:lnTo>
                <a:lnTo>
                  <a:pt x="4749477" y="421184"/>
                </a:lnTo>
                <a:lnTo>
                  <a:pt x="4833711" y="421184"/>
                </a:lnTo>
                <a:lnTo>
                  <a:pt x="4859629" y="440623"/>
                </a:lnTo>
                <a:lnTo>
                  <a:pt x="5002178" y="440623"/>
                </a:lnTo>
                <a:lnTo>
                  <a:pt x="5028096" y="460062"/>
                </a:lnTo>
                <a:lnTo>
                  <a:pt x="5073453" y="479502"/>
                </a:lnTo>
                <a:lnTo>
                  <a:pt x="5254879" y="473022"/>
                </a:lnTo>
                <a:lnTo>
                  <a:pt x="5267838" y="485981"/>
                </a:lnTo>
                <a:lnTo>
                  <a:pt x="5501100" y="485981"/>
                </a:lnTo>
                <a:lnTo>
                  <a:pt x="5533498" y="492461"/>
                </a:lnTo>
                <a:cubicBezTo>
                  <a:pt x="5548617" y="505420"/>
                  <a:pt x="5563971" y="518109"/>
                  <a:pt x="5578854" y="531339"/>
                </a:cubicBezTo>
                <a:cubicBezTo>
                  <a:pt x="5583420" y="535398"/>
                  <a:pt x="5586575" y="541156"/>
                  <a:pt x="5591813" y="544299"/>
                </a:cubicBezTo>
                <a:cubicBezTo>
                  <a:pt x="5597670" y="547813"/>
                  <a:pt x="5605143" y="547724"/>
                  <a:pt x="5611252" y="550779"/>
                </a:cubicBezTo>
                <a:cubicBezTo>
                  <a:pt x="5618217" y="554262"/>
                  <a:pt x="5623725" y="560255"/>
                  <a:pt x="5630690" y="563738"/>
                </a:cubicBezTo>
                <a:cubicBezTo>
                  <a:pt x="5636799" y="566793"/>
                  <a:pt x="5643787" y="567681"/>
                  <a:pt x="5650129" y="570218"/>
                </a:cubicBezTo>
                <a:cubicBezTo>
                  <a:pt x="5654613" y="572012"/>
                  <a:pt x="5658768" y="574538"/>
                  <a:pt x="5663088" y="576698"/>
                </a:cubicBezTo>
                <a:lnTo>
                  <a:pt x="5740842" y="602617"/>
                </a:lnTo>
                <a:lnTo>
                  <a:pt x="5812116" y="602617"/>
                </a:lnTo>
                <a:lnTo>
                  <a:pt x="5818596" y="609096"/>
                </a:lnTo>
                <a:lnTo>
                  <a:pt x="5870432" y="609096"/>
                </a:lnTo>
                <a:lnTo>
                  <a:pt x="5902829" y="647975"/>
                </a:lnTo>
                <a:cubicBezTo>
                  <a:pt x="5917948" y="658775"/>
                  <a:pt x="5934299" y="668030"/>
                  <a:pt x="5948186" y="680374"/>
                </a:cubicBezTo>
                <a:cubicBezTo>
                  <a:pt x="5988399" y="716120"/>
                  <a:pt x="5938939" y="688709"/>
                  <a:pt x="5974104" y="706293"/>
                </a:cubicBezTo>
                <a:lnTo>
                  <a:pt x="6285120" y="706293"/>
                </a:lnTo>
                <a:lnTo>
                  <a:pt x="6285120" y="732212"/>
                </a:lnTo>
                <a:lnTo>
                  <a:pt x="6771083" y="738691"/>
                </a:lnTo>
                <a:lnTo>
                  <a:pt x="6784042" y="751651"/>
                </a:lnTo>
                <a:lnTo>
                  <a:pt x="6874755" y="751651"/>
                </a:lnTo>
                <a:lnTo>
                  <a:pt x="6874755" y="751651"/>
                </a:lnTo>
                <a:lnTo>
                  <a:pt x="6894194" y="777570"/>
                </a:lnTo>
                <a:lnTo>
                  <a:pt x="7140415" y="797009"/>
                </a:lnTo>
                <a:lnTo>
                  <a:pt x="7140415" y="835887"/>
                </a:lnTo>
                <a:lnTo>
                  <a:pt x="7270005" y="822928"/>
                </a:lnTo>
                <a:lnTo>
                  <a:pt x="7270005" y="861806"/>
                </a:lnTo>
                <a:lnTo>
                  <a:pt x="7924435" y="861806"/>
                </a:lnTo>
                <a:lnTo>
                  <a:pt x="7924435" y="907165"/>
                </a:lnTo>
                <a:lnTo>
                  <a:pt x="7963312" y="913644"/>
                </a:lnTo>
                <a:lnTo>
                  <a:pt x="7976271" y="965482"/>
                </a:lnTo>
                <a:lnTo>
                  <a:pt x="8041066" y="965482"/>
                </a:lnTo>
                <a:lnTo>
                  <a:pt x="8034587" y="1036760"/>
                </a:lnTo>
                <a:lnTo>
                  <a:pt x="8196575" y="1036760"/>
                </a:lnTo>
                <a:lnTo>
                  <a:pt x="8203054" y="1140435"/>
                </a:lnTo>
                <a:lnTo>
                  <a:pt x="8630701" y="1127476"/>
                </a:lnTo>
              </a:path>
            </a:pathLst>
          </a:custGeom>
          <a:ln w="28575" cmpd="sng"/>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93348"/>
              </a:solidFill>
              <a:effectLst/>
              <a:uLnTx/>
              <a:uFillTx/>
              <a:latin typeface="Arial"/>
              <a:ea typeface="+mn-ea"/>
              <a:cs typeface="+mn-cs"/>
            </a:endParaRPr>
          </a:p>
        </p:txBody>
      </p:sp>
      <p:sp>
        <p:nvSpPr>
          <p:cNvPr id="2" name="Title 1">
            <a:extLst>
              <a:ext uri="{FF2B5EF4-FFF2-40B4-BE49-F238E27FC236}">
                <a16:creationId xmlns:a16="http://schemas.microsoft.com/office/drawing/2014/main" id="{7969709B-903A-6A00-03FD-250337E85D6C}"/>
              </a:ext>
            </a:extLst>
          </p:cNvPr>
          <p:cNvSpPr>
            <a:spLocks noGrp="1"/>
          </p:cNvSpPr>
          <p:nvPr>
            <p:ph type="title"/>
          </p:nvPr>
        </p:nvSpPr>
        <p:spPr>
          <a:xfrm>
            <a:off x="760544" y="-379795"/>
            <a:ext cx="10972800" cy="1143000"/>
          </a:xfrm>
        </p:spPr>
        <p:txBody>
          <a:bodyPr>
            <a:normAutofit/>
          </a:bodyPr>
          <a:lstStyle/>
          <a:p>
            <a:r>
              <a:rPr lang="en-US" dirty="0">
                <a:solidFill>
                  <a:srgbClr val="B31B1B"/>
                </a:solidFill>
              </a:rPr>
              <a:t>AMPLIFY: IRC-Assessed PFS</a:t>
            </a:r>
            <a:r>
              <a:rPr lang="en-US" baseline="30000" dirty="0">
                <a:solidFill>
                  <a:srgbClr val="B31B1B"/>
                </a:solidFill>
              </a:rPr>
              <a:t>1,2</a:t>
            </a:r>
          </a:p>
        </p:txBody>
      </p:sp>
      <p:sp>
        <p:nvSpPr>
          <p:cNvPr id="3" name="Slide Number Placeholder 2">
            <a:extLst>
              <a:ext uri="{FF2B5EF4-FFF2-40B4-BE49-F238E27FC236}">
                <a16:creationId xmlns:a16="http://schemas.microsoft.com/office/drawing/2014/main" id="{D31CBCFC-EC43-2E01-AEC9-6E46147E621B}"/>
              </a:ext>
            </a:extLst>
          </p:cNvPr>
          <p:cNvSpPr>
            <a:spLocks noGrp="1"/>
          </p:cNvSpPr>
          <p:nvPr>
            <p:ph type="sldNum" sz="quarter" idx="4294967295"/>
          </p:nvPr>
        </p:nvSpPr>
        <p:spPr>
          <a:xfrm>
            <a:off x="15443201" y="8551177"/>
            <a:ext cx="766335" cy="486833"/>
          </a:xfrm>
          <a:prstGeom prst="rect">
            <a:avLst/>
          </a:prstGeom>
        </p:spPr>
        <p:txBody>
          <a:bodyPr vert="horz" lIns="121920" tIns="60960" rIns="121920" bIns="60960" rtlCol="0" anchor="ctr"/>
          <a:lstStyle>
            <a:defPPr>
              <a:defRPr lang="en-US"/>
            </a:defPPr>
            <a:lvl1pPr marL="0" algn="r" defTabSz="1219170" rtl="0" eaLnBrk="1" latinLnBrk="0" hangingPunct="1">
              <a:defRPr sz="1244" kern="1200">
                <a:solidFill>
                  <a:srgbClr val="595959"/>
                </a:solidFill>
                <a:latin typeface="Arial"/>
                <a:ea typeface="+mn-ea"/>
                <a:cs typeface="Arial"/>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fld id="{081D65DC-5E42-4244-8C6D-0DA3C782411A}" type="slidenum">
              <a:rPr kumimoji="0" lang="en-US" sz="1244" b="0" i="0" u="none" strike="noStrike" kern="1200" cap="none" spc="0" normalizeH="0" baseline="0" noProof="0" smtClean="0">
                <a:ln>
                  <a:noFill/>
                </a:ln>
                <a:solidFill>
                  <a:srgbClr val="595959"/>
                </a:solidFill>
                <a:effectLst/>
                <a:uLnTx/>
                <a:uFillTx/>
                <a:latin typeface="Arial"/>
                <a:ea typeface="+mn-ea"/>
                <a:cs typeface="Arial"/>
              </a:rPr>
              <a:pPr marL="0" marR="0" lvl="0" indent="0" algn="r" defTabSz="914377" rtl="0" eaLnBrk="1" fontAlgn="auto" latinLnBrk="0" hangingPunct="1">
                <a:lnSpc>
                  <a:spcPct val="100000"/>
                </a:lnSpc>
                <a:spcBef>
                  <a:spcPts val="0"/>
                </a:spcBef>
                <a:spcAft>
                  <a:spcPts val="0"/>
                </a:spcAft>
                <a:buClrTx/>
                <a:buSzTx/>
                <a:buFontTx/>
                <a:buNone/>
                <a:tabLst/>
                <a:defRPr/>
              </a:pPr>
              <a:t>60</a:t>
            </a:fld>
            <a:endParaRPr kumimoji="0" lang="en-US" sz="933" b="0" i="0" u="none" strike="noStrike" kern="1200" cap="none" spc="0" normalizeH="0" baseline="0" noProof="0" dirty="0">
              <a:ln>
                <a:noFill/>
              </a:ln>
              <a:solidFill>
                <a:srgbClr val="558FCC"/>
              </a:solidFill>
              <a:effectLst/>
              <a:uLnTx/>
              <a:uFillTx/>
              <a:latin typeface="Arial"/>
              <a:ea typeface="+mn-ea"/>
              <a:cs typeface="Arial"/>
            </a:endParaRPr>
          </a:p>
        </p:txBody>
      </p:sp>
      <p:sp>
        <p:nvSpPr>
          <p:cNvPr id="5" name="Rectangle 4"/>
          <p:cNvSpPr/>
          <p:nvPr/>
        </p:nvSpPr>
        <p:spPr>
          <a:xfrm>
            <a:off x="556271" y="4972705"/>
            <a:ext cx="10432667" cy="398859"/>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Median PFS was NR for AV and AVO, and was 47.6 mo for FCR/BR</a:t>
            </a:r>
          </a:p>
        </p:txBody>
      </p:sp>
      <p:sp>
        <p:nvSpPr>
          <p:cNvPr id="7" name="TextBox 6"/>
          <p:cNvSpPr txBox="1"/>
          <p:nvPr/>
        </p:nvSpPr>
        <p:spPr>
          <a:xfrm>
            <a:off x="536257" y="5349141"/>
            <a:ext cx="10379211" cy="461665"/>
          </a:xfrm>
          <a:prstGeom prst="rect">
            <a:avLst/>
          </a:prstGeom>
          <a:noFill/>
        </p:spPr>
        <p:txBody>
          <a:bodyPr wrap="square" rtlCol="0">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93348"/>
                </a:solidFill>
                <a:effectLst/>
                <a:uLnTx/>
                <a:uFillTx/>
                <a:latin typeface="Calibri"/>
                <a:ea typeface="+mn-ea"/>
                <a:cs typeface="Arial"/>
              </a:rPr>
              <a:t>ITT population. Median follow-up from randomization: 40.8 months (range, 0-59 months).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srgbClr val="193348"/>
                </a:solidFill>
                <a:effectLst/>
                <a:uLnTx/>
                <a:uFillTx/>
                <a:latin typeface="Calibri"/>
                <a:ea typeface="+mn-ea"/>
                <a:cs typeface="Arial"/>
              </a:rPr>
              <a:t>a</a:t>
            </a:r>
            <a:r>
              <a:rPr kumimoji="0" lang="en-US" sz="800" b="0" i="0" u="none" strike="noStrike" kern="1200" cap="none" spc="0" normalizeH="0" baseline="0" noProof="0" dirty="0">
                <a:ln>
                  <a:noFill/>
                </a:ln>
                <a:solidFill>
                  <a:srgbClr val="193348"/>
                </a:solidFill>
                <a:effectLst/>
                <a:uLnTx/>
                <a:uFillTx/>
                <a:latin typeface="Calibri"/>
                <a:ea typeface="+mn-ea"/>
                <a:cs typeface="Arial"/>
              </a:rPr>
              <a:t>Hazard ratio (95% CI) computed using a Cox proportional-hazards model stratified by the randomization strata. </a:t>
            </a:r>
            <a:r>
              <a:rPr kumimoji="0" lang="en-US" sz="800" b="0" i="1" u="none" strike="noStrike" kern="1200" cap="none" spc="0" normalizeH="0" baseline="0" noProof="0" dirty="0">
                <a:ln>
                  <a:noFill/>
                </a:ln>
                <a:solidFill>
                  <a:srgbClr val="193348"/>
                </a:solidFill>
                <a:effectLst/>
                <a:uLnTx/>
                <a:uFillTx/>
                <a:latin typeface="Calibri"/>
                <a:ea typeface="+mn-ea"/>
                <a:cs typeface="Arial"/>
              </a:rPr>
              <a:t>P</a:t>
            </a:r>
            <a:r>
              <a:rPr kumimoji="0" lang="en-US" sz="800" b="0" i="0" u="none" strike="noStrike" kern="1200" cap="none" spc="0" normalizeH="0" baseline="0" noProof="0" dirty="0">
                <a:ln>
                  <a:noFill/>
                </a:ln>
                <a:solidFill>
                  <a:srgbClr val="193348"/>
                </a:solidFill>
                <a:effectLst/>
                <a:uLnTx/>
                <a:uFillTx/>
                <a:latin typeface="Calibri"/>
                <a:ea typeface="+mn-ea"/>
                <a:cs typeface="Arial"/>
              </a:rPr>
              <a:t>-value based on stratified log-rank test. </a:t>
            </a:r>
            <a:r>
              <a:rPr kumimoji="0" lang="en-US" sz="800" b="0" i="0" u="none" strike="noStrike" kern="1200" cap="none" spc="0" normalizeH="0" baseline="0" noProof="0" dirty="0">
                <a:ln>
                  <a:noFill/>
                </a:ln>
                <a:solidFill>
                  <a:srgbClr val="2D2E2D"/>
                </a:solidFill>
                <a:effectLst/>
                <a:uLnTx/>
                <a:uFillTx/>
                <a:latin typeface="Calibri"/>
                <a:ea typeface="+mn-ea"/>
                <a:cs typeface="+mn-cs"/>
              </a:rPr>
              <a:t>A hazard ratio and corresponding 95% confidence interval is not shown for any comparison that violated the proportional-hazards assumption.</a:t>
            </a:r>
          </a:p>
        </p:txBody>
      </p:sp>
      <p:sp>
        <p:nvSpPr>
          <p:cNvPr id="8" name="TextBox 7">
            <a:extLst>
              <a:ext uri="{FF2B5EF4-FFF2-40B4-BE49-F238E27FC236}">
                <a16:creationId xmlns:a16="http://schemas.microsoft.com/office/drawing/2014/main" id="{8E996250-B898-BBE4-1492-8E02F430445F}"/>
              </a:ext>
            </a:extLst>
          </p:cNvPr>
          <p:cNvSpPr txBox="1"/>
          <p:nvPr/>
        </p:nvSpPr>
        <p:spPr>
          <a:xfrm rot="16200000">
            <a:off x="-455359" y="2443836"/>
            <a:ext cx="2391837" cy="276999"/>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PFS (%)</a:t>
            </a:r>
          </a:p>
        </p:txBody>
      </p:sp>
      <p:grpSp>
        <p:nvGrpSpPr>
          <p:cNvPr id="102" name="Group 101"/>
          <p:cNvGrpSpPr/>
          <p:nvPr/>
        </p:nvGrpSpPr>
        <p:grpSpPr>
          <a:xfrm>
            <a:off x="731974" y="1262401"/>
            <a:ext cx="488815" cy="2643794"/>
            <a:chOff x="731972" y="1262400"/>
            <a:chExt cx="488815" cy="2643793"/>
          </a:xfrm>
        </p:grpSpPr>
        <p:sp>
          <p:nvSpPr>
            <p:cNvPr id="10" name="TextBox 9">
              <a:extLst>
                <a:ext uri="{FF2B5EF4-FFF2-40B4-BE49-F238E27FC236}">
                  <a16:creationId xmlns:a16="http://schemas.microsoft.com/office/drawing/2014/main" id="{C347F67E-04D2-05CF-81D6-59F1AAF13025}"/>
                </a:ext>
              </a:extLst>
            </p:cNvPr>
            <p:cNvSpPr txBox="1"/>
            <p:nvPr/>
          </p:nvSpPr>
          <p:spPr>
            <a:xfrm>
              <a:off x="731972" y="1262400"/>
              <a:ext cx="488815" cy="276999"/>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28574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100</a:t>
              </a:r>
            </a:p>
          </p:txBody>
        </p:sp>
        <p:sp>
          <p:nvSpPr>
            <p:cNvPr id="11" name="TextBox 10">
              <a:extLst>
                <a:ext uri="{FF2B5EF4-FFF2-40B4-BE49-F238E27FC236}">
                  <a16:creationId xmlns:a16="http://schemas.microsoft.com/office/drawing/2014/main" id="{E5E43DAF-3546-54E0-9BC2-E91FA10B2C17}"/>
                </a:ext>
              </a:extLst>
            </p:cNvPr>
            <p:cNvSpPr txBox="1"/>
            <p:nvPr/>
          </p:nvSpPr>
          <p:spPr>
            <a:xfrm>
              <a:off x="731972" y="1735759"/>
              <a:ext cx="488815" cy="276999"/>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28574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80</a:t>
              </a:r>
            </a:p>
          </p:txBody>
        </p:sp>
        <p:sp>
          <p:nvSpPr>
            <p:cNvPr id="12" name="TextBox 11">
              <a:extLst>
                <a:ext uri="{FF2B5EF4-FFF2-40B4-BE49-F238E27FC236}">
                  <a16:creationId xmlns:a16="http://schemas.microsoft.com/office/drawing/2014/main" id="{BDE8CF77-FE9B-A063-2965-511F5358AF26}"/>
                </a:ext>
              </a:extLst>
            </p:cNvPr>
            <p:cNvSpPr txBox="1"/>
            <p:nvPr/>
          </p:nvSpPr>
          <p:spPr>
            <a:xfrm>
              <a:off x="731972" y="2209118"/>
              <a:ext cx="488815" cy="276999"/>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28574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60</a:t>
              </a:r>
            </a:p>
          </p:txBody>
        </p:sp>
        <p:sp>
          <p:nvSpPr>
            <p:cNvPr id="13" name="TextBox 12">
              <a:extLst>
                <a:ext uri="{FF2B5EF4-FFF2-40B4-BE49-F238E27FC236}">
                  <a16:creationId xmlns:a16="http://schemas.microsoft.com/office/drawing/2014/main" id="{10150071-9109-C512-4AF0-BFE441558006}"/>
                </a:ext>
              </a:extLst>
            </p:cNvPr>
            <p:cNvSpPr txBox="1"/>
            <p:nvPr/>
          </p:nvSpPr>
          <p:spPr>
            <a:xfrm>
              <a:off x="731972" y="2682477"/>
              <a:ext cx="488815" cy="276999"/>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28574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40</a:t>
              </a:r>
            </a:p>
          </p:txBody>
        </p:sp>
        <p:sp>
          <p:nvSpPr>
            <p:cNvPr id="14" name="TextBox 13">
              <a:extLst>
                <a:ext uri="{FF2B5EF4-FFF2-40B4-BE49-F238E27FC236}">
                  <a16:creationId xmlns:a16="http://schemas.microsoft.com/office/drawing/2014/main" id="{D9494D45-670E-984B-353A-38B6C610E0AC}"/>
                </a:ext>
              </a:extLst>
            </p:cNvPr>
            <p:cNvSpPr txBox="1"/>
            <p:nvPr/>
          </p:nvSpPr>
          <p:spPr>
            <a:xfrm>
              <a:off x="731972" y="3155836"/>
              <a:ext cx="488815" cy="276999"/>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28574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a:t>
              </a:r>
            </a:p>
          </p:txBody>
        </p:sp>
        <p:sp>
          <p:nvSpPr>
            <p:cNvPr id="15" name="TextBox 14">
              <a:extLst>
                <a:ext uri="{FF2B5EF4-FFF2-40B4-BE49-F238E27FC236}">
                  <a16:creationId xmlns:a16="http://schemas.microsoft.com/office/drawing/2014/main" id="{BDE9CBF4-6693-974B-677E-FCEA8A763BC8}"/>
                </a:ext>
              </a:extLst>
            </p:cNvPr>
            <p:cNvSpPr txBox="1"/>
            <p:nvPr/>
          </p:nvSpPr>
          <p:spPr>
            <a:xfrm>
              <a:off x="731972" y="3629194"/>
              <a:ext cx="488815" cy="276999"/>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28574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p:txBody>
        </p:sp>
      </p:grpSp>
      <p:sp>
        <p:nvSpPr>
          <p:cNvPr id="16" name="TextBox 15">
            <a:extLst>
              <a:ext uri="{FF2B5EF4-FFF2-40B4-BE49-F238E27FC236}">
                <a16:creationId xmlns:a16="http://schemas.microsoft.com/office/drawing/2014/main" id="{94B8ADFA-7A1F-4D2C-E824-6E43C44942DC}"/>
              </a:ext>
            </a:extLst>
          </p:cNvPr>
          <p:cNvSpPr txBox="1"/>
          <p:nvPr/>
        </p:nvSpPr>
        <p:spPr>
          <a:xfrm>
            <a:off x="5629710" y="4118786"/>
            <a:ext cx="1234471" cy="276999"/>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Months</a:t>
            </a:r>
          </a:p>
        </p:txBody>
      </p:sp>
      <p:sp>
        <p:nvSpPr>
          <p:cNvPr id="17" name="TextBox 16">
            <a:extLst>
              <a:ext uri="{FF2B5EF4-FFF2-40B4-BE49-F238E27FC236}">
                <a16:creationId xmlns:a16="http://schemas.microsoft.com/office/drawing/2014/main" id="{E5FB3F00-1F4C-83C3-3FFC-E774AFF512AD}"/>
              </a:ext>
            </a:extLst>
          </p:cNvPr>
          <p:cNvSpPr txBox="1"/>
          <p:nvPr/>
        </p:nvSpPr>
        <p:spPr>
          <a:xfrm>
            <a:off x="-99289" y="4155969"/>
            <a:ext cx="1263565"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28574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93348"/>
                </a:solidFill>
                <a:effectLst/>
                <a:uLnTx/>
                <a:uFillTx/>
                <a:latin typeface="Arial" panose="020B0604020202020204" pitchFamily="34" charset="0"/>
                <a:ea typeface="+mn-ea"/>
                <a:cs typeface="Arial" panose="020B0604020202020204" pitchFamily="34" charset="0"/>
              </a:rPr>
              <a:t>No. at risk</a:t>
            </a:r>
          </a:p>
        </p:txBody>
      </p:sp>
      <p:sp>
        <p:nvSpPr>
          <p:cNvPr id="18" name="TextBox 17">
            <a:extLst>
              <a:ext uri="{FF2B5EF4-FFF2-40B4-BE49-F238E27FC236}">
                <a16:creationId xmlns:a16="http://schemas.microsoft.com/office/drawing/2014/main" id="{1EBF5BA8-E729-AEA7-DD63-52A8A72BED12}"/>
              </a:ext>
            </a:extLst>
          </p:cNvPr>
          <p:cNvSpPr txBox="1"/>
          <p:nvPr/>
        </p:nvSpPr>
        <p:spPr>
          <a:xfrm>
            <a:off x="181615" y="4346113"/>
            <a:ext cx="982661" cy="553998"/>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28574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46691"/>
                </a:solidFill>
                <a:effectLst/>
                <a:uLnTx/>
                <a:uFillTx/>
                <a:latin typeface="Arial" panose="020B0604020202020204" pitchFamily="34" charset="0"/>
                <a:ea typeface="+mn-ea"/>
                <a:cs typeface="Arial" panose="020B0604020202020204" pitchFamily="34" charset="0"/>
              </a:rPr>
              <a:t>AV</a:t>
            </a:r>
          </a:p>
          <a:p>
            <a:pPr marL="0" marR="0" lvl="0" indent="0" algn="r" defTabSz="28574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D85C00"/>
                </a:solidFill>
                <a:effectLst/>
                <a:uLnTx/>
                <a:uFillTx/>
                <a:latin typeface="Arial" panose="020B0604020202020204" pitchFamily="34" charset="0"/>
                <a:ea typeface="+mn-ea"/>
                <a:cs typeface="Arial" panose="020B0604020202020204" pitchFamily="34" charset="0"/>
              </a:rPr>
              <a:t>AVO</a:t>
            </a:r>
          </a:p>
          <a:p>
            <a:pPr marL="0" marR="0" lvl="0" indent="0" algn="r" defTabSz="28574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FCR/BR</a:t>
            </a:r>
          </a:p>
        </p:txBody>
      </p:sp>
      <p:grpSp>
        <p:nvGrpSpPr>
          <p:cNvPr id="107" name="Group 106"/>
          <p:cNvGrpSpPr/>
          <p:nvPr/>
        </p:nvGrpSpPr>
        <p:grpSpPr>
          <a:xfrm>
            <a:off x="1172861" y="4334319"/>
            <a:ext cx="9861123" cy="553998"/>
            <a:chOff x="1172860" y="4334316"/>
            <a:chExt cx="9861123" cy="553997"/>
          </a:xfrm>
        </p:grpSpPr>
        <p:sp>
          <p:nvSpPr>
            <p:cNvPr id="20" name="TextBox 19">
              <a:extLst>
                <a:ext uri="{FF2B5EF4-FFF2-40B4-BE49-F238E27FC236}">
                  <a16:creationId xmlns:a16="http://schemas.microsoft.com/office/drawing/2014/main" id="{EAF8EB5C-5CD8-7A37-1059-F9C35815C3B2}"/>
                </a:ext>
              </a:extLst>
            </p:cNvPr>
            <p:cNvSpPr txBox="1"/>
            <p:nvPr/>
          </p:nvSpPr>
          <p:spPr>
            <a:xfrm>
              <a:off x="1172860" y="4334316"/>
              <a:ext cx="521208" cy="553997"/>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291</a:t>
              </a:r>
            </a:p>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286</a:t>
              </a:r>
            </a:p>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290</a:t>
              </a:r>
            </a:p>
          </p:txBody>
        </p:sp>
        <p:sp>
          <p:nvSpPr>
            <p:cNvPr id="22" name="TextBox 21">
              <a:extLst>
                <a:ext uri="{FF2B5EF4-FFF2-40B4-BE49-F238E27FC236}">
                  <a16:creationId xmlns:a16="http://schemas.microsoft.com/office/drawing/2014/main" id="{F8348C67-E470-402A-76C2-4CA061B144CE}"/>
                </a:ext>
              </a:extLst>
            </p:cNvPr>
            <p:cNvSpPr txBox="1"/>
            <p:nvPr/>
          </p:nvSpPr>
          <p:spPr>
            <a:xfrm>
              <a:off x="2106851" y="4334316"/>
              <a:ext cx="521208" cy="553997"/>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282</a:t>
              </a:r>
            </a:p>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272</a:t>
              </a:r>
            </a:p>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236</a:t>
              </a:r>
            </a:p>
          </p:txBody>
        </p:sp>
        <p:sp>
          <p:nvSpPr>
            <p:cNvPr id="24" name="TextBox 23">
              <a:extLst>
                <a:ext uri="{FF2B5EF4-FFF2-40B4-BE49-F238E27FC236}">
                  <a16:creationId xmlns:a16="http://schemas.microsoft.com/office/drawing/2014/main" id="{A8ED7D44-E9A3-36CF-515E-3C0800B8407B}"/>
                </a:ext>
              </a:extLst>
            </p:cNvPr>
            <p:cNvSpPr txBox="1"/>
            <p:nvPr/>
          </p:nvSpPr>
          <p:spPr>
            <a:xfrm>
              <a:off x="3040841" y="4334316"/>
              <a:ext cx="521208" cy="553997"/>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269</a:t>
              </a:r>
            </a:p>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258</a:t>
              </a:r>
            </a:p>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208</a:t>
              </a:r>
            </a:p>
          </p:txBody>
        </p:sp>
        <p:sp>
          <p:nvSpPr>
            <p:cNvPr id="27" name="TextBox 26">
              <a:extLst>
                <a:ext uri="{FF2B5EF4-FFF2-40B4-BE49-F238E27FC236}">
                  <a16:creationId xmlns:a16="http://schemas.microsoft.com/office/drawing/2014/main" id="{4BA156DF-4C52-3273-295F-0D3ADD487200}"/>
                </a:ext>
              </a:extLst>
            </p:cNvPr>
            <p:cNvSpPr txBox="1"/>
            <p:nvPr/>
          </p:nvSpPr>
          <p:spPr>
            <a:xfrm>
              <a:off x="3974833" y="4334316"/>
              <a:ext cx="521208" cy="553997"/>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251</a:t>
              </a:r>
            </a:p>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237</a:t>
              </a:r>
            </a:p>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189</a:t>
              </a:r>
            </a:p>
          </p:txBody>
        </p:sp>
        <p:sp>
          <p:nvSpPr>
            <p:cNvPr id="29" name="TextBox 28">
              <a:extLst>
                <a:ext uri="{FF2B5EF4-FFF2-40B4-BE49-F238E27FC236}">
                  <a16:creationId xmlns:a16="http://schemas.microsoft.com/office/drawing/2014/main" id="{F978537F-4851-113E-25DE-399169FCA13F}"/>
                </a:ext>
              </a:extLst>
            </p:cNvPr>
            <p:cNvSpPr txBox="1"/>
            <p:nvPr/>
          </p:nvSpPr>
          <p:spPr>
            <a:xfrm>
              <a:off x="4908824" y="4334316"/>
              <a:ext cx="521208" cy="553997"/>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237</a:t>
              </a:r>
            </a:p>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225</a:t>
              </a:r>
            </a:p>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170</a:t>
              </a:r>
            </a:p>
          </p:txBody>
        </p:sp>
        <p:sp>
          <p:nvSpPr>
            <p:cNvPr id="31" name="TextBox 30">
              <a:extLst>
                <a:ext uri="{FF2B5EF4-FFF2-40B4-BE49-F238E27FC236}">
                  <a16:creationId xmlns:a16="http://schemas.microsoft.com/office/drawing/2014/main" id="{B0BAA6D6-B0CB-999A-C87C-5F0DBB8ED6C0}"/>
                </a:ext>
              </a:extLst>
            </p:cNvPr>
            <p:cNvSpPr txBox="1"/>
            <p:nvPr/>
          </p:nvSpPr>
          <p:spPr>
            <a:xfrm>
              <a:off x="5842815" y="4334316"/>
              <a:ext cx="521208" cy="553997"/>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219</a:t>
              </a:r>
            </a:p>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219</a:t>
              </a:r>
            </a:p>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154</a:t>
              </a:r>
            </a:p>
          </p:txBody>
        </p:sp>
        <p:sp>
          <p:nvSpPr>
            <p:cNvPr id="33" name="TextBox 32">
              <a:extLst>
                <a:ext uri="{FF2B5EF4-FFF2-40B4-BE49-F238E27FC236}">
                  <a16:creationId xmlns:a16="http://schemas.microsoft.com/office/drawing/2014/main" id="{0F519057-30F4-C0EA-63F7-BC7196D88C8D}"/>
                </a:ext>
              </a:extLst>
            </p:cNvPr>
            <p:cNvSpPr txBox="1"/>
            <p:nvPr/>
          </p:nvSpPr>
          <p:spPr>
            <a:xfrm>
              <a:off x="6776806" y="4334316"/>
              <a:ext cx="521208" cy="553997"/>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177</a:t>
              </a:r>
            </a:p>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191</a:t>
              </a:r>
            </a:p>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127</a:t>
              </a:r>
            </a:p>
          </p:txBody>
        </p:sp>
        <p:sp>
          <p:nvSpPr>
            <p:cNvPr id="35" name="TextBox 34">
              <a:extLst>
                <a:ext uri="{FF2B5EF4-FFF2-40B4-BE49-F238E27FC236}">
                  <a16:creationId xmlns:a16="http://schemas.microsoft.com/office/drawing/2014/main" id="{5B5A744E-D6E0-8F45-F219-12E38B1FB8AF}"/>
                </a:ext>
              </a:extLst>
            </p:cNvPr>
            <p:cNvSpPr txBox="1"/>
            <p:nvPr/>
          </p:nvSpPr>
          <p:spPr>
            <a:xfrm>
              <a:off x="7710798" y="4334316"/>
              <a:ext cx="521208" cy="553997"/>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102</a:t>
              </a:r>
            </a:p>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116</a:t>
              </a:r>
            </a:p>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66</a:t>
              </a:r>
            </a:p>
          </p:txBody>
        </p:sp>
        <p:sp>
          <p:nvSpPr>
            <p:cNvPr id="36" name="TextBox 35">
              <a:extLst>
                <a:ext uri="{FF2B5EF4-FFF2-40B4-BE49-F238E27FC236}">
                  <a16:creationId xmlns:a16="http://schemas.microsoft.com/office/drawing/2014/main" id="{EE4EDDAC-5A7A-A679-8838-655683B79C0E}"/>
                </a:ext>
              </a:extLst>
            </p:cNvPr>
            <p:cNvSpPr txBox="1"/>
            <p:nvPr/>
          </p:nvSpPr>
          <p:spPr>
            <a:xfrm>
              <a:off x="8644788" y="4334316"/>
              <a:ext cx="521208" cy="553997"/>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35</a:t>
              </a:r>
            </a:p>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51</a:t>
              </a:r>
            </a:p>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a:t>
              </a:r>
            </a:p>
          </p:txBody>
        </p:sp>
        <p:sp>
          <p:nvSpPr>
            <p:cNvPr id="39" name="TextBox 38">
              <a:extLst>
                <a:ext uri="{FF2B5EF4-FFF2-40B4-BE49-F238E27FC236}">
                  <a16:creationId xmlns:a16="http://schemas.microsoft.com/office/drawing/2014/main" id="{EC5A44B7-BECD-EB2F-B25A-E2EE2C37224A}"/>
                </a:ext>
              </a:extLst>
            </p:cNvPr>
            <p:cNvSpPr txBox="1"/>
            <p:nvPr/>
          </p:nvSpPr>
          <p:spPr>
            <a:xfrm>
              <a:off x="9578779" y="4334316"/>
              <a:ext cx="521208" cy="553997"/>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a:t>
              </a:r>
            </a:p>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7</a:t>
              </a:r>
            </a:p>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a:t>
              </a:r>
            </a:p>
          </p:txBody>
        </p:sp>
        <p:sp>
          <p:nvSpPr>
            <p:cNvPr id="40" name="TextBox 39">
              <a:extLst>
                <a:ext uri="{FF2B5EF4-FFF2-40B4-BE49-F238E27FC236}">
                  <a16:creationId xmlns:a16="http://schemas.microsoft.com/office/drawing/2014/main" id="{A26D9135-A6D5-9A0D-A612-01A624E9348B}"/>
                </a:ext>
              </a:extLst>
            </p:cNvPr>
            <p:cNvSpPr txBox="1"/>
            <p:nvPr/>
          </p:nvSpPr>
          <p:spPr>
            <a:xfrm>
              <a:off x="10512775" y="4334316"/>
              <a:ext cx="521208" cy="553997"/>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p:txBody>
        </p:sp>
      </p:grpSp>
      <p:grpSp>
        <p:nvGrpSpPr>
          <p:cNvPr id="101" name="Group 100"/>
          <p:cNvGrpSpPr/>
          <p:nvPr/>
        </p:nvGrpSpPr>
        <p:grpSpPr>
          <a:xfrm>
            <a:off x="1220982" y="1426669"/>
            <a:ext cx="87209" cy="2349833"/>
            <a:chOff x="1220981" y="1426668"/>
            <a:chExt cx="87209" cy="2349833"/>
          </a:xfrm>
        </p:grpSpPr>
        <p:cxnSp>
          <p:nvCxnSpPr>
            <p:cNvPr id="42" name="Straight Connector 41">
              <a:extLst>
                <a:ext uri="{FF2B5EF4-FFF2-40B4-BE49-F238E27FC236}">
                  <a16:creationId xmlns:a16="http://schemas.microsoft.com/office/drawing/2014/main" id="{E6685090-0DBD-503A-2B46-68181651DACB}"/>
                </a:ext>
              </a:extLst>
            </p:cNvPr>
            <p:cNvCxnSpPr>
              <a:cxnSpLocks/>
            </p:cNvCxnSpPr>
            <p:nvPr/>
          </p:nvCxnSpPr>
          <p:spPr>
            <a:xfrm flipH="1">
              <a:off x="1220981" y="1426668"/>
              <a:ext cx="87209" cy="0"/>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167C52B-BA12-6ED6-B488-6C325D0E3A9E}"/>
                </a:ext>
              </a:extLst>
            </p:cNvPr>
            <p:cNvCxnSpPr>
              <a:cxnSpLocks/>
            </p:cNvCxnSpPr>
            <p:nvPr/>
          </p:nvCxnSpPr>
          <p:spPr>
            <a:xfrm flipH="1">
              <a:off x="1220981" y="2366602"/>
              <a:ext cx="87209" cy="0"/>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3196FA6-9BD3-7CD5-BED6-35A5893A1575}"/>
                </a:ext>
              </a:extLst>
            </p:cNvPr>
            <p:cNvCxnSpPr>
              <a:cxnSpLocks/>
            </p:cNvCxnSpPr>
            <p:nvPr/>
          </p:nvCxnSpPr>
          <p:spPr>
            <a:xfrm flipH="1">
              <a:off x="1220981" y="3306536"/>
              <a:ext cx="87209" cy="0"/>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B6C51F3-AA53-1C2F-4CF9-1D02F0CC16C5}"/>
                </a:ext>
              </a:extLst>
            </p:cNvPr>
            <p:cNvCxnSpPr>
              <a:cxnSpLocks/>
            </p:cNvCxnSpPr>
            <p:nvPr/>
          </p:nvCxnSpPr>
          <p:spPr>
            <a:xfrm flipH="1">
              <a:off x="1220981" y="1896635"/>
              <a:ext cx="87209" cy="0"/>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4B8286C-5659-9363-6829-669C95B06176}"/>
                </a:ext>
              </a:extLst>
            </p:cNvPr>
            <p:cNvCxnSpPr>
              <a:cxnSpLocks/>
            </p:cNvCxnSpPr>
            <p:nvPr/>
          </p:nvCxnSpPr>
          <p:spPr>
            <a:xfrm flipH="1">
              <a:off x="1220981" y="2836569"/>
              <a:ext cx="87209" cy="0"/>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545CE06-A2A6-83C4-B06D-88AC822F4F9C}"/>
                </a:ext>
              </a:extLst>
            </p:cNvPr>
            <p:cNvCxnSpPr>
              <a:cxnSpLocks/>
            </p:cNvCxnSpPr>
            <p:nvPr/>
          </p:nvCxnSpPr>
          <p:spPr>
            <a:xfrm flipH="1">
              <a:off x="1220981" y="3776501"/>
              <a:ext cx="87209" cy="0"/>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a:off x="1290553" y="1343523"/>
            <a:ext cx="9624915" cy="2488220"/>
            <a:chOff x="2382100" y="1152894"/>
            <a:chExt cx="8612291" cy="4368747"/>
          </a:xfrm>
        </p:grpSpPr>
        <p:cxnSp>
          <p:nvCxnSpPr>
            <p:cNvPr id="96" name="Straight Connector 95">
              <a:extLst>
                <a:ext uri="{FF2B5EF4-FFF2-40B4-BE49-F238E27FC236}">
                  <a16:creationId xmlns:a16="http://schemas.microsoft.com/office/drawing/2014/main" id="{6CD2FC6E-D9B8-DA82-8F6E-6E5E423949F9}"/>
                </a:ext>
              </a:extLst>
            </p:cNvPr>
            <p:cNvCxnSpPr>
              <a:cxnSpLocks/>
            </p:cNvCxnSpPr>
            <p:nvPr/>
          </p:nvCxnSpPr>
          <p:spPr>
            <a:xfrm>
              <a:off x="2391491" y="1152894"/>
              <a:ext cx="0" cy="4362111"/>
            </a:xfrm>
            <a:prstGeom prst="line">
              <a:avLst/>
            </a:prstGeom>
            <a:ln w="28575"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FF8705F-7CC0-4723-590F-DD6DE6240F6A}"/>
                </a:ext>
              </a:extLst>
            </p:cNvPr>
            <p:cNvCxnSpPr>
              <a:cxnSpLocks/>
            </p:cNvCxnSpPr>
            <p:nvPr/>
          </p:nvCxnSpPr>
          <p:spPr>
            <a:xfrm flipH="1">
              <a:off x="2382100" y="5521641"/>
              <a:ext cx="8612291" cy="0"/>
            </a:xfrm>
            <a:prstGeom prst="line">
              <a:avLst/>
            </a:prstGeom>
            <a:ln w="28575" cmpd="sng">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98" name="TextBox 97">
            <a:extLst>
              <a:ext uri="{FF2B5EF4-FFF2-40B4-BE49-F238E27FC236}">
                <a16:creationId xmlns:a16="http://schemas.microsoft.com/office/drawing/2014/main" id="{6EF26A66-2E62-BFD1-6B6A-F50419C19AAA}"/>
              </a:ext>
            </a:extLst>
          </p:cNvPr>
          <p:cNvSpPr txBox="1"/>
          <p:nvPr/>
        </p:nvSpPr>
        <p:spPr>
          <a:xfrm>
            <a:off x="10466976" y="1968970"/>
            <a:ext cx="675117" cy="307777"/>
          </a:xfrm>
          <a:prstGeom prst="rect">
            <a:avLst/>
          </a:prstGeom>
          <a:noFill/>
        </p:spPr>
        <p:txBody>
          <a:bodyPr wrap="square" rtlCol="0" anchor="ctr">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4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85C00"/>
                </a:solidFill>
                <a:effectLst/>
                <a:uLnTx/>
                <a:uFillTx/>
                <a:latin typeface="Arial" panose="020B0604020202020204" pitchFamily="34" charset="0"/>
                <a:ea typeface="+mn-ea"/>
                <a:cs typeface="Arial" panose="020B0604020202020204" pitchFamily="34" charset="0"/>
              </a:rPr>
              <a:t>AVO</a:t>
            </a:r>
          </a:p>
        </p:txBody>
      </p:sp>
      <p:grpSp>
        <p:nvGrpSpPr>
          <p:cNvPr id="104" name="Group 103"/>
          <p:cNvGrpSpPr/>
          <p:nvPr/>
        </p:nvGrpSpPr>
        <p:grpSpPr>
          <a:xfrm>
            <a:off x="1240155" y="3924770"/>
            <a:ext cx="9722295" cy="277000"/>
            <a:chOff x="1240155" y="3924772"/>
            <a:chExt cx="9722294" cy="277000"/>
          </a:xfrm>
        </p:grpSpPr>
        <p:sp>
          <p:nvSpPr>
            <p:cNvPr id="51" name="TextBox 50">
              <a:extLst>
                <a:ext uri="{FF2B5EF4-FFF2-40B4-BE49-F238E27FC236}">
                  <a16:creationId xmlns:a16="http://schemas.microsoft.com/office/drawing/2014/main" id="{6DDBFF72-9813-25B8-4A59-37F2B9555697}"/>
                </a:ext>
              </a:extLst>
            </p:cNvPr>
            <p:cNvSpPr txBox="1"/>
            <p:nvPr/>
          </p:nvSpPr>
          <p:spPr>
            <a:xfrm>
              <a:off x="1240155" y="3924773"/>
              <a:ext cx="365760" cy="276999"/>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p:txBody>
        </p:sp>
        <p:sp>
          <p:nvSpPr>
            <p:cNvPr id="53" name="TextBox 52">
              <a:extLst>
                <a:ext uri="{FF2B5EF4-FFF2-40B4-BE49-F238E27FC236}">
                  <a16:creationId xmlns:a16="http://schemas.microsoft.com/office/drawing/2014/main" id="{D160A367-1FAA-71FB-C3AC-5276A629EC5C}"/>
                </a:ext>
              </a:extLst>
            </p:cNvPr>
            <p:cNvSpPr txBox="1"/>
            <p:nvPr/>
          </p:nvSpPr>
          <p:spPr>
            <a:xfrm>
              <a:off x="2175808" y="3924773"/>
              <a:ext cx="365760" cy="276999"/>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a:t>
              </a:r>
            </a:p>
          </p:txBody>
        </p:sp>
        <p:sp>
          <p:nvSpPr>
            <p:cNvPr id="55" name="TextBox 54">
              <a:extLst>
                <a:ext uri="{FF2B5EF4-FFF2-40B4-BE49-F238E27FC236}">
                  <a16:creationId xmlns:a16="http://schemas.microsoft.com/office/drawing/2014/main" id="{7DF7BD28-4860-3116-B86A-726C7130202D}"/>
                </a:ext>
              </a:extLst>
            </p:cNvPr>
            <p:cNvSpPr txBox="1"/>
            <p:nvPr/>
          </p:nvSpPr>
          <p:spPr>
            <a:xfrm>
              <a:off x="3111462" y="3924772"/>
              <a:ext cx="365760" cy="276999"/>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12</a:t>
              </a:r>
            </a:p>
          </p:txBody>
        </p:sp>
        <p:sp>
          <p:nvSpPr>
            <p:cNvPr id="57" name="TextBox 56">
              <a:extLst>
                <a:ext uri="{FF2B5EF4-FFF2-40B4-BE49-F238E27FC236}">
                  <a16:creationId xmlns:a16="http://schemas.microsoft.com/office/drawing/2014/main" id="{3D0D763E-9DB0-21C6-C91F-BE47B34D5141}"/>
                </a:ext>
              </a:extLst>
            </p:cNvPr>
            <p:cNvSpPr txBox="1"/>
            <p:nvPr/>
          </p:nvSpPr>
          <p:spPr>
            <a:xfrm>
              <a:off x="4047113" y="3924772"/>
              <a:ext cx="365760" cy="276999"/>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p>
          </p:txBody>
        </p:sp>
        <p:sp>
          <p:nvSpPr>
            <p:cNvPr id="59" name="TextBox 58">
              <a:extLst>
                <a:ext uri="{FF2B5EF4-FFF2-40B4-BE49-F238E27FC236}">
                  <a16:creationId xmlns:a16="http://schemas.microsoft.com/office/drawing/2014/main" id="{766F341A-DFAB-B2F3-D5D3-1DB0F9A538A6}"/>
                </a:ext>
              </a:extLst>
            </p:cNvPr>
            <p:cNvSpPr txBox="1"/>
            <p:nvPr/>
          </p:nvSpPr>
          <p:spPr>
            <a:xfrm>
              <a:off x="4982767" y="3924772"/>
              <a:ext cx="365760" cy="276999"/>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24</a:t>
              </a:r>
            </a:p>
          </p:txBody>
        </p:sp>
        <p:sp>
          <p:nvSpPr>
            <p:cNvPr id="61" name="TextBox 60">
              <a:extLst>
                <a:ext uri="{FF2B5EF4-FFF2-40B4-BE49-F238E27FC236}">
                  <a16:creationId xmlns:a16="http://schemas.microsoft.com/office/drawing/2014/main" id="{1273EF03-F463-2F4F-3CF5-8AE5073255FD}"/>
                </a:ext>
              </a:extLst>
            </p:cNvPr>
            <p:cNvSpPr txBox="1"/>
            <p:nvPr/>
          </p:nvSpPr>
          <p:spPr>
            <a:xfrm>
              <a:off x="5918420" y="3924772"/>
              <a:ext cx="365760" cy="276999"/>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30</a:t>
              </a:r>
            </a:p>
          </p:txBody>
        </p:sp>
        <p:sp>
          <p:nvSpPr>
            <p:cNvPr id="63" name="TextBox 62">
              <a:extLst>
                <a:ext uri="{FF2B5EF4-FFF2-40B4-BE49-F238E27FC236}">
                  <a16:creationId xmlns:a16="http://schemas.microsoft.com/office/drawing/2014/main" id="{DDDE9BAA-8F51-D263-EF2D-0AE1090691C1}"/>
                </a:ext>
              </a:extLst>
            </p:cNvPr>
            <p:cNvSpPr txBox="1"/>
            <p:nvPr/>
          </p:nvSpPr>
          <p:spPr>
            <a:xfrm>
              <a:off x="6854073" y="3924772"/>
              <a:ext cx="365760" cy="276999"/>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36</a:t>
              </a:r>
            </a:p>
          </p:txBody>
        </p:sp>
        <p:sp>
          <p:nvSpPr>
            <p:cNvPr id="65" name="TextBox 64">
              <a:extLst>
                <a:ext uri="{FF2B5EF4-FFF2-40B4-BE49-F238E27FC236}">
                  <a16:creationId xmlns:a16="http://schemas.microsoft.com/office/drawing/2014/main" id="{89C542C1-6530-9FF3-2823-4D158E05759F}"/>
                </a:ext>
              </a:extLst>
            </p:cNvPr>
            <p:cNvSpPr txBox="1"/>
            <p:nvPr/>
          </p:nvSpPr>
          <p:spPr>
            <a:xfrm>
              <a:off x="7789727" y="3924772"/>
              <a:ext cx="365760" cy="276999"/>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42</a:t>
              </a:r>
            </a:p>
          </p:txBody>
        </p:sp>
        <p:sp>
          <p:nvSpPr>
            <p:cNvPr id="67" name="TextBox 66">
              <a:extLst>
                <a:ext uri="{FF2B5EF4-FFF2-40B4-BE49-F238E27FC236}">
                  <a16:creationId xmlns:a16="http://schemas.microsoft.com/office/drawing/2014/main" id="{58CD994F-3F1E-DAE6-BC0E-9585B9947C29}"/>
                </a:ext>
              </a:extLst>
            </p:cNvPr>
            <p:cNvSpPr txBox="1"/>
            <p:nvPr/>
          </p:nvSpPr>
          <p:spPr>
            <a:xfrm>
              <a:off x="8725378" y="3924772"/>
              <a:ext cx="365760" cy="276999"/>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48</a:t>
              </a:r>
            </a:p>
          </p:txBody>
        </p:sp>
        <p:sp>
          <p:nvSpPr>
            <p:cNvPr id="69" name="TextBox 68">
              <a:extLst>
                <a:ext uri="{FF2B5EF4-FFF2-40B4-BE49-F238E27FC236}">
                  <a16:creationId xmlns:a16="http://schemas.microsoft.com/office/drawing/2014/main" id="{CF20C98C-2872-1AB7-82C1-E09DDF5499BF}"/>
                </a:ext>
              </a:extLst>
            </p:cNvPr>
            <p:cNvSpPr txBox="1"/>
            <p:nvPr/>
          </p:nvSpPr>
          <p:spPr>
            <a:xfrm>
              <a:off x="9661032" y="3924772"/>
              <a:ext cx="365760" cy="276999"/>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54</a:t>
              </a:r>
            </a:p>
          </p:txBody>
        </p:sp>
        <p:sp>
          <p:nvSpPr>
            <p:cNvPr id="71" name="TextBox 70">
              <a:extLst>
                <a:ext uri="{FF2B5EF4-FFF2-40B4-BE49-F238E27FC236}">
                  <a16:creationId xmlns:a16="http://schemas.microsoft.com/office/drawing/2014/main" id="{C63DF594-B054-317A-7788-814FD489825D}"/>
                </a:ext>
              </a:extLst>
            </p:cNvPr>
            <p:cNvSpPr txBox="1"/>
            <p:nvPr/>
          </p:nvSpPr>
          <p:spPr>
            <a:xfrm>
              <a:off x="10596689" y="3924772"/>
              <a:ext cx="365760" cy="276999"/>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60</a:t>
              </a:r>
            </a:p>
          </p:txBody>
        </p:sp>
      </p:grpSp>
      <p:grpSp>
        <p:nvGrpSpPr>
          <p:cNvPr id="103" name="Group 102"/>
          <p:cNvGrpSpPr/>
          <p:nvPr/>
        </p:nvGrpSpPr>
        <p:grpSpPr>
          <a:xfrm>
            <a:off x="1419480" y="3831743"/>
            <a:ext cx="9362469" cy="87476"/>
            <a:chOff x="1419480" y="3831742"/>
            <a:chExt cx="9362469" cy="87476"/>
          </a:xfrm>
        </p:grpSpPr>
        <p:cxnSp>
          <p:nvCxnSpPr>
            <p:cNvPr id="73" name="Straight Connector 72">
              <a:extLst>
                <a:ext uri="{FF2B5EF4-FFF2-40B4-BE49-F238E27FC236}">
                  <a16:creationId xmlns:a16="http://schemas.microsoft.com/office/drawing/2014/main" id="{0C5326D6-1362-EC7F-D08E-494AC5DA9F0F}"/>
                </a:ext>
              </a:extLst>
            </p:cNvPr>
            <p:cNvCxnSpPr>
              <a:cxnSpLocks/>
            </p:cNvCxnSpPr>
            <p:nvPr/>
          </p:nvCxnSpPr>
          <p:spPr>
            <a:xfrm flipV="1">
              <a:off x="1419480" y="3831742"/>
              <a:ext cx="0" cy="87476"/>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3ABCE15-B14A-D705-2407-61F9ECD49A42}"/>
                </a:ext>
              </a:extLst>
            </p:cNvPr>
            <p:cNvCxnSpPr>
              <a:cxnSpLocks/>
            </p:cNvCxnSpPr>
            <p:nvPr/>
          </p:nvCxnSpPr>
          <p:spPr>
            <a:xfrm flipV="1">
              <a:off x="2355727" y="3831742"/>
              <a:ext cx="0" cy="87476"/>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879B583-7B1F-A8ED-5AFC-05AFEE62FF21}"/>
                </a:ext>
              </a:extLst>
            </p:cNvPr>
            <p:cNvCxnSpPr>
              <a:cxnSpLocks/>
            </p:cNvCxnSpPr>
            <p:nvPr/>
          </p:nvCxnSpPr>
          <p:spPr>
            <a:xfrm flipV="1">
              <a:off x="3291974" y="3831742"/>
              <a:ext cx="0" cy="87476"/>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0BB7F23-AEF8-79E8-9523-15D4F67D8534}"/>
                </a:ext>
              </a:extLst>
            </p:cNvPr>
            <p:cNvCxnSpPr>
              <a:cxnSpLocks/>
            </p:cNvCxnSpPr>
            <p:nvPr/>
          </p:nvCxnSpPr>
          <p:spPr>
            <a:xfrm flipV="1">
              <a:off x="4228221" y="3831742"/>
              <a:ext cx="0" cy="87476"/>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99C2EC6-9BAF-D815-030C-936C9D73D7A8}"/>
                </a:ext>
              </a:extLst>
            </p:cNvPr>
            <p:cNvCxnSpPr>
              <a:cxnSpLocks/>
            </p:cNvCxnSpPr>
            <p:nvPr/>
          </p:nvCxnSpPr>
          <p:spPr>
            <a:xfrm flipV="1">
              <a:off x="5164468" y="3831742"/>
              <a:ext cx="0" cy="87476"/>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A830650-331A-7B0A-1C2C-D3481A1ADAE3}"/>
                </a:ext>
              </a:extLst>
            </p:cNvPr>
            <p:cNvCxnSpPr>
              <a:cxnSpLocks/>
            </p:cNvCxnSpPr>
            <p:nvPr/>
          </p:nvCxnSpPr>
          <p:spPr>
            <a:xfrm flipV="1">
              <a:off x="6100715" y="3831742"/>
              <a:ext cx="0" cy="87476"/>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156B51D-0256-6F96-1AFD-6D8A17E8F330}"/>
                </a:ext>
              </a:extLst>
            </p:cNvPr>
            <p:cNvCxnSpPr>
              <a:cxnSpLocks/>
            </p:cNvCxnSpPr>
            <p:nvPr/>
          </p:nvCxnSpPr>
          <p:spPr>
            <a:xfrm flipV="1">
              <a:off x="7036962" y="3831742"/>
              <a:ext cx="0" cy="87476"/>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74D24D-CAD8-B190-9C3F-4C898FA67280}"/>
                </a:ext>
              </a:extLst>
            </p:cNvPr>
            <p:cNvCxnSpPr>
              <a:cxnSpLocks/>
            </p:cNvCxnSpPr>
            <p:nvPr/>
          </p:nvCxnSpPr>
          <p:spPr>
            <a:xfrm flipV="1">
              <a:off x="7973209" y="3831742"/>
              <a:ext cx="0" cy="87476"/>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3FAE8D6-D9FE-FBC5-7F46-B1ED78C213A8}"/>
                </a:ext>
              </a:extLst>
            </p:cNvPr>
            <p:cNvCxnSpPr>
              <a:cxnSpLocks/>
            </p:cNvCxnSpPr>
            <p:nvPr/>
          </p:nvCxnSpPr>
          <p:spPr>
            <a:xfrm flipV="1">
              <a:off x="8909456" y="3831742"/>
              <a:ext cx="0" cy="87476"/>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8CB747B-39E5-4E4C-759E-BF6C827D7E4C}"/>
                </a:ext>
              </a:extLst>
            </p:cNvPr>
            <p:cNvCxnSpPr>
              <a:cxnSpLocks/>
            </p:cNvCxnSpPr>
            <p:nvPr/>
          </p:nvCxnSpPr>
          <p:spPr>
            <a:xfrm flipV="1">
              <a:off x="9845703" y="3831742"/>
              <a:ext cx="0" cy="87476"/>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AB41A3F-5F81-77E0-2C22-69C48BE493A2}"/>
                </a:ext>
              </a:extLst>
            </p:cNvPr>
            <p:cNvCxnSpPr>
              <a:cxnSpLocks/>
            </p:cNvCxnSpPr>
            <p:nvPr/>
          </p:nvCxnSpPr>
          <p:spPr>
            <a:xfrm flipV="1">
              <a:off x="10781949" y="3831742"/>
              <a:ext cx="0" cy="87476"/>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108" name="TextBox 107">
            <a:extLst>
              <a:ext uri="{FF2B5EF4-FFF2-40B4-BE49-F238E27FC236}">
                <a16:creationId xmlns:a16="http://schemas.microsoft.com/office/drawing/2014/main" id="{6EF26A66-2E62-BFD1-6B6A-F50419C19AAA}"/>
              </a:ext>
            </a:extLst>
          </p:cNvPr>
          <p:cNvSpPr txBox="1"/>
          <p:nvPr/>
        </p:nvSpPr>
        <p:spPr>
          <a:xfrm>
            <a:off x="10072092" y="2374502"/>
            <a:ext cx="557720" cy="307777"/>
          </a:xfrm>
          <a:prstGeom prst="rect">
            <a:avLst/>
          </a:prstGeom>
          <a:noFill/>
        </p:spPr>
        <p:txBody>
          <a:bodyPr wrap="square" rtlCol="0" anchor="ctr">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4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46691"/>
                </a:solidFill>
                <a:effectLst/>
                <a:uLnTx/>
                <a:uFillTx/>
                <a:latin typeface="Arial" panose="020B0604020202020204" pitchFamily="34" charset="0"/>
                <a:ea typeface="+mn-ea"/>
                <a:cs typeface="Arial" panose="020B0604020202020204" pitchFamily="34" charset="0"/>
              </a:rPr>
              <a:t>AV</a:t>
            </a:r>
          </a:p>
        </p:txBody>
      </p:sp>
      <p:sp>
        <p:nvSpPr>
          <p:cNvPr id="109" name="TextBox 108">
            <a:extLst>
              <a:ext uri="{FF2B5EF4-FFF2-40B4-BE49-F238E27FC236}">
                <a16:creationId xmlns:a16="http://schemas.microsoft.com/office/drawing/2014/main" id="{6EF26A66-2E62-BFD1-6B6A-F50419C19AAA}"/>
              </a:ext>
            </a:extLst>
          </p:cNvPr>
          <p:cNvSpPr txBox="1"/>
          <p:nvPr/>
        </p:nvSpPr>
        <p:spPr>
          <a:xfrm>
            <a:off x="10232180" y="2619953"/>
            <a:ext cx="984459" cy="307777"/>
          </a:xfrm>
          <a:prstGeom prst="rect">
            <a:avLst/>
          </a:prstGeom>
          <a:noFill/>
        </p:spPr>
        <p:txBody>
          <a:bodyPr wrap="square" rtlCol="0" anchor="ctr">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4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FCR/BR</a:t>
            </a:r>
          </a:p>
        </p:txBody>
      </p:sp>
      <p:sp>
        <p:nvSpPr>
          <p:cNvPr id="110" name="TextBox 109">
            <a:extLst>
              <a:ext uri="{FF2B5EF4-FFF2-40B4-BE49-F238E27FC236}">
                <a16:creationId xmlns:a16="http://schemas.microsoft.com/office/drawing/2014/main" id="{6EF26A66-2E62-BFD1-6B6A-F50419C19AAA}"/>
              </a:ext>
            </a:extLst>
          </p:cNvPr>
          <p:cNvSpPr txBox="1"/>
          <p:nvPr/>
        </p:nvSpPr>
        <p:spPr>
          <a:xfrm>
            <a:off x="7015802" y="2254832"/>
            <a:ext cx="867223" cy="276999"/>
          </a:xfrm>
          <a:prstGeom prst="rect">
            <a:avLst/>
          </a:prstGeom>
          <a:noFill/>
        </p:spPr>
        <p:txBody>
          <a:bodyPr wrap="square" rtlCol="0" anchor="ctr">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4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66.5%</a:t>
            </a:r>
          </a:p>
        </p:txBody>
      </p:sp>
      <p:sp>
        <p:nvSpPr>
          <p:cNvPr id="111" name="TextBox 110">
            <a:extLst>
              <a:ext uri="{FF2B5EF4-FFF2-40B4-BE49-F238E27FC236}">
                <a16:creationId xmlns:a16="http://schemas.microsoft.com/office/drawing/2014/main" id="{6EF26A66-2E62-BFD1-6B6A-F50419C19AAA}"/>
              </a:ext>
            </a:extLst>
          </p:cNvPr>
          <p:cNvSpPr txBox="1"/>
          <p:nvPr/>
        </p:nvSpPr>
        <p:spPr>
          <a:xfrm>
            <a:off x="7107069" y="1778157"/>
            <a:ext cx="867223" cy="276999"/>
          </a:xfrm>
          <a:prstGeom prst="rect">
            <a:avLst/>
          </a:prstGeom>
          <a:noFill/>
        </p:spPr>
        <p:txBody>
          <a:bodyPr wrap="square" rtlCol="0" anchor="ctr">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4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46691"/>
                </a:solidFill>
                <a:effectLst/>
                <a:uLnTx/>
                <a:uFillTx/>
                <a:latin typeface="Arial" panose="020B0604020202020204" pitchFamily="34" charset="0"/>
                <a:ea typeface="+mn-ea"/>
                <a:cs typeface="Arial" panose="020B0604020202020204" pitchFamily="34" charset="0"/>
              </a:rPr>
              <a:t>76.5%</a:t>
            </a:r>
          </a:p>
        </p:txBody>
      </p:sp>
      <p:sp>
        <p:nvSpPr>
          <p:cNvPr id="112" name="TextBox 111">
            <a:extLst>
              <a:ext uri="{FF2B5EF4-FFF2-40B4-BE49-F238E27FC236}">
                <a16:creationId xmlns:a16="http://schemas.microsoft.com/office/drawing/2014/main" id="{6EF26A66-2E62-BFD1-6B6A-F50419C19AAA}"/>
              </a:ext>
            </a:extLst>
          </p:cNvPr>
          <p:cNvSpPr txBox="1"/>
          <p:nvPr/>
        </p:nvSpPr>
        <p:spPr>
          <a:xfrm>
            <a:off x="7029118" y="1528373"/>
            <a:ext cx="867223" cy="276999"/>
          </a:xfrm>
          <a:prstGeom prst="rect">
            <a:avLst/>
          </a:prstGeom>
          <a:noFill/>
        </p:spPr>
        <p:txBody>
          <a:bodyPr wrap="square" rtlCol="0" anchor="ctr">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4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85C00"/>
                </a:solidFill>
                <a:effectLst/>
                <a:uLnTx/>
                <a:uFillTx/>
                <a:latin typeface="Arial" panose="020B0604020202020204" pitchFamily="34" charset="0"/>
                <a:ea typeface="+mn-ea"/>
                <a:cs typeface="Arial" panose="020B0604020202020204" pitchFamily="34" charset="0"/>
              </a:rPr>
              <a:t>83.1%</a:t>
            </a:r>
          </a:p>
        </p:txBody>
      </p:sp>
      <p:sp>
        <p:nvSpPr>
          <p:cNvPr id="116" name="Freeform 115"/>
          <p:cNvSpPr/>
          <p:nvPr/>
        </p:nvSpPr>
        <p:spPr>
          <a:xfrm>
            <a:off x="1419012" y="1412585"/>
            <a:ext cx="8786211" cy="1321868"/>
          </a:xfrm>
          <a:custGeom>
            <a:avLst/>
            <a:gdLst>
              <a:gd name="connsiteX0" fmla="*/ 0 w 8786210"/>
              <a:gd name="connsiteY0" fmla="*/ 0 h 1321868"/>
              <a:gd name="connsiteX1" fmla="*/ 90713 w 8786210"/>
              <a:gd name="connsiteY1" fmla="*/ 0 h 1321868"/>
              <a:gd name="connsiteX2" fmla="*/ 116631 w 8786210"/>
              <a:gd name="connsiteY2" fmla="*/ 12960 h 1321868"/>
              <a:gd name="connsiteX3" fmla="*/ 168467 w 8786210"/>
              <a:gd name="connsiteY3" fmla="*/ 32399 h 1321868"/>
              <a:gd name="connsiteX4" fmla="*/ 226782 w 8786210"/>
              <a:gd name="connsiteY4" fmla="*/ 64798 h 1321868"/>
              <a:gd name="connsiteX5" fmla="*/ 382291 w 8786210"/>
              <a:gd name="connsiteY5" fmla="*/ 58318 h 1321868"/>
              <a:gd name="connsiteX6" fmla="*/ 414688 w 8786210"/>
              <a:gd name="connsiteY6" fmla="*/ 77757 h 1321868"/>
              <a:gd name="connsiteX7" fmla="*/ 531319 w 8786210"/>
              <a:gd name="connsiteY7" fmla="*/ 84237 h 1321868"/>
              <a:gd name="connsiteX8" fmla="*/ 557237 w 8786210"/>
              <a:gd name="connsiteY8" fmla="*/ 97197 h 1321868"/>
              <a:gd name="connsiteX9" fmla="*/ 719225 w 8786210"/>
              <a:gd name="connsiteY9" fmla="*/ 103676 h 1321868"/>
              <a:gd name="connsiteX10" fmla="*/ 719225 w 8786210"/>
              <a:gd name="connsiteY10" fmla="*/ 103676 h 1321868"/>
              <a:gd name="connsiteX11" fmla="*/ 777540 w 8786210"/>
              <a:gd name="connsiteY11" fmla="*/ 123116 h 1321868"/>
              <a:gd name="connsiteX12" fmla="*/ 965446 w 8786210"/>
              <a:gd name="connsiteY12" fmla="*/ 123116 h 1321868"/>
              <a:gd name="connsiteX13" fmla="*/ 984885 w 8786210"/>
              <a:gd name="connsiteY13" fmla="*/ 142555 h 1321868"/>
              <a:gd name="connsiteX14" fmla="*/ 1179270 w 8786210"/>
              <a:gd name="connsiteY14" fmla="*/ 149035 h 1321868"/>
              <a:gd name="connsiteX15" fmla="*/ 1211667 w 8786210"/>
              <a:gd name="connsiteY15" fmla="*/ 155514 h 1321868"/>
              <a:gd name="connsiteX16" fmla="*/ 1302380 w 8786210"/>
              <a:gd name="connsiteY16" fmla="*/ 168474 h 1321868"/>
              <a:gd name="connsiteX17" fmla="*/ 1302380 w 8786210"/>
              <a:gd name="connsiteY17" fmla="*/ 168474 h 1321868"/>
              <a:gd name="connsiteX18" fmla="*/ 1373655 w 8786210"/>
              <a:gd name="connsiteY18" fmla="*/ 213832 h 1321868"/>
              <a:gd name="connsiteX19" fmla="*/ 1444930 w 8786210"/>
              <a:gd name="connsiteY19" fmla="*/ 220312 h 1321868"/>
              <a:gd name="connsiteX20" fmla="*/ 1464368 w 8786210"/>
              <a:gd name="connsiteY20" fmla="*/ 226791 h 1321868"/>
              <a:gd name="connsiteX21" fmla="*/ 1529163 w 8786210"/>
              <a:gd name="connsiteY21" fmla="*/ 246231 h 1321868"/>
              <a:gd name="connsiteX22" fmla="*/ 1749466 w 8786210"/>
              <a:gd name="connsiteY22" fmla="*/ 239751 h 1321868"/>
              <a:gd name="connsiteX23" fmla="*/ 1730028 w 8786210"/>
              <a:gd name="connsiteY23" fmla="*/ 252710 h 1321868"/>
              <a:gd name="connsiteX24" fmla="*/ 1833700 w 8786210"/>
              <a:gd name="connsiteY24" fmla="*/ 265670 h 1321868"/>
              <a:gd name="connsiteX25" fmla="*/ 1853138 w 8786210"/>
              <a:gd name="connsiteY25" fmla="*/ 278629 h 1321868"/>
              <a:gd name="connsiteX26" fmla="*/ 2060483 w 8786210"/>
              <a:gd name="connsiteY26" fmla="*/ 278629 h 1321868"/>
              <a:gd name="connsiteX27" fmla="*/ 2125278 w 8786210"/>
              <a:gd name="connsiteY27" fmla="*/ 291589 h 1321868"/>
              <a:gd name="connsiteX28" fmla="*/ 2196552 w 8786210"/>
              <a:gd name="connsiteY28" fmla="*/ 298069 h 1321868"/>
              <a:gd name="connsiteX29" fmla="*/ 2261347 w 8786210"/>
              <a:gd name="connsiteY29" fmla="*/ 304548 h 1321868"/>
              <a:gd name="connsiteX30" fmla="*/ 2326142 w 8786210"/>
              <a:gd name="connsiteY30" fmla="*/ 336947 h 1321868"/>
              <a:gd name="connsiteX31" fmla="*/ 2455732 w 8786210"/>
              <a:gd name="connsiteY31" fmla="*/ 336947 h 1321868"/>
              <a:gd name="connsiteX32" fmla="*/ 2501089 w 8786210"/>
              <a:gd name="connsiteY32" fmla="*/ 349907 h 1321868"/>
              <a:gd name="connsiteX33" fmla="*/ 2611241 w 8786210"/>
              <a:gd name="connsiteY33" fmla="*/ 349907 h 1321868"/>
              <a:gd name="connsiteX34" fmla="*/ 2637159 w 8786210"/>
              <a:gd name="connsiteY34" fmla="*/ 362866 h 1321868"/>
              <a:gd name="connsiteX35" fmla="*/ 2721392 w 8786210"/>
              <a:gd name="connsiteY35" fmla="*/ 369346 h 1321868"/>
              <a:gd name="connsiteX36" fmla="*/ 2753790 w 8786210"/>
              <a:gd name="connsiteY36" fmla="*/ 375826 h 1321868"/>
              <a:gd name="connsiteX37" fmla="*/ 2889859 w 8786210"/>
              <a:gd name="connsiteY37" fmla="*/ 382305 h 1321868"/>
              <a:gd name="connsiteX38" fmla="*/ 2896339 w 8786210"/>
              <a:gd name="connsiteY38" fmla="*/ 414704 h 1321868"/>
              <a:gd name="connsiteX39" fmla="*/ 2896339 w 8786210"/>
              <a:gd name="connsiteY39" fmla="*/ 414704 h 1321868"/>
              <a:gd name="connsiteX40" fmla="*/ 2980572 w 8786210"/>
              <a:gd name="connsiteY40" fmla="*/ 421184 h 1321868"/>
              <a:gd name="connsiteX41" fmla="*/ 3278630 w 8786210"/>
              <a:gd name="connsiteY41" fmla="*/ 414704 h 1321868"/>
              <a:gd name="connsiteX42" fmla="*/ 3298068 w 8786210"/>
              <a:gd name="connsiteY42" fmla="*/ 440623 h 1321868"/>
              <a:gd name="connsiteX43" fmla="*/ 3356384 w 8786210"/>
              <a:gd name="connsiteY43" fmla="*/ 434143 h 1321868"/>
              <a:gd name="connsiteX44" fmla="*/ 3356384 w 8786210"/>
              <a:gd name="connsiteY44" fmla="*/ 434143 h 1321868"/>
              <a:gd name="connsiteX45" fmla="*/ 3388781 w 8786210"/>
              <a:gd name="connsiteY45" fmla="*/ 466542 h 1321868"/>
              <a:gd name="connsiteX46" fmla="*/ 3518371 w 8786210"/>
              <a:gd name="connsiteY46" fmla="*/ 460062 h 1321868"/>
              <a:gd name="connsiteX47" fmla="*/ 3544289 w 8786210"/>
              <a:gd name="connsiteY47" fmla="*/ 466542 h 1321868"/>
              <a:gd name="connsiteX48" fmla="*/ 3576687 w 8786210"/>
              <a:gd name="connsiteY48" fmla="*/ 485981 h 1321868"/>
              <a:gd name="connsiteX49" fmla="*/ 3693318 w 8786210"/>
              <a:gd name="connsiteY49" fmla="*/ 485981 h 1321868"/>
              <a:gd name="connsiteX50" fmla="*/ 3719236 w 8786210"/>
              <a:gd name="connsiteY50" fmla="*/ 492461 h 1321868"/>
              <a:gd name="connsiteX51" fmla="*/ 3816429 w 8786210"/>
              <a:gd name="connsiteY51" fmla="*/ 498941 h 1321868"/>
              <a:gd name="connsiteX52" fmla="*/ 3829388 w 8786210"/>
              <a:gd name="connsiteY52" fmla="*/ 518380 h 1321868"/>
              <a:gd name="connsiteX53" fmla="*/ 3958978 w 8786210"/>
              <a:gd name="connsiteY53" fmla="*/ 518380 h 1321868"/>
              <a:gd name="connsiteX54" fmla="*/ 3978416 w 8786210"/>
              <a:gd name="connsiteY54" fmla="*/ 531339 h 1321868"/>
              <a:gd name="connsiteX55" fmla="*/ 4004334 w 8786210"/>
              <a:gd name="connsiteY55" fmla="*/ 537819 h 1321868"/>
              <a:gd name="connsiteX56" fmla="*/ 4010814 w 8786210"/>
              <a:gd name="connsiteY56" fmla="*/ 563738 h 1321868"/>
              <a:gd name="connsiteX57" fmla="*/ 4108006 w 8786210"/>
              <a:gd name="connsiteY57" fmla="*/ 563738 h 1321868"/>
              <a:gd name="connsiteX58" fmla="*/ 4120965 w 8786210"/>
              <a:gd name="connsiteY58" fmla="*/ 576698 h 1321868"/>
              <a:gd name="connsiteX59" fmla="*/ 4185760 w 8786210"/>
              <a:gd name="connsiteY59" fmla="*/ 576698 h 1321868"/>
              <a:gd name="connsiteX60" fmla="*/ 4211678 w 8786210"/>
              <a:gd name="connsiteY60" fmla="*/ 583177 h 1321868"/>
              <a:gd name="connsiteX61" fmla="*/ 4334789 w 8786210"/>
              <a:gd name="connsiteY61" fmla="*/ 589657 h 1321868"/>
              <a:gd name="connsiteX62" fmla="*/ 4347748 w 8786210"/>
              <a:gd name="connsiteY62" fmla="*/ 609096 h 1321868"/>
              <a:gd name="connsiteX63" fmla="*/ 4619887 w 8786210"/>
              <a:gd name="connsiteY63" fmla="*/ 615576 h 1321868"/>
              <a:gd name="connsiteX64" fmla="*/ 4645805 w 8786210"/>
              <a:gd name="connsiteY64" fmla="*/ 628536 h 1321868"/>
              <a:gd name="connsiteX65" fmla="*/ 4704121 w 8786210"/>
              <a:gd name="connsiteY65" fmla="*/ 635015 h 1321868"/>
              <a:gd name="connsiteX66" fmla="*/ 4730039 w 8786210"/>
              <a:gd name="connsiteY66" fmla="*/ 647975 h 1321868"/>
              <a:gd name="connsiteX67" fmla="*/ 4976260 w 8786210"/>
              <a:gd name="connsiteY67" fmla="*/ 641495 h 1321868"/>
              <a:gd name="connsiteX68" fmla="*/ 4989219 w 8786210"/>
              <a:gd name="connsiteY68" fmla="*/ 660934 h 1321868"/>
              <a:gd name="connsiteX69" fmla="*/ 5092891 w 8786210"/>
              <a:gd name="connsiteY69" fmla="*/ 660934 h 1321868"/>
              <a:gd name="connsiteX70" fmla="*/ 5105850 w 8786210"/>
              <a:gd name="connsiteY70" fmla="*/ 673894 h 1321868"/>
              <a:gd name="connsiteX71" fmla="*/ 5339112 w 8786210"/>
              <a:gd name="connsiteY71" fmla="*/ 680374 h 1321868"/>
              <a:gd name="connsiteX72" fmla="*/ 5352072 w 8786210"/>
              <a:gd name="connsiteY72" fmla="*/ 706293 h 1321868"/>
              <a:gd name="connsiteX73" fmla="*/ 5423346 w 8786210"/>
              <a:gd name="connsiteY73" fmla="*/ 719252 h 1321868"/>
              <a:gd name="connsiteX74" fmla="*/ 5423346 w 8786210"/>
              <a:gd name="connsiteY74" fmla="*/ 719252 h 1321868"/>
              <a:gd name="connsiteX75" fmla="*/ 5436305 w 8786210"/>
              <a:gd name="connsiteY75" fmla="*/ 738691 h 1321868"/>
              <a:gd name="connsiteX76" fmla="*/ 5494621 w 8786210"/>
              <a:gd name="connsiteY76" fmla="*/ 732212 h 1321868"/>
              <a:gd name="connsiteX77" fmla="*/ 5501100 w 8786210"/>
              <a:gd name="connsiteY77" fmla="*/ 751651 h 1321868"/>
              <a:gd name="connsiteX78" fmla="*/ 5559416 w 8786210"/>
              <a:gd name="connsiteY78" fmla="*/ 771090 h 1321868"/>
              <a:gd name="connsiteX79" fmla="*/ 5624211 w 8786210"/>
              <a:gd name="connsiteY79" fmla="*/ 803489 h 1321868"/>
              <a:gd name="connsiteX80" fmla="*/ 5928748 w 8786210"/>
              <a:gd name="connsiteY80" fmla="*/ 803489 h 1321868"/>
              <a:gd name="connsiteX81" fmla="*/ 5928748 w 8786210"/>
              <a:gd name="connsiteY81" fmla="*/ 822928 h 1321868"/>
              <a:gd name="connsiteX82" fmla="*/ 6239764 w 8786210"/>
              <a:gd name="connsiteY82" fmla="*/ 822928 h 1321868"/>
              <a:gd name="connsiteX83" fmla="*/ 6239764 w 8786210"/>
              <a:gd name="connsiteY83" fmla="*/ 822928 h 1321868"/>
              <a:gd name="connsiteX84" fmla="*/ 6259202 w 8786210"/>
              <a:gd name="connsiteY84" fmla="*/ 868286 h 1321868"/>
              <a:gd name="connsiteX85" fmla="*/ 6356395 w 8786210"/>
              <a:gd name="connsiteY85" fmla="*/ 874766 h 1321868"/>
              <a:gd name="connsiteX86" fmla="*/ 6356395 w 8786210"/>
              <a:gd name="connsiteY86" fmla="*/ 874766 h 1321868"/>
              <a:gd name="connsiteX87" fmla="*/ 6356395 w 8786210"/>
              <a:gd name="connsiteY87" fmla="*/ 887725 h 1321868"/>
              <a:gd name="connsiteX88" fmla="*/ 6421190 w 8786210"/>
              <a:gd name="connsiteY88" fmla="*/ 881246 h 1321868"/>
              <a:gd name="connsiteX89" fmla="*/ 6427669 w 8786210"/>
              <a:gd name="connsiteY89" fmla="*/ 900685 h 1321868"/>
              <a:gd name="connsiteX90" fmla="*/ 6479506 w 8786210"/>
              <a:gd name="connsiteY90" fmla="*/ 907165 h 1321868"/>
              <a:gd name="connsiteX91" fmla="*/ 6596137 w 8786210"/>
              <a:gd name="connsiteY91" fmla="*/ 920124 h 1321868"/>
              <a:gd name="connsiteX92" fmla="*/ 6602616 w 8786210"/>
              <a:gd name="connsiteY92" fmla="*/ 939563 h 1321868"/>
              <a:gd name="connsiteX93" fmla="*/ 6699809 w 8786210"/>
              <a:gd name="connsiteY93" fmla="*/ 952523 h 1321868"/>
              <a:gd name="connsiteX94" fmla="*/ 6719247 w 8786210"/>
              <a:gd name="connsiteY94" fmla="*/ 1004361 h 1321868"/>
              <a:gd name="connsiteX95" fmla="*/ 6719247 w 8786210"/>
              <a:gd name="connsiteY95" fmla="*/ 1004361 h 1321868"/>
              <a:gd name="connsiteX96" fmla="*/ 6758124 w 8786210"/>
              <a:gd name="connsiteY96" fmla="*/ 1017320 h 1321868"/>
              <a:gd name="connsiteX97" fmla="*/ 6771083 w 8786210"/>
              <a:gd name="connsiteY97" fmla="*/ 1043239 h 1321868"/>
              <a:gd name="connsiteX98" fmla="*/ 6848837 w 8786210"/>
              <a:gd name="connsiteY98" fmla="*/ 1049719 h 1321868"/>
              <a:gd name="connsiteX99" fmla="*/ 6848837 w 8786210"/>
              <a:gd name="connsiteY99" fmla="*/ 1075638 h 1321868"/>
              <a:gd name="connsiteX100" fmla="*/ 6933071 w 8786210"/>
              <a:gd name="connsiteY100" fmla="*/ 1069158 h 1321868"/>
              <a:gd name="connsiteX101" fmla="*/ 6952509 w 8786210"/>
              <a:gd name="connsiteY101" fmla="*/ 1101557 h 1321868"/>
              <a:gd name="connsiteX102" fmla="*/ 7205210 w 8786210"/>
              <a:gd name="connsiteY102" fmla="*/ 1108037 h 1321868"/>
              <a:gd name="connsiteX103" fmla="*/ 7198731 w 8786210"/>
              <a:gd name="connsiteY103" fmla="*/ 1133956 h 1321868"/>
              <a:gd name="connsiteX104" fmla="*/ 7289444 w 8786210"/>
              <a:gd name="connsiteY104" fmla="*/ 1133956 h 1321868"/>
              <a:gd name="connsiteX105" fmla="*/ 7289444 w 8786210"/>
              <a:gd name="connsiteY105" fmla="*/ 1172834 h 1321868"/>
              <a:gd name="connsiteX106" fmla="*/ 7419034 w 8786210"/>
              <a:gd name="connsiteY106" fmla="*/ 1179314 h 1321868"/>
              <a:gd name="connsiteX107" fmla="*/ 7425513 w 8786210"/>
              <a:gd name="connsiteY107" fmla="*/ 1211713 h 1321868"/>
              <a:gd name="connsiteX108" fmla="*/ 7606940 w 8786210"/>
              <a:gd name="connsiteY108" fmla="*/ 1211713 h 1321868"/>
              <a:gd name="connsiteX109" fmla="*/ 7606940 w 8786210"/>
              <a:gd name="connsiteY109" fmla="*/ 1282990 h 1321868"/>
              <a:gd name="connsiteX110" fmla="*/ 7684694 w 8786210"/>
              <a:gd name="connsiteY110" fmla="*/ 1270030 h 1321868"/>
              <a:gd name="connsiteX111" fmla="*/ 7697653 w 8786210"/>
              <a:gd name="connsiteY111" fmla="*/ 1321868 h 1321868"/>
              <a:gd name="connsiteX112" fmla="*/ 8786210 w 8786210"/>
              <a:gd name="connsiteY112" fmla="*/ 1315389 h 1321868"/>
              <a:gd name="connsiteX0" fmla="*/ 0 w 8786210"/>
              <a:gd name="connsiteY0" fmla="*/ 0 h 1321868"/>
              <a:gd name="connsiteX1" fmla="*/ 90713 w 8786210"/>
              <a:gd name="connsiteY1" fmla="*/ 0 h 1321868"/>
              <a:gd name="connsiteX2" fmla="*/ 116631 w 8786210"/>
              <a:gd name="connsiteY2" fmla="*/ 12960 h 1321868"/>
              <a:gd name="connsiteX3" fmla="*/ 168467 w 8786210"/>
              <a:gd name="connsiteY3" fmla="*/ 32399 h 1321868"/>
              <a:gd name="connsiteX4" fmla="*/ 226782 w 8786210"/>
              <a:gd name="connsiteY4" fmla="*/ 64798 h 1321868"/>
              <a:gd name="connsiteX5" fmla="*/ 382291 w 8786210"/>
              <a:gd name="connsiteY5" fmla="*/ 58318 h 1321868"/>
              <a:gd name="connsiteX6" fmla="*/ 414688 w 8786210"/>
              <a:gd name="connsiteY6" fmla="*/ 77757 h 1321868"/>
              <a:gd name="connsiteX7" fmla="*/ 531319 w 8786210"/>
              <a:gd name="connsiteY7" fmla="*/ 84237 h 1321868"/>
              <a:gd name="connsiteX8" fmla="*/ 557237 w 8786210"/>
              <a:gd name="connsiteY8" fmla="*/ 97197 h 1321868"/>
              <a:gd name="connsiteX9" fmla="*/ 719225 w 8786210"/>
              <a:gd name="connsiteY9" fmla="*/ 103676 h 1321868"/>
              <a:gd name="connsiteX10" fmla="*/ 719225 w 8786210"/>
              <a:gd name="connsiteY10" fmla="*/ 103676 h 1321868"/>
              <a:gd name="connsiteX11" fmla="*/ 777540 w 8786210"/>
              <a:gd name="connsiteY11" fmla="*/ 123116 h 1321868"/>
              <a:gd name="connsiteX12" fmla="*/ 965446 w 8786210"/>
              <a:gd name="connsiteY12" fmla="*/ 123116 h 1321868"/>
              <a:gd name="connsiteX13" fmla="*/ 984885 w 8786210"/>
              <a:gd name="connsiteY13" fmla="*/ 142555 h 1321868"/>
              <a:gd name="connsiteX14" fmla="*/ 1179270 w 8786210"/>
              <a:gd name="connsiteY14" fmla="*/ 149035 h 1321868"/>
              <a:gd name="connsiteX15" fmla="*/ 1211667 w 8786210"/>
              <a:gd name="connsiteY15" fmla="*/ 155514 h 1321868"/>
              <a:gd name="connsiteX16" fmla="*/ 1302380 w 8786210"/>
              <a:gd name="connsiteY16" fmla="*/ 168474 h 1321868"/>
              <a:gd name="connsiteX17" fmla="*/ 1302380 w 8786210"/>
              <a:gd name="connsiteY17" fmla="*/ 168474 h 1321868"/>
              <a:gd name="connsiteX18" fmla="*/ 1373655 w 8786210"/>
              <a:gd name="connsiteY18" fmla="*/ 213832 h 1321868"/>
              <a:gd name="connsiteX19" fmla="*/ 1444930 w 8786210"/>
              <a:gd name="connsiteY19" fmla="*/ 220312 h 1321868"/>
              <a:gd name="connsiteX20" fmla="*/ 1464368 w 8786210"/>
              <a:gd name="connsiteY20" fmla="*/ 226791 h 1321868"/>
              <a:gd name="connsiteX21" fmla="*/ 1529163 w 8786210"/>
              <a:gd name="connsiteY21" fmla="*/ 246231 h 1321868"/>
              <a:gd name="connsiteX22" fmla="*/ 1749466 w 8786210"/>
              <a:gd name="connsiteY22" fmla="*/ 239751 h 1321868"/>
              <a:gd name="connsiteX23" fmla="*/ 1730028 w 8786210"/>
              <a:gd name="connsiteY23" fmla="*/ 252710 h 1321868"/>
              <a:gd name="connsiteX24" fmla="*/ 1833700 w 8786210"/>
              <a:gd name="connsiteY24" fmla="*/ 265670 h 1321868"/>
              <a:gd name="connsiteX25" fmla="*/ 1853138 w 8786210"/>
              <a:gd name="connsiteY25" fmla="*/ 278629 h 1321868"/>
              <a:gd name="connsiteX26" fmla="*/ 2060483 w 8786210"/>
              <a:gd name="connsiteY26" fmla="*/ 278629 h 1321868"/>
              <a:gd name="connsiteX27" fmla="*/ 2125278 w 8786210"/>
              <a:gd name="connsiteY27" fmla="*/ 291589 h 1321868"/>
              <a:gd name="connsiteX28" fmla="*/ 2196552 w 8786210"/>
              <a:gd name="connsiteY28" fmla="*/ 298069 h 1321868"/>
              <a:gd name="connsiteX29" fmla="*/ 2261347 w 8786210"/>
              <a:gd name="connsiteY29" fmla="*/ 304548 h 1321868"/>
              <a:gd name="connsiteX30" fmla="*/ 2326142 w 8786210"/>
              <a:gd name="connsiteY30" fmla="*/ 336947 h 1321868"/>
              <a:gd name="connsiteX31" fmla="*/ 2455732 w 8786210"/>
              <a:gd name="connsiteY31" fmla="*/ 336947 h 1321868"/>
              <a:gd name="connsiteX32" fmla="*/ 2501089 w 8786210"/>
              <a:gd name="connsiteY32" fmla="*/ 349907 h 1321868"/>
              <a:gd name="connsiteX33" fmla="*/ 2611241 w 8786210"/>
              <a:gd name="connsiteY33" fmla="*/ 349907 h 1321868"/>
              <a:gd name="connsiteX34" fmla="*/ 2637159 w 8786210"/>
              <a:gd name="connsiteY34" fmla="*/ 362866 h 1321868"/>
              <a:gd name="connsiteX35" fmla="*/ 2721392 w 8786210"/>
              <a:gd name="connsiteY35" fmla="*/ 369346 h 1321868"/>
              <a:gd name="connsiteX36" fmla="*/ 2753790 w 8786210"/>
              <a:gd name="connsiteY36" fmla="*/ 375826 h 1321868"/>
              <a:gd name="connsiteX37" fmla="*/ 2889859 w 8786210"/>
              <a:gd name="connsiteY37" fmla="*/ 382305 h 1321868"/>
              <a:gd name="connsiteX38" fmla="*/ 2896339 w 8786210"/>
              <a:gd name="connsiteY38" fmla="*/ 414704 h 1321868"/>
              <a:gd name="connsiteX39" fmla="*/ 2896339 w 8786210"/>
              <a:gd name="connsiteY39" fmla="*/ 414704 h 1321868"/>
              <a:gd name="connsiteX40" fmla="*/ 2980572 w 8786210"/>
              <a:gd name="connsiteY40" fmla="*/ 421184 h 1321868"/>
              <a:gd name="connsiteX41" fmla="*/ 3278630 w 8786210"/>
              <a:gd name="connsiteY41" fmla="*/ 414704 h 1321868"/>
              <a:gd name="connsiteX42" fmla="*/ 3298068 w 8786210"/>
              <a:gd name="connsiteY42" fmla="*/ 440623 h 1321868"/>
              <a:gd name="connsiteX43" fmla="*/ 3356384 w 8786210"/>
              <a:gd name="connsiteY43" fmla="*/ 434143 h 1321868"/>
              <a:gd name="connsiteX44" fmla="*/ 3356384 w 8786210"/>
              <a:gd name="connsiteY44" fmla="*/ 434143 h 1321868"/>
              <a:gd name="connsiteX45" fmla="*/ 3388781 w 8786210"/>
              <a:gd name="connsiteY45" fmla="*/ 466542 h 1321868"/>
              <a:gd name="connsiteX46" fmla="*/ 3518371 w 8786210"/>
              <a:gd name="connsiteY46" fmla="*/ 460062 h 1321868"/>
              <a:gd name="connsiteX47" fmla="*/ 3544289 w 8786210"/>
              <a:gd name="connsiteY47" fmla="*/ 466542 h 1321868"/>
              <a:gd name="connsiteX48" fmla="*/ 3576687 w 8786210"/>
              <a:gd name="connsiteY48" fmla="*/ 485981 h 1321868"/>
              <a:gd name="connsiteX49" fmla="*/ 3693318 w 8786210"/>
              <a:gd name="connsiteY49" fmla="*/ 485981 h 1321868"/>
              <a:gd name="connsiteX50" fmla="*/ 3719236 w 8786210"/>
              <a:gd name="connsiteY50" fmla="*/ 492461 h 1321868"/>
              <a:gd name="connsiteX51" fmla="*/ 3816429 w 8786210"/>
              <a:gd name="connsiteY51" fmla="*/ 498941 h 1321868"/>
              <a:gd name="connsiteX52" fmla="*/ 3829388 w 8786210"/>
              <a:gd name="connsiteY52" fmla="*/ 518380 h 1321868"/>
              <a:gd name="connsiteX53" fmla="*/ 3958978 w 8786210"/>
              <a:gd name="connsiteY53" fmla="*/ 518380 h 1321868"/>
              <a:gd name="connsiteX54" fmla="*/ 3978416 w 8786210"/>
              <a:gd name="connsiteY54" fmla="*/ 531339 h 1321868"/>
              <a:gd name="connsiteX55" fmla="*/ 4004334 w 8786210"/>
              <a:gd name="connsiteY55" fmla="*/ 537819 h 1321868"/>
              <a:gd name="connsiteX56" fmla="*/ 4010814 w 8786210"/>
              <a:gd name="connsiteY56" fmla="*/ 563738 h 1321868"/>
              <a:gd name="connsiteX57" fmla="*/ 4108006 w 8786210"/>
              <a:gd name="connsiteY57" fmla="*/ 563738 h 1321868"/>
              <a:gd name="connsiteX58" fmla="*/ 4120965 w 8786210"/>
              <a:gd name="connsiteY58" fmla="*/ 576698 h 1321868"/>
              <a:gd name="connsiteX59" fmla="*/ 4185760 w 8786210"/>
              <a:gd name="connsiteY59" fmla="*/ 576698 h 1321868"/>
              <a:gd name="connsiteX60" fmla="*/ 4211678 w 8786210"/>
              <a:gd name="connsiteY60" fmla="*/ 583177 h 1321868"/>
              <a:gd name="connsiteX61" fmla="*/ 4334789 w 8786210"/>
              <a:gd name="connsiteY61" fmla="*/ 589657 h 1321868"/>
              <a:gd name="connsiteX62" fmla="*/ 4347748 w 8786210"/>
              <a:gd name="connsiteY62" fmla="*/ 609096 h 1321868"/>
              <a:gd name="connsiteX63" fmla="*/ 4619887 w 8786210"/>
              <a:gd name="connsiteY63" fmla="*/ 615576 h 1321868"/>
              <a:gd name="connsiteX64" fmla="*/ 4645805 w 8786210"/>
              <a:gd name="connsiteY64" fmla="*/ 628536 h 1321868"/>
              <a:gd name="connsiteX65" fmla="*/ 4704121 w 8786210"/>
              <a:gd name="connsiteY65" fmla="*/ 635015 h 1321868"/>
              <a:gd name="connsiteX66" fmla="*/ 4730039 w 8786210"/>
              <a:gd name="connsiteY66" fmla="*/ 647975 h 1321868"/>
              <a:gd name="connsiteX67" fmla="*/ 4976260 w 8786210"/>
              <a:gd name="connsiteY67" fmla="*/ 641495 h 1321868"/>
              <a:gd name="connsiteX68" fmla="*/ 4989219 w 8786210"/>
              <a:gd name="connsiteY68" fmla="*/ 660934 h 1321868"/>
              <a:gd name="connsiteX69" fmla="*/ 5092891 w 8786210"/>
              <a:gd name="connsiteY69" fmla="*/ 660934 h 1321868"/>
              <a:gd name="connsiteX70" fmla="*/ 5105850 w 8786210"/>
              <a:gd name="connsiteY70" fmla="*/ 673894 h 1321868"/>
              <a:gd name="connsiteX71" fmla="*/ 5339112 w 8786210"/>
              <a:gd name="connsiteY71" fmla="*/ 680374 h 1321868"/>
              <a:gd name="connsiteX72" fmla="*/ 5352072 w 8786210"/>
              <a:gd name="connsiteY72" fmla="*/ 706293 h 1321868"/>
              <a:gd name="connsiteX73" fmla="*/ 5423346 w 8786210"/>
              <a:gd name="connsiteY73" fmla="*/ 719252 h 1321868"/>
              <a:gd name="connsiteX74" fmla="*/ 5423346 w 8786210"/>
              <a:gd name="connsiteY74" fmla="*/ 719252 h 1321868"/>
              <a:gd name="connsiteX75" fmla="*/ 5436305 w 8786210"/>
              <a:gd name="connsiteY75" fmla="*/ 738691 h 1321868"/>
              <a:gd name="connsiteX76" fmla="*/ 5494621 w 8786210"/>
              <a:gd name="connsiteY76" fmla="*/ 732212 h 1321868"/>
              <a:gd name="connsiteX77" fmla="*/ 5501100 w 8786210"/>
              <a:gd name="connsiteY77" fmla="*/ 751651 h 1321868"/>
              <a:gd name="connsiteX78" fmla="*/ 5559416 w 8786210"/>
              <a:gd name="connsiteY78" fmla="*/ 771090 h 1321868"/>
              <a:gd name="connsiteX79" fmla="*/ 5624211 w 8786210"/>
              <a:gd name="connsiteY79" fmla="*/ 803489 h 1321868"/>
              <a:gd name="connsiteX80" fmla="*/ 5928748 w 8786210"/>
              <a:gd name="connsiteY80" fmla="*/ 803489 h 1321868"/>
              <a:gd name="connsiteX81" fmla="*/ 5928748 w 8786210"/>
              <a:gd name="connsiteY81" fmla="*/ 822928 h 1321868"/>
              <a:gd name="connsiteX82" fmla="*/ 6239764 w 8786210"/>
              <a:gd name="connsiteY82" fmla="*/ 822928 h 1321868"/>
              <a:gd name="connsiteX83" fmla="*/ 6239764 w 8786210"/>
              <a:gd name="connsiteY83" fmla="*/ 822928 h 1321868"/>
              <a:gd name="connsiteX84" fmla="*/ 6259202 w 8786210"/>
              <a:gd name="connsiteY84" fmla="*/ 868286 h 1321868"/>
              <a:gd name="connsiteX85" fmla="*/ 6356395 w 8786210"/>
              <a:gd name="connsiteY85" fmla="*/ 874766 h 1321868"/>
              <a:gd name="connsiteX86" fmla="*/ 6356395 w 8786210"/>
              <a:gd name="connsiteY86" fmla="*/ 874766 h 1321868"/>
              <a:gd name="connsiteX87" fmla="*/ 6356395 w 8786210"/>
              <a:gd name="connsiteY87" fmla="*/ 887725 h 1321868"/>
              <a:gd name="connsiteX88" fmla="*/ 6421190 w 8786210"/>
              <a:gd name="connsiteY88" fmla="*/ 881246 h 1321868"/>
              <a:gd name="connsiteX89" fmla="*/ 6427669 w 8786210"/>
              <a:gd name="connsiteY89" fmla="*/ 900685 h 1321868"/>
              <a:gd name="connsiteX90" fmla="*/ 6479506 w 8786210"/>
              <a:gd name="connsiteY90" fmla="*/ 907165 h 1321868"/>
              <a:gd name="connsiteX91" fmla="*/ 6596137 w 8786210"/>
              <a:gd name="connsiteY91" fmla="*/ 920124 h 1321868"/>
              <a:gd name="connsiteX92" fmla="*/ 6602616 w 8786210"/>
              <a:gd name="connsiteY92" fmla="*/ 939563 h 1321868"/>
              <a:gd name="connsiteX93" fmla="*/ 6699809 w 8786210"/>
              <a:gd name="connsiteY93" fmla="*/ 952523 h 1321868"/>
              <a:gd name="connsiteX94" fmla="*/ 6719247 w 8786210"/>
              <a:gd name="connsiteY94" fmla="*/ 1004361 h 1321868"/>
              <a:gd name="connsiteX95" fmla="*/ 6719247 w 8786210"/>
              <a:gd name="connsiteY95" fmla="*/ 1004361 h 1321868"/>
              <a:gd name="connsiteX96" fmla="*/ 6758124 w 8786210"/>
              <a:gd name="connsiteY96" fmla="*/ 1017320 h 1321868"/>
              <a:gd name="connsiteX97" fmla="*/ 6771083 w 8786210"/>
              <a:gd name="connsiteY97" fmla="*/ 1043239 h 1321868"/>
              <a:gd name="connsiteX98" fmla="*/ 6848837 w 8786210"/>
              <a:gd name="connsiteY98" fmla="*/ 1049719 h 1321868"/>
              <a:gd name="connsiteX99" fmla="*/ 6848837 w 8786210"/>
              <a:gd name="connsiteY99" fmla="*/ 1075638 h 1321868"/>
              <a:gd name="connsiteX100" fmla="*/ 6933071 w 8786210"/>
              <a:gd name="connsiteY100" fmla="*/ 1069158 h 1321868"/>
              <a:gd name="connsiteX101" fmla="*/ 6952509 w 8786210"/>
              <a:gd name="connsiteY101" fmla="*/ 1101557 h 1321868"/>
              <a:gd name="connsiteX102" fmla="*/ 7205210 w 8786210"/>
              <a:gd name="connsiteY102" fmla="*/ 1108037 h 1321868"/>
              <a:gd name="connsiteX103" fmla="*/ 7198731 w 8786210"/>
              <a:gd name="connsiteY103" fmla="*/ 1133956 h 1321868"/>
              <a:gd name="connsiteX104" fmla="*/ 7289444 w 8786210"/>
              <a:gd name="connsiteY104" fmla="*/ 1133956 h 1321868"/>
              <a:gd name="connsiteX105" fmla="*/ 7289444 w 8786210"/>
              <a:gd name="connsiteY105" fmla="*/ 1172834 h 1321868"/>
              <a:gd name="connsiteX106" fmla="*/ 7419034 w 8786210"/>
              <a:gd name="connsiteY106" fmla="*/ 1179314 h 1321868"/>
              <a:gd name="connsiteX107" fmla="*/ 7425513 w 8786210"/>
              <a:gd name="connsiteY107" fmla="*/ 1211713 h 1321868"/>
              <a:gd name="connsiteX108" fmla="*/ 7606940 w 8786210"/>
              <a:gd name="connsiteY108" fmla="*/ 1211713 h 1321868"/>
              <a:gd name="connsiteX109" fmla="*/ 7606940 w 8786210"/>
              <a:gd name="connsiteY109" fmla="*/ 1270031 h 1321868"/>
              <a:gd name="connsiteX110" fmla="*/ 7684694 w 8786210"/>
              <a:gd name="connsiteY110" fmla="*/ 1270030 h 1321868"/>
              <a:gd name="connsiteX111" fmla="*/ 7697653 w 8786210"/>
              <a:gd name="connsiteY111" fmla="*/ 1321868 h 1321868"/>
              <a:gd name="connsiteX112" fmla="*/ 8786210 w 8786210"/>
              <a:gd name="connsiteY112" fmla="*/ 1315389 h 132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8786210" h="1321868">
                <a:moveTo>
                  <a:pt x="0" y="0"/>
                </a:moveTo>
                <a:lnTo>
                  <a:pt x="90713" y="0"/>
                </a:lnTo>
                <a:lnTo>
                  <a:pt x="116631" y="12960"/>
                </a:lnTo>
                <a:lnTo>
                  <a:pt x="168467" y="32399"/>
                </a:lnTo>
                <a:lnTo>
                  <a:pt x="226782" y="64798"/>
                </a:lnTo>
                <a:lnTo>
                  <a:pt x="382291" y="58318"/>
                </a:lnTo>
                <a:lnTo>
                  <a:pt x="414688" y="77757"/>
                </a:lnTo>
                <a:lnTo>
                  <a:pt x="531319" y="84237"/>
                </a:lnTo>
                <a:lnTo>
                  <a:pt x="557237" y="97197"/>
                </a:lnTo>
                <a:lnTo>
                  <a:pt x="719225" y="103676"/>
                </a:lnTo>
                <a:lnTo>
                  <a:pt x="719225" y="103676"/>
                </a:lnTo>
                <a:lnTo>
                  <a:pt x="777540" y="123116"/>
                </a:lnTo>
                <a:lnTo>
                  <a:pt x="965446" y="123116"/>
                </a:lnTo>
                <a:lnTo>
                  <a:pt x="984885" y="142555"/>
                </a:lnTo>
                <a:lnTo>
                  <a:pt x="1179270" y="149035"/>
                </a:lnTo>
                <a:lnTo>
                  <a:pt x="1211667" y="155514"/>
                </a:lnTo>
                <a:lnTo>
                  <a:pt x="1302380" y="168474"/>
                </a:lnTo>
                <a:lnTo>
                  <a:pt x="1302380" y="168474"/>
                </a:lnTo>
                <a:lnTo>
                  <a:pt x="1373655" y="213832"/>
                </a:lnTo>
                <a:lnTo>
                  <a:pt x="1444930" y="220312"/>
                </a:lnTo>
                <a:lnTo>
                  <a:pt x="1464368" y="226791"/>
                </a:lnTo>
                <a:lnTo>
                  <a:pt x="1529163" y="246231"/>
                </a:lnTo>
                <a:lnTo>
                  <a:pt x="1749466" y="239751"/>
                </a:lnTo>
                <a:lnTo>
                  <a:pt x="1730028" y="252710"/>
                </a:lnTo>
                <a:lnTo>
                  <a:pt x="1833700" y="265670"/>
                </a:lnTo>
                <a:lnTo>
                  <a:pt x="1853138" y="278629"/>
                </a:lnTo>
                <a:lnTo>
                  <a:pt x="2060483" y="278629"/>
                </a:lnTo>
                <a:lnTo>
                  <a:pt x="2125278" y="291589"/>
                </a:lnTo>
                <a:lnTo>
                  <a:pt x="2196552" y="298069"/>
                </a:lnTo>
                <a:lnTo>
                  <a:pt x="2261347" y="304548"/>
                </a:lnTo>
                <a:lnTo>
                  <a:pt x="2326142" y="336947"/>
                </a:lnTo>
                <a:lnTo>
                  <a:pt x="2455732" y="336947"/>
                </a:lnTo>
                <a:lnTo>
                  <a:pt x="2501089" y="349907"/>
                </a:lnTo>
                <a:lnTo>
                  <a:pt x="2611241" y="349907"/>
                </a:lnTo>
                <a:lnTo>
                  <a:pt x="2637159" y="362866"/>
                </a:lnTo>
                <a:lnTo>
                  <a:pt x="2721392" y="369346"/>
                </a:lnTo>
                <a:lnTo>
                  <a:pt x="2753790" y="375826"/>
                </a:lnTo>
                <a:lnTo>
                  <a:pt x="2889859" y="382305"/>
                </a:lnTo>
                <a:lnTo>
                  <a:pt x="2896339" y="414704"/>
                </a:lnTo>
                <a:lnTo>
                  <a:pt x="2896339" y="414704"/>
                </a:lnTo>
                <a:lnTo>
                  <a:pt x="2980572" y="421184"/>
                </a:lnTo>
                <a:lnTo>
                  <a:pt x="3278630" y="414704"/>
                </a:lnTo>
                <a:lnTo>
                  <a:pt x="3298068" y="440623"/>
                </a:lnTo>
                <a:lnTo>
                  <a:pt x="3356384" y="434143"/>
                </a:lnTo>
                <a:lnTo>
                  <a:pt x="3356384" y="434143"/>
                </a:lnTo>
                <a:lnTo>
                  <a:pt x="3388781" y="466542"/>
                </a:lnTo>
                <a:lnTo>
                  <a:pt x="3518371" y="460062"/>
                </a:lnTo>
                <a:lnTo>
                  <a:pt x="3544289" y="466542"/>
                </a:lnTo>
                <a:lnTo>
                  <a:pt x="3576687" y="485981"/>
                </a:lnTo>
                <a:lnTo>
                  <a:pt x="3693318" y="485981"/>
                </a:lnTo>
                <a:lnTo>
                  <a:pt x="3719236" y="492461"/>
                </a:lnTo>
                <a:lnTo>
                  <a:pt x="3816429" y="498941"/>
                </a:lnTo>
                <a:lnTo>
                  <a:pt x="3829388" y="518380"/>
                </a:lnTo>
                <a:lnTo>
                  <a:pt x="3958978" y="518380"/>
                </a:lnTo>
                <a:lnTo>
                  <a:pt x="3978416" y="531339"/>
                </a:lnTo>
                <a:lnTo>
                  <a:pt x="4004334" y="537819"/>
                </a:lnTo>
                <a:lnTo>
                  <a:pt x="4010814" y="563738"/>
                </a:lnTo>
                <a:lnTo>
                  <a:pt x="4108006" y="563738"/>
                </a:lnTo>
                <a:lnTo>
                  <a:pt x="4120965" y="576698"/>
                </a:lnTo>
                <a:lnTo>
                  <a:pt x="4185760" y="576698"/>
                </a:lnTo>
                <a:lnTo>
                  <a:pt x="4211678" y="583177"/>
                </a:lnTo>
                <a:lnTo>
                  <a:pt x="4334789" y="589657"/>
                </a:lnTo>
                <a:lnTo>
                  <a:pt x="4347748" y="609096"/>
                </a:lnTo>
                <a:lnTo>
                  <a:pt x="4619887" y="615576"/>
                </a:lnTo>
                <a:lnTo>
                  <a:pt x="4645805" y="628536"/>
                </a:lnTo>
                <a:lnTo>
                  <a:pt x="4704121" y="635015"/>
                </a:lnTo>
                <a:lnTo>
                  <a:pt x="4730039" y="647975"/>
                </a:lnTo>
                <a:lnTo>
                  <a:pt x="4976260" y="641495"/>
                </a:lnTo>
                <a:lnTo>
                  <a:pt x="4989219" y="660934"/>
                </a:lnTo>
                <a:lnTo>
                  <a:pt x="5092891" y="660934"/>
                </a:lnTo>
                <a:lnTo>
                  <a:pt x="5105850" y="673894"/>
                </a:lnTo>
                <a:lnTo>
                  <a:pt x="5339112" y="680374"/>
                </a:lnTo>
                <a:lnTo>
                  <a:pt x="5352072" y="706293"/>
                </a:lnTo>
                <a:lnTo>
                  <a:pt x="5423346" y="719252"/>
                </a:lnTo>
                <a:lnTo>
                  <a:pt x="5423346" y="719252"/>
                </a:lnTo>
                <a:lnTo>
                  <a:pt x="5436305" y="738691"/>
                </a:lnTo>
                <a:lnTo>
                  <a:pt x="5494621" y="732212"/>
                </a:lnTo>
                <a:lnTo>
                  <a:pt x="5501100" y="751651"/>
                </a:lnTo>
                <a:lnTo>
                  <a:pt x="5559416" y="771090"/>
                </a:lnTo>
                <a:lnTo>
                  <a:pt x="5624211" y="803489"/>
                </a:lnTo>
                <a:lnTo>
                  <a:pt x="5928748" y="803489"/>
                </a:lnTo>
                <a:lnTo>
                  <a:pt x="5928748" y="822928"/>
                </a:lnTo>
                <a:lnTo>
                  <a:pt x="6239764" y="822928"/>
                </a:lnTo>
                <a:lnTo>
                  <a:pt x="6239764" y="822928"/>
                </a:lnTo>
                <a:lnTo>
                  <a:pt x="6259202" y="868286"/>
                </a:lnTo>
                <a:lnTo>
                  <a:pt x="6356395" y="874766"/>
                </a:lnTo>
                <a:lnTo>
                  <a:pt x="6356395" y="874766"/>
                </a:lnTo>
                <a:lnTo>
                  <a:pt x="6356395" y="887725"/>
                </a:lnTo>
                <a:lnTo>
                  <a:pt x="6421190" y="881246"/>
                </a:lnTo>
                <a:lnTo>
                  <a:pt x="6427669" y="900685"/>
                </a:lnTo>
                <a:lnTo>
                  <a:pt x="6479506" y="907165"/>
                </a:lnTo>
                <a:lnTo>
                  <a:pt x="6596137" y="920124"/>
                </a:lnTo>
                <a:lnTo>
                  <a:pt x="6602616" y="939563"/>
                </a:lnTo>
                <a:lnTo>
                  <a:pt x="6699809" y="952523"/>
                </a:lnTo>
                <a:lnTo>
                  <a:pt x="6719247" y="1004361"/>
                </a:lnTo>
                <a:lnTo>
                  <a:pt x="6719247" y="1004361"/>
                </a:lnTo>
                <a:lnTo>
                  <a:pt x="6758124" y="1017320"/>
                </a:lnTo>
                <a:lnTo>
                  <a:pt x="6771083" y="1043239"/>
                </a:lnTo>
                <a:lnTo>
                  <a:pt x="6848837" y="1049719"/>
                </a:lnTo>
                <a:lnTo>
                  <a:pt x="6848837" y="1075638"/>
                </a:lnTo>
                <a:lnTo>
                  <a:pt x="6933071" y="1069158"/>
                </a:lnTo>
                <a:lnTo>
                  <a:pt x="6952509" y="1101557"/>
                </a:lnTo>
                <a:lnTo>
                  <a:pt x="7205210" y="1108037"/>
                </a:lnTo>
                <a:lnTo>
                  <a:pt x="7198731" y="1133956"/>
                </a:lnTo>
                <a:lnTo>
                  <a:pt x="7289444" y="1133956"/>
                </a:lnTo>
                <a:lnTo>
                  <a:pt x="7289444" y="1172834"/>
                </a:lnTo>
                <a:lnTo>
                  <a:pt x="7419034" y="1179314"/>
                </a:lnTo>
                <a:lnTo>
                  <a:pt x="7425513" y="1211713"/>
                </a:lnTo>
                <a:lnTo>
                  <a:pt x="7606940" y="1211713"/>
                </a:lnTo>
                <a:lnTo>
                  <a:pt x="7606940" y="1270031"/>
                </a:lnTo>
                <a:lnTo>
                  <a:pt x="7684694" y="1270030"/>
                </a:lnTo>
                <a:lnTo>
                  <a:pt x="7697653" y="1321868"/>
                </a:lnTo>
                <a:lnTo>
                  <a:pt x="8786210" y="1315389"/>
                </a:lnTo>
              </a:path>
            </a:pathLst>
          </a:custGeom>
          <a:ln w="28575"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93348"/>
              </a:solidFill>
              <a:effectLst/>
              <a:uLnTx/>
              <a:uFillTx/>
              <a:latin typeface="Arial"/>
              <a:ea typeface="+mn-ea"/>
              <a:cs typeface="+mn-cs"/>
            </a:endParaRPr>
          </a:p>
        </p:txBody>
      </p:sp>
      <p:sp>
        <p:nvSpPr>
          <p:cNvPr id="9" name="Text Placeholder 8">
            <a:extLst>
              <a:ext uri="{FF2B5EF4-FFF2-40B4-BE49-F238E27FC236}">
                <a16:creationId xmlns:a16="http://schemas.microsoft.com/office/drawing/2014/main" id="{9C0D2A2E-77B6-BA5C-9C6E-A3381D7AD0D6}"/>
              </a:ext>
            </a:extLst>
          </p:cNvPr>
          <p:cNvSpPr>
            <a:spLocks noGrp="1"/>
          </p:cNvSpPr>
          <p:nvPr>
            <p:ph type="body" sz="quarter" idx="13"/>
          </p:nvPr>
        </p:nvSpPr>
        <p:spPr>
          <a:xfrm>
            <a:off x="532365" y="6263157"/>
            <a:ext cx="11488411" cy="364067"/>
          </a:xfrm>
        </p:spPr>
        <p:txBody>
          <a:bodyPr>
            <a:normAutofit/>
          </a:bodyPr>
          <a:lstStyle/>
          <a:p>
            <a:r>
              <a:rPr lang="en-US" kern="100" dirty="0">
                <a:latin typeface="+mn-lt"/>
                <a:ea typeface="Aptos" panose="020B0004020202020204" pitchFamily="34" charset="0"/>
                <a:cs typeface="Times New Roman" panose="02020603050405020304" pitchFamily="18" charset="0"/>
              </a:rPr>
              <a:t>1. Brown JR. </a:t>
            </a:r>
            <a:r>
              <a:rPr lang="en-US" i="1" kern="100" dirty="0">
                <a:latin typeface="+mn-lt"/>
                <a:ea typeface="Aptos" panose="020B0004020202020204" pitchFamily="34" charset="0"/>
                <a:cs typeface="Times New Roman" panose="02020603050405020304" pitchFamily="18" charset="0"/>
              </a:rPr>
              <a:t>N Engl J Med</a:t>
            </a:r>
            <a:r>
              <a:rPr lang="en-US" kern="100" dirty="0">
                <a:latin typeface="+mn-lt"/>
                <a:ea typeface="Aptos" panose="020B0004020202020204" pitchFamily="34" charset="0"/>
                <a:cs typeface="Times New Roman" panose="02020603050405020304" pitchFamily="18" charset="0"/>
              </a:rPr>
              <a:t>. 2025;392(8):748-762. 2. </a:t>
            </a:r>
            <a:r>
              <a:rPr lang="en-US" dirty="0">
                <a:latin typeface="+mn-lt"/>
              </a:rPr>
              <a:t>Brown J, et al. ASH 2024. Oral session 1009. </a:t>
            </a:r>
          </a:p>
        </p:txBody>
      </p:sp>
      <p:graphicFrame>
        <p:nvGraphicFramePr>
          <p:cNvPr id="23" name="Table 22">
            <a:extLst>
              <a:ext uri="{FF2B5EF4-FFF2-40B4-BE49-F238E27FC236}">
                <a16:creationId xmlns:a16="http://schemas.microsoft.com/office/drawing/2014/main" id="{286CC64B-72C2-E70D-99EB-6A9D2267E009}"/>
              </a:ext>
            </a:extLst>
          </p:cNvPr>
          <p:cNvGraphicFramePr>
            <a:graphicFrameLocks noGrp="1"/>
          </p:cNvGraphicFramePr>
          <p:nvPr/>
        </p:nvGraphicFramePr>
        <p:xfrm>
          <a:off x="1676291" y="2291233"/>
          <a:ext cx="2991045" cy="1173480"/>
        </p:xfrm>
        <a:graphic>
          <a:graphicData uri="http://schemas.openxmlformats.org/drawingml/2006/table">
            <a:tbl>
              <a:tblPr firstRow="1" bandRow="1">
                <a:tableStyleId>{2D5ABB26-0587-4C30-8999-92F81FD0307C}</a:tableStyleId>
              </a:tblPr>
              <a:tblGrid>
                <a:gridCol w="797491">
                  <a:extLst>
                    <a:ext uri="{9D8B030D-6E8A-4147-A177-3AD203B41FA5}">
                      <a16:colId xmlns:a16="http://schemas.microsoft.com/office/drawing/2014/main" val="20000"/>
                    </a:ext>
                  </a:extLst>
                </a:gridCol>
                <a:gridCol w="1084217">
                  <a:extLst>
                    <a:ext uri="{9D8B030D-6E8A-4147-A177-3AD203B41FA5}">
                      <a16:colId xmlns:a16="http://schemas.microsoft.com/office/drawing/2014/main" val="20001"/>
                    </a:ext>
                  </a:extLst>
                </a:gridCol>
                <a:gridCol w="1109337">
                  <a:extLst>
                    <a:ext uri="{9D8B030D-6E8A-4147-A177-3AD203B41FA5}">
                      <a16:colId xmlns:a16="http://schemas.microsoft.com/office/drawing/2014/main" val="20002"/>
                    </a:ext>
                  </a:extLst>
                </a:gridCol>
              </a:tblGrid>
              <a:tr h="167640">
                <a:tc rowSpan="2">
                  <a:txBody>
                    <a:bodyPr/>
                    <a:lstStyle/>
                    <a:p>
                      <a:endParaRPr lang="en-US" sz="1100" dirty="0"/>
                    </a:p>
                  </a:txBody>
                  <a:tcPr marL="0" marR="0" marT="0" marB="0">
                    <a:lnB w="12700" cap="flat" cmpd="sng" algn="ctr">
                      <a:solidFill>
                        <a:scrgbClr r="0" g="0" b="0"/>
                      </a:solidFill>
                      <a:prstDash val="solid"/>
                      <a:round/>
                      <a:headEnd type="none" w="med" len="med"/>
                      <a:tailEnd type="none" w="med" len="med"/>
                    </a:lnB>
                  </a:tcPr>
                </a:tc>
                <a:tc gridSpan="2">
                  <a:txBody>
                    <a:bodyPr/>
                    <a:lstStyle/>
                    <a:p>
                      <a:pPr algn="ctr"/>
                      <a:endParaRPr lang="en-US" sz="1100" b="1" i="1" dirty="0">
                        <a:solidFill>
                          <a:schemeClr val="tx1"/>
                        </a:solidFill>
                      </a:endParaRPr>
                    </a:p>
                  </a:txBody>
                  <a:tcPr marL="0" marR="0" marT="0" marB="0" anchor="ctr">
                    <a:lnB w="12700" cap="flat" cmpd="sng" algn="ctr">
                      <a:solidFill>
                        <a:scrgbClr r="0" g="0" b="0"/>
                      </a:solidFill>
                      <a:prstDash val="solid"/>
                      <a:round/>
                      <a:headEnd type="none" w="med" len="med"/>
                      <a:tailEnd type="none" w="med" len="med"/>
                    </a:lnB>
                    <a:noFill/>
                  </a:tcPr>
                </a:tc>
                <a:tc hMerge="1">
                  <a:txBody>
                    <a:bodyPr/>
                    <a:lstStyle/>
                    <a:p>
                      <a:pPr algn="ctr"/>
                      <a:endParaRPr lang="en-US" sz="900" b="1" dirty="0">
                        <a:solidFill>
                          <a:schemeClr val="bg1"/>
                        </a:solidFill>
                      </a:endParaRPr>
                    </a:p>
                  </a:txBody>
                  <a:tcPr marL="0" marR="0" marT="0" marB="0" anchor="ctr">
                    <a:lnB w="12700" cap="flat" cmpd="sng" algn="ctr">
                      <a:solidFill>
                        <a:scrgbClr r="0" g="0" b="0"/>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502920">
                <a:tc vMerge="1">
                  <a:txBody>
                    <a:bodyPr/>
                    <a:lstStyle/>
                    <a:p>
                      <a:endParaRPr lang="en-US" sz="900" dirty="0"/>
                    </a:p>
                  </a:txBody>
                  <a:tcPr marL="0" marR="0" marT="0" marB="0">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AV vs FCR/BR</a:t>
                      </a:r>
                    </a:p>
                    <a:p>
                      <a:pPr marL="0" marR="0" indent="0" algn="ctr" defTabSz="609585"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n = 581</a:t>
                      </a:r>
                    </a:p>
                  </a:txBody>
                  <a:tcPr marL="0" marR="0" marT="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46691"/>
                    </a:solidFill>
                  </a:tcPr>
                </a:tc>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AVO vs </a:t>
                      </a:r>
                    </a:p>
                    <a:p>
                      <a:pPr marL="0" marR="0" indent="0" algn="ctr" defTabSz="609585"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FCR/BR</a:t>
                      </a:r>
                    </a:p>
                    <a:p>
                      <a:pPr algn="ctr"/>
                      <a:r>
                        <a:rPr lang="en-US" sz="1100" b="1" dirty="0">
                          <a:solidFill>
                            <a:schemeClr val="bg1"/>
                          </a:solidFill>
                        </a:rPr>
                        <a:t>n = 576</a:t>
                      </a: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85C00"/>
                    </a:solidFill>
                  </a:tcPr>
                </a:tc>
                <a:extLst>
                  <a:ext uri="{0D108BD9-81ED-4DB2-BD59-A6C34878D82A}">
                    <a16:rowId xmlns:a16="http://schemas.microsoft.com/office/drawing/2014/main" val="10001"/>
                  </a:ext>
                </a:extLst>
              </a:tr>
              <a:tr h="502920">
                <a:tc>
                  <a:txBody>
                    <a:bodyPr/>
                    <a:lstStyle/>
                    <a:p>
                      <a:r>
                        <a:rPr lang="en-US" sz="1100" b="1" dirty="0"/>
                        <a:t>HR</a:t>
                      </a:r>
                      <a:r>
                        <a:rPr lang="en-US" sz="1100" b="1" baseline="30000" dirty="0"/>
                        <a:t>a</a:t>
                      </a:r>
                      <a:r>
                        <a:rPr lang="en-US" sz="1100" b="1" dirty="0"/>
                        <a:t> </a:t>
                      </a:r>
                    </a:p>
                    <a:p>
                      <a:r>
                        <a:rPr lang="en-US" sz="1100" baseline="0" dirty="0"/>
                        <a:t>(95% CI)</a:t>
                      </a:r>
                    </a:p>
                    <a:p>
                      <a:r>
                        <a:rPr lang="en-US" sz="1100" i="1" baseline="0" dirty="0"/>
                        <a:t>P-Value</a:t>
                      </a:r>
                      <a:r>
                        <a:rPr lang="en-US" sz="1100" b="1" i="1" baseline="30000" dirty="0"/>
                        <a:t>b</a:t>
                      </a:r>
                      <a:endParaRPr lang="en-US" sz="1100" i="1" dirty="0"/>
                    </a:p>
                  </a:txBody>
                  <a:tcPr marL="0" marR="0" marT="0" marB="0">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100" b="1" dirty="0"/>
                        <a:t>0.65</a:t>
                      </a:r>
                    </a:p>
                    <a:p>
                      <a:pPr algn="ctr"/>
                      <a:r>
                        <a:rPr lang="en-US" sz="1100" dirty="0"/>
                        <a:t>(0.49–0.87)</a:t>
                      </a:r>
                    </a:p>
                    <a:p>
                      <a:pPr algn="ctr"/>
                      <a:r>
                        <a:rPr lang="en-US" sz="1100" i="1" dirty="0"/>
                        <a:t>P = 0.004</a:t>
                      </a:r>
                    </a:p>
                  </a:txBody>
                  <a:tcPr marL="0" marR="0" marT="0" marB="0">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100" b="1" dirty="0"/>
                        <a:t>–</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1100" i="1" dirty="0"/>
                        <a:t>–</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1100" i="1" dirty="0"/>
                        <a:t>P &lt; 0.0001</a:t>
                      </a:r>
                    </a:p>
                  </a:txBody>
                  <a:tcPr marL="0" marR="0" marT="0" marB="0">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6" name="TextBox 25">
            <a:extLst>
              <a:ext uri="{FF2B5EF4-FFF2-40B4-BE49-F238E27FC236}">
                <a16:creationId xmlns:a16="http://schemas.microsoft.com/office/drawing/2014/main" id="{E65741D8-15ED-370D-6FB9-D069C7A6BB7F}"/>
              </a:ext>
            </a:extLst>
          </p:cNvPr>
          <p:cNvSpPr txBox="1"/>
          <p:nvPr/>
        </p:nvSpPr>
        <p:spPr>
          <a:xfrm>
            <a:off x="556271" y="5738423"/>
            <a:ext cx="10954089" cy="338554"/>
          </a:xfrm>
          <a:prstGeom prst="rect">
            <a:avLst/>
          </a:prstGeom>
          <a:noFill/>
        </p:spPr>
        <p:txBody>
          <a:bodyPr wrap="squar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55555">
                    <a:lumMod val="50000"/>
                    <a:lumOff val="50000"/>
                  </a:srgbClr>
                </a:solidFill>
                <a:effectLst/>
                <a:uLnTx/>
                <a:uFillTx/>
                <a:latin typeface="Arial"/>
                <a:ea typeface="+mn-ea"/>
                <a:cs typeface="Arial"/>
              </a:rPr>
              <a:t>AV, acalabrutinib-venetoclax; AVO, acalabrutinib-venetoclax-obinutuzumab; BR, bendamustine-rituximab; CI, confidence interval; FCR, fludarabine-cyclophosphamide-rituximab; HR, hazard ratio; IRC, independent review committee; ITT, intent-to-treat; NR, not reached; PFS, progression-free survival.</a:t>
            </a:r>
          </a:p>
        </p:txBody>
      </p:sp>
      <p:sp>
        <p:nvSpPr>
          <p:cNvPr id="4" name="TextBox 3">
            <a:extLst>
              <a:ext uri="{FF2B5EF4-FFF2-40B4-BE49-F238E27FC236}">
                <a16:creationId xmlns:a16="http://schemas.microsoft.com/office/drawing/2014/main" id="{C6E07C6B-5A44-4F5E-3BB9-6F5E831F6FA1}"/>
              </a:ext>
            </a:extLst>
          </p:cNvPr>
          <p:cNvSpPr txBox="1"/>
          <p:nvPr/>
        </p:nvSpPr>
        <p:spPr>
          <a:xfrm>
            <a:off x="8839536" y="332318"/>
            <a:ext cx="3022832" cy="120032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D2E2D"/>
                </a:solidFill>
                <a:effectLst/>
                <a:uLnTx/>
                <a:uFillTx/>
                <a:latin typeface="Calibri"/>
                <a:ea typeface="+mn-ea"/>
                <a:cs typeface="+mn-cs"/>
              </a:rPr>
              <a:t>EOT</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D2E2D"/>
                </a:solidFill>
                <a:effectLst/>
                <a:uLnTx/>
                <a:uFillTx/>
                <a:latin typeface="Calibri"/>
                <a:ea typeface="+mn-ea"/>
                <a:cs typeface="+mn-cs"/>
              </a:rPr>
              <a:t>34% MRD4 Rate AV</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D2E2D"/>
                </a:solidFill>
                <a:effectLst/>
                <a:uLnTx/>
                <a:uFillTx/>
                <a:latin typeface="Calibri"/>
                <a:ea typeface="+mn-ea"/>
                <a:cs typeface="+mn-cs"/>
              </a:rPr>
              <a:t>68% MRD4 Rate AVO</a:t>
            </a:r>
          </a:p>
        </p:txBody>
      </p:sp>
    </p:spTree>
    <p:extLst>
      <p:ext uri="{BB962C8B-B14F-4D97-AF65-F5344CB8AC3E}">
        <p14:creationId xmlns:p14="http://schemas.microsoft.com/office/powerpoint/2010/main" val="6062943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Freeform 215"/>
          <p:cNvSpPr/>
          <p:nvPr/>
        </p:nvSpPr>
        <p:spPr>
          <a:xfrm>
            <a:off x="6892324" y="2900405"/>
            <a:ext cx="4572000" cy="758568"/>
          </a:xfrm>
          <a:custGeom>
            <a:avLst/>
            <a:gdLst>
              <a:gd name="connsiteX0" fmla="*/ 0 w 4572000"/>
              <a:gd name="connsiteY0" fmla="*/ 0 h 758568"/>
              <a:gd name="connsiteX1" fmla="*/ 58352 w 4572000"/>
              <a:gd name="connsiteY1" fmla="*/ 0 h 758568"/>
              <a:gd name="connsiteX2" fmla="*/ 58352 w 4572000"/>
              <a:gd name="connsiteY2" fmla="*/ 24027 h 758568"/>
              <a:gd name="connsiteX3" fmla="*/ 85811 w 4572000"/>
              <a:gd name="connsiteY3" fmla="*/ 17163 h 758568"/>
              <a:gd name="connsiteX4" fmla="*/ 82379 w 4572000"/>
              <a:gd name="connsiteY4" fmla="*/ 44622 h 758568"/>
              <a:gd name="connsiteX5" fmla="*/ 144162 w 4572000"/>
              <a:gd name="connsiteY5" fmla="*/ 41190 h 758568"/>
              <a:gd name="connsiteX6" fmla="*/ 144162 w 4572000"/>
              <a:gd name="connsiteY6" fmla="*/ 68649 h 758568"/>
              <a:gd name="connsiteX7" fmla="*/ 181919 w 4572000"/>
              <a:gd name="connsiteY7" fmla="*/ 65217 h 758568"/>
              <a:gd name="connsiteX8" fmla="*/ 185352 w 4572000"/>
              <a:gd name="connsiteY8" fmla="*/ 82379 h 758568"/>
              <a:gd name="connsiteX9" fmla="*/ 538892 w 4572000"/>
              <a:gd name="connsiteY9" fmla="*/ 75514 h 758568"/>
              <a:gd name="connsiteX10" fmla="*/ 538892 w 4572000"/>
              <a:gd name="connsiteY10" fmla="*/ 96109 h 758568"/>
              <a:gd name="connsiteX11" fmla="*/ 610973 w 4572000"/>
              <a:gd name="connsiteY11" fmla="*/ 96109 h 758568"/>
              <a:gd name="connsiteX12" fmla="*/ 610973 w 4572000"/>
              <a:gd name="connsiteY12" fmla="*/ 109838 h 758568"/>
              <a:gd name="connsiteX13" fmla="*/ 950784 w 4572000"/>
              <a:gd name="connsiteY13" fmla="*/ 106406 h 758568"/>
              <a:gd name="connsiteX14" fmla="*/ 950784 w 4572000"/>
              <a:gd name="connsiteY14" fmla="*/ 123568 h 758568"/>
              <a:gd name="connsiteX15" fmla="*/ 1019433 w 4572000"/>
              <a:gd name="connsiteY15" fmla="*/ 127000 h 758568"/>
              <a:gd name="connsiteX16" fmla="*/ 1022865 w 4572000"/>
              <a:gd name="connsiteY16" fmla="*/ 137298 h 758568"/>
              <a:gd name="connsiteX17" fmla="*/ 1307757 w 4572000"/>
              <a:gd name="connsiteY17" fmla="*/ 133865 h 758568"/>
              <a:gd name="connsiteX18" fmla="*/ 1307757 w 4572000"/>
              <a:gd name="connsiteY18" fmla="*/ 133865 h 758568"/>
              <a:gd name="connsiteX19" fmla="*/ 1314622 w 4572000"/>
              <a:gd name="connsiteY19" fmla="*/ 151027 h 758568"/>
              <a:gd name="connsiteX20" fmla="*/ 1342081 w 4572000"/>
              <a:gd name="connsiteY20" fmla="*/ 151027 h 758568"/>
              <a:gd name="connsiteX21" fmla="*/ 1352379 w 4572000"/>
              <a:gd name="connsiteY21" fmla="*/ 168190 h 758568"/>
              <a:gd name="connsiteX22" fmla="*/ 1778000 w 4572000"/>
              <a:gd name="connsiteY22" fmla="*/ 161325 h 758568"/>
              <a:gd name="connsiteX23" fmla="*/ 1778000 w 4572000"/>
              <a:gd name="connsiteY23" fmla="*/ 178487 h 758568"/>
              <a:gd name="connsiteX24" fmla="*/ 2217352 w 4572000"/>
              <a:gd name="connsiteY24" fmla="*/ 175054 h 758568"/>
              <a:gd name="connsiteX25" fmla="*/ 2217352 w 4572000"/>
              <a:gd name="connsiteY25" fmla="*/ 195649 h 758568"/>
              <a:gd name="connsiteX26" fmla="*/ 2316892 w 4572000"/>
              <a:gd name="connsiteY26" fmla="*/ 195649 h 758568"/>
              <a:gd name="connsiteX27" fmla="*/ 2320325 w 4572000"/>
              <a:gd name="connsiteY27" fmla="*/ 205946 h 758568"/>
              <a:gd name="connsiteX28" fmla="*/ 2687595 w 4572000"/>
              <a:gd name="connsiteY28" fmla="*/ 205946 h 758568"/>
              <a:gd name="connsiteX29" fmla="*/ 2687595 w 4572000"/>
              <a:gd name="connsiteY29" fmla="*/ 219676 h 758568"/>
              <a:gd name="connsiteX30" fmla="*/ 2917568 w 4572000"/>
              <a:gd name="connsiteY30" fmla="*/ 219676 h 758568"/>
              <a:gd name="connsiteX31" fmla="*/ 2910703 w 4572000"/>
              <a:gd name="connsiteY31" fmla="*/ 243703 h 758568"/>
              <a:gd name="connsiteX32" fmla="*/ 2969054 w 4572000"/>
              <a:gd name="connsiteY32" fmla="*/ 236838 h 758568"/>
              <a:gd name="connsiteX33" fmla="*/ 2969054 w 4572000"/>
              <a:gd name="connsiteY33" fmla="*/ 254000 h 758568"/>
              <a:gd name="connsiteX34" fmla="*/ 3068595 w 4572000"/>
              <a:gd name="connsiteY34" fmla="*/ 250568 h 758568"/>
              <a:gd name="connsiteX35" fmla="*/ 3075460 w 4572000"/>
              <a:gd name="connsiteY35" fmla="*/ 274595 h 758568"/>
              <a:gd name="connsiteX36" fmla="*/ 3164703 w 4572000"/>
              <a:gd name="connsiteY36" fmla="*/ 267730 h 758568"/>
              <a:gd name="connsiteX37" fmla="*/ 3164703 w 4572000"/>
              <a:gd name="connsiteY37" fmla="*/ 326081 h 758568"/>
              <a:gd name="connsiteX38" fmla="*/ 3312298 w 4572000"/>
              <a:gd name="connsiteY38" fmla="*/ 322649 h 758568"/>
              <a:gd name="connsiteX39" fmla="*/ 3315730 w 4572000"/>
              <a:gd name="connsiteY39" fmla="*/ 339811 h 758568"/>
              <a:gd name="connsiteX40" fmla="*/ 3377514 w 4572000"/>
              <a:gd name="connsiteY40" fmla="*/ 336379 h 758568"/>
              <a:gd name="connsiteX41" fmla="*/ 3377514 w 4572000"/>
              <a:gd name="connsiteY41" fmla="*/ 367271 h 758568"/>
              <a:gd name="connsiteX42" fmla="*/ 3645244 w 4572000"/>
              <a:gd name="connsiteY42" fmla="*/ 367271 h 758568"/>
              <a:gd name="connsiteX43" fmla="*/ 3645244 w 4572000"/>
              <a:gd name="connsiteY43" fmla="*/ 405027 h 758568"/>
              <a:gd name="connsiteX44" fmla="*/ 3717325 w 4572000"/>
              <a:gd name="connsiteY44" fmla="*/ 401595 h 758568"/>
              <a:gd name="connsiteX45" fmla="*/ 3717325 w 4572000"/>
              <a:gd name="connsiteY45" fmla="*/ 439352 h 758568"/>
              <a:gd name="connsiteX46" fmla="*/ 3785973 w 4572000"/>
              <a:gd name="connsiteY46" fmla="*/ 439352 h 758568"/>
              <a:gd name="connsiteX47" fmla="*/ 3785973 w 4572000"/>
              <a:gd name="connsiteY47" fmla="*/ 487406 h 758568"/>
              <a:gd name="connsiteX48" fmla="*/ 4232190 w 4572000"/>
              <a:gd name="connsiteY48" fmla="*/ 487406 h 758568"/>
              <a:gd name="connsiteX49" fmla="*/ 4235622 w 4572000"/>
              <a:gd name="connsiteY49" fmla="*/ 580081 h 758568"/>
              <a:gd name="connsiteX50" fmla="*/ 4359190 w 4572000"/>
              <a:gd name="connsiteY50" fmla="*/ 583514 h 758568"/>
              <a:gd name="connsiteX51" fmla="*/ 4359190 w 4572000"/>
              <a:gd name="connsiteY51" fmla="*/ 758568 h 758568"/>
              <a:gd name="connsiteX52" fmla="*/ 4572000 w 4572000"/>
              <a:gd name="connsiteY52" fmla="*/ 751703 h 75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572000" h="758568">
                <a:moveTo>
                  <a:pt x="0" y="0"/>
                </a:moveTo>
                <a:lnTo>
                  <a:pt x="58352" y="0"/>
                </a:lnTo>
                <a:lnTo>
                  <a:pt x="58352" y="24027"/>
                </a:lnTo>
                <a:lnTo>
                  <a:pt x="85811" y="17163"/>
                </a:lnTo>
                <a:lnTo>
                  <a:pt x="82379" y="44622"/>
                </a:lnTo>
                <a:lnTo>
                  <a:pt x="144162" y="41190"/>
                </a:lnTo>
                <a:lnTo>
                  <a:pt x="144162" y="68649"/>
                </a:lnTo>
                <a:lnTo>
                  <a:pt x="181919" y="65217"/>
                </a:lnTo>
                <a:lnTo>
                  <a:pt x="185352" y="82379"/>
                </a:lnTo>
                <a:lnTo>
                  <a:pt x="538892" y="75514"/>
                </a:lnTo>
                <a:lnTo>
                  <a:pt x="538892" y="96109"/>
                </a:lnTo>
                <a:lnTo>
                  <a:pt x="610973" y="96109"/>
                </a:lnTo>
                <a:lnTo>
                  <a:pt x="610973" y="109838"/>
                </a:lnTo>
                <a:lnTo>
                  <a:pt x="950784" y="106406"/>
                </a:lnTo>
                <a:lnTo>
                  <a:pt x="950784" y="123568"/>
                </a:lnTo>
                <a:lnTo>
                  <a:pt x="1019433" y="127000"/>
                </a:lnTo>
                <a:lnTo>
                  <a:pt x="1022865" y="137298"/>
                </a:lnTo>
                <a:lnTo>
                  <a:pt x="1307757" y="133865"/>
                </a:lnTo>
                <a:lnTo>
                  <a:pt x="1307757" y="133865"/>
                </a:lnTo>
                <a:lnTo>
                  <a:pt x="1314622" y="151027"/>
                </a:lnTo>
                <a:lnTo>
                  <a:pt x="1342081" y="151027"/>
                </a:lnTo>
                <a:lnTo>
                  <a:pt x="1352379" y="168190"/>
                </a:lnTo>
                <a:lnTo>
                  <a:pt x="1778000" y="161325"/>
                </a:lnTo>
                <a:lnTo>
                  <a:pt x="1778000" y="178487"/>
                </a:lnTo>
                <a:lnTo>
                  <a:pt x="2217352" y="175054"/>
                </a:lnTo>
                <a:lnTo>
                  <a:pt x="2217352" y="195649"/>
                </a:lnTo>
                <a:lnTo>
                  <a:pt x="2316892" y="195649"/>
                </a:lnTo>
                <a:lnTo>
                  <a:pt x="2320325" y="205946"/>
                </a:lnTo>
                <a:lnTo>
                  <a:pt x="2687595" y="205946"/>
                </a:lnTo>
                <a:lnTo>
                  <a:pt x="2687595" y="219676"/>
                </a:lnTo>
                <a:lnTo>
                  <a:pt x="2917568" y="219676"/>
                </a:lnTo>
                <a:lnTo>
                  <a:pt x="2910703" y="243703"/>
                </a:lnTo>
                <a:lnTo>
                  <a:pt x="2969054" y="236838"/>
                </a:lnTo>
                <a:lnTo>
                  <a:pt x="2969054" y="254000"/>
                </a:lnTo>
                <a:lnTo>
                  <a:pt x="3068595" y="250568"/>
                </a:lnTo>
                <a:lnTo>
                  <a:pt x="3075460" y="274595"/>
                </a:lnTo>
                <a:lnTo>
                  <a:pt x="3164703" y="267730"/>
                </a:lnTo>
                <a:lnTo>
                  <a:pt x="3164703" y="326081"/>
                </a:lnTo>
                <a:lnTo>
                  <a:pt x="3312298" y="322649"/>
                </a:lnTo>
                <a:lnTo>
                  <a:pt x="3315730" y="339811"/>
                </a:lnTo>
                <a:lnTo>
                  <a:pt x="3377514" y="336379"/>
                </a:lnTo>
                <a:lnTo>
                  <a:pt x="3377514" y="367271"/>
                </a:lnTo>
                <a:lnTo>
                  <a:pt x="3645244" y="367271"/>
                </a:lnTo>
                <a:lnTo>
                  <a:pt x="3645244" y="405027"/>
                </a:lnTo>
                <a:lnTo>
                  <a:pt x="3717325" y="401595"/>
                </a:lnTo>
                <a:lnTo>
                  <a:pt x="3717325" y="439352"/>
                </a:lnTo>
                <a:lnTo>
                  <a:pt x="3785973" y="439352"/>
                </a:lnTo>
                <a:lnTo>
                  <a:pt x="3785973" y="487406"/>
                </a:lnTo>
                <a:lnTo>
                  <a:pt x="4232190" y="487406"/>
                </a:lnTo>
                <a:lnTo>
                  <a:pt x="4235622" y="580081"/>
                </a:lnTo>
                <a:lnTo>
                  <a:pt x="4359190" y="583514"/>
                </a:lnTo>
                <a:lnTo>
                  <a:pt x="4359190" y="758568"/>
                </a:lnTo>
                <a:lnTo>
                  <a:pt x="4572000" y="751703"/>
                </a:lnTo>
              </a:path>
            </a:pathLst>
          </a:custGeom>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93348"/>
              </a:solidFill>
              <a:effectLst/>
              <a:uLnTx/>
              <a:uFillTx/>
              <a:latin typeface="Arial"/>
              <a:ea typeface="+mn-ea"/>
              <a:cs typeface="+mn-cs"/>
            </a:endParaRPr>
          </a:p>
        </p:txBody>
      </p:sp>
      <p:sp>
        <p:nvSpPr>
          <p:cNvPr id="217" name="Freeform 216"/>
          <p:cNvSpPr/>
          <p:nvPr/>
        </p:nvSpPr>
        <p:spPr>
          <a:xfrm>
            <a:off x="6892324" y="2900406"/>
            <a:ext cx="4455299" cy="425623"/>
          </a:xfrm>
          <a:custGeom>
            <a:avLst/>
            <a:gdLst>
              <a:gd name="connsiteX0" fmla="*/ 0 w 4455298"/>
              <a:gd name="connsiteY0" fmla="*/ 3433 h 425622"/>
              <a:gd name="connsiteX1" fmla="*/ 102973 w 4455298"/>
              <a:gd name="connsiteY1" fmla="*/ 0 h 425622"/>
              <a:gd name="connsiteX2" fmla="*/ 96108 w 4455298"/>
              <a:gd name="connsiteY2" fmla="*/ 20595 h 425622"/>
              <a:gd name="connsiteX3" fmla="*/ 257433 w 4455298"/>
              <a:gd name="connsiteY3" fmla="*/ 24027 h 425622"/>
              <a:gd name="connsiteX4" fmla="*/ 257433 w 4455298"/>
              <a:gd name="connsiteY4" fmla="*/ 34325 h 425622"/>
              <a:gd name="connsiteX5" fmla="*/ 370703 w 4455298"/>
              <a:gd name="connsiteY5" fmla="*/ 34325 h 425622"/>
              <a:gd name="connsiteX6" fmla="*/ 370703 w 4455298"/>
              <a:gd name="connsiteY6" fmla="*/ 51487 h 425622"/>
              <a:gd name="connsiteX7" fmla="*/ 466811 w 4455298"/>
              <a:gd name="connsiteY7" fmla="*/ 51487 h 425622"/>
              <a:gd name="connsiteX8" fmla="*/ 466811 w 4455298"/>
              <a:gd name="connsiteY8" fmla="*/ 68649 h 425622"/>
              <a:gd name="connsiteX9" fmla="*/ 528595 w 4455298"/>
              <a:gd name="connsiteY9" fmla="*/ 68649 h 425622"/>
              <a:gd name="connsiteX10" fmla="*/ 532027 w 4455298"/>
              <a:gd name="connsiteY10" fmla="*/ 78946 h 425622"/>
              <a:gd name="connsiteX11" fmla="*/ 641865 w 4455298"/>
              <a:gd name="connsiteY11" fmla="*/ 82379 h 425622"/>
              <a:gd name="connsiteX12" fmla="*/ 641865 w 4455298"/>
              <a:gd name="connsiteY12" fmla="*/ 102973 h 425622"/>
              <a:gd name="connsiteX13" fmla="*/ 731108 w 4455298"/>
              <a:gd name="connsiteY13" fmla="*/ 99541 h 425622"/>
              <a:gd name="connsiteX14" fmla="*/ 734541 w 4455298"/>
              <a:gd name="connsiteY14" fmla="*/ 109838 h 425622"/>
              <a:gd name="connsiteX15" fmla="*/ 792892 w 4455298"/>
              <a:gd name="connsiteY15" fmla="*/ 109838 h 425622"/>
              <a:gd name="connsiteX16" fmla="*/ 796325 w 4455298"/>
              <a:gd name="connsiteY16" fmla="*/ 120136 h 425622"/>
              <a:gd name="connsiteX17" fmla="*/ 830649 w 4455298"/>
              <a:gd name="connsiteY17" fmla="*/ 123568 h 425622"/>
              <a:gd name="connsiteX18" fmla="*/ 834081 w 4455298"/>
              <a:gd name="connsiteY18" fmla="*/ 144163 h 425622"/>
              <a:gd name="connsiteX19" fmla="*/ 1002271 w 4455298"/>
              <a:gd name="connsiteY19" fmla="*/ 144163 h 425622"/>
              <a:gd name="connsiteX20" fmla="*/ 1002271 w 4455298"/>
              <a:gd name="connsiteY20" fmla="*/ 164757 h 425622"/>
              <a:gd name="connsiteX21" fmla="*/ 1105244 w 4455298"/>
              <a:gd name="connsiteY21" fmla="*/ 164757 h 425622"/>
              <a:gd name="connsiteX22" fmla="*/ 1105244 w 4455298"/>
              <a:gd name="connsiteY22" fmla="*/ 175054 h 425622"/>
              <a:gd name="connsiteX23" fmla="*/ 1348946 w 4455298"/>
              <a:gd name="connsiteY23" fmla="*/ 171622 h 425622"/>
              <a:gd name="connsiteX24" fmla="*/ 1352379 w 4455298"/>
              <a:gd name="connsiteY24" fmla="*/ 205946 h 425622"/>
              <a:gd name="connsiteX25" fmla="*/ 1760838 w 4455298"/>
              <a:gd name="connsiteY25" fmla="*/ 205946 h 425622"/>
              <a:gd name="connsiteX26" fmla="*/ 1760838 w 4455298"/>
              <a:gd name="connsiteY26" fmla="*/ 205946 h 425622"/>
              <a:gd name="connsiteX27" fmla="*/ 1767703 w 4455298"/>
              <a:gd name="connsiteY27" fmla="*/ 219676 h 425622"/>
              <a:gd name="connsiteX28" fmla="*/ 1815757 w 4455298"/>
              <a:gd name="connsiteY28" fmla="*/ 219676 h 425622"/>
              <a:gd name="connsiteX29" fmla="*/ 1815757 w 4455298"/>
              <a:gd name="connsiteY29" fmla="*/ 236838 h 425622"/>
              <a:gd name="connsiteX30" fmla="*/ 2014838 w 4455298"/>
              <a:gd name="connsiteY30" fmla="*/ 240271 h 425622"/>
              <a:gd name="connsiteX31" fmla="*/ 2011406 w 4455298"/>
              <a:gd name="connsiteY31" fmla="*/ 257433 h 425622"/>
              <a:gd name="connsiteX32" fmla="*/ 2745946 w 4455298"/>
              <a:gd name="connsiteY32" fmla="*/ 254000 h 425622"/>
              <a:gd name="connsiteX33" fmla="*/ 2745946 w 4455298"/>
              <a:gd name="connsiteY33" fmla="*/ 254000 h 425622"/>
              <a:gd name="connsiteX34" fmla="*/ 2752811 w 4455298"/>
              <a:gd name="connsiteY34" fmla="*/ 274595 h 425622"/>
              <a:gd name="connsiteX35" fmla="*/ 2938162 w 4455298"/>
              <a:gd name="connsiteY35" fmla="*/ 274595 h 425622"/>
              <a:gd name="connsiteX36" fmla="*/ 2934730 w 4455298"/>
              <a:gd name="connsiteY36" fmla="*/ 291757 h 425622"/>
              <a:gd name="connsiteX37" fmla="*/ 3593757 w 4455298"/>
              <a:gd name="connsiteY37" fmla="*/ 288325 h 425622"/>
              <a:gd name="connsiteX38" fmla="*/ 3590325 w 4455298"/>
              <a:gd name="connsiteY38" fmla="*/ 326081 h 425622"/>
              <a:gd name="connsiteX39" fmla="*/ 4036541 w 4455298"/>
              <a:gd name="connsiteY39" fmla="*/ 332946 h 425622"/>
              <a:gd name="connsiteX40" fmla="*/ 4036541 w 4455298"/>
              <a:gd name="connsiteY40" fmla="*/ 425622 h 425622"/>
              <a:gd name="connsiteX41" fmla="*/ 4455298 w 4455298"/>
              <a:gd name="connsiteY41" fmla="*/ 425622 h 4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455298" h="425622">
                <a:moveTo>
                  <a:pt x="0" y="3433"/>
                </a:moveTo>
                <a:lnTo>
                  <a:pt x="102973" y="0"/>
                </a:lnTo>
                <a:lnTo>
                  <a:pt x="96108" y="20595"/>
                </a:lnTo>
                <a:lnTo>
                  <a:pt x="257433" y="24027"/>
                </a:lnTo>
                <a:lnTo>
                  <a:pt x="257433" y="34325"/>
                </a:lnTo>
                <a:lnTo>
                  <a:pt x="370703" y="34325"/>
                </a:lnTo>
                <a:lnTo>
                  <a:pt x="370703" y="51487"/>
                </a:lnTo>
                <a:lnTo>
                  <a:pt x="466811" y="51487"/>
                </a:lnTo>
                <a:lnTo>
                  <a:pt x="466811" y="68649"/>
                </a:lnTo>
                <a:lnTo>
                  <a:pt x="528595" y="68649"/>
                </a:lnTo>
                <a:lnTo>
                  <a:pt x="532027" y="78946"/>
                </a:lnTo>
                <a:lnTo>
                  <a:pt x="641865" y="82379"/>
                </a:lnTo>
                <a:lnTo>
                  <a:pt x="641865" y="102973"/>
                </a:lnTo>
                <a:lnTo>
                  <a:pt x="731108" y="99541"/>
                </a:lnTo>
                <a:lnTo>
                  <a:pt x="734541" y="109838"/>
                </a:lnTo>
                <a:lnTo>
                  <a:pt x="792892" y="109838"/>
                </a:lnTo>
                <a:lnTo>
                  <a:pt x="796325" y="120136"/>
                </a:lnTo>
                <a:lnTo>
                  <a:pt x="830649" y="123568"/>
                </a:lnTo>
                <a:lnTo>
                  <a:pt x="834081" y="144163"/>
                </a:lnTo>
                <a:lnTo>
                  <a:pt x="1002271" y="144163"/>
                </a:lnTo>
                <a:lnTo>
                  <a:pt x="1002271" y="164757"/>
                </a:lnTo>
                <a:lnTo>
                  <a:pt x="1105244" y="164757"/>
                </a:lnTo>
                <a:lnTo>
                  <a:pt x="1105244" y="175054"/>
                </a:lnTo>
                <a:lnTo>
                  <a:pt x="1348946" y="171622"/>
                </a:lnTo>
                <a:lnTo>
                  <a:pt x="1352379" y="205946"/>
                </a:lnTo>
                <a:lnTo>
                  <a:pt x="1760838" y="205946"/>
                </a:lnTo>
                <a:lnTo>
                  <a:pt x="1760838" y="205946"/>
                </a:lnTo>
                <a:lnTo>
                  <a:pt x="1767703" y="219676"/>
                </a:lnTo>
                <a:lnTo>
                  <a:pt x="1815757" y="219676"/>
                </a:lnTo>
                <a:lnTo>
                  <a:pt x="1815757" y="236838"/>
                </a:lnTo>
                <a:lnTo>
                  <a:pt x="2014838" y="240271"/>
                </a:lnTo>
                <a:lnTo>
                  <a:pt x="2011406" y="257433"/>
                </a:lnTo>
                <a:lnTo>
                  <a:pt x="2745946" y="254000"/>
                </a:lnTo>
                <a:lnTo>
                  <a:pt x="2745946" y="254000"/>
                </a:lnTo>
                <a:lnTo>
                  <a:pt x="2752811" y="274595"/>
                </a:lnTo>
                <a:lnTo>
                  <a:pt x="2938162" y="274595"/>
                </a:lnTo>
                <a:lnTo>
                  <a:pt x="2934730" y="291757"/>
                </a:lnTo>
                <a:lnTo>
                  <a:pt x="3593757" y="288325"/>
                </a:lnTo>
                <a:lnTo>
                  <a:pt x="3590325" y="326081"/>
                </a:lnTo>
                <a:lnTo>
                  <a:pt x="4036541" y="332946"/>
                </a:lnTo>
                <a:lnTo>
                  <a:pt x="4036541" y="425622"/>
                </a:lnTo>
                <a:lnTo>
                  <a:pt x="4455298" y="425622"/>
                </a:lnTo>
              </a:path>
            </a:pathLst>
          </a:custGeom>
          <a:ln>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93348"/>
              </a:solidFill>
              <a:effectLst/>
              <a:uLnTx/>
              <a:uFillTx/>
              <a:latin typeface="Arial"/>
              <a:ea typeface="+mn-ea"/>
              <a:cs typeface="+mn-cs"/>
            </a:endParaRPr>
          </a:p>
        </p:txBody>
      </p:sp>
      <p:sp>
        <p:nvSpPr>
          <p:cNvPr id="213" name="Freeform 212"/>
          <p:cNvSpPr/>
          <p:nvPr/>
        </p:nvSpPr>
        <p:spPr>
          <a:xfrm>
            <a:off x="790621" y="2894169"/>
            <a:ext cx="4504028" cy="926563"/>
          </a:xfrm>
          <a:custGeom>
            <a:avLst/>
            <a:gdLst>
              <a:gd name="connsiteX0" fmla="*/ 0 w 4504028"/>
              <a:gd name="connsiteY0" fmla="*/ 0 h 926563"/>
              <a:gd name="connsiteX1" fmla="*/ 214648 w 4504028"/>
              <a:gd name="connsiteY1" fmla="*/ 0 h 926563"/>
              <a:gd name="connsiteX2" fmla="*/ 214648 w 4504028"/>
              <a:gd name="connsiteY2" fmla="*/ 0 h 926563"/>
              <a:gd name="connsiteX3" fmla="*/ 225380 w 4504028"/>
              <a:gd name="connsiteY3" fmla="*/ 14310 h 926563"/>
              <a:gd name="connsiteX4" fmla="*/ 436450 w 4504028"/>
              <a:gd name="connsiteY4" fmla="*/ 14310 h 926563"/>
              <a:gd name="connsiteX5" fmla="*/ 432873 w 4504028"/>
              <a:gd name="connsiteY5" fmla="*/ 32197 h 926563"/>
              <a:gd name="connsiteX6" fmla="*/ 583126 w 4504028"/>
              <a:gd name="connsiteY6" fmla="*/ 28620 h 926563"/>
              <a:gd name="connsiteX7" fmla="*/ 583126 w 4504028"/>
              <a:gd name="connsiteY7" fmla="*/ 39352 h 926563"/>
              <a:gd name="connsiteX8" fmla="*/ 629634 w 4504028"/>
              <a:gd name="connsiteY8" fmla="*/ 42930 h 926563"/>
              <a:gd name="connsiteX9" fmla="*/ 629634 w 4504028"/>
              <a:gd name="connsiteY9" fmla="*/ 57239 h 926563"/>
              <a:gd name="connsiteX10" fmla="*/ 812084 w 4504028"/>
              <a:gd name="connsiteY10" fmla="*/ 64394 h 926563"/>
              <a:gd name="connsiteX11" fmla="*/ 812084 w 4504028"/>
              <a:gd name="connsiteY11" fmla="*/ 75127 h 926563"/>
              <a:gd name="connsiteX12" fmla="*/ 1051774 w 4504028"/>
              <a:gd name="connsiteY12" fmla="*/ 75127 h 926563"/>
              <a:gd name="connsiteX13" fmla="*/ 1058929 w 4504028"/>
              <a:gd name="connsiteY13" fmla="*/ 93014 h 926563"/>
              <a:gd name="connsiteX14" fmla="*/ 1080394 w 4504028"/>
              <a:gd name="connsiteY14" fmla="*/ 103746 h 926563"/>
              <a:gd name="connsiteX15" fmla="*/ 1280732 w 4504028"/>
              <a:gd name="connsiteY15" fmla="*/ 107324 h 926563"/>
              <a:gd name="connsiteX16" fmla="*/ 1273577 w 4504028"/>
              <a:gd name="connsiteY16" fmla="*/ 135944 h 926563"/>
              <a:gd name="connsiteX17" fmla="*/ 1323662 w 4504028"/>
              <a:gd name="connsiteY17" fmla="*/ 135944 h 926563"/>
              <a:gd name="connsiteX18" fmla="*/ 1327239 w 4504028"/>
              <a:gd name="connsiteY18" fmla="*/ 160986 h 926563"/>
              <a:gd name="connsiteX19" fmla="*/ 1470338 w 4504028"/>
              <a:gd name="connsiteY19" fmla="*/ 157408 h 926563"/>
              <a:gd name="connsiteX20" fmla="*/ 1470338 w 4504028"/>
              <a:gd name="connsiteY20" fmla="*/ 178873 h 926563"/>
              <a:gd name="connsiteX21" fmla="*/ 1549042 w 4504028"/>
              <a:gd name="connsiteY21" fmla="*/ 182451 h 926563"/>
              <a:gd name="connsiteX22" fmla="*/ 1552619 w 4504028"/>
              <a:gd name="connsiteY22" fmla="*/ 196761 h 926563"/>
              <a:gd name="connsiteX23" fmla="*/ 1588394 w 4504028"/>
              <a:gd name="connsiteY23" fmla="*/ 196761 h 926563"/>
              <a:gd name="connsiteX24" fmla="*/ 1591972 w 4504028"/>
              <a:gd name="connsiteY24" fmla="*/ 214648 h 926563"/>
              <a:gd name="connsiteX25" fmla="*/ 1731493 w 4504028"/>
              <a:gd name="connsiteY25" fmla="*/ 214648 h 926563"/>
              <a:gd name="connsiteX26" fmla="*/ 1727915 w 4504028"/>
              <a:gd name="connsiteY26" fmla="*/ 225380 h 926563"/>
              <a:gd name="connsiteX27" fmla="*/ 1792310 w 4504028"/>
              <a:gd name="connsiteY27" fmla="*/ 225380 h 926563"/>
              <a:gd name="connsiteX28" fmla="*/ 1799465 w 4504028"/>
              <a:gd name="connsiteY28" fmla="*/ 243268 h 926563"/>
              <a:gd name="connsiteX29" fmla="*/ 1960450 w 4504028"/>
              <a:gd name="connsiteY29" fmla="*/ 243268 h 926563"/>
              <a:gd name="connsiteX30" fmla="*/ 1964028 w 4504028"/>
              <a:gd name="connsiteY30" fmla="*/ 279042 h 926563"/>
              <a:gd name="connsiteX31" fmla="*/ 2014112 w 4504028"/>
              <a:gd name="connsiteY31" fmla="*/ 275465 h 926563"/>
              <a:gd name="connsiteX32" fmla="*/ 2017690 w 4504028"/>
              <a:gd name="connsiteY32" fmla="*/ 286197 h 926563"/>
              <a:gd name="connsiteX33" fmla="*/ 2096394 w 4504028"/>
              <a:gd name="connsiteY33" fmla="*/ 286197 h 926563"/>
              <a:gd name="connsiteX34" fmla="*/ 2096394 w 4504028"/>
              <a:gd name="connsiteY34" fmla="*/ 296930 h 926563"/>
              <a:gd name="connsiteX35" fmla="*/ 2167943 w 4504028"/>
              <a:gd name="connsiteY35" fmla="*/ 296930 h 926563"/>
              <a:gd name="connsiteX36" fmla="*/ 2171521 w 4504028"/>
              <a:gd name="connsiteY36" fmla="*/ 314817 h 926563"/>
              <a:gd name="connsiteX37" fmla="*/ 2218028 w 4504028"/>
              <a:gd name="connsiteY37" fmla="*/ 314817 h 926563"/>
              <a:gd name="connsiteX38" fmla="*/ 2218028 w 4504028"/>
              <a:gd name="connsiteY38" fmla="*/ 329127 h 926563"/>
              <a:gd name="connsiteX39" fmla="*/ 2253803 w 4504028"/>
              <a:gd name="connsiteY39" fmla="*/ 332704 h 926563"/>
              <a:gd name="connsiteX40" fmla="*/ 2257380 w 4504028"/>
              <a:gd name="connsiteY40" fmla="*/ 347014 h 926563"/>
              <a:gd name="connsiteX41" fmla="*/ 2303887 w 4504028"/>
              <a:gd name="connsiteY41" fmla="*/ 343437 h 926563"/>
              <a:gd name="connsiteX42" fmla="*/ 2303887 w 4504028"/>
              <a:gd name="connsiteY42" fmla="*/ 357746 h 926563"/>
              <a:gd name="connsiteX43" fmla="*/ 2339662 w 4504028"/>
              <a:gd name="connsiteY43" fmla="*/ 361324 h 926563"/>
              <a:gd name="connsiteX44" fmla="*/ 2339662 w 4504028"/>
              <a:gd name="connsiteY44" fmla="*/ 372056 h 926563"/>
              <a:gd name="connsiteX45" fmla="*/ 2432676 w 4504028"/>
              <a:gd name="connsiteY45" fmla="*/ 379211 h 926563"/>
              <a:gd name="connsiteX46" fmla="*/ 2432676 w 4504028"/>
              <a:gd name="connsiteY46" fmla="*/ 389944 h 926563"/>
              <a:gd name="connsiteX47" fmla="*/ 2475605 w 4504028"/>
              <a:gd name="connsiteY47" fmla="*/ 389944 h 926563"/>
              <a:gd name="connsiteX48" fmla="*/ 2482760 w 4504028"/>
              <a:gd name="connsiteY48" fmla="*/ 400676 h 926563"/>
              <a:gd name="connsiteX49" fmla="*/ 2504225 w 4504028"/>
              <a:gd name="connsiteY49" fmla="*/ 400676 h 926563"/>
              <a:gd name="connsiteX50" fmla="*/ 2507803 w 4504028"/>
              <a:gd name="connsiteY50" fmla="*/ 411408 h 926563"/>
              <a:gd name="connsiteX51" fmla="*/ 2540000 w 4504028"/>
              <a:gd name="connsiteY51" fmla="*/ 414986 h 926563"/>
              <a:gd name="connsiteX52" fmla="*/ 2540000 w 4504028"/>
              <a:gd name="connsiteY52" fmla="*/ 429296 h 926563"/>
              <a:gd name="connsiteX53" fmla="*/ 2618704 w 4504028"/>
              <a:gd name="connsiteY53" fmla="*/ 432873 h 926563"/>
              <a:gd name="connsiteX54" fmla="*/ 2629436 w 4504028"/>
              <a:gd name="connsiteY54" fmla="*/ 450761 h 926563"/>
              <a:gd name="connsiteX55" fmla="*/ 2647324 w 4504028"/>
              <a:gd name="connsiteY55" fmla="*/ 450761 h 926563"/>
              <a:gd name="connsiteX56" fmla="*/ 2647324 w 4504028"/>
              <a:gd name="connsiteY56" fmla="*/ 468648 h 926563"/>
              <a:gd name="connsiteX57" fmla="*/ 2693831 w 4504028"/>
              <a:gd name="connsiteY57" fmla="*/ 468648 h 926563"/>
              <a:gd name="connsiteX58" fmla="*/ 2708141 w 4504028"/>
              <a:gd name="connsiteY58" fmla="*/ 475803 h 926563"/>
              <a:gd name="connsiteX59" fmla="*/ 2761803 w 4504028"/>
              <a:gd name="connsiteY59" fmla="*/ 479380 h 926563"/>
              <a:gd name="connsiteX60" fmla="*/ 2761803 w 4504028"/>
              <a:gd name="connsiteY60" fmla="*/ 490113 h 926563"/>
              <a:gd name="connsiteX61" fmla="*/ 2890591 w 4504028"/>
              <a:gd name="connsiteY61" fmla="*/ 497268 h 926563"/>
              <a:gd name="connsiteX62" fmla="*/ 2890591 w 4504028"/>
              <a:gd name="connsiteY62" fmla="*/ 497268 h 926563"/>
              <a:gd name="connsiteX63" fmla="*/ 2915634 w 4504028"/>
              <a:gd name="connsiteY63" fmla="*/ 518732 h 926563"/>
              <a:gd name="connsiteX64" fmla="*/ 2915634 w 4504028"/>
              <a:gd name="connsiteY64" fmla="*/ 547352 h 926563"/>
              <a:gd name="connsiteX65" fmla="*/ 2915634 w 4504028"/>
              <a:gd name="connsiteY65" fmla="*/ 547352 h 926563"/>
              <a:gd name="connsiteX66" fmla="*/ 2940676 w 4504028"/>
              <a:gd name="connsiteY66" fmla="*/ 565239 h 926563"/>
              <a:gd name="connsiteX67" fmla="*/ 2976450 w 4504028"/>
              <a:gd name="connsiteY67" fmla="*/ 565239 h 926563"/>
              <a:gd name="connsiteX68" fmla="*/ 2980028 w 4504028"/>
              <a:gd name="connsiteY68" fmla="*/ 586704 h 926563"/>
              <a:gd name="connsiteX69" fmla="*/ 2997915 w 4504028"/>
              <a:gd name="connsiteY69" fmla="*/ 593859 h 926563"/>
              <a:gd name="connsiteX70" fmla="*/ 3001493 w 4504028"/>
              <a:gd name="connsiteY70" fmla="*/ 611746 h 926563"/>
              <a:gd name="connsiteX71" fmla="*/ 3076619 w 4504028"/>
              <a:gd name="connsiteY71" fmla="*/ 611746 h 926563"/>
              <a:gd name="connsiteX72" fmla="*/ 3080197 w 4504028"/>
              <a:gd name="connsiteY72" fmla="*/ 636789 h 926563"/>
              <a:gd name="connsiteX73" fmla="*/ 3094507 w 4504028"/>
              <a:gd name="connsiteY73" fmla="*/ 636789 h 926563"/>
              <a:gd name="connsiteX74" fmla="*/ 3101662 w 4504028"/>
              <a:gd name="connsiteY74" fmla="*/ 651099 h 926563"/>
              <a:gd name="connsiteX75" fmla="*/ 3119549 w 4504028"/>
              <a:gd name="connsiteY75" fmla="*/ 658254 h 926563"/>
              <a:gd name="connsiteX76" fmla="*/ 3137436 w 4504028"/>
              <a:gd name="connsiteY76" fmla="*/ 704761 h 926563"/>
              <a:gd name="connsiteX77" fmla="*/ 3359239 w 4504028"/>
              <a:gd name="connsiteY77" fmla="*/ 697606 h 926563"/>
              <a:gd name="connsiteX78" fmla="*/ 3362817 w 4504028"/>
              <a:gd name="connsiteY78" fmla="*/ 708338 h 926563"/>
              <a:gd name="connsiteX79" fmla="*/ 3559577 w 4504028"/>
              <a:gd name="connsiteY79" fmla="*/ 704761 h 926563"/>
              <a:gd name="connsiteX80" fmla="*/ 3559577 w 4504028"/>
              <a:gd name="connsiteY80" fmla="*/ 729803 h 926563"/>
              <a:gd name="connsiteX81" fmla="*/ 3810000 w 4504028"/>
              <a:gd name="connsiteY81" fmla="*/ 736958 h 926563"/>
              <a:gd name="connsiteX82" fmla="*/ 3813577 w 4504028"/>
              <a:gd name="connsiteY82" fmla="*/ 772732 h 926563"/>
              <a:gd name="connsiteX83" fmla="*/ 4164169 w 4504028"/>
              <a:gd name="connsiteY83" fmla="*/ 779887 h 926563"/>
              <a:gd name="connsiteX84" fmla="*/ 4171324 w 4504028"/>
              <a:gd name="connsiteY84" fmla="*/ 844282 h 926563"/>
              <a:gd name="connsiteX85" fmla="*/ 4221408 w 4504028"/>
              <a:gd name="connsiteY85" fmla="*/ 847859 h 926563"/>
              <a:gd name="connsiteX86" fmla="*/ 4217831 w 4504028"/>
              <a:gd name="connsiteY86" fmla="*/ 922986 h 926563"/>
              <a:gd name="connsiteX87" fmla="*/ 4504028 w 4504028"/>
              <a:gd name="connsiteY87" fmla="*/ 926563 h 92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504028" h="926563">
                <a:moveTo>
                  <a:pt x="0" y="0"/>
                </a:moveTo>
                <a:lnTo>
                  <a:pt x="214648" y="0"/>
                </a:lnTo>
                <a:lnTo>
                  <a:pt x="214648" y="0"/>
                </a:lnTo>
                <a:lnTo>
                  <a:pt x="225380" y="14310"/>
                </a:lnTo>
                <a:lnTo>
                  <a:pt x="436450" y="14310"/>
                </a:lnTo>
                <a:lnTo>
                  <a:pt x="432873" y="32197"/>
                </a:lnTo>
                <a:lnTo>
                  <a:pt x="583126" y="28620"/>
                </a:lnTo>
                <a:lnTo>
                  <a:pt x="583126" y="39352"/>
                </a:lnTo>
                <a:lnTo>
                  <a:pt x="629634" y="42930"/>
                </a:lnTo>
                <a:lnTo>
                  <a:pt x="629634" y="57239"/>
                </a:lnTo>
                <a:lnTo>
                  <a:pt x="812084" y="64394"/>
                </a:lnTo>
                <a:lnTo>
                  <a:pt x="812084" y="75127"/>
                </a:lnTo>
                <a:lnTo>
                  <a:pt x="1051774" y="75127"/>
                </a:lnTo>
                <a:lnTo>
                  <a:pt x="1058929" y="93014"/>
                </a:lnTo>
                <a:lnTo>
                  <a:pt x="1080394" y="103746"/>
                </a:lnTo>
                <a:lnTo>
                  <a:pt x="1280732" y="107324"/>
                </a:lnTo>
                <a:lnTo>
                  <a:pt x="1273577" y="135944"/>
                </a:lnTo>
                <a:lnTo>
                  <a:pt x="1323662" y="135944"/>
                </a:lnTo>
                <a:lnTo>
                  <a:pt x="1327239" y="160986"/>
                </a:lnTo>
                <a:lnTo>
                  <a:pt x="1470338" y="157408"/>
                </a:lnTo>
                <a:lnTo>
                  <a:pt x="1470338" y="178873"/>
                </a:lnTo>
                <a:lnTo>
                  <a:pt x="1549042" y="182451"/>
                </a:lnTo>
                <a:lnTo>
                  <a:pt x="1552619" y="196761"/>
                </a:lnTo>
                <a:lnTo>
                  <a:pt x="1588394" y="196761"/>
                </a:lnTo>
                <a:lnTo>
                  <a:pt x="1591972" y="214648"/>
                </a:lnTo>
                <a:lnTo>
                  <a:pt x="1731493" y="214648"/>
                </a:lnTo>
                <a:lnTo>
                  <a:pt x="1727915" y="225380"/>
                </a:lnTo>
                <a:lnTo>
                  <a:pt x="1792310" y="225380"/>
                </a:lnTo>
                <a:lnTo>
                  <a:pt x="1799465" y="243268"/>
                </a:lnTo>
                <a:lnTo>
                  <a:pt x="1960450" y="243268"/>
                </a:lnTo>
                <a:lnTo>
                  <a:pt x="1964028" y="279042"/>
                </a:lnTo>
                <a:lnTo>
                  <a:pt x="2014112" y="275465"/>
                </a:lnTo>
                <a:lnTo>
                  <a:pt x="2017690" y="286197"/>
                </a:lnTo>
                <a:lnTo>
                  <a:pt x="2096394" y="286197"/>
                </a:lnTo>
                <a:lnTo>
                  <a:pt x="2096394" y="296930"/>
                </a:lnTo>
                <a:lnTo>
                  <a:pt x="2167943" y="296930"/>
                </a:lnTo>
                <a:lnTo>
                  <a:pt x="2171521" y="314817"/>
                </a:lnTo>
                <a:lnTo>
                  <a:pt x="2218028" y="314817"/>
                </a:lnTo>
                <a:lnTo>
                  <a:pt x="2218028" y="329127"/>
                </a:lnTo>
                <a:lnTo>
                  <a:pt x="2253803" y="332704"/>
                </a:lnTo>
                <a:lnTo>
                  <a:pt x="2257380" y="347014"/>
                </a:lnTo>
                <a:lnTo>
                  <a:pt x="2303887" y="343437"/>
                </a:lnTo>
                <a:lnTo>
                  <a:pt x="2303887" y="357746"/>
                </a:lnTo>
                <a:lnTo>
                  <a:pt x="2339662" y="361324"/>
                </a:lnTo>
                <a:lnTo>
                  <a:pt x="2339662" y="372056"/>
                </a:lnTo>
                <a:lnTo>
                  <a:pt x="2432676" y="379211"/>
                </a:lnTo>
                <a:lnTo>
                  <a:pt x="2432676" y="389944"/>
                </a:lnTo>
                <a:lnTo>
                  <a:pt x="2475605" y="389944"/>
                </a:lnTo>
                <a:lnTo>
                  <a:pt x="2482760" y="400676"/>
                </a:lnTo>
                <a:lnTo>
                  <a:pt x="2504225" y="400676"/>
                </a:lnTo>
                <a:lnTo>
                  <a:pt x="2507803" y="411408"/>
                </a:lnTo>
                <a:lnTo>
                  <a:pt x="2540000" y="414986"/>
                </a:lnTo>
                <a:lnTo>
                  <a:pt x="2540000" y="429296"/>
                </a:lnTo>
                <a:lnTo>
                  <a:pt x="2618704" y="432873"/>
                </a:lnTo>
                <a:lnTo>
                  <a:pt x="2629436" y="450761"/>
                </a:lnTo>
                <a:lnTo>
                  <a:pt x="2647324" y="450761"/>
                </a:lnTo>
                <a:lnTo>
                  <a:pt x="2647324" y="468648"/>
                </a:lnTo>
                <a:lnTo>
                  <a:pt x="2693831" y="468648"/>
                </a:lnTo>
                <a:lnTo>
                  <a:pt x="2708141" y="475803"/>
                </a:lnTo>
                <a:lnTo>
                  <a:pt x="2761803" y="479380"/>
                </a:lnTo>
                <a:lnTo>
                  <a:pt x="2761803" y="490113"/>
                </a:lnTo>
                <a:lnTo>
                  <a:pt x="2890591" y="497268"/>
                </a:lnTo>
                <a:lnTo>
                  <a:pt x="2890591" y="497268"/>
                </a:lnTo>
                <a:lnTo>
                  <a:pt x="2915634" y="518732"/>
                </a:lnTo>
                <a:lnTo>
                  <a:pt x="2915634" y="547352"/>
                </a:lnTo>
                <a:lnTo>
                  <a:pt x="2915634" y="547352"/>
                </a:lnTo>
                <a:lnTo>
                  <a:pt x="2940676" y="565239"/>
                </a:lnTo>
                <a:lnTo>
                  <a:pt x="2976450" y="565239"/>
                </a:lnTo>
                <a:lnTo>
                  <a:pt x="2980028" y="586704"/>
                </a:lnTo>
                <a:lnTo>
                  <a:pt x="2997915" y="593859"/>
                </a:lnTo>
                <a:lnTo>
                  <a:pt x="3001493" y="611746"/>
                </a:lnTo>
                <a:lnTo>
                  <a:pt x="3076619" y="611746"/>
                </a:lnTo>
                <a:lnTo>
                  <a:pt x="3080197" y="636789"/>
                </a:lnTo>
                <a:lnTo>
                  <a:pt x="3094507" y="636789"/>
                </a:lnTo>
                <a:lnTo>
                  <a:pt x="3101662" y="651099"/>
                </a:lnTo>
                <a:lnTo>
                  <a:pt x="3119549" y="658254"/>
                </a:lnTo>
                <a:lnTo>
                  <a:pt x="3137436" y="704761"/>
                </a:lnTo>
                <a:lnTo>
                  <a:pt x="3359239" y="697606"/>
                </a:lnTo>
                <a:lnTo>
                  <a:pt x="3362817" y="708338"/>
                </a:lnTo>
                <a:lnTo>
                  <a:pt x="3559577" y="704761"/>
                </a:lnTo>
                <a:lnTo>
                  <a:pt x="3559577" y="729803"/>
                </a:lnTo>
                <a:lnTo>
                  <a:pt x="3810000" y="736958"/>
                </a:lnTo>
                <a:lnTo>
                  <a:pt x="3813577" y="772732"/>
                </a:lnTo>
                <a:lnTo>
                  <a:pt x="4164169" y="779887"/>
                </a:lnTo>
                <a:lnTo>
                  <a:pt x="4171324" y="844282"/>
                </a:lnTo>
                <a:lnTo>
                  <a:pt x="4221408" y="847859"/>
                </a:lnTo>
                <a:lnTo>
                  <a:pt x="4217831" y="922986"/>
                </a:lnTo>
                <a:lnTo>
                  <a:pt x="4504028" y="926563"/>
                </a:lnTo>
              </a:path>
            </a:pathLst>
          </a:custGeom>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93348"/>
              </a:solidFill>
              <a:effectLst/>
              <a:uLnTx/>
              <a:uFillTx/>
              <a:latin typeface="Arial"/>
              <a:ea typeface="+mn-ea"/>
              <a:cs typeface="+mn-cs"/>
            </a:endParaRPr>
          </a:p>
        </p:txBody>
      </p:sp>
      <p:sp>
        <p:nvSpPr>
          <p:cNvPr id="214" name="Freeform 213"/>
          <p:cNvSpPr/>
          <p:nvPr/>
        </p:nvSpPr>
        <p:spPr>
          <a:xfrm>
            <a:off x="779889" y="2894170"/>
            <a:ext cx="4743719" cy="558085"/>
          </a:xfrm>
          <a:custGeom>
            <a:avLst/>
            <a:gdLst>
              <a:gd name="connsiteX0" fmla="*/ 0 w 4743719"/>
              <a:gd name="connsiteY0" fmla="*/ 0 h 558085"/>
              <a:gd name="connsiteX1" fmla="*/ 57240 w 4743719"/>
              <a:gd name="connsiteY1" fmla="*/ 0 h 558085"/>
              <a:gd name="connsiteX2" fmla="*/ 57240 w 4743719"/>
              <a:gd name="connsiteY2" fmla="*/ 25042 h 558085"/>
              <a:gd name="connsiteX3" fmla="*/ 100169 w 4743719"/>
              <a:gd name="connsiteY3" fmla="*/ 17887 h 558085"/>
              <a:gd name="connsiteX4" fmla="*/ 114479 w 4743719"/>
              <a:gd name="connsiteY4" fmla="*/ 25042 h 558085"/>
              <a:gd name="connsiteX5" fmla="*/ 193183 w 4743719"/>
              <a:gd name="connsiteY5" fmla="*/ 28620 h 558085"/>
              <a:gd name="connsiteX6" fmla="*/ 193183 w 4743719"/>
              <a:gd name="connsiteY6" fmla="*/ 39352 h 558085"/>
              <a:gd name="connsiteX7" fmla="*/ 271888 w 4743719"/>
              <a:gd name="connsiteY7" fmla="*/ 42930 h 558085"/>
              <a:gd name="connsiteX8" fmla="*/ 279043 w 4743719"/>
              <a:gd name="connsiteY8" fmla="*/ 50085 h 558085"/>
              <a:gd name="connsiteX9" fmla="*/ 400676 w 4743719"/>
              <a:gd name="connsiteY9" fmla="*/ 53662 h 558085"/>
              <a:gd name="connsiteX10" fmla="*/ 400676 w 4743719"/>
              <a:gd name="connsiteY10" fmla="*/ 67972 h 558085"/>
              <a:gd name="connsiteX11" fmla="*/ 440028 w 4743719"/>
              <a:gd name="connsiteY11" fmla="*/ 67972 h 558085"/>
              <a:gd name="connsiteX12" fmla="*/ 447183 w 4743719"/>
              <a:gd name="connsiteY12" fmla="*/ 78704 h 558085"/>
              <a:gd name="connsiteX13" fmla="*/ 525888 w 4743719"/>
              <a:gd name="connsiteY13" fmla="*/ 75127 h 558085"/>
              <a:gd name="connsiteX14" fmla="*/ 525888 w 4743719"/>
              <a:gd name="connsiteY14" fmla="*/ 89437 h 558085"/>
              <a:gd name="connsiteX15" fmla="*/ 579550 w 4743719"/>
              <a:gd name="connsiteY15" fmla="*/ 89437 h 558085"/>
              <a:gd name="connsiteX16" fmla="*/ 586705 w 4743719"/>
              <a:gd name="connsiteY16" fmla="*/ 114479 h 558085"/>
              <a:gd name="connsiteX17" fmla="*/ 668986 w 4743719"/>
              <a:gd name="connsiteY17" fmla="*/ 114479 h 558085"/>
              <a:gd name="connsiteX18" fmla="*/ 672564 w 4743719"/>
              <a:gd name="connsiteY18" fmla="*/ 143099 h 558085"/>
              <a:gd name="connsiteX19" fmla="*/ 804930 w 4743719"/>
              <a:gd name="connsiteY19" fmla="*/ 139521 h 558085"/>
              <a:gd name="connsiteX20" fmla="*/ 808507 w 4743719"/>
              <a:gd name="connsiteY20" fmla="*/ 153831 h 558085"/>
              <a:gd name="connsiteX21" fmla="*/ 908676 w 4743719"/>
              <a:gd name="connsiteY21" fmla="*/ 146676 h 558085"/>
              <a:gd name="connsiteX22" fmla="*/ 915831 w 4743719"/>
              <a:gd name="connsiteY22" fmla="*/ 160986 h 558085"/>
              <a:gd name="connsiteX23" fmla="*/ 1080395 w 4743719"/>
              <a:gd name="connsiteY23" fmla="*/ 157408 h 558085"/>
              <a:gd name="connsiteX24" fmla="*/ 1087550 w 4743719"/>
              <a:gd name="connsiteY24" fmla="*/ 175296 h 558085"/>
              <a:gd name="connsiteX25" fmla="*/ 1252113 w 4743719"/>
              <a:gd name="connsiteY25" fmla="*/ 171718 h 558085"/>
              <a:gd name="connsiteX26" fmla="*/ 1259268 w 4743719"/>
              <a:gd name="connsiteY26" fmla="*/ 178873 h 558085"/>
              <a:gd name="connsiteX27" fmla="*/ 1284310 w 4743719"/>
              <a:gd name="connsiteY27" fmla="*/ 182451 h 558085"/>
              <a:gd name="connsiteX28" fmla="*/ 1287888 w 4743719"/>
              <a:gd name="connsiteY28" fmla="*/ 193183 h 558085"/>
              <a:gd name="connsiteX29" fmla="*/ 1345127 w 4743719"/>
              <a:gd name="connsiteY29" fmla="*/ 196761 h 558085"/>
              <a:gd name="connsiteX30" fmla="*/ 1352282 w 4743719"/>
              <a:gd name="connsiteY30" fmla="*/ 211070 h 558085"/>
              <a:gd name="connsiteX31" fmla="*/ 1373747 w 4743719"/>
              <a:gd name="connsiteY31" fmla="*/ 207493 h 558085"/>
              <a:gd name="connsiteX32" fmla="*/ 1377324 w 4743719"/>
              <a:gd name="connsiteY32" fmla="*/ 228958 h 558085"/>
              <a:gd name="connsiteX33" fmla="*/ 2053465 w 4743719"/>
              <a:gd name="connsiteY33" fmla="*/ 225380 h 558085"/>
              <a:gd name="connsiteX34" fmla="*/ 2057043 w 4743719"/>
              <a:gd name="connsiteY34" fmla="*/ 243268 h 558085"/>
              <a:gd name="connsiteX35" fmla="*/ 2107127 w 4743719"/>
              <a:gd name="connsiteY35" fmla="*/ 239690 h 558085"/>
              <a:gd name="connsiteX36" fmla="*/ 2110705 w 4743719"/>
              <a:gd name="connsiteY36" fmla="*/ 250423 h 558085"/>
              <a:gd name="connsiteX37" fmla="*/ 2278845 w 4743719"/>
              <a:gd name="connsiteY37" fmla="*/ 250423 h 558085"/>
              <a:gd name="connsiteX38" fmla="*/ 2289578 w 4743719"/>
              <a:gd name="connsiteY38" fmla="*/ 264732 h 558085"/>
              <a:gd name="connsiteX39" fmla="*/ 2700986 w 4743719"/>
              <a:gd name="connsiteY39" fmla="*/ 261155 h 558085"/>
              <a:gd name="connsiteX40" fmla="*/ 2700986 w 4743719"/>
              <a:gd name="connsiteY40" fmla="*/ 271887 h 558085"/>
              <a:gd name="connsiteX41" fmla="*/ 2808310 w 4743719"/>
              <a:gd name="connsiteY41" fmla="*/ 268310 h 558085"/>
              <a:gd name="connsiteX42" fmla="*/ 2811888 w 4743719"/>
              <a:gd name="connsiteY42" fmla="*/ 279042 h 558085"/>
              <a:gd name="connsiteX43" fmla="*/ 2879859 w 4743719"/>
              <a:gd name="connsiteY43" fmla="*/ 279042 h 558085"/>
              <a:gd name="connsiteX44" fmla="*/ 2879859 w 4743719"/>
              <a:gd name="connsiteY44" fmla="*/ 300507 h 558085"/>
              <a:gd name="connsiteX45" fmla="*/ 3144592 w 4743719"/>
              <a:gd name="connsiteY45" fmla="*/ 300507 h 558085"/>
              <a:gd name="connsiteX46" fmla="*/ 3151747 w 4743719"/>
              <a:gd name="connsiteY46" fmla="*/ 325549 h 558085"/>
              <a:gd name="connsiteX47" fmla="*/ 3266226 w 4743719"/>
              <a:gd name="connsiteY47" fmla="*/ 318394 h 558085"/>
              <a:gd name="connsiteX48" fmla="*/ 3273381 w 4743719"/>
              <a:gd name="connsiteY48" fmla="*/ 332704 h 558085"/>
              <a:gd name="connsiteX49" fmla="*/ 3441521 w 4743719"/>
              <a:gd name="connsiteY49" fmla="*/ 336282 h 558085"/>
              <a:gd name="connsiteX50" fmla="*/ 3448676 w 4743719"/>
              <a:gd name="connsiteY50" fmla="*/ 354169 h 558085"/>
              <a:gd name="connsiteX51" fmla="*/ 3631127 w 4743719"/>
              <a:gd name="connsiteY51" fmla="*/ 357746 h 558085"/>
              <a:gd name="connsiteX52" fmla="*/ 3631127 w 4743719"/>
              <a:gd name="connsiteY52" fmla="*/ 382789 h 558085"/>
              <a:gd name="connsiteX53" fmla="*/ 3720564 w 4743719"/>
              <a:gd name="connsiteY53" fmla="*/ 382789 h 558085"/>
              <a:gd name="connsiteX54" fmla="*/ 3724141 w 4743719"/>
              <a:gd name="connsiteY54" fmla="*/ 404254 h 558085"/>
              <a:gd name="connsiteX55" fmla="*/ 4160592 w 4743719"/>
              <a:gd name="connsiteY55" fmla="*/ 404254 h 558085"/>
              <a:gd name="connsiteX56" fmla="*/ 4164169 w 4743719"/>
              <a:gd name="connsiteY56" fmla="*/ 447183 h 558085"/>
              <a:gd name="connsiteX57" fmla="*/ 4207099 w 4743719"/>
              <a:gd name="connsiteY57" fmla="*/ 450761 h 558085"/>
              <a:gd name="connsiteX58" fmla="*/ 4214254 w 4743719"/>
              <a:gd name="connsiteY58" fmla="*/ 479380 h 558085"/>
              <a:gd name="connsiteX59" fmla="*/ 4232141 w 4743719"/>
              <a:gd name="connsiteY59" fmla="*/ 479380 h 558085"/>
              <a:gd name="connsiteX60" fmla="*/ 4232141 w 4743719"/>
              <a:gd name="connsiteY60" fmla="*/ 511577 h 558085"/>
              <a:gd name="connsiteX61" fmla="*/ 4250028 w 4743719"/>
              <a:gd name="connsiteY61" fmla="*/ 518732 h 558085"/>
              <a:gd name="connsiteX62" fmla="*/ 4257183 w 4743719"/>
              <a:gd name="connsiteY62" fmla="*/ 554507 h 558085"/>
              <a:gd name="connsiteX63" fmla="*/ 4743719 w 4743719"/>
              <a:gd name="connsiteY63" fmla="*/ 558085 h 55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743719" h="558085">
                <a:moveTo>
                  <a:pt x="0" y="0"/>
                </a:moveTo>
                <a:lnTo>
                  <a:pt x="57240" y="0"/>
                </a:lnTo>
                <a:lnTo>
                  <a:pt x="57240" y="25042"/>
                </a:lnTo>
                <a:lnTo>
                  <a:pt x="100169" y="17887"/>
                </a:lnTo>
                <a:lnTo>
                  <a:pt x="114479" y="25042"/>
                </a:lnTo>
                <a:lnTo>
                  <a:pt x="193183" y="28620"/>
                </a:lnTo>
                <a:lnTo>
                  <a:pt x="193183" y="39352"/>
                </a:lnTo>
                <a:lnTo>
                  <a:pt x="271888" y="42930"/>
                </a:lnTo>
                <a:lnTo>
                  <a:pt x="279043" y="50085"/>
                </a:lnTo>
                <a:lnTo>
                  <a:pt x="400676" y="53662"/>
                </a:lnTo>
                <a:lnTo>
                  <a:pt x="400676" y="67972"/>
                </a:lnTo>
                <a:lnTo>
                  <a:pt x="440028" y="67972"/>
                </a:lnTo>
                <a:lnTo>
                  <a:pt x="447183" y="78704"/>
                </a:lnTo>
                <a:lnTo>
                  <a:pt x="525888" y="75127"/>
                </a:lnTo>
                <a:lnTo>
                  <a:pt x="525888" y="89437"/>
                </a:lnTo>
                <a:lnTo>
                  <a:pt x="579550" y="89437"/>
                </a:lnTo>
                <a:lnTo>
                  <a:pt x="586705" y="114479"/>
                </a:lnTo>
                <a:lnTo>
                  <a:pt x="668986" y="114479"/>
                </a:lnTo>
                <a:lnTo>
                  <a:pt x="672564" y="143099"/>
                </a:lnTo>
                <a:lnTo>
                  <a:pt x="804930" y="139521"/>
                </a:lnTo>
                <a:lnTo>
                  <a:pt x="808507" y="153831"/>
                </a:lnTo>
                <a:lnTo>
                  <a:pt x="908676" y="146676"/>
                </a:lnTo>
                <a:lnTo>
                  <a:pt x="915831" y="160986"/>
                </a:lnTo>
                <a:lnTo>
                  <a:pt x="1080395" y="157408"/>
                </a:lnTo>
                <a:lnTo>
                  <a:pt x="1087550" y="175296"/>
                </a:lnTo>
                <a:lnTo>
                  <a:pt x="1252113" y="171718"/>
                </a:lnTo>
                <a:lnTo>
                  <a:pt x="1259268" y="178873"/>
                </a:lnTo>
                <a:lnTo>
                  <a:pt x="1284310" y="182451"/>
                </a:lnTo>
                <a:lnTo>
                  <a:pt x="1287888" y="193183"/>
                </a:lnTo>
                <a:lnTo>
                  <a:pt x="1345127" y="196761"/>
                </a:lnTo>
                <a:lnTo>
                  <a:pt x="1352282" y="211070"/>
                </a:lnTo>
                <a:lnTo>
                  <a:pt x="1373747" y="207493"/>
                </a:lnTo>
                <a:lnTo>
                  <a:pt x="1377324" y="228958"/>
                </a:lnTo>
                <a:lnTo>
                  <a:pt x="2053465" y="225380"/>
                </a:lnTo>
                <a:lnTo>
                  <a:pt x="2057043" y="243268"/>
                </a:lnTo>
                <a:lnTo>
                  <a:pt x="2107127" y="239690"/>
                </a:lnTo>
                <a:lnTo>
                  <a:pt x="2110705" y="250423"/>
                </a:lnTo>
                <a:lnTo>
                  <a:pt x="2278845" y="250423"/>
                </a:lnTo>
                <a:lnTo>
                  <a:pt x="2289578" y="264732"/>
                </a:lnTo>
                <a:lnTo>
                  <a:pt x="2700986" y="261155"/>
                </a:lnTo>
                <a:lnTo>
                  <a:pt x="2700986" y="271887"/>
                </a:lnTo>
                <a:lnTo>
                  <a:pt x="2808310" y="268310"/>
                </a:lnTo>
                <a:lnTo>
                  <a:pt x="2811888" y="279042"/>
                </a:lnTo>
                <a:lnTo>
                  <a:pt x="2879859" y="279042"/>
                </a:lnTo>
                <a:lnTo>
                  <a:pt x="2879859" y="300507"/>
                </a:lnTo>
                <a:lnTo>
                  <a:pt x="3144592" y="300507"/>
                </a:lnTo>
                <a:lnTo>
                  <a:pt x="3151747" y="325549"/>
                </a:lnTo>
                <a:lnTo>
                  <a:pt x="3266226" y="318394"/>
                </a:lnTo>
                <a:lnTo>
                  <a:pt x="3273381" y="332704"/>
                </a:lnTo>
                <a:lnTo>
                  <a:pt x="3441521" y="336282"/>
                </a:lnTo>
                <a:lnTo>
                  <a:pt x="3448676" y="354169"/>
                </a:lnTo>
                <a:lnTo>
                  <a:pt x="3631127" y="357746"/>
                </a:lnTo>
                <a:lnTo>
                  <a:pt x="3631127" y="382789"/>
                </a:lnTo>
                <a:lnTo>
                  <a:pt x="3720564" y="382789"/>
                </a:lnTo>
                <a:lnTo>
                  <a:pt x="3724141" y="404254"/>
                </a:lnTo>
                <a:lnTo>
                  <a:pt x="4160592" y="404254"/>
                </a:lnTo>
                <a:lnTo>
                  <a:pt x="4164169" y="447183"/>
                </a:lnTo>
                <a:lnTo>
                  <a:pt x="4207099" y="450761"/>
                </a:lnTo>
                <a:lnTo>
                  <a:pt x="4214254" y="479380"/>
                </a:lnTo>
                <a:lnTo>
                  <a:pt x="4232141" y="479380"/>
                </a:lnTo>
                <a:lnTo>
                  <a:pt x="4232141" y="511577"/>
                </a:lnTo>
                <a:lnTo>
                  <a:pt x="4250028" y="518732"/>
                </a:lnTo>
                <a:lnTo>
                  <a:pt x="4257183" y="554507"/>
                </a:lnTo>
                <a:lnTo>
                  <a:pt x="4743719" y="558085"/>
                </a:lnTo>
              </a:path>
            </a:pathLst>
          </a:custGeom>
          <a:ln>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93348"/>
              </a:solidFill>
              <a:effectLst/>
              <a:uLnTx/>
              <a:uFillTx/>
              <a:latin typeface="Arial"/>
              <a:ea typeface="+mn-ea"/>
              <a:cs typeface="+mn-cs"/>
            </a:endParaRPr>
          </a:p>
        </p:txBody>
      </p:sp>
      <p:sp>
        <p:nvSpPr>
          <p:cNvPr id="2" name="Title 1">
            <a:extLst>
              <a:ext uri="{FF2B5EF4-FFF2-40B4-BE49-F238E27FC236}">
                <a16:creationId xmlns:a16="http://schemas.microsoft.com/office/drawing/2014/main" id="{1BDEB3DC-C695-67C1-8696-57E6040172EF}"/>
              </a:ext>
            </a:extLst>
          </p:cNvPr>
          <p:cNvSpPr>
            <a:spLocks noGrp="1"/>
          </p:cNvSpPr>
          <p:nvPr>
            <p:ph type="title"/>
          </p:nvPr>
        </p:nvSpPr>
        <p:spPr>
          <a:xfrm>
            <a:off x="598105" y="-446275"/>
            <a:ext cx="10866220" cy="1250147"/>
          </a:xfrm>
        </p:spPr>
        <p:txBody>
          <a:bodyPr>
            <a:normAutofit/>
          </a:bodyPr>
          <a:lstStyle/>
          <a:p>
            <a:r>
              <a:rPr lang="en-US" dirty="0"/>
              <a:t>AMPLIFY: PFS and IGHV Status</a:t>
            </a:r>
            <a:r>
              <a:rPr lang="en-US" baseline="30000" dirty="0"/>
              <a:t>1,2</a:t>
            </a:r>
          </a:p>
        </p:txBody>
      </p:sp>
      <p:sp>
        <p:nvSpPr>
          <p:cNvPr id="5" name="TextBox 4">
            <a:extLst>
              <a:ext uri="{FF2B5EF4-FFF2-40B4-BE49-F238E27FC236}">
                <a16:creationId xmlns:a16="http://schemas.microsoft.com/office/drawing/2014/main" id="{BB5E0586-4278-D7FB-AEBF-E0F3A88BDCAD}"/>
              </a:ext>
            </a:extLst>
          </p:cNvPr>
          <p:cNvSpPr txBox="1"/>
          <p:nvPr/>
        </p:nvSpPr>
        <p:spPr>
          <a:xfrm>
            <a:off x="0" y="6433699"/>
            <a:ext cx="10846807" cy="21544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00" cap="none" spc="0" normalizeH="0" baseline="0" noProof="0" dirty="0">
                <a:ln>
                  <a:noFill/>
                </a:ln>
                <a:solidFill>
                  <a:srgbClr val="555555">
                    <a:lumMod val="50000"/>
                    <a:lumOff val="50000"/>
                  </a:srgbClr>
                </a:solidFill>
                <a:effectLst/>
                <a:uLnTx/>
                <a:uFillTx/>
                <a:latin typeface="Calibri"/>
                <a:ea typeface="Aptos" panose="020B0004020202020204" pitchFamily="34" charset="0"/>
                <a:cs typeface="Times New Roman" panose="02020603050405020304" pitchFamily="18" charset="0"/>
              </a:rPr>
              <a:t>1. Brown JR. </a:t>
            </a:r>
            <a:r>
              <a:rPr kumimoji="0" lang="en-US" sz="800" b="0" i="1" u="none" strike="noStrike" kern="100" cap="none" spc="0" normalizeH="0" baseline="0" noProof="0" dirty="0">
                <a:ln>
                  <a:noFill/>
                </a:ln>
                <a:solidFill>
                  <a:srgbClr val="555555">
                    <a:lumMod val="50000"/>
                    <a:lumOff val="50000"/>
                  </a:srgbClr>
                </a:solidFill>
                <a:effectLst/>
                <a:uLnTx/>
                <a:uFillTx/>
                <a:latin typeface="Calibri"/>
                <a:ea typeface="Aptos" panose="020B0004020202020204" pitchFamily="34" charset="0"/>
                <a:cs typeface="Times New Roman" panose="02020603050405020304" pitchFamily="18" charset="0"/>
              </a:rPr>
              <a:t>N Engl J Med</a:t>
            </a:r>
            <a:r>
              <a:rPr kumimoji="0" lang="en-US" sz="800" b="0" i="0" u="none" strike="noStrike" kern="100" cap="none" spc="0" normalizeH="0" baseline="0" noProof="0" dirty="0">
                <a:ln>
                  <a:noFill/>
                </a:ln>
                <a:solidFill>
                  <a:srgbClr val="555555">
                    <a:lumMod val="50000"/>
                    <a:lumOff val="50000"/>
                  </a:srgbClr>
                </a:solidFill>
                <a:effectLst/>
                <a:uLnTx/>
                <a:uFillTx/>
                <a:latin typeface="Calibri"/>
                <a:ea typeface="Aptos" panose="020B0004020202020204" pitchFamily="34" charset="0"/>
                <a:cs typeface="Times New Roman" panose="02020603050405020304" pitchFamily="18" charset="0"/>
              </a:rPr>
              <a:t>. 2025;392(8):748-762. 2. </a:t>
            </a:r>
            <a:r>
              <a:rPr kumimoji="0" lang="en-US" sz="800" b="0" i="0" u="none" strike="noStrike" kern="1200" cap="none" spc="0" normalizeH="0" baseline="0" noProof="0" dirty="0">
                <a:ln>
                  <a:noFill/>
                </a:ln>
                <a:solidFill>
                  <a:srgbClr val="555555">
                    <a:lumMod val="50000"/>
                    <a:lumOff val="50000"/>
                  </a:srgbClr>
                </a:solidFill>
                <a:effectLst/>
                <a:uLnTx/>
                <a:uFillTx/>
                <a:latin typeface="Calibri"/>
                <a:ea typeface="+mn-ea"/>
                <a:cs typeface="+mn-cs"/>
              </a:rPr>
              <a:t>Brown J, et al. ASH 2024. Oral session 1009. </a:t>
            </a:r>
          </a:p>
        </p:txBody>
      </p:sp>
      <p:grpSp>
        <p:nvGrpSpPr>
          <p:cNvPr id="6" name="Group 5"/>
          <p:cNvGrpSpPr/>
          <p:nvPr/>
        </p:nvGrpSpPr>
        <p:grpSpPr>
          <a:xfrm>
            <a:off x="704788" y="2853113"/>
            <a:ext cx="5072085" cy="1847667"/>
            <a:chOff x="946187" y="2445468"/>
            <a:chExt cx="4932083" cy="2490216"/>
          </a:xfrm>
        </p:grpSpPr>
        <p:sp>
          <p:nvSpPr>
            <p:cNvPr id="8" name="Freeform 7">
              <a:extLst>
                <a:ext uri="{FF2B5EF4-FFF2-40B4-BE49-F238E27FC236}">
                  <a16:creationId xmlns:a16="http://schemas.microsoft.com/office/drawing/2014/main" id="{7A5B9D72-EE73-F3D1-4575-CEF274F9BD58}"/>
                </a:ext>
              </a:extLst>
            </p:cNvPr>
            <p:cNvSpPr/>
            <p:nvPr/>
          </p:nvSpPr>
          <p:spPr>
            <a:xfrm>
              <a:off x="953423" y="2445468"/>
              <a:ext cx="3617" cy="2486400"/>
            </a:xfrm>
            <a:custGeom>
              <a:avLst/>
              <a:gdLst>
                <a:gd name="connsiteX0" fmla="*/ -92 w 3617"/>
                <a:gd name="connsiteY0" fmla="*/ -176 h 2486400"/>
                <a:gd name="connsiteX1" fmla="*/ -92 w 3617"/>
                <a:gd name="connsiteY1" fmla="*/ 2486225 h 2486400"/>
              </a:gdLst>
              <a:ahLst/>
              <a:cxnLst>
                <a:cxn ang="0">
                  <a:pos x="connsiteX0" y="connsiteY0"/>
                </a:cxn>
                <a:cxn ang="0">
                  <a:pos x="connsiteX1" y="connsiteY1"/>
                </a:cxn>
              </a:cxnLst>
              <a:rect l="l" t="t" r="r" b="b"/>
              <a:pathLst>
                <a:path w="3617" h="2486400">
                  <a:moveTo>
                    <a:pt x="-92" y="-176"/>
                  </a:moveTo>
                  <a:lnTo>
                    <a:pt x="-92" y="2486225"/>
                  </a:lnTo>
                </a:path>
              </a:pathLst>
            </a:custGeom>
            <a:noFill/>
            <a:ln w="28575" cap="flat" cmpd="sng">
              <a:solidFill>
                <a:schemeClr val="tx2"/>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8">
              <a:extLst>
                <a:ext uri="{FF2B5EF4-FFF2-40B4-BE49-F238E27FC236}">
                  <a16:creationId xmlns:a16="http://schemas.microsoft.com/office/drawing/2014/main" id="{C5D0ACFE-7DD8-30FE-3A6C-0A44EAE11355}"/>
                </a:ext>
              </a:extLst>
            </p:cNvPr>
            <p:cNvSpPr/>
            <p:nvPr/>
          </p:nvSpPr>
          <p:spPr>
            <a:xfrm rot="10800000" flipV="1">
              <a:off x="946187" y="4935684"/>
              <a:ext cx="4932083" cy="0"/>
            </a:xfrm>
            <a:custGeom>
              <a:avLst/>
              <a:gdLst>
                <a:gd name="connsiteX0" fmla="*/ 194 w 4932084"/>
                <a:gd name="connsiteY0" fmla="*/ 692 h 0"/>
                <a:gd name="connsiteX1" fmla="*/ 4932279 w 4932084"/>
                <a:gd name="connsiteY1" fmla="*/ 693 h 0"/>
              </a:gdLst>
              <a:ahLst/>
              <a:cxnLst>
                <a:cxn ang="0">
                  <a:pos x="connsiteX0" y="connsiteY0"/>
                </a:cxn>
                <a:cxn ang="0">
                  <a:pos x="connsiteX1" y="connsiteY1"/>
                </a:cxn>
              </a:cxnLst>
              <a:rect l="l" t="t" r="r" b="b"/>
              <a:pathLst>
                <a:path w="4932084">
                  <a:moveTo>
                    <a:pt x="194" y="692"/>
                  </a:moveTo>
                  <a:lnTo>
                    <a:pt x="4932279" y="693"/>
                  </a:lnTo>
                </a:path>
              </a:pathLst>
            </a:custGeom>
            <a:noFill/>
            <a:ln w="28575" cap="flat" cmpd="sng">
              <a:solidFill>
                <a:schemeClr val="tx2"/>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891233EE-B7A1-A0E9-7E46-B445F187CF02}"/>
              </a:ext>
            </a:extLst>
          </p:cNvPr>
          <p:cNvSpPr txBox="1"/>
          <p:nvPr/>
        </p:nvSpPr>
        <p:spPr>
          <a:xfrm>
            <a:off x="2923780" y="4912349"/>
            <a:ext cx="641522"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1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sym typeface="Arial"/>
                <a:rtl val="0"/>
              </a:rPr>
              <a:t>Months</a:t>
            </a:r>
          </a:p>
        </p:txBody>
      </p:sp>
      <p:grpSp>
        <p:nvGrpSpPr>
          <p:cNvPr id="120" name="Group 119"/>
          <p:cNvGrpSpPr/>
          <p:nvPr/>
        </p:nvGrpSpPr>
        <p:grpSpPr>
          <a:xfrm>
            <a:off x="797053" y="4702591"/>
            <a:ext cx="4906692" cy="70799"/>
            <a:chOff x="797052" y="4272246"/>
            <a:chExt cx="4906692" cy="70799"/>
          </a:xfrm>
        </p:grpSpPr>
        <p:sp>
          <p:nvSpPr>
            <p:cNvPr id="24" name="Freeform 23">
              <a:extLst>
                <a:ext uri="{FF2B5EF4-FFF2-40B4-BE49-F238E27FC236}">
                  <a16:creationId xmlns:a16="http://schemas.microsoft.com/office/drawing/2014/main" id="{E07A6C6E-BAEA-105A-5DBC-A42CF7AC020D}"/>
                </a:ext>
              </a:extLst>
            </p:cNvPr>
            <p:cNvSpPr/>
            <p:nvPr/>
          </p:nvSpPr>
          <p:spPr>
            <a:xfrm flipV="1">
              <a:off x="797052" y="4272246"/>
              <a:ext cx="0" cy="70799"/>
            </a:xfrm>
            <a:custGeom>
              <a:avLst/>
              <a:gdLst>
                <a:gd name="connsiteX0" fmla="*/ 202 w 0"/>
                <a:gd name="connsiteY0" fmla="*/ 693 h 34224"/>
                <a:gd name="connsiteX1" fmla="*/ 202 w 0"/>
                <a:gd name="connsiteY1" fmla="*/ 34917 h 34224"/>
              </a:gdLst>
              <a:ahLst/>
              <a:cxnLst>
                <a:cxn ang="0">
                  <a:pos x="connsiteX0" y="connsiteY0"/>
                </a:cxn>
                <a:cxn ang="0">
                  <a:pos x="connsiteX1" y="connsiteY1"/>
                </a:cxn>
              </a:cxnLst>
              <a:rect l="l" t="t" r="r" b="b"/>
              <a:pathLst>
                <a:path h="34224">
                  <a:moveTo>
                    <a:pt x="202" y="693"/>
                  </a:moveTo>
                  <a:lnTo>
                    <a:pt x="202"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Freeform 25">
              <a:extLst>
                <a:ext uri="{FF2B5EF4-FFF2-40B4-BE49-F238E27FC236}">
                  <a16:creationId xmlns:a16="http://schemas.microsoft.com/office/drawing/2014/main" id="{BA7CD138-0525-2126-A516-4670BEFCD28F}"/>
                </a:ext>
              </a:extLst>
            </p:cNvPr>
            <p:cNvSpPr/>
            <p:nvPr/>
          </p:nvSpPr>
          <p:spPr>
            <a:xfrm flipV="1">
              <a:off x="1287721" y="4272246"/>
              <a:ext cx="0" cy="70799"/>
            </a:xfrm>
            <a:custGeom>
              <a:avLst/>
              <a:gdLst>
                <a:gd name="connsiteX0" fmla="*/ 336 w 0"/>
                <a:gd name="connsiteY0" fmla="*/ 693 h 34224"/>
                <a:gd name="connsiteX1" fmla="*/ 336 w 0"/>
                <a:gd name="connsiteY1" fmla="*/ 34917 h 34224"/>
              </a:gdLst>
              <a:ahLst/>
              <a:cxnLst>
                <a:cxn ang="0">
                  <a:pos x="connsiteX0" y="connsiteY0"/>
                </a:cxn>
                <a:cxn ang="0">
                  <a:pos x="connsiteX1" y="connsiteY1"/>
                </a:cxn>
              </a:cxnLst>
              <a:rect l="l" t="t" r="r" b="b"/>
              <a:pathLst>
                <a:path h="34224">
                  <a:moveTo>
                    <a:pt x="336" y="693"/>
                  </a:moveTo>
                  <a:lnTo>
                    <a:pt x="336"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Freeform 27">
              <a:extLst>
                <a:ext uri="{FF2B5EF4-FFF2-40B4-BE49-F238E27FC236}">
                  <a16:creationId xmlns:a16="http://schemas.microsoft.com/office/drawing/2014/main" id="{A1BC75C9-DE67-C020-73E8-0DA973A58105}"/>
                </a:ext>
              </a:extLst>
            </p:cNvPr>
            <p:cNvSpPr/>
            <p:nvPr/>
          </p:nvSpPr>
          <p:spPr>
            <a:xfrm flipV="1">
              <a:off x="1778390" y="4272246"/>
              <a:ext cx="0" cy="70799"/>
            </a:xfrm>
            <a:custGeom>
              <a:avLst/>
              <a:gdLst>
                <a:gd name="connsiteX0" fmla="*/ 470 w 0"/>
                <a:gd name="connsiteY0" fmla="*/ 693 h 34224"/>
                <a:gd name="connsiteX1" fmla="*/ 470 w 0"/>
                <a:gd name="connsiteY1" fmla="*/ 34917 h 34224"/>
              </a:gdLst>
              <a:ahLst/>
              <a:cxnLst>
                <a:cxn ang="0">
                  <a:pos x="connsiteX0" y="connsiteY0"/>
                </a:cxn>
                <a:cxn ang="0">
                  <a:pos x="connsiteX1" y="connsiteY1"/>
                </a:cxn>
              </a:cxnLst>
              <a:rect l="l" t="t" r="r" b="b"/>
              <a:pathLst>
                <a:path h="34224">
                  <a:moveTo>
                    <a:pt x="470" y="693"/>
                  </a:moveTo>
                  <a:lnTo>
                    <a:pt x="470"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Freeform 29">
              <a:extLst>
                <a:ext uri="{FF2B5EF4-FFF2-40B4-BE49-F238E27FC236}">
                  <a16:creationId xmlns:a16="http://schemas.microsoft.com/office/drawing/2014/main" id="{E759A924-4370-0833-4CE0-2B45E92713DF}"/>
                </a:ext>
              </a:extLst>
            </p:cNvPr>
            <p:cNvSpPr/>
            <p:nvPr/>
          </p:nvSpPr>
          <p:spPr>
            <a:xfrm flipV="1">
              <a:off x="2269059" y="4272246"/>
              <a:ext cx="0" cy="70799"/>
            </a:xfrm>
            <a:custGeom>
              <a:avLst/>
              <a:gdLst>
                <a:gd name="connsiteX0" fmla="*/ 604 w 0"/>
                <a:gd name="connsiteY0" fmla="*/ 693 h 34224"/>
                <a:gd name="connsiteX1" fmla="*/ 604 w 0"/>
                <a:gd name="connsiteY1" fmla="*/ 34917 h 34224"/>
              </a:gdLst>
              <a:ahLst/>
              <a:cxnLst>
                <a:cxn ang="0">
                  <a:pos x="connsiteX0" y="connsiteY0"/>
                </a:cxn>
                <a:cxn ang="0">
                  <a:pos x="connsiteX1" y="connsiteY1"/>
                </a:cxn>
              </a:cxnLst>
              <a:rect l="l" t="t" r="r" b="b"/>
              <a:pathLst>
                <a:path h="34224">
                  <a:moveTo>
                    <a:pt x="604" y="693"/>
                  </a:moveTo>
                  <a:lnTo>
                    <a:pt x="604"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Freeform 31">
              <a:extLst>
                <a:ext uri="{FF2B5EF4-FFF2-40B4-BE49-F238E27FC236}">
                  <a16:creationId xmlns:a16="http://schemas.microsoft.com/office/drawing/2014/main" id="{70B97D3F-5C68-ED8D-2B78-03256324B01B}"/>
                </a:ext>
              </a:extLst>
            </p:cNvPr>
            <p:cNvSpPr/>
            <p:nvPr/>
          </p:nvSpPr>
          <p:spPr>
            <a:xfrm flipV="1">
              <a:off x="2759728" y="4272246"/>
              <a:ext cx="0" cy="70799"/>
            </a:xfrm>
            <a:custGeom>
              <a:avLst/>
              <a:gdLst>
                <a:gd name="connsiteX0" fmla="*/ 738 w 0"/>
                <a:gd name="connsiteY0" fmla="*/ 693 h 34224"/>
                <a:gd name="connsiteX1" fmla="*/ 738 w 0"/>
                <a:gd name="connsiteY1" fmla="*/ 34917 h 34224"/>
              </a:gdLst>
              <a:ahLst/>
              <a:cxnLst>
                <a:cxn ang="0">
                  <a:pos x="connsiteX0" y="connsiteY0"/>
                </a:cxn>
                <a:cxn ang="0">
                  <a:pos x="connsiteX1" y="connsiteY1"/>
                </a:cxn>
              </a:cxnLst>
              <a:rect l="l" t="t" r="r" b="b"/>
              <a:pathLst>
                <a:path h="34224">
                  <a:moveTo>
                    <a:pt x="738" y="693"/>
                  </a:moveTo>
                  <a:lnTo>
                    <a:pt x="738"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Freeform 33">
              <a:extLst>
                <a:ext uri="{FF2B5EF4-FFF2-40B4-BE49-F238E27FC236}">
                  <a16:creationId xmlns:a16="http://schemas.microsoft.com/office/drawing/2014/main" id="{3E677E96-AA34-4A6A-904D-909AC30F8CD9}"/>
                </a:ext>
              </a:extLst>
            </p:cNvPr>
            <p:cNvSpPr/>
            <p:nvPr/>
          </p:nvSpPr>
          <p:spPr>
            <a:xfrm flipV="1">
              <a:off x="3250397" y="4272246"/>
              <a:ext cx="0" cy="70799"/>
            </a:xfrm>
            <a:custGeom>
              <a:avLst/>
              <a:gdLst>
                <a:gd name="connsiteX0" fmla="*/ 872 w 0"/>
                <a:gd name="connsiteY0" fmla="*/ 693 h 34224"/>
                <a:gd name="connsiteX1" fmla="*/ 872 w 0"/>
                <a:gd name="connsiteY1" fmla="*/ 34917 h 34224"/>
              </a:gdLst>
              <a:ahLst/>
              <a:cxnLst>
                <a:cxn ang="0">
                  <a:pos x="connsiteX0" y="connsiteY0"/>
                </a:cxn>
                <a:cxn ang="0">
                  <a:pos x="connsiteX1" y="connsiteY1"/>
                </a:cxn>
              </a:cxnLst>
              <a:rect l="l" t="t" r="r" b="b"/>
              <a:pathLst>
                <a:path h="34224">
                  <a:moveTo>
                    <a:pt x="872" y="693"/>
                  </a:moveTo>
                  <a:lnTo>
                    <a:pt x="872"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Freeform 35">
              <a:extLst>
                <a:ext uri="{FF2B5EF4-FFF2-40B4-BE49-F238E27FC236}">
                  <a16:creationId xmlns:a16="http://schemas.microsoft.com/office/drawing/2014/main" id="{00092D21-C71E-B75E-49FC-D6A597D57E34}"/>
                </a:ext>
              </a:extLst>
            </p:cNvPr>
            <p:cNvSpPr/>
            <p:nvPr/>
          </p:nvSpPr>
          <p:spPr>
            <a:xfrm flipV="1">
              <a:off x="3741066" y="4272246"/>
              <a:ext cx="0" cy="70799"/>
            </a:xfrm>
            <a:custGeom>
              <a:avLst/>
              <a:gdLst>
                <a:gd name="connsiteX0" fmla="*/ 1006 w 0"/>
                <a:gd name="connsiteY0" fmla="*/ 693 h 34224"/>
                <a:gd name="connsiteX1" fmla="*/ 1006 w 0"/>
                <a:gd name="connsiteY1" fmla="*/ 34917 h 34224"/>
              </a:gdLst>
              <a:ahLst/>
              <a:cxnLst>
                <a:cxn ang="0">
                  <a:pos x="connsiteX0" y="connsiteY0"/>
                </a:cxn>
                <a:cxn ang="0">
                  <a:pos x="connsiteX1" y="connsiteY1"/>
                </a:cxn>
              </a:cxnLst>
              <a:rect l="l" t="t" r="r" b="b"/>
              <a:pathLst>
                <a:path h="34224">
                  <a:moveTo>
                    <a:pt x="1006" y="693"/>
                  </a:moveTo>
                  <a:lnTo>
                    <a:pt x="1006"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Freeform 37">
              <a:extLst>
                <a:ext uri="{FF2B5EF4-FFF2-40B4-BE49-F238E27FC236}">
                  <a16:creationId xmlns:a16="http://schemas.microsoft.com/office/drawing/2014/main" id="{F43F8A31-A62A-A151-9951-3ACDE7FE43F8}"/>
                </a:ext>
              </a:extLst>
            </p:cNvPr>
            <p:cNvSpPr/>
            <p:nvPr/>
          </p:nvSpPr>
          <p:spPr>
            <a:xfrm flipV="1">
              <a:off x="4231735" y="4272246"/>
              <a:ext cx="0" cy="70799"/>
            </a:xfrm>
            <a:custGeom>
              <a:avLst/>
              <a:gdLst>
                <a:gd name="connsiteX0" fmla="*/ 1140 w 0"/>
                <a:gd name="connsiteY0" fmla="*/ 693 h 34224"/>
                <a:gd name="connsiteX1" fmla="*/ 1140 w 0"/>
                <a:gd name="connsiteY1" fmla="*/ 34917 h 34224"/>
              </a:gdLst>
              <a:ahLst/>
              <a:cxnLst>
                <a:cxn ang="0">
                  <a:pos x="connsiteX0" y="connsiteY0"/>
                </a:cxn>
                <a:cxn ang="0">
                  <a:pos x="connsiteX1" y="connsiteY1"/>
                </a:cxn>
              </a:cxnLst>
              <a:rect l="l" t="t" r="r" b="b"/>
              <a:pathLst>
                <a:path h="34224">
                  <a:moveTo>
                    <a:pt x="1140" y="693"/>
                  </a:moveTo>
                  <a:lnTo>
                    <a:pt x="1140"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Freeform 39">
              <a:extLst>
                <a:ext uri="{FF2B5EF4-FFF2-40B4-BE49-F238E27FC236}">
                  <a16:creationId xmlns:a16="http://schemas.microsoft.com/office/drawing/2014/main" id="{0F9658B4-5C32-818A-1156-A22A6D48377A}"/>
                </a:ext>
              </a:extLst>
            </p:cNvPr>
            <p:cNvSpPr/>
            <p:nvPr/>
          </p:nvSpPr>
          <p:spPr>
            <a:xfrm flipV="1">
              <a:off x="4722404" y="4272246"/>
              <a:ext cx="0" cy="70799"/>
            </a:xfrm>
            <a:custGeom>
              <a:avLst/>
              <a:gdLst>
                <a:gd name="connsiteX0" fmla="*/ 1274 w 0"/>
                <a:gd name="connsiteY0" fmla="*/ 693 h 34224"/>
                <a:gd name="connsiteX1" fmla="*/ 1274 w 0"/>
                <a:gd name="connsiteY1" fmla="*/ 34917 h 34224"/>
              </a:gdLst>
              <a:ahLst/>
              <a:cxnLst>
                <a:cxn ang="0">
                  <a:pos x="connsiteX0" y="connsiteY0"/>
                </a:cxn>
                <a:cxn ang="0">
                  <a:pos x="connsiteX1" y="connsiteY1"/>
                </a:cxn>
              </a:cxnLst>
              <a:rect l="l" t="t" r="r" b="b"/>
              <a:pathLst>
                <a:path h="34224">
                  <a:moveTo>
                    <a:pt x="1274" y="693"/>
                  </a:moveTo>
                  <a:lnTo>
                    <a:pt x="1274"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Freeform 41">
              <a:extLst>
                <a:ext uri="{FF2B5EF4-FFF2-40B4-BE49-F238E27FC236}">
                  <a16:creationId xmlns:a16="http://schemas.microsoft.com/office/drawing/2014/main" id="{FC732772-BE50-9E71-6CC5-EA66A0C0619E}"/>
                </a:ext>
              </a:extLst>
            </p:cNvPr>
            <p:cNvSpPr/>
            <p:nvPr/>
          </p:nvSpPr>
          <p:spPr>
            <a:xfrm flipV="1">
              <a:off x="5213073" y="4272246"/>
              <a:ext cx="0" cy="70799"/>
            </a:xfrm>
            <a:custGeom>
              <a:avLst/>
              <a:gdLst>
                <a:gd name="connsiteX0" fmla="*/ 1408 w 0"/>
                <a:gd name="connsiteY0" fmla="*/ 693 h 34224"/>
                <a:gd name="connsiteX1" fmla="*/ 1408 w 0"/>
                <a:gd name="connsiteY1" fmla="*/ 34917 h 34224"/>
              </a:gdLst>
              <a:ahLst/>
              <a:cxnLst>
                <a:cxn ang="0">
                  <a:pos x="connsiteX0" y="connsiteY0"/>
                </a:cxn>
                <a:cxn ang="0">
                  <a:pos x="connsiteX1" y="connsiteY1"/>
                </a:cxn>
              </a:cxnLst>
              <a:rect l="l" t="t" r="r" b="b"/>
              <a:pathLst>
                <a:path h="34224">
                  <a:moveTo>
                    <a:pt x="1408" y="693"/>
                  </a:moveTo>
                  <a:lnTo>
                    <a:pt x="1408"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Freeform 43">
              <a:extLst>
                <a:ext uri="{FF2B5EF4-FFF2-40B4-BE49-F238E27FC236}">
                  <a16:creationId xmlns:a16="http://schemas.microsoft.com/office/drawing/2014/main" id="{0C1EF7ED-6205-ED4B-AC32-BE470D7CCCCD}"/>
                </a:ext>
              </a:extLst>
            </p:cNvPr>
            <p:cNvSpPr/>
            <p:nvPr/>
          </p:nvSpPr>
          <p:spPr>
            <a:xfrm flipV="1">
              <a:off x="5703744" y="4272246"/>
              <a:ext cx="0" cy="70799"/>
            </a:xfrm>
            <a:custGeom>
              <a:avLst/>
              <a:gdLst>
                <a:gd name="connsiteX0" fmla="*/ 1542 w 0"/>
                <a:gd name="connsiteY0" fmla="*/ 693 h 34224"/>
                <a:gd name="connsiteX1" fmla="*/ 1542 w 0"/>
                <a:gd name="connsiteY1" fmla="*/ 34917 h 34224"/>
              </a:gdLst>
              <a:ahLst/>
              <a:cxnLst>
                <a:cxn ang="0">
                  <a:pos x="connsiteX0" y="connsiteY0"/>
                </a:cxn>
                <a:cxn ang="0">
                  <a:pos x="connsiteX1" y="connsiteY1"/>
                </a:cxn>
              </a:cxnLst>
              <a:rect l="l" t="t" r="r" b="b"/>
              <a:pathLst>
                <a:path h="34224">
                  <a:moveTo>
                    <a:pt x="1542" y="693"/>
                  </a:moveTo>
                  <a:lnTo>
                    <a:pt x="1542"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 name="Group 2"/>
          <p:cNvGrpSpPr/>
          <p:nvPr/>
        </p:nvGrpSpPr>
        <p:grpSpPr>
          <a:xfrm>
            <a:off x="675583" y="4747582"/>
            <a:ext cx="5190374" cy="246223"/>
            <a:chOff x="675582" y="4317218"/>
            <a:chExt cx="5190373" cy="246221"/>
          </a:xfrm>
        </p:grpSpPr>
        <p:sp>
          <p:nvSpPr>
            <p:cNvPr id="46" name="TextBox 45">
              <a:extLst>
                <a:ext uri="{FF2B5EF4-FFF2-40B4-BE49-F238E27FC236}">
                  <a16:creationId xmlns:a16="http://schemas.microsoft.com/office/drawing/2014/main" id="{46135B66-B1D4-46BF-F1FF-C7ECC5402325}"/>
                </a:ext>
              </a:extLst>
            </p:cNvPr>
            <p:cNvSpPr txBox="1"/>
            <p:nvPr/>
          </p:nvSpPr>
          <p:spPr>
            <a:xfrm>
              <a:off x="675582" y="4317218"/>
              <a:ext cx="255198"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0</a:t>
              </a:r>
            </a:p>
          </p:txBody>
        </p:sp>
        <p:sp>
          <p:nvSpPr>
            <p:cNvPr id="48" name="TextBox 47">
              <a:extLst>
                <a:ext uri="{FF2B5EF4-FFF2-40B4-BE49-F238E27FC236}">
                  <a16:creationId xmlns:a16="http://schemas.microsoft.com/office/drawing/2014/main" id="{6F187726-0787-FA3C-FA32-C5DC25FA33CD}"/>
                </a:ext>
              </a:extLst>
            </p:cNvPr>
            <p:cNvSpPr txBox="1"/>
            <p:nvPr/>
          </p:nvSpPr>
          <p:spPr>
            <a:xfrm>
              <a:off x="1165574" y="4317218"/>
              <a:ext cx="255198"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6</a:t>
              </a:r>
            </a:p>
          </p:txBody>
        </p:sp>
        <p:sp>
          <p:nvSpPr>
            <p:cNvPr id="50" name="TextBox 49">
              <a:extLst>
                <a:ext uri="{FF2B5EF4-FFF2-40B4-BE49-F238E27FC236}">
                  <a16:creationId xmlns:a16="http://schemas.microsoft.com/office/drawing/2014/main" id="{C34C54AB-D6FD-CB89-4F15-968EEB95DE37}"/>
                </a:ext>
              </a:extLst>
            </p:cNvPr>
            <p:cNvSpPr txBox="1"/>
            <p:nvPr/>
          </p:nvSpPr>
          <p:spPr>
            <a:xfrm>
              <a:off x="1620297" y="4317218"/>
              <a:ext cx="325730"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12</a:t>
              </a:r>
            </a:p>
          </p:txBody>
        </p:sp>
        <p:sp>
          <p:nvSpPr>
            <p:cNvPr id="52" name="TextBox 51">
              <a:extLst>
                <a:ext uri="{FF2B5EF4-FFF2-40B4-BE49-F238E27FC236}">
                  <a16:creationId xmlns:a16="http://schemas.microsoft.com/office/drawing/2014/main" id="{4C05177E-0EB2-7837-AA0E-0DAAF40EA290}"/>
                </a:ext>
              </a:extLst>
            </p:cNvPr>
            <p:cNvSpPr txBox="1"/>
            <p:nvPr/>
          </p:nvSpPr>
          <p:spPr>
            <a:xfrm>
              <a:off x="2110290" y="4317218"/>
              <a:ext cx="325730"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18</a:t>
              </a:r>
            </a:p>
          </p:txBody>
        </p:sp>
        <p:sp>
          <p:nvSpPr>
            <p:cNvPr id="54" name="TextBox 53">
              <a:extLst>
                <a:ext uri="{FF2B5EF4-FFF2-40B4-BE49-F238E27FC236}">
                  <a16:creationId xmlns:a16="http://schemas.microsoft.com/office/drawing/2014/main" id="{48907484-08E0-62E6-9269-624C8393C8F8}"/>
                </a:ext>
              </a:extLst>
            </p:cNvPr>
            <p:cNvSpPr txBox="1"/>
            <p:nvPr/>
          </p:nvSpPr>
          <p:spPr>
            <a:xfrm>
              <a:off x="2600279" y="4317218"/>
              <a:ext cx="325730"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24</a:t>
              </a:r>
            </a:p>
          </p:txBody>
        </p:sp>
        <p:sp>
          <p:nvSpPr>
            <p:cNvPr id="56" name="TextBox 55">
              <a:extLst>
                <a:ext uri="{FF2B5EF4-FFF2-40B4-BE49-F238E27FC236}">
                  <a16:creationId xmlns:a16="http://schemas.microsoft.com/office/drawing/2014/main" id="{37366E1E-59C3-181D-E9B9-CC5CD165EBE9}"/>
                </a:ext>
              </a:extLst>
            </p:cNvPr>
            <p:cNvSpPr txBox="1"/>
            <p:nvPr/>
          </p:nvSpPr>
          <p:spPr>
            <a:xfrm>
              <a:off x="3090270" y="4317218"/>
              <a:ext cx="325730"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30</a:t>
              </a:r>
            </a:p>
          </p:txBody>
        </p:sp>
        <p:sp>
          <p:nvSpPr>
            <p:cNvPr id="58" name="TextBox 57">
              <a:extLst>
                <a:ext uri="{FF2B5EF4-FFF2-40B4-BE49-F238E27FC236}">
                  <a16:creationId xmlns:a16="http://schemas.microsoft.com/office/drawing/2014/main" id="{7C9B0970-FEDA-DF81-AA56-52FC37DF9F0F}"/>
                </a:ext>
              </a:extLst>
            </p:cNvPr>
            <p:cNvSpPr txBox="1"/>
            <p:nvPr/>
          </p:nvSpPr>
          <p:spPr>
            <a:xfrm>
              <a:off x="3580263" y="4317218"/>
              <a:ext cx="325730"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36</a:t>
              </a:r>
            </a:p>
          </p:txBody>
        </p:sp>
        <p:sp>
          <p:nvSpPr>
            <p:cNvPr id="60" name="TextBox 59">
              <a:extLst>
                <a:ext uri="{FF2B5EF4-FFF2-40B4-BE49-F238E27FC236}">
                  <a16:creationId xmlns:a16="http://schemas.microsoft.com/office/drawing/2014/main" id="{6DE335C8-FB15-058B-6F33-B51DB1A5ACCE}"/>
                </a:ext>
              </a:extLst>
            </p:cNvPr>
            <p:cNvSpPr txBox="1"/>
            <p:nvPr/>
          </p:nvSpPr>
          <p:spPr>
            <a:xfrm>
              <a:off x="4070252" y="4317218"/>
              <a:ext cx="325730"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42</a:t>
              </a:r>
            </a:p>
          </p:txBody>
        </p:sp>
        <p:sp>
          <p:nvSpPr>
            <p:cNvPr id="62" name="TextBox 61">
              <a:extLst>
                <a:ext uri="{FF2B5EF4-FFF2-40B4-BE49-F238E27FC236}">
                  <a16:creationId xmlns:a16="http://schemas.microsoft.com/office/drawing/2014/main" id="{F5B292C8-C92E-DBFD-AD6C-9626DCE43939}"/>
                </a:ext>
              </a:extLst>
            </p:cNvPr>
            <p:cNvSpPr txBox="1"/>
            <p:nvPr/>
          </p:nvSpPr>
          <p:spPr>
            <a:xfrm>
              <a:off x="4560243" y="4317218"/>
              <a:ext cx="325730"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48</a:t>
              </a:r>
            </a:p>
          </p:txBody>
        </p:sp>
        <p:sp>
          <p:nvSpPr>
            <p:cNvPr id="64" name="TextBox 63">
              <a:extLst>
                <a:ext uri="{FF2B5EF4-FFF2-40B4-BE49-F238E27FC236}">
                  <a16:creationId xmlns:a16="http://schemas.microsoft.com/office/drawing/2014/main" id="{E2B9B5FD-199F-3526-7AFF-2F575AFBF715}"/>
                </a:ext>
              </a:extLst>
            </p:cNvPr>
            <p:cNvSpPr txBox="1"/>
            <p:nvPr/>
          </p:nvSpPr>
          <p:spPr>
            <a:xfrm>
              <a:off x="5050236" y="4317218"/>
              <a:ext cx="325730"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54</a:t>
              </a:r>
            </a:p>
          </p:txBody>
        </p:sp>
        <p:sp>
          <p:nvSpPr>
            <p:cNvPr id="66" name="TextBox 65">
              <a:extLst>
                <a:ext uri="{FF2B5EF4-FFF2-40B4-BE49-F238E27FC236}">
                  <a16:creationId xmlns:a16="http://schemas.microsoft.com/office/drawing/2014/main" id="{33586311-C05A-AA79-E099-E3452D79562B}"/>
                </a:ext>
              </a:extLst>
            </p:cNvPr>
            <p:cNvSpPr txBox="1"/>
            <p:nvPr/>
          </p:nvSpPr>
          <p:spPr>
            <a:xfrm>
              <a:off x="5540225" y="4317219"/>
              <a:ext cx="325730"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60</a:t>
              </a:r>
            </a:p>
          </p:txBody>
        </p:sp>
      </p:grpSp>
      <p:grpSp>
        <p:nvGrpSpPr>
          <p:cNvPr id="209" name="Group 208"/>
          <p:cNvGrpSpPr/>
          <p:nvPr/>
        </p:nvGrpSpPr>
        <p:grpSpPr>
          <a:xfrm>
            <a:off x="47257" y="5016782"/>
            <a:ext cx="5763707" cy="601949"/>
            <a:chOff x="47256" y="4586447"/>
            <a:chExt cx="5763706" cy="601951"/>
          </a:xfrm>
        </p:grpSpPr>
        <p:grpSp>
          <p:nvGrpSpPr>
            <p:cNvPr id="136" name="Group 135"/>
            <p:cNvGrpSpPr/>
            <p:nvPr/>
          </p:nvGrpSpPr>
          <p:grpSpPr>
            <a:xfrm>
              <a:off x="47256" y="4586447"/>
              <a:ext cx="594608" cy="601951"/>
              <a:chOff x="177210" y="4586447"/>
              <a:chExt cx="594608" cy="601951"/>
            </a:xfrm>
          </p:grpSpPr>
          <p:sp>
            <p:nvSpPr>
              <p:cNvPr id="13" name="TextBox 12">
                <a:extLst>
                  <a:ext uri="{FF2B5EF4-FFF2-40B4-BE49-F238E27FC236}">
                    <a16:creationId xmlns:a16="http://schemas.microsoft.com/office/drawing/2014/main" id="{3FD4D642-49FE-A923-12B2-3FC5C733C6B2}"/>
                  </a:ext>
                </a:extLst>
              </p:cNvPr>
              <p:cNvSpPr txBox="1"/>
              <p:nvPr/>
            </p:nvSpPr>
            <p:spPr>
              <a:xfrm>
                <a:off x="399921" y="4586447"/>
                <a:ext cx="371897" cy="184666"/>
              </a:xfrm>
              <a:prstGeom prst="rect">
                <a:avLst/>
              </a:prstGeom>
              <a:noFill/>
            </p:spPr>
            <p:txBody>
              <a:bodyPr wrap="none" lIns="0" rIns="0"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914318"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a:ea typeface="+mn-ea"/>
                    <a:cs typeface="Arial"/>
                    <a:sym typeface="Arial"/>
                    <a:rtl val="0"/>
                  </a:rPr>
                  <a:t>No. at risk</a:t>
                </a:r>
              </a:p>
            </p:txBody>
          </p:sp>
          <p:sp>
            <p:nvSpPr>
              <p:cNvPr id="14" name="TextBox 13">
                <a:extLst>
                  <a:ext uri="{FF2B5EF4-FFF2-40B4-BE49-F238E27FC236}">
                    <a16:creationId xmlns:a16="http://schemas.microsoft.com/office/drawing/2014/main" id="{E6FA9401-9A1F-D0AD-E17B-7ACCD878D63A}"/>
                  </a:ext>
                </a:extLst>
              </p:cNvPr>
              <p:cNvSpPr txBox="1"/>
              <p:nvPr/>
            </p:nvSpPr>
            <p:spPr>
              <a:xfrm>
                <a:off x="177210" y="4767769"/>
                <a:ext cx="594608" cy="420629"/>
              </a:xfrm>
              <a:prstGeom prst="rect">
                <a:avLst/>
              </a:prstGeom>
              <a:noFill/>
            </p:spPr>
            <p:txBody>
              <a:bodyPr wrap="square" lIns="0" rIns="0"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914318" rtl="0" eaLnBrk="1" fontAlgn="auto" latinLnBrk="0" hangingPunct="1">
                  <a:lnSpc>
                    <a:spcPct val="100000"/>
                  </a:lnSpc>
                  <a:spcBef>
                    <a:spcPts val="0"/>
                  </a:spcBef>
                  <a:spcAft>
                    <a:spcPts val="200"/>
                  </a:spcAft>
                  <a:buClrTx/>
                  <a:buSzTx/>
                  <a:buFontTx/>
                  <a:buNone/>
                  <a:tabLst/>
                  <a:defRPr/>
                </a:pPr>
                <a:r>
                  <a:rPr kumimoji="0" lang="en-US" sz="600" b="1" i="0" u="none" strike="noStrike" kern="1200" cap="none" spc="0" normalizeH="0" baseline="0" noProof="0" dirty="0">
                    <a:ln>
                      <a:noFill/>
                    </a:ln>
                    <a:solidFill>
                      <a:srgbClr val="346691"/>
                    </a:solidFill>
                    <a:effectLst/>
                    <a:uLnTx/>
                    <a:uFillTx/>
                    <a:latin typeface="Arial"/>
                    <a:ea typeface="+mn-ea"/>
                    <a:cs typeface="Arial"/>
                    <a:sym typeface="Arial"/>
                    <a:rtl val="0"/>
                  </a:rPr>
                  <a:t>AV ulGHV</a:t>
                </a:r>
              </a:p>
              <a:p>
                <a:pPr marL="0" marR="0" lvl="0" indent="0" algn="r" defTabSz="914318" rtl="0" eaLnBrk="1" fontAlgn="auto" latinLnBrk="0" hangingPunct="1">
                  <a:lnSpc>
                    <a:spcPct val="100000"/>
                  </a:lnSpc>
                  <a:spcBef>
                    <a:spcPts val="0"/>
                  </a:spcBef>
                  <a:spcAft>
                    <a:spcPts val="200"/>
                  </a:spcAft>
                  <a:buClrTx/>
                  <a:buSzTx/>
                  <a:buFontTx/>
                  <a:buNone/>
                  <a:tabLst/>
                  <a:defRPr/>
                </a:pPr>
                <a:r>
                  <a:rPr kumimoji="0" lang="en-US" sz="600" b="1" i="0" u="none" strike="noStrike" kern="1200" cap="none" spc="0" normalizeH="0" baseline="0" noProof="0" dirty="0">
                    <a:ln>
                      <a:noFill/>
                    </a:ln>
                    <a:solidFill>
                      <a:srgbClr val="D85C00"/>
                    </a:solidFill>
                    <a:effectLst/>
                    <a:uLnTx/>
                    <a:uFillTx/>
                    <a:latin typeface="Arial"/>
                    <a:ea typeface="+mn-ea"/>
                    <a:cs typeface="Arial"/>
                    <a:sym typeface="Arial"/>
                    <a:rtl val="0"/>
                  </a:rPr>
                  <a:t>AVO ulGHV</a:t>
                </a:r>
              </a:p>
              <a:p>
                <a:pPr marL="0" marR="0" lvl="0" indent="0" algn="r" defTabSz="914318" rtl="0" eaLnBrk="1" fontAlgn="auto" latinLnBrk="0" hangingPunct="1">
                  <a:lnSpc>
                    <a:spcPct val="100000"/>
                  </a:lnSpc>
                  <a:spcBef>
                    <a:spcPts val="0"/>
                  </a:spcBef>
                  <a:spcAft>
                    <a:spcPts val="200"/>
                  </a:spcAft>
                  <a:buClrTx/>
                  <a:buSzTx/>
                  <a:buFontTx/>
                  <a:buNone/>
                  <a:tabLst/>
                  <a:defRPr/>
                </a:pPr>
                <a:r>
                  <a:rPr kumimoji="0" lang="en-US" sz="600" b="1" i="0" u="none" strike="noStrike" kern="1200" cap="none" spc="0" normalizeH="0" baseline="0" noProof="0" dirty="0">
                    <a:ln>
                      <a:noFill/>
                    </a:ln>
                    <a:solidFill>
                      <a:srgbClr val="008000"/>
                    </a:solidFill>
                    <a:effectLst/>
                    <a:uLnTx/>
                    <a:uFillTx/>
                    <a:latin typeface="Arial"/>
                    <a:ea typeface="+mn-ea"/>
                    <a:cs typeface="Arial"/>
                    <a:sym typeface="Arial"/>
                    <a:rtl val="0"/>
                  </a:rPr>
                  <a:t>FCR/BR ulGHV</a:t>
                </a:r>
              </a:p>
            </p:txBody>
          </p:sp>
        </p:grpSp>
        <p:grpSp>
          <p:nvGrpSpPr>
            <p:cNvPr id="139" name="Group 138"/>
            <p:cNvGrpSpPr/>
            <p:nvPr/>
          </p:nvGrpSpPr>
          <p:grpSpPr>
            <a:xfrm>
              <a:off x="651227" y="4765233"/>
              <a:ext cx="5159735" cy="420630"/>
              <a:chOff x="651227" y="4539685"/>
              <a:chExt cx="5159735" cy="420630"/>
            </a:xfrm>
          </p:grpSpPr>
          <p:sp>
            <p:nvSpPr>
              <p:cNvPr id="90" name="TextBox 89">
                <a:extLst>
                  <a:ext uri="{FF2B5EF4-FFF2-40B4-BE49-F238E27FC236}">
                    <a16:creationId xmlns:a16="http://schemas.microsoft.com/office/drawing/2014/main" id="{AAD19D0A-2569-E7C9-4553-226483AD9360}"/>
                  </a:ext>
                </a:extLst>
              </p:cNvPr>
              <p:cNvSpPr txBox="1"/>
              <p:nvPr/>
            </p:nvSpPr>
            <p:spPr>
              <a:xfrm>
                <a:off x="651227" y="4539685"/>
                <a:ext cx="314509"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167</a:t>
                </a:r>
              </a:p>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169</a:t>
                </a:r>
              </a:p>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172</a:t>
                </a:r>
              </a:p>
            </p:txBody>
          </p:sp>
          <p:sp>
            <p:nvSpPr>
              <p:cNvPr id="92" name="TextBox 91">
                <a:extLst>
                  <a:ext uri="{FF2B5EF4-FFF2-40B4-BE49-F238E27FC236}">
                    <a16:creationId xmlns:a16="http://schemas.microsoft.com/office/drawing/2014/main" id="{5C84178A-C234-36C0-A6DA-A91F21B7BB17}"/>
                  </a:ext>
                </a:extLst>
              </p:cNvPr>
              <p:cNvSpPr txBox="1"/>
              <p:nvPr/>
            </p:nvSpPr>
            <p:spPr>
              <a:xfrm>
                <a:off x="1140078" y="4539685"/>
                <a:ext cx="314509"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163</a:t>
                </a:r>
              </a:p>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161</a:t>
                </a:r>
              </a:p>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137</a:t>
                </a:r>
              </a:p>
            </p:txBody>
          </p:sp>
          <p:sp>
            <p:nvSpPr>
              <p:cNvPr id="94" name="TextBox 93">
                <a:extLst>
                  <a:ext uri="{FF2B5EF4-FFF2-40B4-BE49-F238E27FC236}">
                    <a16:creationId xmlns:a16="http://schemas.microsoft.com/office/drawing/2014/main" id="{9D52B2BC-E0D1-5C60-A6AB-8DC2044C07DD}"/>
                  </a:ext>
                </a:extLst>
              </p:cNvPr>
              <p:cNvSpPr txBox="1"/>
              <p:nvPr/>
            </p:nvSpPr>
            <p:spPr>
              <a:xfrm>
                <a:off x="1628928" y="4539685"/>
                <a:ext cx="314509"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155</a:t>
                </a:r>
              </a:p>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152</a:t>
                </a:r>
              </a:p>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122</a:t>
                </a:r>
              </a:p>
            </p:txBody>
          </p:sp>
          <p:sp>
            <p:nvSpPr>
              <p:cNvPr id="96" name="TextBox 95">
                <a:extLst>
                  <a:ext uri="{FF2B5EF4-FFF2-40B4-BE49-F238E27FC236}">
                    <a16:creationId xmlns:a16="http://schemas.microsoft.com/office/drawing/2014/main" id="{D45F8002-DF48-0B2C-5315-7BAFC1DD4713}"/>
                  </a:ext>
                </a:extLst>
              </p:cNvPr>
              <p:cNvSpPr txBox="1"/>
              <p:nvPr/>
            </p:nvSpPr>
            <p:spPr>
              <a:xfrm>
                <a:off x="2117780" y="4539685"/>
                <a:ext cx="314509"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141</a:t>
                </a:r>
              </a:p>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141</a:t>
                </a:r>
              </a:p>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108</a:t>
                </a:r>
              </a:p>
            </p:txBody>
          </p:sp>
          <p:sp>
            <p:nvSpPr>
              <p:cNvPr id="98" name="TextBox 97">
                <a:extLst>
                  <a:ext uri="{FF2B5EF4-FFF2-40B4-BE49-F238E27FC236}">
                    <a16:creationId xmlns:a16="http://schemas.microsoft.com/office/drawing/2014/main" id="{03D098D1-E415-FCA9-0E1F-8F35B4D3FB0B}"/>
                  </a:ext>
                </a:extLst>
              </p:cNvPr>
              <p:cNvSpPr txBox="1"/>
              <p:nvPr/>
            </p:nvSpPr>
            <p:spPr>
              <a:xfrm>
                <a:off x="2606631" y="4539685"/>
                <a:ext cx="314509"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129</a:t>
                </a:r>
              </a:p>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136</a:t>
                </a:r>
              </a:p>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94</a:t>
                </a:r>
              </a:p>
            </p:txBody>
          </p:sp>
          <p:sp>
            <p:nvSpPr>
              <p:cNvPr id="100" name="TextBox 99">
                <a:extLst>
                  <a:ext uri="{FF2B5EF4-FFF2-40B4-BE49-F238E27FC236}">
                    <a16:creationId xmlns:a16="http://schemas.microsoft.com/office/drawing/2014/main" id="{6FE50689-09D7-57F3-829B-66D8518F4123}"/>
                  </a:ext>
                </a:extLst>
              </p:cNvPr>
              <p:cNvSpPr txBox="1"/>
              <p:nvPr/>
            </p:nvSpPr>
            <p:spPr>
              <a:xfrm>
                <a:off x="3095482" y="4539685"/>
                <a:ext cx="314509"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114</a:t>
                </a:r>
              </a:p>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133</a:t>
                </a:r>
              </a:p>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82</a:t>
                </a:r>
              </a:p>
            </p:txBody>
          </p:sp>
          <p:sp>
            <p:nvSpPr>
              <p:cNvPr id="102" name="TextBox 101">
                <a:extLst>
                  <a:ext uri="{FF2B5EF4-FFF2-40B4-BE49-F238E27FC236}">
                    <a16:creationId xmlns:a16="http://schemas.microsoft.com/office/drawing/2014/main" id="{0E684EB5-EB69-5989-D8FB-00414AFA8EFC}"/>
                  </a:ext>
                </a:extLst>
              </p:cNvPr>
              <p:cNvSpPr txBox="1"/>
              <p:nvPr/>
            </p:nvSpPr>
            <p:spPr>
              <a:xfrm>
                <a:off x="3584332" y="4539685"/>
                <a:ext cx="314509"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86</a:t>
                </a:r>
              </a:p>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118</a:t>
                </a:r>
              </a:p>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62</a:t>
                </a:r>
              </a:p>
            </p:txBody>
          </p:sp>
          <p:sp>
            <p:nvSpPr>
              <p:cNvPr id="104" name="TextBox 103">
                <a:extLst>
                  <a:ext uri="{FF2B5EF4-FFF2-40B4-BE49-F238E27FC236}">
                    <a16:creationId xmlns:a16="http://schemas.microsoft.com/office/drawing/2014/main" id="{5C26A496-6C7F-0DD3-D333-8FF8A2A85972}"/>
                  </a:ext>
                </a:extLst>
              </p:cNvPr>
              <p:cNvSpPr txBox="1"/>
              <p:nvPr/>
            </p:nvSpPr>
            <p:spPr>
              <a:xfrm>
                <a:off x="4094823" y="4539685"/>
                <a:ext cx="271228"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48</a:t>
                </a:r>
              </a:p>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75</a:t>
                </a:r>
              </a:p>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38</a:t>
                </a:r>
              </a:p>
            </p:txBody>
          </p:sp>
          <p:sp>
            <p:nvSpPr>
              <p:cNvPr id="106" name="TextBox 105">
                <a:extLst>
                  <a:ext uri="{FF2B5EF4-FFF2-40B4-BE49-F238E27FC236}">
                    <a16:creationId xmlns:a16="http://schemas.microsoft.com/office/drawing/2014/main" id="{DB1F8567-A6F4-9D81-1A56-7F1F2A42CC74}"/>
                  </a:ext>
                </a:extLst>
              </p:cNvPr>
              <p:cNvSpPr txBox="1"/>
              <p:nvPr/>
            </p:nvSpPr>
            <p:spPr>
              <a:xfrm>
                <a:off x="4583675" y="4539685"/>
                <a:ext cx="271228"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17</a:t>
                </a:r>
              </a:p>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36</a:t>
                </a:r>
              </a:p>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19</a:t>
                </a:r>
              </a:p>
            </p:txBody>
          </p:sp>
          <p:sp>
            <p:nvSpPr>
              <p:cNvPr id="108" name="TextBox 107">
                <a:extLst>
                  <a:ext uri="{FF2B5EF4-FFF2-40B4-BE49-F238E27FC236}">
                    <a16:creationId xmlns:a16="http://schemas.microsoft.com/office/drawing/2014/main" id="{3C847126-267A-BBFE-5D79-1D2D204EFACA}"/>
                  </a:ext>
                </a:extLst>
              </p:cNvPr>
              <p:cNvSpPr txBox="1"/>
              <p:nvPr/>
            </p:nvSpPr>
            <p:spPr>
              <a:xfrm>
                <a:off x="5094164" y="4539685"/>
                <a:ext cx="227948"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1</a:t>
                </a:r>
              </a:p>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7</a:t>
                </a:r>
              </a:p>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4</a:t>
                </a:r>
              </a:p>
            </p:txBody>
          </p:sp>
          <p:sp>
            <p:nvSpPr>
              <p:cNvPr id="110" name="TextBox 109">
                <a:extLst>
                  <a:ext uri="{FF2B5EF4-FFF2-40B4-BE49-F238E27FC236}">
                    <a16:creationId xmlns:a16="http://schemas.microsoft.com/office/drawing/2014/main" id="{4E8C977C-6F96-DE53-572A-4A7750A96A65}"/>
                  </a:ext>
                </a:extLst>
              </p:cNvPr>
              <p:cNvSpPr txBox="1"/>
              <p:nvPr/>
            </p:nvSpPr>
            <p:spPr>
              <a:xfrm>
                <a:off x="5583014" y="4539685"/>
                <a:ext cx="227948"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0</a:t>
                </a:r>
              </a:p>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0</a:t>
                </a:r>
              </a:p>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0</a:t>
                </a:r>
              </a:p>
            </p:txBody>
          </p:sp>
        </p:grpSp>
      </p:grpSp>
      <p:sp>
        <p:nvSpPr>
          <p:cNvPr id="118" name="TextBox 117">
            <a:extLst>
              <a:ext uri="{FF2B5EF4-FFF2-40B4-BE49-F238E27FC236}">
                <a16:creationId xmlns:a16="http://schemas.microsoft.com/office/drawing/2014/main" id="{63060FAD-4883-0226-B766-BE7C76305BEC}"/>
              </a:ext>
            </a:extLst>
          </p:cNvPr>
          <p:cNvSpPr txBox="1"/>
          <p:nvPr/>
        </p:nvSpPr>
        <p:spPr>
          <a:xfrm>
            <a:off x="5307481" y="3154911"/>
            <a:ext cx="1009099"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1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D85C00"/>
                </a:solidFill>
                <a:effectLst/>
                <a:uLnTx/>
                <a:uFillTx/>
                <a:latin typeface="Arial"/>
                <a:ea typeface="+mn-ea"/>
                <a:cs typeface="Arial"/>
                <a:sym typeface="Arial"/>
                <a:rtl val="0"/>
              </a:rPr>
              <a:t>AVO - ulGHV</a:t>
            </a:r>
          </a:p>
        </p:txBody>
      </p:sp>
      <p:sp>
        <p:nvSpPr>
          <p:cNvPr id="119" name="TextBox 118">
            <a:extLst>
              <a:ext uri="{FF2B5EF4-FFF2-40B4-BE49-F238E27FC236}">
                <a16:creationId xmlns:a16="http://schemas.microsoft.com/office/drawing/2014/main" id="{376BE52C-4DC2-264E-7B9D-A88B4D655D2D}"/>
              </a:ext>
            </a:extLst>
          </p:cNvPr>
          <p:cNvSpPr txBox="1"/>
          <p:nvPr/>
        </p:nvSpPr>
        <p:spPr>
          <a:xfrm>
            <a:off x="5263531" y="3660713"/>
            <a:ext cx="872575"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1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46691"/>
                </a:solidFill>
                <a:effectLst/>
                <a:uLnTx/>
                <a:uFillTx/>
                <a:latin typeface="Arial"/>
                <a:ea typeface="+mn-ea"/>
                <a:cs typeface="Arial"/>
                <a:sym typeface="Arial"/>
                <a:rtl val="0"/>
              </a:rPr>
              <a:t>AV - ulGHV</a:t>
            </a:r>
          </a:p>
        </p:txBody>
      </p:sp>
      <p:sp>
        <p:nvSpPr>
          <p:cNvPr id="121" name="TextBox 120"/>
          <p:cNvSpPr txBox="1"/>
          <p:nvPr/>
        </p:nvSpPr>
        <p:spPr>
          <a:xfrm>
            <a:off x="328775" y="1113278"/>
            <a:ext cx="5074140" cy="338554"/>
          </a:xfrm>
          <a:prstGeom prst="rect">
            <a:avLst/>
          </a:prstGeom>
          <a:noFill/>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Arial"/>
              </a:rPr>
              <a:t>PFS in the u</a:t>
            </a:r>
            <a:r>
              <a:rPr kumimoji="0" lang="en-US" sz="1600" b="1" i="1" u="none" strike="noStrike" kern="1200" cap="none" spc="0" normalizeH="0" baseline="0" noProof="0" dirty="0">
                <a:ln>
                  <a:noFill/>
                </a:ln>
                <a:solidFill>
                  <a:srgbClr val="000000">
                    <a:lumMod val="75000"/>
                    <a:lumOff val="25000"/>
                  </a:srgbClr>
                </a:solidFill>
                <a:effectLst/>
                <a:uLnTx/>
                <a:uFillTx/>
                <a:latin typeface="Arial"/>
                <a:ea typeface="+mn-ea"/>
                <a:cs typeface="Arial"/>
              </a:rPr>
              <a:t>lGHV</a:t>
            </a: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Arial"/>
              </a:rPr>
              <a:t> Subgroup</a:t>
            </a:r>
          </a:p>
        </p:txBody>
      </p:sp>
      <p:sp>
        <p:nvSpPr>
          <p:cNvPr id="122" name="TextBox 121"/>
          <p:cNvSpPr txBox="1"/>
          <p:nvPr/>
        </p:nvSpPr>
        <p:spPr>
          <a:xfrm>
            <a:off x="6779987" y="1113278"/>
            <a:ext cx="5074140" cy="338554"/>
          </a:xfrm>
          <a:prstGeom prst="rect">
            <a:avLst/>
          </a:prstGeom>
          <a:noFill/>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Arial"/>
              </a:rPr>
              <a:t>PFS in the m</a:t>
            </a:r>
            <a:r>
              <a:rPr kumimoji="0" lang="en-US" sz="1600" b="1" i="1" u="none" strike="noStrike" kern="1200" cap="none" spc="0" normalizeH="0" baseline="0" noProof="0" dirty="0">
                <a:ln>
                  <a:noFill/>
                </a:ln>
                <a:solidFill>
                  <a:srgbClr val="000000">
                    <a:lumMod val="75000"/>
                    <a:lumOff val="25000"/>
                  </a:srgbClr>
                </a:solidFill>
                <a:effectLst/>
                <a:uLnTx/>
                <a:uFillTx/>
                <a:latin typeface="Arial"/>
                <a:ea typeface="+mn-ea"/>
                <a:cs typeface="Arial"/>
              </a:rPr>
              <a:t>lGHV</a:t>
            </a: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Arial"/>
              </a:rPr>
              <a:t> Subgroup</a:t>
            </a:r>
          </a:p>
        </p:txBody>
      </p:sp>
      <p:sp>
        <p:nvSpPr>
          <p:cNvPr id="10" name="TextBox 9">
            <a:extLst>
              <a:ext uri="{FF2B5EF4-FFF2-40B4-BE49-F238E27FC236}">
                <a16:creationId xmlns:a16="http://schemas.microsoft.com/office/drawing/2014/main" id="{B7A30CD5-F232-7629-6856-BC0CD08B847E}"/>
              </a:ext>
            </a:extLst>
          </p:cNvPr>
          <p:cNvSpPr txBox="1"/>
          <p:nvPr/>
        </p:nvSpPr>
        <p:spPr>
          <a:xfrm rot="16200000">
            <a:off x="-72667" y="3597622"/>
            <a:ext cx="668773"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sym typeface="Arial"/>
                <a:rtl val="0"/>
              </a:rPr>
              <a:t>PFS (%)</a:t>
            </a:r>
          </a:p>
        </p:txBody>
      </p:sp>
      <p:grpSp>
        <p:nvGrpSpPr>
          <p:cNvPr id="125" name="Group 124"/>
          <p:cNvGrpSpPr/>
          <p:nvPr/>
        </p:nvGrpSpPr>
        <p:grpSpPr>
          <a:xfrm>
            <a:off x="291170" y="2765441"/>
            <a:ext cx="396262" cy="2009046"/>
            <a:chOff x="291169" y="2335096"/>
            <a:chExt cx="396262" cy="2009045"/>
          </a:xfrm>
        </p:grpSpPr>
        <p:sp>
          <p:nvSpPr>
            <p:cNvPr id="112" name="TextBox 111">
              <a:extLst>
                <a:ext uri="{FF2B5EF4-FFF2-40B4-BE49-F238E27FC236}">
                  <a16:creationId xmlns:a16="http://schemas.microsoft.com/office/drawing/2014/main" id="{7CB9F4C3-E858-5B92-CE01-AFF393EF9D66}"/>
                </a:ext>
              </a:extLst>
            </p:cNvPr>
            <p:cNvSpPr txBox="1"/>
            <p:nvPr/>
          </p:nvSpPr>
          <p:spPr>
            <a:xfrm>
              <a:off x="291169" y="2335096"/>
              <a:ext cx="396262"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91431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100</a:t>
              </a:r>
            </a:p>
          </p:txBody>
        </p:sp>
        <p:sp>
          <p:nvSpPr>
            <p:cNvPr id="113" name="TextBox 112">
              <a:extLst>
                <a:ext uri="{FF2B5EF4-FFF2-40B4-BE49-F238E27FC236}">
                  <a16:creationId xmlns:a16="http://schemas.microsoft.com/office/drawing/2014/main" id="{808570FB-CF5E-32DE-869A-72AE2ECD103D}"/>
                </a:ext>
              </a:extLst>
            </p:cNvPr>
            <p:cNvSpPr txBox="1"/>
            <p:nvPr/>
          </p:nvSpPr>
          <p:spPr>
            <a:xfrm>
              <a:off x="361701" y="2687661"/>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91431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80</a:t>
              </a:r>
            </a:p>
          </p:txBody>
        </p:sp>
        <p:sp>
          <p:nvSpPr>
            <p:cNvPr id="114" name="TextBox 113">
              <a:extLst>
                <a:ext uri="{FF2B5EF4-FFF2-40B4-BE49-F238E27FC236}">
                  <a16:creationId xmlns:a16="http://schemas.microsoft.com/office/drawing/2014/main" id="{CD07185F-6838-5BD4-ED81-5E0871B63E49}"/>
                </a:ext>
              </a:extLst>
            </p:cNvPr>
            <p:cNvSpPr txBox="1"/>
            <p:nvPr/>
          </p:nvSpPr>
          <p:spPr>
            <a:xfrm>
              <a:off x="361701" y="3040228"/>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91431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60</a:t>
              </a:r>
            </a:p>
          </p:txBody>
        </p:sp>
        <p:sp>
          <p:nvSpPr>
            <p:cNvPr id="115" name="TextBox 114">
              <a:extLst>
                <a:ext uri="{FF2B5EF4-FFF2-40B4-BE49-F238E27FC236}">
                  <a16:creationId xmlns:a16="http://schemas.microsoft.com/office/drawing/2014/main" id="{1D928111-EE9F-E186-2DC8-9340800DC4FE}"/>
                </a:ext>
              </a:extLst>
            </p:cNvPr>
            <p:cNvSpPr txBox="1"/>
            <p:nvPr/>
          </p:nvSpPr>
          <p:spPr>
            <a:xfrm>
              <a:off x="361701" y="3392790"/>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91431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40</a:t>
              </a:r>
            </a:p>
          </p:txBody>
        </p:sp>
        <p:sp>
          <p:nvSpPr>
            <p:cNvPr id="116" name="TextBox 115">
              <a:extLst>
                <a:ext uri="{FF2B5EF4-FFF2-40B4-BE49-F238E27FC236}">
                  <a16:creationId xmlns:a16="http://schemas.microsoft.com/office/drawing/2014/main" id="{E53AA22B-F012-33F7-DC80-DBCB153E8BDF}"/>
                </a:ext>
              </a:extLst>
            </p:cNvPr>
            <p:cNvSpPr txBox="1"/>
            <p:nvPr/>
          </p:nvSpPr>
          <p:spPr>
            <a:xfrm>
              <a:off x="361701" y="3745357"/>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91431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20</a:t>
              </a:r>
            </a:p>
          </p:txBody>
        </p:sp>
        <p:sp>
          <p:nvSpPr>
            <p:cNvPr id="117" name="TextBox 116">
              <a:extLst>
                <a:ext uri="{FF2B5EF4-FFF2-40B4-BE49-F238E27FC236}">
                  <a16:creationId xmlns:a16="http://schemas.microsoft.com/office/drawing/2014/main" id="{7DC6B37A-0948-4C44-7804-87E2DC744A3E}"/>
                </a:ext>
              </a:extLst>
            </p:cNvPr>
            <p:cNvSpPr txBox="1"/>
            <p:nvPr/>
          </p:nvSpPr>
          <p:spPr>
            <a:xfrm>
              <a:off x="432233" y="4097920"/>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91431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0</a:t>
              </a:r>
            </a:p>
          </p:txBody>
        </p:sp>
      </p:grpSp>
      <p:grpSp>
        <p:nvGrpSpPr>
          <p:cNvPr id="123" name="Group 122"/>
          <p:cNvGrpSpPr/>
          <p:nvPr/>
        </p:nvGrpSpPr>
        <p:grpSpPr>
          <a:xfrm>
            <a:off x="637659" y="2894428"/>
            <a:ext cx="67976" cy="1757489"/>
            <a:chOff x="637658" y="2464082"/>
            <a:chExt cx="67976" cy="1757489"/>
          </a:xfrm>
        </p:grpSpPr>
        <p:sp>
          <p:nvSpPr>
            <p:cNvPr id="17" name="Freeform 16">
              <a:extLst>
                <a:ext uri="{FF2B5EF4-FFF2-40B4-BE49-F238E27FC236}">
                  <a16:creationId xmlns:a16="http://schemas.microsoft.com/office/drawing/2014/main" id="{ED10FBF8-3081-8D76-2600-67A0A0519D64}"/>
                </a:ext>
              </a:extLst>
            </p:cNvPr>
            <p:cNvSpPr/>
            <p:nvPr/>
          </p:nvSpPr>
          <p:spPr>
            <a:xfrm rot="10800000" flipV="1">
              <a:off x="637658" y="2464082"/>
              <a:ext cx="67976" cy="0"/>
            </a:xfrm>
            <a:custGeom>
              <a:avLst/>
              <a:gdLst>
                <a:gd name="connsiteX0" fmla="*/ 181 w 49688"/>
                <a:gd name="connsiteY0" fmla="*/ 18 h 0"/>
                <a:gd name="connsiteX1" fmla="*/ 49869 w 49688"/>
                <a:gd name="connsiteY1" fmla="*/ 18 h 0"/>
              </a:gdLst>
              <a:ahLst/>
              <a:cxnLst>
                <a:cxn ang="0">
                  <a:pos x="connsiteX0" y="connsiteY0"/>
                </a:cxn>
                <a:cxn ang="0">
                  <a:pos x="connsiteX1" y="connsiteY1"/>
                </a:cxn>
              </a:cxnLst>
              <a:rect l="l" t="t" r="r" b="b"/>
              <a:pathLst>
                <a:path w="49688">
                  <a:moveTo>
                    <a:pt x="181" y="18"/>
                  </a:moveTo>
                  <a:lnTo>
                    <a:pt x="49869" y="18"/>
                  </a:lnTo>
                </a:path>
              </a:pathLst>
            </a:custGeom>
            <a:noFill/>
            <a:ln w="28575" cap="flat" cmpd="sng">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Freeform 17">
              <a:extLst>
                <a:ext uri="{FF2B5EF4-FFF2-40B4-BE49-F238E27FC236}">
                  <a16:creationId xmlns:a16="http://schemas.microsoft.com/office/drawing/2014/main" id="{9B034292-212D-8945-FD4A-66DE36C3B799}"/>
                </a:ext>
              </a:extLst>
            </p:cNvPr>
            <p:cNvSpPr/>
            <p:nvPr/>
          </p:nvSpPr>
          <p:spPr>
            <a:xfrm rot="10800000" flipV="1">
              <a:off x="637658" y="3167078"/>
              <a:ext cx="67976" cy="0"/>
            </a:xfrm>
            <a:custGeom>
              <a:avLst/>
              <a:gdLst>
                <a:gd name="connsiteX0" fmla="*/ 181 w 49688"/>
                <a:gd name="connsiteY0" fmla="*/ 150 h 0"/>
                <a:gd name="connsiteX1" fmla="*/ 49869 w 49688"/>
                <a:gd name="connsiteY1" fmla="*/ 150 h 0"/>
              </a:gdLst>
              <a:ahLst/>
              <a:cxnLst>
                <a:cxn ang="0">
                  <a:pos x="connsiteX0" y="connsiteY0"/>
                </a:cxn>
                <a:cxn ang="0">
                  <a:pos x="connsiteX1" y="connsiteY1"/>
                </a:cxn>
              </a:cxnLst>
              <a:rect l="l" t="t" r="r" b="b"/>
              <a:pathLst>
                <a:path w="49688">
                  <a:moveTo>
                    <a:pt x="181" y="150"/>
                  </a:moveTo>
                  <a:lnTo>
                    <a:pt x="49869" y="150"/>
                  </a:lnTo>
                </a:path>
              </a:pathLst>
            </a:custGeom>
            <a:noFill/>
            <a:ln w="28575" cap="flat" cmpd="sng">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Freeform 18">
              <a:extLst>
                <a:ext uri="{FF2B5EF4-FFF2-40B4-BE49-F238E27FC236}">
                  <a16:creationId xmlns:a16="http://schemas.microsoft.com/office/drawing/2014/main" id="{6584FE0C-8044-B916-5C5A-A83C232A6D6B}"/>
                </a:ext>
              </a:extLst>
            </p:cNvPr>
            <p:cNvSpPr/>
            <p:nvPr/>
          </p:nvSpPr>
          <p:spPr>
            <a:xfrm rot="10800000" flipV="1">
              <a:off x="637658" y="2815580"/>
              <a:ext cx="67976" cy="0"/>
            </a:xfrm>
            <a:custGeom>
              <a:avLst/>
              <a:gdLst>
                <a:gd name="connsiteX0" fmla="*/ 181 w 49688"/>
                <a:gd name="connsiteY0" fmla="*/ 282 h 0"/>
                <a:gd name="connsiteX1" fmla="*/ 49869 w 49688"/>
                <a:gd name="connsiteY1" fmla="*/ 282 h 0"/>
              </a:gdLst>
              <a:ahLst/>
              <a:cxnLst>
                <a:cxn ang="0">
                  <a:pos x="connsiteX0" y="connsiteY0"/>
                </a:cxn>
                <a:cxn ang="0">
                  <a:pos x="connsiteX1" y="connsiteY1"/>
                </a:cxn>
              </a:cxnLst>
              <a:rect l="l" t="t" r="r" b="b"/>
              <a:pathLst>
                <a:path w="49688">
                  <a:moveTo>
                    <a:pt x="181" y="282"/>
                  </a:moveTo>
                  <a:lnTo>
                    <a:pt x="49869" y="282"/>
                  </a:lnTo>
                </a:path>
              </a:pathLst>
            </a:custGeom>
            <a:noFill/>
            <a:ln w="28575" cap="flat" cmpd="sng">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reeform 19">
              <a:extLst>
                <a:ext uri="{FF2B5EF4-FFF2-40B4-BE49-F238E27FC236}">
                  <a16:creationId xmlns:a16="http://schemas.microsoft.com/office/drawing/2014/main" id="{8D270561-2BDD-48AB-7E3B-9FB0BB3438BE}"/>
                </a:ext>
              </a:extLst>
            </p:cNvPr>
            <p:cNvSpPr/>
            <p:nvPr/>
          </p:nvSpPr>
          <p:spPr>
            <a:xfrm rot="10800000" flipV="1">
              <a:off x="637658" y="3518576"/>
              <a:ext cx="67976" cy="0"/>
            </a:xfrm>
            <a:custGeom>
              <a:avLst/>
              <a:gdLst>
                <a:gd name="connsiteX0" fmla="*/ 181 w 49688"/>
                <a:gd name="connsiteY0" fmla="*/ 414 h 0"/>
                <a:gd name="connsiteX1" fmla="*/ 49869 w 49688"/>
                <a:gd name="connsiteY1" fmla="*/ 414 h 0"/>
              </a:gdLst>
              <a:ahLst/>
              <a:cxnLst>
                <a:cxn ang="0">
                  <a:pos x="connsiteX0" y="connsiteY0"/>
                </a:cxn>
                <a:cxn ang="0">
                  <a:pos x="connsiteX1" y="connsiteY1"/>
                </a:cxn>
              </a:cxnLst>
              <a:rect l="l" t="t" r="r" b="b"/>
              <a:pathLst>
                <a:path w="49688">
                  <a:moveTo>
                    <a:pt x="181" y="414"/>
                  </a:moveTo>
                  <a:lnTo>
                    <a:pt x="49869" y="414"/>
                  </a:lnTo>
                </a:path>
              </a:pathLst>
            </a:custGeom>
            <a:noFill/>
            <a:ln w="28575" cap="flat" cmpd="sng">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Freeform 20">
              <a:extLst>
                <a:ext uri="{FF2B5EF4-FFF2-40B4-BE49-F238E27FC236}">
                  <a16:creationId xmlns:a16="http://schemas.microsoft.com/office/drawing/2014/main" id="{B4F06C6F-A2FB-9155-EEB3-F3DB6E7AD4D4}"/>
                </a:ext>
              </a:extLst>
            </p:cNvPr>
            <p:cNvSpPr/>
            <p:nvPr/>
          </p:nvSpPr>
          <p:spPr>
            <a:xfrm rot="10800000" flipV="1">
              <a:off x="637658" y="3870074"/>
              <a:ext cx="67976" cy="0"/>
            </a:xfrm>
            <a:custGeom>
              <a:avLst/>
              <a:gdLst>
                <a:gd name="connsiteX0" fmla="*/ 181 w 49688"/>
                <a:gd name="connsiteY0" fmla="*/ 546 h 0"/>
                <a:gd name="connsiteX1" fmla="*/ 49869 w 49688"/>
                <a:gd name="connsiteY1" fmla="*/ 546 h 0"/>
              </a:gdLst>
              <a:ahLst/>
              <a:cxnLst>
                <a:cxn ang="0">
                  <a:pos x="connsiteX0" y="connsiteY0"/>
                </a:cxn>
                <a:cxn ang="0">
                  <a:pos x="connsiteX1" y="connsiteY1"/>
                </a:cxn>
              </a:cxnLst>
              <a:rect l="l" t="t" r="r" b="b"/>
              <a:pathLst>
                <a:path w="49688">
                  <a:moveTo>
                    <a:pt x="181" y="546"/>
                  </a:moveTo>
                  <a:lnTo>
                    <a:pt x="49869" y="546"/>
                  </a:lnTo>
                </a:path>
              </a:pathLst>
            </a:custGeom>
            <a:noFill/>
            <a:ln w="28575" cap="flat" cmpd="sng">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1DDD34A5-39DC-3586-AE72-ADD013F1E8A9}"/>
                </a:ext>
              </a:extLst>
            </p:cNvPr>
            <p:cNvSpPr/>
            <p:nvPr/>
          </p:nvSpPr>
          <p:spPr>
            <a:xfrm rot="10800000" flipV="1">
              <a:off x="637658" y="4221571"/>
              <a:ext cx="67976" cy="0"/>
            </a:xfrm>
            <a:custGeom>
              <a:avLst/>
              <a:gdLst>
                <a:gd name="connsiteX0" fmla="*/ 181 w 49688"/>
                <a:gd name="connsiteY0" fmla="*/ 679 h 0"/>
                <a:gd name="connsiteX1" fmla="*/ 49869 w 49688"/>
                <a:gd name="connsiteY1" fmla="*/ 679 h 0"/>
              </a:gdLst>
              <a:ahLst/>
              <a:cxnLst>
                <a:cxn ang="0">
                  <a:pos x="connsiteX0" y="connsiteY0"/>
                </a:cxn>
                <a:cxn ang="0">
                  <a:pos x="connsiteX1" y="connsiteY1"/>
                </a:cxn>
              </a:cxnLst>
              <a:rect l="l" t="t" r="r" b="b"/>
              <a:pathLst>
                <a:path w="49688">
                  <a:moveTo>
                    <a:pt x="181" y="679"/>
                  </a:moveTo>
                  <a:lnTo>
                    <a:pt x="49869" y="679"/>
                  </a:lnTo>
                </a:path>
              </a:pathLst>
            </a:custGeom>
            <a:noFill/>
            <a:ln w="28575" cap="flat" cmpd="sng">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26" name="TextBox 125">
            <a:extLst>
              <a:ext uri="{FF2B5EF4-FFF2-40B4-BE49-F238E27FC236}">
                <a16:creationId xmlns:a16="http://schemas.microsoft.com/office/drawing/2014/main" id="{63060FAD-4883-0226-B766-BE7C76305BEC}"/>
              </a:ext>
            </a:extLst>
          </p:cNvPr>
          <p:cNvSpPr txBox="1"/>
          <p:nvPr/>
        </p:nvSpPr>
        <p:spPr>
          <a:xfrm>
            <a:off x="5086903" y="4017172"/>
            <a:ext cx="1283151"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1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8000"/>
                </a:solidFill>
                <a:effectLst/>
                <a:uLnTx/>
                <a:uFillTx/>
                <a:latin typeface="Arial"/>
                <a:ea typeface="+mn-ea"/>
                <a:cs typeface="Arial"/>
                <a:sym typeface="Arial"/>
                <a:rtl val="0"/>
              </a:rPr>
              <a:t>FCR/BR- ulGHV</a:t>
            </a:r>
          </a:p>
        </p:txBody>
      </p:sp>
      <p:graphicFrame>
        <p:nvGraphicFramePr>
          <p:cNvPr id="131" name="Table 130"/>
          <p:cNvGraphicFramePr>
            <a:graphicFrameLocks noGrp="1"/>
          </p:cNvGraphicFramePr>
          <p:nvPr/>
        </p:nvGraphicFramePr>
        <p:xfrm>
          <a:off x="1114583" y="1644632"/>
          <a:ext cx="3502527" cy="693872"/>
        </p:xfrm>
        <a:graphic>
          <a:graphicData uri="http://schemas.openxmlformats.org/drawingml/2006/table">
            <a:tbl>
              <a:tblPr firstRow="1" bandRow="1">
                <a:tableStyleId>{2D5ABB26-0587-4C30-8999-92F81FD0307C}</a:tableStyleId>
              </a:tblPr>
              <a:tblGrid>
                <a:gridCol w="780807">
                  <a:extLst>
                    <a:ext uri="{9D8B030D-6E8A-4147-A177-3AD203B41FA5}">
                      <a16:colId xmlns:a16="http://schemas.microsoft.com/office/drawing/2014/main" val="20000"/>
                    </a:ext>
                  </a:extLst>
                </a:gridCol>
                <a:gridCol w="907240">
                  <a:extLst>
                    <a:ext uri="{9D8B030D-6E8A-4147-A177-3AD203B41FA5}">
                      <a16:colId xmlns:a16="http://schemas.microsoft.com/office/drawing/2014/main" val="20001"/>
                    </a:ext>
                  </a:extLst>
                </a:gridCol>
                <a:gridCol w="907240">
                  <a:extLst>
                    <a:ext uri="{9D8B030D-6E8A-4147-A177-3AD203B41FA5}">
                      <a16:colId xmlns:a16="http://schemas.microsoft.com/office/drawing/2014/main" val="20002"/>
                    </a:ext>
                  </a:extLst>
                </a:gridCol>
                <a:gridCol w="907240">
                  <a:extLst>
                    <a:ext uri="{9D8B030D-6E8A-4147-A177-3AD203B41FA5}">
                      <a16:colId xmlns:a16="http://schemas.microsoft.com/office/drawing/2014/main" val="20003"/>
                    </a:ext>
                  </a:extLst>
                </a:gridCol>
              </a:tblGrid>
              <a:tr h="265960">
                <a:tc>
                  <a:txBody>
                    <a:bodyPr/>
                    <a:lstStyle/>
                    <a:p>
                      <a:endParaRPr lang="en-US" sz="800" dirty="0">
                        <a:solidFill>
                          <a:srgbClr val="000000"/>
                        </a:solidFill>
                      </a:endParaRPr>
                    </a:p>
                  </a:txBody>
                  <a:tcPr marL="0" marR="0" marT="0" marB="0" anchor="ct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800" b="1" dirty="0">
                          <a:solidFill>
                            <a:schemeClr val="bg2"/>
                          </a:solidFill>
                        </a:rPr>
                        <a:t>AVO - ulGHV</a:t>
                      </a:r>
                    </a:p>
                  </a:txBody>
                  <a:tcPr marL="0" marR="0" marT="0" marB="0" anchor="ct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rgbClr val="D85C00"/>
                    </a:solidFill>
                  </a:tcPr>
                </a:tc>
                <a:tc>
                  <a:txBody>
                    <a:bodyPr/>
                    <a:lstStyle/>
                    <a:p>
                      <a:pPr algn="ctr"/>
                      <a:r>
                        <a:rPr lang="en-US" sz="800" b="1" dirty="0">
                          <a:solidFill>
                            <a:schemeClr val="bg2"/>
                          </a:solidFill>
                        </a:rPr>
                        <a:t>AV - ulGHV</a:t>
                      </a:r>
                    </a:p>
                  </a:txBody>
                  <a:tcPr marL="0" marR="0" marT="0" marB="0" anchor="ct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chemeClr val="accent1"/>
                    </a:solidFill>
                  </a:tcPr>
                </a:tc>
                <a:tc>
                  <a:txBody>
                    <a:bodyPr/>
                    <a:lstStyle/>
                    <a:p>
                      <a:pPr algn="ctr"/>
                      <a:r>
                        <a:rPr lang="en-US" sz="800" b="1" dirty="0">
                          <a:solidFill>
                            <a:schemeClr val="bg2"/>
                          </a:solidFill>
                        </a:rPr>
                        <a:t>FCR/BR - ulGHV</a:t>
                      </a:r>
                    </a:p>
                  </a:txBody>
                  <a:tcPr marL="0" marR="0" marT="0" marB="0" anchor="ct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chemeClr val="accent3"/>
                    </a:solidFill>
                  </a:tcPr>
                </a:tc>
                <a:extLst>
                  <a:ext uri="{0D108BD9-81ED-4DB2-BD59-A6C34878D82A}">
                    <a16:rowId xmlns:a16="http://schemas.microsoft.com/office/drawing/2014/main" val="10000"/>
                  </a:ext>
                </a:extLst>
              </a:tr>
              <a:tr h="213956">
                <a:tc>
                  <a:txBody>
                    <a:bodyPr/>
                    <a:lstStyle/>
                    <a:p>
                      <a:pPr marL="45720"/>
                      <a:r>
                        <a:rPr lang="en-US" sz="800" b="1" baseline="0" dirty="0">
                          <a:solidFill>
                            <a:srgbClr val="000000"/>
                          </a:solidFill>
                        </a:rPr>
                        <a:t>Events/N</a:t>
                      </a:r>
                    </a:p>
                  </a:txBody>
                  <a:tcPr marL="0" marR="0" marT="0" marB="0" anchor="ctr">
                    <a:lnT w="28575" cap="flat" cmpd="sng" algn="ctr">
                      <a:solidFill>
                        <a:scrgbClr r="0" g="0" b="0"/>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algn="ctr"/>
                      <a:r>
                        <a:rPr lang="en-US" sz="800" b="1" dirty="0">
                          <a:solidFill>
                            <a:srgbClr val="000000"/>
                          </a:solidFill>
                        </a:rPr>
                        <a:t>36/169</a:t>
                      </a:r>
                    </a:p>
                  </a:txBody>
                  <a:tcPr marL="0" marR="0" marT="0" marB="0" anchor="ctr">
                    <a:lnT w="28575" cap="flat" cmpd="sng" algn="ctr">
                      <a:solidFill>
                        <a:scrgbClr r="0" g="0" b="0"/>
                      </a:solidFill>
                      <a:prstDash val="solid"/>
                      <a:round/>
                      <a:headEnd type="none" w="med" len="med"/>
                      <a:tailEnd type="none" w="med" len="med"/>
                    </a:lnT>
                    <a:lnB w="28575" cap="flat" cmpd="sng" algn="ctr">
                      <a:noFill/>
                      <a:prstDash val="solid"/>
                      <a:round/>
                      <a:headEnd type="none" w="med" len="med"/>
                      <a:tailEnd type="none" w="med" len="med"/>
                    </a:lnB>
                    <a:solidFill>
                      <a:schemeClr val="accent2">
                        <a:alpha val="10000"/>
                      </a:schemeClr>
                    </a:solidFill>
                  </a:tcPr>
                </a:tc>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800" b="1" dirty="0">
                          <a:solidFill>
                            <a:srgbClr val="000000"/>
                          </a:solidFill>
                        </a:rPr>
                        <a:t>61/167</a:t>
                      </a:r>
                    </a:p>
                  </a:txBody>
                  <a:tcPr marL="0" marR="0" marT="0" marB="0" anchor="ctr">
                    <a:lnT w="28575" cap="flat" cmpd="sng" algn="ctr">
                      <a:solidFill>
                        <a:scrgbClr r="0" g="0" b="0"/>
                      </a:solidFill>
                      <a:prstDash val="solid"/>
                      <a:round/>
                      <a:headEnd type="none" w="med" len="med"/>
                      <a:tailEnd type="none" w="med" len="med"/>
                    </a:lnT>
                    <a:lnB w="28575" cap="flat" cmpd="sng" algn="ctr">
                      <a:noFill/>
                      <a:prstDash val="solid"/>
                      <a:round/>
                      <a:headEnd type="none" w="med" len="med"/>
                      <a:tailEnd type="none" w="med" len="med"/>
                    </a:lnB>
                    <a:solidFill>
                      <a:srgbClr val="346691">
                        <a:alpha val="10000"/>
                      </a:srgbClr>
                    </a:solidFill>
                  </a:tcPr>
                </a:tc>
                <a:tc>
                  <a:txBody>
                    <a:bodyPr/>
                    <a:lstStyle/>
                    <a:p>
                      <a:pPr algn="ctr"/>
                      <a:r>
                        <a:rPr lang="en-US" sz="800" b="1" dirty="0">
                          <a:solidFill>
                            <a:srgbClr val="000000"/>
                          </a:solidFill>
                        </a:rPr>
                        <a:t>67/172</a:t>
                      </a:r>
                    </a:p>
                  </a:txBody>
                  <a:tcPr marL="0" marR="0" marT="0" marB="0" anchor="ctr">
                    <a:lnT w="28575" cap="flat" cmpd="sng" algn="ctr">
                      <a:solidFill>
                        <a:scrgbClr r="0" g="0" b="0"/>
                      </a:solidFill>
                      <a:prstDash val="solid"/>
                      <a:round/>
                      <a:headEnd type="none" w="med" len="med"/>
                      <a:tailEnd type="none" w="med" len="med"/>
                    </a:lnT>
                    <a:lnB w="28575" cap="flat" cmpd="sng" algn="ctr">
                      <a:noFill/>
                      <a:prstDash val="solid"/>
                      <a:round/>
                      <a:headEnd type="none" w="med" len="med"/>
                      <a:tailEnd type="none" w="med" len="med"/>
                    </a:lnB>
                    <a:solidFill>
                      <a:srgbClr val="008000">
                        <a:alpha val="10000"/>
                      </a:srgbClr>
                    </a:solidFill>
                  </a:tcPr>
                </a:tc>
                <a:extLst>
                  <a:ext uri="{0D108BD9-81ED-4DB2-BD59-A6C34878D82A}">
                    <a16:rowId xmlns:a16="http://schemas.microsoft.com/office/drawing/2014/main" val="10001"/>
                  </a:ext>
                </a:extLst>
              </a:tr>
              <a:tr h="213956">
                <a:tc>
                  <a:txBody>
                    <a:bodyPr/>
                    <a:lstStyle/>
                    <a:p>
                      <a:pPr marL="45720"/>
                      <a:r>
                        <a:rPr lang="en-US" sz="800" b="1" dirty="0">
                          <a:solidFill>
                            <a:srgbClr val="000000"/>
                          </a:solidFill>
                        </a:rPr>
                        <a:t>Median </a:t>
                      </a:r>
                      <a:r>
                        <a:rPr lang="en-US" sz="800" dirty="0">
                          <a:solidFill>
                            <a:srgbClr val="000000"/>
                          </a:solidFill>
                        </a:rPr>
                        <a:t>(mo)</a:t>
                      </a:r>
                      <a:endParaRPr lang="en-US" sz="800" baseline="30000" dirty="0">
                        <a:solidFill>
                          <a:srgbClr val="000000"/>
                        </a:solidFill>
                      </a:endParaRPr>
                    </a:p>
                  </a:txBody>
                  <a:tcPr marL="0" marR="0" marT="0" marB="0" anchor="ctr">
                    <a:lnL>
                      <a:noFill/>
                    </a:lnL>
                    <a:lnR>
                      <a:noFill/>
                    </a:lnR>
                    <a:lnT w="28575"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1" dirty="0">
                          <a:solidFill>
                            <a:srgbClr val="000000"/>
                          </a:solidFill>
                        </a:rPr>
                        <a:t>NR</a:t>
                      </a:r>
                      <a:r>
                        <a:rPr lang="en-US" sz="800" b="1" baseline="0" dirty="0">
                          <a:solidFill>
                            <a:srgbClr val="000000"/>
                          </a:solidFill>
                        </a:rPr>
                        <a:t> </a:t>
                      </a:r>
                      <a:endParaRPr lang="en-US" sz="800" b="1" dirty="0">
                        <a:solidFill>
                          <a:srgbClr val="000000"/>
                        </a:solidFill>
                      </a:endParaRPr>
                    </a:p>
                  </a:txBody>
                  <a:tcPr marL="0" marR="0" marT="0" marB="0" anchor="ctr">
                    <a:lnL>
                      <a:noFill/>
                    </a:lnL>
                    <a:lnR>
                      <a:noFill/>
                    </a:lnR>
                    <a:lnT w="28575"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alpha val="10000"/>
                      </a:schemeClr>
                    </a:solidFill>
                  </a:tcPr>
                </a:tc>
                <a:tc>
                  <a:txBody>
                    <a:bodyPr/>
                    <a:lstStyle/>
                    <a:p>
                      <a:pPr algn="ctr"/>
                      <a:r>
                        <a:rPr lang="en-US" sz="800" b="1" dirty="0">
                          <a:solidFill>
                            <a:srgbClr val="000000"/>
                          </a:solidFill>
                        </a:rPr>
                        <a:t>51.5</a:t>
                      </a:r>
                    </a:p>
                  </a:txBody>
                  <a:tcPr marL="0" marR="0" marT="0" marB="0" anchor="ctr">
                    <a:lnL>
                      <a:noFill/>
                    </a:lnL>
                    <a:lnR>
                      <a:noFill/>
                    </a:lnR>
                    <a:lnT w="28575"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46691">
                        <a:alpha val="10000"/>
                      </a:srgbClr>
                    </a:solidFill>
                  </a:tcPr>
                </a:tc>
                <a:tc>
                  <a:txBody>
                    <a:bodyPr/>
                    <a:lstStyle/>
                    <a:p>
                      <a:pPr algn="ctr"/>
                      <a:r>
                        <a:rPr lang="en-US" sz="800" b="1" dirty="0">
                          <a:solidFill>
                            <a:srgbClr val="000000"/>
                          </a:solidFill>
                        </a:rPr>
                        <a:t>43.3</a:t>
                      </a:r>
                    </a:p>
                  </a:txBody>
                  <a:tcPr marL="0" marR="0" marT="0" marB="0" anchor="ctr">
                    <a:lnL>
                      <a:noFill/>
                    </a:lnL>
                    <a:lnR>
                      <a:noFill/>
                    </a:lnR>
                    <a:lnT w="28575"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8000">
                        <a:alpha val="10000"/>
                      </a:srgbClr>
                    </a:solidFill>
                  </a:tcPr>
                </a:tc>
                <a:extLst>
                  <a:ext uri="{0D108BD9-81ED-4DB2-BD59-A6C34878D82A}">
                    <a16:rowId xmlns:a16="http://schemas.microsoft.com/office/drawing/2014/main" val="10002"/>
                  </a:ext>
                </a:extLst>
              </a:tr>
            </a:tbl>
          </a:graphicData>
        </a:graphic>
      </p:graphicFrame>
      <p:graphicFrame>
        <p:nvGraphicFramePr>
          <p:cNvPr id="133" name="Table 132"/>
          <p:cNvGraphicFramePr>
            <a:graphicFrameLocks noGrp="1"/>
          </p:cNvGraphicFramePr>
          <p:nvPr/>
        </p:nvGraphicFramePr>
        <p:xfrm>
          <a:off x="7565795" y="1644632"/>
          <a:ext cx="3502527" cy="693872"/>
        </p:xfrm>
        <a:graphic>
          <a:graphicData uri="http://schemas.openxmlformats.org/drawingml/2006/table">
            <a:tbl>
              <a:tblPr firstRow="1" bandRow="1">
                <a:tableStyleId>{2D5ABB26-0587-4C30-8999-92F81FD0307C}</a:tableStyleId>
              </a:tblPr>
              <a:tblGrid>
                <a:gridCol w="780807">
                  <a:extLst>
                    <a:ext uri="{9D8B030D-6E8A-4147-A177-3AD203B41FA5}">
                      <a16:colId xmlns:a16="http://schemas.microsoft.com/office/drawing/2014/main" val="20000"/>
                    </a:ext>
                  </a:extLst>
                </a:gridCol>
                <a:gridCol w="907240">
                  <a:extLst>
                    <a:ext uri="{9D8B030D-6E8A-4147-A177-3AD203B41FA5}">
                      <a16:colId xmlns:a16="http://schemas.microsoft.com/office/drawing/2014/main" val="20001"/>
                    </a:ext>
                  </a:extLst>
                </a:gridCol>
                <a:gridCol w="907240">
                  <a:extLst>
                    <a:ext uri="{9D8B030D-6E8A-4147-A177-3AD203B41FA5}">
                      <a16:colId xmlns:a16="http://schemas.microsoft.com/office/drawing/2014/main" val="20002"/>
                    </a:ext>
                  </a:extLst>
                </a:gridCol>
                <a:gridCol w="907240">
                  <a:extLst>
                    <a:ext uri="{9D8B030D-6E8A-4147-A177-3AD203B41FA5}">
                      <a16:colId xmlns:a16="http://schemas.microsoft.com/office/drawing/2014/main" val="20003"/>
                    </a:ext>
                  </a:extLst>
                </a:gridCol>
              </a:tblGrid>
              <a:tr h="265960">
                <a:tc>
                  <a:txBody>
                    <a:bodyPr/>
                    <a:lstStyle/>
                    <a:p>
                      <a:endParaRPr lang="en-US" sz="800" dirty="0">
                        <a:solidFill>
                          <a:srgbClr val="000000"/>
                        </a:solidFill>
                      </a:endParaRPr>
                    </a:p>
                  </a:txBody>
                  <a:tcPr marL="0" marR="0" marT="0" marB="0" anchor="ct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800" b="1" dirty="0">
                          <a:solidFill>
                            <a:schemeClr val="bg2"/>
                          </a:solidFill>
                        </a:rPr>
                        <a:t>AVO - </a:t>
                      </a:r>
                      <a:r>
                        <a:rPr lang="en-US" sz="800" b="1" dirty="0" err="1">
                          <a:solidFill>
                            <a:schemeClr val="bg2"/>
                          </a:solidFill>
                        </a:rPr>
                        <a:t>mlGHV</a:t>
                      </a:r>
                      <a:endParaRPr lang="en-US" sz="800" b="1" dirty="0">
                        <a:solidFill>
                          <a:schemeClr val="bg2"/>
                        </a:solidFill>
                      </a:endParaRPr>
                    </a:p>
                  </a:txBody>
                  <a:tcPr marL="0" marR="0" marT="0" marB="0" anchor="ct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rgbClr val="D85C00"/>
                    </a:solidFill>
                  </a:tcPr>
                </a:tc>
                <a:tc>
                  <a:txBody>
                    <a:bodyPr/>
                    <a:lstStyle/>
                    <a:p>
                      <a:pPr algn="ctr"/>
                      <a:r>
                        <a:rPr lang="en-US" sz="800" b="1" dirty="0">
                          <a:solidFill>
                            <a:schemeClr val="bg2"/>
                          </a:solidFill>
                        </a:rPr>
                        <a:t>AV - </a:t>
                      </a:r>
                      <a:r>
                        <a:rPr lang="en-US" sz="800" b="1" dirty="0" err="1">
                          <a:solidFill>
                            <a:schemeClr val="bg2"/>
                          </a:solidFill>
                        </a:rPr>
                        <a:t>mlGHV</a:t>
                      </a:r>
                      <a:endParaRPr lang="en-US" sz="800" b="1" dirty="0">
                        <a:solidFill>
                          <a:schemeClr val="bg2"/>
                        </a:solidFill>
                      </a:endParaRPr>
                    </a:p>
                  </a:txBody>
                  <a:tcPr marL="0" marR="0" marT="0" marB="0" anchor="ct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chemeClr val="accent1"/>
                    </a:solidFill>
                  </a:tcPr>
                </a:tc>
                <a:tc>
                  <a:txBody>
                    <a:bodyPr/>
                    <a:lstStyle/>
                    <a:p>
                      <a:pPr algn="ctr"/>
                      <a:r>
                        <a:rPr lang="en-US" sz="800" b="1" dirty="0">
                          <a:solidFill>
                            <a:schemeClr val="bg2"/>
                          </a:solidFill>
                        </a:rPr>
                        <a:t>FCR/BR - </a:t>
                      </a:r>
                      <a:r>
                        <a:rPr lang="en-US" sz="800" b="1" dirty="0" err="1">
                          <a:solidFill>
                            <a:schemeClr val="bg2"/>
                          </a:solidFill>
                        </a:rPr>
                        <a:t>mlGHV</a:t>
                      </a:r>
                      <a:endParaRPr lang="en-US" sz="800" b="1" dirty="0">
                        <a:solidFill>
                          <a:schemeClr val="bg2"/>
                        </a:solidFill>
                      </a:endParaRPr>
                    </a:p>
                  </a:txBody>
                  <a:tcPr marL="0" marR="0" marT="0" marB="0" anchor="ct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chemeClr val="accent3"/>
                    </a:solidFill>
                  </a:tcPr>
                </a:tc>
                <a:extLst>
                  <a:ext uri="{0D108BD9-81ED-4DB2-BD59-A6C34878D82A}">
                    <a16:rowId xmlns:a16="http://schemas.microsoft.com/office/drawing/2014/main" val="10000"/>
                  </a:ext>
                </a:extLst>
              </a:tr>
              <a:tr h="213956">
                <a:tc>
                  <a:txBody>
                    <a:bodyPr/>
                    <a:lstStyle/>
                    <a:p>
                      <a:pPr marL="45720"/>
                      <a:r>
                        <a:rPr lang="en-US" sz="800" b="1" baseline="0" dirty="0">
                          <a:solidFill>
                            <a:srgbClr val="000000"/>
                          </a:solidFill>
                        </a:rPr>
                        <a:t>Events/N</a:t>
                      </a:r>
                    </a:p>
                  </a:txBody>
                  <a:tcPr marL="0" marR="0" marT="0" marB="0" anchor="ctr">
                    <a:lnT w="28575" cap="flat" cmpd="sng" algn="ctr">
                      <a:solidFill>
                        <a:scrgbClr r="0" g="0" b="0"/>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algn="ctr"/>
                      <a:r>
                        <a:rPr lang="en-US" sz="800" b="1" dirty="0">
                          <a:solidFill>
                            <a:srgbClr val="000000"/>
                          </a:solidFill>
                        </a:rPr>
                        <a:t>20/117</a:t>
                      </a:r>
                    </a:p>
                  </a:txBody>
                  <a:tcPr marL="0" marR="0" marT="0" marB="0" anchor="ctr">
                    <a:lnT w="28575" cap="flat" cmpd="sng" algn="ctr">
                      <a:solidFill>
                        <a:scrgbClr r="0" g="0" b="0"/>
                      </a:solidFill>
                      <a:prstDash val="solid"/>
                      <a:round/>
                      <a:headEnd type="none" w="med" len="med"/>
                      <a:tailEnd type="none" w="med" len="med"/>
                    </a:lnT>
                    <a:lnB w="28575" cap="flat" cmpd="sng" algn="ctr">
                      <a:noFill/>
                      <a:prstDash val="solid"/>
                      <a:round/>
                      <a:headEnd type="none" w="med" len="med"/>
                      <a:tailEnd type="none" w="med" len="med"/>
                    </a:lnB>
                    <a:solidFill>
                      <a:schemeClr val="accent2">
                        <a:alpha val="10000"/>
                      </a:schemeClr>
                    </a:solidFill>
                  </a:tcPr>
                </a:tc>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800" b="1" dirty="0">
                          <a:solidFill>
                            <a:srgbClr val="000000"/>
                          </a:solidFill>
                        </a:rPr>
                        <a:t>28/124</a:t>
                      </a:r>
                    </a:p>
                  </a:txBody>
                  <a:tcPr marL="0" marR="0" marT="0" marB="0" anchor="ctr">
                    <a:lnT w="28575" cap="flat" cmpd="sng" algn="ctr">
                      <a:solidFill>
                        <a:scrgbClr r="0" g="0" b="0"/>
                      </a:solidFill>
                      <a:prstDash val="solid"/>
                      <a:round/>
                      <a:headEnd type="none" w="med" len="med"/>
                      <a:tailEnd type="none" w="med" len="med"/>
                    </a:lnT>
                    <a:lnB w="28575" cap="flat" cmpd="sng" algn="ctr">
                      <a:noFill/>
                      <a:prstDash val="solid"/>
                      <a:round/>
                      <a:headEnd type="none" w="med" len="med"/>
                      <a:tailEnd type="none" w="med" len="med"/>
                    </a:lnB>
                    <a:solidFill>
                      <a:srgbClr val="346691">
                        <a:alpha val="10000"/>
                      </a:srgbClr>
                    </a:solidFill>
                  </a:tcPr>
                </a:tc>
                <a:tc>
                  <a:txBody>
                    <a:bodyPr/>
                    <a:lstStyle/>
                    <a:p>
                      <a:pPr algn="ctr"/>
                      <a:r>
                        <a:rPr lang="en-US" sz="800" b="1" dirty="0">
                          <a:solidFill>
                            <a:srgbClr val="000000"/>
                          </a:solidFill>
                        </a:rPr>
                        <a:t>28/118</a:t>
                      </a:r>
                    </a:p>
                  </a:txBody>
                  <a:tcPr marL="0" marR="0" marT="0" marB="0" anchor="ctr">
                    <a:lnT w="28575" cap="flat" cmpd="sng" algn="ctr">
                      <a:solidFill>
                        <a:scrgbClr r="0" g="0" b="0"/>
                      </a:solidFill>
                      <a:prstDash val="solid"/>
                      <a:round/>
                      <a:headEnd type="none" w="med" len="med"/>
                      <a:tailEnd type="none" w="med" len="med"/>
                    </a:lnT>
                    <a:lnB w="28575" cap="flat" cmpd="sng" algn="ctr">
                      <a:noFill/>
                      <a:prstDash val="solid"/>
                      <a:round/>
                      <a:headEnd type="none" w="med" len="med"/>
                      <a:tailEnd type="none" w="med" len="med"/>
                    </a:lnB>
                    <a:solidFill>
                      <a:srgbClr val="008000">
                        <a:alpha val="10000"/>
                      </a:srgbClr>
                    </a:solidFill>
                  </a:tcPr>
                </a:tc>
                <a:extLst>
                  <a:ext uri="{0D108BD9-81ED-4DB2-BD59-A6C34878D82A}">
                    <a16:rowId xmlns:a16="http://schemas.microsoft.com/office/drawing/2014/main" val="10001"/>
                  </a:ext>
                </a:extLst>
              </a:tr>
              <a:tr h="213956">
                <a:tc>
                  <a:txBody>
                    <a:bodyPr/>
                    <a:lstStyle/>
                    <a:p>
                      <a:pPr marL="45720"/>
                      <a:r>
                        <a:rPr lang="en-US" sz="800" b="1" dirty="0">
                          <a:solidFill>
                            <a:srgbClr val="000000"/>
                          </a:solidFill>
                        </a:rPr>
                        <a:t>Median </a:t>
                      </a:r>
                      <a:r>
                        <a:rPr lang="en-US" sz="800" dirty="0">
                          <a:solidFill>
                            <a:srgbClr val="000000"/>
                          </a:solidFill>
                        </a:rPr>
                        <a:t>(mo)</a:t>
                      </a:r>
                      <a:endParaRPr lang="en-US" sz="800" baseline="30000" dirty="0">
                        <a:solidFill>
                          <a:srgbClr val="000000"/>
                        </a:solidFill>
                      </a:endParaRPr>
                    </a:p>
                  </a:txBody>
                  <a:tcPr marL="0" marR="0" marT="0" marB="0" anchor="ctr">
                    <a:lnL>
                      <a:noFill/>
                    </a:lnL>
                    <a:lnR>
                      <a:noFill/>
                    </a:lnR>
                    <a:lnT w="28575"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1" dirty="0">
                          <a:solidFill>
                            <a:srgbClr val="000000"/>
                          </a:solidFill>
                        </a:rPr>
                        <a:t>NR</a:t>
                      </a:r>
                      <a:r>
                        <a:rPr lang="en-US" sz="800" b="1" baseline="0" dirty="0">
                          <a:solidFill>
                            <a:srgbClr val="000000"/>
                          </a:solidFill>
                        </a:rPr>
                        <a:t> </a:t>
                      </a:r>
                      <a:endParaRPr lang="en-US" sz="800" b="1" dirty="0">
                        <a:solidFill>
                          <a:srgbClr val="000000"/>
                        </a:solidFill>
                      </a:endParaRPr>
                    </a:p>
                  </a:txBody>
                  <a:tcPr marL="0" marR="0" marT="0" marB="0" anchor="ctr">
                    <a:lnL>
                      <a:noFill/>
                    </a:lnL>
                    <a:lnR>
                      <a:noFill/>
                    </a:lnR>
                    <a:lnT w="28575"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alpha val="10000"/>
                      </a:schemeClr>
                    </a:solidFill>
                  </a:tcPr>
                </a:tc>
                <a:tc>
                  <a:txBody>
                    <a:bodyPr/>
                    <a:lstStyle/>
                    <a:p>
                      <a:pPr algn="ctr"/>
                      <a:r>
                        <a:rPr lang="en-US" sz="800" b="1" dirty="0">
                          <a:solidFill>
                            <a:srgbClr val="000000"/>
                          </a:solidFill>
                        </a:rPr>
                        <a:t>NR</a:t>
                      </a:r>
                    </a:p>
                  </a:txBody>
                  <a:tcPr marL="0" marR="0" marT="0" marB="0" anchor="ctr">
                    <a:lnL>
                      <a:noFill/>
                    </a:lnL>
                    <a:lnR>
                      <a:noFill/>
                    </a:lnR>
                    <a:lnT w="28575"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46691">
                        <a:alpha val="10000"/>
                      </a:srgbClr>
                    </a:solidFill>
                  </a:tcPr>
                </a:tc>
                <a:tc>
                  <a:txBody>
                    <a:bodyPr/>
                    <a:lstStyle/>
                    <a:p>
                      <a:pPr algn="ctr"/>
                      <a:r>
                        <a:rPr lang="en-US" sz="800" b="1" dirty="0">
                          <a:solidFill>
                            <a:srgbClr val="000000"/>
                          </a:solidFill>
                        </a:rPr>
                        <a:t>NR</a:t>
                      </a:r>
                    </a:p>
                  </a:txBody>
                  <a:tcPr marL="0" marR="0" marT="0" marB="0" anchor="ctr">
                    <a:lnL>
                      <a:noFill/>
                    </a:lnL>
                    <a:lnR>
                      <a:noFill/>
                    </a:lnR>
                    <a:lnT w="28575"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8000">
                        <a:alpha val="10000"/>
                      </a:srgbClr>
                    </a:solidFill>
                  </a:tcPr>
                </a:tc>
                <a:extLst>
                  <a:ext uri="{0D108BD9-81ED-4DB2-BD59-A6C34878D82A}">
                    <a16:rowId xmlns:a16="http://schemas.microsoft.com/office/drawing/2014/main" val="10002"/>
                  </a:ext>
                </a:extLst>
              </a:tr>
            </a:tbl>
          </a:graphicData>
        </a:graphic>
      </p:graphicFrame>
      <p:grpSp>
        <p:nvGrpSpPr>
          <p:cNvPr id="140" name="Group 139"/>
          <p:cNvGrpSpPr/>
          <p:nvPr/>
        </p:nvGrpSpPr>
        <p:grpSpPr>
          <a:xfrm>
            <a:off x="6798785" y="2853113"/>
            <a:ext cx="5132531" cy="1847667"/>
            <a:chOff x="946187" y="2445468"/>
            <a:chExt cx="4932083" cy="2490216"/>
          </a:xfrm>
        </p:grpSpPr>
        <p:sp>
          <p:nvSpPr>
            <p:cNvPr id="141" name="Freeform 140">
              <a:extLst>
                <a:ext uri="{FF2B5EF4-FFF2-40B4-BE49-F238E27FC236}">
                  <a16:creationId xmlns:a16="http://schemas.microsoft.com/office/drawing/2014/main" id="{7A5B9D72-EE73-F3D1-4575-CEF274F9BD58}"/>
                </a:ext>
              </a:extLst>
            </p:cNvPr>
            <p:cNvSpPr/>
            <p:nvPr/>
          </p:nvSpPr>
          <p:spPr>
            <a:xfrm>
              <a:off x="953423" y="2445468"/>
              <a:ext cx="3617" cy="2486400"/>
            </a:xfrm>
            <a:custGeom>
              <a:avLst/>
              <a:gdLst>
                <a:gd name="connsiteX0" fmla="*/ -92 w 3617"/>
                <a:gd name="connsiteY0" fmla="*/ -176 h 2486400"/>
                <a:gd name="connsiteX1" fmla="*/ -92 w 3617"/>
                <a:gd name="connsiteY1" fmla="*/ 2486225 h 2486400"/>
              </a:gdLst>
              <a:ahLst/>
              <a:cxnLst>
                <a:cxn ang="0">
                  <a:pos x="connsiteX0" y="connsiteY0"/>
                </a:cxn>
                <a:cxn ang="0">
                  <a:pos x="connsiteX1" y="connsiteY1"/>
                </a:cxn>
              </a:cxnLst>
              <a:rect l="l" t="t" r="r" b="b"/>
              <a:pathLst>
                <a:path w="3617" h="2486400">
                  <a:moveTo>
                    <a:pt x="-92" y="-176"/>
                  </a:moveTo>
                  <a:lnTo>
                    <a:pt x="-92" y="2486225"/>
                  </a:lnTo>
                </a:path>
              </a:pathLst>
            </a:custGeom>
            <a:noFill/>
            <a:ln w="28575" cap="flat" cmpd="sng">
              <a:solidFill>
                <a:schemeClr val="tx2"/>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2" name="Freeform 141">
              <a:extLst>
                <a:ext uri="{FF2B5EF4-FFF2-40B4-BE49-F238E27FC236}">
                  <a16:creationId xmlns:a16="http://schemas.microsoft.com/office/drawing/2014/main" id="{C5D0ACFE-7DD8-30FE-3A6C-0A44EAE11355}"/>
                </a:ext>
              </a:extLst>
            </p:cNvPr>
            <p:cNvSpPr/>
            <p:nvPr/>
          </p:nvSpPr>
          <p:spPr>
            <a:xfrm rot="10800000" flipV="1">
              <a:off x="946187" y="4935684"/>
              <a:ext cx="4932083" cy="0"/>
            </a:xfrm>
            <a:custGeom>
              <a:avLst/>
              <a:gdLst>
                <a:gd name="connsiteX0" fmla="*/ 194 w 4932084"/>
                <a:gd name="connsiteY0" fmla="*/ 692 h 0"/>
                <a:gd name="connsiteX1" fmla="*/ 4932279 w 4932084"/>
                <a:gd name="connsiteY1" fmla="*/ 693 h 0"/>
              </a:gdLst>
              <a:ahLst/>
              <a:cxnLst>
                <a:cxn ang="0">
                  <a:pos x="connsiteX0" y="connsiteY0"/>
                </a:cxn>
                <a:cxn ang="0">
                  <a:pos x="connsiteX1" y="connsiteY1"/>
                </a:cxn>
              </a:cxnLst>
              <a:rect l="l" t="t" r="r" b="b"/>
              <a:pathLst>
                <a:path w="4932084">
                  <a:moveTo>
                    <a:pt x="194" y="692"/>
                  </a:moveTo>
                  <a:lnTo>
                    <a:pt x="4932279" y="693"/>
                  </a:lnTo>
                </a:path>
              </a:pathLst>
            </a:custGeom>
            <a:noFill/>
            <a:ln w="28575" cap="flat" cmpd="sng">
              <a:solidFill>
                <a:schemeClr val="tx2"/>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43" name="TextBox 142">
            <a:extLst>
              <a:ext uri="{FF2B5EF4-FFF2-40B4-BE49-F238E27FC236}">
                <a16:creationId xmlns:a16="http://schemas.microsoft.com/office/drawing/2014/main" id="{891233EE-B7A1-A0E9-7E46-B445F187CF02}"/>
              </a:ext>
            </a:extLst>
          </p:cNvPr>
          <p:cNvSpPr txBox="1"/>
          <p:nvPr/>
        </p:nvSpPr>
        <p:spPr>
          <a:xfrm>
            <a:off x="9017779" y="4912349"/>
            <a:ext cx="641522"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1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sym typeface="Arial"/>
                <a:rtl val="0"/>
              </a:rPr>
              <a:t>Months</a:t>
            </a:r>
          </a:p>
        </p:txBody>
      </p:sp>
      <p:grpSp>
        <p:nvGrpSpPr>
          <p:cNvPr id="205" name="Group 204"/>
          <p:cNvGrpSpPr/>
          <p:nvPr/>
        </p:nvGrpSpPr>
        <p:grpSpPr>
          <a:xfrm>
            <a:off x="6879847" y="4702591"/>
            <a:ext cx="4981392" cy="70799"/>
            <a:chOff x="6879846" y="4272246"/>
            <a:chExt cx="4981392" cy="70799"/>
          </a:xfrm>
        </p:grpSpPr>
        <p:sp>
          <p:nvSpPr>
            <p:cNvPr id="148" name="Freeform 147">
              <a:extLst>
                <a:ext uri="{FF2B5EF4-FFF2-40B4-BE49-F238E27FC236}">
                  <a16:creationId xmlns:a16="http://schemas.microsoft.com/office/drawing/2014/main" id="{E07A6C6E-BAEA-105A-5DBC-A42CF7AC020D}"/>
                </a:ext>
              </a:extLst>
            </p:cNvPr>
            <p:cNvSpPr/>
            <p:nvPr/>
          </p:nvSpPr>
          <p:spPr>
            <a:xfrm flipV="1">
              <a:off x="6879846" y="4272246"/>
              <a:ext cx="0" cy="70799"/>
            </a:xfrm>
            <a:custGeom>
              <a:avLst/>
              <a:gdLst>
                <a:gd name="connsiteX0" fmla="*/ 202 w 0"/>
                <a:gd name="connsiteY0" fmla="*/ 693 h 34224"/>
                <a:gd name="connsiteX1" fmla="*/ 202 w 0"/>
                <a:gd name="connsiteY1" fmla="*/ 34917 h 34224"/>
              </a:gdLst>
              <a:ahLst/>
              <a:cxnLst>
                <a:cxn ang="0">
                  <a:pos x="connsiteX0" y="connsiteY0"/>
                </a:cxn>
                <a:cxn ang="0">
                  <a:pos x="connsiteX1" y="connsiteY1"/>
                </a:cxn>
              </a:cxnLst>
              <a:rect l="l" t="t" r="r" b="b"/>
              <a:pathLst>
                <a:path h="34224">
                  <a:moveTo>
                    <a:pt x="202" y="693"/>
                  </a:moveTo>
                  <a:lnTo>
                    <a:pt x="202"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9" name="Freeform 148">
              <a:extLst>
                <a:ext uri="{FF2B5EF4-FFF2-40B4-BE49-F238E27FC236}">
                  <a16:creationId xmlns:a16="http://schemas.microsoft.com/office/drawing/2014/main" id="{BA7CD138-0525-2126-A516-4670BEFCD28F}"/>
                </a:ext>
              </a:extLst>
            </p:cNvPr>
            <p:cNvSpPr/>
            <p:nvPr/>
          </p:nvSpPr>
          <p:spPr>
            <a:xfrm flipV="1">
              <a:off x="7377985" y="4272246"/>
              <a:ext cx="0" cy="70799"/>
            </a:xfrm>
            <a:custGeom>
              <a:avLst/>
              <a:gdLst>
                <a:gd name="connsiteX0" fmla="*/ 336 w 0"/>
                <a:gd name="connsiteY0" fmla="*/ 693 h 34224"/>
                <a:gd name="connsiteX1" fmla="*/ 336 w 0"/>
                <a:gd name="connsiteY1" fmla="*/ 34917 h 34224"/>
              </a:gdLst>
              <a:ahLst/>
              <a:cxnLst>
                <a:cxn ang="0">
                  <a:pos x="connsiteX0" y="connsiteY0"/>
                </a:cxn>
                <a:cxn ang="0">
                  <a:pos x="connsiteX1" y="connsiteY1"/>
                </a:cxn>
              </a:cxnLst>
              <a:rect l="l" t="t" r="r" b="b"/>
              <a:pathLst>
                <a:path h="34224">
                  <a:moveTo>
                    <a:pt x="336" y="693"/>
                  </a:moveTo>
                  <a:lnTo>
                    <a:pt x="336"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0" name="Freeform 149">
              <a:extLst>
                <a:ext uri="{FF2B5EF4-FFF2-40B4-BE49-F238E27FC236}">
                  <a16:creationId xmlns:a16="http://schemas.microsoft.com/office/drawing/2014/main" id="{A1BC75C9-DE67-C020-73E8-0DA973A58105}"/>
                </a:ext>
              </a:extLst>
            </p:cNvPr>
            <p:cNvSpPr/>
            <p:nvPr/>
          </p:nvSpPr>
          <p:spPr>
            <a:xfrm flipV="1">
              <a:off x="7876124" y="4272246"/>
              <a:ext cx="0" cy="70799"/>
            </a:xfrm>
            <a:custGeom>
              <a:avLst/>
              <a:gdLst>
                <a:gd name="connsiteX0" fmla="*/ 470 w 0"/>
                <a:gd name="connsiteY0" fmla="*/ 693 h 34224"/>
                <a:gd name="connsiteX1" fmla="*/ 470 w 0"/>
                <a:gd name="connsiteY1" fmla="*/ 34917 h 34224"/>
              </a:gdLst>
              <a:ahLst/>
              <a:cxnLst>
                <a:cxn ang="0">
                  <a:pos x="connsiteX0" y="connsiteY0"/>
                </a:cxn>
                <a:cxn ang="0">
                  <a:pos x="connsiteX1" y="connsiteY1"/>
                </a:cxn>
              </a:cxnLst>
              <a:rect l="l" t="t" r="r" b="b"/>
              <a:pathLst>
                <a:path h="34224">
                  <a:moveTo>
                    <a:pt x="470" y="693"/>
                  </a:moveTo>
                  <a:lnTo>
                    <a:pt x="470"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Freeform 150">
              <a:extLst>
                <a:ext uri="{FF2B5EF4-FFF2-40B4-BE49-F238E27FC236}">
                  <a16:creationId xmlns:a16="http://schemas.microsoft.com/office/drawing/2014/main" id="{E759A924-4370-0833-4CE0-2B45E92713DF}"/>
                </a:ext>
              </a:extLst>
            </p:cNvPr>
            <p:cNvSpPr/>
            <p:nvPr/>
          </p:nvSpPr>
          <p:spPr>
            <a:xfrm flipV="1">
              <a:off x="8374263" y="4272246"/>
              <a:ext cx="0" cy="70799"/>
            </a:xfrm>
            <a:custGeom>
              <a:avLst/>
              <a:gdLst>
                <a:gd name="connsiteX0" fmla="*/ 604 w 0"/>
                <a:gd name="connsiteY0" fmla="*/ 693 h 34224"/>
                <a:gd name="connsiteX1" fmla="*/ 604 w 0"/>
                <a:gd name="connsiteY1" fmla="*/ 34917 h 34224"/>
              </a:gdLst>
              <a:ahLst/>
              <a:cxnLst>
                <a:cxn ang="0">
                  <a:pos x="connsiteX0" y="connsiteY0"/>
                </a:cxn>
                <a:cxn ang="0">
                  <a:pos x="connsiteX1" y="connsiteY1"/>
                </a:cxn>
              </a:cxnLst>
              <a:rect l="l" t="t" r="r" b="b"/>
              <a:pathLst>
                <a:path h="34224">
                  <a:moveTo>
                    <a:pt x="604" y="693"/>
                  </a:moveTo>
                  <a:lnTo>
                    <a:pt x="604"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2" name="Freeform 151">
              <a:extLst>
                <a:ext uri="{FF2B5EF4-FFF2-40B4-BE49-F238E27FC236}">
                  <a16:creationId xmlns:a16="http://schemas.microsoft.com/office/drawing/2014/main" id="{70B97D3F-5C68-ED8D-2B78-03256324B01B}"/>
                </a:ext>
              </a:extLst>
            </p:cNvPr>
            <p:cNvSpPr/>
            <p:nvPr/>
          </p:nvSpPr>
          <p:spPr>
            <a:xfrm flipV="1">
              <a:off x="8872402" y="4272246"/>
              <a:ext cx="0" cy="70799"/>
            </a:xfrm>
            <a:custGeom>
              <a:avLst/>
              <a:gdLst>
                <a:gd name="connsiteX0" fmla="*/ 738 w 0"/>
                <a:gd name="connsiteY0" fmla="*/ 693 h 34224"/>
                <a:gd name="connsiteX1" fmla="*/ 738 w 0"/>
                <a:gd name="connsiteY1" fmla="*/ 34917 h 34224"/>
              </a:gdLst>
              <a:ahLst/>
              <a:cxnLst>
                <a:cxn ang="0">
                  <a:pos x="connsiteX0" y="connsiteY0"/>
                </a:cxn>
                <a:cxn ang="0">
                  <a:pos x="connsiteX1" y="connsiteY1"/>
                </a:cxn>
              </a:cxnLst>
              <a:rect l="l" t="t" r="r" b="b"/>
              <a:pathLst>
                <a:path h="34224">
                  <a:moveTo>
                    <a:pt x="738" y="693"/>
                  </a:moveTo>
                  <a:lnTo>
                    <a:pt x="738"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3" name="Freeform 152">
              <a:extLst>
                <a:ext uri="{FF2B5EF4-FFF2-40B4-BE49-F238E27FC236}">
                  <a16:creationId xmlns:a16="http://schemas.microsoft.com/office/drawing/2014/main" id="{3E677E96-AA34-4A6A-904D-909AC30F8CD9}"/>
                </a:ext>
              </a:extLst>
            </p:cNvPr>
            <p:cNvSpPr/>
            <p:nvPr/>
          </p:nvSpPr>
          <p:spPr>
            <a:xfrm flipV="1">
              <a:off x="9370541" y="4272246"/>
              <a:ext cx="0" cy="70799"/>
            </a:xfrm>
            <a:custGeom>
              <a:avLst/>
              <a:gdLst>
                <a:gd name="connsiteX0" fmla="*/ 872 w 0"/>
                <a:gd name="connsiteY0" fmla="*/ 693 h 34224"/>
                <a:gd name="connsiteX1" fmla="*/ 872 w 0"/>
                <a:gd name="connsiteY1" fmla="*/ 34917 h 34224"/>
              </a:gdLst>
              <a:ahLst/>
              <a:cxnLst>
                <a:cxn ang="0">
                  <a:pos x="connsiteX0" y="connsiteY0"/>
                </a:cxn>
                <a:cxn ang="0">
                  <a:pos x="connsiteX1" y="connsiteY1"/>
                </a:cxn>
              </a:cxnLst>
              <a:rect l="l" t="t" r="r" b="b"/>
              <a:pathLst>
                <a:path h="34224">
                  <a:moveTo>
                    <a:pt x="872" y="693"/>
                  </a:moveTo>
                  <a:lnTo>
                    <a:pt x="872"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4" name="Freeform 153">
              <a:extLst>
                <a:ext uri="{FF2B5EF4-FFF2-40B4-BE49-F238E27FC236}">
                  <a16:creationId xmlns:a16="http://schemas.microsoft.com/office/drawing/2014/main" id="{00092D21-C71E-B75E-49FC-D6A597D57E34}"/>
                </a:ext>
              </a:extLst>
            </p:cNvPr>
            <p:cNvSpPr/>
            <p:nvPr/>
          </p:nvSpPr>
          <p:spPr>
            <a:xfrm flipV="1">
              <a:off x="9868680" y="4272246"/>
              <a:ext cx="0" cy="70799"/>
            </a:xfrm>
            <a:custGeom>
              <a:avLst/>
              <a:gdLst>
                <a:gd name="connsiteX0" fmla="*/ 1006 w 0"/>
                <a:gd name="connsiteY0" fmla="*/ 693 h 34224"/>
                <a:gd name="connsiteX1" fmla="*/ 1006 w 0"/>
                <a:gd name="connsiteY1" fmla="*/ 34917 h 34224"/>
              </a:gdLst>
              <a:ahLst/>
              <a:cxnLst>
                <a:cxn ang="0">
                  <a:pos x="connsiteX0" y="connsiteY0"/>
                </a:cxn>
                <a:cxn ang="0">
                  <a:pos x="connsiteX1" y="connsiteY1"/>
                </a:cxn>
              </a:cxnLst>
              <a:rect l="l" t="t" r="r" b="b"/>
              <a:pathLst>
                <a:path h="34224">
                  <a:moveTo>
                    <a:pt x="1006" y="693"/>
                  </a:moveTo>
                  <a:lnTo>
                    <a:pt x="1006"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5" name="Freeform 154">
              <a:extLst>
                <a:ext uri="{FF2B5EF4-FFF2-40B4-BE49-F238E27FC236}">
                  <a16:creationId xmlns:a16="http://schemas.microsoft.com/office/drawing/2014/main" id="{F43F8A31-A62A-A151-9951-3ACDE7FE43F8}"/>
                </a:ext>
              </a:extLst>
            </p:cNvPr>
            <p:cNvSpPr/>
            <p:nvPr/>
          </p:nvSpPr>
          <p:spPr>
            <a:xfrm flipV="1">
              <a:off x="10366819" y="4272246"/>
              <a:ext cx="0" cy="70799"/>
            </a:xfrm>
            <a:custGeom>
              <a:avLst/>
              <a:gdLst>
                <a:gd name="connsiteX0" fmla="*/ 1140 w 0"/>
                <a:gd name="connsiteY0" fmla="*/ 693 h 34224"/>
                <a:gd name="connsiteX1" fmla="*/ 1140 w 0"/>
                <a:gd name="connsiteY1" fmla="*/ 34917 h 34224"/>
              </a:gdLst>
              <a:ahLst/>
              <a:cxnLst>
                <a:cxn ang="0">
                  <a:pos x="connsiteX0" y="connsiteY0"/>
                </a:cxn>
                <a:cxn ang="0">
                  <a:pos x="connsiteX1" y="connsiteY1"/>
                </a:cxn>
              </a:cxnLst>
              <a:rect l="l" t="t" r="r" b="b"/>
              <a:pathLst>
                <a:path h="34224">
                  <a:moveTo>
                    <a:pt x="1140" y="693"/>
                  </a:moveTo>
                  <a:lnTo>
                    <a:pt x="1140"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6" name="Freeform 155">
              <a:extLst>
                <a:ext uri="{FF2B5EF4-FFF2-40B4-BE49-F238E27FC236}">
                  <a16:creationId xmlns:a16="http://schemas.microsoft.com/office/drawing/2014/main" id="{0F9658B4-5C32-818A-1156-A22A6D48377A}"/>
                </a:ext>
              </a:extLst>
            </p:cNvPr>
            <p:cNvSpPr/>
            <p:nvPr/>
          </p:nvSpPr>
          <p:spPr>
            <a:xfrm flipV="1">
              <a:off x="10864958" y="4272246"/>
              <a:ext cx="0" cy="70799"/>
            </a:xfrm>
            <a:custGeom>
              <a:avLst/>
              <a:gdLst>
                <a:gd name="connsiteX0" fmla="*/ 1274 w 0"/>
                <a:gd name="connsiteY0" fmla="*/ 693 h 34224"/>
                <a:gd name="connsiteX1" fmla="*/ 1274 w 0"/>
                <a:gd name="connsiteY1" fmla="*/ 34917 h 34224"/>
              </a:gdLst>
              <a:ahLst/>
              <a:cxnLst>
                <a:cxn ang="0">
                  <a:pos x="connsiteX0" y="connsiteY0"/>
                </a:cxn>
                <a:cxn ang="0">
                  <a:pos x="connsiteX1" y="connsiteY1"/>
                </a:cxn>
              </a:cxnLst>
              <a:rect l="l" t="t" r="r" b="b"/>
              <a:pathLst>
                <a:path h="34224">
                  <a:moveTo>
                    <a:pt x="1274" y="693"/>
                  </a:moveTo>
                  <a:lnTo>
                    <a:pt x="1274"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7" name="Freeform 156">
              <a:extLst>
                <a:ext uri="{FF2B5EF4-FFF2-40B4-BE49-F238E27FC236}">
                  <a16:creationId xmlns:a16="http://schemas.microsoft.com/office/drawing/2014/main" id="{FC732772-BE50-9E71-6CC5-EA66A0C0619E}"/>
                </a:ext>
              </a:extLst>
            </p:cNvPr>
            <p:cNvSpPr/>
            <p:nvPr/>
          </p:nvSpPr>
          <p:spPr>
            <a:xfrm flipV="1">
              <a:off x="11363097" y="4272246"/>
              <a:ext cx="0" cy="70799"/>
            </a:xfrm>
            <a:custGeom>
              <a:avLst/>
              <a:gdLst>
                <a:gd name="connsiteX0" fmla="*/ 1408 w 0"/>
                <a:gd name="connsiteY0" fmla="*/ 693 h 34224"/>
                <a:gd name="connsiteX1" fmla="*/ 1408 w 0"/>
                <a:gd name="connsiteY1" fmla="*/ 34917 h 34224"/>
              </a:gdLst>
              <a:ahLst/>
              <a:cxnLst>
                <a:cxn ang="0">
                  <a:pos x="connsiteX0" y="connsiteY0"/>
                </a:cxn>
                <a:cxn ang="0">
                  <a:pos x="connsiteX1" y="connsiteY1"/>
                </a:cxn>
              </a:cxnLst>
              <a:rect l="l" t="t" r="r" b="b"/>
              <a:pathLst>
                <a:path h="34224">
                  <a:moveTo>
                    <a:pt x="1408" y="693"/>
                  </a:moveTo>
                  <a:lnTo>
                    <a:pt x="1408"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8" name="Freeform 157">
              <a:extLst>
                <a:ext uri="{FF2B5EF4-FFF2-40B4-BE49-F238E27FC236}">
                  <a16:creationId xmlns:a16="http://schemas.microsoft.com/office/drawing/2014/main" id="{0C1EF7ED-6205-ED4B-AC32-BE470D7CCCCD}"/>
                </a:ext>
              </a:extLst>
            </p:cNvPr>
            <p:cNvSpPr/>
            <p:nvPr/>
          </p:nvSpPr>
          <p:spPr>
            <a:xfrm flipV="1">
              <a:off x="11861238" y="4272246"/>
              <a:ext cx="0" cy="70799"/>
            </a:xfrm>
            <a:custGeom>
              <a:avLst/>
              <a:gdLst>
                <a:gd name="connsiteX0" fmla="*/ 1542 w 0"/>
                <a:gd name="connsiteY0" fmla="*/ 693 h 34224"/>
                <a:gd name="connsiteX1" fmla="*/ 1542 w 0"/>
                <a:gd name="connsiteY1" fmla="*/ 34917 h 34224"/>
              </a:gdLst>
              <a:ahLst/>
              <a:cxnLst>
                <a:cxn ang="0">
                  <a:pos x="connsiteX0" y="connsiteY0"/>
                </a:cxn>
                <a:cxn ang="0">
                  <a:pos x="connsiteX1" y="connsiteY1"/>
                </a:cxn>
              </a:cxnLst>
              <a:rect l="l" t="t" r="r" b="b"/>
              <a:pathLst>
                <a:path h="34224">
                  <a:moveTo>
                    <a:pt x="1542" y="693"/>
                  </a:moveTo>
                  <a:lnTo>
                    <a:pt x="1542"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08" name="Group 207"/>
          <p:cNvGrpSpPr/>
          <p:nvPr/>
        </p:nvGrpSpPr>
        <p:grpSpPr>
          <a:xfrm>
            <a:off x="6750152" y="4747582"/>
            <a:ext cx="5277970" cy="246223"/>
            <a:chOff x="6750152" y="4317218"/>
            <a:chExt cx="5277970" cy="246221"/>
          </a:xfrm>
        </p:grpSpPr>
        <p:sp>
          <p:nvSpPr>
            <p:cNvPr id="160" name="TextBox 159">
              <a:extLst>
                <a:ext uri="{FF2B5EF4-FFF2-40B4-BE49-F238E27FC236}">
                  <a16:creationId xmlns:a16="http://schemas.microsoft.com/office/drawing/2014/main" id="{46135B66-B1D4-46BF-F1FF-C7ECC5402325}"/>
                </a:ext>
              </a:extLst>
            </p:cNvPr>
            <p:cNvSpPr txBox="1"/>
            <p:nvPr/>
          </p:nvSpPr>
          <p:spPr>
            <a:xfrm>
              <a:off x="6750152" y="4317218"/>
              <a:ext cx="255198"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0</a:t>
              </a:r>
            </a:p>
          </p:txBody>
        </p:sp>
        <p:sp>
          <p:nvSpPr>
            <p:cNvPr id="161" name="TextBox 160">
              <a:extLst>
                <a:ext uri="{FF2B5EF4-FFF2-40B4-BE49-F238E27FC236}">
                  <a16:creationId xmlns:a16="http://schemas.microsoft.com/office/drawing/2014/main" id="{6F187726-0787-FA3C-FA32-C5DC25FA33CD}"/>
                </a:ext>
              </a:extLst>
            </p:cNvPr>
            <p:cNvSpPr txBox="1"/>
            <p:nvPr/>
          </p:nvSpPr>
          <p:spPr>
            <a:xfrm>
              <a:off x="7248904" y="4317218"/>
              <a:ext cx="255198"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6</a:t>
              </a:r>
            </a:p>
          </p:txBody>
        </p:sp>
        <p:sp>
          <p:nvSpPr>
            <p:cNvPr id="162" name="TextBox 161">
              <a:extLst>
                <a:ext uri="{FF2B5EF4-FFF2-40B4-BE49-F238E27FC236}">
                  <a16:creationId xmlns:a16="http://schemas.microsoft.com/office/drawing/2014/main" id="{C34C54AB-D6FD-CB89-4F15-968EEB95DE37}"/>
                </a:ext>
              </a:extLst>
            </p:cNvPr>
            <p:cNvSpPr txBox="1"/>
            <p:nvPr/>
          </p:nvSpPr>
          <p:spPr>
            <a:xfrm>
              <a:off x="7712388" y="4317218"/>
              <a:ext cx="325730"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12</a:t>
              </a:r>
            </a:p>
          </p:txBody>
        </p:sp>
        <p:sp>
          <p:nvSpPr>
            <p:cNvPr id="163" name="TextBox 162">
              <a:extLst>
                <a:ext uri="{FF2B5EF4-FFF2-40B4-BE49-F238E27FC236}">
                  <a16:creationId xmlns:a16="http://schemas.microsoft.com/office/drawing/2014/main" id="{4C05177E-0EB2-7837-AA0E-0DAAF40EA290}"/>
                </a:ext>
              </a:extLst>
            </p:cNvPr>
            <p:cNvSpPr txBox="1"/>
            <p:nvPr/>
          </p:nvSpPr>
          <p:spPr>
            <a:xfrm>
              <a:off x="8211139" y="4317218"/>
              <a:ext cx="325730"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18</a:t>
              </a:r>
            </a:p>
          </p:txBody>
        </p:sp>
        <p:sp>
          <p:nvSpPr>
            <p:cNvPr id="164" name="TextBox 163">
              <a:extLst>
                <a:ext uri="{FF2B5EF4-FFF2-40B4-BE49-F238E27FC236}">
                  <a16:creationId xmlns:a16="http://schemas.microsoft.com/office/drawing/2014/main" id="{48907484-08E0-62E6-9269-624C8393C8F8}"/>
                </a:ext>
              </a:extLst>
            </p:cNvPr>
            <p:cNvSpPr txBox="1"/>
            <p:nvPr/>
          </p:nvSpPr>
          <p:spPr>
            <a:xfrm>
              <a:off x="8709891" y="4317218"/>
              <a:ext cx="325730"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24</a:t>
              </a:r>
            </a:p>
          </p:txBody>
        </p:sp>
        <p:sp>
          <p:nvSpPr>
            <p:cNvPr id="165" name="TextBox 164">
              <a:extLst>
                <a:ext uri="{FF2B5EF4-FFF2-40B4-BE49-F238E27FC236}">
                  <a16:creationId xmlns:a16="http://schemas.microsoft.com/office/drawing/2014/main" id="{37366E1E-59C3-181D-E9B9-CC5CD165EBE9}"/>
                </a:ext>
              </a:extLst>
            </p:cNvPr>
            <p:cNvSpPr txBox="1"/>
            <p:nvPr/>
          </p:nvSpPr>
          <p:spPr>
            <a:xfrm>
              <a:off x="9208643" y="4317218"/>
              <a:ext cx="325730"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30</a:t>
              </a:r>
            </a:p>
          </p:txBody>
        </p:sp>
        <p:sp>
          <p:nvSpPr>
            <p:cNvPr id="166" name="TextBox 165">
              <a:extLst>
                <a:ext uri="{FF2B5EF4-FFF2-40B4-BE49-F238E27FC236}">
                  <a16:creationId xmlns:a16="http://schemas.microsoft.com/office/drawing/2014/main" id="{7C9B0970-FEDA-DF81-AA56-52FC37DF9F0F}"/>
                </a:ext>
              </a:extLst>
            </p:cNvPr>
            <p:cNvSpPr txBox="1"/>
            <p:nvPr/>
          </p:nvSpPr>
          <p:spPr>
            <a:xfrm>
              <a:off x="9707392" y="4317218"/>
              <a:ext cx="325730"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36</a:t>
              </a:r>
            </a:p>
          </p:txBody>
        </p:sp>
        <p:sp>
          <p:nvSpPr>
            <p:cNvPr id="167" name="TextBox 166">
              <a:extLst>
                <a:ext uri="{FF2B5EF4-FFF2-40B4-BE49-F238E27FC236}">
                  <a16:creationId xmlns:a16="http://schemas.microsoft.com/office/drawing/2014/main" id="{6DE335C8-FB15-058B-6F33-B51DB1A5ACCE}"/>
                </a:ext>
              </a:extLst>
            </p:cNvPr>
            <p:cNvSpPr txBox="1"/>
            <p:nvPr/>
          </p:nvSpPr>
          <p:spPr>
            <a:xfrm>
              <a:off x="10206143" y="4317218"/>
              <a:ext cx="325730"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42</a:t>
              </a:r>
            </a:p>
          </p:txBody>
        </p:sp>
        <p:sp>
          <p:nvSpPr>
            <p:cNvPr id="168" name="TextBox 167">
              <a:extLst>
                <a:ext uri="{FF2B5EF4-FFF2-40B4-BE49-F238E27FC236}">
                  <a16:creationId xmlns:a16="http://schemas.microsoft.com/office/drawing/2014/main" id="{F5B292C8-C92E-DBFD-AD6C-9626DCE43939}"/>
                </a:ext>
              </a:extLst>
            </p:cNvPr>
            <p:cNvSpPr txBox="1"/>
            <p:nvPr/>
          </p:nvSpPr>
          <p:spPr>
            <a:xfrm>
              <a:off x="10704895" y="4317218"/>
              <a:ext cx="325730"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48</a:t>
              </a:r>
            </a:p>
          </p:txBody>
        </p:sp>
        <p:sp>
          <p:nvSpPr>
            <p:cNvPr id="169" name="TextBox 168">
              <a:extLst>
                <a:ext uri="{FF2B5EF4-FFF2-40B4-BE49-F238E27FC236}">
                  <a16:creationId xmlns:a16="http://schemas.microsoft.com/office/drawing/2014/main" id="{E2B9B5FD-199F-3526-7AFF-2F575AFBF715}"/>
                </a:ext>
              </a:extLst>
            </p:cNvPr>
            <p:cNvSpPr txBox="1"/>
            <p:nvPr/>
          </p:nvSpPr>
          <p:spPr>
            <a:xfrm>
              <a:off x="11203647" y="4317218"/>
              <a:ext cx="325730"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54</a:t>
              </a:r>
            </a:p>
          </p:txBody>
        </p:sp>
        <p:sp>
          <p:nvSpPr>
            <p:cNvPr id="170" name="TextBox 169">
              <a:extLst>
                <a:ext uri="{FF2B5EF4-FFF2-40B4-BE49-F238E27FC236}">
                  <a16:creationId xmlns:a16="http://schemas.microsoft.com/office/drawing/2014/main" id="{33586311-C05A-AA79-E099-E3452D79562B}"/>
                </a:ext>
              </a:extLst>
            </p:cNvPr>
            <p:cNvSpPr txBox="1"/>
            <p:nvPr/>
          </p:nvSpPr>
          <p:spPr>
            <a:xfrm>
              <a:off x="11702392" y="4317219"/>
              <a:ext cx="325730"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60</a:t>
              </a:r>
            </a:p>
          </p:txBody>
        </p:sp>
      </p:grpSp>
      <p:grpSp>
        <p:nvGrpSpPr>
          <p:cNvPr id="212" name="Group 211"/>
          <p:cNvGrpSpPr/>
          <p:nvPr/>
        </p:nvGrpSpPr>
        <p:grpSpPr>
          <a:xfrm>
            <a:off x="6141257" y="5016782"/>
            <a:ext cx="5838748" cy="601949"/>
            <a:chOff x="6141255" y="5042345"/>
            <a:chExt cx="5838747" cy="601951"/>
          </a:xfrm>
        </p:grpSpPr>
        <p:grpSp>
          <p:nvGrpSpPr>
            <p:cNvPr id="144" name="Group 143"/>
            <p:cNvGrpSpPr/>
            <p:nvPr/>
          </p:nvGrpSpPr>
          <p:grpSpPr>
            <a:xfrm>
              <a:off x="6141255" y="5042345"/>
              <a:ext cx="594608" cy="601951"/>
              <a:chOff x="177210" y="4586447"/>
              <a:chExt cx="594608" cy="601951"/>
            </a:xfrm>
          </p:grpSpPr>
          <p:sp>
            <p:nvSpPr>
              <p:cNvPr id="145" name="TextBox 144">
                <a:extLst>
                  <a:ext uri="{FF2B5EF4-FFF2-40B4-BE49-F238E27FC236}">
                    <a16:creationId xmlns:a16="http://schemas.microsoft.com/office/drawing/2014/main" id="{3FD4D642-49FE-A923-12B2-3FC5C733C6B2}"/>
                  </a:ext>
                </a:extLst>
              </p:cNvPr>
              <p:cNvSpPr txBox="1"/>
              <p:nvPr/>
            </p:nvSpPr>
            <p:spPr>
              <a:xfrm>
                <a:off x="399921" y="4586447"/>
                <a:ext cx="371897" cy="184666"/>
              </a:xfrm>
              <a:prstGeom prst="rect">
                <a:avLst/>
              </a:prstGeom>
              <a:noFill/>
            </p:spPr>
            <p:txBody>
              <a:bodyPr wrap="none" lIns="0" rIns="0"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914318"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a:ea typeface="+mn-ea"/>
                    <a:cs typeface="Arial"/>
                    <a:sym typeface="Arial"/>
                    <a:rtl val="0"/>
                  </a:rPr>
                  <a:t>No. at risk</a:t>
                </a:r>
              </a:p>
            </p:txBody>
          </p:sp>
          <p:sp>
            <p:nvSpPr>
              <p:cNvPr id="146" name="TextBox 145">
                <a:extLst>
                  <a:ext uri="{FF2B5EF4-FFF2-40B4-BE49-F238E27FC236}">
                    <a16:creationId xmlns:a16="http://schemas.microsoft.com/office/drawing/2014/main" id="{E6FA9401-9A1F-D0AD-E17B-7ACCD878D63A}"/>
                  </a:ext>
                </a:extLst>
              </p:cNvPr>
              <p:cNvSpPr txBox="1"/>
              <p:nvPr/>
            </p:nvSpPr>
            <p:spPr>
              <a:xfrm>
                <a:off x="177210" y="4767769"/>
                <a:ext cx="594608" cy="420629"/>
              </a:xfrm>
              <a:prstGeom prst="rect">
                <a:avLst/>
              </a:prstGeom>
              <a:noFill/>
            </p:spPr>
            <p:txBody>
              <a:bodyPr wrap="square" lIns="0" rIns="0"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914318" rtl="0" eaLnBrk="1" fontAlgn="auto" latinLnBrk="0" hangingPunct="1">
                  <a:lnSpc>
                    <a:spcPct val="100000"/>
                  </a:lnSpc>
                  <a:spcBef>
                    <a:spcPts val="0"/>
                  </a:spcBef>
                  <a:spcAft>
                    <a:spcPts val="200"/>
                  </a:spcAft>
                  <a:buClrTx/>
                  <a:buSzTx/>
                  <a:buFontTx/>
                  <a:buNone/>
                  <a:tabLst/>
                  <a:defRPr/>
                </a:pPr>
                <a:r>
                  <a:rPr kumimoji="0" lang="en-US" sz="600" b="1" i="0" u="none" strike="noStrike" kern="1200" cap="none" spc="0" normalizeH="0" baseline="0" noProof="0" dirty="0">
                    <a:ln>
                      <a:noFill/>
                    </a:ln>
                    <a:solidFill>
                      <a:srgbClr val="346691"/>
                    </a:solidFill>
                    <a:effectLst/>
                    <a:uLnTx/>
                    <a:uFillTx/>
                    <a:latin typeface="Arial"/>
                    <a:ea typeface="+mn-ea"/>
                    <a:cs typeface="Arial"/>
                    <a:sym typeface="Arial"/>
                    <a:rtl val="0"/>
                  </a:rPr>
                  <a:t>AV mlGHV</a:t>
                </a:r>
              </a:p>
              <a:p>
                <a:pPr marL="0" marR="0" lvl="0" indent="0" algn="r" defTabSz="914318" rtl="0" eaLnBrk="1" fontAlgn="auto" latinLnBrk="0" hangingPunct="1">
                  <a:lnSpc>
                    <a:spcPct val="100000"/>
                  </a:lnSpc>
                  <a:spcBef>
                    <a:spcPts val="0"/>
                  </a:spcBef>
                  <a:spcAft>
                    <a:spcPts val="200"/>
                  </a:spcAft>
                  <a:buClrTx/>
                  <a:buSzTx/>
                  <a:buFontTx/>
                  <a:buNone/>
                  <a:tabLst/>
                  <a:defRPr/>
                </a:pPr>
                <a:r>
                  <a:rPr kumimoji="0" lang="en-US" sz="600" b="1" i="0" u="none" strike="noStrike" kern="1200" cap="none" spc="0" normalizeH="0" baseline="0" noProof="0" dirty="0">
                    <a:ln>
                      <a:noFill/>
                    </a:ln>
                    <a:solidFill>
                      <a:srgbClr val="D85C00"/>
                    </a:solidFill>
                    <a:effectLst/>
                    <a:uLnTx/>
                    <a:uFillTx/>
                    <a:latin typeface="Arial"/>
                    <a:ea typeface="+mn-ea"/>
                    <a:cs typeface="Arial"/>
                    <a:sym typeface="Arial"/>
                    <a:rtl val="0"/>
                  </a:rPr>
                  <a:t>AVO mlGHV</a:t>
                </a:r>
              </a:p>
              <a:p>
                <a:pPr marL="0" marR="0" lvl="0" indent="0" algn="r" defTabSz="914318" rtl="0" eaLnBrk="1" fontAlgn="auto" latinLnBrk="0" hangingPunct="1">
                  <a:lnSpc>
                    <a:spcPct val="100000"/>
                  </a:lnSpc>
                  <a:spcBef>
                    <a:spcPts val="0"/>
                  </a:spcBef>
                  <a:spcAft>
                    <a:spcPts val="200"/>
                  </a:spcAft>
                  <a:buClrTx/>
                  <a:buSzTx/>
                  <a:buFontTx/>
                  <a:buNone/>
                  <a:tabLst/>
                  <a:defRPr/>
                </a:pPr>
                <a:r>
                  <a:rPr kumimoji="0" lang="en-US" sz="600" b="1" i="0" u="none" strike="noStrike" kern="1200" cap="none" spc="0" normalizeH="0" baseline="0" noProof="0" dirty="0">
                    <a:ln>
                      <a:noFill/>
                    </a:ln>
                    <a:solidFill>
                      <a:srgbClr val="008000"/>
                    </a:solidFill>
                    <a:effectLst/>
                    <a:uLnTx/>
                    <a:uFillTx/>
                    <a:latin typeface="Arial"/>
                    <a:ea typeface="+mn-ea"/>
                    <a:cs typeface="Arial"/>
                    <a:sym typeface="Arial"/>
                    <a:rtl val="0"/>
                  </a:rPr>
                  <a:t>FCR/BR mlGHV</a:t>
                </a:r>
              </a:p>
            </p:txBody>
          </p:sp>
        </p:grpSp>
        <p:grpSp>
          <p:nvGrpSpPr>
            <p:cNvPr id="211" name="Group 210"/>
            <p:cNvGrpSpPr/>
            <p:nvPr/>
          </p:nvGrpSpPr>
          <p:grpSpPr>
            <a:xfrm>
              <a:off x="6748724" y="5221131"/>
              <a:ext cx="5231278" cy="420630"/>
              <a:chOff x="6748724" y="5221131"/>
              <a:chExt cx="5231278" cy="420630"/>
            </a:xfrm>
          </p:grpSpPr>
          <p:sp>
            <p:nvSpPr>
              <p:cNvPr id="172" name="TextBox 171">
                <a:extLst>
                  <a:ext uri="{FF2B5EF4-FFF2-40B4-BE49-F238E27FC236}">
                    <a16:creationId xmlns:a16="http://schemas.microsoft.com/office/drawing/2014/main" id="{AAD19D0A-2569-E7C9-4553-226483AD9360}"/>
                  </a:ext>
                </a:extLst>
              </p:cNvPr>
              <p:cNvSpPr txBox="1"/>
              <p:nvPr/>
            </p:nvSpPr>
            <p:spPr>
              <a:xfrm>
                <a:off x="6748724" y="5221131"/>
                <a:ext cx="314509"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124</a:t>
                </a:r>
              </a:p>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117</a:t>
                </a:r>
              </a:p>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118</a:t>
                </a:r>
              </a:p>
            </p:txBody>
          </p:sp>
          <p:sp>
            <p:nvSpPr>
              <p:cNvPr id="173" name="TextBox 172">
                <a:extLst>
                  <a:ext uri="{FF2B5EF4-FFF2-40B4-BE49-F238E27FC236}">
                    <a16:creationId xmlns:a16="http://schemas.microsoft.com/office/drawing/2014/main" id="{5C84178A-C234-36C0-A6DA-A91F21B7BB17}"/>
                  </a:ext>
                </a:extLst>
              </p:cNvPr>
              <p:cNvSpPr txBox="1"/>
              <p:nvPr/>
            </p:nvSpPr>
            <p:spPr>
              <a:xfrm>
                <a:off x="7244728" y="5221131"/>
                <a:ext cx="314509"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119</a:t>
                </a:r>
              </a:p>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111</a:t>
                </a:r>
              </a:p>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99</a:t>
                </a:r>
              </a:p>
            </p:txBody>
          </p:sp>
          <p:sp>
            <p:nvSpPr>
              <p:cNvPr id="174" name="TextBox 173">
                <a:extLst>
                  <a:ext uri="{FF2B5EF4-FFF2-40B4-BE49-F238E27FC236}">
                    <a16:creationId xmlns:a16="http://schemas.microsoft.com/office/drawing/2014/main" id="{9D52B2BC-E0D1-5C60-A6AB-8DC2044C07DD}"/>
                  </a:ext>
                </a:extLst>
              </p:cNvPr>
              <p:cNvSpPr txBox="1"/>
              <p:nvPr/>
            </p:nvSpPr>
            <p:spPr>
              <a:xfrm>
                <a:off x="7740735" y="5221131"/>
                <a:ext cx="314509"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114</a:t>
                </a:r>
              </a:p>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106</a:t>
                </a:r>
              </a:p>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86</a:t>
                </a:r>
              </a:p>
            </p:txBody>
          </p:sp>
          <p:sp>
            <p:nvSpPr>
              <p:cNvPr id="175" name="TextBox 174">
                <a:extLst>
                  <a:ext uri="{FF2B5EF4-FFF2-40B4-BE49-F238E27FC236}">
                    <a16:creationId xmlns:a16="http://schemas.microsoft.com/office/drawing/2014/main" id="{D45F8002-DF48-0B2C-5315-7BAFC1DD4713}"/>
                  </a:ext>
                </a:extLst>
              </p:cNvPr>
              <p:cNvSpPr txBox="1"/>
              <p:nvPr/>
            </p:nvSpPr>
            <p:spPr>
              <a:xfrm>
                <a:off x="8236739" y="5221131"/>
                <a:ext cx="314509"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110</a:t>
                </a:r>
              </a:p>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96</a:t>
                </a:r>
              </a:p>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81</a:t>
                </a:r>
              </a:p>
            </p:txBody>
          </p:sp>
          <p:sp>
            <p:nvSpPr>
              <p:cNvPr id="176" name="TextBox 175">
                <a:extLst>
                  <a:ext uri="{FF2B5EF4-FFF2-40B4-BE49-F238E27FC236}">
                    <a16:creationId xmlns:a16="http://schemas.microsoft.com/office/drawing/2014/main" id="{03D098D1-E415-FCA9-0E1F-8F35B4D3FB0B}"/>
                  </a:ext>
                </a:extLst>
              </p:cNvPr>
              <p:cNvSpPr txBox="1"/>
              <p:nvPr/>
            </p:nvSpPr>
            <p:spPr>
              <a:xfrm>
                <a:off x="8732744" y="5221131"/>
                <a:ext cx="314509"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108</a:t>
                </a:r>
              </a:p>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89</a:t>
                </a:r>
              </a:p>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76</a:t>
                </a:r>
              </a:p>
            </p:txBody>
          </p:sp>
          <p:sp>
            <p:nvSpPr>
              <p:cNvPr id="177" name="TextBox 176">
                <a:extLst>
                  <a:ext uri="{FF2B5EF4-FFF2-40B4-BE49-F238E27FC236}">
                    <a16:creationId xmlns:a16="http://schemas.microsoft.com/office/drawing/2014/main" id="{6FE50689-09D7-57F3-829B-66D8518F4123}"/>
                  </a:ext>
                </a:extLst>
              </p:cNvPr>
              <p:cNvSpPr txBox="1"/>
              <p:nvPr/>
            </p:nvSpPr>
            <p:spPr>
              <a:xfrm>
                <a:off x="9228748" y="5221131"/>
                <a:ext cx="314509"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105</a:t>
                </a:r>
              </a:p>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86</a:t>
                </a:r>
              </a:p>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72</a:t>
                </a:r>
              </a:p>
            </p:txBody>
          </p:sp>
          <p:sp>
            <p:nvSpPr>
              <p:cNvPr id="178" name="TextBox 177">
                <a:extLst>
                  <a:ext uri="{FF2B5EF4-FFF2-40B4-BE49-F238E27FC236}">
                    <a16:creationId xmlns:a16="http://schemas.microsoft.com/office/drawing/2014/main" id="{0E684EB5-EB69-5989-D8FB-00414AFA8EFC}"/>
                  </a:ext>
                </a:extLst>
              </p:cNvPr>
              <p:cNvSpPr txBox="1"/>
              <p:nvPr/>
            </p:nvSpPr>
            <p:spPr>
              <a:xfrm>
                <a:off x="9746395" y="5221131"/>
                <a:ext cx="271228"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91</a:t>
                </a:r>
              </a:p>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73</a:t>
                </a:r>
              </a:p>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65</a:t>
                </a:r>
              </a:p>
            </p:txBody>
          </p:sp>
          <p:sp>
            <p:nvSpPr>
              <p:cNvPr id="179" name="TextBox 178">
                <a:extLst>
                  <a:ext uri="{FF2B5EF4-FFF2-40B4-BE49-F238E27FC236}">
                    <a16:creationId xmlns:a16="http://schemas.microsoft.com/office/drawing/2014/main" id="{5C26A496-6C7F-0DD3-D333-8FF8A2A85972}"/>
                  </a:ext>
                </a:extLst>
              </p:cNvPr>
              <p:cNvSpPr txBox="1"/>
              <p:nvPr/>
            </p:nvSpPr>
            <p:spPr>
              <a:xfrm>
                <a:off x="10242399" y="5221131"/>
                <a:ext cx="271228"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54</a:t>
                </a:r>
              </a:p>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41</a:t>
                </a:r>
              </a:p>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28</a:t>
                </a:r>
              </a:p>
            </p:txBody>
          </p:sp>
          <p:sp>
            <p:nvSpPr>
              <p:cNvPr id="180" name="TextBox 179">
                <a:extLst>
                  <a:ext uri="{FF2B5EF4-FFF2-40B4-BE49-F238E27FC236}">
                    <a16:creationId xmlns:a16="http://schemas.microsoft.com/office/drawing/2014/main" id="{DB1F8567-A6F4-9D81-1A56-7F1F2A42CC74}"/>
                  </a:ext>
                </a:extLst>
              </p:cNvPr>
              <p:cNvSpPr txBox="1"/>
              <p:nvPr/>
            </p:nvSpPr>
            <p:spPr>
              <a:xfrm>
                <a:off x="10738404" y="5221131"/>
                <a:ext cx="271228"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18</a:t>
                </a:r>
              </a:p>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15</a:t>
                </a:r>
              </a:p>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9</a:t>
                </a:r>
              </a:p>
            </p:txBody>
          </p:sp>
          <p:sp>
            <p:nvSpPr>
              <p:cNvPr id="181" name="TextBox 180">
                <a:extLst>
                  <a:ext uri="{FF2B5EF4-FFF2-40B4-BE49-F238E27FC236}">
                    <a16:creationId xmlns:a16="http://schemas.microsoft.com/office/drawing/2014/main" id="{3C847126-267A-BBFE-5D79-1D2D204EFACA}"/>
                  </a:ext>
                </a:extLst>
              </p:cNvPr>
              <p:cNvSpPr txBox="1"/>
              <p:nvPr/>
            </p:nvSpPr>
            <p:spPr>
              <a:xfrm>
                <a:off x="11256048" y="5221131"/>
                <a:ext cx="227948"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2</a:t>
                </a:r>
              </a:p>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0</a:t>
                </a:r>
              </a:p>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2</a:t>
                </a:r>
              </a:p>
            </p:txBody>
          </p:sp>
          <p:sp>
            <p:nvSpPr>
              <p:cNvPr id="182" name="TextBox 181">
                <a:extLst>
                  <a:ext uri="{FF2B5EF4-FFF2-40B4-BE49-F238E27FC236}">
                    <a16:creationId xmlns:a16="http://schemas.microsoft.com/office/drawing/2014/main" id="{4E8C977C-6F96-DE53-572A-4A7750A96A65}"/>
                  </a:ext>
                </a:extLst>
              </p:cNvPr>
              <p:cNvSpPr txBox="1"/>
              <p:nvPr/>
            </p:nvSpPr>
            <p:spPr>
              <a:xfrm>
                <a:off x="11752054" y="5221131"/>
                <a:ext cx="227948"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0</a:t>
                </a:r>
              </a:p>
              <a:p>
                <a:pPr marL="0" marR="0" lvl="0" indent="0" algn="ctr" defTabSz="914318" rtl="0" eaLnBrk="1" fontAlgn="auto" latinLnBrk="0" hangingPunct="1">
                  <a:lnSpc>
                    <a:spcPct val="100000"/>
                  </a:lnSpc>
                  <a:spcBef>
                    <a:spcPts val="0"/>
                  </a:spcBef>
                  <a:spcAft>
                    <a:spcPts val="20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endParaRPr>
              </a:p>
              <a:p>
                <a:pPr marL="0" marR="0" lvl="0" indent="0" algn="ctr" defTabSz="914318"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sym typeface="Arial"/>
                    <a:rtl val="0"/>
                  </a:rPr>
                  <a:t>0</a:t>
                </a:r>
              </a:p>
            </p:txBody>
          </p:sp>
        </p:grpSp>
      </p:grpSp>
      <p:sp>
        <p:nvSpPr>
          <p:cNvPr id="183" name="TextBox 182">
            <a:extLst>
              <a:ext uri="{FF2B5EF4-FFF2-40B4-BE49-F238E27FC236}">
                <a16:creationId xmlns:a16="http://schemas.microsoft.com/office/drawing/2014/main" id="{63060FAD-4883-0226-B766-BE7C76305BEC}"/>
              </a:ext>
            </a:extLst>
          </p:cNvPr>
          <p:cNvSpPr txBox="1"/>
          <p:nvPr/>
        </p:nvSpPr>
        <p:spPr>
          <a:xfrm>
            <a:off x="11182901" y="3061332"/>
            <a:ext cx="1009099"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1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D85C00"/>
                </a:solidFill>
                <a:effectLst/>
                <a:uLnTx/>
                <a:uFillTx/>
                <a:latin typeface="Arial"/>
                <a:ea typeface="+mn-ea"/>
                <a:cs typeface="Arial"/>
                <a:sym typeface="Arial"/>
                <a:rtl val="0"/>
              </a:rPr>
              <a:t>AVO - mlGHV</a:t>
            </a:r>
          </a:p>
        </p:txBody>
      </p:sp>
      <p:sp>
        <p:nvSpPr>
          <p:cNvPr id="184" name="TextBox 183">
            <a:extLst>
              <a:ext uri="{FF2B5EF4-FFF2-40B4-BE49-F238E27FC236}">
                <a16:creationId xmlns:a16="http://schemas.microsoft.com/office/drawing/2014/main" id="{376BE52C-4DC2-264E-7B9D-A88B4D655D2D}"/>
              </a:ext>
            </a:extLst>
          </p:cNvPr>
          <p:cNvSpPr txBox="1"/>
          <p:nvPr/>
        </p:nvSpPr>
        <p:spPr>
          <a:xfrm>
            <a:off x="11273836" y="3420425"/>
            <a:ext cx="918165"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1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46691"/>
                </a:solidFill>
                <a:effectLst/>
                <a:uLnTx/>
                <a:uFillTx/>
                <a:latin typeface="Arial"/>
                <a:ea typeface="+mn-ea"/>
                <a:cs typeface="Arial"/>
                <a:sym typeface="Arial"/>
                <a:rtl val="0"/>
              </a:rPr>
              <a:t>AV - mlGHV</a:t>
            </a:r>
          </a:p>
        </p:txBody>
      </p:sp>
      <p:sp>
        <p:nvSpPr>
          <p:cNvPr id="185" name="TextBox 184">
            <a:extLst>
              <a:ext uri="{FF2B5EF4-FFF2-40B4-BE49-F238E27FC236}">
                <a16:creationId xmlns:a16="http://schemas.microsoft.com/office/drawing/2014/main" id="{B7A30CD5-F232-7629-6856-BC0CD08B847E}"/>
              </a:ext>
            </a:extLst>
          </p:cNvPr>
          <p:cNvSpPr txBox="1"/>
          <p:nvPr/>
        </p:nvSpPr>
        <p:spPr>
          <a:xfrm rot="16200000">
            <a:off x="6021334" y="3597622"/>
            <a:ext cx="668773"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sym typeface="Arial"/>
                <a:rtl val="0"/>
              </a:rPr>
              <a:t>PFS (%)</a:t>
            </a:r>
          </a:p>
        </p:txBody>
      </p:sp>
      <p:grpSp>
        <p:nvGrpSpPr>
          <p:cNvPr id="186" name="Group 185"/>
          <p:cNvGrpSpPr/>
          <p:nvPr/>
        </p:nvGrpSpPr>
        <p:grpSpPr>
          <a:xfrm>
            <a:off x="6385170" y="2765441"/>
            <a:ext cx="396262" cy="2009046"/>
            <a:chOff x="291169" y="2335096"/>
            <a:chExt cx="396262" cy="2009045"/>
          </a:xfrm>
        </p:grpSpPr>
        <p:sp>
          <p:nvSpPr>
            <p:cNvPr id="187" name="TextBox 186">
              <a:extLst>
                <a:ext uri="{FF2B5EF4-FFF2-40B4-BE49-F238E27FC236}">
                  <a16:creationId xmlns:a16="http://schemas.microsoft.com/office/drawing/2014/main" id="{7CB9F4C3-E858-5B92-CE01-AFF393EF9D66}"/>
                </a:ext>
              </a:extLst>
            </p:cNvPr>
            <p:cNvSpPr txBox="1"/>
            <p:nvPr/>
          </p:nvSpPr>
          <p:spPr>
            <a:xfrm>
              <a:off x="291169" y="2335096"/>
              <a:ext cx="396262"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91431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100</a:t>
              </a:r>
            </a:p>
          </p:txBody>
        </p:sp>
        <p:sp>
          <p:nvSpPr>
            <p:cNvPr id="188" name="TextBox 187">
              <a:extLst>
                <a:ext uri="{FF2B5EF4-FFF2-40B4-BE49-F238E27FC236}">
                  <a16:creationId xmlns:a16="http://schemas.microsoft.com/office/drawing/2014/main" id="{808570FB-CF5E-32DE-869A-72AE2ECD103D}"/>
                </a:ext>
              </a:extLst>
            </p:cNvPr>
            <p:cNvSpPr txBox="1"/>
            <p:nvPr/>
          </p:nvSpPr>
          <p:spPr>
            <a:xfrm>
              <a:off x="361701" y="2687661"/>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91431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80</a:t>
              </a:r>
            </a:p>
          </p:txBody>
        </p:sp>
        <p:sp>
          <p:nvSpPr>
            <p:cNvPr id="189" name="TextBox 188">
              <a:extLst>
                <a:ext uri="{FF2B5EF4-FFF2-40B4-BE49-F238E27FC236}">
                  <a16:creationId xmlns:a16="http://schemas.microsoft.com/office/drawing/2014/main" id="{CD07185F-6838-5BD4-ED81-5E0871B63E49}"/>
                </a:ext>
              </a:extLst>
            </p:cNvPr>
            <p:cNvSpPr txBox="1"/>
            <p:nvPr/>
          </p:nvSpPr>
          <p:spPr>
            <a:xfrm>
              <a:off x="361701" y="3040228"/>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91431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60</a:t>
              </a:r>
            </a:p>
          </p:txBody>
        </p:sp>
        <p:sp>
          <p:nvSpPr>
            <p:cNvPr id="190" name="TextBox 189">
              <a:extLst>
                <a:ext uri="{FF2B5EF4-FFF2-40B4-BE49-F238E27FC236}">
                  <a16:creationId xmlns:a16="http://schemas.microsoft.com/office/drawing/2014/main" id="{1D928111-EE9F-E186-2DC8-9340800DC4FE}"/>
                </a:ext>
              </a:extLst>
            </p:cNvPr>
            <p:cNvSpPr txBox="1"/>
            <p:nvPr/>
          </p:nvSpPr>
          <p:spPr>
            <a:xfrm>
              <a:off x="361701" y="3392790"/>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91431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40</a:t>
              </a:r>
            </a:p>
          </p:txBody>
        </p:sp>
        <p:sp>
          <p:nvSpPr>
            <p:cNvPr id="191" name="TextBox 190">
              <a:extLst>
                <a:ext uri="{FF2B5EF4-FFF2-40B4-BE49-F238E27FC236}">
                  <a16:creationId xmlns:a16="http://schemas.microsoft.com/office/drawing/2014/main" id="{E53AA22B-F012-33F7-DC80-DBCB153E8BDF}"/>
                </a:ext>
              </a:extLst>
            </p:cNvPr>
            <p:cNvSpPr txBox="1"/>
            <p:nvPr/>
          </p:nvSpPr>
          <p:spPr>
            <a:xfrm>
              <a:off x="361701" y="3745357"/>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91431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20</a:t>
              </a:r>
            </a:p>
          </p:txBody>
        </p:sp>
        <p:sp>
          <p:nvSpPr>
            <p:cNvPr id="192" name="TextBox 191">
              <a:extLst>
                <a:ext uri="{FF2B5EF4-FFF2-40B4-BE49-F238E27FC236}">
                  <a16:creationId xmlns:a16="http://schemas.microsoft.com/office/drawing/2014/main" id="{7DC6B37A-0948-4C44-7804-87E2DC744A3E}"/>
                </a:ext>
              </a:extLst>
            </p:cNvPr>
            <p:cNvSpPr txBox="1"/>
            <p:nvPr/>
          </p:nvSpPr>
          <p:spPr>
            <a:xfrm>
              <a:off x="432233" y="4097920"/>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91431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0</a:t>
              </a:r>
            </a:p>
          </p:txBody>
        </p:sp>
      </p:grpSp>
      <p:grpSp>
        <p:nvGrpSpPr>
          <p:cNvPr id="193" name="Group 192"/>
          <p:cNvGrpSpPr/>
          <p:nvPr/>
        </p:nvGrpSpPr>
        <p:grpSpPr>
          <a:xfrm>
            <a:off x="6731657" y="2894428"/>
            <a:ext cx="67976" cy="1757489"/>
            <a:chOff x="637658" y="2464082"/>
            <a:chExt cx="67976" cy="1757489"/>
          </a:xfrm>
        </p:grpSpPr>
        <p:sp>
          <p:nvSpPr>
            <p:cNvPr id="194" name="Freeform 193">
              <a:extLst>
                <a:ext uri="{FF2B5EF4-FFF2-40B4-BE49-F238E27FC236}">
                  <a16:creationId xmlns:a16="http://schemas.microsoft.com/office/drawing/2014/main" id="{ED10FBF8-3081-8D76-2600-67A0A0519D64}"/>
                </a:ext>
              </a:extLst>
            </p:cNvPr>
            <p:cNvSpPr/>
            <p:nvPr/>
          </p:nvSpPr>
          <p:spPr>
            <a:xfrm rot="10800000" flipV="1">
              <a:off x="637658" y="2464082"/>
              <a:ext cx="67976" cy="0"/>
            </a:xfrm>
            <a:custGeom>
              <a:avLst/>
              <a:gdLst>
                <a:gd name="connsiteX0" fmla="*/ 181 w 49688"/>
                <a:gd name="connsiteY0" fmla="*/ 18 h 0"/>
                <a:gd name="connsiteX1" fmla="*/ 49869 w 49688"/>
                <a:gd name="connsiteY1" fmla="*/ 18 h 0"/>
              </a:gdLst>
              <a:ahLst/>
              <a:cxnLst>
                <a:cxn ang="0">
                  <a:pos x="connsiteX0" y="connsiteY0"/>
                </a:cxn>
                <a:cxn ang="0">
                  <a:pos x="connsiteX1" y="connsiteY1"/>
                </a:cxn>
              </a:cxnLst>
              <a:rect l="l" t="t" r="r" b="b"/>
              <a:pathLst>
                <a:path w="49688">
                  <a:moveTo>
                    <a:pt x="181" y="18"/>
                  </a:moveTo>
                  <a:lnTo>
                    <a:pt x="49869" y="18"/>
                  </a:lnTo>
                </a:path>
              </a:pathLst>
            </a:custGeom>
            <a:noFill/>
            <a:ln w="28575" cap="flat" cmpd="sng">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5" name="Freeform 194">
              <a:extLst>
                <a:ext uri="{FF2B5EF4-FFF2-40B4-BE49-F238E27FC236}">
                  <a16:creationId xmlns:a16="http://schemas.microsoft.com/office/drawing/2014/main" id="{9B034292-212D-8945-FD4A-66DE36C3B799}"/>
                </a:ext>
              </a:extLst>
            </p:cNvPr>
            <p:cNvSpPr/>
            <p:nvPr/>
          </p:nvSpPr>
          <p:spPr>
            <a:xfrm rot="10800000" flipV="1">
              <a:off x="637658" y="3167078"/>
              <a:ext cx="67976" cy="0"/>
            </a:xfrm>
            <a:custGeom>
              <a:avLst/>
              <a:gdLst>
                <a:gd name="connsiteX0" fmla="*/ 181 w 49688"/>
                <a:gd name="connsiteY0" fmla="*/ 150 h 0"/>
                <a:gd name="connsiteX1" fmla="*/ 49869 w 49688"/>
                <a:gd name="connsiteY1" fmla="*/ 150 h 0"/>
              </a:gdLst>
              <a:ahLst/>
              <a:cxnLst>
                <a:cxn ang="0">
                  <a:pos x="connsiteX0" y="connsiteY0"/>
                </a:cxn>
                <a:cxn ang="0">
                  <a:pos x="connsiteX1" y="connsiteY1"/>
                </a:cxn>
              </a:cxnLst>
              <a:rect l="l" t="t" r="r" b="b"/>
              <a:pathLst>
                <a:path w="49688">
                  <a:moveTo>
                    <a:pt x="181" y="150"/>
                  </a:moveTo>
                  <a:lnTo>
                    <a:pt x="49869" y="150"/>
                  </a:lnTo>
                </a:path>
              </a:pathLst>
            </a:custGeom>
            <a:noFill/>
            <a:ln w="28575" cap="flat" cmpd="sng">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6" name="Freeform 195">
              <a:extLst>
                <a:ext uri="{FF2B5EF4-FFF2-40B4-BE49-F238E27FC236}">
                  <a16:creationId xmlns:a16="http://schemas.microsoft.com/office/drawing/2014/main" id="{6584FE0C-8044-B916-5C5A-A83C232A6D6B}"/>
                </a:ext>
              </a:extLst>
            </p:cNvPr>
            <p:cNvSpPr/>
            <p:nvPr/>
          </p:nvSpPr>
          <p:spPr>
            <a:xfrm rot="10800000" flipV="1">
              <a:off x="637658" y="2815580"/>
              <a:ext cx="67976" cy="0"/>
            </a:xfrm>
            <a:custGeom>
              <a:avLst/>
              <a:gdLst>
                <a:gd name="connsiteX0" fmla="*/ 181 w 49688"/>
                <a:gd name="connsiteY0" fmla="*/ 282 h 0"/>
                <a:gd name="connsiteX1" fmla="*/ 49869 w 49688"/>
                <a:gd name="connsiteY1" fmla="*/ 282 h 0"/>
              </a:gdLst>
              <a:ahLst/>
              <a:cxnLst>
                <a:cxn ang="0">
                  <a:pos x="connsiteX0" y="connsiteY0"/>
                </a:cxn>
                <a:cxn ang="0">
                  <a:pos x="connsiteX1" y="connsiteY1"/>
                </a:cxn>
              </a:cxnLst>
              <a:rect l="l" t="t" r="r" b="b"/>
              <a:pathLst>
                <a:path w="49688">
                  <a:moveTo>
                    <a:pt x="181" y="282"/>
                  </a:moveTo>
                  <a:lnTo>
                    <a:pt x="49869" y="282"/>
                  </a:lnTo>
                </a:path>
              </a:pathLst>
            </a:custGeom>
            <a:noFill/>
            <a:ln w="28575" cap="flat" cmpd="sng">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7" name="Freeform 196">
              <a:extLst>
                <a:ext uri="{FF2B5EF4-FFF2-40B4-BE49-F238E27FC236}">
                  <a16:creationId xmlns:a16="http://schemas.microsoft.com/office/drawing/2014/main" id="{8D270561-2BDD-48AB-7E3B-9FB0BB3438BE}"/>
                </a:ext>
              </a:extLst>
            </p:cNvPr>
            <p:cNvSpPr/>
            <p:nvPr/>
          </p:nvSpPr>
          <p:spPr>
            <a:xfrm rot="10800000" flipV="1">
              <a:off x="637658" y="3518576"/>
              <a:ext cx="67976" cy="0"/>
            </a:xfrm>
            <a:custGeom>
              <a:avLst/>
              <a:gdLst>
                <a:gd name="connsiteX0" fmla="*/ 181 w 49688"/>
                <a:gd name="connsiteY0" fmla="*/ 414 h 0"/>
                <a:gd name="connsiteX1" fmla="*/ 49869 w 49688"/>
                <a:gd name="connsiteY1" fmla="*/ 414 h 0"/>
              </a:gdLst>
              <a:ahLst/>
              <a:cxnLst>
                <a:cxn ang="0">
                  <a:pos x="connsiteX0" y="connsiteY0"/>
                </a:cxn>
                <a:cxn ang="0">
                  <a:pos x="connsiteX1" y="connsiteY1"/>
                </a:cxn>
              </a:cxnLst>
              <a:rect l="l" t="t" r="r" b="b"/>
              <a:pathLst>
                <a:path w="49688">
                  <a:moveTo>
                    <a:pt x="181" y="414"/>
                  </a:moveTo>
                  <a:lnTo>
                    <a:pt x="49869" y="414"/>
                  </a:lnTo>
                </a:path>
              </a:pathLst>
            </a:custGeom>
            <a:noFill/>
            <a:ln w="28575" cap="flat" cmpd="sng">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8" name="Freeform 197">
              <a:extLst>
                <a:ext uri="{FF2B5EF4-FFF2-40B4-BE49-F238E27FC236}">
                  <a16:creationId xmlns:a16="http://schemas.microsoft.com/office/drawing/2014/main" id="{B4F06C6F-A2FB-9155-EEB3-F3DB6E7AD4D4}"/>
                </a:ext>
              </a:extLst>
            </p:cNvPr>
            <p:cNvSpPr/>
            <p:nvPr/>
          </p:nvSpPr>
          <p:spPr>
            <a:xfrm rot="10800000" flipV="1">
              <a:off x="637658" y="3870074"/>
              <a:ext cx="67976" cy="0"/>
            </a:xfrm>
            <a:custGeom>
              <a:avLst/>
              <a:gdLst>
                <a:gd name="connsiteX0" fmla="*/ 181 w 49688"/>
                <a:gd name="connsiteY0" fmla="*/ 546 h 0"/>
                <a:gd name="connsiteX1" fmla="*/ 49869 w 49688"/>
                <a:gd name="connsiteY1" fmla="*/ 546 h 0"/>
              </a:gdLst>
              <a:ahLst/>
              <a:cxnLst>
                <a:cxn ang="0">
                  <a:pos x="connsiteX0" y="connsiteY0"/>
                </a:cxn>
                <a:cxn ang="0">
                  <a:pos x="connsiteX1" y="connsiteY1"/>
                </a:cxn>
              </a:cxnLst>
              <a:rect l="l" t="t" r="r" b="b"/>
              <a:pathLst>
                <a:path w="49688">
                  <a:moveTo>
                    <a:pt x="181" y="546"/>
                  </a:moveTo>
                  <a:lnTo>
                    <a:pt x="49869" y="546"/>
                  </a:lnTo>
                </a:path>
              </a:pathLst>
            </a:custGeom>
            <a:noFill/>
            <a:ln w="28575" cap="flat" cmpd="sng">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9" name="Freeform 198">
              <a:extLst>
                <a:ext uri="{FF2B5EF4-FFF2-40B4-BE49-F238E27FC236}">
                  <a16:creationId xmlns:a16="http://schemas.microsoft.com/office/drawing/2014/main" id="{1DDD34A5-39DC-3586-AE72-ADD013F1E8A9}"/>
                </a:ext>
              </a:extLst>
            </p:cNvPr>
            <p:cNvSpPr/>
            <p:nvPr/>
          </p:nvSpPr>
          <p:spPr>
            <a:xfrm rot="10800000" flipV="1">
              <a:off x="637658" y="4221571"/>
              <a:ext cx="67976" cy="0"/>
            </a:xfrm>
            <a:custGeom>
              <a:avLst/>
              <a:gdLst>
                <a:gd name="connsiteX0" fmla="*/ 181 w 49688"/>
                <a:gd name="connsiteY0" fmla="*/ 679 h 0"/>
                <a:gd name="connsiteX1" fmla="*/ 49869 w 49688"/>
                <a:gd name="connsiteY1" fmla="*/ 679 h 0"/>
              </a:gdLst>
              <a:ahLst/>
              <a:cxnLst>
                <a:cxn ang="0">
                  <a:pos x="connsiteX0" y="connsiteY0"/>
                </a:cxn>
                <a:cxn ang="0">
                  <a:pos x="connsiteX1" y="connsiteY1"/>
                </a:cxn>
              </a:cxnLst>
              <a:rect l="l" t="t" r="r" b="b"/>
              <a:pathLst>
                <a:path w="49688">
                  <a:moveTo>
                    <a:pt x="181" y="679"/>
                  </a:moveTo>
                  <a:lnTo>
                    <a:pt x="49869" y="679"/>
                  </a:lnTo>
                </a:path>
              </a:pathLst>
            </a:custGeom>
            <a:noFill/>
            <a:ln w="28575" cap="flat" cmpd="sng">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00" name="TextBox 199">
            <a:extLst>
              <a:ext uri="{FF2B5EF4-FFF2-40B4-BE49-F238E27FC236}">
                <a16:creationId xmlns:a16="http://schemas.microsoft.com/office/drawing/2014/main" id="{63060FAD-4883-0226-B766-BE7C76305BEC}"/>
              </a:ext>
            </a:extLst>
          </p:cNvPr>
          <p:cNvSpPr txBox="1"/>
          <p:nvPr/>
        </p:nvSpPr>
        <p:spPr>
          <a:xfrm>
            <a:off x="11047218" y="3756488"/>
            <a:ext cx="1283151"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1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8000"/>
                </a:solidFill>
                <a:effectLst/>
                <a:uLnTx/>
                <a:uFillTx/>
                <a:latin typeface="Arial"/>
                <a:ea typeface="+mn-ea"/>
                <a:cs typeface="Arial"/>
                <a:sym typeface="Arial"/>
                <a:rtl val="0"/>
              </a:rPr>
              <a:t>FCR/BR- mlGHV</a:t>
            </a:r>
          </a:p>
        </p:txBody>
      </p:sp>
      <p:sp>
        <p:nvSpPr>
          <p:cNvPr id="215" name="Freeform 214"/>
          <p:cNvSpPr/>
          <p:nvPr/>
        </p:nvSpPr>
        <p:spPr>
          <a:xfrm>
            <a:off x="776311" y="2897747"/>
            <a:ext cx="4561267" cy="1119747"/>
          </a:xfrm>
          <a:custGeom>
            <a:avLst/>
            <a:gdLst>
              <a:gd name="connsiteX0" fmla="*/ 0 w 4561267"/>
              <a:gd name="connsiteY0" fmla="*/ 0 h 1119747"/>
              <a:gd name="connsiteX1" fmla="*/ 71549 w 4561267"/>
              <a:gd name="connsiteY1" fmla="*/ 3578 h 1119747"/>
              <a:gd name="connsiteX2" fmla="*/ 78704 w 4561267"/>
              <a:gd name="connsiteY2" fmla="*/ 21465 h 1119747"/>
              <a:gd name="connsiteX3" fmla="*/ 121634 w 4561267"/>
              <a:gd name="connsiteY3" fmla="*/ 21465 h 1119747"/>
              <a:gd name="connsiteX4" fmla="*/ 135944 w 4561267"/>
              <a:gd name="connsiteY4" fmla="*/ 25043 h 1119747"/>
              <a:gd name="connsiteX5" fmla="*/ 211070 w 4561267"/>
              <a:gd name="connsiteY5" fmla="*/ 32198 h 1119747"/>
              <a:gd name="connsiteX6" fmla="*/ 225380 w 4561267"/>
              <a:gd name="connsiteY6" fmla="*/ 39353 h 1119747"/>
              <a:gd name="connsiteX7" fmla="*/ 382789 w 4561267"/>
              <a:gd name="connsiteY7" fmla="*/ 39353 h 1119747"/>
              <a:gd name="connsiteX8" fmla="*/ 404253 w 4561267"/>
              <a:gd name="connsiteY8" fmla="*/ 82282 h 1119747"/>
              <a:gd name="connsiteX9" fmla="*/ 529465 w 4561267"/>
              <a:gd name="connsiteY9" fmla="*/ 82282 h 1119747"/>
              <a:gd name="connsiteX10" fmla="*/ 529465 w 4561267"/>
              <a:gd name="connsiteY10" fmla="*/ 96592 h 1119747"/>
              <a:gd name="connsiteX11" fmla="*/ 611746 w 4561267"/>
              <a:gd name="connsiteY11" fmla="*/ 103747 h 1119747"/>
              <a:gd name="connsiteX12" fmla="*/ 615324 w 4561267"/>
              <a:gd name="connsiteY12" fmla="*/ 121634 h 1119747"/>
              <a:gd name="connsiteX13" fmla="*/ 679718 w 4561267"/>
              <a:gd name="connsiteY13" fmla="*/ 114479 h 1119747"/>
              <a:gd name="connsiteX14" fmla="*/ 679718 w 4561267"/>
              <a:gd name="connsiteY14" fmla="*/ 132367 h 1119747"/>
              <a:gd name="connsiteX15" fmla="*/ 726225 w 4561267"/>
              <a:gd name="connsiteY15" fmla="*/ 135944 h 1119747"/>
              <a:gd name="connsiteX16" fmla="*/ 733380 w 4561267"/>
              <a:gd name="connsiteY16" fmla="*/ 175296 h 1119747"/>
              <a:gd name="connsiteX17" fmla="*/ 762000 w 4561267"/>
              <a:gd name="connsiteY17" fmla="*/ 171719 h 1119747"/>
              <a:gd name="connsiteX18" fmla="*/ 772732 w 4561267"/>
              <a:gd name="connsiteY18" fmla="*/ 186029 h 1119747"/>
              <a:gd name="connsiteX19" fmla="*/ 983803 w 4561267"/>
              <a:gd name="connsiteY19" fmla="*/ 189606 h 1119747"/>
              <a:gd name="connsiteX20" fmla="*/ 994535 w 4561267"/>
              <a:gd name="connsiteY20" fmla="*/ 203916 h 1119747"/>
              <a:gd name="connsiteX21" fmla="*/ 1119746 w 4561267"/>
              <a:gd name="connsiteY21" fmla="*/ 203916 h 1119747"/>
              <a:gd name="connsiteX22" fmla="*/ 1126901 w 4561267"/>
              <a:gd name="connsiteY22" fmla="*/ 225381 h 1119747"/>
              <a:gd name="connsiteX23" fmla="*/ 1166253 w 4561267"/>
              <a:gd name="connsiteY23" fmla="*/ 228958 h 1119747"/>
              <a:gd name="connsiteX24" fmla="*/ 1173408 w 4561267"/>
              <a:gd name="connsiteY24" fmla="*/ 239691 h 1119747"/>
              <a:gd name="connsiteX25" fmla="*/ 1241380 w 4561267"/>
              <a:gd name="connsiteY25" fmla="*/ 239691 h 1119747"/>
              <a:gd name="connsiteX26" fmla="*/ 1241380 w 4561267"/>
              <a:gd name="connsiteY26" fmla="*/ 257578 h 1119747"/>
              <a:gd name="connsiteX27" fmla="*/ 1370169 w 4561267"/>
              <a:gd name="connsiteY27" fmla="*/ 261155 h 1119747"/>
              <a:gd name="connsiteX28" fmla="*/ 1366591 w 4561267"/>
              <a:gd name="connsiteY28" fmla="*/ 282620 h 1119747"/>
              <a:gd name="connsiteX29" fmla="*/ 1398789 w 4561267"/>
              <a:gd name="connsiteY29" fmla="*/ 282620 h 1119747"/>
              <a:gd name="connsiteX30" fmla="*/ 1402366 w 4561267"/>
              <a:gd name="connsiteY30" fmla="*/ 300508 h 1119747"/>
              <a:gd name="connsiteX31" fmla="*/ 1531155 w 4561267"/>
              <a:gd name="connsiteY31" fmla="*/ 300508 h 1119747"/>
              <a:gd name="connsiteX32" fmla="*/ 1531155 w 4561267"/>
              <a:gd name="connsiteY32" fmla="*/ 354169 h 1119747"/>
              <a:gd name="connsiteX33" fmla="*/ 1581239 w 4561267"/>
              <a:gd name="connsiteY33" fmla="*/ 350592 h 1119747"/>
              <a:gd name="connsiteX34" fmla="*/ 1581239 w 4561267"/>
              <a:gd name="connsiteY34" fmla="*/ 361324 h 1119747"/>
              <a:gd name="connsiteX35" fmla="*/ 1749380 w 4561267"/>
              <a:gd name="connsiteY35" fmla="*/ 364902 h 1119747"/>
              <a:gd name="connsiteX36" fmla="*/ 1752958 w 4561267"/>
              <a:gd name="connsiteY36" fmla="*/ 386367 h 1119747"/>
              <a:gd name="connsiteX37" fmla="*/ 1792310 w 4561267"/>
              <a:gd name="connsiteY37" fmla="*/ 386367 h 1119747"/>
              <a:gd name="connsiteX38" fmla="*/ 1792310 w 4561267"/>
              <a:gd name="connsiteY38" fmla="*/ 407831 h 1119747"/>
              <a:gd name="connsiteX39" fmla="*/ 1849549 w 4561267"/>
              <a:gd name="connsiteY39" fmla="*/ 407831 h 1119747"/>
              <a:gd name="connsiteX40" fmla="*/ 1849549 w 4561267"/>
              <a:gd name="connsiteY40" fmla="*/ 418564 h 1119747"/>
              <a:gd name="connsiteX41" fmla="*/ 1849549 w 4561267"/>
              <a:gd name="connsiteY41" fmla="*/ 418564 h 1119747"/>
              <a:gd name="connsiteX42" fmla="*/ 1871014 w 4561267"/>
              <a:gd name="connsiteY42" fmla="*/ 429296 h 1119747"/>
              <a:gd name="connsiteX43" fmla="*/ 1942563 w 4561267"/>
              <a:gd name="connsiteY43" fmla="*/ 432874 h 1119747"/>
              <a:gd name="connsiteX44" fmla="*/ 1949718 w 4561267"/>
              <a:gd name="connsiteY44" fmla="*/ 440029 h 1119747"/>
              <a:gd name="connsiteX45" fmla="*/ 2028422 w 4561267"/>
              <a:gd name="connsiteY45" fmla="*/ 443606 h 1119747"/>
              <a:gd name="connsiteX46" fmla="*/ 2028422 w 4561267"/>
              <a:gd name="connsiteY46" fmla="*/ 443606 h 1119747"/>
              <a:gd name="connsiteX47" fmla="*/ 2032000 w 4561267"/>
              <a:gd name="connsiteY47" fmla="*/ 468648 h 1119747"/>
              <a:gd name="connsiteX48" fmla="*/ 2085662 w 4561267"/>
              <a:gd name="connsiteY48" fmla="*/ 472226 h 1119747"/>
              <a:gd name="connsiteX49" fmla="*/ 2092817 w 4561267"/>
              <a:gd name="connsiteY49" fmla="*/ 486536 h 1119747"/>
              <a:gd name="connsiteX50" fmla="*/ 2132169 w 4561267"/>
              <a:gd name="connsiteY50" fmla="*/ 486536 h 1119747"/>
              <a:gd name="connsiteX51" fmla="*/ 2128591 w 4561267"/>
              <a:gd name="connsiteY51" fmla="*/ 511578 h 1119747"/>
              <a:gd name="connsiteX52" fmla="*/ 2167944 w 4561267"/>
              <a:gd name="connsiteY52" fmla="*/ 508000 h 1119747"/>
              <a:gd name="connsiteX53" fmla="*/ 2171521 w 4561267"/>
              <a:gd name="connsiteY53" fmla="*/ 533043 h 1119747"/>
              <a:gd name="connsiteX54" fmla="*/ 2214451 w 4561267"/>
              <a:gd name="connsiteY54" fmla="*/ 529465 h 1119747"/>
              <a:gd name="connsiteX55" fmla="*/ 2218028 w 4561267"/>
              <a:gd name="connsiteY55" fmla="*/ 540198 h 1119747"/>
              <a:gd name="connsiteX56" fmla="*/ 2278845 w 4561267"/>
              <a:gd name="connsiteY56" fmla="*/ 536620 h 1119747"/>
              <a:gd name="connsiteX57" fmla="*/ 2275267 w 4561267"/>
              <a:gd name="connsiteY57" fmla="*/ 568817 h 1119747"/>
              <a:gd name="connsiteX58" fmla="*/ 2425521 w 4561267"/>
              <a:gd name="connsiteY58" fmla="*/ 568817 h 1119747"/>
              <a:gd name="connsiteX59" fmla="*/ 2432676 w 4561267"/>
              <a:gd name="connsiteY59" fmla="*/ 583127 h 1119747"/>
              <a:gd name="connsiteX60" fmla="*/ 2493493 w 4561267"/>
              <a:gd name="connsiteY60" fmla="*/ 583127 h 1119747"/>
              <a:gd name="connsiteX61" fmla="*/ 2497070 w 4561267"/>
              <a:gd name="connsiteY61" fmla="*/ 601015 h 1119747"/>
              <a:gd name="connsiteX62" fmla="*/ 2622282 w 4561267"/>
              <a:gd name="connsiteY62" fmla="*/ 597437 h 1119747"/>
              <a:gd name="connsiteX63" fmla="*/ 2625859 w 4561267"/>
              <a:gd name="connsiteY63" fmla="*/ 611747 h 1119747"/>
              <a:gd name="connsiteX64" fmla="*/ 2661634 w 4561267"/>
              <a:gd name="connsiteY64" fmla="*/ 615324 h 1119747"/>
              <a:gd name="connsiteX65" fmla="*/ 2661634 w 4561267"/>
              <a:gd name="connsiteY65" fmla="*/ 626057 h 1119747"/>
              <a:gd name="connsiteX66" fmla="*/ 2693831 w 4561267"/>
              <a:gd name="connsiteY66" fmla="*/ 629634 h 1119747"/>
              <a:gd name="connsiteX67" fmla="*/ 2700986 w 4561267"/>
              <a:gd name="connsiteY67" fmla="*/ 643944 h 1119747"/>
              <a:gd name="connsiteX68" fmla="*/ 2815465 w 4561267"/>
              <a:gd name="connsiteY68" fmla="*/ 647522 h 1119747"/>
              <a:gd name="connsiteX69" fmla="*/ 2808310 w 4561267"/>
              <a:gd name="connsiteY69" fmla="*/ 668986 h 1119747"/>
              <a:gd name="connsiteX70" fmla="*/ 2858394 w 4561267"/>
              <a:gd name="connsiteY70" fmla="*/ 672564 h 1119747"/>
              <a:gd name="connsiteX71" fmla="*/ 2858394 w 4561267"/>
              <a:gd name="connsiteY71" fmla="*/ 672564 h 1119747"/>
              <a:gd name="connsiteX72" fmla="*/ 2879859 w 4561267"/>
              <a:gd name="connsiteY72" fmla="*/ 694029 h 1119747"/>
              <a:gd name="connsiteX73" fmla="*/ 2879859 w 4561267"/>
              <a:gd name="connsiteY73" fmla="*/ 694029 h 1119747"/>
              <a:gd name="connsiteX74" fmla="*/ 2897746 w 4561267"/>
              <a:gd name="connsiteY74" fmla="*/ 736958 h 1119747"/>
              <a:gd name="connsiteX75" fmla="*/ 2958563 w 4561267"/>
              <a:gd name="connsiteY75" fmla="*/ 740536 h 1119747"/>
              <a:gd name="connsiteX76" fmla="*/ 2954986 w 4561267"/>
              <a:gd name="connsiteY76" fmla="*/ 769155 h 1119747"/>
              <a:gd name="connsiteX77" fmla="*/ 3151746 w 4561267"/>
              <a:gd name="connsiteY77" fmla="*/ 769155 h 1119747"/>
              <a:gd name="connsiteX78" fmla="*/ 3155324 w 4561267"/>
              <a:gd name="connsiteY78" fmla="*/ 779888 h 1119747"/>
              <a:gd name="connsiteX79" fmla="*/ 3384282 w 4561267"/>
              <a:gd name="connsiteY79" fmla="*/ 779888 h 1119747"/>
              <a:gd name="connsiteX80" fmla="*/ 3384282 w 4561267"/>
              <a:gd name="connsiteY80" fmla="*/ 808508 h 1119747"/>
              <a:gd name="connsiteX81" fmla="*/ 3491605 w 4561267"/>
              <a:gd name="connsiteY81" fmla="*/ 808508 h 1119747"/>
              <a:gd name="connsiteX82" fmla="*/ 3484451 w 4561267"/>
              <a:gd name="connsiteY82" fmla="*/ 833550 h 1119747"/>
              <a:gd name="connsiteX83" fmla="*/ 3530958 w 4561267"/>
              <a:gd name="connsiteY83" fmla="*/ 833550 h 1119747"/>
              <a:gd name="connsiteX84" fmla="*/ 3530958 w 4561267"/>
              <a:gd name="connsiteY84" fmla="*/ 833550 h 1119747"/>
              <a:gd name="connsiteX85" fmla="*/ 3559577 w 4561267"/>
              <a:gd name="connsiteY85" fmla="*/ 855015 h 1119747"/>
              <a:gd name="connsiteX86" fmla="*/ 3563155 w 4561267"/>
              <a:gd name="connsiteY86" fmla="*/ 890789 h 1119747"/>
              <a:gd name="connsiteX87" fmla="*/ 3570310 w 4561267"/>
              <a:gd name="connsiteY87" fmla="*/ 887212 h 1119747"/>
              <a:gd name="connsiteX88" fmla="*/ 3566732 w 4561267"/>
              <a:gd name="connsiteY88" fmla="*/ 908677 h 1119747"/>
              <a:gd name="connsiteX89" fmla="*/ 3595352 w 4561267"/>
              <a:gd name="connsiteY89" fmla="*/ 912254 h 1119747"/>
              <a:gd name="connsiteX90" fmla="*/ 3595352 w 4561267"/>
              <a:gd name="connsiteY90" fmla="*/ 948029 h 1119747"/>
              <a:gd name="connsiteX91" fmla="*/ 3656169 w 4561267"/>
              <a:gd name="connsiteY91" fmla="*/ 948029 h 1119747"/>
              <a:gd name="connsiteX92" fmla="*/ 3656169 w 4561267"/>
              <a:gd name="connsiteY92" fmla="*/ 980226 h 1119747"/>
              <a:gd name="connsiteX93" fmla="*/ 3835042 w 4561267"/>
              <a:gd name="connsiteY93" fmla="*/ 983803 h 1119747"/>
              <a:gd name="connsiteX94" fmla="*/ 3838620 w 4561267"/>
              <a:gd name="connsiteY94" fmla="*/ 1012423 h 1119747"/>
              <a:gd name="connsiteX95" fmla="*/ 3910169 w 4561267"/>
              <a:gd name="connsiteY95" fmla="*/ 1012423 h 1119747"/>
              <a:gd name="connsiteX96" fmla="*/ 3917324 w 4561267"/>
              <a:gd name="connsiteY96" fmla="*/ 1058930 h 1119747"/>
              <a:gd name="connsiteX97" fmla="*/ 4035380 w 4561267"/>
              <a:gd name="connsiteY97" fmla="*/ 1058930 h 1119747"/>
              <a:gd name="connsiteX98" fmla="*/ 4035380 w 4561267"/>
              <a:gd name="connsiteY98" fmla="*/ 1076817 h 1119747"/>
              <a:gd name="connsiteX99" fmla="*/ 4053267 w 4561267"/>
              <a:gd name="connsiteY99" fmla="*/ 1076817 h 1119747"/>
              <a:gd name="connsiteX100" fmla="*/ 4046113 w 4561267"/>
              <a:gd name="connsiteY100" fmla="*/ 1119747 h 1119747"/>
              <a:gd name="connsiteX101" fmla="*/ 4561267 w 4561267"/>
              <a:gd name="connsiteY101" fmla="*/ 1116169 h 1119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4561267" h="1119747">
                <a:moveTo>
                  <a:pt x="0" y="0"/>
                </a:moveTo>
                <a:lnTo>
                  <a:pt x="71549" y="3578"/>
                </a:lnTo>
                <a:lnTo>
                  <a:pt x="78704" y="21465"/>
                </a:lnTo>
                <a:lnTo>
                  <a:pt x="121634" y="21465"/>
                </a:lnTo>
                <a:lnTo>
                  <a:pt x="135944" y="25043"/>
                </a:lnTo>
                <a:lnTo>
                  <a:pt x="211070" y="32198"/>
                </a:lnTo>
                <a:lnTo>
                  <a:pt x="225380" y="39353"/>
                </a:lnTo>
                <a:lnTo>
                  <a:pt x="382789" y="39353"/>
                </a:lnTo>
                <a:lnTo>
                  <a:pt x="404253" y="82282"/>
                </a:lnTo>
                <a:lnTo>
                  <a:pt x="529465" y="82282"/>
                </a:lnTo>
                <a:lnTo>
                  <a:pt x="529465" y="96592"/>
                </a:lnTo>
                <a:lnTo>
                  <a:pt x="611746" y="103747"/>
                </a:lnTo>
                <a:lnTo>
                  <a:pt x="615324" y="121634"/>
                </a:lnTo>
                <a:lnTo>
                  <a:pt x="679718" y="114479"/>
                </a:lnTo>
                <a:lnTo>
                  <a:pt x="679718" y="132367"/>
                </a:lnTo>
                <a:lnTo>
                  <a:pt x="726225" y="135944"/>
                </a:lnTo>
                <a:lnTo>
                  <a:pt x="733380" y="175296"/>
                </a:lnTo>
                <a:lnTo>
                  <a:pt x="762000" y="171719"/>
                </a:lnTo>
                <a:lnTo>
                  <a:pt x="772732" y="186029"/>
                </a:lnTo>
                <a:lnTo>
                  <a:pt x="983803" y="189606"/>
                </a:lnTo>
                <a:lnTo>
                  <a:pt x="994535" y="203916"/>
                </a:lnTo>
                <a:lnTo>
                  <a:pt x="1119746" y="203916"/>
                </a:lnTo>
                <a:lnTo>
                  <a:pt x="1126901" y="225381"/>
                </a:lnTo>
                <a:lnTo>
                  <a:pt x="1166253" y="228958"/>
                </a:lnTo>
                <a:lnTo>
                  <a:pt x="1173408" y="239691"/>
                </a:lnTo>
                <a:lnTo>
                  <a:pt x="1241380" y="239691"/>
                </a:lnTo>
                <a:lnTo>
                  <a:pt x="1241380" y="257578"/>
                </a:lnTo>
                <a:lnTo>
                  <a:pt x="1370169" y="261155"/>
                </a:lnTo>
                <a:lnTo>
                  <a:pt x="1366591" y="282620"/>
                </a:lnTo>
                <a:lnTo>
                  <a:pt x="1398789" y="282620"/>
                </a:lnTo>
                <a:lnTo>
                  <a:pt x="1402366" y="300508"/>
                </a:lnTo>
                <a:lnTo>
                  <a:pt x="1531155" y="300508"/>
                </a:lnTo>
                <a:lnTo>
                  <a:pt x="1531155" y="354169"/>
                </a:lnTo>
                <a:lnTo>
                  <a:pt x="1581239" y="350592"/>
                </a:lnTo>
                <a:lnTo>
                  <a:pt x="1581239" y="361324"/>
                </a:lnTo>
                <a:lnTo>
                  <a:pt x="1749380" y="364902"/>
                </a:lnTo>
                <a:lnTo>
                  <a:pt x="1752958" y="386367"/>
                </a:lnTo>
                <a:lnTo>
                  <a:pt x="1792310" y="386367"/>
                </a:lnTo>
                <a:lnTo>
                  <a:pt x="1792310" y="407831"/>
                </a:lnTo>
                <a:lnTo>
                  <a:pt x="1849549" y="407831"/>
                </a:lnTo>
                <a:lnTo>
                  <a:pt x="1849549" y="418564"/>
                </a:lnTo>
                <a:lnTo>
                  <a:pt x="1849549" y="418564"/>
                </a:lnTo>
                <a:lnTo>
                  <a:pt x="1871014" y="429296"/>
                </a:lnTo>
                <a:lnTo>
                  <a:pt x="1942563" y="432874"/>
                </a:lnTo>
                <a:lnTo>
                  <a:pt x="1949718" y="440029"/>
                </a:lnTo>
                <a:lnTo>
                  <a:pt x="2028422" y="443606"/>
                </a:lnTo>
                <a:lnTo>
                  <a:pt x="2028422" y="443606"/>
                </a:lnTo>
                <a:lnTo>
                  <a:pt x="2032000" y="468648"/>
                </a:lnTo>
                <a:lnTo>
                  <a:pt x="2085662" y="472226"/>
                </a:lnTo>
                <a:lnTo>
                  <a:pt x="2092817" y="486536"/>
                </a:lnTo>
                <a:lnTo>
                  <a:pt x="2132169" y="486536"/>
                </a:lnTo>
                <a:lnTo>
                  <a:pt x="2128591" y="511578"/>
                </a:lnTo>
                <a:lnTo>
                  <a:pt x="2167944" y="508000"/>
                </a:lnTo>
                <a:lnTo>
                  <a:pt x="2171521" y="533043"/>
                </a:lnTo>
                <a:lnTo>
                  <a:pt x="2214451" y="529465"/>
                </a:lnTo>
                <a:lnTo>
                  <a:pt x="2218028" y="540198"/>
                </a:lnTo>
                <a:lnTo>
                  <a:pt x="2278845" y="536620"/>
                </a:lnTo>
                <a:lnTo>
                  <a:pt x="2275267" y="568817"/>
                </a:lnTo>
                <a:lnTo>
                  <a:pt x="2425521" y="568817"/>
                </a:lnTo>
                <a:lnTo>
                  <a:pt x="2432676" y="583127"/>
                </a:lnTo>
                <a:lnTo>
                  <a:pt x="2493493" y="583127"/>
                </a:lnTo>
                <a:lnTo>
                  <a:pt x="2497070" y="601015"/>
                </a:lnTo>
                <a:lnTo>
                  <a:pt x="2622282" y="597437"/>
                </a:lnTo>
                <a:lnTo>
                  <a:pt x="2625859" y="611747"/>
                </a:lnTo>
                <a:lnTo>
                  <a:pt x="2661634" y="615324"/>
                </a:lnTo>
                <a:lnTo>
                  <a:pt x="2661634" y="626057"/>
                </a:lnTo>
                <a:lnTo>
                  <a:pt x="2693831" y="629634"/>
                </a:lnTo>
                <a:lnTo>
                  <a:pt x="2700986" y="643944"/>
                </a:lnTo>
                <a:lnTo>
                  <a:pt x="2815465" y="647522"/>
                </a:lnTo>
                <a:lnTo>
                  <a:pt x="2808310" y="668986"/>
                </a:lnTo>
                <a:lnTo>
                  <a:pt x="2858394" y="672564"/>
                </a:lnTo>
                <a:lnTo>
                  <a:pt x="2858394" y="672564"/>
                </a:lnTo>
                <a:lnTo>
                  <a:pt x="2879859" y="694029"/>
                </a:lnTo>
                <a:lnTo>
                  <a:pt x="2879859" y="694029"/>
                </a:lnTo>
                <a:lnTo>
                  <a:pt x="2897746" y="736958"/>
                </a:lnTo>
                <a:lnTo>
                  <a:pt x="2958563" y="740536"/>
                </a:lnTo>
                <a:lnTo>
                  <a:pt x="2954986" y="769155"/>
                </a:lnTo>
                <a:lnTo>
                  <a:pt x="3151746" y="769155"/>
                </a:lnTo>
                <a:lnTo>
                  <a:pt x="3155324" y="779888"/>
                </a:lnTo>
                <a:lnTo>
                  <a:pt x="3384282" y="779888"/>
                </a:lnTo>
                <a:lnTo>
                  <a:pt x="3384282" y="808508"/>
                </a:lnTo>
                <a:lnTo>
                  <a:pt x="3491605" y="808508"/>
                </a:lnTo>
                <a:lnTo>
                  <a:pt x="3484451" y="833550"/>
                </a:lnTo>
                <a:lnTo>
                  <a:pt x="3530958" y="833550"/>
                </a:lnTo>
                <a:lnTo>
                  <a:pt x="3530958" y="833550"/>
                </a:lnTo>
                <a:lnTo>
                  <a:pt x="3559577" y="855015"/>
                </a:lnTo>
                <a:lnTo>
                  <a:pt x="3563155" y="890789"/>
                </a:lnTo>
                <a:lnTo>
                  <a:pt x="3570310" y="887212"/>
                </a:lnTo>
                <a:lnTo>
                  <a:pt x="3566732" y="908677"/>
                </a:lnTo>
                <a:lnTo>
                  <a:pt x="3595352" y="912254"/>
                </a:lnTo>
                <a:lnTo>
                  <a:pt x="3595352" y="948029"/>
                </a:lnTo>
                <a:lnTo>
                  <a:pt x="3656169" y="948029"/>
                </a:lnTo>
                <a:lnTo>
                  <a:pt x="3656169" y="980226"/>
                </a:lnTo>
                <a:lnTo>
                  <a:pt x="3835042" y="983803"/>
                </a:lnTo>
                <a:lnTo>
                  <a:pt x="3838620" y="1012423"/>
                </a:lnTo>
                <a:lnTo>
                  <a:pt x="3910169" y="1012423"/>
                </a:lnTo>
                <a:lnTo>
                  <a:pt x="3917324" y="1058930"/>
                </a:lnTo>
                <a:lnTo>
                  <a:pt x="4035380" y="1058930"/>
                </a:lnTo>
                <a:lnTo>
                  <a:pt x="4035380" y="1076817"/>
                </a:lnTo>
                <a:lnTo>
                  <a:pt x="4053267" y="1076817"/>
                </a:lnTo>
                <a:lnTo>
                  <a:pt x="4046113" y="1119747"/>
                </a:lnTo>
                <a:lnTo>
                  <a:pt x="4561267" y="1116169"/>
                </a:lnTo>
              </a:path>
            </a:pathLst>
          </a:custGeom>
          <a:ln>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93348"/>
              </a:solidFill>
              <a:effectLst/>
              <a:uLnTx/>
              <a:uFillTx/>
              <a:latin typeface="Arial"/>
              <a:ea typeface="+mn-ea"/>
              <a:cs typeface="+mn-cs"/>
            </a:endParaRPr>
          </a:p>
        </p:txBody>
      </p:sp>
      <p:sp>
        <p:nvSpPr>
          <p:cNvPr id="218" name="Freeform 217"/>
          <p:cNvSpPr/>
          <p:nvPr/>
        </p:nvSpPr>
        <p:spPr>
          <a:xfrm>
            <a:off x="6888893" y="2907271"/>
            <a:ext cx="4664676" cy="813487"/>
          </a:xfrm>
          <a:custGeom>
            <a:avLst/>
            <a:gdLst>
              <a:gd name="connsiteX0" fmla="*/ 0 w 4664676"/>
              <a:gd name="connsiteY0" fmla="*/ 0 h 813487"/>
              <a:gd name="connsiteX1" fmla="*/ 54919 w 4664676"/>
              <a:gd name="connsiteY1" fmla="*/ 0 h 813487"/>
              <a:gd name="connsiteX2" fmla="*/ 54919 w 4664676"/>
              <a:gd name="connsiteY2" fmla="*/ 17162 h 813487"/>
              <a:gd name="connsiteX3" fmla="*/ 89243 w 4664676"/>
              <a:gd name="connsiteY3" fmla="*/ 20595 h 813487"/>
              <a:gd name="connsiteX4" fmla="*/ 82378 w 4664676"/>
              <a:gd name="connsiteY4" fmla="*/ 54919 h 813487"/>
              <a:gd name="connsiteX5" fmla="*/ 178486 w 4664676"/>
              <a:gd name="connsiteY5" fmla="*/ 51487 h 813487"/>
              <a:gd name="connsiteX6" fmla="*/ 188784 w 4664676"/>
              <a:gd name="connsiteY6" fmla="*/ 65216 h 813487"/>
              <a:gd name="connsiteX7" fmla="*/ 188784 w 4664676"/>
              <a:gd name="connsiteY7" fmla="*/ 65216 h 813487"/>
              <a:gd name="connsiteX8" fmla="*/ 202513 w 4664676"/>
              <a:gd name="connsiteY8" fmla="*/ 85811 h 813487"/>
              <a:gd name="connsiteX9" fmla="*/ 236838 w 4664676"/>
              <a:gd name="connsiteY9" fmla="*/ 85811 h 813487"/>
              <a:gd name="connsiteX10" fmla="*/ 243703 w 4664676"/>
              <a:gd name="connsiteY10" fmla="*/ 99541 h 813487"/>
              <a:gd name="connsiteX11" fmla="*/ 288324 w 4664676"/>
              <a:gd name="connsiteY11" fmla="*/ 96108 h 813487"/>
              <a:gd name="connsiteX12" fmla="*/ 291757 w 4664676"/>
              <a:gd name="connsiteY12" fmla="*/ 109838 h 813487"/>
              <a:gd name="connsiteX13" fmla="*/ 631567 w 4664676"/>
              <a:gd name="connsiteY13" fmla="*/ 120135 h 813487"/>
              <a:gd name="connsiteX14" fmla="*/ 631567 w 4664676"/>
              <a:gd name="connsiteY14" fmla="*/ 120135 h 813487"/>
              <a:gd name="connsiteX15" fmla="*/ 631567 w 4664676"/>
              <a:gd name="connsiteY15" fmla="*/ 151027 h 813487"/>
              <a:gd name="connsiteX16" fmla="*/ 744838 w 4664676"/>
              <a:gd name="connsiteY16" fmla="*/ 151027 h 813487"/>
              <a:gd name="connsiteX17" fmla="*/ 744838 w 4664676"/>
              <a:gd name="connsiteY17" fmla="*/ 188784 h 813487"/>
              <a:gd name="connsiteX18" fmla="*/ 909594 w 4664676"/>
              <a:gd name="connsiteY18" fmla="*/ 185352 h 813487"/>
              <a:gd name="connsiteX19" fmla="*/ 913027 w 4664676"/>
              <a:gd name="connsiteY19" fmla="*/ 223108 h 813487"/>
              <a:gd name="connsiteX20" fmla="*/ 1208216 w 4664676"/>
              <a:gd name="connsiteY20" fmla="*/ 223108 h 813487"/>
              <a:gd name="connsiteX21" fmla="*/ 1211649 w 4664676"/>
              <a:gd name="connsiteY21" fmla="*/ 257433 h 813487"/>
              <a:gd name="connsiteX22" fmla="*/ 1781432 w 4664676"/>
              <a:gd name="connsiteY22" fmla="*/ 260865 h 813487"/>
              <a:gd name="connsiteX23" fmla="*/ 1781432 w 4664676"/>
              <a:gd name="connsiteY23" fmla="*/ 281460 h 813487"/>
              <a:gd name="connsiteX24" fmla="*/ 2032000 w 4664676"/>
              <a:gd name="connsiteY24" fmla="*/ 278027 h 813487"/>
              <a:gd name="connsiteX25" fmla="*/ 2035432 w 4664676"/>
              <a:gd name="connsiteY25" fmla="*/ 298622 h 813487"/>
              <a:gd name="connsiteX26" fmla="*/ 2461054 w 4664676"/>
              <a:gd name="connsiteY26" fmla="*/ 298622 h 813487"/>
              <a:gd name="connsiteX27" fmla="*/ 2467919 w 4664676"/>
              <a:gd name="connsiteY27" fmla="*/ 315784 h 813487"/>
              <a:gd name="connsiteX28" fmla="*/ 2745946 w 4664676"/>
              <a:gd name="connsiteY28" fmla="*/ 312352 h 813487"/>
              <a:gd name="connsiteX29" fmla="*/ 2752811 w 4664676"/>
              <a:gd name="connsiteY29" fmla="*/ 329514 h 813487"/>
              <a:gd name="connsiteX30" fmla="*/ 2951892 w 4664676"/>
              <a:gd name="connsiteY30" fmla="*/ 332946 h 813487"/>
              <a:gd name="connsiteX31" fmla="*/ 2945027 w 4664676"/>
              <a:gd name="connsiteY31" fmla="*/ 360406 h 813487"/>
              <a:gd name="connsiteX32" fmla="*/ 3130378 w 4664676"/>
              <a:gd name="connsiteY32" fmla="*/ 360406 h 813487"/>
              <a:gd name="connsiteX33" fmla="*/ 3133811 w 4664676"/>
              <a:gd name="connsiteY33" fmla="*/ 387865 h 813487"/>
              <a:gd name="connsiteX34" fmla="*/ 3329459 w 4664676"/>
              <a:gd name="connsiteY34" fmla="*/ 391298 h 813487"/>
              <a:gd name="connsiteX35" fmla="*/ 3332892 w 4664676"/>
              <a:gd name="connsiteY35" fmla="*/ 459946 h 813487"/>
              <a:gd name="connsiteX36" fmla="*/ 3339757 w 4664676"/>
              <a:gd name="connsiteY36" fmla="*/ 459946 h 813487"/>
              <a:gd name="connsiteX37" fmla="*/ 3343189 w 4664676"/>
              <a:gd name="connsiteY37" fmla="*/ 501135 h 813487"/>
              <a:gd name="connsiteX38" fmla="*/ 3408405 w 4664676"/>
              <a:gd name="connsiteY38" fmla="*/ 497703 h 813487"/>
              <a:gd name="connsiteX39" fmla="*/ 3408405 w 4664676"/>
              <a:gd name="connsiteY39" fmla="*/ 542325 h 813487"/>
              <a:gd name="connsiteX40" fmla="*/ 3576594 w 4664676"/>
              <a:gd name="connsiteY40" fmla="*/ 545757 h 813487"/>
              <a:gd name="connsiteX41" fmla="*/ 3573162 w 4664676"/>
              <a:gd name="connsiteY41" fmla="*/ 580081 h 813487"/>
              <a:gd name="connsiteX42" fmla="*/ 3830594 w 4664676"/>
              <a:gd name="connsiteY42" fmla="*/ 583514 h 813487"/>
              <a:gd name="connsiteX43" fmla="*/ 3834027 w 4664676"/>
              <a:gd name="connsiteY43" fmla="*/ 672757 h 813487"/>
              <a:gd name="connsiteX44" fmla="*/ 4046838 w 4664676"/>
              <a:gd name="connsiteY44" fmla="*/ 672757 h 813487"/>
              <a:gd name="connsiteX45" fmla="*/ 4046838 w 4664676"/>
              <a:gd name="connsiteY45" fmla="*/ 813487 h 813487"/>
              <a:gd name="connsiteX46" fmla="*/ 4664676 w 4664676"/>
              <a:gd name="connsiteY46" fmla="*/ 803189 h 8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664676" h="813487">
                <a:moveTo>
                  <a:pt x="0" y="0"/>
                </a:moveTo>
                <a:lnTo>
                  <a:pt x="54919" y="0"/>
                </a:lnTo>
                <a:lnTo>
                  <a:pt x="54919" y="17162"/>
                </a:lnTo>
                <a:lnTo>
                  <a:pt x="89243" y="20595"/>
                </a:lnTo>
                <a:lnTo>
                  <a:pt x="82378" y="54919"/>
                </a:lnTo>
                <a:lnTo>
                  <a:pt x="178486" y="51487"/>
                </a:lnTo>
                <a:lnTo>
                  <a:pt x="188784" y="65216"/>
                </a:lnTo>
                <a:lnTo>
                  <a:pt x="188784" y="65216"/>
                </a:lnTo>
                <a:lnTo>
                  <a:pt x="202513" y="85811"/>
                </a:lnTo>
                <a:lnTo>
                  <a:pt x="236838" y="85811"/>
                </a:lnTo>
                <a:lnTo>
                  <a:pt x="243703" y="99541"/>
                </a:lnTo>
                <a:lnTo>
                  <a:pt x="288324" y="96108"/>
                </a:lnTo>
                <a:lnTo>
                  <a:pt x="291757" y="109838"/>
                </a:lnTo>
                <a:lnTo>
                  <a:pt x="631567" y="120135"/>
                </a:lnTo>
                <a:lnTo>
                  <a:pt x="631567" y="120135"/>
                </a:lnTo>
                <a:lnTo>
                  <a:pt x="631567" y="151027"/>
                </a:lnTo>
                <a:lnTo>
                  <a:pt x="744838" y="151027"/>
                </a:lnTo>
                <a:lnTo>
                  <a:pt x="744838" y="188784"/>
                </a:lnTo>
                <a:lnTo>
                  <a:pt x="909594" y="185352"/>
                </a:lnTo>
                <a:lnTo>
                  <a:pt x="913027" y="223108"/>
                </a:lnTo>
                <a:lnTo>
                  <a:pt x="1208216" y="223108"/>
                </a:lnTo>
                <a:lnTo>
                  <a:pt x="1211649" y="257433"/>
                </a:lnTo>
                <a:lnTo>
                  <a:pt x="1781432" y="260865"/>
                </a:lnTo>
                <a:lnTo>
                  <a:pt x="1781432" y="281460"/>
                </a:lnTo>
                <a:lnTo>
                  <a:pt x="2032000" y="278027"/>
                </a:lnTo>
                <a:lnTo>
                  <a:pt x="2035432" y="298622"/>
                </a:lnTo>
                <a:lnTo>
                  <a:pt x="2461054" y="298622"/>
                </a:lnTo>
                <a:lnTo>
                  <a:pt x="2467919" y="315784"/>
                </a:lnTo>
                <a:lnTo>
                  <a:pt x="2745946" y="312352"/>
                </a:lnTo>
                <a:lnTo>
                  <a:pt x="2752811" y="329514"/>
                </a:lnTo>
                <a:lnTo>
                  <a:pt x="2951892" y="332946"/>
                </a:lnTo>
                <a:lnTo>
                  <a:pt x="2945027" y="360406"/>
                </a:lnTo>
                <a:lnTo>
                  <a:pt x="3130378" y="360406"/>
                </a:lnTo>
                <a:lnTo>
                  <a:pt x="3133811" y="387865"/>
                </a:lnTo>
                <a:lnTo>
                  <a:pt x="3329459" y="391298"/>
                </a:lnTo>
                <a:lnTo>
                  <a:pt x="3332892" y="459946"/>
                </a:lnTo>
                <a:lnTo>
                  <a:pt x="3339757" y="459946"/>
                </a:lnTo>
                <a:lnTo>
                  <a:pt x="3343189" y="501135"/>
                </a:lnTo>
                <a:lnTo>
                  <a:pt x="3408405" y="497703"/>
                </a:lnTo>
                <a:lnTo>
                  <a:pt x="3408405" y="542325"/>
                </a:lnTo>
                <a:lnTo>
                  <a:pt x="3576594" y="545757"/>
                </a:lnTo>
                <a:lnTo>
                  <a:pt x="3573162" y="580081"/>
                </a:lnTo>
                <a:lnTo>
                  <a:pt x="3830594" y="583514"/>
                </a:lnTo>
                <a:lnTo>
                  <a:pt x="3834027" y="672757"/>
                </a:lnTo>
                <a:lnTo>
                  <a:pt x="4046838" y="672757"/>
                </a:lnTo>
                <a:lnTo>
                  <a:pt x="4046838" y="813487"/>
                </a:lnTo>
                <a:lnTo>
                  <a:pt x="4664676" y="803189"/>
                </a:lnTo>
              </a:path>
            </a:pathLst>
          </a:custGeom>
          <a:ln>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93348"/>
              </a:solidFill>
              <a:effectLst/>
              <a:uLnTx/>
              <a:uFillTx/>
              <a:latin typeface="Arial"/>
              <a:ea typeface="+mn-ea"/>
              <a:cs typeface="+mn-cs"/>
            </a:endParaRPr>
          </a:p>
        </p:txBody>
      </p:sp>
      <p:cxnSp>
        <p:nvCxnSpPr>
          <p:cNvPr id="127" name="Straight Connector 126"/>
          <p:cNvCxnSpPr/>
          <p:nvPr/>
        </p:nvCxnSpPr>
        <p:spPr>
          <a:xfrm>
            <a:off x="3743159" y="2850028"/>
            <a:ext cx="0" cy="1837944"/>
          </a:xfrm>
          <a:prstGeom prst="line">
            <a:avLst/>
          </a:prstGeom>
          <a:ln w="19050"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01" name="Straight Connector 200"/>
          <p:cNvCxnSpPr/>
          <p:nvPr/>
        </p:nvCxnSpPr>
        <p:spPr>
          <a:xfrm>
            <a:off x="9870773" y="2850028"/>
            <a:ext cx="0" cy="1837944"/>
          </a:xfrm>
          <a:prstGeom prst="line">
            <a:avLst/>
          </a:prstGeom>
          <a:ln w="19050"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EF6ED654-D22B-C9D6-CD3E-3FD681E56A23}"/>
              </a:ext>
            </a:extLst>
          </p:cNvPr>
          <p:cNvSpPr txBox="1"/>
          <p:nvPr/>
        </p:nvSpPr>
        <p:spPr>
          <a:xfrm>
            <a:off x="750078" y="4064800"/>
            <a:ext cx="3095591" cy="60016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D2E2D"/>
                </a:solidFill>
                <a:effectLst/>
                <a:uLnTx/>
                <a:uFillTx/>
                <a:latin typeface="Calibri"/>
                <a:ea typeface="+mn-ea"/>
                <a:cs typeface="+mn-cs"/>
              </a:rPr>
              <a:t>		</a:t>
            </a:r>
            <a:r>
              <a:rPr kumimoji="0" lang="en-US" sz="1100" b="0" i="0" u="sng" strike="noStrike" kern="1200" cap="none" spc="0" normalizeH="0" baseline="0" noProof="0" dirty="0">
                <a:ln>
                  <a:noFill/>
                </a:ln>
                <a:solidFill>
                  <a:srgbClr val="2D2E2D"/>
                </a:solidFill>
                <a:effectLst/>
                <a:uLnTx/>
                <a:uFillTx/>
                <a:latin typeface="Calibri"/>
                <a:ea typeface="+mn-ea"/>
                <a:cs typeface="+mn-cs"/>
              </a:rPr>
              <a:t>HR (95% CI)</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B31B1B"/>
                </a:solidFill>
                <a:effectLst/>
                <a:uLnTx/>
                <a:uFillTx/>
                <a:latin typeface="Calibri"/>
                <a:ea typeface="+mn-ea"/>
                <a:cs typeface="+mn-cs"/>
              </a:rPr>
              <a:t>AV</a:t>
            </a:r>
            <a:r>
              <a:rPr kumimoji="0" lang="en-US" sz="1100" b="0" i="0" u="none" strike="noStrike" kern="1200" cap="none" spc="0" normalizeH="0" baseline="0" noProof="0" dirty="0">
                <a:ln>
                  <a:noFill/>
                </a:ln>
                <a:solidFill>
                  <a:srgbClr val="2D2E2D"/>
                </a:solidFill>
                <a:effectLst/>
                <a:uLnTx/>
                <a:uFillTx/>
                <a:latin typeface="Calibri"/>
                <a:ea typeface="+mn-ea"/>
                <a:cs typeface="+mn-cs"/>
              </a:rPr>
              <a:t> vs </a:t>
            </a:r>
            <a:r>
              <a:rPr kumimoji="0" lang="en-US" sz="1100" b="1" i="0" u="none" strike="noStrike" kern="1200" cap="none" spc="0" normalizeH="0" baseline="0" noProof="0" dirty="0">
                <a:ln>
                  <a:noFill/>
                </a:ln>
                <a:solidFill>
                  <a:srgbClr val="E87722"/>
                </a:solidFill>
                <a:effectLst/>
                <a:uLnTx/>
                <a:uFillTx/>
                <a:latin typeface="Calibri"/>
                <a:ea typeface="+mn-ea"/>
                <a:cs typeface="+mn-cs"/>
              </a:rPr>
              <a:t>FCR/BR </a:t>
            </a:r>
            <a:r>
              <a:rPr kumimoji="0" lang="en-US" sz="1100" b="0" i="0" u="none" strike="noStrike" kern="1200" cap="none" spc="0" normalizeH="0" baseline="0" noProof="0" dirty="0">
                <a:ln>
                  <a:noFill/>
                </a:ln>
                <a:solidFill>
                  <a:srgbClr val="2D2E2D"/>
                </a:solidFill>
                <a:effectLst/>
                <a:uLnTx/>
                <a:uFillTx/>
                <a:latin typeface="Calibri"/>
                <a:ea typeface="+mn-ea"/>
                <a:cs typeface="+mn-cs"/>
              </a:rPr>
              <a:t>(uIGHV)       0.69 (0.48–0.97)</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CF4520"/>
                </a:solidFill>
                <a:effectLst/>
                <a:uLnTx/>
                <a:uFillTx/>
                <a:latin typeface="Calibri"/>
                <a:ea typeface="+mn-ea"/>
                <a:cs typeface="+mn-cs"/>
              </a:rPr>
              <a:t>AVO</a:t>
            </a:r>
            <a:r>
              <a:rPr kumimoji="0" lang="en-US" sz="1100" b="0" i="0" u="none" strike="noStrike" kern="1200" cap="none" spc="0" normalizeH="0" baseline="0" noProof="0" dirty="0">
                <a:ln>
                  <a:noFill/>
                </a:ln>
                <a:solidFill>
                  <a:srgbClr val="2D2E2D"/>
                </a:solidFill>
                <a:effectLst/>
                <a:uLnTx/>
                <a:uFillTx/>
                <a:latin typeface="Calibri"/>
                <a:ea typeface="+mn-ea"/>
                <a:cs typeface="+mn-cs"/>
              </a:rPr>
              <a:t> vs </a:t>
            </a:r>
            <a:r>
              <a:rPr kumimoji="0" lang="en-US" sz="1100" b="1" i="0" u="none" strike="noStrike" kern="1200" cap="none" spc="0" normalizeH="0" baseline="0" noProof="0" dirty="0">
                <a:ln>
                  <a:noFill/>
                </a:ln>
                <a:solidFill>
                  <a:srgbClr val="E87722"/>
                </a:solidFill>
                <a:effectLst/>
                <a:uLnTx/>
                <a:uFillTx/>
                <a:latin typeface="Calibri"/>
                <a:ea typeface="+mn-ea"/>
                <a:cs typeface="+mn-cs"/>
              </a:rPr>
              <a:t>FCR/BR </a:t>
            </a:r>
            <a:r>
              <a:rPr kumimoji="0" lang="en-US" sz="1100" b="0" i="0" u="none" strike="noStrike" kern="1200" cap="none" spc="0" normalizeH="0" baseline="0" noProof="0" dirty="0">
                <a:ln>
                  <a:noFill/>
                </a:ln>
                <a:solidFill>
                  <a:srgbClr val="2D2E2D"/>
                </a:solidFill>
                <a:effectLst/>
                <a:uLnTx/>
                <a:uFillTx/>
                <a:latin typeface="Calibri"/>
                <a:ea typeface="+mn-ea"/>
                <a:cs typeface="+mn-cs"/>
              </a:rPr>
              <a:t>(uIGHV)    0.35 (0.23–0.53)</a:t>
            </a:r>
          </a:p>
        </p:txBody>
      </p:sp>
      <p:sp>
        <p:nvSpPr>
          <p:cNvPr id="27" name="TextBox 26">
            <a:extLst>
              <a:ext uri="{FF2B5EF4-FFF2-40B4-BE49-F238E27FC236}">
                <a16:creationId xmlns:a16="http://schemas.microsoft.com/office/drawing/2014/main" id="{56EFD3BA-1D9E-45A7-4E4C-C844AE066B55}"/>
              </a:ext>
            </a:extLst>
          </p:cNvPr>
          <p:cNvSpPr txBox="1"/>
          <p:nvPr/>
        </p:nvSpPr>
        <p:spPr>
          <a:xfrm>
            <a:off x="6884437" y="4064799"/>
            <a:ext cx="2635658" cy="60016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D2E2D"/>
                </a:solidFill>
                <a:effectLst/>
                <a:uLnTx/>
                <a:uFillTx/>
                <a:latin typeface="Calibri"/>
                <a:ea typeface="+mn-ea"/>
                <a:cs typeface="+mn-cs"/>
              </a:rPr>
              <a:t> 		</a:t>
            </a:r>
            <a:r>
              <a:rPr kumimoji="0" lang="en-US" sz="1100" b="0" i="0" u="sng" strike="noStrike" kern="1200" cap="none" spc="0" normalizeH="0" baseline="0" noProof="0" dirty="0">
                <a:ln>
                  <a:noFill/>
                </a:ln>
                <a:solidFill>
                  <a:srgbClr val="2D2E2D"/>
                </a:solidFill>
                <a:effectLst/>
                <a:uLnTx/>
                <a:uFillTx/>
                <a:latin typeface="Calibri"/>
                <a:ea typeface="+mn-ea"/>
                <a:cs typeface="+mn-cs"/>
              </a:rPr>
              <a:t>HR (95% CI)</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B31B1B"/>
                </a:solidFill>
                <a:effectLst/>
                <a:uLnTx/>
                <a:uFillTx/>
                <a:latin typeface="Calibri"/>
                <a:ea typeface="+mn-ea"/>
                <a:cs typeface="+mn-cs"/>
              </a:rPr>
              <a:t>AV</a:t>
            </a:r>
            <a:r>
              <a:rPr kumimoji="0" lang="en-US" sz="1100" b="0" i="0" u="none" strike="noStrike" kern="1200" cap="none" spc="0" normalizeH="0" baseline="0" noProof="0" dirty="0">
                <a:ln>
                  <a:noFill/>
                </a:ln>
                <a:solidFill>
                  <a:srgbClr val="2D2E2D"/>
                </a:solidFill>
                <a:effectLst/>
                <a:uLnTx/>
                <a:uFillTx/>
                <a:latin typeface="Calibri"/>
                <a:ea typeface="+mn-ea"/>
                <a:cs typeface="+mn-cs"/>
              </a:rPr>
              <a:t> vs </a:t>
            </a:r>
            <a:r>
              <a:rPr kumimoji="0" lang="en-US" sz="1100" b="1" i="0" u="none" strike="noStrike" kern="1200" cap="none" spc="0" normalizeH="0" baseline="0" noProof="0" dirty="0">
                <a:ln>
                  <a:noFill/>
                </a:ln>
                <a:solidFill>
                  <a:srgbClr val="E87722"/>
                </a:solidFill>
                <a:effectLst/>
                <a:uLnTx/>
                <a:uFillTx/>
                <a:latin typeface="Calibri"/>
                <a:ea typeface="+mn-ea"/>
                <a:cs typeface="+mn-cs"/>
              </a:rPr>
              <a:t>FCR/BR </a:t>
            </a:r>
            <a:r>
              <a:rPr kumimoji="0" lang="en-US" sz="1100" b="0" i="0" u="none" strike="noStrike" kern="1200" cap="none" spc="0" normalizeH="0" baseline="0" noProof="0" dirty="0">
                <a:ln>
                  <a:noFill/>
                </a:ln>
                <a:solidFill>
                  <a:srgbClr val="2D2E2D"/>
                </a:solidFill>
                <a:effectLst/>
                <a:uLnTx/>
                <a:uFillTx/>
                <a:latin typeface="Calibri"/>
                <a:ea typeface="+mn-ea"/>
                <a:cs typeface="+mn-cs"/>
              </a:rPr>
              <a:t>(mIGHV)      0.67 (0.39–1.14)</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CF4520"/>
                </a:solidFill>
                <a:effectLst/>
                <a:uLnTx/>
                <a:uFillTx/>
                <a:latin typeface="Calibri"/>
                <a:ea typeface="+mn-ea"/>
                <a:cs typeface="+mn-cs"/>
              </a:rPr>
              <a:t>AVO</a:t>
            </a:r>
            <a:r>
              <a:rPr kumimoji="0" lang="en-US" sz="1100" b="0" i="0" u="none" strike="noStrike" kern="1200" cap="none" spc="0" normalizeH="0" baseline="0" noProof="0" dirty="0">
                <a:ln>
                  <a:noFill/>
                </a:ln>
                <a:solidFill>
                  <a:srgbClr val="2D2E2D"/>
                </a:solidFill>
                <a:effectLst/>
                <a:uLnTx/>
                <a:uFillTx/>
                <a:latin typeface="Calibri"/>
                <a:ea typeface="+mn-ea"/>
                <a:cs typeface="+mn-cs"/>
              </a:rPr>
              <a:t> vs </a:t>
            </a:r>
            <a:r>
              <a:rPr kumimoji="0" lang="en-US" sz="1100" b="1" i="0" u="none" strike="noStrike" kern="1200" cap="none" spc="0" normalizeH="0" baseline="0" noProof="0" dirty="0">
                <a:ln>
                  <a:noFill/>
                </a:ln>
                <a:solidFill>
                  <a:srgbClr val="E87722"/>
                </a:solidFill>
                <a:effectLst/>
                <a:uLnTx/>
                <a:uFillTx/>
                <a:latin typeface="Calibri"/>
                <a:ea typeface="+mn-ea"/>
                <a:cs typeface="+mn-cs"/>
              </a:rPr>
              <a:t>FCR/BR</a:t>
            </a:r>
            <a:r>
              <a:rPr kumimoji="0" lang="en-US" sz="1100" b="1" i="0" u="none" strike="noStrike" kern="1200" cap="none" spc="0" normalizeH="0" baseline="0" noProof="0" dirty="0">
                <a:ln>
                  <a:noFill/>
                </a:ln>
                <a:solidFill>
                  <a:srgbClr val="B31B1B"/>
                </a:solidFill>
                <a:effectLst/>
                <a:uLnTx/>
                <a:uFillTx/>
                <a:latin typeface="Calibri"/>
                <a:ea typeface="+mn-ea"/>
                <a:cs typeface="+mn-cs"/>
              </a:rPr>
              <a:t> </a:t>
            </a:r>
            <a:r>
              <a:rPr kumimoji="0" lang="en-US" sz="1100" b="0" i="0" u="none" strike="noStrike" kern="1200" cap="none" spc="0" normalizeH="0" baseline="0" noProof="0" dirty="0">
                <a:ln>
                  <a:noFill/>
                </a:ln>
                <a:solidFill>
                  <a:srgbClr val="2D2E2D"/>
                </a:solidFill>
                <a:effectLst/>
                <a:uLnTx/>
                <a:uFillTx/>
                <a:latin typeface="Calibri"/>
                <a:ea typeface="+mn-ea"/>
                <a:cs typeface="+mn-cs"/>
              </a:rPr>
              <a:t>(mIGHV)   0.58 (0.32–1.02)</a:t>
            </a:r>
          </a:p>
        </p:txBody>
      </p:sp>
      <p:grpSp>
        <p:nvGrpSpPr>
          <p:cNvPr id="29" name="Group 28">
            <a:extLst>
              <a:ext uri="{FF2B5EF4-FFF2-40B4-BE49-F238E27FC236}">
                <a16:creationId xmlns:a16="http://schemas.microsoft.com/office/drawing/2014/main" id="{DDB21556-24C6-F00A-BEAF-2083D85EE51B}"/>
              </a:ext>
            </a:extLst>
          </p:cNvPr>
          <p:cNvGrpSpPr/>
          <p:nvPr/>
        </p:nvGrpSpPr>
        <p:grpSpPr>
          <a:xfrm>
            <a:off x="3615509" y="2403482"/>
            <a:ext cx="1082727" cy="751431"/>
            <a:chOff x="3485107" y="2124869"/>
            <a:chExt cx="785247" cy="751430"/>
          </a:xfrm>
        </p:grpSpPr>
        <p:sp>
          <p:nvSpPr>
            <p:cNvPr id="31" name="TextBox 30">
              <a:extLst>
                <a:ext uri="{FF2B5EF4-FFF2-40B4-BE49-F238E27FC236}">
                  <a16:creationId xmlns:a16="http://schemas.microsoft.com/office/drawing/2014/main" id="{288F4D99-3288-8FE5-F2F8-7F9105BC6D9A}"/>
                </a:ext>
              </a:extLst>
            </p:cNvPr>
            <p:cNvSpPr txBox="1"/>
            <p:nvPr/>
          </p:nvSpPr>
          <p:spPr>
            <a:xfrm>
              <a:off x="3629301" y="2455115"/>
              <a:ext cx="496859" cy="246221"/>
            </a:xfrm>
            <a:prstGeom prst="rect">
              <a:avLst/>
            </a:prstGeom>
            <a:noFill/>
          </p:spPr>
          <p:txBody>
            <a:bodyPr wrap="square" rtlCol="0" anchor="ctr">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B31B1B"/>
                  </a:solidFill>
                  <a:effectLst/>
                  <a:uLnTx/>
                  <a:uFillTx/>
                  <a:latin typeface="Arial" panose="020B0604020202020204" pitchFamily="34" charset="0"/>
                  <a:ea typeface="+mn-ea"/>
                  <a:cs typeface="Arial" panose="020B0604020202020204" pitchFamily="34" charset="0"/>
                </a:rPr>
                <a:t>68.9%</a:t>
              </a:r>
            </a:p>
          </p:txBody>
        </p:sp>
        <p:sp>
          <p:nvSpPr>
            <p:cNvPr id="33" name="TextBox 32">
              <a:extLst>
                <a:ext uri="{FF2B5EF4-FFF2-40B4-BE49-F238E27FC236}">
                  <a16:creationId xmlns:a16="http://schemas.microsoft.com/office/drawing/2014/main" id="{F7539024-3B55-0385-3A36-6DC0222D987E}"/>
                </a:ext>
              </a:extLst>
            </p:cNvPr>
            <p:cNvSpPr txBox="1"/>
            <p:nvPr/>
          </p:nvSpPr>
          <p:spPr>
            <a:xfrm>
              <a:off x="3629301" y="2630078"/>
              <a:ext cx="508342" cy="246221"/>
            </a:xfrm>
            <a:prstGeom prst="rect">
              <a:avLst/>
            </a:prstGeom>
            <a:noFill/>
          </p:spPr>
          <p:txBody>
            <a:bodyPr wrap="square" rtlCol="0" anchor="ctr">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56.8%</a:t>
              </a:r>
            </a:p>
          </p:txBody>
        </p:sp>
        <p:sp>
          <p:nvSpPr>
            <p:cNvPr id="35" name="TextBox 34">
              <a:extLst>
                <a:ext uri="{FF2B5EF4-FFF2-40B4-BE49-F238E27FC236}">
                  <a16:creationId xmlns:a16="http://schemas.microsoft.com/office/drawing/2014/main" id="{9D58E746-0775-DE8D-03F4-1675F316CA61}"/>
                </a:ext>
              </a:extLst>
            </p:cNvPr>
            <p:cNvSpPr txBox="1"/>
            <p:nvPr/>
          </p:nvSpPr>
          <p:spPr>
            <a:xfrm>
              <a:off x="3629301" y="2280150"/>
              <a:ext cx="496859" cy="246221"/>
            </a:xfrm>
            <a:prstGeom prst="rect">
              <a:avLst/>
            </a:prstGeom>
            <a:noFill/>
          </p:spPr>
          <p:txBody>
            <a:bodyPr wrap="square" rtlCol="0" anchor="ctr">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CF4520"/>
                  </a:solidFill>
                  <a:effectLst/>
                  <a:uLnTx/>
                  <a:uFillTx/>
                  <a:latin typeface="Arial" panose="020B0604020202020204" pitchFamily="34" charset="0"/>
                  <a:ea typeface="+mn-ea"/>
                  <a:cs typeface="Arial" panose="020B0604020202020204" pitchFamily="34" charset="0"/>
                </a:rPr>
                <a:t>82.8%</a:t>
              </a:r>
            </a:p>
          </p:txBody>
        </p:sp>
        <p:sp>
          <p:nvSpPr>
            <p:cNvPr id="37" name="TextBox 36">
              <a:extLst>
                <a:ext uri="{FF2B5EF4-FFF2-40B4-BE49-F238E27FC236}">
                  <a16:creationId xmlns:a16="http://schemas.microsoft.com/office/drawing/2014/main" id="{FD254BF3-5DE3-B244-35C2-ADD5E0739567}"/>
                </a:ext>
              </a:extLst>
            </p:cNvPr>
            <p:cNvSpPr txBox="1"/>
            <p:nvPr/>
          </p:nvSpPr>
          <p:spPr>
            <a:xfrm>
              <a:off x="3485107" y="2124869"/>
              <a:ext cx="785247" cy="246221"/>
            </a:xfrm>
            <a:prstGeom prst="rect">
              <a:avLst/>
            </a:prstGeom>
            <a:noFill/>
          </p:spPr>
          <p:txBody>
            <a:bodyPr wrap="square" rtlCol="0" anchor="ctr">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36-mo OS</a:t>
              </a:r>
            </a:p>
          </p:txBody>
        </p:sp>
      </p:grpSp>
      <p:grpSp>
        <p:nvGrpSpPr>
          <p:cNvPr id="39" name="Group 38">
            <a:extLst>
              <a:ext uri="{FF2B5EF4-FFF2-40B4-BE49-F238E27FC236}">
                <a16:creationId xmlns:a16="http://schemas.microsoft.com/office/drawing/2014/main" id="{33999D8A-6C92-6652-6A76-4CE8F57CF126}"/>
              </a:ext>
            </a:extLst>
          </p:cNvPr>
          <p:cNvGrpSpPr/>
          <p:nvPr/>
        </p:nvGrpSpPr>
        <p:grpSpPr>
          <a:xfrm>
            <a:off x="9710599" y="2403482"/>
            <a:ext cx="1082727" cy="751431"/>
            <a:chOff x="3485107" y="2124869"/>
            <a:chExt cx="785247" cy="751430"/>
          </a:xfrm>
        </p:grpSpPr>
        <p:sp>
          <p:nvSpPr>
            <p:cNvPr id="41" name="TextBox 40">
              <a:extLst>
                <a:ext uri="{FF2B5EF4-FFF2-40B4-BE49-F238E27FC236}">
                  <a16:creationId xmlns:a16="http://schemas.microsoft.com/office/drawing/2014/main" id="{071CBDA7-75B0-3C3E-D870-479B11EDCBA5}"/>
                </a:ext>
              </a:extLst>
            </p:cNvPr>
            <p:cNvSpPr txBox="1"/>
            <p:nvPr/>
          </p:nvSpPr>
          <p:spPr>
            <a:xfrm>
              <a:off x="3629301" y="2455115"/>
              <a:ext cx="496859" cy="246221"/>
            </a:xfrm>
            <a:prstGeom prst="rect">
              <a:avLst/>
            </a:prstGeom>
            <a:noFill/>
          </p:spPr>
          <p:txBody>
            <a:bodyPr wrap="square" rtlCol="0" anchor="ctr">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CF4520"/>
                  </a:solidFill>
                  <a:effectLst/>
                  <a:uLnTx/>
                  <a:uFillTx/>
                  <a:latin typeface="Arial" panose="020B0604020202020204" pitchFamily="34" charset="0"/>
                  <a:ea typeface="+mn-ea"/>
                  <a:cs typeface="Arial" panose="020B0604020202020204" pitchFamily="34" charset="0"/>
                </a:rPr>
                <a:t>83.6%</a:t>
              </a:r>
            </a:p>
          </p:txBody>
        </p:sp>
        <p:sp>
          <p:nvSpPr>
            <p:cNvPr id="43" name="TextBox 42">
              <a:extLst>
                <a:ext uri="{FF2B5EF4-FFF2-40B4-BE49-F238E27FC236}">
                  <a16:creationId xmlns:a16="http://schemas.microsoft.com/office/drawing/2014/main" id="{2FBF1865-0D91-0EA4-3E12-FEF22768A605}"/>
                </a:ext>
              </a:extLst>
            </p:cNvPr>
            <p:cNvSpPr txBox="1"/>
            <p:nvPr/>
          </p:nvSpPr>
          <p:spPr>
            <a:xfrm>
              <a:off x="3629301" y="2630078"/>
              <a:ext cx="508342" cy="246221"/>
            </a:xfrm>
            <a:prstGeom prst="rect">
              <a:avLst/>
            </a:prstGeom>
            <a:noFill/>
          </p:spPr>
          <p:txBody>
            <a:bodyPr wrap="square" rtlCol="0" anchor="ctr">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79.9%</a:t>
              </a:r>
            </a:p>
          </p:txBody>
        </p:sp>
        <p:sp>
          <p:nvSpPr>
            <p:cNvPr id="45" name="TextBox 44">
              <a:extLst>
                <a:ext uri="{FF2B5EF4-FFF2-40B4-BE49-F238E27FC236}">
                  <a16:creationId xmlns:a16="http://schemas.microsoft.com/office/drawing/2014/main" id="{1AD33D24-B64A-35DF-5CEF-FE8B587D161C}"/>
                </a:ext>
              </a:extLst>
            </p:cNvPr>
            <p:cNvSpPr txBox="1"/>
            <p:nvPr/>
          </p:nvSpPr>
          <p:spPr>
            <a:xfrm>
              <a:off x="3629301" y="2280150"/>
              <a:ext cx="496859" cy="246221"/>
            </a:xfrm>
            <a:prstGeom prst="rect">
              <a:avLst/>
            </a:prstGeom>
            <a:noFill/>
          </p:spPr>
          <p:txBody>
            <a:bodyPr wrap="square" rtlCol="0" anchor="ctr">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B31B1B"/>
                  </a:solidFill>
                  <a:effectLst/>
                  <a:uLnTx/>
                  <a:uFillTx/>
                  <a:latin typeface="Arial" panose="020B0604020202020204" pitchFamily="34" charset="0"/>
                  <a:ea typeface="+mn-ea"/>
                  <a:cs typeface="Arial" panose="020B0604020202020204" pitchFamily="34" charset="0"/>
                </a:rPr>
                <a:t>86.0%</a:t>
              </a:r>
            </a:p>
          </p:txBody>
        </p:sp>
        <p:sp>
          <p:nvSpPr>
            <p:cNvPr id="47" name="TextBox 46">
              <a:extLst>
                <a:ext uri="{FF2B5EF4-FFF2-40B4-BE49-F238E27FC236}">
                  <a16:creationId xmlns:a16="http://schemas.microsoft.com/office/drawing/2014/main" id="{199DEB77-E371-702B-B69A-3DF1D67C06E5}"/>
                </a:ext>
              </a:extLst>
            </p:cNvPr>
            <p:cNvSpPr txBox="1"/>
            <p:nvPr/>
          </p:nvSpPr>
          <p:spPr>
            <a:xfrm>
              <a:off x="3485107" y="2124869"/>
              <a:ext cx="785247" cy="246221"/>
            </a:xfrm>
            <a:prstGeom prst="rect">
              <a:avLst/>
            </a:prstGeom>
            <a:noFill/>
          </p:spPr>
          <p:txBody>
            <a:bodyPr wrap="square" rtlCol="0" anchor="ctr">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44"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36-mo OS</a:t>
              </a:r>
            </a:p>
          </p:txBody>
        </p:sp>
      </p:grpSp>
    </p:spTree>
    <p:extLst>
      <p:ext uri="{BB962C8B-B14F-4D97-AF65-F5344CB8AC3E}">
        <p14:creationId xmlns:p14="http://schemas.microsoft.com/office/powerpoint/2010/main" val="38558569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B620F-D787-F1FC-1C2C-D96242522A28}"/>
              </a:ext>
            </a:extLst>
          </p:cNvPr>
          <p:cNvSpPr>
            <a:spLocks noGrp="1"/>
          </p:cNvSpPr>
          <p:nvPr>
            <p:ph type="title"/>
          </p:nvPr>
        </p:nvSpPr>
        <p:spPr>
          <a:xfrm>
            <a:off x="609600" y="244265"/>
            <a:ext cx="10972800" cy="557437"/>
          </a:xfrm>
        </p:spPr>
        <p:txBody>
          <a:bodyPr/>
          <a:lstStyle/>
          <a:p>
            <a:r>
              <a:rPr lang="en-US" dirty="0">
                <a:solidFill>
                  <a:srgbClr val="C00000"/>
                </a:solidFill>
              </a:rPr>
              <a:t>AMPLIFY: AESI</a:t>
            </a:r>
          </a:p>
        </p:txBody>
      </p:sp>
      <p:sp>
        <p:nvSpPr>
          <p:cNvPr id="4" name="Text Placeholder 3">
            <a:extLst>
              <a:ext uri="{FF2B5EF4-FFF2-40B4-BE49-F238E27FC236}">
                <a16:creationId xmlns:a16="http://schemas.microsoft.com/office/drawing/2014/main" id="{AED3D0B7-B36C-DE32-7857-9FE4426091A4}"/>
              </a:ext>
            </a:extLst>
          </p:cNvPr>
          <p:cNvSpPr>
            <a:spLocks noGrp="1"/>
          </p:cNvSpPr>
          <p:nvPr>
            <p:ph type="body" sz="quarter" idx="13"/>
          </p:nvPr>
        </p:nvSpPr>
        <p:spPr>
          <a:xfrm>
            <a:off x="177725" y="6300256"/>
            <a:ext cx="11488411" cy="364067"/>
          </a:xfrm>
        </p:spPr>
        <p:txBody>
          <a:bodyPr/>
          <a:lstStyle/>
          <a:p>
            <a:r>
              <a:rPr lang="en-US" dirty="0"/>
              <a:t>Brown et al NEJM 2025</a:t>
            </a:r>
          </a:p>
        </p:txBody>
      </p:sp>
      <p:pic>
        <p:nvPicPr>
          <p:cNvPr id="6" name="Picture 5">
            <a:extLst>
              <a:ext uri="{FF2B5EF4-FFF2-40B4-BE49-F238E27FC236}">
                <a16:creationId xmlns:a16="http://schemas.microsoft.com/office/drawing/2014/main" id="{156FB031-EC6E-4300-EE85-E4CC0C368E6E}"/>
              </a:ext>
            </a:extLst>
          </p:cNvPr>
          <p:cNvPicPr>
            <a:picLocks noChangeAspect="1"/>
          </p:cNvPicPr>
          <p:nvPr/>
        </p:nvPicPr>
        <p:blipFill>
          <a:blip r:embed="rId2"/>
          <a:stretch>
            <a:fillRect/>
          </a:stretch>
        </p:blipFill>
        <p:spPr>
          <a:xfrm>
            <a:off x="870338" y="922821"/>
            <a:ext cx="9817433" cy="4698879"/>
          </a:xfrm>
          <a:prstGeom prst="rect">
            <a:avLst/>
          </a:prstGeom>
        </p:spPr>
      </p:pic>
      <p:sp>
        <p:nvSpPr>
          <p:cNvPr id="5" name="TextBox 4">
            <a:extLst>
              <a:ext uri="{FF2B5EF4-FFF2-40B4-BE49-F238E27FC236}">
                <a16:creationId xmlns:a16="http://schemas.microsoft.com/office/drawing/2014/main" id="{3713433F-44F5-9B2A-2B9E-4181144318E9}"/>
              </a:ext>
            </a:extLst>
          </p:cNvPr>
          <p:cNvSpPr txBox="1"/>
          <p:nvPr/>
        </p:nvSpPr>
        <p:spPr>
          <a:xfrm>
            <a:off x="2903416" y="5688825"/>
            <a:ext cx="6385167" cy="307777"/>
          </a:xfrm>
          <a:prstGeom prst="rect">
            <a:avLst/>
          </a:prstGeom>
          <a:solidFill>
            <a:schemeClr val="accent1">
              <a:lumMod val="50000"/>
            </a:schemeClr>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COVID-19 deaths: 10 (AV), 25 (AVO), 21 (FCR/BR)</a:t>
            </a:r>
          </a:p>
        </p:txBody>
      </p:sp>
    </p:spTree>
    <p:extLst>
      <p:ext uri="{BB962C8B-B14F-4D97-AF65-F5344CB8AC3E}">
        <p14:creationId xmlns:p14="http://schemas.microsoft.com/office/powerpoint/2010/main" val="24083303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59027-E4B7-A84F-5994-5E4850DB6B4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3B46FC7-E5F1-137A-3872-93B8E028A637}"/>
              </a:ext>
            </a:extLst>
          </p:cNvPr>
          <p:cNvSpPr>
            <a:spLocks noGrp="1"/>
          </p:cNvSpPr>
          <p:nvPr>
            <p:ph type="title"/>
          </p:nvPr>
        </p:nvSpPr>
        <p:spPr>
          <a:xfrm>
            <a:off x="633577" y="288032"/>
            <a:ext cx="11186716" cy="1196752"/>
          </a:xfrm>
        </p:spPr>
        <p:txBody>
          <a:bodyPr/>
          <a:lstStyle/>
          <a:p>
            <a:pPr algn="l"/>
            <a:r>
              <a:rPr lang="en-US" b="1" dirty="0"/>
              <a:t>FDA Approves Acalabrutinib with </a:t>
            </a:r>
            <a:r>
              <a:rPr lang="en-US" b="1" dirty="0" err="1"/>
              <a:t>Venetoclax</a:t>
            </a:r>
            <a:r>
              <a:rPr lang="en-US" b="1" dirty="0"/>
              <a:t> for Chronic Lymphocytic </a:t>
            </a:r>
            <a:r>
              <a:rPr lang="en-US" dirty="0"/>
              <a:t>L</a:t>
            </a:r>
            <a:r>
              <a:rPr lang="en-US" b="1" dirty="0"/>
              <a:t>eukemia or Small Lymphocytic Lymphoma </a:t>
            </a:r>
            <a:br>
              <a:rPr lang="en-US" b="1" dirty="0"/>
            </a:br>
            <a:r>
              <a:rPr lang="en-US" sz="2400" dirty="0"/>
              <a:t>Press Release: February 19, 2026</a:t>
            </a:r>
          </a:p>
        </p:txBody>
      </p:sp>
      <p:sp>
        <p:nvSpPr>
          <p:cNvPr id="4" name="Content Placeholder 3">
            <a:extLst>
              <a:ext uri="{FF2B5EF4-FFF2-40B4-BE49-F238E27FC236}">
                <a16:creationId xmlns:a16="http://schemas.microsoft.com/office/drawing/2014/main" id="{D2D0903C-106D-B7E5-D99F-AD669477D220}"/>
              </a:ext>
            </a:extLst>
          </p:cNvPr>
          <p:cNvSpPr>
            <a:spLocks noGrp="1"/>
          </p:cNvSpPr>
          <p:nvPr>
            <p:ph idx="1"/>
          </p:nvPr>
        </p:nvSpPr>
        <p:spPr>
          <a:xfrm>
            <a:off x="633577" y="1623690"/>
            <a:ext cx="11007039" cy="4214845"/>
          </a:xfrm>
        </p:spPr>
        <p:txBody>
          <a:bodyPr wrap="square"/>
          <a:lstStyle/>
          <a:p>
            <a:pPr marL="17463" indent="0">
              <a:spcBef>
                <a:spcPts val="1000"/>
              </a:spcBef>
              <a:spcAft>
                <a:spcPts val="0"/>
              </a:spcAft>
              <a:buNone/>
            </a:pPr>
            <a:r>
              <a:rPr lang="en-US" sz="2000" b="0" dirty="0"/>
              <a:t>“On February 19, 2026, the Food and Drug Administration approved acalabrutinib tablets and capsules in combination with </a:t>
            </a:r>
            <a:r>
              <a:rPr lang="en-US" sz="2000" b="0" dirty="0" err="1"/>
              <a:t>venetoclax</a:t>
            </a:r>
            <a:r>
              <a:rPr lang="en-US" sz="2000" b="0" dirty="0"/>
              <a:t> for adults with chronic lymphocytic leukemia (CLL) or small lymphocytic lymphoma (SLL).</a:t>
            </a:r>
          </a:p>
          <a:p>
            <a:pPr marL="17463" indent="0">
              <a:spcBef>
                <a:spcPts val="1000"/>
              </a:spcBef>
              <a:spcAft>
                <a:spcPts val="0"/>
              </a:spcAft>
              <a:buNone/>
            </a:pPr>
            <a:r>
              <a:rPr lang="en-US" sz="2000" b="0" dirty="0"/>
              <a:t>Efficacy was evaluated in AMPLIFY (NCT03836261), a randomized, multicenter trial in adult patients previously untreated for CLL without del(17p) or TP53 mutation. Patients were randomized to receive acalabrutinib and </a:t>
            </a:r>
            <a:r>
              <a:rPr lang="en-US" sz="2000" b="0" dirty="0" err="1"/>
              <a:t>venetoclax</a:t>
            </a:r>
            <a:r>
              <a:rPr lang="en-US" sz="2000" b="0" dirty="0"/>
              <a:t> (AV) or Investigator’s choice of chemotherapy (fludarabine plus cyclophosphamide plus rituximab [FCR] or </a:t>
            </a:r>
            <a:r>
              <a:rPr lang="en-US" sz="2000" b="0" dirty="0" err="1"/>
              <a:t>bendamustine</a:t>
            </a:r>
            <a:r>
              <a:rPr lang="en-US" sz="2000" b="0" dirty="0"/>
              <a:t> plus rituximab [BR]).</a:t>
            </a:r>
          </a:p>
          <a:p>
            <a:pPr marL="17463" indent="0">
              <a:spcBef>
                <a:spcPts val="1000"/>
              </a:spcBef>
              <a:spcAft>
                <a:spcPts val="0"/>
              </a:spcAft>
              <a:buNone/>
            </a:pPr>
            <a:r>
              <a:rPr lang="en-US" sz="2000" b="0" dirty="0"/>
              <a:t>The major efficacy outcome measure was progression-free survival (PFS) as assessed by independent review committee for the AV arm versus the investigator’s choice arm (FCR/BR). The median duration of PFS follow-up was 42.6 months. Median PFS was not estimable (NE) (95% CI: 51.1, NE) in the AV arm and 47.6 months (95% CI: 43.3, NE) in the FCR/BR arm (Hazard ratio 0.65 [95% CI: 0.49, 0.87]; </a:t>
            </a:r>
            <a:r>
              <a:rPr lang="en-US" sz="2000" b="0" i="1" dirty="0"/>
              <a:t>p</a:t>
            </a:r>
            <a:r>
              <a:rPr lang="en-US" sz="2000" b="0" dirty="0"/>
              <a:t>-value 0.0038). With a median follow-up of 41.0 months, there were 18 (6%) deaths in the AV arm and 42 (14%) in the FCR/BR </a:t>
            </a:r>
            <a:r>
              <a:rPr lang="en-US" sz="2000" b="0"/>
              <a:t>arm.”</a:t>
            </a:r>
            <a:endParaRPr lang="en-US" sz="2000" b="0" dirty="0"/>
          </a:p>
          <a:p>
            <a:pPr marL="17463" indent="0">
              <a:spcBef>
                <a:spcPts val="1000"/>
              </a:spcBef>
              <a:spcAft>
                <a:spcPts val="0"/>
              </a:spcAft>
              <a:buNone/>
            </a:pPr>
            <a:endParaRPr lang="en-US" sz="2000" b="0" dirty="0"/>
          </a:p>
        </p:txBody>
      </p:sp>
      <p:sp>
        <p:nvSpPr>
          <p:cNvPr id="5" name="TextBox 4">
            <a:extLst>
              <a:ext uri="{FF2B5EF4-FFF2-40B4-BE49-F238E27FC236}">
                <a16:creationId xmlns:a16="http://schemas.microsoft.com/office/drawing/2014/main" id="{A85EB4BC-7AF2-23B8-B5FD-E3DBC5FF11F0}"/>
              </a:ext>
            </a:extLst>
          </p:cNvPr>
          <p:cNvSpPr txBox="1"/>
          <p:nvPr/>
        </p:nvSpPr>
        <p:spPr>
          <a:xfrm>
            <a:off x="84142" y="6431468"/>
            <a:ext cx="12285585" cy="276999"/>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/drugs/resources-information-approved-drugs/fda-approves-acalabrutinib-venetoclax-chronic-lymphocytic-leukemia-or-small-lymphocytic-lymphoma</a:t>
            </a:r>
          </a:p>
        </p:txBody>
      </p:sp>
    </p:spTree>
    <p:extLst>
      <p:ext uri="{BB962C8B-B14F-4D97-AF65-F5344CB8AC3E}">
        <p14:creationId xmlns:p14="http://schemas.microsoft.com/office/powerpoint/2010/main" val="9252889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6F5CA-F873-075D-3A6C-A0F36404DC0E}"/>
            </a:ext>
          </a:extLst>
        </p:cNvPr>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AFABF1D8-1070-4153-AE5E-C0E726287FE3}"/>
              </a:ext>
            </a:extLst>
          </p:cNvPr>
          <p:cNvCxnSpPr>
            <a:cxnSpLocks/>
          </p:cNvCxnSpPr>
          <p:nvPr/>
        </p:nvCxnSpPr>
        <p:spPr>
          <a:xfrm>
            <a:off x="4261565" y="2436079"/>
            <a:ext cx="280387" cy="0"/>
          </a:xfrm>
          <a:prstGeom prst="line">
            <a:avLst/>
          </a:prstGeom>
          <a:ln w="28575" cmpd="sng">
            <a:solidFill>
              <a:schemeClr val="tx1"/>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88AC728A-4828-D960-088C-74AEE9324E7C}"/>
              </a:ext>
            </a:extLst>
          </p:cNvPr>
          <p:cNvCxnSpPr>
            <a:cxnSpLocks/>
            <a:stCxn id="10" idx="3"/>
          </p:cNvCxnSpPr>
          <p:nvPr/>
        </p:nvCxnSpPr>
        <p:spPr>
          <a:xfrm flipV="1">
            <a:off x="4261565" y="3773007"/>
            <a:ext cx="852644" cy="5900"/>
          </a:xfrm>
          <a:prstGeom prst="line">
            <a:avLst/>
          </a:prstGeom>
          <a:ln w="28575" cmpd="sng">
            <a:solidFill>
              <a:schemeClr val="tx1"/>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sp>
        <p:nvSpPr>
          <p:cNvPr id="3" name="Title 2">
            <a:extLst>
              <a:ext uri="{FF2B5EF4-FFF2-40B4-BE49-F238E27FC236}">
                <a16:creationId xmlns:a16="http://schemas.microsoft.com/office/drawing/2014/main" id="{856A5804-526E-34FB-9882-3926213D8F0E}"/>
              </a:ext>
            </a:extLst>
          </p:cNvPr>
          <p:cNvSpPr>
            <a:spLocks noGrp="1"/>
          </p:cNvSpPr>
          <p:nvPr>
            <p:ph type="title"/>
          </p:nvPr>
        </p:nvSpPr>
        <p:spPr/>
        <p:txBody>
          <a:bodyPr>
            <a:noAutofit/>
          </a:bodyPr>
          <a:lstStyle/>
          <a:p>
            <a:r>
              <a:rPr lang="en-US" dirty="0"/>
              <a:t>SEQUOIA Arm D: Phase 3 Trial of Zanu/Ven Combinations as First-line Treatment for CLL/SLL</a:t>
            </a:r>
            <a:endParaRPr lang="en-US" baseline="30000" dirty="0"/>
          </a:p>
        </p:txBody>
      </p:sp>
      <p:sp>
        <p:nvSpPr>
          <p:cNvPr id="4" name="Text Placeholder 3">
            <a:extLst>
              <a:ext uri="{FF2B5EF4-FFF2-40B4-BE49-F238E27FC236}">
                <a16:creationId xmlns:a16="http://schemas.microsoft.com/office/drawing/2014/main" id="{47A419F9-69EE-D9D9-4349-1A150C3FA05E}"/>
              </a:ext>
            </a:extLst>
          </p:cNvPr>
          <p:cNvSpPr>
            <a:spLocks noGrp="1"/>
          </p:cNvSpPr>
          <p:nvPr>
            <p:ph idx="1"/>
          </p:nvPr>
        </p:nvSpPr>
        <p:spPr>
          <a:xfrm>
            <a:off x="202679" y="6486888"/>
            <a:ext cx="10978292" cy="257925"/>
          </a:xfrm>
        </p:spPr>
        <p:txBody>
          <a:bodyPr>
            <a:noAutofit/>
          </a:bodyPr>
          <a:lstStyle/>
          <a:p>
            <a:r>
              <a:rPr lang="fr-FR" sz="800" kern="0" dirty="0">
                <a:latin typeface="+mn-lt"/>
              </a:rPr>
              <a:t>1. Tam,</a:t>
            </a:r>
            <a:r>
              <a:rPr lang="fr-FR" sz="800" kern="0" spc="-15" dirty="0">
                <a:latin typeface="+mn-lt"/>
              </a:rPr>
              <a:t> </a:t>
            </a:r>
            <a:r>
              <a:rPr lang="fr-FR" sz="800" kern="0" dirty="0">
                <a:latin typeface="+mn-lt"/>
              </a:rPr>
              <a:t>et al. </a:t>
            </a:r>
            <a:r>
              <a:rPr lang="fr-FR" sz="800" i="1" kern="0" dirty="0">
                <a:latin typeface="+mn-lt"/>
              </a:rPr>
              <a:t>Lancet Oncol</a:t>
            </a:r>
            <a:r>
              <a:rPr lang="fr-FR" sz="800" kern="0" dirty="0">
                <a:latin typeface="+mn-lt"/>
              </a:rPr>
              <a:t>. </a:t>
            </a:r>
            <a:r>
              <a:rPr lang="fr-FR" sz="800" kern="0" spc="-11" dirty="0">
                <a:latin typeface="+mn-lt"/>
              </a:rPr>
              <a:t>2022;23(8):1031-</a:t>
            </a:r>
            <a:r>
              <a:rPr lang="fr-FR" sz="800" kern="0" spc="-20" dirty="0">
                <a:latin typeface="+mn-lt"/>
              </a:rPr>
              <a:t>1043. 2. </a:t>
            </a:r>
            <a:r>
              <a:rPr lang="en-US" sz="800" dirty="0">
                <a:latin typeface="+mn-lt"/>
              </a:rPr>
              <a:t>Shadman, et al. 17</a:t>
            </a:r>
            <a:r>
              <a:rPr lang="en-US" sz="800" baseline="30000" dirty="0">
                <a:latin typeface="+mn-lt"/>
              </a:rPr>
              <a:t>th</a:t>
            </a:r>
            <a:r>
              <a:rPr lang="en-US" sz="800" dirty="0">
                <a:latin typeface="+mn-lt"/>
              </a:rPr>
              <a:t> ICML. June 13-17, 2023; Abstract 154. 3. Shadman, et al. ASCO 2025. May 30 – June 3, 2025. Chicago, IL. Abstract 7009.</a:t>
            </a:r>
          </a:p>
        </p:txBody>
      </p:sp>
      <p:sp>
        <p:nvSpPr>
          <p:cNvPr id="6" name="Rounded Rectangle 5">
            <a:extLst>
              <a:ext uri="{FF2B5EF4-FFF2-40B4-BE49-F238E27FC236}">
                <a16:creationId xmlns:a16="http://schemas.microsoft.com/office/drawing/2014/main" id="{5A2FD0F0-9A05-C0B7-C70C-1F6F2599DD89}"/>
              </a:ext>
            </a:extLst>
          </p:cNvPr>
          <p:cNvSpPr/>
          <p:nvPr/>
        </p:nvSpPr>
        <p:spPr>
          <a:xfrm>
            <a:off x="297334" y="2083657"/>
            <a:ext cx="1817911" cy="2660953"/>
          </a:xfrm>
          <a:prstGeom prst="rect">
            <a:avLst/>
          </a:prstGeom>
          <a:solidFill>
            <a:srgbClr val="F2F2F2">
              <a:alpha val="50196"/>
            </a:srgbClr>
          </a:solidFill>
          <a:ln w="19050">
            <a:solidFill>
              <a:schemeClr val="tx2">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555555">
                    <a:lumMod val="75000"/>
                    <a:lumOff val="25000"/>
                  </a:srgbClr>
                </a:solidFill>
                <a:effectLst/>
                <a:uLnTx/>
                <a:uFillTx/>
                <a:latin typeface="Arial"/>
                <a:ea typeface="+mn-ea"/>
                <a:cs typeface="+mn-cs"/>
              </a:rPr>
              <a:t>Key Eligibility Criteria</a:t>
            </a:r>
          </a:p>
          <a:p>
            <a:pPr marL="171442" marR="0" lvl="0" indent="-171442" algn="l" defTabSz="914354" rtl="0" eaLnBrk="1" fontAlgn="auto" latinLnBrk="0" hangingPunct="1">
              <a:lnSpc>
                <a:spcPct val="100000"/>
              </a:lnSpc>
              <a:spcBef>
                <a:spcPts val="600"/>
              </a:spcBef>
              <a:spcAft>
                <a:spcPts val="0"/>
              </a:spcAft>
              <a:buClrTx/>
              <a:buSzTx/>
              <a:buFont typeface="Arial"/>
              <a:buChar char="•"/>
              <a:tabLst/>
              <a:defRPr/>
            </a:pPr>
            <a:r>
              <a:rPr kumimoji="0" lang="en-US" sz="1200" b="0" i="0" u="none" strike="noStrike" kern="1200" cap="none" spc="0" normalizeH="0" baseline="0" noProof="0" dirty="0">
                <a:ln>
                  <a:noFill/>
                </a:ln>
                <a:solidFill>
                  <a:srgbClr val="555555">
                    <a:lumMod val="75000"/>
                    <a:lumOff val="25000"/>
                  </a:srgbClr>
                </a:solidFill>
                <a:effectLst/>
                <a:uLnTx/>
                <a:uFillTx/>
                <a:latin typeface="Arial"/>
                <a:ea typeface="+mn-ea"/>
                <a:cs typeface="+mn-cs"/>
              </a:rPr>
              <a:t>Untreated CLL/SLL</a:t>
            </a:r>
          </a:p>
          <a:p>
            <a:pPr marL="171442" marR="0" lvl="0" indent="-171442" algn="l" defTabSz="914354" rtl="0" eaLnBrk="1" fontAlgn="auto" latinLnBrk="0" hangingPunct="1">
              <a:lnSpc>
                <a:spcPct val="100000"/>
              </a:lnSpc>
              <a:spcBef>
                <a:spcPts val="600"/>
              </a:spcBef>
              <a:spcAft>
                <a:spcPts val="0"/>
              </a:spcAft>
              <a:buClrTx/>
              <a:buSzTx/>
              <a:buFont typeface="Arial"/>
              <a:buChar char="•"/>
              <a:tabLst/>
              <a:defRPr/>
            </a:pPr>
            <a:r>
              <a:rPr kumimoji="0" lang="en-US" sz="1200" b="0" i="0" u="none" strike="noStrike" kern="1200" cap="none" spc="0" normalizeH="0" baseline="0" noProof="0" dirty="0">
                <a:ln>
                  <a:noFill/>
                </a:ln>
                <a:solidFill>
                  <a:srgbClr val="555555">
                    <a:lumMod val="75000"/>
                    <a:lumOff val="25000"/>
                  </a:srgbClr>
                </a:solidFill>
                <a:effectLst/>
                <a:uLnTx/>
                <a:uFillTx/>
                <a:latin typeface="Arial"/>
                <a:ea typeface="+mn-ea"/>
                <a:cs typeface="+mn-cs"/>
              </a:rPr>
              <a:t>Met iwCLL criteria for treatment</a:t>
            </a:r>
          </a:p>
          <a:p>
            <a:pPr marL="171442" marR="0" lvl="0" indent="-171442" algn="l" defTabSz="914354" rtl="0" eaLnBrk="1" fontAlgn="auto" latinLnBrk="0" hangingPunct="1">
              <a:lnSpc>
                <a:spcPct val="100000"/>
              </a:lnSpc>
              <a:spcBef>
                <a:spcPts val="600"/>
              </a:spcBef>
              <a:spcAft>
                <a:spcPts val="0"/>
              </a:spcAft>
              <a:buClrTx/>
              <a:buSzTx/>
              <a:buFont typeface="Arial"/>
              <a:buChar char="•"/>
              <a:tabLst/>
              <a:defRPr/>
            </a:pPr>
            <a:r>
              <a:rPr kumimoji="0" lang="en-US" sz="1200" b="0" i="0" u="none" strike="noStrike" kern="1200" cap="none" spc="0" normalizeH="0" baseline="0" noProof="0" dirty="0">
                <a:ln>
                  <a:noFill/>
                </a:ln>
                <a:solidFill>
                  <a:srgbClr val="555555">
                    <a:lumMod val="75000"/>
                    <a:lumOff val="25000"/>
                  </a:srgbClr>
                </a:solidFill>
                <a:effectLst/>
                <a:uLnTx/>
                <a:uFillTx/>
                <a:latin typeface="Arial"/>
                <a:ea typeface="+mn-ea"/>
                <a:cs typeface="+mn-cs"/>
              </a:rPr>
              <a:t>&gt;</a:t>
            </a:r>
            <a:r>
              <a:rPr kumimoji="0" lang="en-US" sz="600" b="0" i="0" u="none" strike="noStrike" kern="1200" cap="none" spc="0" normalizeH="0" baseline="0" noProof="0" dirty="0">
                <a:ln>
                  <a:noFill/>
                </a:ln>
                <a:solidFill>
                  <a:srgbClr val="555555">
                    <a:lumMod val="75000"/>
                    <a:lumOff val="25000"/>
                  </a:srgbClr>
                </a:solidFill>
                <a:effectLst/>
                <a:uLnTx/>
                <a:uFillTx/>
                <a:latin typeface="Arial"/>
                <a:ea typeface="+mn-ea"/>
                <a:cs typeface="+mn-cs"/>
              </a:rPr>
              <a:t> </a:t>
            </a:r>
            <a:r>
              <a:rPr kumimoji="0" lang="en-US" sz="1200" b="0" i="0" u="none" strike="noStrike" kern="1200" cap="none" spc="0" normalizeH="0" baseline="0" noProof="0" dirty="0">
                <a:ln>
                  <a:noFill/>
                </a:ln>
                <a:solidFill>
                  <a:srgbClr val="555555">
                    <a:lumMod val="75000"/>
                    <a:lumOff val="25000"/>
                  </a:srgbClr>
                </a:solidFill>
                <a:effectLst/>
                <a:uLnTx/>
                <a:uFillTx/>
                <a:latin typeface="Arial"/>
                <a:ea typeface="+mn-ea"/>
                <a:cs typeface="+mn-cs"/>
              </a:rPr>
              <a:t>65y or &gt;</a:t>
            </a:r>
            <a:r>
              <a:rPr kumimoji="0" lang="en-US" sz="600" b="0" i="0" u="none" strike="noStrike" kern="1200" cap="none" spc="0" normalizeH="0" baseline="0" noProof="0" dirty="0">
                <a:ln>
                  <a:noFill/>
                </a:ln>
                <a:solidFill>
                  <a:srgbClr val="555555">
                    <a:lumMod val="75000"/>
                    <a:lumOff val="25000"/>
                  </a:srgbClr>
                </a:solidFill>
                <a:effectLst/>
                <a:uLnTx/>
                <a:uFillTx/>
                <a:latin typeface="Arial"/>
                <a:ea typeface="+mn-ea"/>
                <a:cs typeface="+mn-cs"/>
              </a:rPr>
              <a:t> </a:t>
            </a:r>
            <a:r>
              <a:rPr kumimoji="0" lang="en-US" sz="1200" b="0" i="0" u="none" strike="noStrike" kern="1200" cap="none" spc="0" normalizeH="0" baseline="0" noProof="0" dirty="0">
                <a:ln>
                  <a:noFill/>
                </a:ln>
                <a:solidFill>
                  <a:srgbClr val="555555">
                    <a:lumMod val="75000"/>
                    <a:lumOff val="25000"/>
                  </a:srgbClr>
                </a:solidFill>
                <a:effectLst/>
                <a:uLnTx/>
                <a:uFillTx/>
                <a:latin typeface="Arial"/>
                <a:ea typeface="+mn-ea"/>
                <a:cs typeface="+mn-cs"/>
              </a:rPr>
              <a:t>18y of age and unsuitable for treatment with FCR</a:t>
            </a:r>
            <a:r>
              <a:rPr kumimoji="0" lang="en-US" sz="1200" b="0" i="0" u="none" strike="noStrike" kern="1200" cap="none" spc="0" normalizeH="0" baseline="30000" noProof="0" dirty="0">
                <a:ln>
                  <a:noFill/>
                </a:ln>
                <a:solidFill>
                  <a:srgbClr val="555555">
                    <a:lumMod val="75000"/>
                    <a:lumOff val="25000"/>
                  </a:srgbClr>
                </a:solidFill>
                <a:effectLst/>
                <a:uLnTx/>
                <a:uFillTx/>
                <a:latin typeface="Arial"/>
                <a:ea typeface="+mn-ea"/>
                <a:cs typeface="+mn-cs"/>
              </a:rPr>
              <a:t>a</a:t>
            </a:r>
          </a:p>
          <a:p>
            <a:pPr marL="171442" marR="0" lvl="0" indent="-171442" algn="l" defTabSz="914354" rtl="0" eaLnBrk="1" fontAlgn="auto" latinLnBrk="0" hangingPunct="1">
              <a:lnSpc>
                <a:spcPct val="100000"/>
              </a:lnSpc>
              <a:spcBef>
                <a:spcPts val="600"/>
              </a:spcBef>
              <a:spcAft>
                <a:spcPts val="0"/>
              </a:spcAft>
              <a:buClrTx/>
              <a:buSzTx/>
              <a:buFont typeface="Arial"/>
              <a:buChar char="•"/>
              <a:tabLst/>
              <a:defRPr/>
            </a:pPr>
            <a:r>
              <a:rPr kumimoji="0" lang="en-US" sz="1200" b="0" i="0" u="none" strike="noStrike" kern="1200" cap="none" spc="0" normalizeH="0" baseline="0" noProof="0" dirty="0">
                <a:ln>
                  <a:noFill/>
                </a:ln>
                <a:solidFill>
                  <a:srgbClr val="555555">
                    <a:lumMod val="75000"/>
                    <a:lumOff val="25000"/>
                  </a:srgbClr>
                </a:solidFill>
                <a:effectLst/>
                <a:uLnTx/>
                <a:uFillTx/>
                <a:latin typeface="Arial"/>
                <a:ea typeface="+mn-ea"/>
                <a:cs typeface="+mn-cs"/>
              </a:rPr>
              <a:t>Anticoagulation and CYP3 inhibitors allowed</a:t>
            </a:r>
          </a:p>
        </p:txBody>
      </p:sp>
      <p:sp>
        <p:nvSpPr>
          <p:cNvPr id="9" name="Rounded Rectangle 8">
            <a:extLst>
              <a:ext uri="{FF2B5EF4-FFF2-40B4-BE49-F238E27FC236}">
                <a16:creationId xmlns:a16="http://schemas.microsoft.com/office/drawing/2014/main" id="{8476B935-3DC0-596F-D0FD-E68EC6E32C86}"/>
              </a:ext>
            </a:extLst>
          </p:cNvPr>
          <p:cNvSpPr/>
          <p:nvPr/>
        </p:nvSpPr>
        <p:spPr>
          <a:xfrm>
            <a:off x="2521345" y="2103461"/>
            <a:ext cx="1740220" cy="665239"/>
          </a:xfrm>
          <a:prstGeom prst="rect">
            <a:avLst/>
          </a:prstGeom>
          <a:solidFill>
            <a:schemeClr val="tx2">
              <a:lumMod val="65000"/>
              <a:lumOff val="3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Cohort 1 </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without del(17p) </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by central FISH</a:t>
            </a:r>
          </a:p>
        </p:txBody>
      </p:sp>
      <p:sp>
        <p:nvSpPr>
          <p:cNvPr id="10" name="Rounded Rectangle 9">
            <a:extLst>
              <a:ext uri="{FF2B5EF4-FFF2-40B4-BE49-F238E27FC236}">
                <a16:creationId xmlns:a16="http://schemas.microsoft.com/office/drawing/2014/main" id="{64D3B9DC-A4FC-C2C3-AE87-B9B0C9C98F5C}"/>
              </a:ext>
            </a:extLst>
          </p:cNvPr>
          <p:cNvSpPr/>
          <p:nvPr/>
        </p:nvSpPr>
        <p:spPr>
          <a:xfrm>
            <a:off x="2521345" y="3397907"/>
            <a:ext cx="1740220" cy="762000"/>
          </a:xfrm>
          <a:prstGeom prst="rect">
            <a:avLst/>
          </a:prstGeom>
          <a:solidFill>
            <a:schemeClr val="tx2">
              <a:lumMod val="65000"/>
              <a:lumOff val="35000"/>
            </a:schemeClr>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Cohort 2</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with del(17p)</a:t>
            </a:r>
          </a:p>
        </p:txBody>
      </p:sp>
      <p:sp>
        <p:nvSpPr>
          <p:cNvPr id="14" name="Rounded Rectangle 13">
            <a:extLst>
              <a:ext uri="{FF2B5EF4-FFF2-40B4-BE49-F238E27FC236}">
                <a16:creationId xmlns:a16="http://schemas.microsoft.com/office/drawing/2014/main" id="{55276EDF-435E-7D56-09D0-ACD40048E2AC}"/>
              </a:ext>
            </a:extLst>
          </p:cNvPr>
          <p:cNvSpPr/>
          <p:nvPr/>
        </p:nvSpPr>
        <p:spPr>
          <a:xfrm>
            <a:off x="5131383" y="1247403"/>
            <a:ext cx="2430224" cy="662256"/>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mn-ea"/>
                <a:cs typeface="+mn-cs"/>
              </a:rPr>
              <a:t>Arm A: Zanubrutinib</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160 mg bid until PD, intolerable toxicity, or end of study</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mn-ea"/>
                <a:cs typeface="+mn-cs"/>
              </a:rPr>
              <a:t>(n</a:t>
            </a:r>
            <a:r>
              <a:rPr kumimoji="0" lang="en-US" sz="300" b="1" i="0" u="none" strike="noStrike" kern="1200" cap="none" spc="0" normalizeH="0" baseline="0" noProof="0" dirty="0">
                <a:ln>
                  <a:noFill/>
                </a:ln>
                <a:solidFill>
                  <a:srgbClr val="FFFFFF"/>
                </a:solidFill>
                <a:effectLst/>
                <a:uLnTx/>
                <a:uFillTx/>
                <a:latin typeface="Arial"/>
                <a:ea typeface="+mn-ea"/>
                <a:cs typeface="+mn-cs"/>
              </a:rPr>
              <a:t> </a:t>
            </a:r>
            <a:r>
              <a:rPr kumimoji="0" lang="en-US" sz="1000" b="1" i="0" u="none" strike="noStrike" kern="1200" cap="none" spc="0" normalizeH="0" baseline="0" noProof="0" dirty="0">
                <a:ln>
                  <a:noFill/>
                </a:ln>
                <a:solidFill>
                  <a:srgbClr val="FFFFFF"/>
                </a:solidFill>
                <a:effectLst/>
                <a:uLnTx/>
                <a:uFillTx/>
                <a:latin typeface="Arial"/>
                <a:ea typeface="+mn-ea"/>
                <a:cs typeface="+mn-cs"/>
              </a:rPr>
              <a:t>=</a:t>
            </a:r>
            <a:r>
              <a:rPr kumimoji="0" lang="en-US" sz="300" b="1" i="0" u="none" strike="noStrike" kern="1200" cap="none" spc="0" normalizeH="0" baseline="0" noProof="0" dirty="0">
                <a:ln>
                  <a:noFill/>
                </a:ln>
                <a:solidFill>
                  <a:srgbClr val="FFFFFF"/>
                </a:solidFill>
                <a:effectLst/>
                <a:uLnTx/>
                <a:uFillTx/>
                <a:latin typeface="Arial"/>
                <a:ea typeface="+mn-ea"/>
                <a:cs typeface="+mn-cs"/>
              </a:rPr>
              <a:t> </a:t>
            </a:r>
            <a:r>
              <a:rPr kumimoji="0" lang="en-US" sz="1000" b="1" i="0" u="none" strike="noStrike" kern="1200" cap="none" spc="0" normalizeH="0" baseline="0" noProof="0" dirty="0">
                <a:ln>
                  <a:noFill/>
                </a:ln>
                <a:solidFill>
                  <a:srgbClr val="FFFFFF"/>
                </a:solidFill>
                <a:effectLst/>
                <a:uLnTx/>
                <a:uFillTx/>
                <a:latin typeface="Arial"/>
                <a:ea typeface="+mn-ea"/>
                <a:cs typeface="+mn-cs"/>
              </a:rPr>
              <a:t>241)</a:t>
            </a:r>
          </a:p>
        </p:txBody>
      </p:sp>
      <p:sp>
        <p:nvSpPr>
          <p:cNvPr id="19" name="Freeform 18">
            <a:extLst>
              <a:ext uri="{FF2B5EF4-FFF2-40B4-BE49-F238E27FC236}">
                <a16:creationId xmlns:a16="http://schemas.microsoft.com/office/drawing/2014/main" id="{2F328DE4-6A0C-F0DF-969C-1488885D1D96}"/>
              </a:ext>
            </a:extLst>
          </p:cNvPr>
          <p:cNvSpPr/>
          <p:nvPr/>
        </p:nvSpPr>
        <p:spPr>
          <a:xfrm>
            <a:off x="2268755" y="2436081"/>
            <a:ext cx="252589" cy="1336927"/>
          </a:xfrm>
          <a:custGeom>
            <a:avLst/>
            <a:gdLst>
              <a:gd name="connsiteX0" fmla="*/ 82177 w 89647"/>
              <a:gd name="connsiteY0" fmla="*/ 0 h 395941"/>
              <a:gd name="connsiteX1" fmla="*/ 0 w 89647"/>
              <a:gd name="connsiteY1" fmla="*/ 0 h 395941"/>
              <a:gd name="connsiteX2" fmla="*/ 3736 w 89647"/>
              <a:gd name="connsiteY2" fmla="*/ 395941 h 395941"/>
              <a:gd name="connsiteX3" fmla="*/ 89647 w 89647"/>
              <a:gd name="connsiteY3" fmla="*/ 392206 h 395941"/>
              <a:gd name="connsiteX0" fmla="*/ 82177 w 86472"/>
              <a:gd name="connsiteY0" fmla="*/ 0 h 395941"/>
              <a:gd name="connsiteX1" fmla="*/ 0 w 86472"/>
              <a:gd name="connsiteY1" fmla="*/ 0 h 395941"/>
              <a:gd name="connsiteX2" fmla="*/ 3736 w 86472"/>
              <a:gd name="connsiteY2" fmla="*/ 395941 h 395941"/>
              <a:gd name="connsiteX3" fmla="*/ 86472 w 86472"/>
              <a:gd name="connsiteY3" fmla="*/ 395381 h 395941"/>
            </a:gdLst>
            <a:ahLst/>
            <a:cxnLst>
              <a:cxn ang="0">
                <a:pos x="connsiteX0" y="connsiteY0"/>
              </a:cxn>
              <a:cxn ang="0">
                <a:pos x="connsiteX1" y="connsiteY1"/>
              </a:cxn>
              <a:cxn ang="0">
                <a:pos x="connsiteX2" y="connsiteY2"/>
              </a:cxn>
              <a:cxn ang="0">
                <a:pos x="connsiteX3" y="connsiteY3"/>
              </a:cxn>
            </a:cxnLst>
            <a:rect l="l" t="t" r="r" b="b"/>
            <a:pathLst>
              <a:path w="86472" h="395941">
                <a:moveTo>
                  <a:pt x="82177" y="0"/>
                </a:moveTo>
                <a:lnTo>
                  <a:pt x="0" y="0"/>
                </a:lnTo>
                <a:cubicBezTo>
                  <a:pt x="1245" y="131980"/>
                  <a:pt x="2491" y="263961"/>
                  <a:pt x="3736" y="395941"/>
                </a:cubicBezTo>
                <a:lnTo>
                  <a:pt x="86472" y="395381"/>
                </a:lnTo>
              </a:path>
            </a:pathLst>
          </a:custGeom>
          <a:ln w="28575" cmpd="sng">
            <a:solidFill>
              <a:srgbClr val="000000"/>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 name="Oval 17">
            <a:extLst>
              <a:ext uri="{FF2B5EF4-FFF2-40B4-BE49-F238E27FC236}">
                <a16:creationId xmlns:a16="http://schemas.microsoft.com/office/drawing/2014/main" id="{3B3FBECC-315D-3225-C71B-323E3241009F}"/>
              </a:ext>
            </a:extLst>
          </p:cNvPr>
          <p:cNvSpPr/>
          <p:nvPr/>
        </p:nvSpPr>
        <p:spPr>
          <a:xfrm>
            <a:off x="4381735" y="2248581"/>
            <a:ext cx="381000" cy="381000"/>
          </a:xfrm>
          <a:prstGeom prst="ellipse">
            <a:avLst/>
          </a:prstGeom>
          <a:solidFill>
            <a:schemeClr val="bg1"/>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R</a:t>
            </a:r>
          </a:p>
        </p:txBody>
      </p:sp>
      <p:sp>
        <p:nvSpPr>
          <p:cNvPr id="12" name="Rounded Rectangle 11">
            <a:extLst>
              <a:ext uri="{FF2B5EF4-FFF2-40B4-BE49-F238E27FC236}">
                <a16:creationId xmlns:a16="http://schemas.microsoft.com/office/drawing/2014/main" id="{19609ADC-DFA9-D052-71B5-4D1697BB76CA}"/>
              </a:ext>
            </a:extLst>
          </p:cNvPr>
          <p:cNvSpPr/>
          <p:nvPr/>
        </p:nvSpPr>
        <p:spPr>
          <a:xfrm>
            <a:off x="5097571" y="3525686"/>
            <a:ext cx="2464037" cy="735791"/>
          </a:xfrm>
          <a:prstGeom prst="rect">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mn-ea"/>
                <a:cs typeface="+mn-cs"/>
              </a:rPr>
              <a:t>Arm C: Zanubrutinib</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160 mg bid until PD, intolerable toxicity, or end of study </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mn-ea"/>
                <a:cs typeface="+mn-cs"/>
              </a:rPr>
              <a:t>(n</a:t>
            </a:r>
            <a:r>
              <a:rPr kumimoji="0" lang="en-US" sz="300" b="1" i="0" u="none" strike="noStrike" kern="1200" cap="none" spc="0" normalizeH="0" baseline="0" noProof="0" dirty="0">
                <a:ln>
                  <a:noFill/>
                </a:ln>
                <a:solidFill>
                  <a:srgbClr val="FFFFFF"/>
                </a:solidFill>
                <a:effectLst/>
                <a:uLnTx/>
                <a:uFillTx/>
                <a:latin typeface="Arial"/>
                <a:ea typeface="+mn-ea"/>
                <a:cs typeface="+mn-cs"/>
              </a:rPr>
              <a:t> </a:t>
            </a:r>
            <a:r>
              <a:rPr kumimoji="0" lang="en-US" sz="1000" b="1" i="0" u="none" strike="noStrike" kern="1200" cap="none" spc="0" normalizeH="0" baseline="0" noProof="0" dirty="0">
                <a:ln>
                  <a:noFill/>
                </a:ln>
                <a:solidFill>
                  <a:srgbClr val="FFFFFF"/>
                </a:solidFill>
                <a:effectLst/>
                <a:uLnTx/>
                <a:uFillTx/>
                <a:latin typeface="Arial"/>
                <a:ea typeface="+mn-ea"/>
                <a:cs typeface="+mn-cs"/>
              </a:rPr>
              <a:t>=</a:t>
            </a:r>
            <a:r>
              <a:rPr kumimoji="0" lang="en-US" sz="300" b="1" i="0" u="none" strike="noStrike" kern="1200" cap="none" spc="0" normalizeH="0" baseline="0" noProof="0" dirty="0">
                <a:ln>
                  <a:noFill/>
                </a:ln>
                <a:solidFill>
                  <a:srgbClr val="FFFFFF"/>
                </a:solidFill>
                <a:effectLst/>
                <a:uLnTx/>
                <a:uFillTx/>
                <a:latin typeface="Arial"/>
                <a:ea typeface="+mn-ea"/>
                <a:cs typeface="+mn-cs"/>
              </a:rPr>
              <a:t> </a:t>
            </a:r>
            <a:r>
              <a:rPr kumimoji="0" lang="en-US" sz="1000" b="1" i="0" u="none" strike="noStrike" kern="1200" cap="none" spc="0" normalizeH="0" baseline="0" noProof="0" dirty="0">
                <a:ln>
                  <a:noFill/>
                </a:ln>
                <a:solidFill>
                  <a:srgbClr val="FFFFFF"/>
                </a:solidFill>
                <a:effectLst/>
                <a:uLnTx/>
                <a:uFillTx/>
                <a:latin typeface="Arial"/>
                <a:ea typeface="+mn-ea"/>
                <a:cs typeface="+mn-cs"/>
              </a:rPr>
              <a:t>111)</a:t>
            </a:r>
            <a:r>
              <a:rPr kumimoji="0" lang="en-US" sz="1000" b="0" i="0" u="none" strike="noStrike" kern="1200" cap="none" spc="0" normalizeH="0" baseline="30000" noProof="0" dirty="0">
                <a:ln>
                  <a:noFill/>
                </a:ln>
                <a:solidFill>
                  <a:srgbClr val="FFFFFF"/>
                </a:solidFill>
                <a:effectLst/>
                <a:uLnTx/>
                <a:uFillTx/>
                <a:latin typeface="Arial"/>
                <a:ea typeface="+mn-ea"/>
                <a:cs typeface="+mn-cs"/>
              </a:rPr>
              <a:t>b</a:t>
            </a:r>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32" name="Table 32">
            <a:extLst>
              <a:ext uri="{FF2B5EF4-FFF2-40B4-BE49-F238E27FC236}">
                <a16:creationId xmlns:a16="http://schemas.microsoft.com/office/drawing/2014/main" id="{15896D59-4AD9-3F5B-05E3-99F348588382}"/>
              </a:ext>
            </a:extLst>
          </p:cNvPr>
          <p:cNvGraphicFramePr>
            <a:graphicFrameLocks noGrp="1"/>
          </p:cNvGraphicFramePr>
          <p:nvPr/>
        </p:nvGraphicFramePr>
        <p:xfrm>
          <a:off x="10217648" y="2083657"/>
          <a:ext cx="1747971" cy="1998577"/>
        </p:xfrm>
        <a:graphic>
          <a:graphicData uri="http://schemas.openxmlformats.org/drawingml/2006/table">
            <a:tbl>
              <a:tblPr firstRow="1" bandRow="1">
                <a:tableStyleId>{7E9639D4-E3E2-4D34-9284-5A2195B3D0D7}</a:tableStyleId>
              </a:tblPr>
              <a:tblGrid>
                <a:gridCol w="1747971">
                  <a:extLst>
                    <a:ext uri="{9D8B030D-6E8A-4147-A177-3AD203B41FA5}">
                      <a16:colId xmlns:a16="http://schemas.microsoft.com/office/drawing/2014/main" val="2216149580"/>
                    </a:ext>
                  </a:extLst>
                </a:gridCol>
              </a:tblGrid>
              <a:tr h="403457">
                <a:tc>
                  <a:txBody>
                    <a:bodyPr/>
                    <a:lstStyle/>
                    <a:p>
                      <a:r>
                        <a:rPr lang="en-US" sz="1200" dirty="0"/>
                        <a:t>Endpoints for Arm D</a:t>
                      </a:r>
                    </a:p>
                  </a:txBody>
                  <a:tcPr>
                    <a:solidFill>
                      <a:schemeClr val="tx2">
                        <a:lumMod val="50000"/>
                        <a:lumOff val="50000"/>
                      </a:schemeClr>
                    </a:solidFill>
                  </a:tcPr>
                </a:tc>
                <a:extLst>
                  <a:ext uri="{0D108BD9-81ED-4DB2-BD59-A6C34878D82A}">
                    <a16:rowId xmlns:a16="http://schemas.microsoft.com/office/drawing/2014/main" val="530635441"/>
                  </a:ext>
                </a:extLst>
              </a:tr>
              <a:tr h="1595120">
                <a:tc>
                  <a:txBody>
                    <a:bodyPr/>
                    <a:lstStyle/>
                    <a:p>
                      <a:pPr marL="171450" indent="-171450">
                        <a:spcBef>
                          <a:spcPts val="600"/>
                        </a:spcBef>
                        <a:buFont typeface="Arial" panose="020B0604020202020204" pitchFamily="34" charset="0"/>
                        <a:buChar char="•"/>
                      </a:pPr>
                      <a:r>
                        <a:rPr lang="en-US" sz="1200" dirty="0">
                          <a:solidFill>
                            <a:schemeClr val="tx2">
                              <a:lumMod val="75000"/>
                              <a:lumOff val="25000"/>
                            </a:schemeClr>
                          </a:solidFill>
                        </a:rPr>
                        <a:t>PFS</a:t>
                      </a:r>
                    </a:p>
                    <a:p>
                      <a:pPr marL="171450" indent="-171450">
                        <a:spcBef>
                          <a:spcPts val="600"/>
                        </a:spcBef>
                        <a:buFont typeface="Arial" panose="020B0604020202020204" pitchFamily="34" charset="0"/>
                        <a:buChar char="•"/>
                      </a:pPr>
                      <a:r>
                        <a:rPr lang="en-US" sz="1200" dirty="0">
                          <a:solidFill>
                            <a:schemeClr val="tx2">
                              <a:lumMod val="75000"/>
                              <a:lumOff val="25000"/>
                            </a:schemeClr>
                          </a:solidFill>
                        </a:rPr>
                        <a:t>ORR</a:t>
                      </a:r>
                    </a:p>
                    <a:p>
                      <a:pPr marL="171450" indent="-171450">
                        <a:spcBef>
                          <a:spcPts val="600"/>
                        </a:spcBef>
                        <a:buFont typeface="Arial" panose="020B0604020202020204" pitchFamily="34" charset="0"/>
                        <a:buChar char="•"/>
                      </a:pPr>
                      <a:r>
                        <a:rPr lang="en-US" sz="1200" dirty="0">
                          <a:solidFill>
                            <a:schemeClr val="tx2">
                              <a:lumMod val="75000"/>
                              <a:lumOff val="25000"/>
                            </a:schemeClr>
                          </a:solidFill>
                        </a:rPr>
                        <a:t>OS</a:t>
                      </a:r>
                    </a:p>
                    <a:p>
                      <a:pPr marL="171450" indent="-171450">
                        <a:spcBef>
                          <a:spcPts val="600"/>
                        </a:spcBef>
                        <a:buFont typeface="Arial" panose="020B0604020202020204" pitchFamily="34" charset="0"/>
                        <a:buChar char="•"/>
                      </a:pPr>
                      <a:r>
                        <a:rPr lang="en-US" sz="1200" dirty="0">
                          <a:solidFill>
                            <a:schemeClr val="tx2">
                              <a:lumMod val="75000"/>
                              <a:lumOff val="25000"/>
                            </a:schemeClr>
                          </a:solidFill>
                        </a:rPr>
                        <a:t>uMRD4 rate (&lt;10</a:t>
                      </a:r>
                      <a:r>
                        <a:rPr lang="en-US" sz="1200" baseline="30000" dirty="0">
                          <a:solidFill>
                            <a:schemeClr val="tx2">
                              <a:lumMod val="75000"/>
                              <a:lumOff val="25000"/>
                            </a:schemeClr>
                          </a:solidFill>
                        </a:rPr>
                        <a:t>-4</a:t>
                      </a:r>
                      <a:r>
                        <a:rPr lang="en-US" sz="1200" dirty="0">
                          <a:solidFill>
                            <a:schemeClr val="tx2">
                              <a:lumMod val="75000"/>
                              <a:lumOff val="25000"/>
                            </a:schemeClr>
                          </a:solidFill>
                        </a:rPr>
                        <a:t> sensitivity)</a:t>
                      </a:r>
                    </a:p>
                    <a:p>
                      <a:pPr marL="171450" indent="-171450">
                        <a:spcBef>
                          <a:spcPts val="600"/>
                        </a:spcBef>
                        <a:buFont typeface="Arial" panose="020B0604020202020204" pitchFamily="34" charset="0"/>
                        <a:buChar char="•"/>
                      </a:pPr>
                      <a:r>
                        <a:rPr lang="en-US" sz="1200" dirty="0">
                          <a:solidFill>
                            <a:schemeClr val="tx2">
                              <a:lumMod val="75000"/>
                              <a:lumOff val="25000"/>
                            </a:schemeClr>
                          </a:solidFill>
                        </a:rPr>
                        <a:t>Safety</a:t>
                      </a:r>
                    </a:p>
                  </a:txBody>
                  <a:tcPr>
                    <a:solidFill>
                      <a:schemeClr val="bg1"/>
                    </a:solidFill>
                  </a:tcPr>
                </a:tc>
                <a:extLst>
                  <a:ext uri="{0D108BD9-81ED-4DB2-BD59-A6C34878D82A}">
                    <a16:rowId xmlns:a16="http://schemas.microsoft.com/office/drawing/2014/main" val="86147329"/>
                  </a:ext>
                </a:extLst>
              </a:tr>
            </a:tbl>
          </a:graphicData>
        </a:graphic>
      </p:graphicFrame>
      <p:sp>
        <p:nvSpPr>
          <p:cNvPr id="39" name="Rounded Rectangle 13">
            <a:extLst>
              <a:ext uri="{FF2B5EF4-FFF2-40B4-BE49-F238E27FC236}">
                <a16:creationId xmlns:a16="http://schemas.microsoft.com/office/drawing/2014/main" id="{8B13D6A4-0677-53A2-41AD-DEF8DB4E2AE4}"/>
              </a:ext>
            </a:extLst>
          </p:cNvPr>
          <p:cNvSpPr/>
          <p:nvPr/>
        </p:nvSpPr>
        <p:spPr>
          <a:xfrm>
            <a:off x="5117715" y="2026452"/>
            <a:ext cx="2443892" cy="1382440"/>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mn-ea"/>
                <a:cs typeface="+mn-cs"/>
              </a:rPr>
              <a:t>Arm B: Bendamustine </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(90 mg/m</a:t>
            </a:r>
            <a:r>
              <a:rPr kumimoji="0" lang="en-US" sz="1000" b="0" i="0" u="none" strike="noStrike" kern="1200" cap="none" spc="0" normalizeH="0" baseline="30000" noProof="0" dirty="0">
                <a:ln>
                  <a:noFill/>
                </a:ln>
                <a:solidFill>
                  <a:srgbClr val="FFFFFF"/>
                </a:solidFill>
                <a:effectLst/>
                <a:uLnTx/>
                <a:uFillTx/>
                <a:latin typeface="Arial"/>
                <a:ea typeface="+mn-ea"/>
                <a:cs typeface="+mn-cs"/>
              </a:rPr>
              <a:t>2</a:t>
            </a:r>
            <a:r>
              <a:rPr kumimoji="0" lang="en-US" sz="1000" b="0" i="0" u="none" strike="noStrike" kern="1200" cap="none" spc="0" normalizeH="0" baseline="0" noProof="0" dirty="0">
                <a:ln>
                  <a:noFill/>
                </a:ln>
                <a:solidFill>
                  <a:srgbClr val="FFFFFF"/>
                </a:solidFill>
                <a:effectLst/>
                <a:uLnTx/>
                <a:uFillTx/>
                <a:latin typeface="Arial"/>
                <a:ea typeface="+mn-ea"/>
                <a:cs typeface="+mn-cs"/>
              </a:rPr>
              <a:t> D1 and D2)</a:t>
            </a:r>
            <a:r>
              <a:rPr kumimoji="0" lang="en-US" sz="1000" b="1" i="0" u="none" strike="noStrike" kern="1200" cap="none" spc="0" normalizeH="0" baseline="0" noProof="0" dirty="0">
                <a:ln>
                  <a:noFill/>
                </a:ln>
                <a:solidFill>
                  <a:srgbClr val="FFFFFF"/>
                </a:solidFill>
                <a:effectLst/>
                <a:uLnTx/>
                <a:uFillTx/>
                <a:latin typeface="Arial"/>
                <a:ea typeface="+mn-ea"/>
                <a:cs typeface="+mn-cs"/>
              </a:rPr>
              <a:t> + rituximab </a:t>
            </a:r>
            <a:r>
              <a:rPr kumimoji="0" lang="en-US" sz="1000" b="0" i="0" u="none" strike="noStrike" kern="1200" cap="none" spc="0" normalizeH="0" baseline="0" noProof="0" dirty="0">
                <a:ln>
                  <a:noFill/>
                </a:ln>
                <a:solidFill>
                  <a:srgbClr val="FFFFFF"/>
                </a:solidFill>
                <a:effectLst/>
                <a:uLnTx/>
                <a:uFillTx/>
                <a:latin typeface="Arial"/>
                <a:ea typeface="+mn-ea"/>
                <a:cs typeface="+mn-cs"/>
              </a:rPr>
              <a:t>(375 mg/m</a:t>
            </a:r>
            <a:r>
              <a:rPr kumimoji="0" lang="en-US" sz="1000" b="0" i="0" u="none" strike="noStrike" kern="1200" cap="none" spc="0" normalizeH="0" baseline="30000" noProof="0" dirty="0">
                <a:ln>
                  <a:noFill/>
                </a:ln>
                <a:solidFill>
                  <a:srgbClr val="FFFFFF"/>
                </a:solidFill>
                <a:effectLst/>
                <a:uLnTx/>
                <a:uFillTx/>
                <a:latin typeface="Arial"/>
                <a:ea typeface="+mn-ea"/>
                <a:cs typeface="+mn-cs"/>
              </a:rPr>
              <a:t>2</a:t>
            </a:r>
            <a:r>
              <a:rPr kumimoji="0" lang="en-US" sz="1000" b="0" i="0" u="none" strike="noStrike" kern="1200" cap="none" spc="0" normalizeH="0" baseline="0" noProof="0" dirty="0">
                <a:ln>
                  <a:noFill/>
                </a:ln>
                <a:solidFill>
                  <a:srgbClr val="FFFFFF"/>
                </a:solidFill>
                <a:effectLst/>
                <a:uLnTx/>
                <a:uFillTx/>
                <a:latin typeface="Arial"/>
                <a:ea typeface="+mn-ea"/>
                <a:cs typeface="+mn-cs"/>
              </a:rPr>
              <a:t> C1, then 500 mg/m</a:t>
            </a:r>
            <a:r>
              <a:rPr kumimoji="0" lang="en-US" sz="1000" b="0" i="0" u="none" strike="noStrike" kern="1200" cap="none" spc="0" normalizeH="0" baseline="30000" noProof="0" dirty="0">
                <a:ln>
                  <a:noFill/>
                </a:ln>
                <a:solidFill>
                  <a:srgbClr val="FFFFFF"/>
                </a:solidFill>
                <a:effectLst/>
                <a:uLnTx/>
                <a:uFillTx/>
                <a:latin typeface="Arial"/>
                <a:ea typeface="+mn-ea"/>
                <a:cs typeface="+mn-cs"/>
              </a:rPr>
              <a:t>2</a:t>
            </a:r>
            <a:r>
              <a:rPr kumimoji="0" lang="en-US" sz="1000" b="0" i="0" u="none" strike="noStrike" kern="1200" cap="none" spc="0" normalizeH="0" baseline="0" noProof="0" dirty="0">
                <a:ln>
                  <a:noFill/>
                </a:ln>
                <a:solidFill>
                  <a:srgbClr val="FFFFFF"/>
                </a:solidFill>
                <a:effectLst/>
                <a:uLnTx/>
                <a:uFillTx/>
                <a:latin typeface="Arial"/>
                <a:ea typeface="+mn-ea"/>
                <a:cs typeface="+mn-cs"/>
              </a:rPr>
              <a:t> C2-C6) for 6 cycles</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mn-ea"/>
                <a:cs typeface="+mn-cs"/>
              </a:rPr>
              <a:t>(n</a:t>
            </a:r>
            <a:r>
              <a:rPr kumimoji="0" lang="en-US" sz="300" b="1" i="0" u="none" strike="noStrike" kern="1200" cap="none" spc="0" normalizeH="0" baseline="0" noProof="0" dirty="0">
                <a:ln>
                  <a:noFill/>
                </a:ln>
                <a:solidFill>
                  <a:srgbClr val="FFFFFF"/>
                </a:solidFill>
                <a:effectLst/>
                <a:uLnTx/>
                <a:uFillTx/>
                <a:latin typeface="Arial"/>
                <a:ea typeface="+mn-ea"/>
                <a:cs typeface="+mn-cs"/>
              </a:rPr>
              <a:t> </a:t>
            </a:r>
            <a:r>
              <a:rPr kumimoji="0" lang="en-US" sz="1000" b="1" i="0" u="none" strike="noStrike" kern="1200" cap="none" spc="0" normalizeH="0" baseline="0" noProof="0" dirty="0">
                <a:ln>
                  <a:noFill/>
                </a:ln>
                <a:solidFill>
                  <a:srgbClr val="FFFFFF"/>
                </a:solidFill>
                <a:effectLst/>
                <a:uLnTx/>
                <a:uFillTx/>
                <a:latin typeface="Arial"/>
                <a:ea typeface="+mn-ea"/>
                <a:cs typeface="+mn-cs"/>
              </a:rPr>
              <a:t>=</a:t>
            </a:r>
            <a:r>
              <a:rPr kumimoji="0" lang="en-US" sz="300" b="1" i="0" u="none" strike="noStrike" kern="1200" cap="none" spc="0" normalizeH="0" baseline="0" noProof="0" dirty="0">
                <a:ln>
                  <a:noFill/>
                </a:ln>
                <a:solidFill>
                  <a:srgbClr val="FFFFFF"/>
                </a:solidFill>
                <a:effectLst/>
                <a:uLnTx/>
                <a:uFillTx/>
                <a:latin typeface="Arial"/>
                <a:ea typeface="+mn-ea"/>
                <a:cs typeface="+mn-cs"/>
              </a:rPr>
              <a:t> </a:t>
            </a:r>
            <a:r>
              <a:rPr kumimoji="0" lang="en-US" sz="1000" b="1" i="0" u="none" strike="noStrike" kern="1200" cap="none" spc="0" normalizeH="0" baseline="0" noProof="0" dirty="0">
                <a:ln>
                  <a:noFill/>
                </a:ln>
                <a:solidFill>
                  <a:srgbClr val="FFFFFF"/>
                </a:solidFill>
                <a:effectLst/>
                <a:uLnTx/>
                <a:uFillTx/>
                <a:latin typeface="Arial"/>
                <a:ea typeface="+mn-ea"/>
                <a:cs typeface="+mn-cs"/>
              </a:rPr>
              <a:t>238)</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Patients with centrally confirmed PD could cross over to receive zanubrutinib</a:t>
            </a:r>
          </a:p>
        </p:txBody>
      </p:sp>
      <p:sp>
        <p:nvSpPr>
          <p:cNvPr id="88" name="Freeform 18">
            <a:extLst>
              <a:ext uri="{FF2B5EF4-FFF2-40B4-BE49-F238E27FC236}">
                <a16:creationId xmlns:a16="http://schemas.microsoft.com/office/drawing/2014/main" id="{80A62F16-9864-639E-1DBC-A1086E7DA11C}"/>
              </a:ext>
            </a:extLst>
          </p:cNvPr>
          <p:cNvSpPr/>
          <p:nvPr/>
        </p:nvSpPr>
        <p:spPr>
          <a:xfrm>
            <a:off x="4948874" y="1534536"/>
            <a:ext cx="180743" cy="1143000"/>
          </a:xfrm>
          <a:custGeom>
            <a:avLst/>
            <a:gdLst>
              <a:gd name="connsiteX0" fmla="*/ 82177 w 89647"/>
              <a:gd name="connsiteY0" fmla="*/ 0 h 395941"/>
              <a:gd name="connsiteX1" fmla="*/ 0 w 89647"/>
              <a:gd name="connsiteY1" fmla="*/ 0 h 395941"/>
              <a:gd name="connsiteX2" fmla="*/ 3736 w 89647"/>
              <a:gd name="connsiteY2" fmla="*/ 395941 h 395941"/>
              <a:gd name="connsiteX3" fmla="*/ 89647 w 89647"/>
              <a:gd name="connsiteY3" fmla="*/ 392206 h 395941"/>
              <a:gd name="connsiteX0" fmla="*/ 82177 w 86472"/>
              <a:gd name="connsiteY0" fmla="*/ 0 h 395941"/>
              <a:gd name="connsiteX1" fmla="*/ 0 w 86472"/>
              <a:gd name="connsiteY1" fmla="*/ 0 h 395941"/>
              <a:gd name="connsiteX2" fmla="*/ 3736 w 86472"/>
              <a:gd name="connsiteY2" fmla="*/ 395941 h 395941"/>
              <a:gd name="connsiteX3" fmla="*/ 86472 w 86472"/>
              <a:gd name="connsiteY3" fmla="*/ 395381 h 395941"/>
            </a:gdLst>
            <a:ahLst/>
            <a:cxnLst>
              <a:cxn ang="0">
                <a:pos x="connsiteX0" y="connsiteY0"/>
              </a:cxn>
              <a:cxn ang="0">
                <a:pos x="connsiteX1" y="connsiteY1"/>
              </a:cxn>
              <a:cxn ang="0">
                <a:pos x="connsiteX2" y="connsiteY2"/>
              </a:cxn>
              <a:cxn ang="0">
                <a:pos x="connsiteX3" y="connsiteY3"/>
              </a:cxn>
            </a:cxnLst>
            <a:rect l="l" t="t" r="r" b="b"/>
            <a:pathLst>
              <a:path w="86472" h="395941">
                <a:moveTo>
                  <a:pt x="82177" y="0"/>
                </a:moveTo>
                <a:lnTo>
                  <a:pt x="0" y="0"/>
                </a:lnTo>
                <a:cubicBezTo>
                  <a:pt x="1245" y="131980"/>
                  <a:pt x="2491" y="263961"/>
                  <a:pt x="3736" y="395941"/>
                </a:cubicBezTo>
                <a:lnTo>
                  <a:pt x="86472" y="395381"/>
                </a:lnTo>
              </a:path>
            </a:pathLst>
          </a:custGeom>
          <a:ln w="28575" cmpd="sng">
            <a:solidFill>
              <a:srgbClr val="193348"/>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89" name="Straight Connector 88">
            <a:extLst>
              <a:ext uri="{FF2B5EF4-FFF2-40B4-BE49-F238E27FC236}">
                <a16:creationId xmlns:a16="http://schemas.microsoft.com/office/drawing/2014/main" id="{377E1C35-BD28-668C-2D76-CAB29A749B6E}"/>
              </a:ext>
            </a:extLst>
          </p:cNvPr>
          <p:cNvCxnSpPr>
            <a:cxnSpLocks/>
          </p:cNvCxnSpPr>
          <p:nvPr/>
        </p:nvCxnSpPr>
        <p:spPr>
          <a:xfrm>
            <a:off x="4762735" y="2436079"/>
            <a:ext cx="191103" cy="0"/>
          </a:xfrm>
          <a:prstGeom prst="line">
            <a:avLst/>
          </a:prstGeom>
        </p:spPr>
        <p:style>
          <a:lnRef idx="2">
            <a:schemeClr val="dk1"/>
          </a:lnRef>
          <a:fillRef idx="0">
            <a:schemeClr val="dk1"/>
          </a:fillRef>
          <a:effectRef idx="1">
            <a:schemeClr val="dk1"/>
          </a:effectRef>
          <a:fontRef idx="minor">
            <a:schemeClr val="tx1"/>
          </a:fontRef>
        </p:style>
      </p:cxnSp>
      <p:cxnSp>
        <p:nvCxnSpPr>
          <p:cNvPr id="94" name="Straight Connector 93">
            <a:extLst>
              <a:ext uri="{FF2B5EF4-FFF2-40B4-BE49-F238E27FC236}">
                <a16:creationId xmlns:a16="http://schemas.microsoft.com/office/drawing/2014/main" id="{FDC86197-6D29-F710-B013-0D35E463A0C0}"/>
              </a:ext>
            </a:extLst>
          </p:cNvPr>
          <p:cNvCxnSpPr>
            <a:cxnSpLocks/>
          </p:cNvCxnSpPr>
          <p:nvPr/>
        </p:nvCxnSpPr>
        <p:spPr>
          <a:xfrm>
            <a:off x="2110764" y="3461149"/>
            <a:ext cx="157993" cy="0"/>
          </a:xfrm>
          <a:prstGeom prst="line">
            <a:avLst/>
          </a:prstGeom>
        </p:spPr>
        <p:style>
          <a:lnRef idx="2">
            <a:schemeClr val="dk1"/>
          </a:lnRef>
          <a:fillRef idx="0">
            <a:schemeClr val="dk1"/>
          </a:fillRef>
          <a:effectRef idx="1">
            <a:schemeClr val="dk1"/>
          </a:effectRef>
          <a:fontRef idx="minor">
            <a:schemeClr val="tx1"/>
          </a:fontRef>
        </p:style>
      </p:cxnSp>
      <p:sp>
        <p:nvSpPr>
          <p:cNvPr id="103" name="Rounded Rectangle 11">
            <a:extLst>
              <a:ext uri="{FF2B5EF4-FFF2-40B4-BE49-F238E27FC236}">
                <a16:creationId xmlns:a16="http://schemas.microsoft.com/office/drawing/2014/main" id="{39F76E3B-DC76-8683-4FA9-81CB4D91E970}"/>
              </a:ext>
            </a:extLst>
          </p:cNvPr>
          <p:cNvSpPr/>
          <p:nvPr/>
        </p:nvSpPr>
        <p:spPr>
          <a:xfrm>
            <a:off x="7823367" y="2083657"/>
            <a:ext cx="2249067" cy="3196387"/>
          </a:xfrm>
          <a:prstGeom prst="rect">
            <a:avLst/>
          </a:prstGeom>
          <a:solidFill>
            <a:srgbClr val="F2F2F2">
              <a:alpha val="50196"/>
            </a:srgbClr>
          </a:solidFill>
          <a:ln w="19050">
            <a:solidFill>
              <a:schemeClr val="tx2">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151"/>
              </a:spcBef>
              <a:spcAft>
                <a:spcPts val="0"/>
              </a:spcAft>
              <a:buClrTx/>
              <a:buSzTx/>
              <a:buFontTx/>
              <a:buNone/>
              <a:tabLst/>
              <a:defRPr/>
            </a:pPr>
            <a:r>
              <a:rPr kumimoji="0" lang="en-US" sz="1200" b="1" i="0" u="none" strike="noStrike" kern="1200" cap="none" spc="0" normalizeH="0" baseline="0" noProof="0" dirty="0">
                <a:ln>
                  <a:noFill/>
                </a:ln>
                <a:solidFill>
                  <a:srgbClr val="555555">
                    <a:lumMod val="75000"/>
                    <a:lumOff val="25000"/>
                  </a:srgbClr>
                </a:solidFill>
                <a:effectLst/>
                <a:uLnTx/>
                <a:uFillTx/>
                <a:latin typeface="Arial"/>
                <a:ea typeface="+mn-ea"/>
                <a:cs typeface="+mn-cs"/>
              </a:rPr>
              <a:t>Disease Assessments</a:t>
            </a:r>
            <a:endParaRPr kumimoji="0" lang="en-US" sz="1200" b="0" i="0" u="none" strike="noStrike" kern="1200" cap="none" spc="0" normalizeH="0" baseline="0" noProof="0" dirty="0">
              <a:ln>
                <a:noFill/>
              </a:ln>
              <a:solidFill>
                <a:srgbClr val="555555">
                  <a:lumMod val="75000"/>
                  <a:lumOff val="25000"/>
                </a:srgbClr>
              </a:solidFill>
              <a:effectLst/>
              <a:uLnTx/>
              <a:uFillTx/>
              <a:latin typeface="Arial"/>
              <a:ea typeface="+mn-ea"/>
              <a:cs typeface="+mn-cs"/>
            </a:endParaRPr>
          </a:p>
          <a:p>
            <a:pPr marL="214308" marR="0" lvl="0" indent="-214308" algn="l" defTabSz="68578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55555">
                    <a:lumMod val="75000"/>
                    <a:lumOff val="25000"/>
                  </a:srgbClr>
                </a:solidFill>
                <a:effectLst/>
                <a:uLnTx/>
                <a:uFillTx/>
                <a:latin typeface="Arial"/>
                <a:ea typeface="+mn-ea"/>
                <a:cs typeface="+mn-cs"/>
              </a:rPr>
              <a:t>Response assessments conducted every 3 cycles until C28 and every 6 cycles after C28 until PD  </a:t>
            </a:r>
          </a:p>
          <a:p>
            <a:pPr marL="214308" marR="0" lvl="0" indent="-214308" algn="l" defTabSz="68578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55555">
                    <a:lumMod val="75000"/>
                    <a:lumOff val="25000"/>
                  </a:srgbClr>
                </a:solidFill>
                <a:effectLst/>
                <a:uLnTx/>
                <a:uFillTx/>
                <a:latin typeface="Arial"/>
                <a:ea typeface="+mn-ea"/>
                <a:cs typeface="+mn-cs"/>
              </a:rPr>
              <a:t>Bone marrow MRD repeated every 12-24 weeks in pts with CR/CRi and two consecutive PB-undetectable MRDs ~12 wks apart, optional after C27 for pts with detectable MRD in BM</a:t>
            </a:r>
          </a:p>
          <a:p>
            <a:pPr marL="214308" marR="0" lvl="0" indent="-214308" algn="l" defTabSz="68578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55555">
                    <a:lumMod val="75000"/>
                    <a:lumOff val="25000"/>
                  </a:srgbClr>
                </a:solidFill>
                <a:effectLst/>
                <a:uLnTx/>
                <a:uFillTx/>
                <a:latin typeface="Arial"/>
                <a:ea typeface="+mn-ea"/>
                <a:cs typeface="+mn-cs"/>
              </a:rPr>
              <a:t>TLS at baseline and pre-venetoclax initiation</a:t>
            </a:r>
          </a:p>
        </p:txBody>
      </p:sp>
      <p:cxnSp>
        <p:nvCxnSpPr>
          <p:cNvPr id="119" name="Straight Connector 118">
            <a:extLst>
              <a:ext uri="{FF2B5EF4-FFF2-40B4-BE49-F238E27FC236}">
                <a16:creationId xmlns:a16="http://schemas.microsoft.com/office/drawing/2014/main" id="{4B5D7515-7D5D-4156-A98E-C045372E36F1}"/>
              </a:ext>
            </a:extLst>
          </p:cNvPr>
          <p:cNvCxnSpPr>
            <a:cxnSpLocks/>
          </p:cNvCxnSpPr>
          <p:nvPr/>
        </p:nvCxnSpPr>
        <p:spPr>
          <a:xfrm>
            <a:off x="7483075" y="4680965"/>
            <a:ext cx="340292" cy="0"/>
          </a:xfrm>
          <a:prstGeom prst="line">
            <a:avLst/>
          </a:prstGeom>
          <a:ln w="28575" cmpd="sng">
            <a:solidFill>
              <a:schemeClr val="tx1"/>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sp>
        <p:nvSpPr>
          <p:cNvPr id="128" name="TextBox 127">
            <a:extLst>
              <a:ext uri="{FF2B5EF4-FFF2-40B4-BE49-F238E27FC236}">
                <a16:creationId xmlns:a16="http://schemas.microsoft.com/office/drawing/2014/main" id="{BE93F2DE-9C51-96B7-4E4B-2B1D45762DDD}"/>
              </a:ext>
            </a:extLst>
          </p:cNvPr>
          <p:cNvSpPr txBox="1"/>
          <p:nvPr/>
        </p:nvSpPr>
        <p:spPr>
          <a:xfrm>
            <a:off x="8779" y="5317080"/>
            <a:ext cx="4969280" cy="856645"/>
          </a:xfrm>
          <a:prstGeom prst="rect">
            <a:avLst/>
          </a:prstGeom>
          <a:noFill/>
        </p:spPr>
        <p:txBody>
          <a:bodyPr wrap="square">
            <a:spAutoFit/>
          </a:bodyPr>
          <a:lstStyle/>
          <a:p>
            <a:pPr marL="38098" marR="30478" lvl="0" indent="-635" algn="l" defTabSz="914354" rtl="0" eaLnBrk="1" fontAlgn="auto" latinLnBrk="0" hangingPunct="1">
              <a:lnSpc>
                <a:spcPct val="100000"/>
              </a:lnSpc>
              <a:spcBef>
                <a:spcPts val="100"/>
              </a:spcBef>
              <a:spcAft>
                <a:spcPts val="0"/>
              </a:spcAft>
              <a:buClrTx/>
              <a:buSzTx/>
              <a:buFontTx/>
              <a:buNone/>
              <a:tabLst/>
              <a:defRPr/>
            </a:pPr>
            <a:r>
              <a:rPr kumimoji="0" lang="en-US" sz="800" b="0" i="0" u="none" strike="noStrike" kern="0" cap="none" spc="0" normalizeH="0" baseline="27777" noProof="0" dirty="0">
                <a:ln>
                  <a:noFill/>
                </a:ln>
                <a:solidFill>
                  <a:srgbClr val="000000">
                    <a:lumMod val="50000"/>
                    <a:lumOff val="50000"/>
                  </a:srgbClr>
                </a:solidFill>
                <a:effectLst/>
                <a:uLnTx/>
                <a:uFillTx/>
                <a:latin typeface="Arial"/>
                <a:ea typeface="+mn-ea"/>
                <a:cs typeface="Arial"/>
              </a:rPr>
              <a:t>a</a:t>
            </a:r>
            <a:r>
              <a:rPr kumimoji="0" lang="en-US" sz="800" b="0" i="0" u="none" strike="noStrike" kern="0" cap="none" spc="-7" normalizeH="0" baseline="27777"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Defined</a:t>
            </a:r>
            <a:r>
              <a:rPr kumimoji="0" lang="en-US" sz="800" b="0" i="0" u="none" strike="noStrike" kern="0" cap="none" spc="-11"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as</a:t>
            </a:r>
            <a:r>
              <a:rPr kumimoji="0" lang="en-US" sz="800" b="0" i="0" u="none" strike="noStrike" kern="0" cap="none" spc="-11"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Cumulative</a:t>
            </a:r>
            <a:r>
              <a:rPr kumimoji="0" lang="en-US" sz="800" b="0" i="0" u="none" strike="noStrike" kern="0" cap="none" spc="-25"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Illness</a:t>
            </a:r>
            <a:r>
              <a:rPr kumimoji="0" lang="en-US" sz="800" b="0" i="0" u="none" strike="noStrike" kern="0" cap="none" spc="-25"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Rating</a:t>
            </a:r>
            <a:r>
              <a:rPr kumimoji="0" lang="en-US" sz="800" b="0" i="0" u="none" strike="noStrike" kern="0" cap="none" spc="-15"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Scale</a:t>
            </a:r>
            <a:r>
              <a:rPr kumimoji="0" lang="en-US" sz="800" b="0" i="0" u="none" strike="noStrike" kern="0" cap="none" spc="-20"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&gt;6,</a:t>
            </a:r>
            <a:r>
              <a:rPr kumimoji="0" lang="en-US" sz="800" b="0" i="0" u="none" strike="noStrike" kern="0" cap="none" spc="-25"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creatinine</a:t>
            </a:r>
            <a:r>
              <a:rPr kumimoji="0" lang="en-US" sz="800" b="0" i="0" u="none" strike="noStrike" kern="0" cap="none" spc="-15"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clearance</a:t>
            </a:r>
            <a:r>
              <a:rPr kumimoji="0" lang="en-US" sz="800" b="0" i="0" u="none" strike="noStrike" kern="0" cap="none" spc="-11"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&lt;70</a:t>
            </a:r>
            <a:r>
              <a:rPr kumimoji="0" lang="en-US" sz="800" b="0" i="0" u="none" strike="noStrike" kern="0" cap="none" spc="-20"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mL/min,</a:t>
            </a:r>
            <a:r>
              <a:rPr kumimoji="0" lang="en-US" sz="800" b="0" i="0" u="none" strike="noStrike" kern="0" cap="none" spc="-45"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or</a:t>
            </a:r>
            <a:r>
              <a:rPr kumimoji="0" lang="en-US" sz="800" b="0" i="0" u="none" strike="noStrike" kern="0" cap="none" spc="-20"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a</a:t>
            </a:r>
            <a:r>
              <a:rPr kumimoji="0" lang="en-US" sz="800" b="0" i="0" u="none" strike="noStrike" kern="0" cap="none" spc="-11"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history</a:t>
            </a:r>
            <a:r>
              <a:rPr kumimoji="0" lang="en-US" sz="800" b="0" i="0" u="none" strike="noStrike" kern="0" cap="none" spc="-31"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of</a:t>
            </a:r>
            <a:r>
              <a:rPr kumimoji="0" lang="en-US" sz="800" b="0" i="0" u="none" strike="noStrike" kern="0" cap="none" spc="-11"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previous severe</a:t>
            </a:r>
            <a:r>
              <a:rPr kumimoji="0" lang="en-US" sz="800" b="0" i="0" u="none" strike="noStrike" kern="0" cap="none" spc="-11"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infection</a:t>
            </a:r>
            <a:r>
              <a:rPr kumimoji="0" lang="en-US" sz="800" b="0" i="0" u="none" strike="noStrike" kern="0" cap="none" spc="-15"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or</a:t>
            </a:r>
            <a:r>
              <a:rPr kumimoji="0" lang="en-US" sz="800" b="0" i="0" u="none" strike="noStrike" kern="0" cap="none" spc="-20"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multiple</a:t>
            </a:r>
            <a:r>
              <a:rPr kumimoji="0" lang="en-US" sz="800" b="0" i="0" u="none" strike="noStrike" kern="0" cap="none" spc="-40"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infections</a:t>
            </a:r>
            <a:r>
              <a:rPr kumimoji="0" lang="en-US" sz="800" b="0" i="0" u="none" strike="noStrike" kern="0" cap="none" spc="-20"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within</a:t>
            </a:r>
            <a:r>
              <a:rPr kumimoji="0" lang="en-US" sz="800" b="0" i="0" u="none" strike="noStrike" kern="0" cap="none" spc="-11"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the</a:t>
            </a:r>
            <a:r>
              <a:rPr kumimoji="0" lang="en-US" sz="800" b="0" i="0" u="none" strike="noStrike" kern="0" cap="none" spc="-20"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last</a:t>
            </a:r>
            <a:r>
              <a:rPr kumimoji="0" lang="en-US" sz="800" b="0" i="0" u="none" strike="noStrike" kern="0" cap="none" spc="-20"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2</a:t>
            </a:r>
            <a:r>
              <a:rPr kumimoji="0" lang="en-US" sz="800" b="0" i="0" u="none" strike="noStrike" kern="0" cap="none" spc="-20"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years;</a:t>
            </a:r>
            <a:r>
              <a:rPr kumimoji="0" lang="en-US" sz="800" b="0" i="0" u="none" strike="noStrike" kern="0" cap="none" spc="-11" normalizeH="0" baseline="0" noProof="0" dirty="0">
                <a:ln>
                  <a:noFill/>
                </a:ln>
                <a:solidFill>
                  <a:srgbClr val="000000">
                    <a:lumMod val="50000"/>
                    <a:lumOff val="50000"/>
                  </a:srgbClr>
                </a:solidFill>
                <a:effectLst/>
                <a:uLnTx/>
                <a:uFillTx/>
                <a:latin typeface="Arial"/>
                <a:ea typeface="+mn-ea"/>
                <a:cs typeface="Arial"/>
              </a:rPr>
              <a:t> </a:t>
            </a:r>
          </a:p>
          <a:p>
            <a:pPr marL="38098" marR="30478" lvl="0" indent="-635" algn="l" defTabSz="914354" rtl="0" eaLnBrk="1" fontAlgn="auto" latinLnBrk="0" hangingPunct="1">
              <a:lnSpc>
                <a:spcPct val="100000"/>
              </a:lnSpc>
              <a:spcBef>
                <a:spcPts val="100"/>
              </a:spcBef>
              <a:spcAft>
                <a:spcPts val="0"/>
              </a:spcAft>
              <a:buClrTx/>
              <a:buSzTx/>
              <a:buFontTx/>
              <a:buNone/>
              <a:tabLst/>
              <a:defRPr/>
            </a:pPr>
            <a:r>
              <a:rPr kumimoji="0" lang="en-US" sz="800" b="0" i="0" u="none" strike="noStrike" kern="0" cap="none" spc="0" normalizeH="0" baseline="27777" noProof="0" dirty="0">
                <a:ln>
                  <a:noFill/>
                </a:ln>
                <a:solidFill>
                  <a:srgbClr val="000000">
                    <a:lumMod val="50000"/>
                    <a:lumOff val="50000"/>
                  </a:srgbClr>
                </a:solidFill>
                <a:effectLst/>
                <a:uLnTx/>
                <a:uFillTx/>
                <a:latin typeface="Arial"/>
                <a:ea typeface="+mn-ea"/>
                <a:cs typeface="Arial"/>
              </a:rPr>
              <a:t>b</a:t>
            </a:r>
            <a:r>
              <a:rPr kumimoji="0" lang="en-US" sz="800" b="0" i="0" u="none" strike="noStrike" kern="0" cap="none" spc="15" normalizeH="0" baseline="27777"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One</a:t>
            </a:r>
            <a:r>
              <a:rPr kumimoji="0" lang="en-US" sz="800" b="0" i="0" u="none" strike="noStrike" kern="0" cap="none" spc="-11"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patient</a:t>
            </a:r>
            <a:r>
              <a:rPr kumimoji="0" lang="en-US" sz="800" b="0" i="0" u="none" strike="noStrike" kern="0" cap="none" spc="-11"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without</a:t>
            </a:r>
            <a:r>
              <a:rPr kumimoji="0" lang="en-US" sz="800" b="0" i="0" u="none" strike="noStrike" kern="0" cap="none" spc="11"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del(17p)</a:t>
            </a:r>
            <a:r>
              <a:rPr kumimoji="0" lang="en-US" sz="800" b="0" i="0" u="none" strike="noStrike" kern="0" cap="none" spc="-11"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was misassigned</a:t>
            </a:r>
            <a:r>
              <a:rPr kumimoji="0" lang="en-US" sz="800" b="0" i="0" u="none" strike="noStrike" kern="0" cap="none" spc="-40"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to</a:t>
            </a:r>
            <a:r>
              <a:rPr kumimoji="0" lang="en-US" sz="800" b="0" i="0" u="none" strike="noStrike" kern="0" cap="none" spc="-20"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the</a:t>
            </a:r>
            <a:r>
              <a:rPr kumimoji="0" lang="en-US" sz="800" b="0" i="0" u="none" strike="noStrike" kern="0" cap="none" spc="-11" normalizeH="0" baseline="0" noProof="0" dirty="0">
                <a:ln>
                  <a:noFill/>
                </a:ln>
                <a:solidFill>
                  <a:srgbClr val="000000">
                    <a:lumMod val="50000"/>
                    <a:lumOff val="50000"/>
                  </a:srgbClr>
                </a:solidFill>
                <a:effectLst/>
                <a:uLnTx/>
                <a:uFillTx/>
                <a:latin typeface="Arial"/>
                <a:ea typeface="+mn-ea"/>
                <a:cs typeface="Arial"/>
              </a:rPr>
              <a:t> nonrandomly assigned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cohort</a:t>
            </a:r>
            <a:r>
              <a:rPr kumimoji="0" lang="en-US" sz="800" b="0" i="0" u="none" strike="noStrike" kern="0" cap="none" spc="-15"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of</a:t>
            </a:r>
            <a:r>
              <a:rPr kumimoji="0" lang="en-US" sz="800" b="0" i="0" u="none" strike="noStrike" kern="0" cap="none" spc="-15"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patients</a:t>
            </a:r>
            <a:r>
              <a:rPr kumimoji="0" lang="en-US" sz="800" b="0" i="0" u="none" strike="noStrike" kern="0" cap="none" spc="-15"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with</a:t>
            </a:r>
            <a:r>
              <a:rPr kumimoji="0" lang="en-US" sz="800" b="0" i="0" u="none" strike="noStrike" kern="0" cap="none" spc="-11"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del(17p).</a:t>
            </a:r>
            <a:r>
              <a:rPr kumimoji="0" lang="en-US" sz="800" b="0" i="0" u="none" strike="noStrike" kern="0" cap="none" spc="-5"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The</a:t>
            </a:r>
            <a:r>
              <a:rPr kumimoji="0" lang="en-US" sz="800" b="0" i="0" u="none" strike="noStrike" kern="0" cap="none" spc="-15"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patient</a:t>
            </a:r>
            <a:r>
              <a:rPr kumimoji="0" lang="en-US" sz="800" b="0" i="0" u="none" strike="noStrike" kern="0" cap="none" spc="-15"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is</a:t>
            </a:r>
            <a:r>
              <a:rPr kumimoji="0" lang="en-US" sz="800" b="0" i="0" u="none" strike="noStrike" kern="0" cap="none" spc="-25"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excluded</a:t>
            </a:r>
            <a:r>
              <a:rPr kumimoji="0" lang="en-US" sz="800" b="0" i="0" u="none" strike="noStrike" kern="0" cap="none" spc="11"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from</a:t>
            </a:r>
            <a:r>
              <a:rPr kumimoji="0" lang="en-US" sz="800" b="0" i="0" u="none" strike="noStrike" kern="0" cap="none" spc="-31"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the</a:t>
            </a:r>
            <a:r>
              <a:rPr kumimoji="0" lang="en-US" sz="800" b="0" i="0" u="none" strike="noStrike" kern="0" cap="none" spc="-20"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efficacy</a:t>
            </a:r>
            <a:r>
              <a:rPr kumimoji="0" lang="en-US" sz="800" b="0" i="0" u="none" strike="noStrike" kern="0" cap="none" spc="-35"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analysis</a:t>
            </a:r>
            <a:r>
              <a:rPr kumimoji="0" lang="en-US" sz="800" b="0" i="0" u="none" strike="noStrike" kern="0" cap="none" spc="-31"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in</a:t>
            </a:r>
            <a:r>
              <a:rPr kumimoji="0" lang="en-US" sz="800" b="0" i="0" u="none" strike="noStrike" kern="0" cap="none" spc="-20"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this</a:t>
            </a:r>
            <a:r>
              <a:rPr kumimoji="0" lang="en-US" sz="800" b="0" i="0" u="none" strike="noStrike" kern="0" cap="none" spc="-31"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cohort;</a:t>
            </a:r>
            <a:r>
              <a:rPr kumimoji="0" lang="en-US" sz="800" b="0" i="0" u="none" strike="noStrike" kern="0" cap="none" spc="-15" normalizeH="0" baseline="0" noProof="0" dirty="0">
                <a:ln>
                  <a:noFill/>
                </a:ln>
                <a:solidFill>
                  <a:srgbClr val="000000">
                    <a:lumMod val="50000"/>
                    <a:lumOff val="50000"/>
                  </a:srgbClr>
                </a:solidFill>
                <a:effectLst/>
                <a:uLnTx/>
                <a:uFillTx/>
                <a:latin typeface="Arial"/>
                <a:ea typeface="+mn-ea"/>
                <a:cs typeface="Arial"/>
              </a:rPr>
              <a:t> </a:t>
            </a:r>
          </a:p>
          <a:p>
            <a:pPr marL="38098" marR="30478" lvl="0" indent="-635" algn="l" defTabSz="914354" rtl="0" eaLnBrk="1" fontAlgn="auto" latinLnBrk="0" hangingPunct="1">
              <a:lnSpc>
                <a:spcPct val="100000"/>
              </a:lnSpc>
              <a:spcBef>
                <a:spcPts val="100"/>
              </a:spcBef>
              <a:spcAft>
                <a:spcPts val="0"/>
              </a:spcAft>
              <a:buClrTx/>
              <a:buSzTx/>
              <a:buFontTx/>
              <a:buNone/>
              <a:tabLst/>
              <a:defRPr/>
            </a:pPr>
            <a:r>
              <a:rPr kumimoji="0" lang="en-US" sz="800" b="0" i="0" u="none" strike="noStrike" kern="0" cap="none" spc="0" normalizeH="0" baseline="27777" noProof="0" dirty="0">
                <a:ln>
                  <a:noFill/>
                </a:ln>
                <a:solidFill>
                  <a:srgbClr val="000000">
                    <a:lumMod val="50000"/>
                    <a:lumOff val="50000"/>
                  </a:srgbClr>
                </a:solidFill>
                <a:effectLst/>
                <a:uLnTx/>
                <a:uFillTx/>
                <a:latin typeface="Arial"/>
                <a:ea typeface="+mn-ea"/>
                <a:cs typeface="Arial"/>
              </a:rPr>
              <a:t>c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Defined</a:t>
            </a:r>
            <a:r>
              <a:rPr kumimoji="0" lang="en-US" sz="800" b="0" i="0" u="none" strike="noStrike" kern="0" cap="none" spc="-11"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as</a:t>
            </a:r>
            <a:r>
              <a:rPr kumimoji="0" lang="en-US" sz="800" b="0" i="0" u="none" strike="noStrike" kern="0" cap="none" spc="-31"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the</a:t>
            </a:r>
            <a:r>
              <a:rPr kumimoji="0" lang="en-US" sz="800" b="0" i="0" u="none" strike="noStrike" kern="0" cap="none" spc="-11"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time</a:t>
            </a:r>
            <a:r>
              <a:rPr kumimoji="0" lang="en-US" sz="800" b="0" i="0" u="none" strike="noStrike" kern="0" cap="none" spc="-55"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from</a:t>
            </a:r>
            <a:r>
              <a:rPr kumimoji="0" lang="en-US" sz="800" b="0" i="0" u="none" strike="noStrike" kern="0" cap="none" spc="-31"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randomization</a:t>
            </a:r>
            <a:r>
              <a:rPr kumimoji="0" lang="en-US" sz="800" b="0" i="0" u="none" strike="noStrike" kern="0" cap="none" spc="-11"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to</a:t>
            </a:r>
            <a:r>
              <a:rPr kumimoji="0" lang="en-US" sz="800" b="0" i="0" u="none" strike="noStrike" kern="0" cap="none" spc="-25"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death or</a:t>
            </a:r>
            <a:r>
              <a:rPr kumimoji="0" lang="en-US" sz="800" b="0" i="0" u="none" strike="noStrike" kern="0" cap="none" spc="-20"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the</a:t>
            </a:r>
            <a:r>
              <a:rPr kumimoji="0" lang="en-US" sz="800" b="0" i="0" u="none" strike="noStrike" kern="0" cap="none" spc="-25"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date</a:t>
            </a:r>
            <a:r>
              <a:rPr kumimoji="0" lang="en-US" sz="800" b="0" i="0" u="none" strike="noStrike" kern="0" cap="none" spc="-15"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of</a:t>
            </a:r>
            <a:r>
              <a:rPr kumimoji="0" lang="en-US" sz="800" b="0" i="0" u="none" strike="noStrike" kern="0" cap="none" spc="-11"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progression</a:t>
            </a:r>
            <a:r>
              <a:rPr kumimoji="0" lang="en-US" sz="800" b="0" i="0" u="none" strike="noStrike" kern="0" cap="none" spc="-15"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on</a:t>
            </a:r>
            <a:r>
              <a:rPr kumimoji="0" lang="en-US" sz="800" b="0" i="0" u="none" strike="noStrike" kern="0" cap="none" spc="-15"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the</a:t>
            </a:r>
            <a:r>
              <a:rPr kumimoji="0" lang="en-US" sz="800" b="0" i="0" u="none" strike="noStrike" kern="0" cap="none" spc="-20"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next</a:t>
            </a:r>
            <a:r>
              <a:rPr kumimoji="0" lang="en-US" sz="800" b="0" i="0" u="none" strike="noStrike" kern="0" cap="none" spc="5"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line</a:t>
            </a:r>
            <a:r>
              <a:rPr kumimoji="0" lang="en-US" sz="800" b="0" i="0" u="none" strike="noStrike" kern="0" cap="none" spc="-25"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of</a:t>
            </a:r>
            <a:r>
              <a:rPr kumimoji="0" lang="en-US" sz="800" b="0" i="0" u="none" strike="noStrike" kern="0" cap="none" spc="-15"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therapy</a:t>
            </a:r>
            <a:r>
              <a:rPr kumimoji="0" lang="en-US" sz="800" b="0" i="0" u="none" strike="noStrike" kern="0" cap="none" spc="-5"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subsequent to</a:t>
            </a:r>
            <a:r>
              <a:rPr kumimoji="0" lang="en-US" sz="800" b="0" i="0" u="none" strike="noStrike" kern="0" cap="none" spc="-25"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rPr>
              <a:t>study</a:t>
            </a:r>
            <a:r>
              <a:rPr kumimoji="0" lang="en-US" sz="800" b="0" i="0" u="none" strike="noStrike" kern="0" cap="none" spc="-25" normalizeH="0" baseline="0" noProof="0" dirty="0">
                <a:ln>
                  <a:noFill/>
                </a:ln>
                <a:solidFill>
                  <a:srgbClr val="000000">
                    <a:lumMod val="50000"/>
                    <a:lumOff val="50000"/>
                  </a:srgbClr>
                </a:solidFill>
                <a:effectLst/>
                <a:uLnTx/>
                <a:uFillTx/>
                <a:latin typeface="Arial"/>
                <a:ea typeface="+mn-ea"/>
                <a:cs typeface="Arial"/>
              </a:rPr>
              <a:t> </a:t>
            </a:r>
            <a:r>
              <a:rPr kumimoji="0" lang="en-US" sz="800" b="0" i="0" u="none" strike="noStrike" kern="0" cap="none" spc="-11" normalizeH="0" baseline="0" noProof="0" dirty="0">
                <a:ln>
                  <a:noFill/>
                </a:ln>
                <a:solidFill>
                  <a:srgbClr val="000000">
                    <a:lumMod val="50000"/>
                    <a:lumOff val="50000"/>
                  </a:srgbClr>
                </a:solidFill>
                <a:effectLst/>
                <a:uLnTx/>
                <a:uFillTx/>
                <a:latin typeface="Arial"/>
                <a:ea typeface="+mn-ea"/>
                <a:cs typeface="Arial"/>
              </a:rPr>
              <a:t>treatment.</a:t>
            </a:r>
            <a:endParaRPr kumimoji="0" lang="en-US" sz="800" b="0" i="0" u="none" strike="noStrike" kern="0" cap="none" spc="0" normalizeH="0" baseline="0" noProof="0" dirty="0">
              <a:ln>
                <a:noFill/>
              </a:ln>
              <a:solidFill>
                <a:srgbClr val="000000">
                  <a:lumMod val="50000"/>
                  <a:lumOff val="50000"/>
                </a:srgbClr>
              </a:solidFill>
              <a:effectLst/>
              <a:uLnTx/>
              <a:uFillTx/>
              <a:latin typeface="Arial"/>
              <a:ea typeface="+mn-ea"/>
              <a:cs typeface="Arial"/>
            </a:endParaRPr>
          </a:p>
        </p:txBody>
      </p:sp>
      <p:sp>
        <p:nvSpPr>
          <p:cNvPr id="133" name="TextBox 132">
            <a:extLst>
              <a:ext uri="{FF2B5EF4-FFF2-40B4-BE49-F238E27FC236}">
                <a16:creationId xmlns:a16="http://schemas.microsoft.com/office/drawing/2014/main" id="{E1FB77F1-48B4-6485-6D96-9BE542F6CAC4}"/>
              </a:ext>
            </a:extLst>
          </p:cNvPr>
          <p:cNvSpPr txBox="1"/>
          <p:nvPr/>
        </p:nvSpPr>
        <p:spPr>
          <a:xfrm>
            <a:off x="4145347" y="1820152"/>
            <a:ext cx="839055" cy="461665"/>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93348"/>
                </a:solidFill>
                <a:effectLst/>
                <a:uLnTx/>
                <a:uFillTx/>
                <a:latin typeface="Arial"/>
                <a:ea typeface="+mn-ea"/>
                <a:cs typeface="+mn-cs"/>
              </a:rPr>
              <a:t>Open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93348"/>
                </a:solidFill>
                <a:effectLst/>
                <a:uLnTx/>
                <a:uFillTx/>
                <a:latin typeface="Arial"/>
                <a:ea typeface="+mn-ea"/>
                <a:cs typeface="+mn-cs"/>
              </a:rPr>
              <a:t>label</a:t>
            </a:r>
          </a:p>
        </p:txBody>
      </p:sp>
      <p:sp>
        <p:nvSpPr>
          <p:cNvPr id="134" name="TextBox 133">
            <a:extLst>
              <a:ext uri="{FF2B5EF4-FFF2-40B4-BE49-F238E27FC236}">
                <a16:creationId xmlns:a16="http://schemas.microsoft.com/office/drawing/2014/main" id="{35B59A96-8EF2-A2F8-7820-176BCF6AE252}"/>
              </a:ext>
            </a:extLst>
          </p:cNvPr>
          <p:cNvSpPr txBox="1"/>
          <p:nvPr/>
        </p:nvSpPr>
        <p:spPr>
          <a:xfrm>
            <a:off x="2392833" y="2786208"/>
            <a:ext cx="2090299" cy="553998"/>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Stratification factors: age, Binet stage, </a:t>
            </a:r>
            <a:r>
              <a:rPr kumimoji="0" lang="en-US" sz="1000" b="0" i="1" u="none" strike="noStrike" kern="1200" cap="none" spc="0" normalizeH="0" baseline="0" noProof="0" dirty="0">
                <a:ln>
                  <a:noFill/>
                </a:ln>
                <a:solidFill>
                  <a:srgbClr val="000000"/>
                </a:solidFill>
                <a:effectLst/>
                <a:uLnTx/>
                <a:uFillTx/>
                <a:latin typeface="Arial"/>
                <a:ea typeface="+mn-ea"/>
                <a:cs typeface="+mn-cs"/>
              </a:rPr>
              <a:t>IGHV</a:t>
            </a:r>
            <a:r>
              <a:rPr kumimoji="0" lang="en-US" sz="1000" b="0" i="0" u="none" strike="noStrike" kern="1200" cap="none" spc="0" normalizeH="0" baseline="0" noProof="0" dirty="0">
                <a:ln>
                  <a:noFill/>
                </a:ln>
                <a:solidFill>
                  <a:srgbClr val="000000"/>
                </a:solidFill>
                <a:effectLst/>
                <a:uLnTx/>
                <a:uFillTx/>
                <a:latin typeface="Arial"/>
                <a:ea typeface="+mn-ea"/>
                <a:cs typeface="+mn-cs"/>
              </a:rPr>
              <a:t> status, geographic region</a:t>
            </a:r>
          </a:p>
        </p:txBody>
      </p:sp>
      <p:sp>
        <p:nvSpPr>
          <p:cNvPr id="13" name="Rounded Rectangle 11">
            <a:extLst>
              <a:ext uri="{FF2B5EF4-FFF2-40B4-BE49-F238E27FC236}">
                <a16:creationId xmlns:a16="http://schemas.microsoft.com/office/drawing/2014/main" id="{1694E357-DB2F-FA31-C300-4F0F7925D9B4}"/>
              </a:ext>
            </a:extLst>
          </p:cNvPr>
          <p:cNvSpPr/>
          <p:nvPr/>
        </p:nvSpPr>
        <p:spPr>
          <a:xfrm>
            <a:off x="5114209" y="4410581"/>
            <a:ext cx="2440361" cy="1357579"/>
          </a:xfrm>
          <a:prstGeom prst="rect">
            <a:avLst/>
          </a:prstGeom>
          <a:solidFill>
            <a:schemeClr val="accent4"/>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Arm D: Zanubrutinib            </a:t>
            </a:r>
            <a:r>
              <a:rPr kumimoji="0" lang="en-US" sz="1400" b="0" i="0" u="none" strike="noStrike" kern="1200" cap="none" spc="0" normalizeH="0" baseline="0" noProof="0" dirty="0">
                <a:ln>
                  <a:noFill/>
                </a:ln>
                <a:solidFill>
                  <a:srgbClr val="FFFFFF"/>
                </a:solidFill>
                <a:effectLst/>
                <a:uLnTx/>
                <a:uFillTx/>
                <a:latin typeface="Arial"/>
                <a:ea typeface="+mn-ea"/>
                <a:cs typeface="+mn-cs"/>
              </a:rPr>
              <a:t>160 mg bid starting at C1 </a:t>
            </a:r>
          </a:p>
          <a:p>
            <a:pPr marL="0" marR="0" lvl="0" indent="0" algn="ctr" defTabSz="914354"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a:ea typeface="+mn-ea"/>
                <a:cs typeface="+mn-cs"/>
              </a:rPr>
              <a:t>+ Venetoclax*</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QD from C4-C28</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(n</a:t>
            </a:r>
            <a:r>
              <a:rPr kumimoji="0" lang="en-US" sz="700" b="1" i="0" u="none" strike="noStrike" kern="1200" cap="none" spc="0" normalizeH="0" baseline="0" noProof="0" dirty="0">
                <a:ln>
                  <a:noFill/>
                </a:ln>
                <a:solidFill>
                  <a:srgbClr val="FFFFFF"/>
                </a:solidFill>
                <a:effectLst/>
                <a:uLnTx/>
                <a:uFillTx/>
                <a:latin typeface="Arial"/>
                <a:ea typeface="+mn-ea"/>
                <a:cs typeface="+mn-cs"/>
              </a:rPr>
              <a:t> </a:t>
            </a:r>
            <a:r>
              <a:rPr kumimoji="0" lang="en-US" sz="1400" b="1" i="0" u="none" strike="noStrike" kern="1200" cap="none" spc="0" normalizeH="0" baseline="0" noProof="0" dirty="0">
                <a:ln>
                  <a:noFill/>
                </a:ln>
                <a:solidFill>
                  <a:srgbClr val="FFFFFF"/>
                </a:solidFill>
                <a:effectLst/>
                <a:uLnTx/>
                <a:uFillTx/>
                <a:latin typeface="Arial"/>
                <a:ea typeface="+mn-ea"/>
                <a:cs typeface="+mn-cs"/>
              </a:rPr>
              <a:t>=</a:t>
            </a:r>
            <a:r>
              <a:rPr kumimoji="0" lang="en-US" sz="700" b="1" i="0" u="none" strike="noStrike" kern="1200" cap="none" spc="0" normalizeH="0" baseline="0" noProof="0" dirty="0">
                <a:ln>
                  <a:noFill/>
                </a:ln>
                <a:solidFill>
                  <a:srgbClr val="FFFFFF"/>
                </a:solidFill>
                <a:effectLst/>
                <a:uLnTx/>
                <a:uFillTx/>
                <a:latin typeface="Arial"/>
                <a:ea typeface="+mn-ea"/>
                <a:cs typeface="+mn-cs"/>
              </a:rPr>
              <a:t> </a:t>
            </a:r>
            <a:r>
              <a:rPr kumimoji="0" lang="en-US" sz="1400" b="1" i="0" u="none" strike="noStrike" kern="1200" cap="none" spc="0" normalizeH="0" baseline="0" noProof="0" dirty="0">
                <a:ln>
                  <a:noFill/>
                </a:ln>
                <a:solidFill>
                  <a:srgbClr val="FFFFFF"/>
                </a:solidFill>
                <a:effectLst/>
                <a:uLnTx/>
                <a:uFillTx/>
                <a:latin typeface="Arial"/>
                <a:ea typeface="+mn-ea"/>
                <a:cs typeface="+mn-cs"/>
              </a:rPr>
              <a:t>114)</a:t>
            </a: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16" name="Rounded Rectangle 9">
            <a:extLst>
              <a:ext uri="{FF2B5EF4-FFF2-40B4-BE49-F238E27FC236}">
                <a16:creationId xmlns:a16="http://schemas.microsoft.com/office/drawing/2014/main" id="{7BAAD8B4-080A-3249-798A-14094B9D93A9}"/>
              </a:ext>
            </a:extLst>
          </p:cNvPr>
          <p:cNvSpPr/>
          <p:nvPr/>
        </p:nvSpPr>
        <p:spPr>
          <a:xfrm>
            <a:off x="2521345" y="4299965"/>
            <a:ext cx="1740220" cy="762000"/>
          </a:xfrm>
          <a:prstGeom prst="rect">
            <a:avLst/>
          </a:prstGeom>
          <a:solidFill>
            <a:schemeClr val="tx2">
              <a:lumMod val="75000"/>
              <a:lumOff val="25000"/>
            </a:schemeClr>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Cohorts 1 and 2</a:t>
            </a: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17" name="Straight Connector 16">
            <a:extLst>
              <a:ext uri="{FF2B5EF4-FFF2-40B4-BE49-F238E27FC236}">
                <a16:creationId xmlns:a16="http://schemas.microsoft.com/office/drawing/2014/main" id="{FA75F47F-5393-1B37-C2DA-B5E7A28CE64E}"/>
              </a:ext>
            </a:extLst>
          </p:cNvPr>
          <p:cNvCxnSpPr>
            <a:cxnSpLocks/>
            <a:stCxn id="16" idx="3"/>
          </p:cNvCxnSpPr>
          <p:nvPr/>
        </p:nvCxnSpPr>
        <p:spPr>
          <a:xfrm>
            <a:off x="4261565" y="4680965"/>
            <a:ext cx="868052" cy="0"/>
          </a:xfrm>
          <a:prstGeom prst="line">
            <a:avLst/>
          </a:prstGeom>
          <a:ln w="28575" cmpd="sng">
            <a:solidFill>
              <a:schemeClr val="tx1"/>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sp>
        <p:nvSpPr>
          <p:cNvPr id="2" name="Oval 1">
            <a:extLst>
              <a:ext uri="{FF2B5EF4-FFF2-40B4-BE49-F238E27FC236}">
                <a16:creationId xmlns:a16="http://schemas.microsoft.com/office/drawing/2014/main" id="{F0D37A61-2F83-C8A8-C38F-EA37C41D77CB}"/>
              </a:ext>
            </a:extLst>
          </p:cNvPr>
          <p:cNvSpPr/>
          <p:nvPr/>
        </p:nvSpPr>
        <p:spPr>
          <a:xfrm>
            <a:off x="4720939" y="4214907"/>
            <a:ext cx="3209500" cy="181693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8" name="TextBox 7">
            <a:extLst>
              <a:ext uri="{FF2B5EF4-FFF2-40B4-BE49-F238E27FC236}">
                <a16:creationId xmlns:a16="http://schemas.microsoft.com/office/drawing/2014/main" id="{D035C88D-1615-4810-27E2-B927DD02B688}"/>
              </a:ext>
            </a:extLst>
          </p:cNvPr>
          <p:cNvSpPr txBox="1"/>
          <p:nvPr/>
        </p:nvSpPr>
        <p:spPr>
          <a:xfrm>
            <a:off x="44305" y="6100757"/>
            <a:ext cx="11998203" cy="461665"/>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55555">
                    <a:lumMod val="50000"/>
                    <a:lumOff val="50000"/>
                  </a:srgbClr>
                </a:solidFill>
                <a:effectLst/>
                <a:uLnTx/>
                <a:uFillTx/>
                <a:latin typeface="Calibri"/>
                <a:ea typeface="+mn-ea"/>
                <a:cs typeface="+mn-cs"/>
              </a:rPr>
              <a:t>BID, twice daily; BM, bone marrow; C, cycle; </a:t>
            </a:r>
            <a:r>
              <a:rPr kumimoji="0" lang="en-US" sz="800" b="0" i="0" u="none" strike="noStrike" kern="1200" cap="none" spc="0" normalizeH="0" baseline="0" noProof="0" dirty="0">
                <a:ln>
                  <a:noFill/>
                </a:ln>
                <a:solidFill>
                  <a:srgbClr val="000000">
                    <a:lumMod val="50000"/>
                    <a:lumOff val="50000"/>
                  </a:srgbClr>
                </a:solidFill>
                <a:effectLst/>
                <a:uLnTx/>
                <a:uFillTx/>
                <a:latin typeface="Calibri"/>
                <a:ea typeface="+mn-ea"/>
                <a:cs typeface="+mn-cs"/>
              </a:rPr>
              <a:t>CLL/SLL, chronic lymphocytic leukemia/small lymphocytic lymphoma; </a:t>
            </a:r>
            <a:r>
              <a:rPr kumimoji="0" lang="en-US" sz="800" b="0" i="0" u="none" strike="noStrike" kern="1200" cap="none" spc="0" normalizeH="0" baseline="0" noProof="0" dirty="0">
                <a:ln>
                  <a:noFill/>
                </a:ln>
                <a:solidFill>
                  <a:srgbClr val="555555">
                    <a:lumMod val="50000"/>
                    <a:lumOff val="50000"/>
                  </a:srgbClr>
                </a:solidFill>
                <a:effectLst/>
                <a:uLnTx/>
                <a:uFillTx/>
                <a:latin typeface="Calibri"/>
                <a:ea typeface="+mn-ea"/>
                <a:cs typeface="+mn-cs"/>
              </a:rPr>
              <a:t>CR, complete response; CRi, complete response; FCR, fludarabine, cyclophosphamide, rituximab; FISH, fluorescence in situ hybridization; </a:t>
            </a:r>
            <a:r>
              <a:rPr kumimoji="0" lang="en-US" sz="800" b="0" i="1" u="none" strike="noStrike" kern="1200" cap="none" spc="0" normalizeH="0" baseline="0" noProof="0" dirty="0">
                <a:ln>
                  <a:noFill/>
                </a:ln>
                <a:solidFill>
                  <a:srgbClr val="555555">
                    <a:lumMod val="50000"/>
                    <a:lumOff val="50000"/>
                  </a:srgbClr>
                </a:solidFill>
                <a:effectLst/>
                <a:uLnTx/>
                <a:uFillTx/>
                <a:latin typeface="Calibri"/>
                <a:ea typeface="+mn-ea"/>
                <a:cs typeface="+mn-cs"/>
              </a:rPr>
              <a:t>IGHV</a:t>
            </a:r>
            <a:r>
              <a:rPr kumimoji="0" lang="en-US" sz="800" b="0" i="0" u="none" strike="noStrike" kern="1200" cap="none" spc="0" normalizeH="0" baseline="0" noProof="0" dirty="0">
                <a:ln>
                  <a:noFill/>
                </a:ln>
                <a:solidFill>
                  <a:srgbClr val="555555">
                    <a:lumMod val="50000"/>
                    <a:lumOff val="50000"/>
                  </a:srgbClr>
                </a:solidFill>
                <a:effectLst/>
                <a:uLnTx/>
                <a:uFillTx/>
                <a:latin typeface="Calibri"/>
                <a:ea typeface="+mn-ea"/>
                <a:cs typeface="+mn-cs"/>
              </a:rPr>
              <a:t>, immunoglobulin heavy chain variable region; ITT, intention-to-treat; iwCLL, International Workshop on Chronic Lymphocytic Leukemia; MRD, minimal residual disease; ORR, overall response rate; OS, overall survival; PB, peripheral blood; PD, progressive disease; PFS, progression-free survival; QD, once daily; TLS, tumor lysis syndrome; uMRD4, undetectable minimal residual disease at 10⁻⁴ sensitivity.</a:t>
            </a:r>
          </a:p>
        </p:txBody>
      </p:sp>
      <p:sp>
        <p:nvSpPr>
          <p:cNvPr id="5" name="TextBox 4">
            <a:extLst>
              <a:ext uri="{FF2B5EF4-FFF2-40B4-BE49-F238E27FC236}">
                <a16:creationId xmlns:a16="http://schemas.microsoft.com/office/drawing/2014/main" id="{D7F5FEFF-F2A9-8FBE-3216-24A320149DCE}"/>
              </a:ext>
            </a:extLst>
          </p:cNvPr>
          <p:cNvSpPr txBox="1"/>
          <p:nvPr/>
        </p:nvSpPr>
        <p:spPr>
          <a:xfrm>
            <a:off x="10217649" y="4140900"/>
            <a:ext cx="1926647" cy="1169551"/>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55555">
                    <a:lumMod val="65000"/>
                    <a:lumOff val="35000"/>
                  </a:srgbClr>
                </a:solidFill>
                <a:effectLst/>
                <a:uLnTx/>
                <a:uFillTx/>
                <a:latin typeface="Calibri"/>
                <a:ea typeface="+mn-ea"/>
                <a:cs typeface="+mn-cs"/>
              </a:rPr>
              <a:t>NCT03336333</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55555">
                    <a:lumMod val="65000"/>
                    <a:lumOff val="35000"/>
                  </a:srgbClr>
                </a:solidFill>
                <a:effectLst/>
                <a:uLnTx/>
                <a:uFillTx/>
                <a:latin typeface="Calibri"/>
                <a:ea typeface="+mn-ea"/>
                <a:cs typeface="+mn-cs"/>
              </a:rPr>
              <a:t>Statistical analysis: Efficacy endpoints analyzed using ITT analysis and the per protocol analysis set. Safety was assessed in all patients who received &gt;1 dose of treatment. </a:t>
            </a:r>
          </a:p>
        </p:txBody>
      </p:sp>
      <p:sp>
        <p:nvSpPr>
          <p:cNvPr id="11" name="Text Placeholder 3">
            <a:extLst>
              <a:ext uri="{FF2B5EF4-FFF2-40B4-BE49-F238E27FC236}">
                <a16:creationId xmlns:a16="http://schemas.microsoft.com/office/drawing/2014/main" id="{9E8A097E-9A69-FBC8-DBAB-FFA62465D61B}"/>
              </a:ext>
            </a:extLst>
          </p:cNvPr>
          <p:cNvSpPr txBox="1">
            <a:spLocks/>
          </p:cNvSpPr>
          <p:nvPr/>
        </p:nvSpPr>
        <p:spPr>
          <a:xfrm>
            <a:off x="9462755" y="6385636"/>
            <a:ext cx="2491739" cy="218016"/>
          </a:xfrm>
          <a:prstGeom prst="rect">
            <a:avLst/>
          </a:prstGeom>
          <a:noFill/>
        </p:spPr>
        <p:txBody>
          <a:bodyPr vert="horz" lIns="91440" tIns="45720" rIns="91440" bIns="45720" rtlCol="0" anchor="t">
            <a:noAutofit/>
          </a:bodyPr>
          <a:lstStyle>
            <a:lvl1pPr marL="0" indent="0" algn="l" defTabSz="609585" rtl="0" eaLnBrk="1" latinLnBrk="0" hangingPunct="1">
              <a:spcBef>
                <a:spcPts val="0"/>
              </a:spcBef>
              <a:buClr>
                <a:srgbClr val="346691"/>
              </a:buClr>
              <a:buFont typeface="Arial"/>
              <a:buNone/>
              <a:defRPr sz="800" kern="1200">
                <a:solidFill>
                  <a:schemeClr val="bg1">
                    <a:lumMod val="65000"/>
                  </a:schemeClr>
                </a:solidFill>
                <a:latin typeface="Arial"/>
                <a:ea typeface="+mn-ea"/>
                <a:cs typeface="Arial"/>
              </a:defRPr>
            </a:lvl1pPr>
            <a:lvl2pPr marL="990575" indent="-380990"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2pPr>
            <a:lvl3pPr marL="1523962" indent="-304792"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3pPr>
            <a:lvl4pPr marL="2133547"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4pPr>
            <a:lvl5pPr marL="2743131"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
                <a:srgbClr val="346691"/>
              </a:buClr>
              <a:buSzTx/>
              <a:buFont typeface="Arial"/>
              <a:buNone/>
              <a:tabLst/>
              <a:defRPr/>
            </a:pPr>
            <a:r>
              <a:rPr kumimoji="0" lang="en-US" sz="1000" b="0" i="0" u="none" strike="noStrike" kern="1200" cap="none" spc="0" normalizeH="0" baseline="0" noProof="0" dirty="0">
                <a:ln>
                  <a:noFill/>
                </a:ln>
                <a:solidFill>
                  <a:srgbClr val="555555">
                    <a:lumMod val="50000"/>
                    <a:lumOff val="50000"/>
                  </a:srgbClr>
                </a:solidFill>
                <a:effectLst/>
                <a:uLnTx/>
                <a:uFillTx/>
                <a:latin typeface="Roboto" panose="02000000000000000000" pitchFamily="2" charset="0"/>
                <a:ea typeface="+mn-ea"/>
                <a:cs typeface="Arial"/>
              </a:rPr>
              <a:t>*This regimen is not yet FDA-approved</a:t>
            </a:r>
          </a:p>
        </p:txBody>
      </p:sp>
    </p:spTree>
    <p:extLst>
      <p:ext uri="{BB962C8B-B14F-4D97-AF65-F5344CB8AC3E}">
        <p14:creationId xmlns:p14="http://schemas.microsoft.com/office/powerpoint/2010/main" val="38599920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07793-A651-9564-ABC6-B5A51CBC6117}"/>
              </a:ext>
            </a:extLst>
          </p:cNvPr>
          <p:cNvSpPr>
            <a:spLocks noGrp="1"/>
          </p:cNvSpPr>
          <p:nvPr>
            <p:ph type="title"/>
          </p:nvPr>
        </p:nvSpPr>
        <p:spPr/>
        <p:txBody>
          <a:bodyPr>
            <a:normAutofit/>
          </a:bodyPr>
          <a:lstStyle/>
          <a:p>
            <a:r>
              <a:rPr lang="en-US" dirty="0"/>
              <a:t>SEQUOIA Arm D: Schedule</a:t>
            </a:r>
          </a:p>
        </p:txBody>
      </p:sp>
      <p:sp>
        <p:nvSpPr>
          <p:cNvPr id="6" name="Text Placeholder 3">
            <a:extLst>
              <a:ext uri="{FF2B5EF4-FFF2-40B4-BE49-F238E27FC236}">
                <a16:creationId xmlns:a16="http://schemas.microsoft.com/office/drawing/2014/main" id="{2DF6F26D-7ED4-DCFD-ED4A-CE6066F31580}"/>
              </a:ext>
            </a:extLst>
          </p:cNvPr>
          <p:cNvSpPr txBox="1">
            <a:spLocks/>
          </p:cNvSpPr>
          <p:nvPr/>
        </p:nvSpPr>
        <p:spPr>
          <a:xfrm>
            <a:off x="0" y="5905575"/>
            <a:ext cx="11488411" cy="364067"/>
          </a:xfrm>
          <a:prstGeom prst="rect">
            <a:avLst/>
          </a:prstGeom>
        </p:spPr>
        <p:txBody>
          <a:bodyPr>
            <a:noAutofit/>
          </a:bodyPr>
          <a:lstStyle>
            <a:lvl1pPr marL="457189" indent="-457189" algn="l" defTabSz="609585" rtl="0" eaLnBrk="1" latinLnBrk="0" hangingPunct="1">
              <a:spcBef>
                <a:spcPct val="20000"/>
              </a:spcBef>
              <a:buClr>
                <a:srgbClr val="346691"/>
              </a:buClr>
              <a:buFont typeface="Arial"/>
              <a:buChar char="•"/>
              <a:defRPr sz="3200" kern="1200">
                <a:solidFill>
                  <a:schemeClr val="tx2">
                    <a:lumMod val="75000"/>
                    <a:lumOff val="25000"/>
                  </a:schemeClr>
                </a:solidFill>
                <a:latin typeface="Arial"/>
                <a:ea typeface="+mn-ea"/>
                <a:cs typeface="Arial"/>
              </a:defRPr>
            </a:lvl1pPr>
            <a:lvl2pPr marL="990575" indent="-380990" algn="l" defTabSz="609585" rtl="0" eaLnBrk="1" latinLnBrk="0" hangingPunct="1">
              <a:spcBef>
                <a:spcPct val="20000"/>
              </a:spcBef>
              <a:buClr>
                <a:srgbClr val="346691"/>
              </a:buClr>
              <a:buFont typeface="Arial"/>
              <a:buChar char="–"/>
              <a:defRPr sz="2667" kern="1200">
                <a:solidFill>
                  <a:schemeClr val="tx2">
                    <a:lumMod val="75000"/>
                    <a:lumOff val="25000"/>
                  </a:schemeClr>
                </a:solidFill>
                <a:latin typeface="Arial"/>
                <a:ea typeface="+mn-ea"/>
                <a:cs typeface="Arial"/>
              </a:defRPr>
            </a:lvl2pPr>
            <a:lvl3pPr marL="1523962" indent="-304792" algn="l" defTabSz="609585" rtl="0" eaLnBrk="1" latinLnBrk="0" hangingPunct="1">
              <a:spcBef>
                <a:spcPct val="20000"/>
              </a:spcBef>
              <a:buClr>
                <a:srgbClr val="346691"/>
              </a:buClr>
              <a:buFont typeface="Arial"/>
              <a:buChar char="•"/>
              <a:defRPr sz="2667" kern="1200">
                <a:solidFill>
                  <a:schemeClr val="tx2">
                    <a:lumMod val="75000"/>
                    <a:lumOff val="25000"/>
                  </a:schemeClr>
                </a:solidFill>
                <a:latin typeface="Arial"/>
                <a:ea typeface="+mn-ea"/>
                <a:cs typeface="Arial"/>
              </a:defRPr>
            </a:lvl3pPr>
            <a:lvl4pPr marL="2133547" indent="-304792"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4pPr>
            <a:lvl5pPr marL="2743131" indent="-304792" algn="l" defTabSz="609585" rtl="0" eaLnBrk="1" latinLnBrk="0" hangingPunct="1">
              <a:spcBef>
                <a:spcPct val="20000"/>
              </a:spcBef>
              <a:buClr>
                <a:srgbClr val="346691"/>
              </a:buClr>
              <a:buFont typeface="Arial"/>
              <a:buChar char="»"/>
              <a:defRPr sz="2133" kern="1200">
                <a:solidFill>
                  <a:schemeClr val="tx2">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ct val="20000"/>
              </a:spcBef>
              <a:spcAft>
                <a:spcPts val="0"/>
              </a:spcAft>
              <a:buClr>
                <a:srgbClr val="346691"/>
              </a:buClr>
              <a:buSzTx/>
              <a:buFont typeface="Arial"/>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a:ea typeface="+mn-ea"/>
                <a:cs typeface="Arial"/>
              </a:rPr>
              <a:t>aBM biopsy and aspirate are required to confirm a suspected CR/Cri (BM biopsy collection timepoint not defined per protocol), starting after cycle 9 and then annually if needed. bPatients with confirmed CR/CRi and 2 consecutive PB-uMRD results at least 12 weeks apart. </a:t>
            </a:r>
          </a:p>
          <a:p>
            <a:pPr marL="0" marR="0" lvl="0" indent="0" algn="l" defTabSz="609585" rtl="0" eaLnBrk="1" fontAlgn="auto" latinLnBrk="0" hangingPunct="1">
              <a:lnSpc>
                <a:spcPct val="100000"/>
              </a:lnSpc>
              <a:spcBef>
                <a:spcPct val="20000"/>
              </a:spcBef>
              <a:spcAft>
                <a:spcPts val="0"/>
              </a:spcAft>
              <a:buClr>
                <a:srgbClr val="346691"/>
              </a:buClr>
              <a:buSzTx/>
              <a:buFont typeface="Arial"/>
              <a:buNone/>
              <a:tabLst/>
              <a:defRPr/>
            </a:pPr>
            <a:endParaRPr kumimoji="0" lang="en-US" sz="800" b="0" i="0" u="none" strike="noStrike" kern="1200" cap="none" spc="0" normalizeH="0" baseline="0" noProof="0" dirty="0">
              <a:ln>
                <a:noFill/>
              </a:ln>
              <a:solidFill>
                <a:srgbClr val="FFFFFF">
                  <a:lumMod val="50000"/>
                </a:srgbClr>
              </a:solidFill>
              <a:effectLst/>
              <a:uLnTx/>
              <a:uFillTx/>
              <a:latin typeface="Calibri"/>
              <a:ea typeface="+mn-ea"/>
              <a:cs typeface="Arial"/>
            </a:endParaRPr>
          </a:p>
          <a:p>
            <a:pPr marL="0" marR="0" lvl="0" indent="0" algn="l" defTabSz="609585" rtl="0" eaLnBrk="1" fontAlgn="auto" latinLnBrk="0" hangingPunct="1">
              <a:lnSpc>
                <a:spcPct val="100000"/>
              </a:lnSpc>
              <a:spcBef>
                <a:spcPct val="20000"/>
              </a:spcBef>
              <a:spcAft>
                <a:spcPts val="0"/>
              </a:spcAft>
              <a:buClr>
                <a:srgbClr val="346691"/>
              </a:buClr>
              <a:buSzTx/>
              <a:buFont typeface="Arial"/>
              <a:buNone/>
              <a:tabLst/>
              <a:defRPr/>
            </a:pPr>
            <a:endParaRPr kumimoji="0" lang="en-US" sz="800" b="0" i="0" u="none" strike="noStrike" kern="1200" cap="none" spc="0" normalizeH="0" baseline="0" noProof="0" dirty="0">
              <a:ln>
                <a:noFill/>
              </a:ln>
              <a:solidFill>
                <a:srgbClr val="FFFFFF">
                  <a:lumMod val="50000"/>
                </a:srgbClr>
              </a:solidFill>
              <a:effectLst/>
              <a:uLnTx/>
              <a:uFillTx/>
              <a:latin typeface="Calibri"/>
              <a:ea typeface="+mn-ea"/>
              <a:cs typeface="Arial"/>
            </a:endParaRPr>
          </a:p>
          <a:p>
            <a:pPr marL="0" marR="0" lvl="0" indent="0" algn="l" defTabSz="609585" rtl="0" eaLnBrk="1" fontAlgn="auto" latinLnBrk="0" hangingPunct="1">
              <a:lnSpc>
                <a:spcPct val="100000"/>
              </a:lnSpc>
              <a:spcBef>
                <a:spcPct val="20000"/>
              </a:spcBef>
              <a:spcAft>
                <a:spcPts val="0"/>
              </a:spcAft>
              <a:buClr>
                <a:srgbClr val="346691"/>
              </a:buClr>
              <a:buSzTx/>
              <a:buFont typeface="Arial"/>
              <a:buNone/>
              <a:tabLst/>
              <a:defRPr/>
            </a:pPr>
            <a:endParaRPr kumimoji="0" lang="en-US" sz="800" b="0" i="0" u="none" strike="noStrike" kern="1200" cap="none" spc="0" normalizeH="0" baseline="0" noProof="0" dirty="0">
              <a:ln>
                <a:noFill/>
              </a:ln>
              <a:solidFill>
                <a:srgbClr val="FFFFFF">
                  <a:lumMod val="50000"/>
                </a:srgbClr>
              </a:solidFill>
              <a:effectLst/>
              <a:uLnTx/>
              <a:uFillTx/>
              <a:latin typeface="Calibri"/>
              <a:ea typeface="+mn-ea"/>
              <a:cs typeface="Arial"/>
            </a:endParaRPr>
          </a:p>
          <a:p>
            <a:pPr marL="0" marR="0" lvl="0" indent="0" algn="l" defTabSz="609585" rtl="0" eaLnBrk="1" fontAlgn="auto" latinLnBrk="0" hangingPunct="1">
              <a:lnSpc>
                <a:spcPct val="100000"/>
              </a:lnSpc>
              <a:spcBef>
                <a:spcPct val="20000"/>
              </a:spcBef>
              <a:spcAft>
                <a:spcPts val="0"/>
              </a:spcAft>
              <a:buClr>
                <a:srgbClr val="346691"/>
              </a:buClr>
              <a:buSzTx/>
              <a:buFont typeface="Arial"/>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a:ea typeface="+mn-ea"/>
                <a:cs typeface="Arial"/>
              </a:rPr>
              <a:t>Shadman, et al. ASCO 2025. May 30 – June 3, 2025. Chicago, IL. Abstract 7009.</a:t>
            </a:r>
          </a:p>
        </p:txBody>
      </p:sp>
      <p:sp>
        <p:nvSpPr>
          <p:cNvPr id="5" name="TextBox 4"/>
          <p:cNvSpPr txBox="1"/>
          <p:nvPr/>
        </p:nvSpPr>
        <p:spPr>
          <a:xfrm>
            <a:off x="2293966" y="1071722"/>
            <a:ext cx="344966" cy="276999"/>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C1</a:t>
            </a:r>
          </a:p>
        </p:txBody>
      </p:sp>
      <p:sp>
        <p:nvSpPr>
          <p:cNvPr id="7" name="TextBox 6"/>
          <p:cNvSpPr txBox="1"/>
          <p:nvPr/>
        </p:nvSpPr>
        <p:spPr>
          <a:xfrm>
            <a:off x="3162913" y="1071722"/>
            <a:ext cx="344966" cy="276999"/>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C4</a:t>
            </a:r>
          </a:p>
        </p:txBody>
      </p:sp>
      <p:sp>
        <p:nvSpPr>
          <p:cNvPr id="8" name="TextBox 7"/>
          <p:cNvSpPr txBox="1"/>
          <p:nvPr/>
        </p:nvSpPr>
        <p:spPr>
          <a:xfrm>
            <a:off x="4011807" y="1071722"/>
            <a:ext cx="344966" cy="276999"/>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C7</a:t>
            </a:r>
          </a:p>
        </p:txBody>
      </p:sp>
      <p:sp>
        <p:nvSpPr>
          <p:cNvPr id="9" name="TextBox 8"/>
          <p:cNvSpPr txBox="1"/>
          <p:nvPr/>
        </p:nvSpPr>
        <p:spPr>
          <a:xfrm>
            <a:off x="4808061" y="1071722"/>
            <a:ext cx="423513" cy="276999"/>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C10</a:t>
            </a:r>
          </a:p>
        </p:txBody>
      </p:sp>
      <p:sp>
        <p:nvSpPr>
          <p:cNvPr id="10" name="TextBox 9"/>
          <p:cNvSpPr txBox="1"/>
          <p:nvPr/>
        </p:nvSpPr>
        <p:spPr>
          <a:xfrm>
            <a:off x="5670324" y="1071722"/>
            <a:ext cx="423513" cy="276999"/>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C13</a:t>
            </a:r>
          </a:p>
        </p:txBody>
      </p:sp>
      <p:sp>
        <p:nvSpPr>
          <p:cNvPr id="11" name="TextBox 10"/>
          <p:cNvSpPr txBox="1"/>
          <p:nvPr/>
        </p:nvSpPr>
        <p:spPr>
          <a:xfrm>
            <a:off x="6505849" y="1071722"/>
            <a:ext cx="423513" cy="276999"/>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C16</a:t>
            </a:r>
          </a:p>
        </p:txBody>
      </p:sp>
      <p:sp>
        <p:nvSpPr>
          <p:cNvPr id="12" name="TextBox 11"/>
          <p:cNvSpPr txBox="1"/>
          <p:nvPr/>
        </p:nvSpPr>
        <p:spPr>
          <a:xfrm>
            <a:off x="7361426" y="1071722"/>
            <a:ext cx="423513" cy="276999"/>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C19</a:t>
            </a:r>
          </a:p>
        </p:txBody>
      </p:sp>
      <p:sp>
        <p:nvSpPr>
          <p:cNvPr id="13" name="TextBox 12"/>
          <p:cNvSpPr txBox="1"/>
          <p:nvPr/>
        </p:nvSpPr>
        <p:spPr>
          <a:xfrm>
            <a:off x="8217005" y="1071722"/>
            <a:ext cx="423513" cy="276999"/>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C22</a:t>
            </a:r>
          </a:p>
        </p:txBody>
      </p:sp>
      <p:sp>
        <p:nvSpPr>
          <p:cNvPr id="14" name="TextBox 13"/>
          <p:cNvSpPr txBox="1"/>
          <p:nvPr/>
        </p:nvSpPr>
        <p:spPr>
          <a:xfrm>
            <a:off x="9052533" y="1071722"/>
            <a:ext cx="423513" cy="276999"/>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C25</a:t>
            </a:r>
          </a:p>
        </p:txBody>
      </p:sp>
      <p:sp>
        <p:nvSpPr>
          <p:cNvPr id="15" name="TextBox 14"/>
          <p:cNvSpPr txBox="1"/>
          <p:nvPr/>
        </p:nvSpPr>
        <p:spPr>
          <a:xfrm>
            <a:off x="9936480" y="1121962"/>
            <a:ext cx="500458" cy="276999"/>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C28+</a:t>
            </a:r>
          </a:p>
        </p:txBody>
      </p:sp>
      <p:sp>
        <p:nvSpPr>
          <p:cNvPr id="16" name="Rectangle 15"/>
          <p:cNvSpPr/>
          <p:nvPr/>
        </p:nvSpPr>
        <p:spPr>
          <a:xfrm>
            <a:off x="2338448" y="1436746"/>
            <a:ext cx="7714605" cy="317151"/>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a:ea typeface="+mn-ea"/>
                <a:cs typeface="+mn-cs"/>
              </a:rPr>
              <a:t>Zanubrutinib 160 mg BID</a:t>
            </a:r>
          </a:p>
        </p:txBody>
      </p:sp>
      <p:sp>
        <p:nvSpPr>
          <p:cNvPr id="3" name="Right Arrow 2"/>
          <p:cNvSpPr/>
          <p:nvPr/>
        </p:nvSpPr>
        <p:spPr>
          <a:xfrm>
            <a:off x="10079620" y="1285703"/>
            <a:ext cx="1706152" cy="619003"/>
          </a:xfrm>
          <a:prstGeom prst="rightArrow">
            <a:avLst>
              <a:gd name="adj1" fmla="val 48572"/>
              <a:gd name="adj2" fmla="val 47143"/>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wrap="none" lIns="0" rtlCol="0" anchor="ctr"/>
          <a:lstStyle/>
          <a:p>
            <a:pPr marL="45719" marR="0" lvl="0" indent="0" algn="l" defTabSz="609585"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Calibri"/>
                <a:ea typeface="+mn-ea"/>
                <a:cs typeface="+mn-cs"/>
              </a:rPr>
              <a:t>Continue zanubrutinib until </a:t>
            </a:r>
            <a:br>
              <a:rPr kumimoji="0" lang="en-US" sz="800" b="1" i="1" u="none" strike="noStrike" kern="1200" cap="none" spc="0" normalizeH="0" baseline="0" noProof="0" dirty="0">
                <a:ln>
                  <a:noFill/>
                </a:ln>
                <a:solidFill>
                  <a:srgbClr val="FFFFFF"/>
                </a:solidFill>
                <a:effectLst/>
                <a:uLnTx/>
                <a:uFillTx/>
                <a:latin typeface="Calibri"/>
                <a:ea typeface="+mn-ea"/>
                <a:cs typeface="+mn-cs"/>
              </a:rPr>
            </a:br>
            <a:r>
              <a:rPr kumimoji="0" lang="en-US" sz="800" b="1" i="1" u="none" strike="noStrike" kern="1200" cap="none" spc="0" normalizeH="0" baseline="0" noProof="0" dirty="0">
                <a:ln>
                  <a:noFill/>
                </a:ln>
                <a:solidFill>
                  <a:srgbClr val="FFFFFF"/>
                </a:solidFill>
                <a:effectLst/>
                <a:uLnTx/>
                <a:uFillTx/>
                <a:latin typeface="Calibri"/>
                <a:ea typeface="+mn-ea"/>
                <a:cs typeface="+mn-cs"/>
              </a:rPr>
              <a:t>uMRD early stopping criteria</a:t>
            </a:r>
          </a:p>
        </p:txBody>
      </p:sp>
      <p:sp>
        <p:nvSpPr>
          <p:cNvPr id="18" name="Up Arrow 17"/>
          <p:cNvSpPr/>
          <p:nvPr/>
        </p:nvSpPr>
        <p:spPr>
          <a:xfrm>
            <a:off x="2264834" y="1809877"/>
            <a:ext cx="190500" cy="185209"/>
          </a:xfrm>
          <a:prstGeom prst="upArrow">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9" name="Up Arrow 18"/>
          <p:cNvSpPr/>
          <p:nvPr/>
        </p:nvSpPr>
        <p:spPr>
          <a:xfrm>
            <a:off x="3026834" y="1809877"/>
            <a:ext cx="190500" cy="185209"/>
          </a:xfrm>
          <a:prstGeom prst="upArrow">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0" name="TextBox 19"/>
          <p:cNvSpPr txBox="1"/>
          <p:nvPr/>
        </p:nvSpPr>
        <p:spPr>
          <a:xfrm>
            <a:off x="2144178" y="2016254"/>
            <a:ext cx="1173719" cy="338554"/>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srgbClr val="FFC72C"/>
                </a:solidFill>
                <a:effectLst/>
                <a:uLnTx/>
                <a:uFillTx/>
                <a:latin typeface="Calibri"/>
                <a:ea typeface="+mn-ea"/>
                <a:cs typeface="+mn-cs"/>
              </a:rPr>
              <a:t>Baseline and end of C3:</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FFC72C"/>
                </a:solidFill>
                <a:effectLst/>
                <a:uLnTx/>
                <a:uFillTx/>
                <a:latin typeface="Calibri"/>
                <a:ea typeface="+mn-ea"/>
                <a:cs typeface="+mn-cs"/>
              </a:rPr>
              <a:t>TLS risk assessment</a:t>
            </a:r>
          </a:p>
        </p:txBody>
      </p:sp>
      <p:sp>
        <p:nvSpPr>
          <p:cNvPr id="21" name="TextBox 20"/>
          <p:cNvSpPr txBox="1"/>
          <p:nvPr/>
        </p:nvSpPr>
        <p:spPr>
          <a:xfrm>
            <a:off x="1017719" y="3919664"/>
            <a:ext cx="9964756" cy="1569660"/>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555555">
                    <a:lumMod val="75000"/>
                    <a:lumOff val="25000"/>
                  </a:srgbClr>
                </a:solidFill>
                <a:effectLst/>
                <a:uLnTx/>
                <a:uFillTx/>
                <a:latin typeface="Calibri"/>
                <a:ea typeface="+mn-ea"/>
                <a:cs typeface="+mn-cs"/>
              </a:rPr>
              <a:t>uMRD-guided stopping criteria</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55555">
                    <a:lumMod val="75000"/>
                    <a:lumOff val="25000"/>
                  </a:srgbClr>
                </a:solidFill>
                <a:effectLst/>
                <a:uLnTx/>
                <a:uFillTx/>
                <a:latin typeface="Calibri"/>
                <a:ea typeface="+mn-ea"/>
                <a:cs typeface="+mn-cs"/>
              </a:rPr>
              <a:t>All conditions must be met:</a:t>
            </a:r>
          </a:p>
          <a:p>
            <a:pPr marL="342891" marR="0" lvl="0" indent="-342891" algn="l" defTabSz="609585"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srgbClr val="555555">
                    <a:lumMod val="75000"/>
                    <a:lumOff val="25000"/>
                  </a:srgbClr>
                </a:solidFill>
                <a:effectLst/>
                <a:uLnTx/>
                <a:uFillTx/>
                <a:latin typeface="Calibri"/>
                <a:ea typeface="+mn-ea"/>
                <a:cs typeface="+mn-cs"/>
              </a:rPr>
              <a:t>Response assessed as CR or CRi confirmed by a BM biopsy</a:t>
            </a:r>
          </a:p>
          <a:p>
            <a:pPr marL="342891" marR="0" lvl="0" indent="-342891" algn="l" defTabSz="609585"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srgbClr val="555555">
                    <a:lumMod val="75000"/>
                    <a:lumOff val="25000"/>
                  </a:srgbClr>
                </a:solidFill>
                <a:effectLst/>
                <a:uLnTx/>
                <a:uFillTx/>
                <a:latin typeface="Calibri"/>
                <a:ea typeface="+mn-ea"/>
                <a:cs typeface="+mn-cs"/>
              </a:rPr>
              <a:t>uMRD &lt;1x10</a:t>
            </a:r>
            <a:r>
              <a:rPr kumimoji="0" lang="en-US" sz="1200" b="0" i="0" u="none" strike="noStrike" kern="1200" cap="none" spc="0" normalizeH="0" baseline="30000" noProof="0" dirty="0">
                <a:ln>
                  <a:noFill/>
                </a:ln>
                <a:solidFill>
                  <a:srgbClr val="555555">
                    <a:lumMod val="75000"/>
                    <a:lumOff val="25000"/>
                  </a:srgbClr>
                </a:solidFill>
                <a:effectLst/>
                <a:uLnTx/>
                <a:uFillTx/>
                <a:latin typeface="Calibri"/>
                <a:ea typeface="+mn-ea"/>
                <a:cs typeface="+mn-cs"/>
              </a:rPr>
              <a:t>-4 </a:t>
            </a:r>
            <a:r>
              <a:rPr kumimoji="0" lang="en-US" sz="1200" b="0" i="0" u="none" strike="noStrike" kern="1200" cap="none" spc="0" normalizeH="0" baseline="0" noProof="0" dirty="0">
                <a:ln>
                  <a:noFill/>
                </a:ln>
                <a:solidFill>
                  <a:srgbClr val="555555">
                    <a:lumMod val="75000"/>
                    <a:lumOff val="25000"/>
                  </a:srgbClr>
                </a:solidFill>
                <a:effectLst/>
                <a:uLnTx/>
                <a:uFillTx/>
                <a:latin typeface="Calibri"/>
                <a:ea typeface="+mn-ea"/>
                <a:cs typeface="+mn-cs"/>
              </a:rPr>
              <a:t>(uMRD4) achieved in 2 consecutive peripheral blood MRD tests conducted ≥12 weeks apart</a:t>
            </a:r>
          </a:p>
          <a:p>
            <a:pPr marL="342891" marR="0" lvl="0" indent="-342891" algn="l" defTabSz="609585"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srgbClr val="555555">
                    <a:lumMod val="75000"/>
                    <a:lumOff val="25000"/>
                  </a:srgbClr>
                </a:solidFill>
                <a:effectLst/>
                <a:uLnTx/>
                <a:uFillTx/>
                <a:latin typeface="Calibri"/>
                <a:ea typeface="+mn-ea"/>
                <a:cs typeface="+mn-cs"/>
              </a:rPr>
              <a:t>uMRD4 achieved in 2 consecutive BM aspirate MRD tests conducted ≥12 weeks apart</a:t>
            </a:r>
          </a:p>
          <a:p>
            <a:pPr marL="342891" marR="0" lvl="0" indent="-342891" algn="l" defTabSz="609585"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srgbClr val="555555">
                    <a:lumMod val="75000"/>
                    <a:lumOff val="25000"/>
                  </a:srgbClr>
                </a:solidFill>
                <a:effectLst/>
                <a:uLnTx/>
                <a:uFillTx/>
                <a:latin typeface="Calibri"/>
                <a:ea typeface="+mn-ea"/>
                <a:cs typeface="+mn-cs"/>
              </a:rPr>
              <a:t>Received:</a:t>
            </a:r>
          </a:p>
          <a:p>
            <a:pPr marL="455602" marR="0" lvl="1" indent="0" algn="l" defTabSz="609585" rtl="0" eaLnBrk="1" fontAlgn="auto" latinLnBrk="0" hangingPunct="1">
              <a:lnSpc>
                <a:spcPct val="100000"/>
              </a:lnSpc>
              <a:spcBef>
                <a:spcPts val="0"/>
              </a:spcBef>
              <a:spcAft>
                <a:spcPts val="0"/>
              </a:spcAft>
              <a:buClrTx/>
              <a:buSzTx/>
              <a:buFontTx/>
              <a:buNone/>
              <a:tabLst>
                <a:tab pos="687371" algn="l"/>
              </a:tabLst>
              <a:defRPr/>
            </a:pPr>
            <a:r>
              <a:rPr kumimoji="0" lang="en-US" sz="1200" b="0" i="0" u="none" strike="noStrike" kern="1200" cap="none" spc="0" normalizeH="0" baseline="0" noProof="0" dirty="0">
                <a:ln>
                  <a:noFill/>
                </a:ln>
                <a:solidFill>
                  <a:srgbClr val="555555">
                    <a:lumMod val="75000"/>
                    <a:lumOff val="25000"/>
                  </a:srgbClr>
                </a:solidFill>
                <a:effectLst/>
                <a:uLnTx/>
                <a:uFillTx/>
                <a:latin typeface="Calibri"/>
                <a:ea typeface="+mn-ea"/>
                <a:cs typeface="+mn-cs"/>
              </a:rPr>
              <a:t>i)	Minimum of 12 cycles of venetoclax (to stop venetoclax early)</a:t>
            </a:r>
          </a:p>
          <a:p>
            <a:pPr marL="455602" marR="0" lvl="1" indent="0" algn="l" defTabSz="609585" rtl="0" eaLnBrk="1" fontAlgn="auto" latinLnBrk="0" hangingPunct="1">
              <a:lnSpc>
                <a:spcPct val="100000"/>
              </a:lnSpc>
              <a:spcBef>
                <a:spcPts val="0"/>
              </a:spcBef>
              <a:spcAft>
                <a:spcPts val="0"/>
              </a:spcAft>
              <a:buClrTx/>
              <a:buSzTx/>
              <a:buFontTx/>
              <a:buNone/>
              <a:tabLst>
                <a:tab pos="687371" algn="l"/>
              </a:tabLst>
              <a:defRPr/>
            </a:pPr>
            <a:r>
              <a:rPr kumimoji="0" lang="en-US" sz="1200" b="0" i="0" u="none" strike="noStrike" kern="1200" cap="none" spc="0" normalizeH="0" baseline="0" noProof="0" dirty="0">
                <a:ln>
                  <a:noFill/>
                </a:ln>
                <a:solidFill>
                  <a:srgbClr val="555555">
                    <a:lumMod val="75000"/>
                    <a:lumOff val="25000"/>
                  </a:srgbClr>
                </a:solidFill>
                <a:effectLst/>
                <a:uLnTx/>
                <a:uFillTx/>
                <a:latin typeface="Calibri"/>
                <a:ea typeface="+mn-ea"/>
                <a:cs typeface="+mn-cs"/>
              </a:rPr>
              <a:t>ii)	Minimum of 27 cycles of zanubrutinib (to stop zanubrutinib early)</a:t>
            </a:r>
          </a:p>
        </p:txBody>
      </p:sp>
      <p:grpSp>
        <p:nvGrpSpPr>
          <p:cNvPr id="35" name="Group 34"/>
          <p:cNvGrpSpPr/>
          <p:nvPr/>
        </p:nvGrpSpPr>
        <p:grpSpPr>
          <a:xfrm>
            <a:off x="2436756" y="1345041"/>
            <a:ext cx="7581453" cy="85016"/>
            <a:chOff x="2377685" y="2879653"/>
            <a:chExt cx="7581453" cy="85016"/>
          </a:xfrm>
        </p:grpSpPr>
        <p:cxnSp>
          <p:nvCxnSpPr>
            <p:cNvPr id="25" name="Straight Connector 24">
              <a:extLst>
                <a:ext uri="{FF2B5EF4-FFF2-40B4-BE49-F238E27FC236}">
                  <a16:creationId xmlns:a16="http://schemas.microsoft.com/office/drawing/2014/main" id="{5F5182BF-0BE1-2FB2-29AA-5E5C775289A6}"/>
                </a:ext>
              </a:extLst>
            </p:cNvPr>
            <p:cNvCxnSpPr/>
            <p:nvPr/>
          </p:nvCxnSpPr>
          <p:spPr>
            <a:xfrm rot="5400000">
              <a:off x="2335177" y="2922161"/>
              <a:ext cx="85016" cy="0"/>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0BCEDC2B-A46A-2D2A-7A2F-058CD63B5C97}"/>
                </a:ext>
              </a:extLst>
            </p:cNvPr>
            <p:cNvCxnSpPr/>
            <p:nvPr/>
          </p:nvCxnSpPr>
          <p:spPr>
            <a:xfrm rot="5400000">
              <a:off x="8243679" y="2922161"/>
              <a:ext cx="85016" cy="0"/>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E93A54F0-1F76-0314-AC2C-E0787F8FD088}"/>
                </a:ext>
              </a:extLst>
            </p:cNvPr>
            <p:cNvCxnSpPr/>
            <p:nvPr/>
          </p:nvCxnSpPr>
          <p:spPr>
            <a:xfrm rot="5400000">
              <a:off x="7395388" y="2922161"/>
              <a:ext cx="85016" cy="0"/>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93A54F0-1F76-0314-AC2C-E0787F8FD088}"/>
                </a:ext>
              </a:extLst>
            </p:cNvPr>
            <p:cNvCxnSpPr/>
            <p:nvPr/>
          </p:nvCxnSpPr>
          <p:spPr>
            <a:xfrm rot="5400000">
              <a:off x="5704713" y="2922161"/>
              <a:ext cx="85016" cy="0"/>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E93A54F0-1F76-0314-AC2C-E0787F8FD088}"/>
                </a:ext>
              </a:extLst>
            </p:cNvPr>
            <p:cNvCxnSpPr/>
            <p:nvPr/>
          </p:nvCxnSpPr>
          <p:spPr>
            <a:xfrm rot="5400000">
              <a:off x="9109691" y="2922161"/>
              <a:ext cx="85016" cy="0"/>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4297FD1C-413B-3F34-3415-2BE5F504E04D}"/>
                </a:ext>
              </a:extLst>
            </p:cNvPr>
            <p:cNvCxnSpPr/>
            <p:nvPr/>
          </p:nvCxnSpPr>
          <p:spPr>
            <a:xfrm rot="5400000">
              <a:off x="9916630" y="2922161"/>
              <a:ext cx="85016" cy="0"/>
            </a:xfrm>
            <a:prstGeom prst="line">
              <a:avLst/>
            </a:prstGeom>
            <a:ln w="2857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5F5182BF-0BE1-2FB2-29AA-5E5C775289A6}"/>
                </a:ext>
              </a:extLst>
            </p:cNvPr>
            <p:cNvCxnSpPr/>
            <p:nvPr/>
          </p:nvCxnSpPr>
          <p:spPr>
            <a:xfrm rot="5400000">
              <a:off x="3177561" y="2922161"/>
              <a:ext cx="85016" cy="0"/>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E93A54F0-1F76-0314-AC2C-E0787F8FD088}"/>
                </a:ext>
              </a:extLst>
            </p:cNvPr>
            <p:cNvCxnSpPr/>
            <p:nvPr/>
          </p:nvCxnSpPr>
          <p:spPr>
            <a:xfrm rot="5400000">
              <a:off x="4019945" y="2922161"/>
              <a:ext cx="85016" cy="0"/>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E93A54F0-1F76-0314-AC2C-E0787F8FD088}"/>
                </a:ext>
              </a:extLst>
            </p:cNvPr>
            <p:cNvCxnSpPr/>
            <p:nvPr/>
          </p:nvCxnSpPr>
          <p:spPr>
            <a:xfrm rot="5400000">
              <a:off x="4862329" y="2922161"/>
              <a:ext cx="85016" cy="0"/>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E93A54F0-1F76-0314-AC2C-E0787F8FD088}"/>
                </a:ext>
              </a:extLst>
            </p:cNvPr>
            <p:cNvCxnSpPr/>
            <p:nvPr/>
          </p:nvCxnSpPr>
          <p:spPr>
            <a:xfrm rot="5400000">
              <a:off x="6553004" y="2922161"/>
              <a:ext cx="85016" cy="0"/>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36" name="Rectangle 35"/>
          <p:cNvSpPr/>
          <p:nvPr/>
        </p:nvSpPr>
        <p:spPr>
          <a:xfrm>
            <a:off x="6589487" y="1772092"/>
            <a:ext cx="3463567" cy="243061"/>
          </a:xfrm>
          <a:prstGeom prst="rect">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Calibri"/>
                <a:ea typeface="+mn-ea"/>
                <a:cs typeface="+mn-cs"/>
              </a:rPr>
              <a:t>Discontinue venetoclax due to uMRD early stopping criteria</a:t>
            </a:r>
          </a:p>
        </p:txBody>
      </p:sp>
      <p:sp>
        <p:nvSpPr>
          <p:cNvPr id="37" name="Rectangle 36"/>
          <p:cNvSpPr/>
          <p:nvPr/>
        </p:nvSpPr>
        <p:spPr>
          <a:xfrm>
            <a:off x="3135087" y="1772092"/>
            <a:ext cx="3463567" cy="250181"/>
          </a:xfrm>
          <a:custGeom>
            <a:avLst/>
            <a:gdLst>
              <a:gd name="connsiteX0" fmla="*/ 0 w 3463567"/>
              <a:gd name="connsiteY0" fmla="*/ 0 h 243061"/>
              <a:gd name="connsiteX1" fmla="*/ 3463567 w 3463567"/>
              <a:gd name="connsiteY1" fmla="*/ 0 h 243061"/>
              <a:gd name="connsiteX2" fmla="*/ 3463567 w 3463567"/>
              <a:gd name="connsiteY2" fmla="*/ 243061 h 243061"/>
              <a:gd name="connsiteX3" fmla="*/ 0 w 3463567"/>
              <a:gd name="connsiteY3" fmla="*/ 243061 h 243061"/>
              <a:gd name="connsiteX4" fmla="*/ 0 w 3463567"/>
              <a:gd name="connsiteY4" fmla="*/ 0 h 243061"/>
              <a:gd name="connsiteX0" fmla="*/ 0 w 3463567"/>
              <a:gd name="connsiteY0" fmla="*/ 0 h 243061"/>
              <a:gd name="connsiteX1" fmla="*/ 3463567 w 3463567"/>
              <a:gd name="connsiteY1" fmla="*/ 0 h 243061"/>
              <a:gd name="connsiteX2" fmla="*/ 3463567 w 3463567"/>
              <a:gd name="connsiteY2" fmla="*/ 243061 h 243061"/>
              <a:gd name="connsiteX3" fmla="*/ 580571 w 3463567"/>
              <a:gd name="connsiteY3" fmla="*/ 235804 h 243061"/>
              <a:gd name="connsiteX4" fmla="*/ 0 w 3463567"/>
              <a:gd name="connsiteY4" fmla="*/ 0 h 243061"/>
              <a:gd name="connsiteX0" fmla="*/ 0 w 3463567"/>
              <a:gd name="connsiteY0" fmla="*/ 0 h 243061"/>
              <a:gd name="connsiteX1" fmla="*/ 3463567 w 3463567"/>
              <a:gd name="connsiteY1" fmla="*/ 0 h 243061"/>
              <a:gd name="connsiteX2" fmla="*/ 3463567 w 3463567"/>
              <a:gd name="connsiteY2" fmla="*/ 243061 h 243061"/>
              <a:gd name="connsiteX3" fmla="*/ 542231 w 3463567"/>
              <a:gd name="connsiteY3" fmla="*/ 231011 h 243061"/>
              <a:gd name="connsiteX4" fmla="*/ 0 w 3463567"/>
              <a:gd name="connsiteY4" fmla="*/ 0 h 243061"/>
              <a:gd name="connsiteX0" fmla="*/ 0 w 3463567"/>
              <a:gd name="connsiteY0" fmla="*/ 0 h 243061"/>
              <a:gd name="connsiteX1" fmla="*/ 3463567 w 3463567"/>
              <a:gd name="connsiteY1" fmla="*/ 0 h 243061"/>
              <a:gd name="connsiteX2" fmla="*/ 3463567 w 3463567"/>
              <a:gd name="connsiteY2" fmla="*/ 243061 h 243061"/>
              <a:gd name="connsiteX3" fmla="*/ 551816 w 3463567"/>
              <a:gd name="connsiteY3" fmla="*/ 240596 h 243061"/>
              <a:gd name="connsiteX4" fmla="*/ 0 w 3463567"/>
              <a:gd name="connsiteY4" fmla="*/ 0 h 243061"/>
              <a:gd name="connsiteX0" fmla="*/ 0 w 3463567"/>
              <a:gd name="connsiteY0" fmla="*/ 0 h 250181"/>
              <a:gd name="connsiteX1" fmla="*/ 3463567 w 3463567"/>
              <a:gd name="connsiteY1" fmla="*/ 0 h 250181"/>
              <a:gd name="connsiteX2" fmla="*/ 3463567 w 3463567"/>
              <a:gd name="connsiteY2" fmla="*/ 243061 h 250181"/>
              <a:gd name="connsiteX3" fmla="*/ 551816 w 3463567"/>
              <a:gd name="connsiteY3" fmla="*/ 250181 h 250181"/>
              <a:gd name="connsiteX4" fmla="*/ 0 w 3463567"/>
              <a:gd name="connsiteY4" fmla="*/ 0 h 250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3567" h="250181">
                <a:moveTo>
                  <a:pt x="0" y="0"/>
                </a:moveTo>
                <a:lnTo>
                  <a:pt x="3463567" y="0"/>
                </a:lnTo>
                <a:lnTo>
                  <a:pt x="3463567" y="243061"/>
                </a:lnTo>
                <a:lnTo>
                  <a:pt x="551816" y="250181"/>
                </a:lnTo>
                <a:lnTo>
                  <a:pt x="0" y="0"/>
                </a:lnTo>
                <a:close/>
              </a:path>
            </a:pathLst>
          </a:cu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627047" algn="l" defTabSz="609585"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a:ea typeface="+mn-ea"/>
                <a:cs typeface="+mn-cs"/>
              </a:rPr>
              <a:t>Venetoclax 400 mg QD</a:t>
            </a:r>
          </a:p>
        </p:txBody>
      </p:sp>
      <p:sp>
        <p:nvSpPr>
          <p:cNvPr id="41" name="Right Arrow 40"/>
          <p:cNvSpPr/>
          <p:nvPr/>
        </p:nvSpPr>
        <p:spPr>
          <a:xfrm>
            <a:off x="4589930" y="3228824"/>
            <a:ext cx="5781975" cy="161195"/>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2" name="Right Arrow 41"/>
          <p:cNvSpPr/>
          <p:nvPr/>
        </p:nvSpPr>
        <p:spPr>
          <a:xfrm>
            <a:off x="4589930" y="3611480"/>
            <a:ext cx="5781975" cy="161195"/>
          </a:xfrm>
          <a:prstGeom prst="rightArrow">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3" name="Oval 42"/>
          <p:cNvSpPr/>
          <p:nvPr/>
        </p:nvSpPr>
        <p:spPr>
          <a:xfrm>
            <a:off x="2385500" y="2458286"/>
            <a:ext cx="173097" cy="173097"/>
          </a:xfrm>
          <a:prstGeom prst="ellipse">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4" name="Oval 43"/>
          <p:cNvSpPr/>
          <p:nvPr/>
        </p:nvSpPr>
        <p:spPr>
          <a:xfrm>
            <a:off x="3194756" y="2458286"/>
            <a:ext cx="173097" cy="173097"/>
          </a:xfrm>
          <a:prstGeom prst="ellipse">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5" name="Oval 44"/>
          <p:cNvSpPr/>
          <p:nvPr/>
        </p:nvSpPr>
        <p:spPr>
          <a:xfrm>
            <a:off x="4045361" y="2458286"/>
            <a:ext cx="173097" cy="173097"/>
          </a:xfrm>
          <a:prstGeom prst="ellipse">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6" name="Oval 45"/>
          <p:cNvSpPr/>
          <p:nvPr/>
        </p:nvSpPr>
        <p:spPr>
          <a:xfrm>
            <a:off x="4860524" y="2458286"/>
            <a:ext cx="173097" cy="173097"/>
          </a:xfrm>
          <a:prstGeom prst="ellipse">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7" name="Oval 46"/>
          <p:cNvSpPr/>
          <p:nvPr/>
        </p:nvSpPr>
        <p:spPr>
          <a:xfrm>
            <a:off x="5758385" y="2458286"/>
            <a:ext cx="173097" cy="173097"/>
          </a:xfrm>
          <a:prstGeom prst="ellipse">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8" name="Oval 47"/>
          <p:cNvSpPr/>
          <p:nvPr/>
        </p:nvSpPr>
        <p:spPr>
          <a:xfrm>
            <a:off x="6603082" y="2458286"/>
            <a:ext cx="173097" cy="173097"/>
          </a:xfrm>
          <a:prstGeom prst="ellipse">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9" name="Oval 48"/>
          <p:cNvSpPr/>
          <p:nvPr/>
        </p:nvSpPr>
        <p:spPr>
          <a:xfrm>
            <a:off x="7471408" y="2458286"/>
            <a:ext cx="173097" cy="173097"/>
          </a:xfrm>
          <a:prstGeom prst="ellipse">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0" name="Oval 49"/>
          <p:cNvSpPr/>
          <p:nvPr/>
        </p:nvSpPr>
        <p:spPr>
          <a:xfrm>
            <a:off x="8416525" y="2458286"/>
            <a:ext cx="173097" cy="173097"/>
          </a:xfrm>
          <a:prstGeom prst="ellipse">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1" name="Oval 50"/>
          <p:cNvSpPr/>
          <p:nvPr/>
        </p:nvSpPr>
        <p:spPr>
          <a:xfrm>
            <a:off x="9190338" y="2458286"/>
            <a:ext cx="173097" cy="173097"/>
          </a:xfrm>
          <a:prstGeom prst="ellipse">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2" name="Oval 51"/>
          <p:cNvSpPr/>
          <p:nvPr/>
        </p:nvSpPr>
        <p:spPr>
          <a:xfrm>
            <a:off x="9934618" y="2458286"/>
            <a:ext cx="173097" cy="173097"/>
          </a:xfrm>
          <a:prstGeom prst="ellipse">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3" name="Oval 52"/>
          <p:cNvSpPr/>
          <p:nvPr/>
        </p:nvSpPr>
        <p:spPr>
          <a:xfrm>
            <a:off x="2385500" y="2814764"/>
            <a:ext cx="173097" cy="17309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4" name="Oval 53"/>
          <p:cNvSpPr/>
          <p:nvPr/>
        </p:nvSpPr>
        <p:spPr>
          <a:xfrm>
            <a:off x="3194756" y="2814764"/>
            <a:ext cx="173097" cy="17309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5" name="Oval 54"/>
          <p:cNvSpPr/>
          <p:nvPr/>
        </p:nvSpPr>
        <p:spPr>
          <a:xfrm>
            <a:off x="4045361" y="2814764"/>
            <a:ext cx="173097" cy="17309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6" name="Oval 55"/>
          <p:cNvSpPr/>
          <p:nvPr/>
        </p:nvSpPr>
        <p:spPr>
          <a:xfrm>
            <a:off x="4860524" y="2814764"/>
            <a:ext cx="173097" cy="17309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7" name="Oval 56"/>
          <p:cNvSpPr/>
          <p:nvPr/>
        </p:nvSpPr>
        <p:spPr>
          <a:xfrm>
            <a:off x="5758385" y="2814764"/>
            <a:ext cx="173097" cy="17309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8" name="Oval 57"/>
          <p:cNvSpPr/>
          <p:nvPr/>
        </p:nvSpPr>
        <p:spPr>
          <a:xfrm>
            <a:off x="6603082" y="2814764"/>
            <a:ext cx="173097" cy="17309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9" name="Oval 58"/>
          <p:cNvSpPr/>
          <p:nvPr/>
        </p:nvSpPr>
        <p:spPr>
          <a:xfrm>
            <a:off x="7471408" y="2814764"/>
            <a:ext cx="173097" cy="17309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0" name="Oval 59"/>
          <p:cNvSpPr/>
          <p:nvPr/>
        </p:nvSpPr>
        <p:spPr>
          <a:xfrm>
            <a:off x="8416525" y="2814764"/>
            <a:ext cx="173097" cy="17309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1" name="Oval 60"/>
          <p:cNvSpPr/>
          <p:nvPr/>
        </p:nvSpPr>
        <p:spPr>
          <a:xfrm>
            <a:off x="9190338" y="2814764"/>
            <a:ext cx="173097" cy="17309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2" name="Oval 61"/>
          <p:cNvSpPr/>
          <p:nvPr/>
        </p:nvSpPr>
        <p:spPr>
          <a:xfrm>
            <a:off x="9934618" y="2814764"/>
            <a:ext cx="173097" cy="17309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3" name="Oval 62"/>
          <p:cNvSpPr/>
          <p:nvPr/>
        </p:nvSpPr>
        <p:spPr>
          <a:xfrm>
            <a:off x="4490985" y="3226940"/>
            <a:ext cx="173097" cy="17309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4" name="Oval 63"/>
          <p:cNvSpPr/>
          <p:nvPr/>
        </p:nvSpPr>
        <p:spPr>
          <a:xfrm>
            <a:off x="4490985" y="3592958"/>
            <a:ext cx="173097" cy="173097"/>
          </a:xfrm>
          <a:prstGeom prst="ellipse">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5" name="Rectangle 64"/>
          <p:cNvSpPr/>
          <p:nvPr/>
        </p:nvSpPr>
        <p:spPr>
          <a:xfrm>
            <a:off x="1092546" y="2364058"/>
            <a:ext cx="1197919" cy="377111"/>
          </a:xfrm>
          <a:prstGeom prst="rect">
            <a:avLst/>
          </a:prstGeom>
          <a:solidFill>
            <a:schemeClr val="accent1">
              <a:lumMod val="40000"/>
              <a:lumOff val="60000"/>
            </a:schemeClr>
          </a:solidFill>
          <a:ln w="190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2D2E2D"/>
                </a:solidFill>
                <a:effectLst/>
                <a:uLnTx/>
                <a:uFillTx/>
                <a:latin typeface="Calibri"/>
                <a:ea typeface="+mn-ea"/>
                <a:cs typeface="+mn-cs"/>
              </a:rPr>
              <a:t>Hematology/physical examination/imaging</a:t>
            </a:r>
          </a:p>
        </p:txBody>
      </p:sp>
      <p:sp>
        <p:nvSpPr>
          <p:cNvPr id="66" name="Rectangle 65"/>
          <p:cNvSpPr/>
          <p:nvPr/>
        </p:nvSpPr>
        <p:spPr>
          <a:xfrm>
            <a:off x="1092546" y="2796625"/>
            <a:ext cx="1197919" cy="288379"/>
          </a:xfrm>
          <a:prstGeom prst="rect">
            <a:avLst/>
          </a:prstGeom>
          <a:solidFill>
            <a:schemeClr val="tx1">
              <a:lumMod val="50000"/>
              <a:lumOff val="50000"/>
            </a:schemeClr>
          </a:solidFill>
          <a:ln w="190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EFEEED"/>
                </a:solidFill>
                <a:effectLst/>
                <a:uLnTx/>
                <a:uFillTx/>
                <a:latin typeface="Calibri"/>
                <a:ea typeface="+mn-ea"/>
                <a:cs typeface="+mn-cs"/>
              </a:rPr>
              <a:t>MRD: PB</a:t>
            </a:r>
          </a:p>
        </p:txBody>
      </p:sp>
      <p:sp>
        <p:nvSpPr>
          <p:cNvPr id="67" name="Rectangle 66"/>
          <p:cNvSpPr/>
          <p:nvPr/>
        </p:nvSpPr>
        <p:spPr>
          <a:xfrm>
            <a:off x="1092546" y="3151553"/>
            <a:ext cx="1197919" cy="288379"/>
          </a:xfrm>
          <a:prstGeom prst="rect">
            <a:avLst/>
          </a:prstGeom>
          <a:solidFill>
            <a:schemeClr val="accent1"/>
          </a:solidFill>
          <a:ln w="190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EFEEED"/>
                </a:solidFill>
                <a:effectLst/>
                <a:uLnTx/>
                <a:uFillTx/>
                <a:latin typeface="Calibri"/>
                <a:ea typeface="+mn-ea"/>
                <a:cs typeface="+mn-cs"/>
              </a:rPr>
              <a:t>BM biopsy and </a:t>
            </a:r>
            <a:br>
              <a:rPr kumimoji="0" lang="en-US" sz="800" b="1" i="0" u="none" strike="noStrike" kern="1200" cap="none" spc="0" normalizeH="0" baseline="0" noProof="0" dirty="0">
                <a:ln>
                  <a:noFill/>
                </a:ln>
                <a:solidFill>
                  <a:srgbClr val="EFEEED"/>
                </a:solidFill>
                <a:effectLst/>
                <a:uLnTx/>
                <a:uFillTx/>
                <a:latin typeface="Calibri"/>
                <a:ea typeface="+mn-ea"/>
                <a:cs typeface="+mn-cs"/>
              </a:rPr>
            </a:br>
            <a:r>
              <a:rPr kumimoji="0" lang="en-US" sz="800" b="1" i="0" u="none" strike="noStrike" kern="1200" cap="none" spc="0" normalizeH="0" baseline="0" noProof="0" dirty="0">
                <a:ln>
                  <a:noFill/>
                </a:ln>
                <a:solidFill>
                  <a:srgbClr val="EFEEED"/>
                </a:solidFill>
                <a:effectLst/>
                <a:uLnTx/>
                <a:uFillTx/>
                <a:latin typeface="Calibri"/>
                <a:ea typeface="+mn-ea"/>
                <a:cs typeface="+mn-cs"/>
              </a:rPr>
              <a:t>aspirate for CR</a:t>
            </a:r>
            <a:r>
              <a:rPr kumimoji="0" lang="en-US" sz="800" b="1" i="0" u="none" strike="noStrike" kern="1200" cap="none" spc="0" normalizeH="0" baseline="30000" noProof="0" dirty="0">
                <a:ln>
                  <a:noFill/>
                </a:ln>
                <a:solidFill>
                  <a:srgbClr val="EFEEED"/>
                </a:solidFill>
                <a:effectLst/>
                <a:uLnTx/>
                <a:uFillTx/>
                <a:latin typeface="Calibri"/>
                <a:ea typeface="+mn-ea"/>
                <a:cs typeface="+mn-cs"/>
              </a:rPr>
              <a:t>a</a:t>
            </a:r>
          </a:p>
        </p:txBody>
      </p:sp>
      <p:sp>
        <p:nvSpPr>
          <p:cNvPr id="68" name="Rectangle 67"/>
          <p:cNvSpPr/>
          <p:nvPr/>
        </p:nvSpPr>
        <p:spPr>
          <a:xfrm>
            <a:off x="1092546" y="3523117"/>
            <a:ext cx="1197919" cy="288379"/>
          </a:xfrm>
          <a:prstGeom prst="rect">
            <a:avLst/>
          </a:prstGeom>
          <a:solidFill>
            <a:schemeClr val="accent1">
              <a:lumMod val="50000"/>
            </a:schemeClr>
          </a:solidFill>
          <a:ln w="190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EFEEED"/>
                </a:solidFill>
                <a:effectLst/>
                <a:uLnTx/>
                <a:uFillTx/>
                <a:latin typeface="Calibri"/>
                <a:ea typeface="+mn-ea"/>
                <a:cs typeface="+mn-cs"/>
              </a:rPr>
              <a:t>MRD: BM aspirate</a:t>
            </a:r>
            <a:r>
              <a:rPr kumimoji="0" lang="en-US" sz="800" b="1" i="0" u="none" strike="noStrike" kern="1200" cap="none" spc="0" normalizeH="0" baseline="30000" noProof="0" dirty="0">
                <a:ln>
                  <a:noFill/>
                </a:ln>
                <a:solidFill>
                  <a:srgbClr val="EFEEED"/>
                </a:solidFill>
                <a:effectLst/>
                <a:uLnTx/>
                <a:uFillTx/>
                <a:latin typeface="Calibri"/>
                <a:ea typeface="+mn-ea"/>
                <a:cs typeface="+mn-cs"/>
              </a:rPr>
              <a:t>b</a:t>
            </a:r>
          </a:p>
        </p:txBody>
      </p:sp>
      <p:sp>
        <p:nvSpPr>
          <p:cNvPr id="4" name="TextBox 3">
            <a:extLst>
              <a:ext uri="{FF2B5EF4-FFF2-40B4-BE49-F238E27FC236}">
                <a16:creationId xmlns:a16="http://schemas.microsoft.com/office/drawing/2014/main" id="{9B0E17AE-CB71-32DD-D1E3-DCDD252BD4D2}"/>
              </a:ext>
            </a:extLst>
          </p:cNvPr>
          <p:cNvSpPr txBox="1"/>
          <p:nvPr/>
        </p:nvSpPr>
        <p:spPr>
          <a:xfrm>
            <a:off x="8905213" y="3822520"/>
            <a:ext cx="2804371" cy="307777"/>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55555"/>
                </a:solidFill>
                <a:effectLst/>
                <a:uLnTx/>
                <a:uFillTx/>
                <a:latin typeface="Calibri"/>
                <a:ea typeface="+mn-ea"/>
                <a:cs typeface="+mn-cs"/>
              </a:rPr>
              <a:t>Median follow-up: 38.5 months</a:t>
            </a:r>
          </a:p>
        </p:txBody>
      </p:sp>
      <p:sp>
        <p:nvSpPr>
          <p:cNvPr id="23" name="TextBox 22">
            <a:extLst>
              <a:ext uri="{FF2B5EF4-FFF2-40B4-BE49-F238E27FC236}">
                <a16:creationId xmlns:a16="http://schemas.microsoft.com/office/drawing/2014/main" id="{70BE3E35-574B-1052-7BA4-52F4591C156C}"/>
              </a:ext>
            </a:extLst>
          </p:cNvPr>
          <p:cNvSpPr txBox="1"/>
          <p:nvPr/>
        </p:nvSpPr>
        <p:spPr>
          <a:xfrm>
            <a:off x="0" y="6154707"/>
            <a:ext cx="11713779" cy="338554"/>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55555">
                    <a:lumMod val="50000"/>
                    <a:lumOff val="50000"/>
                  </a:srgbClr>
                </a:solidFill>
                <a:effectLst/>
                <a:uLnTx/>
                <a:uFillTx/>
                <a:latin typeface="Calibri"/>
                <a:ea typeface="+mn-ea"/>
                <a:cs typeface="+mn-cs"/>
              </a:rPr>
              <a:t>BID, twice daily; BM, bone marrow; C, cycle; CR, complete response; CRi, complete response with incomplete hematologic recovery; MRD, minimal residual disease; PB, peripheral blood; QD, once daily; TLS, tumor lysis syndrome; uMRD, undetectable minimal residual disease; uMRD4, undetectable MRD at 10⁻⁴ sensitivity</a:t>
            </a:r>
          </a:p>
        </p:txBody>
      </p:sp>
      <p:sp>
        <p:nvSpPr>
          <p:cNvPr id="17" name="Text Placeholder 3">
            <a:extLst>
              <a:ext uri="{FF2B5EF4-FFF2-40B4-BE49-F238E27FC236}">
                <a16:creationId xmlns:a16="http://schemas.microsoft.com/office/drawing/2014/main" id="{4B3BC5BF-4AEA-A375-1ABB-03E9EF396B6F}"/>
              </a:ext>
            </a:extLst>
          </p:cNvPr>
          <p:cNvSpPr txBox="1">
            <a:spLocks/>
          </p:cNvSpPr>
          <p:nvPr/>
        </p:nvSpPr>
        <p:spPr>
          <a:xfrm>
            <a:off x="9294033" y="6384253"/>
            <a:ext cx="2491739" cy="218016"/>
          </a:xfrm>
          <a:prstGeom prst="rect">
            <a:avLst/>
          </a:prstGeom>
          <a:noFill/>
        </p:spPr>
        <p:txBody>
          <a:bodyPr vert="horz" lIns="91440" tIns="45720" rIns="91440" bIns="45720" rtlCol="0" anchor="t">
            <a:noAutofit/>
          </a:bodyPr>
          <a:lstStyle>
            <a:lvl1pPr marL="0" indent="0" algn="l" defTabSz="609585" rtl="0" eaLnBrk="1" latinLnBrk="0" hangingPunct="1">
              <a:spcBef>
                <a:spcPts val="0"/>
              </a:spcBef>
              <a:buClr>
                <a:srgbClr val="346691"/>
              </a:buClr>
              <a:buFont typeface="Arial"/>
              <a:buNone/>
              <a:defRPr sz="800" kern="1200">
                <a:solidFill>
                  <a:schemeClr val="bg1">
                    <a:lumMod val="65000"/>
                  </a:schemeClr>
                </a:solidFill>
                <a:latin typeface="Arial"/>
                <a:ea typeface="+mn-ea"/>
                <a:cs typeface="Arial"/>
              </a:defRPr>
            </a:lvl1pPr>
            <a:lvl2pPr marL="990575" indent="-380990"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2pPr>
            <a:lvl3pPr marL="1523962" indent="-304792"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3pPr>
            <a:lvl4pPr marL="2133547"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4pPr>
            <a:lvl5pPr marL="2743131"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
                <a:srgbClr val="346691"/>
              </a:buClr>
              <a:buSzTx/>
              <a:buFont typeface="Arial"/>
              <a:buNone/>
              <a:tabLst/>
              <a:defRPr/>
            </a:pPr>
            <a:r>
              <a:rPr kumimoji="0" lang="en-US" sz="1000" b="0" i="0" u="none" strike="noStrike" kern="1200" cap="none" spc="0" normalizeH="0" baseline="0" noProof="0" dirty="0">
                <a:ln>
                  <a:noFill/>
                </a:ln>
                <a:solidFill>
                  <a:srgbClr val="555555">
                    <a:lumMod val="50000"/>
                    <a:lumOff val="50000"/>
                  </a:srgbClr>
                </a:solidFill>
                <a:effectLst/>
                <a:uLnTx/>
                <a:uFillTx/>
                <a:latin typeface="Roboto" panose="02000000000000000000" pitchFamily="2" charset="0"/>
                <a:ea typeface="+mn-ea"/>
                <a:cs typeface="Arial"/>
              </a:rPr>
              <a:t>*This regimen is not yet FDA-approved</a:t>
            </a:r>
          </a:p>
        </p:txBody>
      </p:sp>
    </p:spTree>
    <p:extLst>
      <p:ext uri="{BB962C8B-B14F-4D97-AF65-F5344CB8AC3E}">
        <p14:creationId xmlns:p14="http://schemas.microsoft.com/office/powerpoint/2010/main" val="4028324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36D3BA2-80A0-DB21-E24B-54B940669B06}"/>
              </a:ext>
            </a:extLst>
          </p:cNvPr>
          <p:cNvSpPr>
            <a:spLocks noGrp="1"/>
          </p:cNvSpPr>
          <p:nvPr>
            <p:ph type="title"/>
          </p:nvPr>
        </p:nvSpPr>
        <p:spPr/>
        <p:txBody>
          <a:bodyPr/>
          <a:lstStyle/>
          <a:p>
            <a:r>
              <a:rPr lang="en-US" dirty="0"/>
              <a:t>SEQUOIA Arm D: Response and MRD Rates</a:t>
            </a:r>
          </a:p>
        </p:txBody>
      </p:sp>
      <p:sp>
        <p:nvSpPr>
          <p:cNvPr id="6" name="TextBox 5">
            <a:extLst>
              <a:ext uri="{FF2B5EF4-FFF2-40B4-BE49-F238E27FC236}">
                <a16:creationId xmlns:a16="http://schemas.microsoft.com/office/drawing/2014/main" id="{8C38B831-BCE0-D9BC-4D40-3063E4C02482}"/>
              </a:ext>
            </a:extLst>
          </p:cNvPr>
          <p:cNvSpPr txBox="1"/>
          <p:nvPr/>
        </p:nvSpPr>
        <p:spPr>
          <a:xfrm>
            <a:off x="2115549" y="1365999"/>
            <a:ext cx="2054943" cy="338554"/>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55555">
                    <a:lumMod val="75000"/>
                    <a:lumOff val="25000"/>
                  </a:srgbClr>
                </a:solidFill>
                <a:effectLst/>
                <a:uLnTx/>
                <a:uFillTx/>
                <a:latin typeface="Calibri"/>
                <a:ea typeface="+mn-ea"/>
                <a:cs typeface="+mn-cs"/>
              </a:rPr>
              <a:t>Response Rates</a:t>
            </a:r>
          </a:p>
        </p:txBody>
      </p:sp>
      <p:sp>
        <p:nvSpPr>
          <p:cNvPr id="8" name="Text Placeholder 3">
            <a:extLst>
              <a:ext uri="{FF2B5EF4-FFF2-40B4-BE49-F238E27FC236}">
                <a16:creationId xmlns:a16="http://schemas.microsoft.com/office/drawing/2014/main" id="{5AA61097-B23E-1993-584D-5F73A846C84A}"/>
              </a:ext>
            </a:extLst>
          </p:cNvPr>
          <p:cNvSpPr txBox="1">
            <a:spLocks/>
          </p:cNvSpPr>
          <p:nvPr/>
        </p:nvSpPr>
        <p:spPr>
          <a:xfrm>
            <a:off x="2" y="6203504"/>
            <a:ext cx="12021879" cy="508297"/>
          </a:xfrm>
          <a:prstGeom prst="rect">
            <a:avLst/>
          </a:prstGeom>
        </p:spPr>
        <p:txBody>
          <a:bodyPr>
            <a:noAutofit/>
          </a:bodyPr>
          <a:lstStyle>
            <a:lvl1pPr marL="457189" indent="-457189" algn="l" defTabSz="609585" rtl="0" eaLnBrk="1" latinLnBrk="0" hangingPunct="1">
              <a:spcBef>
                <a:spcPct val="20000"/>
              </a:spcBef>
              <a:buClr>
                <a:srgbClr val="346691"/>
              </a:buClr>
              <a:buFont typeface="Arial"/>
              <a:buChar char="•"/>
              <a:defRPr sz="3200" kern="1200">
                <a:solidFill>
                  <a:schemeClr val="tx2">
                    <a:lumMod val="75000"/>
                    <a:lumOff val="25000"/>
                  </a:schemeClr>
                </a:solidFill>
                <a:latin typeface="Arial"/>
                <a:ea typeface="+mn-ea"/>
                <a:cs typeface="Arial"/>
              </a:defRPr>
            </a:lvl1pPr>
            <a:lvl2pPr marL="990575" indent="-380990" algn="l" defTabSz="609585" rtl="0" eaLnBrk="1" latinLnBrk="0" hangingPunct="1">
              <a:spcBef>
                <a:spcPct val="20000"/>
              </a:spcBef>
              <a:buClr>
                <a:srgbClr val="346691"/>
              </a:buClr>
              <a:buFont typeface="Arial"/>
              <a:buChar char="–"/>
              <a:defRPr sz="2667" kern="1200">
                <a:solidFill>
                  <a:schemeClr val="tx2">
                    <a:lumMod val="75000"/>
                    <a:lumOff val="25000"/>
                  </a:schemeClr>
                </a:solidFill>
                <a:latin typeface="Arial"/>
                <a:ea typeface="+mn-ea"/>
                <a:cs typeface="Arial"/>
              </a:defRPr>
            </a:lvl2pPr>
            <a:lvl3pPr marL="1523962" indent="-304792" algn="l" defTabSz="609585" rtl="0" eaLnBrk="1" latinLnBrk="0" hangingPunct="1">
              <a:spcBef>
                <a:spcPct val="20000"/>
              </a:spcBef>
              <a:buClr>
                <a:srgbClr val="346691"/>
              </a:buClr>
              <a:buFont typeface="Arial"/>
              <a:buChar char="•"/>
              <a:defRPr sz="2667" kern="1200">
                <a:solidFill>
                  <a:schemeClr val="tx2">
                    <a:lumMod val="75000"/>
                    <a:lumOff val="25000"/>
                  </a:schemeClr>
                </a:solidFill>
                <a:latin typeface="Arial"/>
                <a:ea typeface="+mn-ea"/>
                <a:cs typeface="Arial"/>
              </a:defRPr>
            </a:lvl3pPr>
            <a:lvl4pPr marL="2133547" indent="-304792"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4pPr>
            <a:lvl5pPr marL="2743131" indent="-304792" algn="l" defTabSz="609585" rtl="0" eaLnBrk="1" latinLnBrk="0" hangingPunct="1">
              <a:spcBef>
                <a:spcPct val="20000"/>
              </a:spcBef>
              <a:buClr>
                <a:srgbClr val="346691"/>
              </a:buClr>
              <a:buFont typeface="Arial"/>
              <a:buChar char="»"/>
              <a:defRPr sz="2133" kern="1200">
                <a:solidFill>
                  <a:schemeClr val="tx2">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ct val="20000"/>
              </a:spcBef>
              <a:spcAft>
                <a:spcPts val="0"/>
              </a:spcAft>
              <a:buClr>
                <a:srgbClr val="346691"/>
              </a:buClr>
              <a:buSzTx/>
              <a:buFont typeface="Arial"/>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a:ea typeface="+mn-ea"/>
                <a:cs typeface="Arial"/>
              </a:rPr>
              <a:t>CR, complete response; CRi, complete response with incomplete hematopoietic recovery; </a:t>
            </a:r>
            <a:r>
              <a:rPr kumimoji="0" lang="en-US" sz="800" b="0" i="0" u="none" strike="noStrike" kern="1200" cap="none" spc="0" normalizeH="0" baseline="0" noProof="0" dirty="0">
                <a:ln>
                  <a:noFill/>
                </a:ln>
                <a:solidFill>
                  <a:srgbClr val="FFFFFF">
                    <a:lumMod val="50000"/>
                  </a:srgbClr>
                </a:solidFill>
                <a:effectLst/>
                <a:uLnTx/>
                <a:uFillTx/>
                <a:latin typeface="Arial"/>
                <a:ea typeface="+mn-ea"/>
                <a:cs typeface="Arial"/>
              </a:rPr>
              <a:t>EOS, end of study; </a:t>
            </a:r>
            <a:r>
              <a:rPr kumimoji="0" lang="en-US" sz="800" b="0" i="1" u="none" strike="noStrike" kern="1200" cap="none" spc="0" normalizeH="0" baseline="0" noProof="0" dirty="0">
                <a:ln>
                  <a:noFill/>
                </a:ln>
                <a:solidFill>
                  <a:srgbClr val="555555">
                    <a:lumMod val="50000"/>
                    <a:lumOff val="50000"/>
                  </a:srgbClr>
                </a:solidFill>
                <a:effectLst/>
                <a:uLnTx/>
                <a:uFillTx/>
                <a:latin typeface="Arial"/>
                <a:ea typeface="+mn-ea"/>
                <a:cs typeface="Arial"/>
              </a:rPr>
              <a:t>IGHV</a:t>
            </a:r>
            <a:r>
              <a:rPr kumimoji="0" lang="en-US" sz="800" b="0" i="0" u="none" strike="noStrike" kern="1200" cap="none" spc="0" normalizeH="0" baseline="0" noProof="0" dirty="0">
                <a:ln>
                  <a:noFill/>
                </a:ln>
                <a:solidFill>
                  <a:srgbClr val="555555">
                    <a:lumMod val="50000"/>
                    <a:lumOff val="50000"/>
                  </a:srgbClr>
                </a:solidFill>
                <a:effectLst/>
                <a:uLnTx/>
                <a:uFillTx/>
                <a:latin typeface="Arial"/>
                <a:ea typeface="+mn-ea"/>
                <a:cs typeface="Arial"/>
              </a:rPr>
              <a:t>, immunoglobulin heavy-chain variable region gene; </a:t>
            </a:r>
            <a:r>
              <a:rPr kumimoji="0" lang="en-US" sz="800" b="0" i="0" u="none" strike="noStrike" kern="1200" cap="none" spc="0" normalizeH="0" baseline="0" noProof="0" dirty="0">
                <a:ln>
                  <a:noFill/>
                </a:ln>
                <a:solidFill>
                  <a:srgbClr val="FFFFFF">
                    <a:lumMod val="50000"/>
                  </a:srgbClr>
                </a:solidFill>
                <a:effectLst/>
                <a:uLnTx/>
                <a:uFillTx/>
                <a:latin typeface="Arial"/>
                <a:ea typeface="+mn-ea"/>
                <a:cs typeface="Arial"/>
              </a:rPr>
              <a:t>MRD, minimal residual disease; </a:t>
            </a:r>
            <a:r>
              <a:rPr kumimoji="0" lang="en-US" sz="800" b="0" i="0" u="none" strike="noStrike" kern="1200" cap="none" spc="0" normalizeH="0" baseline="0" noProof="0" dirty="0">
                <a:ln>
                  <a:noFill/>
                </a:ln>
                <a:solidFill>
                  <a:srgbClr val="FFFFFF">
                    <a:lumMod val="50000"/>
                  </a:srgbClr>
                </a:solidFill>
                <a:effectLst/>
                <a:uLnTx/>
                <a:uFillTx/>
                <a:latin typeface="Calibri"/>
                <a:ea typeface="+mn-ea"/>
                <a:cs typeface="Arial"/>
              </a:rPr>
              <a:t>mut, mutation; </a:t>
            </a:r>
            <a:r>
              <a:rPr kumimoji="0" lang="en-US" sz="800" b="0" i="0" u="none" strike="noStrike" kern="1200" cap="none" spc="0" normalizeH="0" baseline="0" noProof="0" dirty="0">
                <a:ln>
                  <a:noFill/>
                </a:ln>
                <a:solidFill>
                  <a:srgbClr val="FFFFFF">
                    <a:lumMod val="50000"/>
                  </a:srgbClr>
                </a:solidFill>
                <a:effectLst/>
                <a:uLnTx/>
                <a:uFillTx/>
                <a:latin typeface="Arial"/>
                <a:ea typeface="+mn-ea"/>
                <a:cs typeface="Arial"/>
              </a:rPr>
              <a:t>nPR, nodular partial response; ORR, overall response rate;</a:t>
            </a:r>
            <a:r>
              <a:rPr kumimoji="0" lang="en-US" sz="800" b="0" i="0" u="none" strike="noStrike" kern="1200" cap="none" spc="0" normalizeH="0" baseline="0" noProof="0" dirty="0">
                <a:ln>
                  <a:noFill/>
                </a:ln>
                <a:solidFill>
                  <a:srgbClr val="FFFFFF">
                    <a:lumMod val="50000"/>
                  </a:srgbClr>
                </a:solidFill>
                <a:effectLst/>
                <a:uLnTx/>
                <a:uFillTx/>
                <a:latin typeface="Calibri"/>
                <a:ea typeface="+mn-ea"/>
                <a:cs typeface="Arial"/>
              </a:rPr>
              <a:t> PB-uMRD, peripheral blood-undetectable minimal residual disease; PD, progressive disease; </a:t>
            </a:r>
            <a:r>
              <a:rPr kumimoji="0" lang="en-US" sz="800" b="0" i="0" u="none" strike="noStrike" kern="1200" cap="none" spc="0" normalizeH="0" baseline="0" noProof="0" dirty="0">
                <a:ln>
                  <a:noFill/>
                </a:ln>
                <a:solidFill>
                  <a:srgbClr val="FFFFFF">
                    <a:lumMod val="50000"/>
                  </a:srgbClr>
                </a:solidFill>
                <a:effectLst/>
                <a:uLnTx/>
                <a:uFillTx/>
                <a:latin typeface="Arial"/>
                <a:ea typeface="+mn-ea"/>
                <a:cs typeface="Arial"/>
              </a:rPr>
              <a:t>PR, partial  response; PR-L, partial response with lymphocytosis; </a:t>
            </a:r>
            <a:r>
              <a:rPr kumimoji="0" lang="en-US" sz="800" b="0" i="0" u="none" strike="noStrike" kern="1200" cap="none" spc="0" normalizeH="0" baseline="0" noProof="0" dirty="0">
                <a:ln>
                  <a:noFill/>
                </a:ln>
                <a:solidFill>
                  <a:srgbClr val="FFFFFF">
                    <a:lumMod val="50000"/>
                  </a:srgbClr>
                </a:solidFill>
                <a:effectLst/>
                <a:uLnTx/>
                <a:uFillTx/>
                <a:latin typeface="Calibri"/>
                <a:ea typeface="+mn-ea"/>
                <a:cs typeface="Arial"/>
              </a:rPr>
              <a:t>uMRD, undetectable minimal residual disease; TP53, tumor protein p53; </a:t>
            </a:r>
            <a:br>
              <a:rPr kumimoji="0" lang="en-US" sz="800" b="0" i="0" u="none" strike="noStrike" kern="1200" cap="none" spc="0" normalizeH="0" baseline="0" noProof="0" dirty="0">
                <a:ln>
                  <a:noFill/>
                </a:ln>
                <a:solidFill>
                  <a:srgbClr val="FFFFFF">
                    <a:lumMod val="50000"/>
                  </a:srgbClr>
                </a:solidFill>
                <a:effectLst/>
                <a:uLnTx/>
                <a:uFillTx/>
                <a:latin typeface="Calibri"/>
                <a:ea typeface="+mn-ea"/>
                <a:cs typeface="Arial"/>
              </a:rPr>
            </a:br>
            <a:r>
              <a:rPr kumimoji="0" lang="en-US" sz="800" b="0" i="0" u="none" strike="noStrike" kern="1200" cap="none" spc="0" normalizeH="0" baseline="0" noProof="0" dirty="0">
                <a:ln>
                  <a:noFill/>
                </a:ln>
                <a:solidFill>
                  <a:srgbClr val="FFFFFF">
                    <a:lumMod val="50000"/>
                  </a:srgbClr>
                </a:solidFill>
                <a:effectLst/>
                <a:uLnTx/>
                <a:uFillTx/>
                <a:latin typeface="Calibri"/>
                <a:ea typeface="+mn-ea"/>
                <a:cs typeface="Arial"/>
              </a:rPr>
              <a:t>ZV, zanubrutinib + venetoclax.</a:t>
            </a:r>
          </a:p>
          <a:p>
            <a:pPr marL="0" marR="0" lvl="0" indent="0" algn="l" defTabSz="609585" rtl="0" eaLnBrk="1" fontAlgn="auto" latinLnBrk="0" hangingPunct="1">
              <a:lnSpc>
                <a:spcPct val="100000"/>
              </a:lnSpc>
              <a:spcBef>
                <a:spcPct val="20000"/>
              </a:spcBef>
              <a:spcAft>
                <a:spcPts val="0"/>
              </a:spcAft>
              <a:buClr>
                <a:srgbClr val="346691"/>
              </a:buClr>
              <a:buSzTx/>
              <a:buFont typeface="Arial"/>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a:ea typeface="+mn-ea"/>
                <a:cs typeface="Arial"/>
              </a:rPr>
              <a:t>Shadman, et al. ASCO 2025. May 30 – June 3, 2025. Chicago, IL. Abstract 7009. Response rates Note the uMRD rates are from ASH 2025 Shadman et al</a:t>
            </a:r>
          </a:p>
        </p:txBody>
      </p:sp>
      <p:sp>
        <p:nvSpPr>
          <p:cNvPr id="39" name="Rectangle 38"/>
          <p:cNvSpPr/>
          <p:nvPr/>
        </p:nvSpPr>
        <p:spPr>
          <a:xfrm>
            <a:off x="2920398" y="2369003"/>
            <a:ext cx="570089" cy="90875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0" name="TextBox 39"/>
          <p:cNvSpPr txBox="1"/>
          <p:nvPr/>
        </p:nvSpPr>
        <p:spPr>
          <a:xfrm>
            <a:off x="2997695" y="2740277"/>
            <a:ext cx="415498" cy="246221"/>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a:ea typeface="+mn-ea"/>
                <a:cs typeface="+mn-cs"/>
              </a:rPr>
              <a:t>48.9</a:t>
            </a:r>
            <a:endParaRPr kumimoji="0" lang="en-US" sz="10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1" name="TextBox 40"/>
          <p:cNvSpPr txBox="1"/>
          <p:nvPr/>
        </p:nvSpPr>
        <p:spPr>
          <a:xfrm>
            <a:off x="3597635" y="3196739"/>
            <a:ext cx="349775" cy="246221"/>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libri"/>
                <a:ea typeface="+mn-ea"/>
                <a:cs typeface="+mn-cs"/>
              </a:rPr>
              <a:t>2.1</a:t>
            </a:r>
            <a:endParaRPr kumimoji="0" lang="en-US" sz="1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6" name="TextBox 55"/>
          <p:cNvSpPr txBox="1"/>
          <p:nvPr/>
        </p:nvSpPr>
        <p:spPr>
          <a:xfrm>
            <a:off x="1495043" y="1821408"/>
            <a:ext cx="638316" cy="523220"/>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ORR </a:t>
            </a:r>
            <a:br>
              <a:rPr kumimoji="0" lang="en-US" sz="1400" b="1" i="0" u="none" strike="noStrike" kern="1200" cap="none" spc="0" normalizeH="0" baseline="0" noProof="0" dirty="0">
                <a:ln>
                  <a:noFill/>
                </a:ln>
                <a:solidFill>
                  <a:srgbClr val="000000"/>
                </a:solidFill>
                <a:effectLst/>
                <a:uLnTx/>
                <a:uFillTx/>
                <a:latin typeface="Calibri"/>
                <a:ea typeface="+mn-ea"/>
                <a:cs typeface="+mn-cs"/>
              </a:rPr>
            </a:br>
            <a:r>
              <a:rPr kumimoji="0" lang="en-US" sz="1400" b="1" i="0" u="none" strike="noStrike" kern="1200" cap="none" spc="0" normalizeH="0" baseline="0" noProof="0" dirty="0">
                <a:ln>
                  <a:noFill/>
                </a:ln>
                <a:solidFill>
                  <a:srgbClr val="000000"/>
                </a:solidFill>
                <a:effectLst/>
                <a:uLnTx/>
                <a:uFillTx/>
                <a:latin typeface="Calibri"/>
                <a:ea typeface="+mn-ea"/>
                <a:cs typeface="+mn-cs"/>
              </a:rPr>
              <a:t>98.5%</a:t>
            </a:r>
          </a:p>
        </p:txBody>
      </p:sp>
      <p:sp>
        <p:nvSpPr>
          <p:cNvPr id="61" name="TextBox 60"/>
          <p:cNvSpPr txBox="1"/>
          <p:nvPr/>
        </p:nvSpPr>
        <p:spPr>
          <a:xfrm>
            <a:off x="4312671" y="1852521"/>
            <a:ext cx="638316" cy="523220"/>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ORR </a:t>
            </a:r>
            <a:br>
              <a:rPr kumimoji="0" lang="en-US" sz="1400" b="1" i="0" u="none" strike="noStrike" kern="1200" cap="none" spc="0" normalizeH="0" baseline="0" noProof="0" dirty="0">
                <a:ln>
                  <a:noFill/>
                </a:ln>
                <a:solidFill>
                  <a:srgbClr val="000000"/>
                </a:solidFill>
                <a:effectLst/>
                <a:uLnTx/>
                <a:uFillTx/>
                <a:latin typeface="Calibri"/>
                <a:ea typeface="+mn-ea"/>
                <a:cs typeface="+mn-cs"/>
              </a:rPr>
            </a:br>
            <a:r>
              <a:rPr kumimoji="0" lang="en-US" sz="1400" b="1" i="0" u="none" strike="noStrike" kern="1200" cap="none" spc="0" normalizeH="0" baseline="0" noProof="0" dirty="0">
                <a:ln>
                  <a:noFill/>
                </a:ln>
                <a:solidFill>
                  <a:srgbClr val="000000"/>
                </a:solidFill>
                <a:effectLst/>
                <a:uLnTx/>
                <a:uFillTx/>
                <a:latin typeface="Calibri"/>
                <a:ea typeface="+mn-ea"/>
                <a:cs typeface="+mn-cs"/>
              </a:rPr>
              <a:t>97.4%</a:t>
            </a:r>
          </a:p>
        </p:txBody>
      </p:sp>
      <p:sp>
        <p:nvSpPr>
          <p:cNvPr id="64" name="TextBox 63">
            <a:extLst>
              <a:ext uri="{FF2B5EF4-FFF2-40B4-BE49-F238E27FC236}">
                <a16:creationId xmlns:a16="http://schemas.microsoft.com/office/drawing/2014/main" id="{3F43449C-89D4-2EDB-4B96-3BA54D090F56}"/>
              </a:ext>
            </a:extLst>
          </p:cNvPr>
          <p:cNvSpPr txBox="1"/>
          <p:nvPr/>
        </p:nvSpPr>
        <p:spPr>
          <a:xfrm>
            <a:off x="42110" y="4468100"/>
            <a:ext cx="1138479" cy="479203"/>
          </a:xfrm>
          <a:prstGeom prst="rect">
            <a:avLst/>
          </a:prstGeom>
          <a:noFill/>
        </p:spPr>
        <p:txBody>
          <a:bodyPr wrap="square" lIns="0" tIns="0" rIns="0" bIns="0" rtlCol="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a:ea typeface="+mn-ea"/>
                <a:cs typeface="+mn-cs"/>
              </a:rPr>
              <a:t>Median study follow-up, Months</a:t>
            </a:r>
            <a:r>
              <a:rPr kumimoji="0" lang="en-US" sz="1000" b="0" i="0" u="none" strike="noStrike" kern="1200" cap="none" spc="0" normalizeH="0" baseline="0" noProof="0" dirty="0">
                <a:ln>
                  <a:noFill/>
                </a:ln>
                <a:solidFill>
                  <a:prstClr val="black"/>
                </a:solidFill>
                <a:effectLst/>
                <a:uLnTx/>
                <a:uFillTx/>
                <a:latin typeface="Arial"/>
                <a:ea typeface="+mn-ea"/>
                <a:cs typeface="+mn-cs"/>
              </a:rPr>
              <a:t> (range)</a:t>
            </a:r>
          </a:p>
        </p:txBody>
      </p:sp>
      <p:sp>
        <p:nvSpPr>
          <p:cNvPr id="65" name="TextBox 64"/>
          <p:cNvSpPr txBox="1"/>
          <p:nvPr/>
        </p:nvSpPr>
        <p:spPr>
          <a:xfrm>
            <a:off x="2901559" y="1852521"/>
            <a:ext cx="638316" cy="523220"/>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ORR </a:t>
            </a:r>
            <a:br>
              <a:rPr kumimoji="0" lang="en-US" sz="1400" b="1" i="0" u="none" strike="noStrike" kern="1200" cap="none" spc="0" normalizeH="0" baseline="0" noProof="0" dirty="0">
                <a:ln>
                  <a:noFill/>
                </a:ln>
                <a:solidFill>
                  <a:srgbClr val="000000"/>
                </a:solidFill>
                <a:effectLst/>
                <a:uLnTx/>
                <a:uFillTx/>
                <a:latin typeface="Calibri"/>
                <a:ea typeface="+mn-ea"/>
                <a:cs typeface="+mn-cs"/>
              </a:rPr>
            </a:br>
            <a:r>
              <a:rPr kumimoji="0" lang="en-US" sz="1400" b="1" i="0" u="none" strike="noStrike" kern="1200" cap="none" spc="0" normalizeH="0" baseline="0" noProof="0" dirty="0">
                <a:ln>
                  <a:noFill/>
                </a:ln>
                <a:solidFill>
                  <a:srgbClr val="000000"/>
                </a:solidFill>
                <a:effectLst/>
                <a:uLnTx/>
                <a:uFillTx/>
                <a:latin typeface="Calibri"/>
                <a:ea typeface="+mn-ea"/>
                <a:cs typeface="+mn-cs"/>
              </a:rPr>
              <a:t>95.7%</a:t>
            </a:r>
          </a:p>
        </p:txBody>
      </p:sp>
      <p:grpSp>
        <p:nvGrpSpPr>
          <p:cNvPr id="75" name="Group 74"/>
          <p:cNvGrpSpPr/>
          <p:nvPr/>
        </p:nvGrpSpPr>
        <p:grpSpPr>
          <a:xfrm>
            <a:off x="5314797" y="2398084"/>
            <a:ext cx="569045" cy="1261382"/>
            <a:chOff x="5496728" y="1606350"/>
            <a:chExt cx="569046" cy="1261382"/>
          </a:xfrm>
        </p:grpSpPr>
        <p:grpSp>
          <p:nvGrpSpPr>
            <p:cNvPr id="43" name="Group 42"/>
            <p:cNvGrpSpPr/>
            <p:nvPr/>
          </p:nvGrpSpPr>
          <p:grpSpPr>
            <a:xfrm>
              <a:off x="5496728" y="2606122"/>
              <a:ext cx="569046" cy="261610"/>
              <a:chOff x="11255327" y="2465069"/>
              <a:chExt cx="569046" cy="261610"/>
            </a:xfrm>
          </p:grpSpPr>
          <p:sp>
            <p:nvSpPr>
              <p:cNvPr id="44" name="Rectangle 43"/>
              <p:cNvSpPr/>
              <p:nvPr/>
            </p:nvSpPr>
            <p:spPr>
              <a:xfrm>
                <a:off x="11255327" y="2534989"/>
                <a:ext cx="118871" cy="11887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5" name="TextBox 44"/>
              <p:cNvSpPr txBox="1"/>
              <p:nvPr/>
            </p:nvSpPr>
            <p:spPr>
              <a:xfrm>
                <a:off x="11388034" y="2465069"/>
                <a:ext cx="436339" cy="261610"/>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a:ea typeface="+mn-ea"/>
                    <a:cs typeface="+mn-cs"/>
                  </a:rPr>
                  <a:t>PR-L</a:t>
                </a:r>
              </a:p>
            </p:txBody>
          </p:sp>
        </p:grpSp>
        <p:grpSp>
          <p:nvGrpSpPr>
            <p:cNvPr id="46" name="Group 45"/>
            <p:cNvGrpSpPr/>
            <p:nvPr/>
          </p:nvGrpSpPr>
          <p:grpSpPr>
            <a:xfrm>
              <a:off x="5496728" y="1606350"/>
              <a:ext cx="469660" cy="261610"/>
              <a:chOff x="11255327" y="2712719"/>
              <a:chExt cx="469660" cy="261610"/>
            </a:xfrm>
          </p:grpSpPr>
          <p:sp>
            <p:nvSpPr>
              <p:cNvPr id="47" name="Rectangle 46"/>
              <p:cNvSpPr/>
              <p:nvPr/>
            </p:nvSpPr>
            <p:spPr>
              <a:xfrm>
                <a:off x="11255327" y="2782639"/>
                <a:ext cx="118871" cy="11887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8" name="TextBox 47"/>
              <p:cNvSpPr txBox="1"/>
              <p:nvPr/>
            </p:nvSpPr>
            <p:spPr>
              <a:xfrm>
                <a:off x="11388034" y="2712719"/>
                <a:ext cx="336953" cy="261610"/>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a:ea typeface="+mn-ea"/>
                    <a:cs typeface="+mn-cs"/>
                  </a:rPr>
                  <a:t>CR</a:t>
                </a:r>
              </a:p>
            </p:txBody>
          </p:sp>
        </p:grpSp>
        <p:grpSp>
          <p:nvGrpSpPr>
            <p:cNvPr id="49" name="Group 48"/>
            <p:cNvGrpSpPr/>
            <p:nvPr/>
          </p:nvGrpSpPr>
          <p:grpSpPr>
            <a:xfrm>
              <a:off x="5496728" y="1856293"/>
              <a:ext cx="501720" cy="261610"/>
              <a:chOff x="11255327" y="2992119"/>
              <a:chExt cx="501720" cy="261610"/>
            </a:xfrm>
          </p:grpSpPr>
          <p:sp>
            <p:nvSpPr>
              <p:cNvPr id="50" name="Rectangle 49"/>
              <p:cNvSpPr/>
              <p:nvPr/>
            </p:nvSpPr>
            <p:spPr>
              <a:xfrm>
                <a:off x="11255327" y="3062039"/>
                <a:ext cx="118871" cy="11887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1" name="TextBox 50"/>
              <p:cNvSpPr txBox="1"/>
              <p:nvPr/>
            </p:nvSpPr>
            <p:spPr>
              <a:xfrm>
                <a:off x="11388034" y="2992119"/>
                <a:ext cx="369013" cy="261610"/>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a:ea typeface="+mn-ea"/>
                    <a:cs typeface="+mn-cs"/>
                  </a:rPr>
                  <a:t>CRi</a:t>
                </a:r>
              </a:p>
            </p:txBody>
          </p:sp>
        </p:grpSp>
        <p:grpSp>
          <p:nvGrpSpPr>
            <p:cNvPr id="52" name="Group 51"/>
            <p:cNvGrpSpPr/>
            <p:nvPr/>
          </p:nvGrpSpPr>
          <p:grpSpPr>
            <a:xfrm>
              <a:off x="5496728" y="2356179"/>
              <a:ext cx="466454" cy="261610"/>
              <a:chOff x="11255327" y="3258819"/>
              <a:chExt cx="466454" cy="261610"/>
            </a:xfrm>
          </p:grpSpPr>
          <p:sp>
            <p:nvSpPr>
              <p:cNvPr id="53" name="Rectangle 52"/>
              <p:cNvSpPr/>
              <p:nvPr/>
            </p:nvSpPr>
            <p:spPr>
              <a:xfrm>
                <a:off x="11255327" y="3328739"/>
                <a:ext cx="118871" cy="11887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4" name="TextBox 53"/>
              <p:cNvSpPr txBox="1"/>
              <p:nvPr/>
            </p:nvSpPr>
            <p:spPr>
              <a:xfrm>
                <a:off x="11388034" y="3258819"/>
                <a:ext cx="333747" cy="261610"/>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a:ea typeface="+mn-ea"/>
                    <a:cs typeface="+mn-cs"/>
                  </a:rPr>
                  <a:t>PR</a:t>
                </a:r>
              </a:p>
            </p:txBody>
          </p:sp>
        </p:grpSp>
        <p:grpSp>
          <p:nvGrpSpPr>
            <p:cNvPr id="72" name="Group 71"/>
            <p:cNvGrpSpPr/>
            <p:nvPr/>
          </p:nvGrpSpPr>
          <p:grpSpPr>
            <a:xfrm>
              <a:off x="5496728" y="2106236"/>
              <a:ext cx="540192" cy="261610"/>
              <a:chOff x="11255327" y="3258819"/>
              <a:chExt cx="540192" cy="261610"/>
            </a:xfrm>
          </p:grpSpPr>
          <p:sp>
            <p:nvSpPr>
              <p:cNvPr id="73" name="Rectangle 72"/>
              <p:cNvSpPr/>
              <p:nvPr/>
            </p:nvSpPr>
            <p:spPr>
              <a:xfrm>
                <a:off x="11255327" y="3328739"/>
                <a:ext cx="118871" cy="11887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Calibri"/>
                  <a:ea typeface="+mn-ea"/>
                  <a:cs typeface="+mn-cs"/>
                </a:endParaRPr>
              </a:p>
            </p:txBody>
          </p:sp>
          <p:sp>
            <p:nvSpPr>
              <p:cNvPr id="74" name="TextBox 73"/>
              <p:cNvSpPr txBox="1"/>
              <p:nvPr/>
            </p:nvSpPr>
            <p:spPr>
              <a:xfrm>
                <a:off x="11388034" y="3258819"/>
                <a:ext cx="407485" cy="261610"/>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a:ea typeface="+mn-ea"/>
                    <a:cs typeface="+mn-cs"/>
                  </a:rPr>
                  <a:t>nPR</a:t>
                </a:r>
              </a:p>
            </p:txBody>
          </p:sp>
        </p:grpSp>
      </p:grpSp>
      <p:sp>
        <p:nvSpPr>
          <p:cNvPr id="81" name="Rectangle 80"/>
          <p:cNvSpPr/>
          <p:nvPr/>
        </p:nvSpPr>
        <p:spPr>
          <a:xfrm>
            <a:off x="2920398" y="3305627"/>
            <a:ext cx="570089" cy="817387"/>
          </a:xfrm>
          <a:prstGeom prst="rect">
            <a:avLst/>
          </a:prstGeom>
          <a:solidFill>
            <a:srgbClr val="D85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82" name="Rectangle 81"/>
          <p:cNvSpPr/>
          <p:nvPr/>
        </p:nvSpPr>
        <p:spPr>
          <a:xfrm>
            <a:off x="2920398" y="3270703"/>
            <a:ext cx="570089" cy="3657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2" name="TextBox 41"/>
          <p:cNvSpPr txBox="1"/>
          <p:nvPr/>
        </p:nvSpPr>
        <p:spPr>
          <a:xfrm>
            <a:off x="2997695" y="3617221"/>
            <a:ext cx="415498" cy="246221"/>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a:ea typeface="+mn-ea"/>
                <a:cs typeface="+mn-cs"/>
              </a:rPr>
              <a:t>44.7</a:t>
            </a:r>
            <a:endParaRPr kumimoji="0" lang="en-US" sz="100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80" name="Straight Connector 79"/>
          <p:cNvCxnSpPr/>
          <p:nvPr/>
        </p:nvCxnSpPr>
        <p:spPr>
          <a:xfrm>
            <a:off x="3485202" y="3300688"/>
            <a:ext cx="184151"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83" name="Rectangle 82"/>
          <p:cNvSpPr/>
          <p:nvPr/>
        </p:nvSpPr>
        <p:spPr>
          <a:xfrm>
            <a:off x="1514870" y="2314960"/>
            <a:ext cx="570089" cy="8475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84" name="TextBox 83"/>
          <p:cNvSpPr txBox="1"/>
          <p:nvPr/>
        </p:nvSpPr>
        <p:spPr>
          <a:xfrm>
            <a:off x="1592168" y="2740277"/>
            <a:ext cx="415498" cy="246221"/>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a:ea typeface="+mn-ea"/>
                <a:cs typeface="+mn-cs"/>
              </a:rPr>
              <a:t>45.5</a:t>
            </a:r>
            <a:endParaRPr kumimoji="0" lang="en-US" sz="1000" b="0" i="0" u="none" strike="noStrike" kern="1200" cap="none" spc="0" normalizeH="0" baseline="0" noProof="0" dirty="0">
              <a:ln>
                <a:noFill/>
              </a:ln>
              <a:solidFill>
                <a:srgbClr val="FFFFFF"/>
              </a:solidFill>
              <a:effectLst/>
              <a:uLnTx/>
              <a:uFillTx/>
              <a:latin typeface="Calibri"/>
              <a:ea typeface="+mn-ea"/>
              <a:cs typeface="+mn-cs"/>
            </a:endParaRPr>
          </a:p>
        </p:txBody>
      </p:sp>
      <p:sp>
        <p:nvSpPr>
          <p:cNvPr id="85" name="TextBox 84"/>
          <p:cNvSpPr txBox="1"/>
          <p:nvPr/>
        </p:nvSpPr>
        <p:spPr>
          <a:xfrm>
            <a:off x="2192528" y="3067037"/>
            <a:ext cx="349775" cy="246221"/>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libri"/>
                <a:ea typeface="+mn-ea"/>
                <a:cs typeface="+mn-cs"/>
              </a:rPr>
              <a:t>1.5</a:t>
            </a:r>
            <a:endParaRPr kumimoji="0" lang="en-US" sz="1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86" name="Rectangle 85"/>
          <p:cNvSpPr/>
          <p:nvPr/>
        </p:nvSpPr>
        <p:spPr>
          <a:xfrm>
            <a:off x="1514870" y="3182266"/>
            <a:ext cx="570089" cy="940748"/>
          </a:xfrm>
          <a:prstGeom prst="rect">
            <a:avLst/>
          </a:prstGeom>
          <a:solidFill>
            <a:srgbClr val="D85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87" name="Rectangle 86"/>
          <p:cNvSpPr/>
          <p:nvPr/>
        </p:nvSpPr>
        <p:spPr>
          <a:xfrm>
            <a:off x="1514870" y="3158547"/>
            <a:ext cx="570089" cy="27432"/>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88" name="TextBox 87"/>
          <p:cNvSpPr txBox="1"/>
          <p:nvPr/>
        </p:nvSpPr>
        <p:spPr>
          <a:xfrm>
            <a:off x="1592167" y="3557845"/>
            <a:ext cx="415498" cy="246221"/>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a:ea typeface="+mn-ea"/>
                <a:cs typeface="+mn-cs"/>
              </a:rPr>
              <a:t>50.0</a:t>
            </a:r>
            <a:endParaRPr kumimoji="0" lang="en-US" sz="100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89" name="Straight Connector 88"/>
          <p:cNvCxnSpPr/>
          <p:nvPr/>
        </p:nvCxnSpPr>
        <p:spPr>
          <a:xfrm>
            <a:off x="2080094" y="3170987"/>
            <a:ext cx="184151"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0" name="Rectangle 89"/>
          <p:cNvSpPr/>
          <p:nvPr/>
        </p:nvSpPr>
        <p:spPr>
          <a:xfrm>
            <a:off x="1514870" y="4108573"/>
            <a:ext cx="570089" cy="2743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91" name="TextBox 90"/>
          <p:cNvSpPr txBox="1"/>
          <p:nvPr/>
        </p:nvSpPr>
        <p:spPr>
          <a:xfrm>
            <a:off x="2212320" y="3904909"/>
            <a:ext cx="349775" cy="246221"/>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libri"/>
                <a:ea typeface="+mn-ea"/>
                <a:cs typeface="+mn-cs"/>
              </a:rPr>
              <a:t>1.5</a:t>
            </a:r>
            <a:endParaRPr kumimoji="0" lang="en-US" sz="1000" b="0"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92" name="Straight Connector 91"/>
          <p:cNvCxnSpPr/>
          <p:nvPr/>
        </p:nvCxnSpPr>
        <p:spPr>
          <a:xfrm flipV="1">
            <a:off x="2098140" y="4008858"/>
            <a:ext cx="185897" cy="10694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4" name="Rectangle 93"/>
          <p:cNvSpPr/>
          <p:nvPr/>
        </p:nvSpPr>
        <p:spPr>
          <a:xfrm>
            <a:off x="4337660" y="2336426"/>
            <a:ext cx="570089" cy="88305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95" name="TextBox 94"/>
          <p:cNvSpPr txBox="1"/>
          <p:nvPr/>
        </p:nvSpPr>
        <p:spPr>
          <a:xfrm>
            <a:off x="4414959" y="2740277"/>
            <a:ext cx="415498" cy="246221"/>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a:ea typeface="+mn-ea"/>
                <a:cs typeface="+mn-cs"/>
              </a:rPr>
              <a:t>47.4</a:t>
            </a:r>
            <a:endParaRPr kumimoji="0" lang="en-US" sz="1000" b="0" i="0" u="none" strike="noStrike" kern="1200" cap="none" spc="0" normalizeH="0" baseline="0" noProof="0" dirty="0">
              <a:ln>
                <a:noFill/>
              </a:ln>
              <a:solidFill>
                <a:srgbClr val="FFFFFF"/>
              </a:solidFill>
              <a:effectLst/>
              <a:uLnTx/>
              <a:uFillTx/>
              <a:latin typeface="Calibri"/>
              <a:ea typeface="+mn-ea"/>
              <a:cs typeface="+mn-cs"/>
            </a:endParaRPr>
          </a:p>
        </p:txBody>
      </p:sp>
      <p:sp>
        <p:nvSpPr>
          <p:cNvPr id="96" name="TextBox 95"/>
          <p:cNvSpPr txBox="1"/>
          <p:nvPr/>
        </p:nvSpPr>
        <p:spPr>
          <a:xfrm>
            <a:off x="4950921" y="2991910"/>
            <a:ext cx="349775" cy="246221"/>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libri"/>
                <a:ea typeface="+mn-ea"/>
                <a:cs typeface="+mn-cs"/>
              </a:rPr>
              <a:t>0.9</a:t>
            </a:r>
            <a:endParaRPr kumimoji="0" lang="en-US" sz="1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97" name="Rectangle 96"/>
          <p:cNvSpPr/>
          <p:nvPr/>
        </p:nvSpPr>
        <p:spPr>
          <a:xfrm>
            <a:off x="4337660" y="3248099"/>
            <a:ext cx="570089" cy="874915"/>
          </a:xfrm>
          <a:prstGeom prst="rect">
            <a:avLst/>
          </a:prstGeom>
          <a:solidFill>
            <a:srgbClr val="D85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98" name="Rectangle 97"/>
          <p:cNvSpPr/>
          <p:nvPr/>
        </p:nvSpPr>
        <p:spPr>
          <a:xfrm>
            <a:off x="4337660" y="3215787"/>
            <a:ext cx="570089" cy="1828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99" name="TextBox 98"/>
          <p:cNvSpPr txBox="1"/>
          <p:nvPr/>
        </p:nvSpPr>
        <p:spPr>
          <a:xfrm>
            <a:off x="4414957" y="3557845"/>
            <a:ext cx="415498" cy="246221"/>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a:ea typeface="+mn-ea"/>
                <a:cs typeface="+mn-cs"/>
              </a:rPr>
              <a:t>47.4</a:t>
            </a:r>
            <a:endParaRPr kumimoji="0" lang="en-US" sz="100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100" name="Straight Connector 99"/>
          <p:cNvCxnSpPr/>
          <p:nvPr/>
        </p:nvCxnSpPr>
        <p:spPr>
          <a:xfrm flipV="1">
            <a:off x="4902883" y="3155086"/>
            <a:ext cx="115397" cy="73141"/>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01" name="Rectangle 100"/>
          <p:cNvSpPr/>
          <p:nvPr/>
        </p:nvSpPr>
        <p:spPr>
          <a:xfrm>
            <a:off x="4337660" y="4112151"/>
            <a:ext cx="570089" cy="2743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02" name="TextBox 101"/>
          <p:cNvSpPr txBox="1"/>
          <p:nvPr/>
        </p:nvSpPr>
        <p:spPr>
          <a:xfrm>
            <a:off x="5024377" y="3908485"/>
            <a:ext cx="349775" cy="246221"/>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libri"/>
                <a:ea typeface="+mn-ea"/>
                <a:cs typeface="+mn-cs"/>
              </a:rPr>
              <a:t>0.9</a:t>
            </a:r>
            <a:endParaRPr kumimoji="0" lang="en-US" sz="1000" b="0"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103" name="Straight Connector 102"/>
          <p:cNvCxnSpPr/>
          <p:nvPr/>
        </p:nvCxnSpPr>
        <p:spPr>
          <a:xfrm flipV="1">
            <a:off x="4910197" y="4012435"/>
            <a:ext cx="185897" cy="10694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04" name="Rectangle 103"/>
          <p:cNvSpPr/>
          <p:nvPr/>
        </p:nvSpPr>
        <p:spPr>
          <a:xfrm>
            <a:off x="4337660" y="3233675"/>
            <a:ext cx="570089" cy="18288"/>
          </a:xfrm>
          <a:prstGeom prst="rect">
            <a:avLst/>
          </a:prstGeom>
          <a:solidFill>
            <a:srgbClr val="A923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106" name="Straight Connector 105"/>
          <p:cNvCxnSpPr/>
          <p:nvPr/>
        </p:nvCxnSpPr>
        <p:spPr>
          <a:xfrm>
            <a:off x="4902883" y="3246116"/>
            <a:ext cx="115397" cy="48491"/>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08" name="TextBox 107"/>
          <p:cNvSpPr txBox="1"/>
          <p:nvPr/>
        </p:nvSpPr>
        <p:spPr>
          <a:xfrm>
            <a:off x="4950921" y="3181514"/>
            <a:ext cx="349775" cy="246221"/>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libri"/>
                <a:ea typeface="+mn-ea"/>
                <a:cs typeface="+mn-cs"/>
              </a:rPr>
              <a:t>0.9</a:t>
            </a:r>
            <a:endParaRPr kumimoji="0" lang="en-US" sz="1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0" name="Freeform 147">
            <a:extLst>
              <a:ext uri="{FF2B5EF4-FFF2-40B4-BE49-F238E27FC236}">
                <a16:creationId xmlns:a16="http://schemas.microsoft.com/office/drawing/2014/main" id="{8720DB98-0446-BE0F-FA3C-97B9DD7199DA}"/>
              </a:ext>
            </a:extLst>
          </p:cNvPr>
          <p:cNvSpPr/>
          <p:nvPr/>
        </p:nvSpPr>
        <p:spPr>
          <a:xfrm>
            <a:off x="1084429" y="2278191"/>
            <a:ext cx="4381060" cy="1855192"/>
          </a:xfrm>
          <a:custGeom>
            <a:avLst/>
            <a:gdLst>
              <a:gd name="connsiteX0" fmla="*/ 0 w 3251200"/>
              <a:gd name="connsiteY0" fmla="*/ 0 h 1684866"/>
              <a:gd name="connsiteX1" fmla="*/ 8466 w 3251200"/>
              <a:gd name="connsiteY1" fmla="*/ 1684866 h 1684866"/>
              <a:gd name="connsiteX2" fmla="*/ 3251200 w 3251200"/>
              <a:gd name="connsiteY2" fmla="*/ 1684866 h 1684866"/>
              <a:gd name="connsiteX0" fmla="*/ 2117 w 3242734"/>
              <a:gd name="connsiteY0" fmla="*/ 0 h 1684866"/>
              <a:gd name="connsiteX1" fmla="*/ 0 w 3242734"/>
              <a:gd name="connsiteY1" fmla="*/ 1684866 h 1684866"/>
              <a:gd name="connsiteX2" fmla="*/ 3242734 w 3242734"/>
              <a:gd name="connsiteY2" fmla="*/ 1684866 h 1684866"/>
            </a:gdLst>
            <a:ahLst/>
            <a:cxnLst>
              <a:cxn ang="0">
                <a:pos x="connsiteX0" y="connsiteY0"/>
              </a:cxn>
              <a:cxn ang="0">
                <a:pos x="connsiteX1" y="connsiteY1"/>
              </a:cxn>
              <a:cxn ang="0">
                <a:pos x="connsiteX2" y="connsiteY2"/>
              </a:cxn>
            </a:cxnLst>
            <a:rect l="l" t="t" r="r" b="b"/>
            <a:pathLst>
              <a:path w="3242734" h="1684866">
                <a:moveTo>
                  <a:pt x="2117" y="0"/>
                </a:moveTo>
                <a:cubicBezTo>
                  <a:pt x="1411" y="561622"/>
                  <a:pt x="706" y="1123244"/>
                  <a:pt x="0" y="1684866"/>
                </a:cubicBezTo>
                <a:lnTo>
                  <a:pt x="3242734" y="1684866"/>
                </a:lnTo>
              </a:path>
            </a:pathLst>
          </a:cu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60" name="Group 59"/>
          <p:cNvGrpSpPr/>
          <p:nvPr/>
        </p:nvGrpSpPr>
        <p:grpSpPr>
          <a:xfrm>
            <a:off x="626803" y="2201197"/>
            <a:ext cx="334080" cy="2025579"/>
            <a:chOff x="876463" y="2374665"/>
            <a:chExt cx="334080" cy="2025578"/>
          </a:xfrm>
        </p:grpSpPr>
        <p:sp>
          <p:nvSpPr>
            <p:cNvPr id="12" name="TextBox 11">
              <a:extLst>
                <a:ext uri="{FF2B5EF4-FFF2-40B4-BE49-F238E27FC236}">
                  <a16:creationId xmlns:a16="http://schemas.microsoft.com/office/drawing/2014/main" id="{000E6E32-C10C-0849-2F04-7238FCCDD5A6}"/>
                </a:ext>
              </a:extLst>
            </p:cNvPr>
            <p:cNvSpPr txBox="1"/>
            <p:nvPr/>
          </p:nvSpPr>
          <p:spPr>
            <a:xfrm>
              <a:off x="876463" y="3295980"/>
              <a:ext cx="334080" cy="182952"/>
            </a:xfrm>
            <a:prstGeom prst="rect">
              <a:avLst/>
            </a:prstGeom>
            <a:noFill/>
          </p:spPr>
          <p:txBody>
            <a:bodyPr wrap="square" lIns="0" tIns="0" rIns="0" bIns="0" rtlCol="0">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50</a:t>
              </a:r>
            </a:p>
          </p:txBody>
        </p:sp>
        <p:sp>
          <p:nvSpPr>
            <p:cNvPr id="13" name="TextBox 12">
              <a:extLst>
                <a:ext uri="{FF2B5EF4-FFF2-40B4-BE49-F238E27FC236}">
                  <a16:creationId xmlns:a16="http://schemas.microsoft.com/office/drawing/2014/main" id="{3F43449C-89D4-2EDB-4B96-3BA54D090F56}"/>
                </a:ext>
              </a:extLst>
            </p:cNvPr>
            <p:cNvSpPr txBox="1"/>
            <p:nvPr/>
          </p:nvSpPr>
          <p:spPr>
            <a:xfrm>
              <a:off x="876463" y="4217291"/>
              <a:ext cx="334080" cy="182952"/>
            </a:xfrm>
            <a:prstGeom prst="rect">
              <a:avLst/>
            </a:prstGeom>
            <a:noFill/>
          </p:spPr>
          <p:txBody>
            <a:bodyPr wrap="square" lIns="0" tIns="0" rIns="0" bIns="0" rtlCol="0">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0</a:t>
              </a:r>
            </a:p>
          </p:txBody>
        </p:sp>
        <p:sp>
          <p:nvSpPr>
            <p:cNvPr id="14" name="TextBox 13">
              <a:extLst>
                <a:ext uri="{FF2B5EF4-FFF2-40B4-BE49-F238E27FC236}">
                  <a16:creationId xmlns:a16="http://schemas.microsoft.com/office/drawing/2014/main" id="{3F43449C-89D4-2EDB-4B96-3BA54D090F56}"/>
                </a:ext>
              </a:extLst>
            </p:cNvPr>
            <p:cNvSpPr txBox="1"/>
            <p:nvPr/>
          </p:nvSpPr>
          <p:spPr>
            <a:xfrm>
              <a:off x="876463" y="3848769"/>
              <a:ext cx="334080" cy="182952"/>
            </a:xfrm>
            <a:prstGeom prst="rect">
              <a:avLst/>
            </a:prstGeom>
            <a:noFill/>
          </p:spPr>
          <p:txBody>
            <a:bodyPr wrap="square" lIns="0" tIns="0" rIns="0" bIns="0" rtlCol="0">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20</a:t>
              </a:r>
            </a:p>
          </p:txBody>
        </p:sp>
        <p:sp>
          <p:nvSpPr>
            <p:cNvPr id="15" name="TextBox 14">
              <a:extLst>
                <a:ext uri="{FF2B5EF4-FFF2-40B4-BE49-F238E27FC236}">
                  <a16:creationId xmlns:a16="http://schemas.microsoft.com/office/drawing/2014/main" id="{000E6E32-C10C-0849-2F04-7238FCCDD5A6}"/>
                </a:ext>
              </a:extLst>
            </p:cNvPr>
            <p:cNvSpPr txBox="1"/>
            <p:nvPr/>
          </p:nvSpPr>
          <p:spPr>
            <a:xfrm>
              <a:off x="876463" y="2927454"/>
              <a:ext cx="334080" cy="182952"/>
            </a:xfrm>
            <a:prstGeom prst="rect">
              <a:avLst/>
            </a:prstGeom>
            <a:noFill/>
          </p:spPr>
          <p:txBody>
            <a:bodyPr wrap="square" lIns="0" tIns="0" rIns="0" bIns="0" rtlCol="0">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70</a:t>
              </a:r>
            </a:p>
          </p:txBody>
        </p:sp>
        <p:sp>
          <p:nvSpPr>
            <p:cNvPr id="16" name="TextBox 15">
              <a:extLst>
                <a:ext uri="{FF2B5EF4-FFF2-40B4-BE49-F238E27FC236}">
                  <a16:creationId xmlns:a16="http://schemas.microsoft.com/office/drawing/2014/main" id="{000E6E32-C10C-0849-2F04-7238FCCDD5A6}"/>
                </a:ext>
              </a:extLst>
            </p:cNvPr>
            <p:cNvSpPr txBox="1"/>
            <p:nvPr/>
          </p:nvSpPr>
          <p:spPr>
            <a:xfrm>
              <a:off x="876463" y="2374665"/>
              <a:ext cx="334080" cy="182952"/>
            </a:xfrm>
            <a:prstGeom prst="rect">
              <a:avLst/>
            </a:prstGeom>
            <a:noFill/>
          </p:spPr>
          <p:txBody>
            <a:bodyPr wrap="square" lIns="0" tIns="0" rIns="0" bIns="0" rtlCol="0">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100</a:t>
              </a:r>
            </a:p>
          </p:txBody>
        </p:sp>
        <p:sp>
          <p:nvSpPr>
            <p:cNvPr id="17" name="TextBox 16">
              <a:extLst>
                <a:ext uri="{FF2B5EF4-FFF2-40B4-BE49-F238E27FC236}">
                  <a16:creationId xmlns:a16="http://schemas.microsoft.com/office/drawing/2014/main" id="{3F43449C-89D4-2EDB-4B96-3BA54D090F56}"/>
                </a:ext>
              </a:extLst>
            </p:cNvPr>
            <p:cNvSpPr txBox="1"/>
            <p:nvPr/>
          </p:nvSpPr>
          <p:spPr>
            <a:xfrm>
              <a:off x="876463" y="4033032"/>
              <a:ext cx="334080" cy="182952"/>
            </a:xfrm>
            <a:prstGeom prst="rect">
              <a:avLst/>
            </a:prstGeom>
            <a:noFill/>
          </p:spPr>
          <p:txBody>
            <a:bodyPr wrap="square" lIns="0" tIns="0" rIns="0" bIns="0" rtlCol="0">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10</a:t>
              </a:r>
            </a:p>
          </p:txBody>
        </p:sp>
        <p:sp>
          <p:nvSpPr>
            <p:cNvPr id="18" name="TextBox 17">
              <a:extLst>
                <a:ext uri="{FF2B5EF4-FFF2-40B4-BE49-F238E27FC236}">
                  <a16:creationId xmlns:a16="http://schemas.microsoft.com/office/drawing/2014/main" id="{3F43449C-89D4-2EDB-4B96-3BA54D090F56}"/>
                </a:ext>
              </a:extLst>
            </p:cNvPr>
            <p:cNvSpPr txBox="1"/>
            <p:nvPr/>
          </p:nvSpPr>
          <p:spPr>
            <a:xfrm>
              <a:off x="876463" y="3664506"/>
              <a:ext cx="334080" cy="182952"/>
            </a:xfrm>
            <a:prstGeom prst="rect">
              <a:avLst/>
            </a:prstGeom>
            <a:noFill/>
          </p:spPr>
          <p:txBody>
            <a:bodyPr wrap="square" lIns="0" tIns="0" rIns="0" bIns="0" rtlCol="0">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30</a:t>
              </a:r>
            </a:p>
          </p:txBody>
        </p:sp>
        <p:sp>
          <p:nvSpPr>
            <p:cNvPr id="19" name="TextBox 18">
              <a:extLst>
                <a:ext uri="{FF2B5EF4-FFF2-40B4-BE49-F238E27FC236}">
                  <a16:creationId xmlns:a16="http://schemas.microsoft.com/office/drawing/2014/main" id="{3F43449C-89D4-2EDB-4B96-3BA54D090F56}"/>
                </a:ext>
              </a:extLst>
            </p:cNvPr>
            <p:cNvSpPr txBox="1"/>
            <p:nvPr/>
          </p:nvSpPr>
          <p:spPr>
            <a:xfrm>
              <a:off x="876463" y="3480243"/>
              <a:ext cx="334080" cy="182952"/>
            </a:xfrm>
            <a:prstGeom prst="rect">
              <a:avLst/>
            </a:prstGeom>
            <a:noFill/>
          </p:spPr>
          <p:txBody>
            <a:bodyPr wrap="square" lIns="0" tIns="0" rIns="0" bIns="0" rtlCol="0">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40</a:t>
              </a:r>
            </a:p>
          </p:txBody>
        </p:sp>
        <p:sp>
          <p:nvSpPr>
            <p:cNvPr id="20" name="TextBox 19">
              <a:extLst>
                <a:ext uri="{FF2B5EF4-FFF2-40B4-BE49-F238E27FC236}">
                  <a16:creationId xmlns:a16="http://schemas.microsoft.com/office/drawing/2014/main" id="{000E6E32-C10C-0849-2F04-7238FCCDD5A6}"/>
                </a:ext>
              </a:extLst>
            </p:cNvPr>
            <p:cNvSpPr txBox="1"/>
            <p:nvPr/>
          </p:nvSpPr>
          <p:spPr>
            <a:xfrm>
              <a:off x="876463" y="3111717"/>
              <a:ext cx="334080" cy="182952"/>
            </a:xfrm>
            <a:prstGeom prst="rect">
              <a:avLst/>
            </a:prstGeom>
            <a:noFill/>
          </p:spPr>
          <p:txBody>
            <a:bodyPr wrap="square" lIns="0" tIns="0" rIns="0" bIns="0" rtlCol="0">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60</a:t>
              </a:r>
            </a:p>
          </p:txBody>
        </p:sp>
        <p:sp>
          <p:nvSpPr>
            <p:cNvPr id="21" name="TextBox 20">
              <a:extLst>
                <a:ext uri="{FF2B5EF4-FFF2-40B4-BE49-F238E27FC236}">
                  <a16:creationId xmlns:a16="http://schemas.microsoft.com/office/drawing/2014/main" id="{000E6E32-C10C-0849-2F04-7238FCCDD5A6}"/>
                </a:ext>
              </a:extLst>
            </p:cNvPr>
            <p:cNvSpPr txBox="1"/>
            <p:nvPr/>
          </p:nvSpPr>
          <p:spPr>
            <a:xfrm>
              <a:off x="876463" y="2743191"/>
              <a:ext cx="334080" cy="182952"/>
            </a:xfrm>
            <a:prstGeom prst="rect">
              <a:avLst/>
            </a:prstGeom>
            <a:noFill/>
          </p:spPr>
          <p:txBody>
            <a:bodyPr wrap="square" lIns="0" tIns="0" rIns="0" bIns="0" rtlCol="0">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80</a:t>
              </a:r>
            </a:p>
          </p:txBody>
        </p:sp>
        <p:sp>
          <p:nvSpPr>
            <p:cNvPr id="22" name="TextBox 21">
              <a:extLst>
                <a:ext uri="{FF2B5EF4-FFF2-40B4-BE49-F238E27FC236}">
                  <a16:creationId xmlns:a16="http://schemas.microsoft.com/office/drawing/2014/main" id="{000E6E32-C10C-0849-2F04-7238FCCDD5A6}"/>
                </a:ext>
              </a:extLst>
            </p:cNvPr>
            <p:cNvSpPr txBox="1"/>
            <p:nvPr/>
          </p:nvSpPr>
          <p:spPr>
            <a:xfrm>
              <a:off x="876463" y="2558928"/>
              <a:ext cx="334080" cy="182952"/>
            </a:xfrm>
            <a:prstGeom prst="rect">
              <a:avLst/>
            </a:prstGeom>
            <a:noFill/>
          </p:spPr>
          <p:txBody>
            <a:bodyPr wrap="square" lIns="0" tIns="0" rIns="0" bIns="0" rtlCol="0">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90</a:t>
              </a:r>
            </a:p>
          </p:txBody>
        </p:sp>
      </p:grpSp>
      <p:sp>
        <p:nvSpPr>
          <p:cNvPr id="23" name="TextBox 22">
            <a:extLst>
              <a:ext uri="{FF2B5EF4-FFF2-40B4-BE49-F238E27FC236}">
                <a16:creationId xmlns:a16="http://schemas.microsoft.com/office/drawing/2014/main" id="{7BBD2222-7D7D-B3B2-C208-6074BB17FDB1}"/>
              </a:ext>
            </a:extLst>
          </p:cNvPr>
          <p:cNvSpPr txBox="1"/>
          <p:nvPr/>
        </p:nvSpPr>
        <p:spPr>
          <a:xfrm rot="16200000">
            <a:off x="-245440" y="3180657"/>
            <a:ext cx="1751599" cy="155963"/>
          </a:xfrm>
          <a:prstGeom prst="rect">
            <a:avLst/>
          </a:prstGeom>
          <a:noFill/>
        </p:spPr>
        <p:txBody>
          <a:bodyPr wrap="squar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Patients (%)</a:t>
            </a:r>
          </a:p>
        </p:txBody>
      </p:sp>
      <p:sp>
        <p:nvSpPr>
          <p:cNvPr id="36" name="TextBox 35">
            <a:extLst>
              <a:ext uri="{FF2B5EF4-FFF2-40B4-BE49-F238E27FC236}">
                <a16:creationId xmlns:a16="http://schemas.microsoft.com/office/drawing/2014/main" id="{3F43449C-89D4-2EDB-4B96-3BA54D090F56}"/>
              </a:ext>
            </a:extLst>
          </p:cNvPr>
          <p:cNvSpPr txBox="1"/>
          <p:nvPr/>
        </p:nvSpPr>
        <p:spPr>
          <a:xfrm>
            <a:off x="1071376" y="4240430"/>
            <a:ext cx="1395920" cy="706873"/>
          </a:xfrm>
          <a:prstGeom prst="rect">
            <a:avLst/>
          </a:prstGeom>
          <a:noFill/>
        </p:spPr>
        <p:txBody>
          <a:bodyPr wrap="square" lIns="0" tIns="0" rIns="0" bIns="0" rtlCol="0">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a:ea typeface="+mn-ea"/>
                <a:cs typeface="+mn-cs"/>
              </a:rPr>
              <a:t>With del(17p) and/or </a:t>
            </a:r>
            <a:br>
              <a:rPr kumimoji="0" lang="en-US" sz="1000" b="1" i="0" u="none" strike="noStrike" kern="1200" cap="none" spc="0" normalizeH="0" baseline="0" noProof="0" dirty="0">
                <a:ln>
                  <a:noFill/>
                </a:ln>
                <a:solidFill>
                  <a:prstClr val="black"/>
                </a:solidFill>
                <a:effectLst/>
                <a:uLnTx/>
                <a:uFillTx/>
                <a:latin typeface="Arial"/>
                <a:ea typeface="+mn-ea"/>
                <a:cs typeface="+mn-cs"/>
              </a:rPr>
            </a:br>
            <a:r>
              <a:rPr kumimoji="0" lang="en-US" sz="1000" b="1" i="1" u="none" strike="noStrike" kern="1200" cap="none" spc="0" normalizeH="0" baseline="0" noProof="0" dirty="0">
                <a:ln>
                  <a:noFill/>
                </a:ln>
                <a:solidFill>
                  <a:prstClr val="black"/>
                </a:solidFill>
                <a:effectLst/>
                <a:uLnTx/>
                <a:uFillTx/>
                <a:latin typeface="Arial"/>
                <a:ea typeface="+mn-ea"/>
                <a:cs typeface="+mn-cs"/>
              </a:rPr>
              <a:t>TP53</a:t>
            </a:r>
            <a:r>
              <a:rPr kumimoji="0" lang="en-US" sz="1000" b="1" i="0" u="none" strike="noStrike" kern="1200" cap="none" spc="0" normalizeH="0" baseline="0" noProof="0" dirty="0">
                <a:ln>
                  <a:noFill/>
                </a:ln>
                <a:solidFill>
                  <a:prstClr val="black"/>
                </a:solidFill>
                <a:effectLst/>
                <a:uLnTx/>
                <a:uFillTx/>
                <a:latin typeface="Arial"/>
                <a:ea typeface="+mn-ea"/>
                <a:cs typeface="+mn-cs"/>
              </a:rPr>
              <a:t>mut (n = 66)</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a:ea typeface="+mn-ea"/>
                <a:cs typeface="+mn-cs"/>
              </a:rPr>
              <a:t>38.7</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(0.4-58.0)</a:t>
            </a:r>
          </a:p>
        </p:txBody>
      </p:sp>
      <p:sp>
        <p:nvSpPr>
          <p:cNvPr id="62" name="TextBox 61">
            <a:extLst>
              <a:ext uri="{FF2B5EF4-FFF2-40B4-BE49-F238E27FC236}">
                <a16:creationId xmlns:a16="http://schemas.microsoft.com/office/drawing/2014/main" id="{3F43449C-89D4-2EDB-4B96-3BA54D090F56}"/>
              </a:ext>
            </a:extLst>
          </p:cNvPr>
          <p:cNvSpPr txBox="1"/>
          <p:nvPr/>
        </p:nvSpPr>
        <p:spPr>
          <a:xfrm>
            <a:off x="4198167" y="4240430"/>
            <a:ext cx="810672" cy="530637"/>
          </a:xfrm>
          <a:prstGeom prst="rect">
            <a:avLst/>
          </a:prstGeom>
          <a:noFill/>
        </p:spPr>
        <p:txBody>
          <a:bodyPr wrap="square" lIns="0" tIns="0" rIns="0" bIns="0" rtlCol="0">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a:ea typeface="+mn-ea"/>
                <a:cs typeface="+mn-cs"/>
              </a:rPr>
              <a:t>All patients </a:t>
            </a:r>
            <a:br>
              <a:rPr kumimoji="0" lang="en-US" sz="1000" b="1" i="0" u="none" strike="noStrike" kern="1200" cap="none" spc="0" normalizeH="0" baseline="0" noProof="0" dirty="0">
                <a:ln>
                  <a:noFill/>
                </a:ln>
                <a:solidFill>
                  <a:prstClr val="black"/>
                </a:solidFill>
                <a:effectLst/>
                <a:uLnTx/>
                <a:uFillTx/>
                <a:latin typeface="Arial"/>
                <a:ea typeface="+mn-ea"/>
                <a:cs typeface="+mn-cs"/>
              </a:rPr>
            </a:br>
            <a:r>
              <a:rPr kumimoji="0" lang="en-US" sz="1000" b="1" i="0" u="none" strike="noStrike" kern="1200" cap="none" spc="0" normalizeH="0" baseline="0" noProof="0" dirty="0">
                <a:ln>
                  <a:noFill/>
                </a:ln>
                <a:solidFill>
                  <a:prstClr val="black"/>
                </a:solidFill>
                <a:effectLst/>
                <a:uLnTx/>
                <a:uFillTx/>
                <a:latin typeface="Arial"/>
                <a:ea typeface="+mn-ea"/>
                <a:cs typeface="+mn-cs"/>
              </a:rPr>
              <a:t>(n = 114)</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a:ea typeface="+mn-ea"/>
                <a:cs typeface="+mn-cs"/>
              </a:rPr>
              <a:t>31.2</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(0.4-58.0)</a:t>
            </a:r>
          </a:p>
        </p:txBody>
      </p:sp>
      <p:sp>
        <p:nvSpPr>
          <p:cNvPr id="63" name="TextBox 62">
            <a:extLst>
              <a:ext uri="{FF2B5EF4-FFF2-40B4-BE49-F238E27FC236}">
                <a16:creationId xmlns:a16="http://schemas.microsoft.com/office/drawing/2014/main" id="{3F43449C-89D4-2EDB-4B96-3BA54D090F56}"/>
              </a:ext>
            </a:extLst>
          </p:cNvPr>
          <p:cNvSpPr txBox="1"/>
          <p:nvPr/>
        </p:nvSpPr>
        <p:spPr>
          <a:xfrm>
            <a:off x="2567706" y="4242131"/>
            <a:ext cx="1463205" cy="547571"/>
          </a:xfrm>
          <a:prstGeom prst="rect">
            <a:avLst/>
          </a:prstGeom>
          <a:noFill/>
        </p:spPr>
        <p:txBody>
          <a:bodyPr wrap="square" lIns="0" tIns="0" rIns="0" bIns="0" rtlCol="0">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a:ea typeface="+mn-ea"/>
                <a:cs typeface="+mn-cs"/>
              </a:rPr>
              <a:t>Without del(17p) and/or </a:t>
            </a:r>
            <a:r>
              <a:rPr kumimoji="0" lang="en-US" sz="1000" b="1" i="1" u="none" strike="noStrike" kern="1200" cap="none" spc="0" normalizeH="0" baseline="0" noProof="0" dirty="0">
                <a:ln>
                  <a:noFill/>
                </a:ln>
                <a:solidFill>
                  <a:prstClr val="black"/>
                </a:solidFill>
                <a:effectLst/>
                <a:uLnTx/>
                <a:uFillTx/>
                <a:latin typeface="Arial"/>
                <a:ea typeface="+mn-ea"/>
                <a:cs typeface="+mn-cs"/>
              </a:rPr>
              <a:t>TP53</a:t>
            </a:r>
            <a:r>
              <a:rPr kumimoji="0" lang="en-US" sz="1000" b="1" i="0" u="none" strike="noStrike" kern="1200" cap="none" spc="0" normalizeH="0" baseline="0" noProof="0" dirty="0">
                <a:ln>
                  <a:noFill/>
                </a:ln>
                <a:solidFill>
                  <a:prstClr val="black"/>
                </a:solidFill>
                <a:effectLst/>
                <a:uLnTx/>
                <a:uFillTx/>
                <a:latin typeface="Arial"/>
                <a:ea typeface="+mn-ea"/>
                <a:cs typeface="+mn-cs"/>
              </a:rPr>
              <a:t>mut (n = 47)</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a:ea typeface="+mn-ea"/>
                <a:cs typeface="+mn-cs"/>
              </a:rPr>
              <a:t>29.6</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(0.6-31.9)</a:t>
            </a:r>
          </a:p>
        </p:txBody>
      </p:sp>
      <p:grpSp>
        <p:nvGrpSpPr>
          <p:cNvPr id="59" name="Group 58"/>
          <p:cNvGrpSpPr/>
          <p:nvPr/>
        </p:nvGrpSpPr>
        <p:grpSpPr>
          <a:xfrm>
            <a:off x="1020723" y="2290758"/>
            <a:ext cx="66728" cy="1844876"/>
            <a:chOff x="1304247" y="2469869"/>
            <a:chExt cx="66728" cy="1844876"/>
          </a:xfrm>
        </p:grpSpPr>
        <p:cxnSp>
          <p:nvCxnSpPr>
            <p:cNvPr id="25" name="Straight Connector 24">
              <a:extLst>
                <a:ext uri="{FF2B5EF4-FFF2-40B4-BE49-F238E27FC236}">
                  <a16:creationId xmlns:a16="http://schemas.microsoft.com/office/drawing/2014/main" id="{0BCEDC2B-A46A-2D2A-7A2F-058CD63B5C97}"/>
                </a:ext>
              </a:extLst>
            </p:cNvPr>
            <p:cNvCxnSpPr/>
            <p:nvPr/>
          </p:nvCxnSpPr>
          <p:spPr>
            <a:xfrm>
              <a:off x="1304247" y="3023333"/>
              <a:ext cx="66728" cy="0"/>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5F5182BF-0BE1-2FB2-29AA-5E5C775289A6}"/>
                </a:ext>
              </a:extLst>
            </p:cNvPr>
            <p:cNvCxnSpPr/>
            <p:nvPr/>
          </p:nvCxnSpPr>
          <p:spPr>
            <a:xfrm>
              <a:off x="1304247" y="4314745"/>
              <a:ext cx="66728" cy="0"/>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E93A54F0-1F76-0314-AC2C-E0787F8FD088}"/>
                </a:ext>
              </a:extLst>
            </p:cNvPr>
            <p:cNvCxnSpPr/>
            <p:nvPr/>
          </p:nvCxnSpPr>
          <p:spPr>
            <a:xfrm>
              <a:off x="1304247" y="3207821"/>
              <a:ext cx="66728" cy="0"/>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4297FD1C-413B-3F34-3415-2BE5F504E04D}"/>
                </a:ext>
              </a:extLst>
            </p:cNvPr>
            <p:cNvCxnSpPr/>
            <p:nvPr/>
          </p:nvCxnSpPr>
          <p:spPr>
            <a:xfrm>
              <a:off x="1304247" y="3392309"/>
              <a:ext cx="66728" cy="0"/>
            </a:xfrm>
            <a:prstGeom prst="line">
              <a:avLst/>
            </a:prstGeom>
            <a:ln w="2857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0BCEDC2B-A46A-2D2A-7A2F-058CD63B5C97}"/>
                </a:ext>
              </a:extLst>
            </p:cNvPr>
            <p:cNvCxnSpPr/>
            <p:nvPr/>
          </p:nvCxnSpPr>
          <p:spPr>
            <a:xfrm>
              <a:off x="1304247" y="3761285"/>
              <a:ext cx="66728" cy="0"/>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E93A54F0-1F76-0314-AC2C-E0787F8FD088}"/>
                </a:ext>
              </a:extLst>
            </p:cNvPr>
            <p:cNvCxnSpPr/>
            <p:nvPr/>
          </p:nvCxnSpPr>
          <p:spPr>
            <a:xfrm>
              <a:off x="1304247" y="3945773"/>
              <a:ext cx="66728" cy="0"/>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E93A54F0-1F76-0314-AC2C-E0787F8FD088}"/>
                </a:ext>
              </a:extLst>
            </p:cNvPr>
            <p:cNvCxnSpPr/>
            <p:nvPr/>
          </p:nvCxnSpPr>
          <p:spPr>
            <a:xfrm>
              <a:off x="1304247" y="4130261"/>
              <a:ext cx="66728" cy="0"/>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E93A54F0-1F76-0314-AC2C-E0787F8FD088}"/>
                </a:ext>
              </a:extLst>
            </p:cNvPr>
            <p:cNvCxnSpPr/>
            <p:nvPr/>
          </p:nvCxnSpPr>
          <p:spPr>
            <a:xfrm>
              <a:off x="1304247" y="3576797"/>
              <a:ext cx="66728" cy="0"/>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E93A54F0-1F76-0314-AC2C-E0787F8FD088}"/>
                </a:ext>
              </a:extLst>
            </p:cNvPr>
            <p:cNvCxnSpPr/>
            <p:nvPr/>
          </p:nvCxnSpPr>
          <p:spPr>
            <a:xfrm>
              <a:off x="1304247" y="2654357"/>
              <a:ext cx="66728" cy="0"/>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4297FD1C-413B-3F34-3415-2BE5F504E04D}"/>
                </a:ext>
              </a:extLst>
            </p:cNvPr>
            <p:cNvCxnSpPr/>
            <p:nvPr/>
          </p:nvCxnSpPr>
          <p:spPr>
            <a:xfrm>
              <a:off x="1304247" y="2469869"/>
              <a:ext cx="66728" cy="0"/>
            </a:xfrm>
            <a:prstGeom prst="line">
              <a:avLst/>
            </a:prstGeom>
            <a:ln w="2857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4297FD1C-413B-3F34-3415-2BE5F504E04D}"/>
                </a:ext>
              </a:extLst>
            </p:cNvPr>
            <p:cNvCxnSpPr/>
            <p:nvPr/>
          </p:nvCxnSpPr>
          <p:spPr>
            <a:xfrm>
              <a:off x="1304247" y="2838845"/>
              <a:ext cx="66728" cy="0"/>
            </a:xfrm>
            <a:prstGeom prst="line">
              <a:avLst/>
            </a:prstGeom>
            <a:ln w="28575" cmpd="sng">
              <a:solidFill>
                <a:schemeClr val="tx2"/>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3" name="Table 5">
            <a:extLst>
              <a:ext uri="{FF2B5EF4-FFF2-40B4-BE49-F238E27FC236}">
                <a16:creationId xmlns:a16="http://schemas.microsoft.com/office/drawing/2014/main" id="{09400876-E381-5AD7-484A-76E9048F2891}"/>
              </a:ext>
            </a:extLst>
          </p:cNvPr>
          <p:cNvGraphicFramePr>
            <a:graphicFrameLocks noGrp="1"/>
          </p:cNvGraphicFramePr>
          <p:nvPr/>
        </p:nvGraphicFramePr>
        <p:xfrm>
          <a:off x="6166961" y="1702647"/>
          <a:ext cx="5886211" cy="2286000"/>
        </p:xfrm>
        <a:graphic>
          <a:graphicData uri="http://schemas.openxmlformats.org/drawingml/2006/table">
            <a:tbl>
              <a:tblPr firstRow="1" bandRow="1">
                <a:tableStyleId>{6E25E649-3F16-4E02-A733-19D2CDBF48F0}</a:tableStyleId>
              </a:tblPr>
              <a:tblGrid>
                <a:gridCol w="1580631">
                  <a:extLst>
                    <a:ext uri="{9D8B030D-6E8A-4147-A177-3AD203B41FA5}">
                      <a16:colId xmlns:a16="http://schemas.microsoft.com/office/drawing/2014/main" val="3980453188"/>
                    </a:ext>
                  </a:extLst>
                </a:gridCol>
                <a:gridCol w="765544">
                  <a:extLst>
                    <a:ext uri="{9D8B030D-6E8A-4147-A177-3AD203B41FA5}">
                      <a16:colId xmlns:a16="http://schemas.microsoft.com/office/drawing/2014/main" val="572808656"/>
                    </a:ext>
                  </a:extLst>
                </a:gridCol>
                <a:gridCol w="843516">
                  <a:extLst>
                    <a:ext uri="{9D8B030D-6E8A-4147-A177-3AD203B41FA5}">
                      <a16:colId xmlns:a16="http://schemas.microsoft.com/office/drawing/2014/main" val="3731510509"/>
                    </a:ext>
                  </a:extLst>
                </a:gridCol>
                <a:gridCol w="843516">
                  <a:extLst>
                    <a:ext uri="{9D8B030D-6E8A-4147-A177-3AD203B41FA5}">
                      <a16:colId xmlns:a16="http://schemas.microsoft.com/office/drawing/2014/main" val="908002016"/>
                    </a:ext>
                  </a:extLst>
                </a:gridCol>
                <a:gridCol w="992373">
                  <a:extLst>
                    <a:ext uri="{9D8B030D-6E8A-4147-A177-3AD203B41FA5}">
                      <a16:colId xmlns:a16="http://schemas.microsoft.com/office/drawing/2014/main" val="120421952"/>
                    </a:ext>
                  </a:extLst>
                </a:gridCol>
                <a:gridCol w="860631">
                  <a:extLst>
                    <a:ext uri="{9D8B030D-6E8A-4147-A177-3AD203B41FA5}">
                      <a16:colId xmlns:a16="http://schemas.microsoft.com/office/drawing/2014/main" val="4217088170"/>
                    </a:ext>
                  </a:extLst>
                </a:gridCol>
              </a:tblGrid>
              <a:tr h="640080">
                <a:tc>
                  <a:txBody>
                    <a:bodyPr/>
                    <a:lstStyle/>
                    <a:p>
                      <a:r>
                        <a:rPr lang="en-US" sz="1200" dirty="0"/>
                        <a:t>Outcome</a:t>
                      </a:r>
                    </a:p>
                  </a:txBody>
                  <a:tcPr>
                    <a:solidFill>
                      <a:schemeClr val="accent1">
                        <a:lumMod val="50000"/>
                      </a:schemeClr>
                    </a:solidFill>
                  </a:tcPr>
                </a:tc>
                <a:tc>
                  <a:txBody>
                    <a:bodyPr/>
                    <a:lstStyle/>
                    <a:p>
                      <a:pPr algn="ctr"/>
                      <a:r>
                        <a:rPr lang="en-US" sz="1200" dirty="0"/>
                        <a:t>Overall</a:t>
                      </a:r>
                    </a:p>
                  </a:txBody>
                  <a:tcPr>
                    <a:solidFill>
                      <a:schemeClr val="accent1">
                        <a:lumMod val="50000"/>
                      </a:schemeClr>
                    </a:solidFill>
                  </a:tcPr>
                </a:tc>
                <a:tc>
                  <a:txBody>
                    <a:bodyPr/>
                    <a:lstStyle/>
                    <a:p>
                      <a:pPr algn="ctr"/>
                      <a:r>
                        <a:rPr lang="en-US" sz="1200" b="1" kern="1200" dirty="0">
                          <a:solidFill>
                            <a:schemeClr val="lt1"/>
                          </a:solidFill>
                          <a:effectLst/>
                          <a:latin typeface="+mn-lt"/>
                          <a:ea typeface="+mn-ea"/>
                          <a:cs typeface="+mn-cs"/>
                        </a:rPr>
                        <a:t>del(17p) and/or </a:t>
                      </a:r>
                      <a:r>
                        <a:rPr lang="en-US" sz="1200" b="1" i="1" kern="1200" dirty="0">
                          <a:solidFill>
                            <a:schemeClr val="lt1"/>
                          </a:solidFill>
                          <a:effectLst/>
                          <a:latin typeface="+mn-lt"/>
                          <a:ea typeface="+mn-ea"/>
                          <a:cs typeface="+mn-cs"/>
                        </a:rPr>
                        <a:t>TP53</a:t>
                      </a:r>
                      <a:r>
                        <a:rPr lang="en-US" sz="1200" b="1" kern="1200" dirty="0">
                          <a:solidFill>
                            <a:schemeClr val="lt1"/>
                          </a:solidFill>
                          <a:effectLst/>
                          <a:latin typeface="+mn-lt"/>
                          <a:ea typeface="+mn-ea"/>
                          <a:cs typeface="+mn-cs"/>
                        </a:rPr>
                        <a:t>mut</a:t>
                      </a:r>
                      <a:r>
                        <a:rPr lang="en-US" sz="1200" dirty="0">
                          <a:effectLst/>
                        </a:rPr>
                        <a:t> </a:t>
                      </a:r>
                      <a:endParaRPr lang="en-US" sz="1200" dirty="0"/>
                    </a:p>
                  </a:txBody>
                  <a:tcPr>
                    <a:solidFill>
                      <a:schemeClr val="accent1">
                        <a:lumMod val="50000"/>
                      </a:schemeClr>
                    </a:solidFill>
                  </a:tcPr>
                </a:tc>
                <a:tc>
                  <a:txBody>
                    <a:bodyPr/>
                    <a:lstStyle/>
                    <a:p>
                      <a:pPr algn="ctr"/>
                      <a:r>
                        <a:rPr lang="en-US" sz="1200" b="1" kern="1200" dirty="0">
                          <a:solidFill>
                            <a:schemeClr val="lt1"/>
                          </a:solidFill>
                          <a:effectLst/>
                          <a:latin typeface="+mn-lt"/>
                          <a:ea typeface="+mn-ea"/>
                          <a:cs typeface="+mn-cs"/>
                        </a:rPr>
                        <a:t>No del(17p)/</a:t>
                      </a:r>
                      <a:r>
                        <a:rPr lang="en-US" sz="1200" b="1" i="1" kern="1200" dirty="0">
                          <a:solidFill>
                            <a:schemeClr val="lt1"/>
                          </a:solidFill>
                          <a:effectLst/>
                          <a:latin typeface="+mn-lt"/>
                          <a:ea typeface="+mn-ea"/>
                          <a:cs typeface="+mn-cs"/>
                        </a:rPr>
                        <a:t>TP53</a:t>
                      </a:r>
                      <a:r>
                        <a:rPr lang="en-US" sz="1200" b="1" kern="1200" dirty="0">
                          <a:solidFill>
                            <a:schemeClr val="lt1"/>
                          </a:solidFill>
                          <a:effectLst/>
                          <a:latin typeface="+mn-lt"/>
                          <a:ea typeface="+mn-ea"/>
                          <a:cs typeface="+mn-cs"/>
                        </a:rPr>
                        <a:t>mut</a:t>
                      </a:r>
                      <a:r>
                        <a:rPr lang="en-US" sz="1200" dirty="0">
                          <a:effectLst/>
                        </a:rPr>
                        <a:t> </a:t>
                      </a:r>
                      <a:endParaRPr lang="en-US" sz="1200" dirty="0"/>
                    </a:p>
                  </a:txBody>
                  <a:tcPr>
                    <a:solidFill>
                      <a:schemeClr val="accent1">
                        <a:lumMod val="50000"/>
                      </a:schemeClr>
                    </a:solidFill>
                  </a:tcPr>
                </a:tc>
                <a:tc>
                  <a:txBody>
                    <a:bodyPr/>
                    <a:lstStyle/>
                    <a:p>
                      <a:pPr algn="ctr"/>
                      <a:r>
                        <a:rPr lang="en-US" sz="1200" b="1" kern="1200" dirty="0">
                          <a:solidFill>
                            <a:schemeClr val="lt1"/>
                          </a:solidFill>
                          <a:effectLst/>
                          <a:latin typeface="+mn-lt"/>
                          <a:ea typeface="+mn-ea"/>
                          <a:cs typeface="+mn-cs"/>
                        </a:rPr>
                        <a:t>Unmutated </a:t>
                      </a:r>
                      <a:r>
                        <a:rPr lang="en-US" sz="1200" b="1" i="1" kern="1200" dirty="0">
                          <a:solidFill>
                            <a:schemeClr val="lt1"/>
                          </a:solidFill>
                          <a:effectLst/>
                          <a:latin typeface="+mn-lt"/>
                          <a:ea typeface="+mn-ea"/>
                          <a:cs typeface="+mn-cs"/>
                        </a:rPr>
                        <a:t>IGHV</a:t>
                      </a:r>
                      <a:r>
                        <a:rPr lang="en-US" sz="1200" dirty="0">
                          <a:effectLst/>
                        </a:rPr>
                        <a:t> </a:t>
                      </a:r>
                      <a:endParaRPr lang="en-US" sz="1200" dirty="0"/>
                    </a:p>
                  </a:txBody>
                  <a:tcPr>
                    <a:solidFill>
                      <a:schemeClr val="accent1">
                        <a:lumMod val="50000"/>
                      </a:schemeClr>
                    </a:solidFill>
                  </a:tcPr>
                </a:tc>
                <a:tc>
                  <a:txBody>
                    <a:bodyPr/>
                    <a:lstStyle/>
                    <a:p>
                      <a:pPr algn="ctr"/>
                      <a:r>
                        <a:rPr lang="en-US" sz="1200" b="1" kern="1200" dirty="0">
                          <a:solidFill>
                            <a:schemeClr val="lt1"/>
                          </a:solidFill>
                          <a:effectLst/>
                          <a:latin typeface="+mn-lt"/>
                          <a:ea typeface="+mn-ea"/>
                          <a:cs typeface="+mn-cs"/>
                        </a:rPr>
                        <a:t>Mutated </a:t>
                      </a:r>
                      <a:r>
                        <a:rPr lang="en-US" sz="1200" b="1" i="1" kern="1200" dirty="0">
                          <a:solidFill>
                            <a:schemeClr val="lt1"/>
                          </a:solidFill>
                          <a:effectLst/>
                          <a:latin typeface="+mn-lt"/>
                          <a:ea typeface="+mn-ea"/>
                          <a:cs typeface="+mn-cs"/>
                        </a:rPr>
                        <a:t>IGHV</a:t>
                      </a:r>
                      <a:r>
                        <a:rPr lang="en-US" sz="1200" dirty="0">
                          <a:effectLst/>
                        </a:rPr>
                        <a:t> </a:t>
                      </a:r>
                      <a:endParaRPr lang="en-US" sz="1200" dirty="0"/>
                    </a:p>
                  </a:txBody>
                  <a:tcPr>
                    <a:solidFill>
                      <a:schemeClr val="accent1">
                        <a:lumMod val="50000"/>
                      </a:schemeClr>
                    </a:solidFill>
                  </a:tcPr>
                </a:tc>
                <a:extLst>
                  <a:ext uri="{0D108BD9-81ED-4DB2-BD59-A6C34878D82A}">
                    <a16:rowId xmlns:a16="http://schemas.microsoft.com/office/drawing/2014/main" val="3286051744"/>
                  </a:ext>
                </a:extLst>
              </a:tr>
              <a:tr h="538480">
                <a:tc>
                  <a:txBody>
                    <a:bodyPr/>
                    <a:lstStyle/>
                    <a:p>
                      <a:r>
                        <a:rPr lang="en-US" sz="1500" kern="1200" dirty="0">
                          <a:solidFill>
                            <a:schemeClr val="tx2"/>
                          </a:solidFill>
                          <a:effectLst/>
                          <a:latin typeface="+mn-lt"/>
                          <a:ea typeface="+mn-ea"/>
                          <a:cs typeface="+mn-cs"/>
                        </a:rPr>
                        <a:t>Best peripheral blood uMRD rate</a:t>
                      </a:r>
                      <a:r>
                        <a:rPr lang="en-US" sz="1500" dirty="0">
                          <a:solidFill>
                            <a:schemeClr val="tx2"/>
                          </a:solidFill>
                          <a:effectLst/>
                        </a:rPr>
                        <a:t> </a:t>
                      </a:r>
                      <a:endParaRPr lang="en-US" sz="1500" dirty="0">
                        <a:solidFill>
                          <a:schemeClr val="tx2"/>
                        </a:solidFill>
                      </a:endParaRPr>
                    </a:p>
                  </a:txBody>
                  <a:tcPr anchor="ctr"/>
                </a:tc>
                <a:tc>
                  <a:txBody>
                    <a:bodyPr/>
                    <a:lstStyle/>
                    <a:p>
                      <a:pPr algn="ctr"/>
                      <a:r>
                        <a:rPr lang="en-US" sz="1500" dirty="0">
                          <a:solidFill>
                            <a:schemeClr val="tx2"/>
                          </a:solidFill>
                        </a:rPr>
                        <a:t>60%</a:t>
                      </a:r>
                    </a:p>
                  </a:txBody>
                  <a:tcPr anchor="ctr"/>
                </a:tc>
                <a:tc>
                  <a:txBody>
                    <a:bodyPr/>
                    <a:lstStyle/>
                    <a:p>
                      <a:pPr algn="ctr"/>
                      <a:r>
                        <a:rPr lang="en-US" sz="1500" dirty="0">
                          <a:solidFill>
                            <a:schemeClr val="tx2"/>
                          </a:solidFill>
                        </a:rPr>
                        <a:t>59%</a:t>
                      </a:r>
                    </a:p>
                  </a:txBody>
                  <a:tcPr anchor="ctr"/>
                </a:tc>
                <a:tc>
                  <a:txBody>
                    <a:bodyPr/>
                    <a:lstStyle/>
                    <a:p>
                      <a:pPr algn="ctr"/>
                      <a:r>
                        <a:rPr lang="en-US" sz="1500" dirty="0">
                          <a:solidFill>
                            <a:schemeClr val="tx2"/>
                          </a:solidFill>
                        </a:rPr>
                        <a:t>62%</a:t>
                      </a:r>
                    </a:p>
                  </a:txBody>
                  <a:tcPr anchor="ctr"/>
                </a:tc>
                <a:tc>
                  <a:txBody>
                    <a:bodyPr/>
                    <a:lstStyle/>
                    <a:p>
                      <a:pPr algn="ctr"/>
                      <a:r>
                        <a:rPr lang="en-US" sz="1500" dirty="0">
                          <a:solidFill>
                            <a:schemeClr val="tx2"/>
                          </a:solidFill>
                        </a:rPr>
                        <a:t>-</a:t>
                      </a:r>
                    </a:p>
                  </a:txBody>
                  <a:tcPr anchor="ctr"/>
                </a:tc>
                <a:tc>
                  <a:txBody>
                    <a:bodyPr/>
                    <a:lstStyle/>
                    <a:p>
                      <a:pPr algn="ctr"/>
                      <a:r>
                        <a:rPr lang="en-US" sz="1500" dirty="0">
                          <a:solidFill>
                            <a:schemeClr val="tx2"/>
                          </a:solidFill>
                        </a:rPr>
                        <a:t>-</a:t>
                      </a:r>
                    </a:p>
                  </a:txBody>
                  <a:tcPr anchor="ctr"/>
                </a:tc>
                <a:extLst>
                  <a:ext uri="{0D108BD9-81ED-4DB2-BD59-A6C34878D82A}">
                    <a16:rowId xmlns:a16="http://schemas.microsoft.com/office/drawing/2014/main" val="876281783"/>
                  </a:ext>
                </a:extLst>
              </a:tr>
              <a:tr h="538480">
                <a:tc>
                  <a:txBody>
                    <a:bodyPr/>
                    <a:lstStyle/>
                    <a:p>
                      <a:r>
                        <a:rPr lang="en-US" sz="1500" kern="1200" dirty="0">
                          <a:solidFill>
                            <a:schemeClr val="tx2"/>
                          </a:solidFill>
                          <a:effectLst/>
                          <a:latin typeface="+mn-lt"/>
                          <a:ea typeface="+mn-ea"/>
                          <a:cs typeface="+mn-cs"/>
                        </a:rPr>
                        <a:t>uMRD after 15 cycles</a:t>
                      </a:r>
                      <a:r>
                        <a:rPr lang="en-US" sz="1500" dirty="0">
                          <a:solidFill>
                            <a:schemeClr val="tx2"/>
                          </a:solidFill>
                          <a:effectLst/>
                        </a:rPr>
                        <a:t> </a:t>
                      </a:r>
                      <a:endParaRPr lang="en-US" sz="1500" dirty="0">
                        <a:solidFill>
                          <a:schemeClr val="tx2"/>
                        </a:solidFill>
                      </a:endParaRPr>
                    </a:p>
                  </a:txBody>
                  <a:tcPr anchor="ctr"/>
                </a:tc>
                <a:tc>
                  <a:txBody>
                    <a:bodyPr/>
                    <a:lstStyle/>
                    <a:p>
                      <a:pPr algn="ctr"/>
                      <a:r>
                        <a:rPr lang="en-US" sz="1500" dirty="0">
                          <a:solidFill>
                            <a:schemeClr val="tx2"/>
                          </a:solidFill>
                        </a:rPr>
                        <a:t>-</a:t>
                      </a:r>
                    </a:p>
                  </a:txBody>
                  <a:tcPr anchor="ctr"/>
                </a:tc>
                <a:tc>
                  <a:txBody>
                    <a:bodyPr/>
                    <a:lstStyle/>
                    <a:p>
                      <a:pPr algn="ctr"/>
                      <a:r>
                        <a:rPr lang="en-US" sz="1500" dirty="0">
                          <a:solidFill>
                            <a:schemeClr val="tx2"/>
                          </a:solidFill>
                        </a:rPr>
                        <a:t>15%</a:t>
                      </a:r>
                    </a:p>
                  </a:txBody>
                  <a:tcPr anchor="ctr"/>
                </a:tc>
                <a:tc>
                  <a:txBody>
                    <a:bodyPr/>
                    <a:lstStyle/>
                    <a:p>
                      <a:pPr algn="ctr"/>
                      <a:r>
                        <a:rPr lang="en-US" sz="1500" dirty="0">
                          <a:solidFill>
                            <a:schemeClr val="tx2"/>
                          </a:solidFill>
                        </a:rPr>
                        <a:t>40%</a:t>
                      </a:r>
                    </a:p>
                  </a:txBody>
                  <a:tcPr anchor="ctr"/>
                </a:tc>
                <a:tc>
                  <a:txBody>
                    <a:bodyPr/>
                    <a:lstStyle/>
                    <a:p>
                      <a:pPr algn="ctr"/>
                      <a:r>
                        <a:rPr lang="en-US" sz="1500" dirty="0">
                          <a:solidFill>
                            <a:schemeClr val="tx2"/>
                          </a:solidFill>
                        </a:rPr>
                        <a:t>23%</a:t>
                      </a:r>
                    </a:p>
                  </a:txBody>
                  <a:tcPr anchor="ctr"/>
                </a:tc>
                <a:tc>
                  <a:txBody>
                    <a:bodyPr/>
                    <a:lstStyle/>
                    <a:p>
                      <a:pPr algn="ctr"/>
                      <a:r>
                        <a:rPr lang="en-US" sz="1500" dirty="0">
                          <a:solidFill>
                            <a:schemeClr val="tx2"/>
                          </a:solidFill>
                        </a:rPr>
                        <a:t>33%</a:t>
                      </a:r>
                    </a:p>
                  </a:txBody>
                  <a:tcPr anchor="ctr"/>
                </a:tc>
                <a:extLst>
                  <a:ext uri="{0D108BD9-81ED-4DB2-BD59-A6C34878D82A}">
                    <a16:rowId xmlns:a16="http://schemas.microsoft.com/office/drawing/2014/main" val="3412635509"/>
                  </a:ext>
                </a:extLst>
              </a:tr>
              <a:tr h="538480">
                <a:tc>
                  <a:txBody>
                    <a:bodyPr/>
                    <a:lstStyle/>
                    <a:p>
                      <a:r>
                        <a:rPr lang="en-US" sz="1500" kern="1200" dirty="0">
                          <a:solidFill>
                            <a:schemeClr val="tx2"/>
                          </a:solidFill>
                          <a:effectLst/>
                          <a:latin typeface="+mn-lt"/>
                          <a:ea typeface="+mn-ea"/>
                          <a:cs typeface="+mn-cs"/>
                        </a:rPr>
                        <a:t>uMRD after 27 cycles</a:t>
                      </a:r>
                      <a:r>
                        <a:rPr lang="en-US" sz="1500" dirty="0">
                          <a:solidFill>
                            <a:schemeClr val="tx2"/>
                          </a:solidFill>
                          <a:effectLst/>
                        </a:rPr>
                        <a:t> </a:t>
                      </a:r>
                      <a:endParaRPr lang="en-US" sz="1500" dirty="0">
                        <a:solidFill>
                          <a:schemeClr val="tx2"/>
                        </a:solidFill>
                      </a:endParaRPr>
                    </a:p>
                  </a:txBody>
                  <a:tcPr anchor="ctr"/>
                </a:tc>
                <a:tc>
                  <a:txBody>
                    <a:bodyPr/>
                    <a:lstStyle/>
                    <a:p>
                      <a:pPr algn="ctr"/>
                      <a:r>
                        <a:rPr lang="en-US" sz="1500" dirty="0">
                          <a:solidFill>
                            <a:schemeClr val="tx2"/>
                          </a:solidFill>
                        </a:rPr>
                        <a:t>-</a:t>
                      </a:r>
                    </a:p>
                  </a:txBody>
                  <a:tcPr anchor="ctr"/>
                </a:tc>
                <a:tc>
                  <a:txBody>
                    <a:bodyPr/>
                    <a:lstStyle/>
                    <a:p>
                      <a:pPr algn="ctr"/>
                      <a:r>
                        <a:rPr lang="en-US" sz="1500" dirty="0">
                          <a:solidFill>
                            <a:schemeClr val="tx2"/>
                          </a:solidFill>
                        </a:rPr>
                        <a:t>38%</a:t>
                      </a:r>
                    </a:p>
                  </a:txBody>
                  <a:tcPr anchor="ctr"/>
                </a:tc>
                <a:tc>
                  <a:txBody>
                    <a:bodyPr/>
                    <a:lstStyle/>
                    <a:p>
                      <a:pPr algn="ctr"/>
                      <a:r>
                        <a:rPr lang="en-US" sz="1500" dirty="0">
                          <a:solidFill>
                            <a:schemeClr val="tx2"/>
                          </a:solidFill>
                        </a:rPr>
                        <a:t>36%</a:t>
                      </a:r>
                    </a:p>
                  </a:txBody>
                  <a:tcPr anchor="ctr"/>
                </a:tc>
                <a:tc>
                  <a:txBody>
                    <a:bodyPr/>
                    <a:lstStyle/>
                    <a:p>
                      <a:pPr algn="ctr"/>
                      <a:r>
                        <a:rPr lang="en-US" sz="1500" dirty="0">
                          <a:solidFill>
                            <a:schemeClr val="tx2"/>
                          </a:solidFill>
                        </a:rPr>
                        <a:t>40%</a:t>
                      </a:r>
                    </a:p>
                  </a:txBody>
                  <a:tcPr anchor="ctr"/>
                </a:tc>
                <a:tc>
                  <a:txBody>
                    <a:bodyPr/>
                    <a:lstStyle/>
                    <a:p>
                      <a:pPr algn="ctr"/>
                      <a:r>
                        <a:rPr lang="en-US" sz="1500" dirty="0">
                          <a:solidFill>
                            <a:schemeClr val="tx2"/>
                          </a:solidFill>
                        </a:rPr>
                        <a:t>29%</a:t>
                      </a:r>
                    </a:p>
                  </a:txBody>
                  <a:tcPr anchor="ctr"/>
                </a:tc>
                <a:extLst>
                  <a:ext uri="{0D108BD9-81ED-4DB2-BD59-A6C34878D82A}">
                    <a16:rowId xmlns:a16="http://schemas.microsoft.com/office/drawing/2014/main" val="4046182476"/>
                  </a:ext>
                </a:extLst>
              </a:tr>
            </a:tbl>
          </a:graphicData>
        </a:graphic>
      </p:graphicFrame>
      <p:graphicFrame>
        <p:nvGraphicFramePr>
          <p:cNvPr id="5" name="Table 5">
            <a:extLst>
              <a:ext uri="{FF2B5EF4-FFF2-40B4-BE49-F238E27FC236}">
                <a16:creationId xmlns:a16="http://schemas.microsoft.com/office/drawing/2014/main" id="{184C2653-9448-2148-9A46-D0BD11137F93}"/>
              </a:ext>
            </a:extLst>
          </p:cNvPr>
          <p:cNvGraphicFramePr>
            <a:graphicFrameLocks noGrp="1"/>
          </p:cNvGraphicFramePr>
          <p:nvPr/>
        </p:nvGraphicFramePr>
        <p:xfrm>
          <a:off x="6166962" y="4458025"/>
          <a:ext cx="5886209" cy="1661160"/>
        </p:xfrm>
        <a:graphic>
          <a:graphicData uri="http://schemas.openxmlformats.org/drawingml/2006/table">
            <a:tbl>
              <a:tblPr firstRow="1" bandRow="1">
                <a:tableStyleId>{6E25E649-3F16-4E02-A733-19D2CDBF48F0}</a:tableStyleId>
              </a:tblPr>
              <a:tblGrid>
                <a:gridCol w="3991037">
                  <a:extLst>
                    <a:ext uri="{9D8B030D-6E8A-4147-A177-3AD203B41FA5}">
                      <a16:colId xmlns:a16="http://schemas.microsoft.com/office/drawing/2014/main" val="3980453188"/>
                    </a:ext>
                  </a:extLst>
                </a:gridCol>
                <a:gridCol w="1895172">
                  <a:extLst>
                    <a:ext uri="{9D8B030D-6E8A-4147-A177-3AD203B41FA5}">
                      <a16:colId xmlns:a16="http://schemas.microsoft.com/office/drawing/2014/main" val="572808656"/>
                    </a:ext>
                  </a:extLst>
                </a:gridCol>
              </a:tblGrid>
              <a:tr h="370840">
                <a:tc>
                  <a:txBody>
                    <a:bodyPr/>
                    <a:lstStyle/>
                    <a:p>
                      <a:r>
                        <a:rPr lang="en-US" sz="1500" dirty="0"/>
                        <a:t>Measure</a:t>
                      </a:r>
                    </a:p>
                  </a:txBody>
                  <a:tcPr>
                    <a:solidFill>
                      <a:schemeClr val="accent1">
                        <a:lumMod val="50000"/>
                      </a:schemeClr>
                    </a:solidFill>
                  </a:tcPr>
                </a:tc>
                <a:tc>
                  <a:txBody>
                    <a:bodyPr/>
                    <a:lstStyle/>
                    <a:p>
                      <a:pPr algn="ctr"/>
                      <a:r>
                        <a:rPr lang="en-US" sz="1500" dirty="0"/>
                        <a:t>Value</a:t>
                      </a:r>
                    </a:p>
                  </a:txBody>
                  <a:tcPr>
                    <a:solidFill>
                      <a:schemeClr val="accent1">
                        <a:lumMod val="50000"/>
                      </a:schemeClr>
                    </a:solidFill>
                  </a:tcPr>
                </a:tc>
                <a:extLst>
                  <a:ext uri="{0D108BD9-81ED-4DB2-BD59-A6C34878D82A}">
                    <a16:rowId xmlns:a16="http://schemas.microsoft.com/office/drawing/2014/main" val="3286051744"/>
                  </a:ext>
                </a:extLst>
              </a:tr>
              <a:tr h="370840">
                <a:tc>
                  <a:txBody>
                    <a:bodyPr/>
                    <a:lstStyle/>
                    <a:p>
                      <a:r>
                        <a:rPr lang="en-US" sz="1500" kern="1200" dirty="0">
                          <a:solidFill>
                            <a:schemeClr val="tx2"/>
                          </a:solidFill>
                          <a:effectLst/>
                          <a:latin typeface="+mn-lt"/>
                          <a:ea typeface="+mn-ea"/>
                          <a:cs typeface="+mn-cs"/>
                        </a:rPr>
                        <a:t>Patients meeting early stopping criteria</a:t>
                      </a:r>
                      <a:endParaRPr lang="en-US" sz="1500" dirty="0">
                        <a:solidFill>
                          <a:schemeClr val="tx2"/>
                        </a:solidFill>
                      </a:endParaRPr>
                    </a:p>
                  </a:txBody>
                  <a:tcPr anchor="ctr"/>
                </a:tc>
                <a:tc>
                  <a:txBody>
                    <a:bodyPr/>
                    <a:lstStyle/>
                    <a:p>
                      <a:pPr algn="ctr"/>
                      <a:r>
                        <a:rPr lang="en-US" sz="1500" dirty="0">
                          <a:solidFill>
                            <a:schemeClr val="tx2"/>
                          </a:solidFill>
                        </a:rPr>
                        <a:t>13/114</a:t>
                      </a:r>
                    </a:p>
                  </a:txBody>
                  <a:tcPr anchor="ctr"/>
                </a:tc>
                <a:extLst>
                  <a:ext uri="{0D108BD9-81ED-4DB2-BD59-A6C34878D82A}">
                    <a16:rowId xmlns:a16="http://schemas.microsoft.com/office/drawing/2014/main" val="876281783"/>
                  </a:ext>
                </a:extLst>
              </a:tr>
              <a:tr h="370840">
                <a:tc>
                  <a:txBody>
                    <a:bodyPr/>
                    <a:lstStyle/>
                    <a:p>
                      <a:r>
                        <a:rPr lang="en-US" sz="1500" kern="1200" dirty="0">
                          <a:solidFill>
                            <a:schemeClr val="tx2"/>
                          </a:solidFill>
                          <a:effectLst/>
                          <a:latin typeface="+mn-lt"/>
                          <a:ea typeface="+mn-ea"/>
                          <a:cs typeface="+mn-cs"/>
                        </a:rPr>
                        <a:t>Patients meeting criteria to stop ZV</a:t>
                      </a:r>
                      <a:endParaRPr lang="en-US" sz="1500" dirty="0">
                        <a:solidFill>
                          <a:schemeClr val="tx2"/>
                        </a:solidFill>
                      </a:endParaRPr>
                    </a:p>
                  </a:txBody>
                  <a:tcPr anchor="ctr"/>
                </a:tc>
                <a:tc>
                  <a:txBody>
                    <a:bodyPr/>
                    <a:lstStyle/>
                    <a:p>
                      <a:pPr algn="ctr"/>
                      <a:r>
                        <a:rPr lang="en-US" sz="1500" dirty="0">
                          <a:solidFill>
                            <a:schemeClr val="tx2"/>
                          </a:solidFill>
                        </a:rPr>
                        <a:t>42/114</a:t>
                      </a:r>
                    </a:p>
                  </a:txBody>
                  <a:tcPr anchor="ctr"/>
                </a:tc>
                <a:extLst>
                  <a:ext uri="{0D108BD9-81ED-4DB2-BD59-A6C34878D82A}">
                    <a16:rowId xmlns:a16="http://schemas.microsoft.com/office/drawing/2014/main" val="3412635509"/>
                  </a:ext>
                </a:extLst>
              </a:tr>
              <a:tr h="538480">
                <a:tc>
                  <a:txBody>
                    <a:bodyPr/>
                    <a:lstStyle/>
                    <a:p>
                      <a:r>
                        <a:rPr lang="en-US" sz="1500" kern="1200" dirty="0">
                          <a:solidFill>
                            <a:schemeClr val="tx2"/>
                          </a:solidFill>
                          <a:effectLst/>
                          <a:latin typeface="+mn-lt"/>
                          <a:ea typeface="+mn-ea"/>
                          <a:cs typeface="+mn-cs"/>
                        </a:rPr>
                        <a:t>Patients maintaining uMRD after discontinuation (18-month follow-up)</a:t>
                      </a:r>
                      <a:endParaRPr lang="en-US" sz="1500" dirty="0">
                        <a:solidFill>
                          <a:schemeClr val="tx2"/>
                        </a:solidFill>
                      </a:endParaRPr>
                    </a:p>
                  </a:txBody>
                  <a:tcPr anchor="ctr"/>
                </a:tc>
                <a:tc>
                  <a:txBody>
                    <a:bodyPr/>
                    <a:lstStyle/>
                    <a:p>
                      <a:pPr algn="ctr"/>
                      <a:r>
                        <a:rPr lang="en-US" sz="1500" dirty="0">
                          <a:solidFill>
                            <a:schemeClr val="tx2"/>
                          </a:solidFill>
                        </a:rPr>
                        <a:t>92-100%</a:t>
                      </a:r>
                    </a:p>
                  </a:txBody>
                  <a:tcPr anchor="ctr"/>
                </a:tc>
                <a:extLst>
                  <a:ext uri="{0D108BD9-81ED-4DB2-BD59-A6C34878D82A}">
                    <a16:rowId xmlns:a16="http://schemas.microsoft.com/office/drawing/2014/main" val="4046182476"/>
                  </a:ext>
                </a:extLst>
              </a:tr>
            </a:tbl>
          </a:graphicData>
        </a:graphic>
      </p:graphicFrame>
      <p:sp>
        <p:nvSpPr>
          <p:cNvPr id="7" name="TextBox 6">
            <a:extLst>
              <a:ext uri="{FF2B5EF4-FFF2-40B4-BE49-F238E27FC236}">
                <a16:creationId xmlns:a16="http://schemas.microsoft.com/office/drawing/2014/main" id="{5F8A4D02-FF44-4192-F1ED-D0D3D2E68EE9}"/>
              </a:ext>
            </a:extLst>
          </p:cNvPr>
          <p:cNvSpPr txBox="1"/>
          <p:nvPr/>
        </p:nvSpPr>
        <p:spPr>
          <a:xfrm>
            <a:off x="6568091" y="4134382"/>
            <a:ext cx="4986216" cy="338554"/>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55555">
                    <a:lumMod val="75000"/>
                    <a:lumOff val="25000"/>
                  </a:srgbClr>
                </a:solidFill>
                <a:effectLst/>
                <a:uLnTx/>
                <a:uFillTx/>
                <a:latin typeface="Calibri"/>
                <a:ea typeface="+mn-ea"/>
                <a:cs typeface="+mn-cs"/>
              </a:rPr>
              <a:t>Treatment Discontinuation and Durability</a:t>
            </a:r>
          </a:p>
        </p:txBody>
      </p:sp>
      <p:sp>
        <p:nvSpPr>
          <p:cNvPr id="24" name="TextBox 23">
            <a:extLst>
              <a:ext uri="{FF2B5EF4-FFF2-40B4-BE49-F238E27FC236}">
                <a16:creationId xmlns:a16="http://schemas.microsoft.com/office/drawing/2014/main" id="{1B1721E6-F1EF-B805-699F-FB958918D525}"/>
              </a:ext>
            </a:extLst>
          </p:cNvPr>
          <p:cNvSpPr txBox="1"/>
          <p:nvPr/>
        </p:nvSpPr>
        <p:spPr>
          <a:xfrm>
            <a:off x="6166961" y="1074338"/>
            <a:ext cx="5788475"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55555">
                    <a:lumMod val="75000"/>
                    <a:lumOff val="25000"/>
                  </a:srgbClr>
                </a:solidFill>
                <a:effectLst/>
                <a:uLnTx/>
                <a:uFillTx/>
                <a:latin typeface="Calibri"/>
                <a:ea typeface="+mn-ea"/>
                <a:cs typeface="+mn-cs"/>
              </a:rPr>
              <a:t>Peripheral Blood uMRD Rates by Genomic Risk and Treatment Duration</a:t>
            </a:r>
            <a:endParaRPr kumimoji="0" lang="en-US" sz="1600" b="0" i="0" u="none" strike="noStrike" kern="1200" cap="none" spc="0" normalizeH="0" baseline="0" noProof="0" dirty="0">
              <a:ln>
                <a:noFill/>
              </a:ln>
              <a:solidFill>
                <a:srgbClr val="555555">
                  <a:lumMod val="75000"/>
                  <a:lumOff val="25000"/>
                </a:srgbClr>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id="{14E911F7-E87C-AD23-6A97-E0519EF4E521}"/>
              </a:ext>
            </a:extLst>
          </p:cNvPr>
          <p:cNvSpPr txBox="1">
            <a:spLocks/>
          </p:cNvSpPr>
          <p:nvPr/>
        </p:nvSpPr>
        <p:spPr>
          <a:xfrm>
            <a:off x="9463697" y="6446998"/>
            <a:ext cx="2491739" cy="218016"/>
          </a:xfrm>
          <a:prstGeom prst="rect">
            <a:avLst/>
          </a:prstGeom>
          <a:noFill/>
        </p:spPr>
        <p:txBody>
          <a:bodyPr vert="horz" lIns="91440" tIns="45720" rIns="91440" bIns="45720" rtlCol="0" anchor="t">
            <a:noAutofit/>
          </a:bodyPr>
          <a:lstStyle>
            <a:lvl1pPr marL="0" indent="0" algn="l" defTabSz="609585" rtl="0" eaLnBrk="1" latinLnBrk="0" hangingPunct="1">
              <a:spcBef>
                <a:spcPts val="0"/>
              </a:spcBef>
              <a:buClr>
                <a:srgbClr val="346691"/>
              </a:buClr>
              <a:buFont typeface="Arial"/>
              <a:buNone/>
              <a:defRPr sz="800" kern="1200">
                <a:solidFill>
                  <a:schemeClr val="bg1">
                    <a:lumMod val="65000"/>
                  </a:schemeClr>
                </a:solidFill>
                <a:latin typeface="Arial"/>
                <a:ea typeface="+mn-ea"/>
                <a:cs typeface="Arial"/>
              </a:defRPr>
            </a:lvl1pPr>
            <a:lvl2pPr marL="990575" indent="-380990"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2pPr>
            <a:lvl3pPr marL="1523962" indent="-304792"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3pPr>
            <a:lvl4pPr marL="2133547"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4pPr>
            <a:lvl5pPr marL="2743131"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
                <a:srgbClr val="346691"/>
              </a:buClr>
              <a:buSzTx/>
              <a:buFont typeface="Arial"/>
              <a:buNone/>
              <a:tabLst/>
              <a:defRPr/>
            </a:pPr>
            <a:r>
              <a:rPr kumimoji="0" lang="en-US" sz="1000" b="0" i="0" u="none" strike="noStrike" kern="1200" cap="none" spc="0" normalizeH="0" baseline="0" noProof="0" dirty="0">
                <a:ln>
                  <a:noFill/>
                </a:ln>
                <a:solidFill>
                  <a:srgbClr val="555555">
                    <a:lumMod val="50000"/>
                    <a:lumOff val="50000"/>
                  </a:srgbClr>
                </a:solidFill>
                <a:effectLst/>
                <a:uLnTx/>
                <a:uFillTx/>
                <a:latin typeface="Roboto" panose="02000000000000000000" pitchFamily="2" charset="0"/>
                <a:ea typeface="+mn-ea"/>
                <a:cs typeface="Arial"/>
              </a:rPr>
              <a:t>*This regimen is not yet FDA-approved</a:t>
            </a:r>
          </a:p>
        </p:txBody>
      </p:sp>
    </p:spTree>
    <p:extLst>
      <p:ext uri="{BB962C8B-B14F-4D97-AF65-F5344CB8AC3E}">
        <p14:creationId xmlns:p14="http://schemas.microsoft.com/office/powerpoint/2010/main" val="8799172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797F8-DD12-200E-6328-6693B9C88FAB}"/>
              </a:ext>
            </a:extLst>
          </p:cNvPr>
          <p:cNvSpPr>
            <a:spLocks noGrp="1"/>
          </p:cNvSpPr>
          <p:nvPr>
            <p:ph type="title"/>
          </p:nvPr>
        </p:nvSpPr>
        <p:spPr/>
        <p:txBody>
          <a:bodyPr>
            <a:normAutofit/>
          </a:bodyPr>
          <a:lstStyle/>
          <a:p>
            <a:r>
              <a:rPr lang="en-US" dirty="0"/>
              <a:t>SEQUOIA Arm D: PFS</a:t>
            </a:r>
          </a:p>
        </p:txBody>
      </p:sp>
      <p:sp>
        <p:nvSpPr>
          <p:cNvPr id="3" name="Text Placeholder 3">
            <a:extLst>
              <a:ext uri="{FF2B5EF4-FFF2-40B4-BE49-F238E27FC236}">
                <a16:creationId xmlns:a16="http://schemas.microsoft.com/office/drawing/2014/main" id="{AD0BF0BF-B7A9-51D9-640C-A40034ABE13C}"/>
              </a:ext>
            </a:extLst>
          </p:cNvPr>
          <p:cNvSpPr txBox="1">
            <a:spLocks/>
          </p:cNvSpPr>
          <p:nvPr/>
        </p:nvSpPr>
        <p:spPr>
          <a:xfrm>
            <a:off x="1" y="6225809"/>
            <a:ext cx="11488411" cy="364067"/>
          </a:xfrm>
          <a:prstGeom prst="rect">
            <a:avLst/>
          </a:prstGeom>
        </p:spPr>
        <p:txBody>
          <a:bodyPr>
            <a:noAutofit/>
          </a:bodyPr>
          <a:lstStyle>
            <a:lvl1pPr marL="457189" indent="-457189" algn="l" defTabSz="609585" rtl="0" eaLnBrk="1" latinLnBrk="0" hangingPunct="1">
              <a:spcBef>
                <a:spcPct val="20000"/>
              </a:spcBef>
              <a:buClr>
                <a:srgbClr val="346691"/>
              </a:buClr>
              <a:buFont typeface="Arial"/>
              <a:buChar char="•"/>
              <a:defRPr sz="3200" kern="1200">
                <a:solidFill>
                  <a:schemeClr val="tx2">
                    <a:lumMod val="75000"/>
                    <a:lumOff val="25000"/>
                  </a:schemeClr>
                </a:solidFill>
                <a:latin typeface="Arial"/>
                <a:ea typeface="+mn-ea"/>
                <a:cs typeface="Arial"/>
              </a:defRPr>
            </a:lvl1pPr>
            <a:lvl2pPr marL="990575" indent="-380990" algn="l" defTabSz="609585" rtl="0" eaLnBrk="1" latinLnBrk="0" hangingPunct="1">
              <a:spcBef>
                <a:spcPct val="20000"/>
              </a:spcBef>
              <a:buClr>
                <a:srgbClr val="346691"/>
              </a:buClr>
              <a:buFont typeface="Arial"/>
              <a:buChar char="–"/>
              <a:defRPr sz="2667" kern="1200">
                <a:solidFill>
                  <a:schemeClr val="tx2">
                    <a:lumMod val="75000"/>
                    <a:lumOff val="25000"/>
                  </a:schemeClr>
                </a:solidFill>
                <a:latin typeface="Arial"/>
                <a:ea typeface="+mn-ea"/>
                <a:cs typeface="Arial"/>
              </a:defRPr>
            </a:lvl2pPr>
            <a:lvl3pPr marL="1523962" indent="-304792" algn="l" defTabSz="609585" rtl="0" eaLnBrk="1" latinLnBrk="0" hangingPunct="1">
              <a:spcBef>
                <a:spcPct val="20000"/>
              </a:spcBef>
              <a:buClr>
                <a:srgbClr val="346691"/>
              </a:buClr>
              <a:buFont typeface="Arial"/>
              <a:buChar char="•"/>
              <a:defRPr sz="2667" kern="1200">
                <a:solidFill>
                  <a:schemeClr val="tx2">
                    <a:lumMod val="75000"/>
                    <a:lumOff val="25000"/>
                  </a:schemeClr>
                </a:solidFill>
                <a:latin typeface="Arial"/>
                <a:ea typeface="+mn-ea"/>
                <a:cs typeface="Arial"/>
              </a:defRPr>
            </a:lvl3pPr>
            <a:lvl4pPr marL="2133547" indent="-304792"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4pPr>
            <a:lvl5pPr marL="2743131" indent="-304792" algn="l" defTabSz="609585" rtl="0" eaLnBrk="1" latinLnBrk="0" hangingPunct="1">
              <a:spcBef>
                <a:spcPct val="20000"/>
              </a:spcBef>
              <a:buClr>
                <a:srgbClr val="346691"/>
              </a:buClr>
              <a:buFont typeface="Arial"/>
              <a:buChar char="»"/>
              <a:defRPr sz="2133" kern="1200">
                <a:solidFill>
                  <a:schemeClr val="tx2">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ct val="20000"/>
              </a:spcBef>
              <a:spcAft>
                <a:spcPts val="0"/>
              </a:spcAft>
              <a:buClr>
                <a:srgbClr val="346691"/>
              </a:buClr>
              <a:buSzTx/>
              <a:buFont typeface="Arial"/>
              <a:buNone/>
              <a:tabLst/>
              <a:defRPr/>
            </a:pPr>
            <a:r>
              <a:rPr kumimoji="0" lang="en-US" sz="800" b="0" i="0" u="none" strike="noStrike" kern="1200" cap="none" spc="0" normalizeH="0" baseline="0" noProof="0" dirty="0">
                <a:ln>
                  <a:noFill/>
                </a:ln>
                <a:solidFill>
                  <a:srgbClr val="555555">
                    <a:lumMod val="50000"/>
                    <a:lumOff val="50000"/>
                  </a:srgbClr>
                </a:solidFill>
                <a:effectLst/>
                <a:uLnTx/>
                <a:uFillTx/>
                <a:latin typeface="Arial"/>
                <a:ea typeface="+mn-ea"/>
                <a:cs typeface="Arial"/>
              </a:rPr>
              <a:t>CI, confidence interval; </a:t>
            </a:r>
            <a:r>
              <a:rPr kumimoji="0" lang="en-US" sz="800" b="0" i="1" u="none" strike="noStrike" kern="1200" cap="none" spc="0" normalizeH="0" baseline="0" noProof="0" dirty="0">
                <a:ln>
                  <a:noFill/>
                </a:ln>
                <a:solidFill>
                  <a:srgbClr val="555555">
                    <a:lumMod val="50000"/>
                    <a:lumOff val="50000"/>
                  </a:srgbClr>
                </a:solidFill>
                <a:effectLst/>
                <a:uLnTx/>
                <a:uFillTx/>
                <a:latin typeface="Arial"/>
                <a:ea typeface="+mn-ea"/>
                <a:cs typeface="Arial"/>
              </a:rPr>
              <a:t>IGHV</a:t>
            </a:r>
            <a:r>
              <a:rPr kumimoji="0" lang="en-US" sz="800" b="0" i="0" u="none" strike="noStrike" kern="1200" cap="none" spc="0" normalizeH="0" baseline="0" noProof="0" dirty="0">
                <a:ln>
                  <a:noFill/>
                </a:ln>
                <a:solidFill>
                  <a:srgbClr val="555555">
                    <a:lumMod val="50000"/>
                    <a:lumOff val="50000"/>
                  </a:srgbClr>
                </a:solidFill>
                <a:effectLst/>
                <a:uLnTx/>
                <a:uFillTx/>
                <a:latin typeface="Arial"/>
                <a:ea typeface="+mn-ea"/>
                <a:cs typeface="Arial"/>
              </a:rPr>
              <a:t>, immunoglobulin heavy-chain variable region gene; </a:t>
            </a:r>
            <a:r>
              <a:rPr kumimoji="0" lang="en-US" sz="800" b="0" i="0" u="none" strike="noStrike" kern="1200" cap="none" spc="0" normalizeH="0" baseline="0" noProof="0" dirty="0">
                <a:ln>
                  <a:noFill/>
                </a:ln>
                <a:solidFill>
                  <a:srgbClr val="FFFFFF">
                    <a:lumMod val="50000"/>
                  </a:srgbClr>
                </a:solidFill>
                <a:effectLst/>
                <a:uLnTx/>
                <a:uFillTx/>
                <a:latin typeface="Calibri"/>
                <a:ea typeface="+mn-ea"/>
                <a:cs typeface="Arial"/>
              </a:rPr>
              <a:t>ITT, intention-to-treat; mut, mutation; PFS, progression-free survival; </a:t>
            </a:r>
            <a:r>
              <a:rPr kumimoji="0" lang="en-US" sz="800" b="0" i="1" u="none" strike="noStrike" kern="1200" cap="none" spc="0" normalizeH="0" baseline="0" noProof="0" dirty="0">
                <a:ln>
                  <a:noFill/>
                </a:ln>
                <a:solidFill>
                  <a:srgbClr val="FFFFFF">
                    <a:lumMod val="50000"/>
                  </a:srgbClr>
                </a:solidFill>
                <a:effectLst/>
                <a:uLnTx/>
                <a:uFillTx/>
                <a:latin typeface="Calibri"/>
                <a:ea typeface="+mn-ea"/>
                <a:cs typeface="Arial"/>
              </a:rPr>
              <a:t>TP53</a:t>
            </a:r>
            <a:r>
              <a:rPr kumimoji="0" lang="en-US" sz="800" b="0" i="0" u="none" strike="noStrike" kern="1200" cap="none" spc="0" normalizeH="0" baseline="0" noProof="0" dirty="0">
                <a:ln>
                  <a:noFill/>
                </a:ln>
                <a:solidFill>
                  <a:srgbClr val="FFFFFF">
                    <a:lumMod val="50000"/>
                  </a:srgbClr>
                </a:solidFill>
                <a:effectLst/>
                <a:uLnTx/>
                <a:uFillTx/>
                <a:latin typeface="Calibri"/>
                <a:ea typeface="+mn-ea"/>
                <a:cs typeface="Arial"/>
              </a:rPr>
              <a:t>, tumor protein p53; ven, venetoclax; w/o, without; zanu, zanubrutinib.</a:t>
            </a:r>
          </a:p>
          <a:p>
            <a:pPr marL="0" marR="0" lvl="0" indent="0" algn="l" defTabSz="609585" rtl="0" eaLnBrk="1" fontAlgn="auto" latinLnBrk="0" hangingPunct="1">
              <a:lnSpc>
                <a:spcPct val="100000"/>
              </a:lnSpc>
              <a:spcBef>
                <a:spcPct val="20000"/>
              </a:spcBef>
              <a:spcAft>
                <a:spcPts val="0"/>
              </a:spcAft>
              <a:buClr>
                <a:srgbClr val="346691"/>
              </a:buClr>
              <a:buSzTx/>
              <a:buFont typeface="Arial"/>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a:ea typeface="+mn-ea"/>
                <a:cs typeface="Arial"/>
              </a:rPr>
              <a:t>Shadman, et al. ASCO 2025. May 30 – June 3, 2025. Chicago, IL. Abstract 7009.</a:t>
            </a:r>
          </a:p>
        </p:txBody>
      </p:sp>
      <p:sp>
        <p:nvSpPr>
          <p:cNvPr id="6" name="TextBox 5">
            <a:extLst>
              <a:ext uri="{FF2B5EF4-FFF2-40B4-BE49-F238E27FC236}">
                <a16:creationId xmlns:a16="http://schemas.microsoft.com/office/drawing/2014/main" id="{805A69F2-EC18-2A0D-540E-EE1B51567E10}"/>
              </a:ext>
            </a:extLst>
          </p:cNvPr>
          <p:cNvSpPr txBox="1"/>
          <p:nvPr/>
        </p:nvSpPr>
        <p:spPr>
          <a:xfrm>
            <a:off x="918297" y="4729249"/>
            <a:ext cx="5151860" cy="923330"/>
          </a:xfrm>
          <a:prstGeom prst="rect">
            <a:avLst/>
          </a:prstGeom>
          <a:noFill/>
        </p:spPr>
        <p:txBody>
          <a:bodyPr wrap="none" rtlCol="0">
            <a:spAutoFit/>
          </a:bodyPr>
          <a:lstStyle/>
          <a:p>
            <a:pPr marL="285744" marR="0" lvl="0" indent="-285744" algn="l" defTabSz="609585" rtl="0" eaLnBrk="1" fontAlgn="auto" latinLnBrk="0" hangingPunct="1">
              <a:lnSpc>
                <a:spcPct val="100000"/>
              </a:lnSpc>
              <a:spcBef>
                <a:spcPts val="0"/>
              </a:spcBef>
              <a:spcAft>
                <a:spcPts val="0"/>
              </a:spcAft>
              <a:buClr>
                <a:srgbClr val="B31B1B"/>
              </a:buClr>
              <a:buSzTx/>
              <a:buFont typeface="Arial"/>
              <a:buChar char="•"/>
              <a:tabLst/>
              <a:defRPr/>
            </a:pPr>
            <a:r>
              <a:rPr kumimoji="0" lang="en-US" sz="1800" b="0" i="0" u="none" strike="noStrike" kern="1200" cap="none" spc="0" normalizeH="0" baseline="0" noProof="0" dirty="0">
                <a:ln>
                  <a:noFill/>
                </a:ln>
                <a:solidFill>
                  <a:srgbClr val="555555">
                    <a:lumMod val="75000"/>
                    <a:lumOff val="25000"/>
                  </a:srgbClr>
                </a:solidFill>
                <a:effectLst/>
                <a:uLnTx/>
                <a:uFillTx/>
                <a:latin typeface="Calibri"/>
                <a:ea typeface="+mn-ea"/>
                <a:cs typeface="+mn-cs"/>
              </a:rPr>
              <a:t>Median study follow-up</a:t>
            </a:r>
          </a:p>
          <a:p>
            <a:pPr marL="742932" marR="0" lvl="1" indent="-285744" algn="l" defTabSz="609585" rtl="0" eaLnBrk="1" fontAlgn="auto" latinLnBrk="0" hangingPunct="1">
              <a:lnSpc>
                <a:spcPct val="100000"/>
              </a:lnSpc>
              <a:spcBef>
                <a:spcPts val="0"/>
              </a:spcBef>
              <a:spcAft>
                <a:spcPts val="0"/>
              </a:spcAft>
              <a:buClr>
                <a:srgbClr val="B31B1B"/>
              </a:buClr>
              <a:buSzTx/>
              <a:buFont typeface="Lucida Grande"/>
              <a:buChar char="-"/>
              <a:tabLst/>
              <a:defRPr/>
            </a:pPr>
            <a:r>
              <a:rPr kumimoji="0" lang="en-US" sz="1800" b="0" i="0" u="none" strike="noStrike" kern="1200" cap="none" spc="0" normalizeH="0" baseline="0" noProof="0" dirty="0">
                <a:ln>
                  <a:noFill/>
                </a:ln>
                <a:solidFill>
                  <a:srgbClr val="555555">
                    <a:lumMod val="75000"/>
                    <a:lumOff val="25000"/>
                  </a:srgbClr>
                </a:solidFill>
                <a:effectLst/>
                <a:uLnTx/>
                <a:uFillTx/>
                <a:latin typeface="Calibri"/>
                <a:ea typeface="+mn-ea"/>
                <a:cs typeface="+mn-cs"/>
              </a:rPr>
              <a:t>With del(17p) and/or </a:t>
            </a:r>
            <a:r>
              <a:rPr kumimoji="0" lang="en-US" sz="1800" b="0" i="1" u="none" strike="noStrike" kern="1200" cap="none" spc="0" normalizeH="0" baseline="0" noProof="0" dirty="0">
                <a:ln>
                  <a:noFill/>
                </a:ln>
                <a:solidFill>
                  <a:srgbClr val="555555">
                    <a:lumMod val="75000"/>
                    <a:lumOff val="25000"/>
                  </a:srgbClr>
                </a:solidFill>
                <a:effectLst/>
                <a:uLnTx/>
                <a:uFillTx/>
                <a:latin typeface="Calibri"/>
                <a:ea typeface="+mn-ea"/>
                <a:cs typeface="+mn-cs"/>
              </a:rPr>
              <a:t>TP53</a:t>
            </a:r>
            <a:r>
              <a:rPr kumimoji="0" lang="en-US" sz="1800" b="0" i="0" u="none" strike="noStrike" kern="1200" cap="none" spc="0" normalizeH="0" baseline="0" noProof="0" dirty="0">
                <a:ln>
                  <a:noFill/>
                </a:ln>
                <a:solidFill>
                  <a:srgbClr val="555555">
                    <a:lumMod val="75000"/>
                    <a:lumOff val="25000"/>
                  </a:srgbClr>
                </a:solidFill>
                <a:effectLst/>
                <a:uLnTx/>
                <a:uFillTx/>
                <a:latin typeface="Calibri"/>
                <a:ea typeface="+mn-ea"/>
                <a:cs typeface="+mn-cs"/>
              </a:rPr>
              <a:t>mut: 46.1months</a:t>
            </a:r>
          </a:p>
          <a:p>
            <a:pPr marL="742932" marR="0" lvl="1" indent="-285744" algn="l" defTabSz="609585" rtl="0" eaLnBrk="1" fontAlgn="auto" latinLnBrk="0" hangingPunct="1">
              <a:lnSpc>
                <a:spcPct val="100000"/>
              </a:lnSpc>
              <a:spcBef>
                <a:spcPts val="0"/>
              </a:spcBef>
              <a:spcAft>
                <a:spcPts val="0"/>
              </a:spcAft>
              <a:buClr>
                <a:srgbClr val="B31B1B"/>
              </a:buClr>
              <a:buSzTx/>
              <a:buFont typeface="Lucida Grande"/>
              <a:buChar char="-"/>
              <a:tabLst/>
              <a:defRPr/>
            </a:pPr>
            <a:r>
              <a:rPr kumimoji="0" lang="en-US" sz="1800" b="0" i="0" u="none" strike="noStrike" kern="1200" cap="none" spc="0" normalizeH="0" baseline="0" noProof="0" dirty="0">
                <a:ln>
                  <a:noFill/>
                </a:ln>
                <a:solidFill>
                  <a:srgbClr val="555555">
                    <a:lumMod val="75000"/>
                    <a:lumOff val="25000"/>
                  </a:srgbClr>
                </a:solidFill>
                <a:effectLst/>
                <a:uLnTx/>
                <a:uFillTx/>
                <a:latin typeface="Calibri"/>
                <a:ea typeface="+mn-ea"/>
                <a:cs typeface="+mn-cs"/>
              </a:rPr>
              <a:t>Without del(17p) and </a:t>
            </a:r>
            <a:r>
              <a:rPr kumimoji="0" lang="en-US" sz="1800" b="0" i="1" u="none" strike="noStrike" kern="1200" cap="none" spc="0" normalizeH="0" baseline="0" noProof="0" dirty="0">
                <a:ln>
                  <a:noFill/>
                </a:ln>
                <a:solidFill>
                  <a:srgbClr val="555555">
                    <a:lumMod val="75000"/>
                    <a:lumOff val="25000"/>
                  </a:srgbClr>
                </a:solidFill>
                <a:effectLst/>
                <a:uLnTx/>
                <a:uFillTx/>
                <a:latin typeface="Calibri"/>
                <a:ea typeface="+mn-ea"/>
                <a:cs typeface="+mn-cs"/>
              </a:rPr>
              <a:t>TP53</a:t>
            </a:r>
            <a:r>
              <a:rPr kumimoji="0" lang="en-US" sz="1800" b="0" i="0" u="none" strike="noStrike" kern="1200" cap="none" spc="0" normalizeH="0" baseline="0" noProof="0" dirty="0">
                <a:ln>
                  <a:noFill/>
                </a:ln>
                <a:solidFill>
                  <a:srgbClr val="555555">
                    <a:lumMod val="75000"/>
                    <a:lumOff val="25000"/>
                  </a:srgbClr>
                </a:solidFill>
                <a:effectLst/>
                <a:uLnTx/>
                <a:uFillTx/>
                <a:latin typeface="Calibri"/>
                <a:ea typeface="+mn-ea"/>
                <a:cs typeface="+mn-cs"/>
              </a:rPr>
              <a:t>mut: 36.9 months</a:t>
            </a:r>
          </a:p>
        </p:txBody>
      </p:sp>
      <p:sp>
        <p:nvSpPr>
          <p:cNvPr id="8" name="TextBox 7">
            <a:extLst>
              <a:ext uri="{FF2B5EF4-FFF2-40B4-BE49-F238E27FC236}">
                <a16:creationId xmlns:a16="http://schemas.microsoft.com/office/drawing/2014/main" id="{66D60B31-5651-D1F2-E689-F98E4F288E8E}"/>
              </a:ext>
            </a:extLst>
          </p:cNvPr>
          <p:cNvSpPr txBox="1"/>
          <p:nvPr/>
        </p:nvSpPr>
        <p:spPr>
          <a:xfrm>
            <a:off x="967765" y="1448306"/>
            <a:ext cx="5065611"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55555">
                    <a:lumMod val="75000"/>
                    <a:lumOff val="25000"/>
                  </a:srgbClr>
                </a:solidFill>
                <a:effectLst/>
                <a:uLnTx/>
                <a:uFillTx/>
                <a:latin typeface="Calibri"/>
                <a:ea typeface="+mn-ea"/>
                <a:cs typeface="+mn-cs"/>
              </a:rPr>
              <a:t>Overall Population and Patients with and without del(17p) and/or </a:t>
            </a:r>
            <a:r>
              <a:rPr kumimoji="0" lang="en-US" sz="1600" b="1" i="1" u="none" strike="noStrike" kern="1200" cap="none" spc="0" normalizeH="0" baseline="0" noProof="0" dirty="0">
                <a:ln>
                  <a:noFill/>
                </a:ln>
                <a:solidFill>
                  <a:srgbClr val="555555">
                    <a:lumMod val="75000"/>
                    <a:lumOff val="25000"/>
                  </a:srgbClr>
                </a:solidFill>
                <a:effectLst/>
                <a:uLnTx/>
                <a:uFillTx/>
                <a:latin typeface="Calibri"/>
                <a:ea typeface="+mn-ea"/>
                <a:cs typeface="+mn-cs"/>
              </a:rPr>
              <a:t>TP53</a:t>
            </a:r>
            <a:r>
              <a:rPr kumimoji="0" lang="en-US" sz="1600" b="1" i="0" u="none" strike="noStrike" kern="1200" cap="none" spc="0" normalizeH="0" baseline="0" noProof="0" dirty="0">
                <a:ln>
                  <a:noFill/>
                </a:ln>
                <a:solidFill>
                  <a:srgbClr val="555555">
                    <a:lumMod val="75000"/>
                    <a:lumOff val="25000"/>
                  </a:srgbClr>
                </a:solidFill>
                <a:effectLst/>
                <a:uLnTx/>
                <a:uFillTx/>
                <a:latin typeface="Calibri"/>
                <a:ea typeface="+mn-ea"/>
                <a:cs typeface="+mn-cs"/>
              </a:rPr>
              <a:t>mut</a:t>
            </a:r>
          </a:p>
        </p:txBody>
      </p:sp>
      <p:sp>
        <p:nvSpPr>
          <p:cNvPr id="9" name="TextBox 8">
            <a:extLst>
              <a:ext uri="{FF2B5EF4-FFF2-40B4-BE49-F238E27FC236}">
                <a16:creationId xmlns:a16="http://schemas.microsoft.com/office/drawing/2014/main" id="{7A1F3292-1A22-17AC-CC81-CE235EF2F6E8}"/>
              </a:ext>
            </a:extLst>
          </p:cNvPr>
          <p:cNvSpPr txBox="1"/>
          <p:nvPr/>
        </p:nvSpPr>
        <p:spPr>
          <a:xfrm>
            <a:off x="7959381" y="1448306"/>
            <a:ext cx="2794355" cy="33855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55555">
                    <a:lumMod val="75000"/>
                    <a:lumOff val="25000"/>
                  </a:srgbClr>
                </a:solidFill>
                <a:effectLst/>
                <a:uLnTx/>
                <a:uFillTx/>
                <a:latin typeface="Calibri"/>
                <a:ea typeface="+mn-ea"/>
                <a:cs typeface="+mn-cs"/>
              </a:rPr>
              <a:t>Unmutated and Mutated </a:t>
            </a:r>
            <a:r>
              <a:rPr kumimoji="0" lang="en-US" sz="1600" b="1" i="1" u="none" strike="noStrike" kern="1200" cap="none" spc="0" normalizeH="0" baseline="0" noProof="0" dirty="0">
                <a:ln>
                  <a:noFill/>
                </a:ln>
                <a:solidFill>
                  <a:srgbClr val="555555">
                    <a:lumMod val="75000"/>
                    <a:lumOff val="25000"/>
                  </a:srgbClr>
                </a:solidFill>
                <a:effectLst/>
                <a:uLnTx/>
                <a:uFillTx/>
                <a:latin typeface="Calibri"/>
                <a:ea typeface="+mn-ea"/>
                <a:cs typeface="+mn-cs"/>
              </a:rPr>
              <a:t>IGHV</a:t>
            </a:r>
          </a:p>
        </p:txBody>
      </p:sp>
      <p:sp>
        <p:nvSpPr>
          <p:cNvPr id="10" name="Freeform 113">
            <a:extLst>
              <a:ext uri="{FF2B5EF4-FFF2-40B4-BE49-F238E27FC236}">
                <a16:creationId xmlns:a16="http://schemas.microsoft.com/office/drawing/2014/main" id="{D2B4EA68-5972-0DF8-49E6-243633FAFA8E}"/>
              </a:ext>
            </a:extLst>
          </p:cNvPr>
          <p:cNvSpPr/>
          <p:nvPr/>
        </p:nvSpPr>
        <p:spPr bwMode="auto">
          <a:xfrm>
            <a:off x="967766" y="2434169"/>
            <a:ext cx="5016887" cy="1733119"/>
          </a:xfrm>
          <a:custGeom>
            <a:avLst/>
            <a:gdLst>
              <a:gd name="connsiteX0" fmla="*/ 0 w 4352544"/>
              <a:gd name="connsiteY0" fmla="*/ 0 h 2255520"/>
              <a:gd name="connsiteX1" fmla="*/ 0 w 4352544"/>
              <a:gd name="connsiteY1" fmla="*/ 2255520 h 2255520"/>
              <a:gd name="connsiteX2" fmla="*/ 4352544 w 4352544"/>
              <a:gd name="connsiteY2" fmla="*/ 2255520 h 2255520"/>
            </a:gdLst>
            <a:ahLst/>
            <a:cxnLst>
              <a:cxn ang="0">
                <a:pos x="connsiteX0" y="connsiteY0"/>
              </a:cxn>
              <a:cxn ang="0">
                <a:pos x="connsiteX1" y="connsiteY1"/>
              </a:cxn>
              <a:cxn ang="0">
                <a:pos x="connsiteX2" y="connsiteY2"/>
              </a:cxn>
            </a:cxnLst>
            <a:rect l="l" t="t" r="r" b="b"/>
            <a:pathLst>
              <a:path w="4352544" h="2255520">
                <a:moveTo>
                  <a:pt x="0" y="0"/>
                </a:moveTo>
                <a:lnTo>
                  <a:pt x="0" y="2255520"/>
                </a:lnTo>
                <a:lnTo>
                  <a:pt x="4352544" y="2255520"/>
                </a:lnTo>
              </a:path>
            </a:pathLst>
          </a:custGeom>
          <a:noFill/>
          <a:ln w="28575">
            <a:solidFill>
              <a:srgbClr val="000000"/>
            </a:solidFill>
            <a:miter lim="800000"/>
            <a:headEnd/>
            <a:tailEnd/>
          </a:ln>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Arial" panose="020B0604020202020204" pitchFamily="34" charset="0"/>
            </a:endParaRPr>
          </a:p>
        </p:txBody>
      </p:sp>
      <p:grpSp>
        <p:nvGrpSpPr>
          <p:cNvPr id="12" name="Group 11">
            <a:extLst>
              <a:ext uri="{FF2B5EF4-FFF2-40B4-BE49-F238E27FC236}">
                <a16:creationId xmlns:a16="http://schemas.microsoft.com/office/drawing/2014/main" id="{0D35B715-C4F1-59BC-80F1-300EE18DCC6F}"/>
              </a:ext>
            </a:extLst>
          </p:cNvPr>
          <p:cNvGrpSpPr/>
          <p:nvPr/>
        </p:nvGrpSpPr>
        <p:grpSpPr>
          <a:xfrm>
            <a:off x="548819" y="2363557"/>
            <a:ext cx="396262" cy="1918360"/>
            <a:chOff x="681335" y="2363555"/>
            <a:chExt cx="396262" cy="1918359"/>
          </a:xfrm>
        </p:grpSpPr>
        <p:sp>
          <p:nvSpPr>
            <p:cNvPr id="13" name="TextBox 12">
              <a:extLst>
                <a:ext uri="{FF2B5EF4-FFF2-40B4-BE49-F238E27FC236}">
                  <a16:creationId xmlns:a16="http://schemas.microsoft.com/office/drawing/2014/main" id="{D7752C8D-EE38-DD1E-BDA9-3F4230B7C881}"/>
                </a:ext>
              </a:extLst>
            </p:cNvPr>
            <p:cNvSpPr txBox="1"/>
            <p:nvPr/>
          </p:nvSpPr>
          <p:spPr bwMode="auto">
            <a:xfrm>
              <a:off x="681335" y="2363555"/>
              <a:ext cx="396262"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100</a:t>
              </a:r>
            </a:p>
          </p:txBody>
        </p:sp>
        <p:sp>
          <p:nvSpPr>
            <p:cNvPr id="14" name="TextBox 13">
              <a:extLst>
                <a:ext uri="{FF2B5EF4-FFF2-40B4-BE49-F238E27FC236}">
                  <a16:creationId xmlns:a16="http://schemas.microsoft.com/office/drawing/2014/main" id="{2BDD01A0-9402-20C2-E588-B9705FEBFEC6}"/>
                </a:ext>
              </a:extLst>
            </p:cNvPr>
            <p:cNvSpPr txBox="1"/>
            <p:nvPr/>
          </p:nvSpPr>
          <p:spPr bwMode="auto">
            <a:xfrm>
              <a:off x="751867" y="303240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60</a:t>
              </a:r>
            </a:p>
          </p:txBody>
        </p:sp>
        <p:sp>
          <p:nvSpPr>
            <p:cNvPr id="15" name="TextBox 14">
              <a:extLst>
                <a:ext uri="{FF2B5EF4-FFF2-40B4-BE49-F238E27FC236}">
                  <a16:creationId xmlns:a16="http://schemas.microsoft.com/office/drawing/2014/main" id="{3EF9B9E3-3EC4-5C53-DFF8-7E4A2DC13A94}"/>
                </a:ext>
              </a:extLst>
            </p:cNvPr>
            <p:cNvSpPr txBox="1"/>
            <p:nvPr/>
          </p:nvSpPr>
          <p:spPr bwMode="auto">
            <a:xfrm>
              <a:off x="751867" y="3366836"/>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40</a:t>
              </a:r>
            </a:p>
          </p:txBody>
        </p:sp>
        <p:sp>
          <p:nvSpPr>
            <p:cNvPr id="16" name="TextBox 15">
              <a:extLst>
                <a:ext uri="{FF2B5EF4-FFF2-40B4-BE49-F238E27FC236}">
                  <a16:creationId xmlns:a16="http://schemas.microsoft.com/office/drawing/2014/main" id="{AB69748B-4986-2B73-C362-EEB9C1687B15}"/>
                </a:ext>
              </a:extLst>
            </p:cNvPr>
            <p:cNvSpPr txBox="1"/>
            <p:nvPr/>
          </p:nvSpPr>
          <p:spPr bwMode="auto">
            <a:xfrm>
              <a:off x="751867" y="3701263"/>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20</a:t>
              </a:r>
            </a:p>
          </p:txBody>
        </p:sp>
        <p:sp>
          <p:nvSpPr>
            <p:cNvPr id="17" name="TextBox 16">
              <a:extLst>
                <a:ext uri="{FF2B5EF4-FFF2-40B4-BE49-F238E27FC236}">
                  <a16:creationId xmlns:a16="http://schemas.microsoft.com/office/drawing/2014/main" id="{D63E33A4-740B-2870-4DDC-3D83B130B7D2}"/>
                </a:ext>
              </a:extLst>
            </p:cNvPr>
            <p:cNvSpPr txBox="1"/>
            <p:nvPr/>
          </p:nvSpPr>
          <p:spPr bwMode="auto">
            <a:xfrm>
              <a:off x="822399" y="4035693"/>
              <a:ext cx="255198"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18" name="TextBox 17">
              <a:extLst>
                <a:ext uri="{FF2B5EF4-FFF2-40B4-BE49-F238E27FC236}">
                  <a16:creationId xmlns:a16="http://schemas.microsoft.com/office/drawing/2014/main" id="{D17056F2-A0A5-B83B-EED8-E4A2A0F79CDC}"/>
                </a:ext>
              </a:extLst>
            </p:cNvPr>
            <p:cNvSpPr txBox="1"/>
            <p:nvPr/>
          </p:nvSpPr>
          <p:spPr bwMode="auto">
            <a:xfrm>
              <a:off x="751867" y="2697981"/>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80</a:t>
              </a:r>
            </a:p>
          </p:txBody>
        </p:sp>
      </p:grpSp>
      <p:sp>
        <p:nvSpPr>
          <p:cNvPr id="19" name="TextBox 18">
            <a:extLst>
              <a:ext uri="{FF2B5EF4-FFF2-40B4-BE49-F238E27FC236}">
                <a16:creationId xmlns:a16="http://schemas.microsoft.com/office/drawing/2014/main" id="{4ECCC35F-035E-70B3-87AE-E73188B749CA}"/>
              </a:ext>
            </a:extLst>
          </p:cNvPr>
          <p:cNvSpPr txBox="1"/>
          <p:nvPr/>
        </p:nvSpPr>
        <p:spPr bwMode="auto">
          <a:xfrm>
            <a:off x="3145744" y="4393546"/>
            <a:ext cx="64152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Months</a:t>
            </a:r>
          </a:p>
        </p:txBody>
      </p:sp>
      <p:grpSp>
        <p:nvGrpSpPr>
          <p:cNvPr id="20" name="Group 19">
            <a:extLst>
              <a:ext uri="{FF2B5EF4-FFF2-40B4-BE49-F238E27FC236}">
                <a16:creationId xmlns:a16="http://schemas.microsoft.com/office/drawing/2014/main" id="{E0AA640C-5345-2999-D5A9-5B94DCB45EFD}"/>
              </a:ext>
            </a:extLst>
          </p:cNvPr>
          <p:cNvGrpSpPr/>
          <p:nvPr/>
        </p:nvGrpSpPr>
        <p:grpSpPr>
          <a:xfrm>
            <a:off x="828528" y="4251067"/>
            <a:ext cx="5136024" cy="185548"/>
            <a:chOff x="961044" y="4251066"/>
            <a:chExt cx="5136024" cy="185548"/>
          </a:xfrm>
        </p:grpSpPr>
        <p:sp>
          <p:nvSpPr>
            <p:cNvPr id="21" name="TextBox 20">
              <a:extLst>
                <a:ext uri="{FF2B5EF4-FFF2-40B4-BE49-F238E27FC236}">
                  <a16:creationId xmlns:a16="http://schemas.microsoft.com/office/drawing/2014/main" id="{DC429BBE-4188-7F54-01AE-87CB657E9EAA}"/>
                </a:ext>
              </a:extLst>
            </p:cNvPr>
            <p:cNvSpPr txBox="1"/>
            <p:nvPr/>
          </p:nvSpPr>
          <p:spPr bwMode="auto">
            <a:xfrm>
              <a:off x="961044"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22" name="TextBox 21">
              <a:extLst>
                <a:ext uri="{FF2B5EF4-FFF2-40B4-BE49-F238E27FC236}">
                  <a16:creationId xmlns:a16="http://schemas.microsoft.com/office/drawing/2014/main" id="{9C35A5D5-E285-45EA-0A5E-6850FD44FE50}"/>
                </a:ext>
              </a:extLst>
            </p:cNvPr>
            <p:cNvSpPr txBox="1"/>
            <p:nvPr/>
          </p:nvSpPr>
          <p:spPr bwMode="auto">
            <a:xfrm>
              <a:off x="1182031"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3</a:t>
              </a:r>
            </a:p>
          </p:txBody>
        </p:sp>
        <p:sp>
          <p:nvSpPr>
            <p:cNvPr id="23" name="TextBox 22">
              <a:extLst>
                <a:ext uri="{FF2B5EF4-FFF2-40B4-BE49-F238E27FC236}">
                  <a16:creationId xmlns:a16="http://schemas.microsoft.com/office/drawing/2014/main" id="{1AE4E657-354C-B359-7AC7-8414AAE67657}"/>
                </a:ext>
              </a:extLst>
            </p:cNvPr>
            <p:cNvSpPr txBox="1"/>
            <p:nvPr/>
          </p:nvSpPr>
          <p:spPr bwMode="auto">
            <a:xfrm>
              <a:off x="1624005"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9</a:t>
              </a:r>
            </a:p>
          </p:txBody>
        </p:sp>
        <p:sp>
          <p:nvSpPr>
            <p:cNvPr id="24" name="TextBox 23">
              <a:extLst>
                <a:ext uri="{FF2B5EF4-FFF2-40B4-BE49-F238E27FC236}">
                  <a16:creationId xmlns:a16="http://schemas.microsoft.com/office/drawing/2014/main" id="{F0B76611-5B30-DF53-DDA1-D69804861C4A}"/>
                </a:ext>
              </a:extLst>
            </p:cNvPr>
            <p:cNvSpPr txBox="1"/>
            <p:nvPr/>
          </p:nvSpPr>
          <p:spPr bwMode="auto">
            <a:xfrm>
              <a:off x="3170914"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30</a:t>
              </a:r>
            </a:p>
          </p:txBody>
        </p:sp>
        <p:sp>
          <p:nvSpPr>
            <p:cNvPr id="25" name="TextBox 24">
              <a:extLst>
                <a:ext uri="{FF2B5EF4-FFF2-40B4-BE49-F238E27FC236}">
                  <a16:creationId xmlns:a16="http://schemas.microsoft.com/office/drawing/2014/main" id="{AE7B168F-D187-7D59-B6EC-E82EDA20DF38}"/>
                </a:ext>
              </a:extLst>
            </p:cNvPr>
            <p:cNvSpPr txBox="1"/>
            <p:nvPr/>
          </p:nvSpPr>
          <p:spPr bwMode="auto">
            <a:xfrm>
              <a:off x="3391901"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33</a:t>
              </a:r>
            </a:p>
          </p:txBody>
        </p:sp>
        <p:sp>
          <p:nvSpPr>
            <p:cNvPr id="26" name="TextBox 25">
              <a:extLst>
                <a:ext uri="{FF2B5EF4-FFF2-40B4-BE49-F238E27FC236}">
                  <a16:creationId xmlns:a16="http://schemas.microsoft.com/office/drawing/2014/main" id="{AA3FBD00-72A8-8F55-7DD1-827AFFA37EFD}"/>
                </a:ext>
              </a:extLst>
            </p:cNvPr>
            <p:cNvSpPr txBox="1"/>
            <p:nvPr/>
          </p:nvSpPr>
          <p:spPr bwMode="auto">
            <a:xfrm>
              <a:off x="3612888"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36</a:t>
              </a:r>
            </a:p>
          </p:txBody>
        </p:sp>
        <p:sp>
          <p:nvSpPr>
            <p:cNvPr id="27" name="TextBox 26">
              <a:extLst>
                <a:ext uri="{FF2B5EF4-FFF2-40B4-BE49-F238E27FC236}">
                  <a16:creationId xmlns:a16="http://schemas.microsoft.com/office/drawing/2014/main" id="{55A5A98B-45BE-532F-959D-A666F9D6332B}"/>
                </a:ext>
              </a:extLst>
            </p:cNvPr>
            <p:cNvSpPr txBox="1"/>
            <p:nvPr/>
          </p:nvSpPr>
          <p:spPr bwMode="auto">
            <a:xfrm>
              <a:off x="4717823"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51</a:t>
              </a:r>
            </a:p>
          </p:txBody>
        </p:sp>
        <p:sp>
          <p:nvSpPr>
            <p:cNvPr id="28" name="TextBox 27">
              <a:extLst>
                <a:ext uri="{FF2B5EF4-FFF2-40B4-BE49-F238E27FC236}">
                  <a16:creationId xmlns:a16="http://schemas.microsoft.com/office/drawing/2014/main" id="{58F2EB15-96CD-A20D-8F92-899818B0640C}"/>
                </a:ext>
              </a:extLst>
            </p:cNvPr>
            <p:cNvSpPr txBox="1"/>
            <p:nvPr/>
          </p:nvSpPr>
          <p:spPr bwMode="auto">
            <a:xfrm>
              <a:off x="2065979"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15</a:t>
              </a:r>
            </a:p>
          </p:txBody>
        </p:sp>
        <p:sp>
          <p:nvSpPr>
            <p:cNvPr id="29" name="TextBox 28">
              <a:extLst>
                <a:ext uri="{FF2B5EF4-FFF2-40B4-BE49-F238E27FC236}">
                  <a16:creationId xmlns:a16="http://schemas.microsoft.com/office/drawing/2014/main" id="{3ADE6B8A-5C8F-6333-087E-93B13B736A9B}"/>
                </a:ext>
              </a:extLst>
            </p:cNvPr>
            <p:cNvSpPr txBox="1"/>
            <p:nvPr/>
          </p:nvSpPr>
          <p:spPr bwMode="auto">
            <a:xfrm>
              <a:off x="2286966"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18</a:t>
              </a:r>
            </a:p>
          </p:txBody>
        </p:sp>
        <p:sp>
          <p:nvSpPr>
            <p:cNvPr id="30" name="TextBox 29">
              <a:extLst>
                <a:ext uri="{FF2B5EF4-FFF2-40B4-BE49-F238E27FC236}">
                  <a16:creationId xmlns:a16="http://schemas.microsoft.com/office/drawing/2014/main" id="{276708A8-85CB-37C1-4B37-093F443FDDE0}"/>
                </a:ext>
              </a:extLst>
            </p:cNvPr>
            <p:cNvSpPr txBox="1"/>
            <p:nvPr/>
          </p:nvSpPr>
          <p:spPr bwMode="auto">
            <a:xfrm>
              <a:off x="2728940"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24</a:t>
              </a:r>
            </a:p>
          </p:txBody>
        </p:sp>
        <p:sp>
          <p:nvSpPr>
            <p:cNvPr id="31" name="TextBox 30">
              <a:extLst>
                <a:ext uri="{FF2B5EF4-FFF2-40B4-BE49-F238E27FC236}">
                  <a16:creationId xmlns:a16="http://schemas.microsoft.com/office/drawing/2014/main" id="{3070F09D-E64A-7F22-D361-69CED5ED569E}"/>
                </a:ext>
              </a:extLst>
            </p:cNvPr>
            <p:cNvSpPr txBox="1"/>
            <p:nvPr/>
          </p:nvSpPr>
          <p:spPr bwMode="auto">
            <a:xfrm>
              <a:off x="4496836"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48</a:t>
              </a:r>
            </a:p>
          </p:txBody>
        </p:sp>
        <p:sp>
          <p:nvSpPr>
            <p:cNvPr id="32" name="TextBox 31">
              <a:extLst>
                <a:ext uri="{FF2B5EF4-FFF2-40B4-BE49-F238E27FC236}">
                  <a16:creationId xmlns:a16="http://schemas.microsoft.com/office/drawing/2014/main" id="{771D8FC2-EEC7-FD09-1413-BEF9DD67C5BD}"/>
                </a:ext>
              </a:extLst>
            </p:cNvPr>
            <p:cNvSpPr txBox="1"/>
            <p:nvPr/>
          </p:nvSpPr>
          <p:spPr bwMode="auto">
            <a:xfrm>
              <a:off x="4275849"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45</a:t>
              </a:r>
            </a:p>
          </p:txBody>
        </p:sp>
        <p:sp>
          <p:nvSpPr>
            <p:cNvPr id="33" name="TextBox 32">
              <a:extLst>
                <a:ext uri="{FF2B5EF4-FFF2-40B4-BE49-F238E27FC236}">
                  <a16:creationId xmlns:a16="http://schemas.microsoft.com/office/drawing/2014/main" id="{AA978C96-5B01-5771-CD12-37B681AB5E6E}"/>
                </a:ext>
              </a:extLst>
            </p:cNvPr>
            <p:cNvSpPr txBox="1"/>
            <p:nvPr/>
          </p:nvSpPr>
          <p:spPr bwMode="auto">
            <a:xfrm>
              <a:off x="3833875"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39</a:t>
              </a:r>
            </a:p>
          </p:txBody>
        </p:sp>
        <p:sp>
          <p:nvSpPr>
            <p:cNvPr id="34" name="TextBox 33">
              <a:extLst>
                <a:ext uri="{FF2B5EF4-FFF2-40B4-BE49-F238E27FC236}">
                  <a16:creationId xmlns:a16="http://schemas.microsoft.com/office/drawing/2014/main" id="{4B5C8C78-EFED-D1A7-189D-B340B57B363A}"/>
                </a:ext>
              </a:extLst>
            </p:cNvPr>
            <p:cNvSpPr txBox="1"/>
            <p:nvPr/>
          </p:nvSpPr>
          <p:spPr bwMode="auto">
            <a:xfrm>
              <a:off x="4054862"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42</a:t>
              </a:r>
            </a:p>
          </p:txBody>
        </p:sp>
        <p:sp>
          <p:nvSpPr>
            <p:cNvPr id="35" name="TextBox 34">
              <a:extLst>
                <a:ext uri="{FF2B5EF4-FFF2-40B4-BE49-F238E27FC236}">
                  <a16:creationId xmlns:a16="http://schemas.microsoft.com/office/drawing/2014/main" id="{5A2EE498-F2CA-FE0C-5670-831FEAD36ECB}"/>
                </a:ext>
              </a:extLst>
            </p:cNvPr>
            <p:cNvSpPr txBox="1"/>
            <p:nvPr/>
          </p:nvSpPr>
          <p:spPr bwMode="auto">
            <a:xfrm>
              <a:off x="2949927"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27</a:t>
              </a:r>
            </a:p>
          </p:txBody>
        </p:sp>
        <p:sp>
          <p:nvSpPr>
            <p:cNvPr id="36" name="TextBox 35">
              <a:extLst>
                <a:ext uri="{FF2B5EF4-FFF2-40B4-BE49-F238E27FC236}">
                  <a16:creationId xmlns:a16="http://schemas.microsoft.com/office/drawing/2014/main" id="{CE393734-411C-499E-0FE5-06E577C39190}"/>
                </a:ext>
              </a:extLst>
            </p:cNvPr>
            <p:cNvSpPr txBox="1"/>
            <p:nvPr/>
          </p:nvSpPr>
          <p:spPr bwMode="auto">
            <a:xfrm>
              <a:off x="2507953"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21</a:t>
              </a:r>
            </a:p>
          </p:txBody>
        </p:sp>
        <p:sp>
          <p:nvSpPr>
            <p:cNvPr id="37" name="TextBox 36">
              <a:extLst>
                <a:ext uri="{FF2B5EF4-FFF2-40B4-BE49-F238E27FC236}">
                  <a16:creationId xmlns:a16="http://schemas.microsoft.com/office/drawing/2014/main" id="{8389D632-5045-9FE8-1CBC-81C16C5E8708}"/>
                </a:ext>
              </a:extLst>
            </p:cNvPr>
            <p:cNvSpPr txBox="1"/>
            <p:nvPr/>
          </p:nvSpPr>
          <p:spPr bwMode="auto">
            <a:xfrm>
              <a:off x="1844992"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12</a:t>
              </a:r>
            </a:p>
          </p:txBody>
        </p:sp>
        <p:sp>
          <p:nvSpPr>
            <p:cNvPr id="38" name="TextBox 37">
              <a:extLst>
                <a:ext uri="{FF2B5EF4-FFF2-40B4-BE49-F238E27FC236}">
                  <a16:creationId xmlns:a16="http://schemas.microsoft.com/office/drawing/2014/main" id="{7F2F221C-C266-3A88-47D0-9ED44742FD0E}"/>
                </a:ext>
              </a:extLst>
            </p:cNvPr>
            <p:cNvSpPr txBox="1"/>
            <p:nvPr/>
          </p:nvSpPr>
          <p:spPr bwMode="auto">
            <a:xfrm>
              <a:off x="1403018"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6</a:t>
              </a:r>
            </a:p>
          </p:txBody>
        </p:sp>
        <p:sp>
          <p:nvSpPr>
            <p:cNvPr id="39" name="TextBox 38">
              <a:extLst>
                <a:ext uri="{FF2B5EF4-FFF2-40B4-BE49-F238E27FC236}">
                  <a16:creationId xmlns:a16="http://schemas.microsoft.com/office/drawing/2014/main" id="{67837FA0-00AB-4735-F224-C0BB1335BEAB}"/>
                </a:ext>
              </a:extLst>
            </p:cNvPr>
            <p:cNvSpPr txBox="1"/>
            <p:nvPr/>
          </p:nvSpPr>
          <p:spPr bwMode="auto">
            <a:xfrm>
              <a:off x="4938810"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54</a:t>
              </a:r>
            </a:p>
          </p:txBody>
        </p:sp>
        <p:sp>
          <p:nvSpPr>
            <p:cNvPr id="40" name="TextBox 39">
              <a:extLst>
                <a:ext uri="{FF2B5EF4-FFF2-40B4-BE49-F238E27FC236}">
                  <a16:creationId xmlns:a16="http://schemas.microsoft.com/office/drawing/2014/main" id="{371A0842-FEF9-0EF6-2EF2-A75148B473D0}"/>
                </a:ext>
              </a:extLst>
            </p:cNvPr>
            <p:cNvSpPr txBox="1"/>
            <p:nvPr/>
          </p:nvSpPr>
          <p:spPr bwMode="auto">
            <a:xfrm>
              <a:off x="5159797"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57</a:t>
              </a:r>
            </a:p>
          </p:txBody>
        </p:sp>
        <p:sp>
          <p:nvSpPr>
            <p:cNvPr id="41" name="TextBox 40">
              <a:extLst>
                <a:ext uri="{FF2B5EF4-FFF2-40B4-BE49-F238E27FC236}">
                  <a16:creationId xmlns:a16="http://schemas.microsoft.com/office/drawing/2014/main" id="{0ADB7C64-2630-0225-5DEB-EDC2E15935F8}"/>
                </a:ext>
              </a:extLst>
            </p:cNvPr>
            <p:cNvSpPr txBox="1"/>
            <p:nvPr/>
          </p:nvSpPr>
          <p:spPr bwMode="auto">
            <a:xfrm>
              <a:off x="5380784"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60</a:t>
              </a:r>
            </a:p>
          </p:txBody>
        </p:sp>
        <p:sp>
          <p:nvSpPr>
            <p:cNvPr id="42" name="TextBox 41">
              <a:extLst>
                <a:ext uri="{FF2B5EF4-FFF2-40B4-BE49-F238E27FC236}">
                  <a16:creationId xmlns:a16="http://schemas.microsoft.com/office/drawing/2014/main" id="{7C0CFD43-41A1-FB0F-7DAC-CF71F99A792B}"/>
                </a:ext>
              </a:extLst>
            </p:cNvPr>
            <p:cNvSpPr txBox="1"/>
            <p:nvPr/>
          </p:nvSpPr>
          <p:spPr bwMode="auto">
            <a:xfrm>
              <a:off x="5601771"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63</a:t>
              </a:r>
            </a:p>
          </p:txBody>
        </p:sp>
        <p:sp>
          <p:nvSpPr>
            <p:cNvPr id="43" name="TextBox 42">
              <a:extLst>
                <a:ext uri="{FF2B5EF4-FFF2-40B4-BE49-F238E27FC236}">
                  <a16:creationId xmlns:a16="http://schemas.microsoft.com/office/drawing/2014/main" id="{85D2E5A5-968B-A158-F5B8-4EB456207CD0}"/>
                </a:ext>
              </a:extLst>
            </p:cNvPr>
            <p:cNvSpPr txBox="1"/>
            <p:nvPr/>
          </p:nvSpPr>
          <p:spPr bwMode="auto">
            <a:xfrm>
              <a:off x="5822748"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66</a:t>
              </a:r>
            </a:p>
          </p:txBody>
        </p:sp>
      </p:grpSp>
      <p:grpSp>
        <p:nvGrpSpPr>
          <p:cNvPr id="44" name="Group 43">
            <a:extLst>
              <a:ext uri="{FF2B5EF4-FFF2-40B4-BE49-F238E27FC236}">
                <a16:creationId xmlns:a16="http://schemas.microsoft.com/office/drawing/2014/main" id="{0415EEF4-D4EF-8276-A819-A13942BCFD0C}"/>
              </a:ext>
            </a:extLst>
          </p:cNvPr>
          <p:cNvGrpSpPr/>
          <p:nvPr/>
        </p:nvGrpSpPr>
        <p:grpSpPr>
          <a:xfrm>
            <a:off x="882041" y="2492447"/>
            <a:ext cx="91440" cy="1674840"/>
            <a:chOff x="1014557" y="2492446"/>
            <a:chExt cx="91440" cy="1674840"/>
          </a:xfrm>
        </p:grpSpPr>
        <p:cxnSp>
          <p:nvCxnSpPr>
            <p:cNvPr id="46" name="Straight Connector 45">
              <a:extLst>
                <a:ext uri="{FF2B5EF4-FFF2-40B4-BE49-F238E27FC236}">
                  <a16:creationId xmlns:a16="http://schemas.microsoft.com/office/drawing/2014/main" id="{ED981FEE-0E52-831D-6CD1-54F04AF4E4C7}"/>
                </a:ext>
              </a:extLst>
            </p:cNvPr>
            <p:cNvCxnSpPr>
              <a:cxnSpLocks/>
            </p:cNvCxnSpPr>
            <p:nvPr/>
          </p:nvCxnSpPr>
          <p:spPr bwMode="auto">
            <a:xfrm>
              <a:off x="1014557" y="3162382"/>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15333747-1362-72B3-2412-0E4AA07DC622}"/>
                </a:ext>
              </a:extLst>
            </p:cNvPr>
            <p:cNvCxnSpPr>
              <a:cxnSpLocks/>
            </p:cNvCxnSpPr>
            <p:nvPr/>
          </p:nvCxnSpPr>
          <p:spPr bwMode="auto">
            <a:xfrm>
              <a:off x="1014557" y="3497350"/>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5861D69E-EC5D-E4F4-001C-7E5A8A7F458F}"/>
                </a:ext>
              </a:extLst>
            </p:cNvPr>
            <p:cNvCxnSpPr>
              <a:cxnSpLocks/>
            </p:cNvCxnSpPr>
            <p:nvPr/>
          </p:nvCxnSpPr>
          <p:spPr bwMode="auto">
            <a:xfrm>
              <a:off x="1014557" y="282741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45D0B9CC-1BE7-5A31-7982-3708F071761B}"/>
                </a:ext>
              </a:extLst>
            </p:cNvPr>
            <p:cNvCxnSpPr>
              <a:cxnSpLocks/>
            </p:cNvCxnSpPr>
            <p:nvPr/>
          </p:nvCxnSpPr>
          <p:spPr bwMode="auto">
            <a:xfrm>
              <a:off x="1014557" y="3832318"/>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420E63CC-D3C6-1BC3-A0C3-B5B651411992}"/>
                </a:ext>
              </a:extLst>
            </p:cNvPr>
            <p:cNvCxnSpPr>
              <a:cxnSpLocks/>
            </p:cNvCxnSpPr>
            <p:nvPr/>
          </p:nvCxnSpPr>
          <p:spPr bwMode="auto">
            <a:xfrm>
              <a:off x="1014557" y="4167286"/>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62A52249-18EF-6199-34C1-59E60D6C9993}"/>
                </a:ext>
              </a:extLst>
            </p:cNvPr>
            <p:cNvCxnSpPr>
              <a:cxnSpLocks/>
            </p:cNvCxnSpPr>
            <p:nvPr/>
          </p:nvCxnSpPr>
          <p:spPr bwMode="auto">
            <a:xfrm>
              <a:off x="1014557" y="2492446"/>
              <a:ext cx="91440" cy="0"/>
            </a:xfrm>
            <a:prstGeom prst="line">
              <a:avLst/>
            </a:prstGeom>
            <a:noFill/>
            <a:ln w="28575" cap="flat" cmpd="sng" algn="ctr">
              <a:solidFill>
                <a:srgbClr val="000000"/>
              </a:solidFill>
              <a:prstDash val="solid"/>
              <a:round/>
              <a:headEnd type="none" w="med" len="med"/>
              <a:tailEnd type="none" w="med" len="med"/>
            </a:ln>
            <a:effectLst/>
          </p:spPr>
        </p:cxnSp>
      </p:grpSp>
      <p:grpSp>
        <p:nvGrpSpPr>
          <p:cNvPr id="52" name="Group 51">
            <a:extLst>
              <a:ext uri="{FF2B5EF4-FFF2-40B4-BE49-F238E27FC236}">
                <a16:creationId xmlns:a16="http://schemas.microsoft.com/office/drawing/2014/main" id="{0DA55C15-E82C-8884-527D-E4F15BB50960}"/>
              </a:ext>
            </a:extLst>
          </p:cNvPr>
          <p:cNvGrpSpPr/>
          <p:nvPr/>
        </p:nvGrpSpPr>
        <p:grpSpPr>
          <a:xfrm>
            <a:off x="967909" y="4164545"/>
            <a:ext cx="4855953" cy="91441"/>
            <a:chOff x="1100424" y="4164543"/>
            <a:chExt cx="4855953" cy="91441"/>
          </a:xfrm>
        </p:grpSpPr>
        <p:cxnSp>
          <p:nvCxnSpPr>
            <p:cNvPr id="53" name="Straight Connector 52">
              <a:extLst>
                <a:ext uri="{FF2B5EF4-FFF2-40B4-BE49-F238E27FC236}">
                  <a16:creationId xmlns:a16="http://schemas.microsoft.com/office/drawing/2014/main" id="{47C6D8ED-E04A-767E-2287-40A8E0D8FA82}"/>
                </a:ext>
              </a:extLst>
            </p:cNvPr>
            <p:cNvCxnSpPr>
              <a:cxnSpLocks/>
            </p:cNvCxnSpPr>
            <p:nvPr/>
          </p:nvCxnSpPr>
          <p:spPr bwMode="auto">
            <a:xfrm rot="16200000">
              <a:off x="1054704"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A17BBEFC-B504-9D6D-792C-DF38FC8B8427}"/>
                </a:ext>
              </a:extLst>
            </p:cNvPr>
            <p:cNvCxnSpPr>
              <a:cxnSpLocks/>
            </p:cNvCxnSpPr>
            <p:nvPr/>
          </p:nvCxnSpPr>
          <p:spPr bwMode="auto">
            <a:xfrm rot="16200000">
              <a:off x="1716879"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1138C76F-1F79-B87D-9F19-CA24F7A720DF}"/>
                </a:ext>
              </a:extLst>
            </p:cNvPr>
            <p:cNvCxnSpPr>
              <a:cxnSpLocks/>
            </p:cNvCxnSpPr>
            <p:nvPr/>
          </p:nvCxnSpPr>
          <p:spPr bwMode="auto">
            <a:xfrm rot="16200000">
              <a:off x="2158329"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8EE39561-BC80-DE46-7D9B-CB33E1ACF0A8}"/>
                </a:ext>
              </a:extLst>
            </p:cNvPr>
            <p:cNvCxnSpPr>
              <a:cxnSpLocks/>
            </p:cNvCxnSpPr>
            <p:nvPr/>
          </p:nvCxnSpPr>
          <p:spPr bwMode="auto">
            <a:xfrm rot="16200000">
              <a:off x="3041229"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BAC1685F-D5E5-8F29-2171-60D3CA5B48D1}"/>
                </a:ext>
              </a:extLst>
            </p:cNvPr>
            <p:cNvCxnSpPr>
              <a:cxnSpLocks/>
            </p:cNvCxnSpPr>
            <p:nvPr/>
          </p:nvCxnSpPr>
          <p:spPr bwMode="auto">
            <a:xfrm rot="16200000">
              <a:off x="4144854" y="421026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58" name="Straight Connector 57">
              <a:extLst>
                <a:ext uri="{FF2B5EF4-FFF2-40B4-BE49-F238E27FC236}">
                  <a16:creationId xmlns:a16="http://schemas.microsoft.com/office/drawing/2014/main" id="{1880F6C3-A9A0-C5AF-085B-14F1AFCD028B}"/>
                </a:ext>
              </a:extLst>
            </p:cNvPr>
            <p:cNvCxnSpPr>
              <a:cxnSpLocks/>
            </p:cNvCxnSpPr>
            <p:nvPr/>
          </p:nvCxnSpPr>
          <p:spPr bwMode="auto">
            <a:xfrm rot="16200000">
              <a:off x="4807029" y="421026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59" name="Straight Connector 58">
              <a:extLst>
                <a:ext uri="{FF2B5EF4-FFF2-40B4-BE49-F238E27FC236}">
                  <a16:creationId xmlns:a16="http://schemas.microsoft.com/office/drawing/2014/main" id="{139D6AD7-3012-3E1B-4F7B-1F78248439DE}"/>
                </a:ext>
              </a:extLst>
            </p:cNvPr>
            <p:cNvCxnSpPr>
              <a:cxnSpLocks/>
            </p:cNvCxnSpPr>
            <p:nvPr/>
          </p:nvCxnSpPr>
          <p:spPr bwMode="auto">
            <a:xfrm rot="16200000">
              <a:off x="5027754" y="421026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96C4A41A-6B71-99A0-00B6-86B4FB1B6F8A}"/>
                </a:ext>
              </a:extLst>
            </p:cNvPr>
            <p:cNvCxnSpPr>
              <a:cxnSpLocks/>
            </p:cNvCxnSpPr>
            <p:nvPr/>
          </p:nvCxnSpPr>
          <p:spPr bwMode="auto">
            <a:xfrm rot="16200000">
              <a:off x="3924129" y="421026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616C51EF-EA6F-F4AE-F032-51DA95E4A23C}"/>
                </a:ext>
              </a:extLst>
            </p:cNvPr>
            <p:cNvCxnSpPr>
              <a:cxnSpLocks/>
            </p:cNvCxnSpPr>
            <p:nvPr/>
          </p:nvCxnSpPr>
          <p:spPr bwMode="auto">
            <a:xfrm rot="16200000">
              <a:off x="5469204" y="421026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8A3AA57B-CF82-8201-43C2-51DAD8629D40}"/>
                </a:ext>
              </a:extLst>
            </p:cNvPr>
            <p:cNvCxnSpPr>
              <a:cxnSpLocks/>
            </p:cNvCxnSpPr>
            <p:nvPr/>
          </p:nvCxnSpPr>
          <p:spPr bwMode="auto">
            <a:xfrm rot="16200000">
              <a:off x="1496154"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id="{E9F599C2-0F3D-C11B-2703-A1567D11484C}"/>
                </a:ext>
              </a:extLst>
            </p:cNvPr>
            <p:cNvCxnSpPr>
              <a:cxnSpLocks/>
            </p:cNvCxnSpPr>
            <p:nvPr/>
          </p:nvCxnSpPr>
          <p:spPr bwMode="auto">
            <a:xfrm rot="16200000">
              <a:off x="2599779"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D62DD824-80AB-54BF-507C-B0CA22FEBBE2}"/>
                </a:ext>
              </a:extLst>
            </p:cNvPr>
            <p:cNvCxnSpPr>
              <a:cxnSpLocks/>
            </p:cNvCxnSpPr>
            <p:nvPr/>
          </p:nvCxnSpPr>
          <p:spPr bwMode="auto">
            <a:xfrm rot="16200000">
              <a:off x="3482679"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65" name="Straight Connector 64">
              <a:extLst>
                <a:ext uri="{FF2B5EF4-FFF2-40B4-BE49-F238E27FC236}">
                  <a16:creationId xmlns:a16="http://schemas.microsoft.com/office/drawing/2014/main" id="{A3052DF6-70F7-AA3F-476E-843C4A1F2BC1}"/>
                </a:ext>
              </a:extLst>
            </p:cNvPr>
            <p:cNvCxnSpPr>
              <a:cxnSpLocks/>
            </p:cNvCxnSpPr>
            <p:nvPr/>
          </p:nvCxnSpPr>
          <p:spPr bwMode="auto">
            <a:xfrm rot="16200000">
              <a:off x="4586304" y="421026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id="{9851CA56-1318-6411-EF61-B1328295F41F}"/>
                </a:ext>
              </a:extLst>
            </p:cNvPr>
            <p:cNvCxnSpPr>
              <a:cxnSpLocks/>
            </p:cNvCxnSpPr>
            <p:nvPr/>
          </p:nvCxnSpPr>
          <p:spPr bwMode="auto">
            <a:xfrm rot="16200000">
              <a:off x="5248479" y="421026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67" name="Straight Connector 66">
              <a:extLst>
                <a:ext uri="{FF2B5EF4-FFF2-40B4-BE49-F238E27FC236}">
                  <a16:creationId xmlns:a16="http://schemas.microsoft.com/office/drawing/2014/main" id="{D32C876E-D004-1E47-74A3-DC8D3E1028F4}"/>
                </a:ext>
              </a:extLst>
            </p:cNvPr>
            <p:cNvCxnSpPr>
              <a:cxnSpLocks/>
            </p:cNvCxnSpPr>
            <p:nvPr/>
          </p:nvCxnSpPr>
          <p:spPr bwMode="auto">
            <a:xfrm rot="16200000">
              <a:off x="5689929" y="421026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DF708632-1B2A-6DA2-9AB4-E0B706CC2708}"/>
                </a:ext>
              </a:extLst>
            </p:cNvPr>
            <p:cNvCxnSpPr>
              <a:cxnSpLocks/>
            </p:cNvCxnSpPr>
            <p:nvPr/>
          </p:nvCxnSpPr>
          <p:spPr bwMode="auto">
            <a:xfrm rot="16200000">
              <a:off x="5910657" y="421026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730E4139-E3B8-595F-66C1-7379A5066525}"/>
                </a:ext>
              </a:extLst>
            </p:cNvPr>
            <p:cNvCxnSpPr>
              <a:cxnSpLocks/>
            </p:cNvCxnSpPr>
            <p:nvPr/>
          </p:nvCxnSpPr>
          <p:spPr bwMode="auto">
            <a:xfrm rot="16200000">
              <a:off x="1275429"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70" name="Straight Connector 69">
              <a:extLst>
                <a:ext uri="{FF2B5EF4-FFF2-40B4-BE49-F238E27FC236}">
                  <a16:creationId xmlns:a16="http://schemas.microsoft.com/office/drawing/2014/main" id="{CA094A1B-DAB2-AA07-CC25-3D34121C9F4D}"/>
                </a:ext>
              </a:extLst>
            </p:cNvPr>
            <p:cNvCxnSpPr>
              <a:cxnSpLocks/>
            </p:cNvCxnSpPr>
            <p:nvPr/>
          </p:nvCxnSpPr>
          <p:spPr bwMode="auto">
            <a:xfrm rot="16200000">
              <a:off x="1937604"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FC8FFD0C-1F6F-C0AF-CD47-5BDD227878B7}"/>
                </a:ext>
              </a:extLst>
            </p:cNvPr>
            <p:cNvCxnSpPr>
              <a:cxnSpLocks/>
            </p:cNvCxnSpPr>
            <p:nvPr/>
          </p:nvCxnSpPr>
          <p:spPr bwMode="auto">
            <a:xfrm rot="16200000">
              <a:off x="2379054"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73E01A73-581D-A26B-DF0F-D38B63E98386}"/>
                </a:ext>
              </a:extLst>
            </p:cNvPr>
            <p:cNvCxnSpPr>
              <a:cxnSpLocks/>
            </p:cNvCxnSpPr>
            <p:nvPr/>
          </p:nvCxnSpPr>
          <p:spPr bwMode="auto">
            <a:xfrm rot="16200000">
              <a:off x="3261954"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73" name="Straight Connector 72">
              <a:extLst>
                <a:ext uri="{FF2B5EF4-FFF2-40B4-BE49-F238E27FC236}">
                  <a16:creationId xmlns:a16="http://schemas.microsoft.com/office/drawing/2014/main" id="{AEB05352-C579-7260-8D61-0520B654E932}"/>
                </a:ext>
              </a:extLst>
            </p:cNvPr>
            <p:cNvCxnSpPr>
              <a:cxnSpLocks/>
            </p:cNvCxnSpPr>
            <p:nvPr/>
          </p:nvCxnSpPr>
          <p:spPr bwMode="auto">
            <a:xfrm rot="16200000">
              <a:off x="2820504"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74" name="Straight Connector 73">
              <a:extLst>
                <a:ext uri="{FF2B5EF4-FFF2-40B4-BE49-F238E27FC236}">
                  <a16:creationId xmlns:a16="http://schemas.microsoft.com/office/drawing/2014/main" id="{B05E106E-6D6F-D191-A739-4B2A627FE4EA}"/>
                </a:ext>
              </a:extLst>
            </p:cNvPr>
            <p:cNvCxnSpPr>
              <a:cxnSpLocks/>
            </p:cNvCxnSpPr>
            <p:nvPr/>
          </p:nvCxnSpPr>
          <p:spPr bwMode="auto">
            <a:xfrm rot="16200000">
              <a:off x="3703404"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75" name="Straight Connector 74">
              <a:extLst>
                <a:ext uri="{FF2B5EF4-FFF2-40B4-BE49-F238E27FC236}">
                  <a16:creationId xmlns:a16="http://schemas.microsoft.com/office/drawing/2014/main" id="{D3150654-2EE7-AB31-95DF-AE3C62F97594}"/>
                </a:ext>
              </a:extLst>
            </p:cNvPr>
            <p:cNvCxnSpPr>
              <a:cxnSpLocks/>
            </p:cNvCxnSpPr>
            <p:nvPr/>
          </p:nvCxnSpPr>
          <p:spPr bwMode="auto">
            <a:xfrm rot="16200000">
              <a:off x="4365579" y="4210263"/>
              <a:ext cx="91440" cy="0"/>
            </a:xfrm>
            <a:prstGeom prst="line">
              <a:avLst/>
            </a:prstGeom>
            <a:noFill/>
            <a:ln w="28575" cap="flat" cmpd="sng" algn="ctr">
              <a:solidFill>
                <a:srgbClr val="000000"/>
              </a:solidFill>
              <a:prstDash val="solid"/>
              <a:round/>
              <a:headEnd type="none" w="med" len="med"/>
              <a:tailEnd type="none" w="med" len="med"/>
            </a:ln>
            <a:effectLst/>
          </p:spPr>
        </p:cxnSp>
      </p:grpSp>
      <p:sp>
        <p:nvSpPr>
          <p:cNvPr id="76" name="TextBox 75">
            <a:extLst>
              <a:ext uri="{FF2B5EF4-FFF2-40B4-BE49-F238E27FC236}">
                <a16:creationId xmlns:a16="http://schemas.microsoft.com/office/drawing/2014/main" id="{C7C493B4-01D1-66A6-59CA-D67446DAFBC2}"/>
              </a:ext>
            </a:extLst>
          </p:cNvPr>
          <p:cNvSpPr txBox="1"/>
          <p:nvPr/>
        </p:nvSpPr>
        <p:spPr>
          <a:xfrm>
            <a:off x="2380873" y="2720338"/>
            <a:ext cx="1223424" cy="307777"/>
          </a:xfrm>
          <a:prstGeom prst="rect">
            <a:avLst/>
          </a:prstGeom>
          <a:noFill/>
        </p:spPr>
        <p:txBody>
          <a:bodyPr wrap="square" lIns="0" tIns="0" rIns="0" bIns="0" rtlCol="0">
            <a:spAutoFit/>
          </a:bodyPr>
          <a:lstStyle/>
          <a:p>
            <a:pPr marL="0" marR="0" lvl="0" indent="0" algn="l" defTabSz="1219140" rtl="0" eaLnBrk="1" fontAlgn="auto" latinLnBrk="0" hangingPunct="1">
              <a:lnSpc>
                <a:spcPct val="100000"/>
              </a:lnSpc>
              <a:spcBef>
                <a:spcPts val="0"/>
              </a:spcBef>
              <a:spcAft>
                <a:spcPts val="100"/>
              </a:spcAft>
              <a:buClrTx/>
              <a:buSzTx/>
              <a:buFontTx/>
              <a:buNone/>
              <a:tabLst/>
              <a:defRPr/>
            </a:pPr>
            <a:r>
              <a:rPr kumimoji="0" lang="en-US" sz="1000" b="1" i="0" u="none" strike="noStrike" kern="1200" cap="none" spc="0" normalizeH="0" baseline="0" noProof="0" dirty="0">
                <a:ln>
                  <a:noFill/>
                </a:ln>
                <a:solidFill>
                  <a:srgbClr val="B31B1B"/>
                </a:solidFill>
                <a:effectLst/>
                <a:uLnTx/>
                <a:uFillTx/>
                <a:latin typeface="Calibri"/>
                <a:ea typeface="+mn-ea"/>
                <a:cs typeface="+mn-cs"/>
              </a:rPr>
              <a:t>w/o del(17p) and/or TP53mut</a:t>
            </a:r>
          </a:p>
        </p:txBody>
      </p:sp>
      <p:sp>
        <p:nvSpPr>
          <p:cNvPr id="77" name="TextBox 76">
            <a:extLst>
              <a:ext uri="{FF2B5EF4-FFF2-40B4-BE49-F238E27FC236}">
                <a16:creationId xmlns:a16="http://schemas.microsoft.com/office/drawing/2014/main" id="{C93288E8-694C-70CE-2E6A-9F62300B7E20}"/>
              </a:ext>
            </a:extLst>
          </p:cNvPr>
          <p:cNvSpPr txBox="1"/>
          <p:nvPr/>
        </p:nvSpPr>
        <p:spPr>
          <a:xfrm>
            <a:off x="4811982" y="2924272"/>
            <a:ext cx="1221396" cy="307777"/>
          </a:xfrm>
          <a:prstGeom prst="rect">
            <a:avLst/>
          </a:prstGeom>
          <a:noFill/>
        </p:spPr>
        <p:txBody>
          <a:bodyPr wrap="square" lIns="0" tIns="0" rIns="0" bIns="0" rtlCol="0">
            <a:spAutoFit/>
          </a:bodyPr>
          <a:lstStyle/>
          <a:p>
            <a:pPr marL="0" marR="0" lvl="0" indent="0" algn="l" defTabSz="1219140" rtl="0" eaLnBrk="1" fontAlgn="auto" latinLnBrk="0" hangingPunct="1">
              <a:lnSpc>
                <a:spcPct val="100000"/>
              </a:lnSpc>
              <a:spcBef>
                <a:spcPts val="0"/>
              </a:spcBef>
              <a:spcAft>
                <a:spcPts val="100"/>
              </a:spcAft>
              <a:buClrTx/>
              <a:buSzTx/>
              <a:buFontTx/>
              <a:buNone/>
              <a:tabLst/>
              <a:defRPr/>
            </a:pPr>
            <a:r>
              <a:rPr kumimoji="0" lang="en-US" sz="1000" b="1" i="0" u="none" strike="noStrike" kern="1200" cap="none" spc="0" normalizeH="0" baseline="0" noProof="0" dirty="0">
                <a:ln>
                  <a:noFill/>
                </a:ln>
                <a:solidFill>
                  <a:srgbClr val="CF4520"/>
                </a:solidFill>
                <a:effectLst/>
                <a:uLnTx/>
                <a:uFillTx/>
                <a:latin typeface="Arial"/>
                <a:ea typeface="+mn-ea"/>
                <a:cs typeface="+mn-cs"/>
              </a:rPr>
              <a:t>w/ del(17p) and/or </a:t>
            </a:r>
            <a:r>
              <a:rPr kumimoji="0" lang="en-US" sz="1000" b="1" i="1" u="none" strike="noStrike" kern="1200" cap="none" spc="0" normalizeH="0" baseline="0" noProof="0" dirty="0">
                <a:ln>
                  <a:noFill/>
                </a:ln>
                <a:solidFill>
                  <a:srgbClr val="CF4520"/>
                </a:solidFill>
                <a:effectLst/>
                <a:uLnTx/>
                <a:uFillTx/>
                <a:latin typeface="Arial"/>
                <a:ea typeface="+mn-ea"/>
                <a:cs typeface="+mn-cs"/>
              </a:rPr>
              <a:t>TP53</a:t>
            </a:r>
            <a:r>
              <a:rPr kumimoji="0" lang="en-US" sz="1000" b="1" i="0" u="none" strike="noStrike" kern="1200" cap="none" spc="0" normalizeH="0" baseline="0" noProof="0" dirty="0">
                <a:ln>
                  <a:noFill/>
                </a:ln>
                <a:solidFill>
                  <a:srgbClr val="CF4520"/>
                </a:solidFill>
                <a:effectLst/>
                <a:uLnTx/>
                <a:uFillTx/>
                <a:latin typeface="Arial"/>
                <a:ea typeface="+mn-ea"/>
                <a:cs typeface="+mn-cs"/>
              </a:rPr>
              <a:t>mut</a:t>
            </a:r>
          </a:p>
        </p:txBody>
      </p:sp>
      <p:sp>
        <p:nvSpPr>
          <p:cNvPr id="78" name="TextBox 77">
            <a:extLst>
              <a:ext uri="{FF2B5EF4-FFF2-40B4-BE49-F238E27FC236}">
                <a16:creationId xmlns:a16="http://schemas.microsoft.com/office/drawing/2014/main" id="{65A5041D-2FA2-A00B-DB97-3D48157DFC49}"/>
              </a:ext>
            </a:extLst>
          </p:cNvPr>
          <p:cNvSpPr txBox="1"/>
          <p:nvPr/>
        </p:nvSpPr>
        <p:spPr bwMode="auto">
          <a:xfrm rot="16200000">
            <a:off x="-351576" y="3234431"/>
            <a:ext cx="173840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PFS Probability</a:t>
            </a:r>
          </a:p>
        </p:txBody>
      </p:sp>
      <p:sp>
        <p:nvSpPr>
          <p:cNvPr id="79" name="TextBox 78">
            <a:extLst>
              <a:ext uri="{FF2B5EF4-FFF2-40B4-BE49-F238E27FC236}">
                <a16:creationId xmlns:a16="http://schemas.microsoft.com/office/drawing/2014/main" id="{0A7A55A1-2C60-AF3D-9F16-D8091BAB257C}"/>
              </a:ext>
            </a:extLst>
          </p:cNvPr>
          <p:cNvSpPr txBox="1"/>
          <p:nvPr/>
        </p:nvSpPr>
        <p:spPr>
          <a:xfrm>
            <a:off x="4898083" y="2683187"/>
            <a:ext cx="1221396" cy="153888"/>
          </a:xfrm>
          <a:prstGeom prst="rect">
            <a:avLst/>
          </a:prstGeom>
          <a:noFill/>
        </p:spPr>
        <p:txBody>
          <a:bodyPr wrap="square" lIns="0" tIns="0" rIns="0" bIns="0" rtlCol="0">
            <a:spAutoFit/>
          </a:bodyPr>
          <a:lstStyle/>
          <a:p>
            <a:pPr marL="0" marR="0" lvl="0" indent="0" algn="l" defTabSz="1219140" rtl="0" eaLnBrk="1" fontAlgn="auto" latinLnBrk="0" hangingPunct="1">
              <a:lnSpc>
                <a:spcPct val="100000"/>
              </a:lnSpc>
              <a:spcBef>
                <a:spcPts val="0"/>
              </a:spcBef>
              <a:spcAft>
                <a:spcPts val="100"/>
              </a:spcAft>
              <a:buClrTx/>
              <a:buSzTx/>
              <a:buFontTx/>
              <a:buNone/>
              <a:tabLst/>
              <a:defRPr/>
            </a:pPr>
            <a:r>
              <a:rPr kumimoji="0" lang="en-US" sz="1000" b="1" i="0" u="none" strike="noStrike" kern="1200" cap="none" spc="0" normalizeH="0" baseline="0" noProof="0" dirty="0">
                <a:ln>
                  <a:noFill/>
                </a:ln>
                <a:solidFill>
                  <a:srgbClr val="E87722"/>
                </a:solidFill>
                <a:effectLst/>
                <a:uLnTx/>
                <a:uFillTx/>
                <a:latin typeface="Arial"/>
                <a:ea typeface="+mn-ea"/>
                <a:cs typeface="+mn-cs"/>
              </a:rPr>
              <a:t>All patients</a:t>
            </a:r>
          </a:p>
        </p:txBody>
      </p:sp>
      <p:sp>
        <p:nvSpPr>
          <p:cNvPr id="80" name="Freeform 113">
            <a:extLst>
              <a:ext uri="{FF2B5EF4-FFF2-40B4-BE49-F238E27FC236}">
                <a16:creationId xmlns:a16="http://schemas.microsoft.com/office/drawing/2014/main" id="{56CAADC7-D8F1-5815-3918-C8B7E68C4947}"/>
              </a:ext>
            </a:extLst>
          </p:cNvPr>
          <p:cNvSpPr/>
          <p:nvPr/>
        </p:nvSpPr>
        <p:spPr bwMode="auto">
          <a:xfrm>
            <a:off x="6944805" y="2434169"/>
            <a:ext cx="5016887" cy="1733119"/>
          </a:xfrm>
          <a:custGeom>
            <a:avLst/>
            <a:gdLst>
              <a:gd name="connsiteX0" fmla="*/ 0 w 4352544"/>
              <a:gd name="connsiteY0" fmla="*/ 0 h 2255520"/>
              <a:gd name="connsiteX1" fmla="*/ 0 w 4352544"/>
              <a:gd name="connsiteY1" fmla="*/ 2255520 h 2255520"/>
              <a:gd name="connsiteX2" fmla="*/ 4352544 w 4352544"/>
              <a:gd name="connsiteY2" fmla="*/ 2255520 h 2255520"/>
            </a:gdLst>
            <a:ahLst/>
            <a:cxnLst>
              <a:cxn ang="0">
                <a:pos x="connsiteX0" y="connsiteY0"/>
              </a:cxn>
              <a:cxn ang="0">
                <a:pos x="connsiteX1" y="connsiteY1"/>
              </a:cxn>
              <a:cxn ang="0">
                <a:pos x="connsiteX2" y="connsiteY2"/>
              </a:cxn>
            </a:cxnLst>
            <a:rect l="l" t="t" r="r" b="b"/>
            <a:pathLst>
              <a:path w="4352544" h="2255520">
                <a:moveTo>
                  <a:pt x="0" y="0"/>
                </a:moveTo>
                <a:lnTo>
                  <a:pt x="0" y="2255520"/>
                </a:lnTo>
                <a:lnTo>
                  <a:pt x="4352544" y="2255520"/>
                </a:lnTo>
              </a:path>
            </a:pathLst>
          </a:custGeom>
          <a:noFill/>
          <a:ln w="28575">
            <a:solidFill>
              <a:srgbClr val="000000"/>
            </a:solidFill>
            <a:miter lim="800000"/>
            <a:headEnd/>
            <a:tailEnd/>
          </a:ln>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Arial" panose="020B0604020202020204" pitchFamily="34" charset="0"/>
            </a:endParaRPr>
          </a:p>
        </p:txBody>
      </p:sp>
      <p:grpSp>
        <p:nvGrpSpPr>
          <p:cNvPr id="81" name="Group 80">
            <a:extLst>
              <a:ext uri="{FF2B5EF4-FFF2-40B4-BE49-F238E27FC236}">
                <a16:creationId xmlns:a16="http://schemas.microsoft.com/office/drawing/2014/main" id="{F44ACFD6-EE8F-C50C-B347-D76ABC7B8847}"/>
              </a:ext>
            </a:extLst>
          </p:cNvPr>
          <p:cNvGrpSpPr/>
          <p:nvPr/>
        </p:nvGrpSpPr>
        <p:grpSpPr>
          <a:xfrm>
            <a:off x="6525858" y="2363557"/>
            <a:ext cx="396262" cy="1918360"/>
            <a:chOff x="681335" y="2363555"/>
            <a:chExt cx="396262" cy="1918359"/>
          </a:xfrm>
        </p:grpSpPr>
        <p:sp>
          <p:nvSpPr>
            <p:cNvPr id="82" name="TextBox 81">
              <a:extLst>
                <a:ext uri="{FF2B5EF4-FFF2-40B4-BE49-F238E27FC236}">
                  <a16:creationId xmlns:a16="http://schemas.microsoft.com/office/drawing/2014/main" id="{3B3C754B-1147-487B-6327-4DBFA7719081}"/>
                </a:ext>
              </a:extLst>
            </p:cNvPr>
            <p:cNvSpPr txBox="1"/>
            <p:nvPr/>
          </p:nvSpPr>
          <p:spPr bwMode="auto">
            <a:xfrm>
              <a:off x="681335" y="2363555"/>
              <a:ext cx="396262"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100</a:t>
              </a:r>
            </a:p>
          </p:txBody>
        </p:sp>
        <p:sp>
          <p:nvSpPr>
            <p:cNvPr id="83" name="TextBox 82">
              <a:extLst>
                <a:ext uri="{FF2B5EF4-FFF2-40B4-BE49-F238E27FC236}">
                  <a16:creationId xmlns:a16="http://schemas.microsoft.com/office/drawing/2014/main" id="{1AF95B41-4D8E-8671-F821-869E080CC485}"/>
                </a:ext>
              </a:extLst>
            </p:cNvPr>
            <p:cNvSpPr txBox="1"/>
            <p:nvPr/>
          </p:nvSpPr>
          <p:spPr bwMode="auto">
            <a:xfrm>
              <a:off x="751867" y="303240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60</a:t>
              </a:r>
            </a:p>
          </p:txBody>
        </p:sp>
        <p:sp>
          <p:nvSpPr>
            <p:cNvPr id="84" name="TextBox 83">
              <a:extLst>
                <a:ext uri="{FF2B5EF4-FFF2-40B4-BE49-F238E27FC236}">
                  <a16:creationId xmlns:a16="http://schemas.microsoft.com/office/drawing/2014/main" id="{38A7D6D3-9092-D79B-AFD3-462164F48653}"/>
                </a:ext>
              </a:extLst>
            </p:cNvPr>
            <p:cNvSpPr txBox="1"/>
            <p:nvPr/>
          </p:nvSpPr>
          <p:spPr bwMode="auto">
            <a:xfrm>
              <a:off x="751867" y="3366836"/>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40</a:t>
              </a:r>
            </a:p>
          </p:txBody>
        </p:sp>
        <p:sp>
          <p:nvSpPr>
            <p:cNvPr id="85" name="TextBox 84">
              <a:extLst>
                <a:ext uri="{FF2B5EF4-FFF2-40B4-BE49-F238E27FC236}">
                  <a16:creationId xmlns:a16="http://schemas.microsoft.com/office/drawing/2014/main" id="{5D01A6E7-FDBA-82FA-3192-2BE897C6E576}"/>
                </a:ext>
              </a:extLst>
            </p:cNvPr>
            <p:cNvSpPr txBox="1"/>
            <p:nvPr/>
          </p:nvSpPr>
          <p:spPr bwMode="auto">
            <a:xfrm>
              <a:off x="751867" y="3701263"/>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20</a:t>
              </a:r>
            </a:p>
          </p:txBody>
        </p:sp>
        <p:sp>
          <p:nvSpPr>
            <p:cNvPr id="86" name="TextBox 85">
              <a:extLst>
                <a:ext uri="{FF2B5EF4-FFF2-40B4-BE49-F238E27FC236}">
                  <a16:creationId xmlns:a16="http://schemas.microsoft.com/office/drawing/2014/main" id="{08FC51FC-1CF0-4585-44EB-07BEB064EE19}"/>
                </a:ext>
              </a:extLst>
            </p:cNvPr>
            <p:cNvSpPr txBox="1"/>
            <p:nvPr/>
          </p:nvSpPr>
          <p:spPr bwMode="auto">
            <a:xfrm>
              <a:off x="822399" y="4035693"/>
              <a:ext cx="255198"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87" name="TextBox 86">
              <a:extLst>
                <a:ext uri="{FF2B5EF4-FFF2-40B4-BE49-F238E27FC236}">
                  <a16:creationId xmlns:a16="http://schemas.microsoft.com/office/drawing/2014/main" id="{9EF455EC-B029-CF65-8D21-E92C434A99D0}"/>
                </a:ext>
              </a:extLst>
            </p:cNvPr>
            <p:cNvSpPr txBox="1"/>
            <p:nvPr/>
          </p:nvSpPr>
          <p:spPr bwMode="auto">
            <a:xfrm>
              <a:off x="751867" y="2697981"/>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80</a:t>
              </a:r>
            </a:p>
          </p:txBody>
        </p:sp>
      </p:grpSp>
      <p:sp>
        <p:nvSpPr>
          <p:cNvPr id="88" name="TextBox 87">
            <a:extLst>
              <a:ext uri="{FF2B5EF4-FFF2-40B4-BE49-F238E27FC236}">
                <a16:creationId xmlns:a16="http://schemas.microsoft.com/office/drawing/2014/main" id="{0481767B-A29C-7229-092B-9E2093B9C783}"/>
              </a:ext>
            </a:extLst>
          </p:cNvPr>
          <p:cNvSpPr txBox="1"/>
          <p:nvPr/>
        </p:nvSpPr>
        <p:spPr bwMode="auto">
          <a:xfrm>
            <a:off x="9122784" y="4393546"/>
            <a:ext cx="64152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Months</a:t>
            </a:r>
          </a:p>
        </p:txBody>
      </p:sp>
      <p:grpSp>
        <p:nvGrpSpPr>
          <p:cNvPr id="89" name="Group 88">
            <a:extLst>
              <a:ext uri="{FF2B5EF4-FFF2-40B4-BE49-F238E27FC236}">
                <a16:creationId xmlns:a16="http://schemas.microsoft.com/office/drawing/2014/main" id="{E2657E64-EA5C-F6B0-6847-586DEC6AD81B}"/>
              </a:ext>
            </a:extLst>
          </p:cNvPr>
          <p:cNvGrpSpPr/>
          <p:nvPr/>
        </p:nvGrpSpPr>
        <p:grpSpPr>
          <a:xfrm>
            <a:off x="6805567" y="4251067"/>
            <a:ext cx="5136024" cy="185548"/>
            <a:chOff x="961044" y="4251066"/>
            <a:chExt cx="5136024" cy="185548"/>
          </a:xfrm>
        </p:grpSpPr>
        <p:sp>
          <p:nvSpPr>
            <p:cNvPr id="90" name="TextBox 89">
              <a:extLst>
                <a:ext uri="{FF2B5EF4-FFF2-40B4-BE49-F238E27FC236}">
                  <a16:creationId xmlns:a16="http://schemas.microsoft.com/office/drawing/2014/main" id="{24902360-64AF-CE83-D3D5-4DD4BD0E34A1}"/>
                </a:ext>
              </a:extLst>
            </p:cNvPr>
            <p:cNvSpPr txBox="1"/>
            <p:nvPr/>
          </p:nvSpPr>
          <p:spPr bwMode="auto">
            <a:xfrm>
              <a:off x="961044"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91" name="TextBox 90">
              <a:extLst>
                <a:ext uri="{FF2B5EF4-FFF2-40B4-BE49-F238E27FC236}">
                  <a16:creationId xmlns:a16="http://schemas.microsoft.com/office/drawing/2014/main" id="{4E006AEA-AEAF-1592-9548-44862B598023}"/>
                </a:ext>
              </a:extLst>
            </p:cNvPr>
            <p:cNvSpPr txBox="1"/>
            <p:nvPr/>
          </p:nvSpPr>
          <p:spPr bwMode="auto">
            <a:xfrm>
              <a:off x="1182031"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3</a:t>
              </a:r>
            </a:p>
          </p:txBody>
        </p:sp>
        <p:sp>
          <p:nvSpPr>
            <p:cNvPr id="92" name="TextBox 91">
              <a:extLst>
                <a:ext uri="{FF2B5EF4-FFF2-40B4-BE49-F238E27FC236}">
                  <a16:creationId xmlns:a16="http://schemas.microsoft.com/office/drawing/2014/main" id="{B065C05D-499F-D7DA-AC11-B5C9540D91DC}"/>
                </a:ext>
              </a:extLst>
            </p:cNvPr>
            <p:cNvSpPr txBox="1"/>
            <p:nvPr/>
          </p:nvSpPr>
          <p:spPr bwMode="auto">
            <a:xfrm>
              <a:off x="1624005"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9</a:t>
              </a:r>
            </a:p>
          </p:txBody>
        </p:sp>
        <p:sp>
          <p:nvSpPr>
            <p:cNvPr id="93" name="TextBox 92">
              <a:extLst>
                <a:ext uri="{FF2B5EF4-FFF2-40B4-BE49-F238E27FC236}">
                  <a16:creationId xmlns:a16="http://schemas.microsoft.com/office/drawing/2014/main" id="{7F447756-AE7A-1E50-DC1E-C24E1BF66605}"/>
                </a:ext>
              </a:extLst>
            </p:cNvPr>
            <p:cNvSpPr txBox="1"/>
            <p:nvPr/>
          </p:nvSpPr>
          <p:spPr bwMode="auto">
            <a:xfrm>
              <a:off x="3170914"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30</a:t>
              </a:r>
            </a:p>
          </p:txBody>
        </p:sp>
        <p:sp>
          <p:nvSpPr>
            <p:cNvPr id="94" name="TextBox 93">
              <a:extLst>
                <a:ext uri="{FF2B5EF4-FFF2-40B4-BE49-F238E27FC236}">
                  <a16:creationId xmlns:a16="http://schemas.microsoft.com/office/drawing/2014/main" id="{287C7C62-3B0D-C0FF-AAA7-835AB8016CAC}"/>
                </a:ext>
              </a:extLst>
            </p:cNvPr>
            <p:cNvSpPr txBox="1"/>
            <p:nvPr/>
          </p:nvSpPr>
          <p:spPr bwMode="auto">
            <a:xfrm>
              <a:off x="3391901"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33</a:t>
              </a:r>
            </a:p>
          </p:txBody>
        </p:sp>
        <p:sp>
          <p:nvSpPr>
            <p:cNvPr id="95" name="TextBox 94">
              <a:extLst>
                <a:ext uri="{FF2B5EF4-FFF2-40B4-BE49-F238E27FC236}">
                  <a16:creationId xmlns:a16="http://schemas.microsoft.com/office/drawing/2014/main" id="{D4A79C59-B6E7-C3DA-7784-980FAF5DB404}"/>
                </a:ext>
              </a:extLst>
            </p:cNvPr>
            <p:cNvSpPr txBox="1"/>
            <p:nvPr/>
          </p:nvSpPr>
          <p:spPr bwMode="auto">
            <a:xfrm>
              <a:off x="3612888"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36</a:t>
              </a:r>
            </a:p>
          </p:txBody>
        </p:sp>
        <p:sp>
          <p:nvSpPr>
            <p:cNvPr id="96" name="TextBox 95">
              <a:extLst>
                <a:ext uri="{FF2B5EF4-FFF2-40B4-BE49-F238E27FC236}">
                  <a16:creationId xmlns:a16="http://schemas.microsoft.com/office/drawing/2014/main" id="{9AF7BFE5-C520-340E-0E47-6538FD4D867D}"/>
                </a:ext>
              </a:extLst>
            </p:cNvPr>
            <p:cNvSpPr txBox="1"/>
            <p:nvPr/>
          </p:nvSpPr>
          <p:spPr bwMode="auto">
            <a:xfrm>
              <a:off x="4717823"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51</a:t>
              </a:r>
            </a:p>
          </p:txBody>
        </p:sp>
        <p:sp>
          <p:nvSpPr>
            <p:cNvPr id="97" name="TextBox 96">
              <a:extLst>
                <a:ext uri="{FF2B5EF4-FFF2-40B4-BE49-F238E27FC236}">
                  <a16:creationId xmlns:a16="http://schemas.microsoft.com/office/drawing/2014/main" id="{DB64C1D3-24C2-6219-8E34-4BBA2ED46588}"/>
                </a:ext>
              </a:extLst>
            </p:cNvPr>
            <p:cNvSpPr txBox="1"/>
            <p:nvPr/>
          </p:nvSpPr>
          <p:spPr bwMode="auto">
            <a:xfrm>
              <a:off x="2065979"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15</a:t>
              </a:r>
            </a:p>
          </p:txBody>
        </p:sp>
        <p:sp>
          <p:nvSpPr>
            <p:cNvPr id="98" name="TextBox 97">
              <a:extLst>
                <a:ext uri="{FF2B5EF4-FFF2-40B4-BE49-F238E27FC236}">
                  <a16:creationId xmlns:a16="http://schemas.microsoft.com/office/drawing/2014/main" id="{0535BCE9-371F-A3D9-86B7-1FE5B5858EB6}"/>
                </a:ext>
              </a:extLst>
            </p:cNvPr>
            <p:cNvSpPr txBox="1"/>
            <p:nvPr/>
          </p:nvSpPr>
          <p:spPr bwMode="auto">
            <a:xfrm>
              <a:off x="2286966"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18</a:t>
              </a:r>
            </a:p>
          </p:txBody>
        </p:sp>
        <p:sp>
          <p:nvSpPr>
            <p:cNvPr id="99" name="TextBox 98">
              <a:extLst>
                <a:ext uri="{FF2B5EF4-FFF2-40B4-BE49-F238E27FC236}">
                  <a16:creationId xmlns:a16="http://schemas.microsoft.com/office/drawing/2014/main" id="{7C2DAFA8-036B-5233-20FE-60CA49EAE9B8}"/>
                </a:ext>
              </a:extLst>
            </p:cNvPr>
            <p:cNvSpPr txBox="1"/>
            <p:nvPr/>
          </p:nvSpPr>
          <p:spPr bwMode="auto">
            <a:xfrm>
              <a:off x="2728940"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24</a:t>
              </a:r>
            </a:p>
          </p:txBody>
        </p:sp>
        <p:sp>
          <p:nvSpPr>
            <p:cNvPr id="100" name="TextBox 99">
              <a:extLst>
                <a:ext uri="{FF2B5EF4-FFF2-40B4-BE49-F238E27FC236}">
                  <a16:creationId xmlns:a16="http://schemas.microsoft.com/office/drawing/2014/main" id="{9F462AC4-9BF1-F109-4026-D2B88F82A97F}"/>
                </a:ext>
              </a:extLst>
            </p:cNvPr>
            <p:cNvSpPr txBox="1"/>
            <p:nvPr/>
          </p:nvSpPr>
          <p:spPr bwMode="auto">
            <a:xfrm>
              <a:off x="4496836"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48</a:t>
              </a:r>
            </a:p>
          </p:txBody>
        </p:sp>
        <p:sp>
          <p:nvSpPr>
            <p:cNvPr id="101" name="TextBox 100">
              <a:extLst>
                <a:ext uri="{FF2B5EF4-FFF2-40B4-BE49-F238E27FC236}">
                  <a16:creationId xmlns:a16="http://schemas.microsoft.com/office/drawing/2014/main" id="{3A851811-93AD-C45D-8330-9F82C1943CCB}"/>
                </a:ext>
              </a:extLst>
            </p:cNvPr>
            <p:cNvSpPr txBox="1"/>
            <p:nvPr/>
          </p:nvSpPr>
          <p:spPr bwMode="auto">
            <a:xfrm>
              <a:off x="4275849"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45</a:t>
              </a:r>
            </a:p>
          </p:txBody>
        </p:sp>
        <p:sp>
          <p:nvSpPr>
            <p:cNvPr id="102" name="TextBox 101">
              <a:extLst>
                <a:ext uri="{FF2B5EF4-FFF2-40B4-BE49-F238E27FC236}">
                  <a16:creationId xmlns:a16="http://schemas.microsoft.com/office/drawing/2014/main" id="{4D93E5E1-19BC-6D7A-8FB4-1AA30AFA08C9}"/>
                </a:ext>
              </a:extLst>
            </p:cNvPr>
            <p:cNvSpPr txBox="1"/>
            <p:nvPr/>
          </p:nvSpPr>
          <p:spPr bwMode="auto">
            <a:xfrm>
              <a:off x="3833875"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39</a:t>
              </a:r>
            </a:p>
          </p:txBody>
        </p:sp>
        <p:sp>
          <p:nvSpPr>
            <p:cNvPr id="103" name="TextBox 102">
              <a:extLst>
                <a:ext uri="{FF2B5EF4-FFF2-40B4-BE49-F238E27FC236}">
                  <a16:creationId xmlns:a16="http://schemas.microsoft.com/office/drawing/2014/main" id="{BAEDC35A-7B45-B548-8970-4380487DC875}"/>
                </a:ext>
              </a:extLst>
            </p:cNvPr>
            <p:cNvSpPr txBox="1"/>
            <p:nvPr/>
          </p:nvSpPr>
          <p:spPr bwMode="auto">
            <a:xfrm>
              <a:off x="4054862"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42</a:t>
              </a:r>
            </a:p>
          </p:txBody>
        </p:sp>
        <p:sp>
          <p:nvSpPr>
            <p:cNvPr id="104" name="TextBox 103">
              <a:extLst>
                <a:ext uri="{FF2B5EF4-FFF2-40B4-BE49-F238E27FC236}">
                  <a16:creationId xmlns:a16="http://schemas.microsoft.com/office/drawing/2014/main" id="{06F228C1-4A2D-0277-B350-676642F5DCB6}"/>
                </a:ext>
              </a:extLst>
            </p:cNvPr>
            <p:cNvSpPr txBox="1"/>
            <p:nvPr/>
          </p:nvSpPr>
          <p:spPr bwMode="auto">
            <a:xfrm>
              <a:off x="2949927"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27</a:t>
              </a:r>
            </a:p>
          </p:txBody>
        </p:sp>
        <p:sp>
          <p:nvSpPr>
            <p:cNvPr id="105" name="TextBox 104">
              <a:extLst>
                <a:ext uri="{FF2B5EF4-FFF2-40B4-BE49-F238E27FC236}">
                  <a16:creationId xmlns:a16="http://schemas.microsoft.com/office/drawing/2014/main" id="{6E53853E-903A-5EA3-3C0E-1D7221C5E672}"/>
                </a:ext>
              </a:extLst>
            </p:cNvPr>
            <p:cNvSpPr txBox="1"/>
            <p:nvPr/>
          </p:nvSpPr>
          <p:spPr bwMode="auto">
            <a:xfrm>
              <a:off x="2507953"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21</a:t>
              </a:r>
            </a:p>
          </p:txBody>
        </p:sp>
        <p:sp>
          <p:nvSpPr>
            <p:cNvPr id="106" name="TextBox 105">
              <a:extLst>
                <a:ext uri="{FF2B5EF4-FFF2-40B4-BE49-F238E27FC236}">
                  <a16:creationId xmlns:a16="http://schemas.microsoft.com/office/drawing/2014/main" id="{062ADEE2-E4C5-D84A-77E4-ED31241EBB3C}"/>
                </a:ext>
              </a:extLst>
            </p:cNvPr>
            <p:cNvSpPr txBox="1"/>
            <p:nvPr/>
          </p:nvSpPr>
          <p:spPr bwMode="auto">
            <a:xfrm>
              <a:off x="1844992"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12</a:t>
              </a:r>
            </a:p>
          </p:txBody>
        </p:sp>
        <p:sp>
          <p:nvSpPr>
            <p:cNvPr id="107" name="TextBox 106">
              <a:extLst>
                <a:ext uri="{FF2B5EF4-FFF2-40B4-BE49-F238E27FC236}">
                  <a16:creationId xmlns:a16="http://schemas.microsoft.com/office/drawing/2014/main" id="{46265548-ABDB-CF4E-F24B-CC97EF5B7C83}"/>
                </a:ext>
              </a:extLst>
            </p:cNvPr>
            <p:cNvSpPr txBox="1"/>
            <p:nvPr/>
          </p:nvSpPr>
          <p:spPr bwMode="auto">
            <a:xfrm>
              <a:off x="1403018"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6</a:t>
              </a:r>
            </a:p>
          </p:txBody>
        </p:sp>
        <p:sp>
          <p:nvSpPr>
            <p:cNvPr id="108" name="TextBox 107">
              <a:extLst>
                <a:ext uri="{FF2B5EF4-FFF2-40B4-BE49-F238E27FC236}">
                  <a16:creationId xmlns:a16="http://schemas.microsoft.com/office/drawing/2014/main" id="{ED37A69F-217E-8881-EC4B-929B4667FD50}"/>
                </a:ext>
              </a:extLst>
            </p:cNvPr>
            <p:cNvSpPr txBox="1"/>
            <p:nvPr/>
          </p:nvSpPr>
          <p:spPr bwMode="auto">
            <a:xfrm>
              <a:off x="4938810"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54</a:t>
              </a:r>
            </a:p>
          </p:txBody>
        </p:sp>
        <p:sp>
          <p:nvSpPr>
            <p:cNvPr id="109" name="TextBox 108">
              <a:extLst>
                <a:ext uri="{FF2B5EF4-FFF2-40B4-BE49-F238E27FC236}">
                  <a16:creationId xmlns:a16="http://schemas.microsoft.com/office/drawing/2014/main" id="{25EA7CFA-728E-F7EA-1417-A92406A8B013}"/>
                </a:ext>
              </a:extLst>
            </p:cNvPr>
            <p:cNvSpPr txBox="1"/>
            <p:nvPr/>
          </p:nvSpPr>
          <p:spPr bwMode="auto">
            <a:xfrm>
              <a:off x="5159797"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57</a:t>
              </a:r>
            </a:p>
          </p:txBody>
        </p:sp>
        <p:sp>
          <p:nvSpPr>
            <p:cNvPr id="110" name="TextBox 109">
              <a:extLst>
                <a:ext uri="{FF2B5EF4-FFF2-40B4-BE49-F238E27FC236}">
                  <a16:creationId xmlns:a16="http://schemas.microsoft.com/office/drawing/2014/main" id="{E3D9A28C-7E6C-089F-F75F-112A14F5366F}"/>
                </a:ext>
              </a:extLst>
            </p:cNvPr>
            <p:cNvSpPr txBox="1"/>
            <p:nvPr/>
          </p:nvSpPr>
          <p:spPr bwMode="auto">
            <a:xfrm>
              <a:off x="5380784"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60</a:t>
              </a:r>
            </a:p>
          </p:txBody>
        </p:sp>
        <p:sp>
          <p:nvSpPr>
            <p:cNvPr id="111" name="TextBox 110">
              <a:extLst>
                <a:ext uri="{FF2B5EF4-FFF2-40B4-BE49-F238E27FC236}">
                  <a16:creationId xmlns:a16="http://schemas.microsoft.com/office/drawing/2014/main" id="{1A8A7EBE-5F30-02E9-D751-E3029A14C855}"/>
                </a:ext>
              </a:extLst>
            </p:cNvPr>
            <p:cNvSpPr txBox="1"/>
            <p:nvPr/>
          </p:nvSpPr>
          <p:spPr bwMode="auto">
            <a:xfrm>
              <a:off x="5601771"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63</a:t>
              </a:r>
            </a:p>
          </p:txBody>
        </p:sp>
        <p:sp>
          <p:nvSpPr>
            <p:cNvPr id="112" name="TextBox 111">
              <a:extLst>
                <a:ext uri="{FF2B5EF4-FFF2-40B4-BE49-F238E27FC236}">
                  <a16:creationId xmlns:a16="http://schemas.microsoft.com/office/drawing/2014/main" id="{3335668A-5629-0336-C085-39C789BB3B3C}"/>
                </a:ext>
              </a:extLst>
            </p:cNvPr>
            <p:cNvSpPr txBox="1"/>
            <p:nvPr/>
          </p:nvSpPr>
          <p:spPr bwMode="auto">
            <a:xfrm>
              <a:off x="5822748" y="4251066"/>
              <a:ext cx="274320" cy="18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rtlCol="0">
              <a:no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66</a:t>
              </a:r>
            </a:p>
          </p:txBody>
        </p:sp>
      </p:grpSp>
      <p:grpSp>
        <p:nvGrpSpPr>
          <p:cNvPr id="113" name="Group 112">
            <a:extLst>
              <a:ext uri="{FF2B5EF4-FFF2-40B4-BE49-F238E27FC236}">
                <a16:creationId xmlns:a16="http://schemas.microsoft.com/office/drawing/2014/main" id="{62743799-5762-005B-393A-2B9DCAE05A78}"/>
              </a:ext>
            </a:extLst>
          </p:cNvPr>
          <p:cNvGrpSpPr/>
          <p:nvPr/>
        </p:nvGrpSpPr>
        <p:grpSpPr>
          <a:xfrm>
            <a:off x="6859080" y="2492447"/>
            <a:ext cx="91440" cy="1674840"/>
            <a:chOff x="1014557" y="2492446"/>
            <a:chExt cx="91440" cy="1674840"/>
          </a:xfrm>
        </p:grpSpPr>
        <p:cxnSp>
          <p:nvCxnSpPr>
            <p:cNvPr id="114" name="Straight Connector 113">
              <a:extLst>
                <a:ext uri="{FF2B5EF4-FFF2-40B4-BE49-F238E27FC236}">
                  <a16:creationId xmlns:a16="http://schemas.microsoft.com/office/drawing/2014/main" id="{A69418C8-1BD1-EF4D-60E2-0E6B2E94DAAB}"/>
                </a:ext>
              </a:extLst>
            </p:cNvPr>
            <p:cNvCxnSpPr>
              <a:cxnSpLocks/>
            </p:cNvCxnSpPr>
            <p:nvPr/>
          </p:nvCxnSpPr>
          <p:spPr bwMode="auto">
            <a:xfrm>
              <a:off x="1014557" y="3162382"/>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5" name="Straight Connector 114">
              <a:extLst>
                <a:ext uri="{FF2B5EF4-FFF2-40B4-BE49-F238E27FC236}">
                  <a16:creationId xmlns:a16="http://schemas.microsoft.com/office/drawing/2014/main" id="{2D340E40-728E-F1DD-B5C2-153C245CE82F}"/>
                </a:ext>
              </a:extLst>
            </p:cNvPr>
            <p:cNvCxnSpPr>
              <a:cxnSpLocks/>
            </p:cNvCxnSpPr>
            <p:nvPr/>
          </p:nvCxnSpPr>
          <p:spPr bwMode="auto">
            <a:xfrm>
              <a:off x="1014557" y="3497350"/>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6" name="Straight Connector 115">
              <a:extLst>
                <a:ext uri="{FF2B5EF4-FFF2-40B4-BE49-F238E27FC236}">
                  <a16:creationId xmlns:a16="http://schemas.microsoft.com/office/drawing/2014/main" id="{53DB3FAC-E3D1-0BB9-D711-4AF4401BE876}"/>
                </a:ext>
              </a:extLst>
            </p:cNvPr>
            <p:cNvCxnSpPr>
              <a:cxnSpLocks/>
            </p:cNvCxnSpPr>
            <p:nvPr/>
          </p:nvCxnSpPr>
          <p:spPr bwMode="auto">
            <a:xfrm>
              <a:off x="1014557" y="282741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7" name="Straight Connector 116">
              <a:extLst>
                <a:ext uri="{FF2B5EF4-FFF2-40B4-BE49-F238E27FC236}">
                  <a16:creationId xmlns:a16="http://schemas.microsoft.com/office/drawing/2014/main" id="{BFF26941-CE5D-23E6-1FAE-F07128AC02AB}"/>
                </a:ext>
              </a:extLst>
            </p:cNvPr>
            <p:cNvCxnSpPr>
              <a:cxnSpLocks/>
            </p:cNvCxnSpPr>
            <p:nvPr/>
          </p:nvCxnSpPr>
          <p:spPr bwMode="auto">
            <a:xfrm>
              <a:off x="1014557" y="3832318"/>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8" name="Straight Connector 117">
              <a:extLst>
                <a:ext uri="{FF2B5EF4-FFF2-40B4-BE49-F238E27FC236}">
                  <a16:creationId xmlns:a16="http://schemas.microsoft.com/office/drawing/2014/main" id="{287FD377-6B54-1886-1429-09F50CC02EE8}"/>
                </a:ext>
              </a:extLst>
            </p:cNvPr>
            <p:cNvCxnSpPr>
              <a:cxnSpLocks/>
            </p:cNvCxnSpPr>
            <p:nvPr/>
          </p:nvCxnSpPr>
          <p:spPr bwMode="auto">
            <a:xfrm>
              <a:off x="1014557" y="4167286"/>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9" name="Straight Connector 118">
              <a:extLst>
                <a:ext uri="{FF2B5EF4-FFF2-40B4-BE49-F238E27FC236}">
                  <a16:creationId xmlns:a16="http://schemas.microsoft.com/office/drawing/2014/main" id="{D4F7CA18-FFCE-1385-0F51-6546812E2E48}"/>
                </a:ext>
              </a:extLst>
            </p:cNvPr>
            <p:cNvCxnSpPr>
              <a:cxnSpLocks/>
            </p:cNvCxnSpPr>
            <p:nvPr/>
          </p:nvCxnSpPr>
          <p:spPr bwMode="auto">
            <a:xfrm>
              <a:off x="1014557" y="2492446"/>
              <a:ext cx="91440" cy="0"/>
            </a:xfrm>
            <a:prstGeom prst="line">
              <a:avLst/>
            </a:prstGeom>
            <a:noFill/>
            <a:ln w="28575" cap="flat" cmpd="sng" algn="ctr">
              <a:solidFill>
                <a:srgbClr val="000000"/>
              </a:solidFill>
              <a:prstDash val="solid"/>
              <a:round/>
              <a:headEnd type="none" w="med" len="med"/>
              <a:tailEnd type="none" w="med" len="med"/>
            </a:ln>
            <a:effectLst/>
          </p:spPr>
        </p:cxnSp>
      </p:grpSp>
      <p:grpSp>
        <p:nvGrpSpPr>
          <p:cNvPr id="120" name="Group 119">
            <a:extLst>
              <a:ext uri="{FF2B5EF4-FFF2-40B4-BE49-F238E27FC236}">
                <a16:creationId xmlns:a16="http://schemas.microsoft.com/office/drawing/2014/main" id="{586537E9-AB41-2A61-43F8-BE2213AD9FDF}"/>
              </a:ext>
            </a:extLst>
          </p:cNvPr>
          <p:cNvGrpSpPr/>
          <p:nvPr/>
        </p:nvGrpSpPr>
        <p:grpSpPr>
          <a:xfrm>
            <a:off x="6944949" y="4164545"/>
            <a:ext cx="4855953" cy="91441"/>
            <a:chOff x="1100424" y="4164543"/>
            <a:chExt cx="4855953" cy="91441"/>
          </a:xfrm>
        </p:grpSpPr>
        <p:cxnSp>
          <p:nvCxnSpPr>
            <p:cNvPr id="121" name="Straight Connector 120">
              <a:extLst>
                <a:ext uri="{FF2B5EF4-FFF2-40B4-BE49-F238E27FC236}">
                  <a16:creationId xmlns:a16="http://schemas.microsoft.com/office/drawing/2014/main" id="{59F150A1-442A-FFF4-384A-B863433DA750}"/>
                </a:ext>
              </a:extLst>
            </p:cNvPr>
            <p:cNvCxnSpPr>
              <a:cxnSpLocks/>
            </p:cNvCxnSpPr>
            <p:nvPr/>
          </p:nvCxnSpPr>
          <p:spPr bwMode="auto">
            <a:xfrm rot="16200000">
              <a:off x="1054704"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22" name="Straight Connector 121">
              <a:extLst>
                <a:ext uri="{FF2B5EF4-FFF2-40B4-BE49-F238E27FC236}">
                  <a16:creationId xmlns:a16="http://schemas.microsoft.com/office/drawing/2014/main" id="{1C50F19A-39A1-E239-E5F9-9CB798071F59}"/>
                </a:ext>
              </a:extLst>
            </p:cNvPr>
            <p:cNvCxnSpPr>
              <a:cxnSpLocks/>
            </p:cNvCxnSpPr>
            <p:nvPr/>
          </p:nvCxnSpPr>
          <p:spPr bwMode="auto">
            <a:xfrm rot="16200000">
              <a:off x="1716879"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23" name="Straight Connector 122">
              <a:extLst>
                <a:ext uri="{FF2B5EF4-FFF2-40B4-BE49-F238E27FC236}">
                  <a16:creationId xmlns:a16="http://schemas.microsoft.com/office/drawing/2014/main" id="{DB942B7F-CB06-91EE-B3C0-3FDA8DB737F2}"/>
                </a:ext>
              </a:extLst>
            </p:cNvPr>
            <p:cNvCxnSpPr>
              <a:cxnSpLocks/>
            </p:cNvCxnSpPr>
            <p:nvPr/>
          </p:nvCxnSpPr>
          <p:spPr bwMode="auto">
            <a:xfrm rot="16200000">
              <a:off x="2158329"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24" name="Straight Connector 123">
              <a:extLst>
                <a:ext uri="{FF2B5EF4-FFF2-40B4-BE49-F238E27FC236}">
                  <a16:creationId xmlns:a16="http://schemas.microsoft.com/office/drawing/2014/main" id="{7DE17ADE-8977-DABE-2696-3EBD1301137B}"/>
                </a:ext>
              </a:extLst>
            </p:cNvPr>
            <p:cNvCxnSpPr>
              <a:cxnSpLocks/>
            </p:cNvCxnSpPr>
            <p:nvPr/>
          </p:nvCxnSpPr>
          <p:spPr bwMode="auto">
            <a:xfrm rot="16200000">
              <a:off x="3041229"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25" name="Straight Connector 124">
              <a:extLst>
                <a:ext uri="{FF2B5EF4-FFF2-40B4-BE49-F238E27FC236}">
                  <a16:creationId xmlns:a16="http://schemas.microsoft.com/office/drawing/2014/main" id="{BADCF1D1-DD09-F140-1DFC-5649F944098B}"/>
                </a:ext>
              </a:extLst>
            </p:cNvPr>
            <p:cNvCxnSpPr>
              <a:cxnSpLocks/>
            </p:cNvCxnSpPr>
            <p:nvPr/>
          </p:nvCxnSpPr>
          <p:spPr bwMode="auto">
            <a:xfrm rot="16200000">
              <a:off x="4144854" y="421026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26" name="Straight Connector 125">
              <a:extLst>
                <a:ext uri="{FF2B5EF4-FFF2-40B4-BE49-F238E27FC236}">
                  <a16:creationId xmlns:a16="http://schemas.microsoft.com/office/drawing/2014/main" id="{FB8784C8-D00A-6F31-3960-7919C8F52C8E}"/>
                </a:ext>
              </a:extLst>
            </p:cNvPr>
            <p:cNvCxnSpPr>
              <a:cxnSpLocks/>
            </p:cNvCxnSpPr>
            <p:nvPr/>
          </p:nvCxnSpPr>
          <p:spPr bwMode="auto">
            <a:xfrm rot="16200000">
              <a:off x="4807029" y="421026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27" name="Straight Connector 126">
              <a:extLst>
                <a:ext uri="{FF2B5EF4-FFF2-40B4-BE49-F238E27FC236}">
                  <a16:creationId xmlns:a16="http://schemas.microsoft.com/office/drawing/2014/main" id="{6EF438C7-0492-F662-0B46-A6634206F256}"/>
                </a:ext>
              </a:extLst>
            </p:cNvPr>
            <p:cNvCxnSpPr>
              <a:cxnSpLocks/>
            </p:cNvCxnSpPr>
            <p:nvPr/>
          </p:nvCxnSpPr>
          <p:spPr bwMode="auto">
            <a:xfrm rot="16200000">
              <a:off x="5027754" y="421026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28" name="Straight Connector 127">
              <a:extLst>
                <a:ext uri="{FF2B5EF4-FFF2-40B4-BE49-F238E27FC236}">
                  <a16:creationId xmlns:a16="http://schemas.microsoft.com/office/drawing/2014/main" id="{C197D092-A9C1-7A2A-753C-3A9123360A6A}"/>
                </a:ext>
              </a:extLst>
            </p:cNvPr>
            <p:cNvCxnSpPr>
              <a:cxnSpLocks/>
            </p:cNvCxnSpPr>
            <p:nvPr/>
          </p:nvCxnSpPr>
          <p:spPr bwMode="auto">
            <a:xfrm rot="16200000">
              <a:off x="3924129" y="421026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29" name="Straight Connector 128">
              <a:extLst>
                <a:ext uri="{FF2B5EF4-FFF2-40B4-BE49-F238E27FC236}">
                  <a16:creationId xmlns:a16="http://schemas.microsoft.com/office/drawing/2014/main" id="{28BBABE5-3C81-56B3-F76F-7514695F9A26}"/>
                </a:ext>
              </a:extLst>
            </p:cNvPr>
            <p:cNvCxnSpPr>
              <a:cxnSpLocks/>
            </p:cNvCxnSpPr>
            <p:nvPr/>
          </p:nvCxnSpPr>
          <p:spPr bwMode="auto">
            <a:xfrm rot="16200000">
              <a:off x="5469204" y="421026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30" name="Straight Connector 129">
              <a:extLst>
                <a:ext uri="{FF2B5EF4-FFF2-40B4-BE49-F238E27FC236}">
                  <a16:creationId xmlns:a16="http://schemas.microsoft.com/office/drawing/2014/main" id="{0A35F476-08A1-BFBB-3F0B-34D180E02110}"/>
                </a:ext>
              </a:extLst>
            </p:cNvPr>
            <p:cNvCxnSpPr>
              <a:cxnSpLocks/>
            </p:cNvCxnSpPr>
            <p:nvPr/>
          </p:nvCxnSpPr>
          <p:spPr bwMode="auto">
            <a:xfrm rot="16200000">
              <a:off x="1496154"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31" name="Straight Connector 130">
              <a:extLst>
                <a:ext uri="{FF2B5EF4-FFF2-40B4-BE49-F238E27FC236}">
                  <a16:creationId xmlns:a16="http://schemas.microsoft.com/office/drawing/2014/main" id="{A346664D-547F-4898-1043-AF13B3C6F821}"/>
                </a:ext>
              </a:extLst>
            </p:cNvPr>
            <p:cNvCxnSpPr>
              <a:cxnSpLocks/>
            </p:cNvCxnSpPr>
            <p:nvPr/>
          </p:nvCxnSpPr>
          <p:spPr bwMode="auto">
            <a:xfrm rot="16200000">
              <a:off x="2599779"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32" name="Straight Connector 131">
              <a:extLst>
                <a:ext uri="{FF2B5EF4-FFF2-40B4-BE49-F238E27FC236}">
                  <a16:creationId xmlns:a16="http://schemas.microsoft.com/office/drawing/2014/main" id="{9227DDED-07B8-7E73-BDD9-CD3C50E6251A}"/>
                </a:ext>
              </a:extLst>
            </p:cNvPr>
            <p:cNvCxnSpPr>
              <a:cxnSpLocks/>
            </p:cNvCxnSpPr>
            <p:nvPr/>
          </p:nvCxnSpPr>
          <p:spPr bwMode="auto">
            <a:xfrm rot="16200000">
              <a:off x="3482679"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33" name="Straight Connector 132">
              <a:extLst>
                <a:ext uri="{FF2B5EF4-FFF2-40B4-BE49-F238E27FC236}">
                  <a16:creationId xmlns:a16="http://schemas.microsoft.com/office/drawing/2014/main" id="{E63AD34A-6C7D-B432-1BE0-788A40EDBC31}"/>
                </a:ext>
              </a:extLst>
            </p:cNvPr>
            <p:cNvCxnSpPr>
              <a:cxnSpLocks/>
            </p:cNvCxnSpPr>
            <p:nvPr/>
          </p:nvCxnSpPr>
          <p:spPr bwMode="auto">
            <a:xfrm rot="16200000">
              <a:off x="4586304" y="421026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34" name="Straight Connector 133">
              <a:extLst>
                <a:ext uri="{FF2B5EF4-FFF2-40B4-BE49-F238E27FC236}">
                  <a16:creationId xmlns:a16="http://schemas.microsoft.com/office/drawing/2014/main" id="{54B88E50-816A-741C-2B2B-CB831D9F7A8B}"/>
                </a:ext>
              </a:extLst>
            </p:cNvPr>
            <p:cNvCxnSpPr>
              <a:cxnSpLocks/>
            </p:cNvCxnSpPr>
            <p:nvPr/>
          </p:nvCxnSpPr>
          <p:spPr bwMode="auto">
            <a:xfrm rot="16200000">
              <a:off x="5248479" y="421026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35" name="Straight Connector 134">
              <a:extLst>
                <a:ext uri="{FF2B5EF4-FFF2-40B4-BE49-F238E27FC236}">
                  <a16:creationId xmlns:a16="http://schemas.microsoft.com/office/drawing/2014/main" id="{C293F95C-01C1-024A-2663-D99905B9C273}"/>
                </a:ext>
              </a:extLst>
            </p:cNvPr>
            <p:cNvCxnSpPr>
              <a:cxnSpLocks/>
            </p:cNvCxnSpPr>
            <p:nvPr/>
          </p:nvCxnSpPr>
          <p:spPr bwMode="auto">
            <a:xfrm rot="16200000">
              <a:off x="5689929" y="421026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36" name="Straight Connector 135">
              <a:extLst>
                <a:ext uri="{FF2B5EF4-FFF2-40B4-BE49-F238E27FC236}">
                  <a16:creationId xmlns:a16="http://schemas.microsoft.com/office/drawing/2014/main" id="{703AE701-90E0-F6E2-E252-19781847DC8A}"/>
                </a:ext>
              </a:extLst>
            </p:cNvPr>
            <p:cNvCxnSpPr>
              <a:cxnSpLocks/>
            </p:cNvCxnSpPr>
            <p:nvPr/>
          </p:nvCxnSpPr>
          <p:spPr bwMode="auto">
            <a:xfrm rot="16200000">
              <a:off x="5910657" y="421026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37" name="Straight Connector 136">
              <a:extLst>
                <a:ext uri="{FF2B5EF4-FFF2-40B4-BE49-F238E27FC236}">
                  <a16:creationId xmlns:a16="http://schemas.microsoft.com/office/drawing/2014/main" id="{44A244DE-8EA0-0A00-7AC7-212B5494A1F5}"/>
                </a:ext>
              </a:extLst>
            </p:cNvPr>
            <p:cNvCxnSpPr>
              <a:cxnSpLocks/>
            </p:cNvCxnSpPr>
            <p:nvPr/>
          </p:nvCxnSpPr>
          <p:spPr bwMode="auto">
            <a:xfrm rot="16200000">
              <a:off x="1275429"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38" name="Straight Connector 137">
              <a:extLst>
                <a:ext uri="{FF2B5EF4-FFF2-40B4-BE49-F238E27FC236}">
                  <a16:creationId xmlns:a16="http://schemas.microsoft.com/office/drawing/2014/main" id="{C8E78DB2-AE48-FE79-A9D4-28395BF47B2B}"/>
                </a:ext>
              </a:extLst>
            </p:cNvPr>
            <p:cNvCxnSpPr>
              <a:cxnSpLocks/>
            </p:cNvCxnSpPr>
            <p:nvPr/>
          </p:nvCxnSpPr>
          <p:spPr bwMode="auto">
            <a:xfrm rot="16200000">
              <a:off x="1937604"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39" name="Straight Connector 138">
              <a:extLst>
                <a:ext uri="{FF2B5EF4-FFF2-40B4-BE49-F238E27FC236}">
                  <a16:creationId xmlns:a16="http://schemas.microsoft.com/office/drawing/2014/main" id="{F8BC410C-9542-86D9-F83C-2138702761C2}"/>
                </a:ext>
              </a:extLst>
            </p:cNvPr>
            <p:cNvCxnSpPr>
              <a:cxnSpLocks/>
            </p:cNvCxnSpPr>
            <p:nvPr/>
          </p:nvCxnSpPr>
          <p:spPr bwMode="auto">
            <a:xfrm rot="16200000">
              <a:off x="2379054"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40" name="Straight Connector 139">
              <a:extLst>
                <a:ext uri="{FF2B5EF4-FFF2-40B4-BE49-F238E27FC236}">
                  <a16:creationId xmlns:a16="http://schemas.microsoft.com/office/drawing/2014/main" id="{AA8A4501-966E-B2C9-42D7-5936480B6089}"/>
                </a:ext>
              </a:extLst>
            </p:cNvPr>
            <p:cNvCxnSpPr>
              <a:cxnSpLocks/>
            </p:cNvCxnSpPr>
            <p:nvPr/>
          </p:nvCxnSpPr>
          <p:spPr bwMode="auto">
            <a:xfrm rot="16200000">
              <a:off x="3261954"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41" name="Straight Connector 140">
              <a:extLst>
                <a:ext uri="{FF2B5EF4-FFF2-40B4-BE49-F238E27FC236}">
                  <a16:creationId xmlns:a16="http://schemas.microsoft.com/office/drawing/2014/main" id="{7C89742F-2D14-D673-5822-845EC6659049}"/>
                </a:ext>
              </a:extLst>
            </p:cNvPr>
            <p:cNvCxnSpPr>
              <a:cxnSpLocks/>
            </p:cNvCxnSpPr>
            <p:nvPr/>
          </p:nvCxnSpPr>
          <p:spPr bwMode="auto">
            <a:xfrm rot="16200000">
              <a:off x="2820504"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42" name="Straight Connector 141">
              <a:extLst>
                <a:ext uri="{FF2B5EF4-FFF2-40B4-BE49-F238E27FC236}">
                  <a16:creationId xmlns:a16="http://schemas.microsoft.com/office/drawing/2014/main" id="{5C3E90BD-1537-C937-181E-7FA845EB53FD}"/>
                </a:ext>
              </a:extLst>
            </p:cNvPr>
            <p:cNvCxnSpPr>
              <a:cxnSpLocks/>
            </p:cNvCxnSpPr>
            <p:nvPr/>
          </p:nvCxnSpPr>
          <p:spPr bwMode="auto">
            <a:xfrm rot="16200000">
              <a:off x="3703404"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43" name="Straight Connector 142">
              <a:extLst>
                <a:ext uri="{FF2B5EF4-FFF2-40B4-BE49-F238E27FC236}">
                  <a16:creationId xmlns:a16="http://schemas.microsoft.com/office/drawing/2014/main" id="{B8D2B8A1-BA32-ED44-528F-AE0378EAA00D}"/>
                </a:ext>
              </a:extLst>
            </p:cNvPr>
            <p:cNvCxnSpPr>
              <a:cxnSpLocks/>
            </p:cNvCxnSpPr>
            <p:nvPr/>
          </p:nvCxnSpPr>
          <p:spPr bwMode="auto">
            <a:xfrm rot="16200000">
              <a:off x="4365579" y="4210263"/>
              <a:ext cx="91440" cy="0"/>
            </a:xfrm>
            <a:prstGeom prst="line">
              <a:avLst/>
            </a:prstGeom>
            <a:noFill/>
            <a:ln w="28575" cap="flat" cmpd="sng" algn="ctr">
              <a:solidFill>
                <a:srgbClr val="000000"/>
              </a:solidFill>
              <a:prstDash val="solid"/>
              <a:round/>
              <a:headEnd type="none" w="med" len="med"/>
              <a:tailEnd type="none" w="med" len="med"/>
            </a:ln>
            <a:effectLst/>
          </p:spPr>
        </p:cxnSp>
      </p:grpSp>
      <p:sp>
        <p:nvSpPr>
          <p:cNvPr id="144" name="TextBox 143">
            <a:extLst>
              <a:ext uri="{FF2B5EF4-FFF2-40B4-BE49-F238E27FC236}">
                <a16:creationId xmlns:a16="http://schemas.microsoft.com/office/drawing/2014/main" id="{98AC05EA-C78E-DB69-2450-526CAB7E64B8}"/>
              </a:ext>
            </a:extLst>
          </p:cNvPr>
          <p:cNvSpPr txBox="1"/>
          <p:nvPr/>
        </p:nvSpPr>
        <p:spPr bwMode="auto">
          <a:xfrm rot="16200000">
            <a:off x="5625464" y="3234431"/>
            <a:ext cx="173840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609585" rtl="0" eaLnBrk="1" fontAlgn="auto" latinLnBrk="0" hangingPunct="1">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PFS Probability</a:t>
            </a:r>
          </a:p>
        </p:txBody>
      </p:sp>
      <p:sp>
        <p:nvSpPr>
          <p:cNvPr id="145" name="TextBox 144">
            <a:extLst>
              <a:ext uri="{FF2B5EF4-FFF2-40B4-BE49-F238E27FC236}">
                <a16:creationId xmlns:a16="http://schemas.microsoft.com/office/drawing/2014/main" id="{18BD75B5-CE97-1E42-D7FD-0ACEBF1BCAB8}"/>
              </a:ext>
            </a:extLst>
          </p:cNvPr>
          <p:cNvSpPr txBox="1"/>
          <p:nvPr/>
        </p:nvSpPr>
        <p:spPr>
          <a:xfrm>
            <a:off x="10470087" y="3015685"/>
            <a:ext cx="1223424" cy="153888"/>
          </a:xfrm>
          <a:prstGeom prst="rect">
            <a:avLst/>
          </a:prstGeom>
          <a:noFill/>
        </p:spPr>
        <p:txBody>
          <a:bodyPr wrap="square" lIns="0" tIns="0" rIns="0" bIns="0" rtlCol="0">
            <a:spAutoFit/>
          </a:bodyPr>
          <a:lstStyle/>
          <a:p>
            <a:pPr marL="0" marR="0" lvl="0" indent="0" algn="l" defTabSz="1219140" rtl="0" eaLnBrk="1" fontAlgn="auto" latinLnBrk="0" hangingPunct="1">
              <a:lnSpc>
                <a:spcPct val="100000"/>
              </a:lnSpc>
              <a:spcBef>
                <a:spcPts val="0"/>
              </a:spcBef>
              <a:spcAft>
                <a:spcPts val="100"/>
              </a:spcAft>
              <a:buClrTx/>
              <a:buSzTx/>
              <a:buFontTx/>
              <a:buNone/>
              <a:tabLst/>
              <a:defRPr/>
            </a:pPr>
            <a:r>
              <a:rPr kumimoji="0" lang="en-US" sz="1000" b="1" i="1" u="none" strike="noStrike" kern="1200" cap="none" spc="0" normalizeH="0" baseline="0" noProof="0" dirty="0">
                <a:ln>
                  <a:noFill/>
                </a:ln>
                <a:solidFill>
                  <a:srgbClr val="B31B1B"/>
                </a:solidFill>
                <a:effectLst/>
                <a:uLnTx/>
                <a:uFillTx/>
                <a:latin typeface="Calibri"/>
                <a:ea typeface="+mn-ea"/>
                <a:cs typeface="+mn-cs"/>
              </a:rPr>
              <a:t>IGHV</a:t>
            </a:r>
            <a:r>
              <a:rPr kumimoji="0" lang="en-US" sz="1000" b="1" i="0" u="none" strike="noStrike" kern="1200" cap="none" spc="0" normalizeH="0" baseline="0" noProof="0" dirty="0">
                <a:ln>
                  <a:noFill/>
                </a:ln>
                <a:solidFill>
                  <a:srgbClr val="B31B1B"/>
                </a:solidFill>
                <a:effectLst/>
                <a:uLnTx/>
                <a:uFillTx/>
                <a:latin typeface="Calibri"/>
                <a:ea typeface="+mn-ea"/>
                <a:cs typeface="+mn-cs"/>
              </a:rPr>
              <a:t> mutated</a:t>
            </a:r>
          </a:p>
        </p:txBody>
      </p:sp>
      <p:sp>
        <p:nvSpPr>
          <p:cNvPr id="146" name="TextBox 145">
            <a:extLst>
              <a:ext uri="{FF2B5EF4-FFF2-40B4-BE49-F238E27FC236}">
                <a16:creationId xmlns:a16="http://schemas.microsoft.com/office/drawing/2014/main" id="{C6B902BF-C214-F1B7-F1A6-31789513D629}"/>
              </a:ext>
            </a:extLst>
          </p:cNvPr>
          <p:cNvSpPr txBox="1"/>
          <p:nvPr/>
        </p:nvSpPr>
        <p:spPr>
          <a:xfrm>
            <a:off x="10875102" y="2634829"/>
            <a:ext cx="1221396" cy="153888"/>
          </a:xfrm>
          <a:prstGeom prst="rect">
            <a:avLst/>
          </a:prstGeom>
          <a:noFill/>
        </p:spPr>
        <p:txBody>
          <a:bodyPr wrap="square" lIns="0" tIns="0" rIns="0" bIns="0" rtlCol="0">
            <a:spAutoFit/>
          </a:bodyPr>
          <a:lstStyle/>
          <a:p>
            <a:pPr marL="0" marR="0" lvl="0" indent="0" algn="l" defTabSz="1219140" rtl="0" eaLnBrk="1" fontAlgn="auto" latinLnBrk="0" hangingPunct="1">
              <a:lnSpc>
                <a:spcPct val="100000"/>
              </a:lnSpc>
              <a:spcBef>
                <a:spcPts val="0"/>
              </a:spcBef>
              <a:spcAft>
                <a:spcPts val="100"/>
              </a:spcAft>
              <a:buClrTx/>
              <a:buSzTx/>
              <a:buFontTx/>
              <a:buNone/>
              <a:tabLst/>
              <a:defRPr/>
            </a:pPr>
            <a:r>
              <a:rPr kumimoji="0" lang="en-US" sz="1000" b="1" i="1" u="none" strike="noStrike" kern="1200" cap="none" spc="0" normalizeH="0" baseline="0" noProof="0" dirty="0">
                <a:ln>
                  <a:noFill/>
                </a:ln>
                <a:solidFill>
                  <a:srgbClr val="CF4520"/>
                </a:solidFill>
                <a:effectLst/>
                <a:uLnTx/>
                <a:uFillTx/>
                <a:latin typeface="Arial"/>
                <a:ea typeface="+mn-ea"/>
                <a:cs typeface="+mn-cs"/>
              </a:rPr>
              <a:t>IGHV</a:t>
            </a:r>
            <a:r>
              <a:rPr kumimoji="0" lang="en-US" sz="1000" b="1" i="0" u="none" strike="noStrike" kern="1200" cap="none" spc="0" normalizeH="0" baseline="0" noProof="0" dirty="0">
                <a:ln>
                  <a:noFill/>
                </a:ln>
                <a:solidFill>
                  <a:srgbClr val="CF4520"/>
                </a:solidFill>
                <a:effectLst/>
                <a:uLnTx/>
                <a:uFillTx/>
                <a:latin typeface="Arial"/>
                <a:ea typeface="+mn-ea"/>
                <a:cs typeface="+mn-cs"/>
              </a:rPr>
              <a:t> unmutated</a:t>
            </a:r>
          </a:p>
        </p:txBody>
      </p:sp>
      <p:cxnSp>
        <p:nvCxnSpPr>
          <p:cNvPr id="147" name="Straight Connector 146">
            <a:extLst>
              <a:ext uri="{FF2B5EF4-FFF2-40B4-BE49-F238E27FC236}">
                <a16:creationId xmlns:a16="http://schemas.microsoft.com/office/drawing/2014/main" id="{1C3B2A6E-B68C-EBB0-5C6F-AE086ACEF835}"/>
              </a:ext>
            </a:extLst>
          </p:cNvPr>
          <p:cNvCxnSpPr/>
          <p:nvPr/>
        </p:nvCxnSpPr>
        <p:spPr>
          <a:xfrm>
            <a:off x="9587023" y="2427768"/>
            <a:ext cx="0" cy="1743363"/>
          </a:xfrm>
          <a:prstGeom prst="line">
            <a:avLst/>
          </a:prstGeom>
          <a:ln w="12700" cmpd="sng">
            <a:solidFill>
              <a:schemeClr val="tx2">
                <a:lumMod val="75000"/>
                <a:lumOff val="2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a:extLst>
              <a:ext uri="{FF2B5EF4-FFF2-40B4-BE49-F238E27FC236}">
                <a16:creationId xmlns:a16="http://schemas.microsoft.com/office/drawing/2014/main" id="{D9142AEA-793C-3F62-81FD-B8A43BC1CEFF}"/>
              </a:ext>
            </a:extLst>
          </p:cNvPr>
          <p:cNvCxnSpPr/>
          <p:nvPr/>
        </p:nvCxnSpPr>
        <p:spPr>
          <a:xfrm>
            <a:off x="3618415" y="2427768"/>
            <a:ext cx="0" cy="1743363"/>
          </a:xfrm>
          <a:prstGeom prst="line">
            <a:avLst/>
          </a:prstGeom>
          <a:ln w="12700" cmpd="sng">
            <a:solidFill>
              <a:schemeClr val="tx2">
                <a:lumMod val="75000"/>
                <a:lumOff val="25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149" name="TextBox 148">
            <a:extLst>
              <a:ext uri="{FF2B5EF4-FFF2-40B4-BE49-F238E27FC236}">
                <a16:creationId xmlns:a16="http://schemas.microsoft.com/office/drawing/2014/main" id="{FCBA9E51-3090-0AC3-CBD6-E667BC669BD3}"/>
              </a:ext>
            </a:extLst>
          </p:cNvPr>
          <p:cNvSpPr txBox="1"/>
          <p:nvPr/>
        </p:nvSpPr>
        <p:spPr>
          <a:xfrm>
            <a:off x="9588714" y="2356247"/>
            <a:ext cx="1281077" cy="320601"/>
          </a:xfrm>
          <a:prstGeom prst="rect">
            <a:avLst/>
          </a:prstGeom>
          <a:noFill/>
        </p:spPr>
        <p:txBody>
          <a:bodyPr wrap="square" lIns="0" tIns="0" rIns="0" bIns="0" rtlCol="0">
            <a:spAutoFit/>
          </a:bodyPr>
          <a:lstStyle/>
          <a:p>
            <a:pPr marL="0" marR="0" lvl="0" indent="0" algn="ctr" defTabSz="1219140" rtl="0" eaLnBrk="1" fontAlgn="auto" latinLnBrk="0" hangingPunct="1">
              <a:lnSpc>
                <a:spcPct val="100000"/>
              </a:lnSpc>
              <a:spcBef>
                <a:spcPts val="0"/>
              </a:spcBef>
              <a:spcAft>
                <a:spcPts val="100"/>
              </a:spcAft>
              <a:buClrTx/>
              <a:buSzTx/>
              <a:buFontTx/>
              <a:buNone/>
              <a:tabLst/>
              <a:defRPr/>
            </a:pPr>
            <a:r>
              <a:rPr kumimoji="0" lang="en-US" sz="1000" b="0" i="0" u="none" strike="noStrike" kern="1200" cap="none" spc="0" normalizeH="0" baseline="0" noProof="0" dirty="0">
                <a:ln>
                  <a:noFill/>
                </a:ln>
                <a:solidFill>
                  <a:srgbClr val="CF4520"/>
                </a:solidFill>
                <a:effectLst/>
                <a:uLnTx/>
                <a:uFillTx/>
                <a:latin typeface="Arial"/>
                <a:ea typeface="+mn-ea"/>
                <a:cs typeface="+mn-cs"/>
              </a:rPr>
              <a:t>87%</a:t>
            </a:r>
          </a:p>
          <a:p>
            <a:pPr marL="0" marR="0" lvl="0" indent="0" algn="ctr" defTabSz="1219140" rtl="0" eaLnBrk="1" fontAlgn="auto" latinLnBrk="0" hangingPunct="1">
              <a:lnSpc>
                <a:spcPct val="100000"/>
              </a:lnSpc>
              <a:spcBef>
                <a:spcPts val="0"/>
              </a:spcBef>
              <a:spcAft>
                <a:spcPts val="100"/>
              </a:spcAft>
              <a:buClrTx/>
              <a:buSzTx/>
              <a:buFontTx/>
              <a:buNone/>
              <a:tabLst/>
              <a:defRPr/>
            </a:pPr>
            <a:r>
              <a:rPr kumimoji="0" lang="en-US" sz="1000" b="0" i="0" u="none" strike="noStrike" kern="1200" cap="none" spc="0" normalizeH="0" baseline="0" noProof="0" dirty="0">
                <a:ln>
                  <a:noFill/>
                </a:ln>
                <a:solidFill>
                  <a:srgbClr val="CF4520"/>
                </a:solidFill>
                <a:effectLst/>
                <a:uLnTx/>
                <a:uFillTx/>
                <a:latin typeface="Arial"/>
                <a:ea typeface="+mn-ea"/>
                <a:cs typeface="+mn-cs"/>
              </a:rPr>
              <a:t>(95% CI, 76.6-92.8)</a:t>
            </a:r>
          </a:p>
        </p:txBody>
      </p:sp>
      <p:sp>
        <p:nvSpPr>
          <p:cNvPr id="150" name="TextBox 149">
            <a:extLst>
              <a:ext uri="{FF2B5EF4-FFF2-40B4-BE49-F238E27FC236}">
                <a16:creationId xmlns:a16="http://schemas.microsoft.com/office/drawing/2014/main" id="{89C16E1D-F00F-04DF-1205-C524444F614B}"/>
              </a:ext>
            </a:extLst>
          </p:cNvPr>
          <p:cNvSpPr txBox="1"/>
          <p:nvPr/>
        </p:nvSpPr>
        <p:spPr>
          <a:xfrm>
            <a:off x="9588715" y="2765925"/>
            <a:ext cx="706480" cy="474489"/>
          </a:xfrm>
          <a:prstGeom prst="rect">
            <a:avLst/>
          </a:prstGeom>
          <a:noFill/>
        </p:spPr>
        <p:txBody>
          <a:bodyPr wrap="square" lIns="0" tIns="0" rIns="0" bIns="0" rtlCol="0">
            <a:spAutoFit/>
          </a:bodyPr>
          <a:lstStyle/>
          <a:p>
            <a:pPr marL="0" marR="0" lvl="0" indent="0" algn="ctr" defTabSz="1219140" rtl="0" eaLnBrk="1" fontAlgn="auto" latinLnBrk="0" hangingPunct="1">
              <a:lnSpc>
                <a:spcPct val="100000"/>
              </a:lnSpc>
              <a:spcBef>
                <a:spcPts val="0"/>
              </a:spcBef>
              <a:spcAft>
                <a:spcPts val="100"/>
              </a:spcAft>
              <a:buClrTx/>
              <a:buSzTx/>
              <a:buFontTx/>
              <a:buNone/>
              <a:tabLst/>
              <a:defRPr/>
            </a:pPr>
            <a:r>
              <a:rPr kumimoji="0" lang="en-US" sz="1000" b="0" i="0" u="none" strike="noStrike" kern="1200" cap="none" spc="0" normalizeH="0" baseline="0" noProof="0" dirty="0">
                <a:ln>
                  <a:noFill/>
                </a:ln>
                <a:solidFill>
                  <a:srgbClr val="B31B1B"/>
                </a:solidFill>
                <a:effectLst/>
                <a:uLnTx/>
                <a:uFillTx/>
                <a:latin typeface="Arial"/>
                <a:ea typeface="+mn-ea"/>
                <a:cs typeface="+mn-cs"/>
              </a:rPr>
              <a:t>88%</a:t>
            </a:r>
          </a:p>
          <a:p>
            <a:pPr marL="0" marR="0" lvl="0" indent="0" algn="ctr" defTabSz="1219140" rtl="0" eaLnBrk="1" fontAlgn="auto" latinLnBrk="0" hangingPunct="1">
              <a:lnSpc>
                <a:spcPct val="100000"/>
              </a:lnSpc>
              <a:spcBef>
                <a:spcPts val="0"/>
              </a:spcBef>
              <a:spcAft>
                <a:spcPts val="100"/>
              </a:spcAft>
              <a:buClrTx/>
              <a:buSzTx/>
              <a:buFontTx/>
              <a:buNone/>
              <a:tabLst/>
              <a:defRPr/>
            </a:pPr>
            <a:r>
              <a:rPr kumimoji="0" lang="en-US" sz="1000" b="0" i="0" u="none" strike="noStrike" kern="1200" cap="none" spc="0" normalizeH="0" baseline="0" noProof="0" dirty="0">
                <a:ln>
                  <a:noFill/>
                </a:ln>
                <a:solidFill>
                  <a:srgbClr val="B31B1B"/>
                </a:solidFill>
                <a:effectLst/>
                <a:uLnTx/>
                <a:uFillTx/>
                <a:latin typeface="Arial"/>
                <a:ea typeface="+mn-ea"/>
                <a:cs typeface="+mn-cs"/>
              </a:rPr>
              <a:t>(95% CI, 66.1-95.8)</a:t>
            </a:r>
          </a:p>
        </p:txBody>
      </p:sp>
      <p:sp>
        <p:nvSpPr>
          <p:cNvPr id="151" name="Freeform 150">
            <a:extLst>
              <a:ext uri="{FF2B5EF4-FFF2-40B4-BE49-F238E27FC236}">
                <a16:creationId xmlns:a16="http://schemas.microsoft.com/office/drawing/2014/main" id="{7D1AA2A6-5FC6-F4E5-22D0-E360FCFF40A3}"/>
              </a:ext>
            </a:extLst>
          </p:cNvPr>
          <p:cNvSpPr/>
          <p:nvPr/>
        </p:nvSpPr>
        <p:spPr>
          <a:xfrm>
            <a:off x="6948129" y="2503129"/>
            <a:ext cx="4711291" cy="692355"/>
          </a:xfrm>
          <a:custGeom>
            <a:avLst/>
            <a:gdLst>
              <a:gd name="connsiteX0" fmla="*/ 0 w 4711290"/>
              <a:gd name="connsiteY0" fmla="*/ 0 h 692355"/>
              <a:gd name="connsiteX1" fmla="*/ 274484 w 4711290"/>
              <a:gd name="connsiteY1" fmla="*/ 4097 h 692355"/>
              <a:gd name="connsiteX2" fmla="*/ 286774 w 4711290"/>
              <a:gd name="connsiteY2" fmla="*/ 69645 h 692355"/>
              <a:gd name="connsiteX3" fmla="*/ 901290 w 4711290"/>
              <a:gd name="connsiteY3" fmla="*/ 77839 h 692355"/>
              <a:gd name="connsiteX4" fmla="*/ 901290 w 4711290"/>
              <a:gd name="connsiteY4" fmla="*/ 139290 h 692355"/>
              <a:gd name="connsiteX5" fmla="*/ 1397000 w 4711290"/>
              <a:gd name="connsiteY5" fmla="*/ 139290 h 692355"/>
              <a:gd name="connsiteX6" fmla="*/ 1397000 w 4711290"/>
              <a:gd name="connsiteY6" fmla="*/ 196645 h 692355"/>
              <a:gd name="connsiteX7" fmla="*/ 3441290 w 4711290"/>
              <a:gd name="connsiteY7" fmla="*/ 208936 h 692355"/>
              <a:gd name="connsiteX8" fmla="*/ 3449484 w 4711290"/>
              <a:gd name="connsiteY8" fmla="*/ 688258 h 692355"/>
              <a:gd name="connsiteX9" fmla="*/ 4711290 w 4711290"/>
              <a:gd name="connsiteY9" fmla="*/ 692355 h 692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1290" h="692355">
                <a:moveTo>
                  <a:pt x="0" y="0"/>
                </a:moveTo>
                <a:lnTo>
                  <a:pt x="274484" y="4097"/>
                </a:lnTo>
                <a:lnTo>
                  <a:pt x="286774" y="69645"/>
                </a:lnTo>
                <a:lnTo>
                  <a:pt x="901290" y="77839"/>
                </a:lnTo>
                <a:lnTo>
                  <a:pt x="901290" y="139290"/>
                </a:lnTo>
                <a:lnTo>
                  <a:pt x="1397000" y="139290"/>
                </a:lnTo>
                <a:lnTo>
                  <a:pt x="1397000" y="196645"/>
                </a:lnTo>
                <a:lnTo>
                  <a:pt x="3441290" y="208936"/>
                </a:lnTo>
                <a:lnTo>
                  <a:pt x="3449484" y="688258"/>
                </a:lnTo>
                <a:lnTo>
                  <a:pt x="4711290" y="692355"/>
                </a:lnTo>
              </a:path>
            </a:pathLst>
          </a:custGeom>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2E2D"/>
              </a:solidFill>
              <a:effectLst/>
              <a:uLnTx/>
              <a:uFillTx/>
              <a:latin typeface="Calibri"/>
              <a:ea typeface="+mn-ea"/>
              <a:cs typeface="+mn-cs"/>
            </a:endParaRPr>
          </a:p>
        </p:txBody>
      </p:sp>
      <p:sp>
        <p:nvSpPr>
          <p:cNvPr id="152" name="Freeform 151">
            <a:extLst>
              <a:ext uri="{FF2B5EF4-FFF2-40B4-BE49-F238E27FC236}">
                <a16:creationId xmlns:a16="http://schemas.microsoft.com/office/drawing/2014/main" id="{219342F7-AC49-5739-92B0-409DAD335B92}"/>
              </a:ext>
            </a:extLst>
          </p:cNvPr>
          <p:cNvSpPr/>
          <p:nvPr/>
        </p:nvSpPr>
        <p:spPr>
          <a:xfrm>
            <a:off x="6935839" y="2507228"/>
            <a:ext cx="4723580" cy="344129"/>
          </a:xfrm>
          <a:custGeom>
            <a:avLst/>
            <a:gdLst>
              <a:gd name="connsiteX0" fmla="*/ 0 w 4723580"/>
              <a:gd name="connsiteY0" fmla="*/ 0 h 344129"/>
              <a:gd name="connsiteX1" fmla="*/ 45064 w 4723580"/>
              <a:gd name="connsiteY1" fmla="*/ 0 h 344129"/>
              <a:gd name="connsiteX2" fmla="*/ 45064 w 4723580"/>
              <a:gd name="connsiteY2" fmla="*/ 45064 h 344129"/>
              <a:gd name="connsiteX3" fmla="*/ 417871 w 4723580"/>
              <a:gd name="connsiteY3" fmla="*/ 45064 h 344129"/>
              <a:gd name="connsiteX4" fmla="*/ 413774 w 4723580"/>
              <a:gd name="connsiteY4" fmla="*/ 69645 h 344129"/>
              <a:gd name="connsiteX5" fmla="*/ 811161 w 4723580"/>
              <a:gd name="connsiteY5" fmla="*/ 65548 h 344129"/>
              <a:gd name="connsiteX6" fmla="*/ 811161 w 4723580"/>
              <a:gd name="connsiteY6" fmla="*/ 81935 h 344129"/>
              <a:gd name="connsiteX7" fmla="*/ 1188064 w 4723580"/>
              <a:gd name="connsiteY7" fmla="*/ 81935 h 344129"/>
              <a:gd name="connsiteX8" fmla="*/ 1192161 w 4723580"/>
              <a:gd name="connsiteY8" fmla="*/ 102419 h 344129"/>
              <a:gd name="connsiteX9" fmla="*/ 1614129 w 4723580"/>
              <a:gd name="connsiteY9" fmla="*/ 102419 h 344129"/>
              <a:gd name="connsiteX10" fmla="*/ 1614129 w 4723580"/>
              <a:gd name="connsiteY10" fmla="*/ 122903 h 344129"/>
              <a:gd name="connsiteX11" fmla="*/ 1810774 w 4723580"/>
              <a:gd name="connsiteY11" fmla="*/ 122903 h 344129"/>
              <a:gd name="connsiteX12" fmla="*/ 1814871 w 4723580"/>
              <a:gd name="connsiteY12" fmla="*/ 143387 h 344129"/>
              <a:gd name="connsiteX13" fmla="*/ 2449871 w 4723580"/>
              <a:gd name="connsiteY13" fmla="*/ 139290 h 344129"/>
              <a:gd name="connsiteX14" fmla="*/ 2449871 w 4723580"/>
              <a:gd name="connsiteY14" fmla="*/ 167968 h 344129"/>
              <a:gd name="connsiteX15" fmla="*/ 2650613 w 4723580"/>
              <a:gd name="connsiteY15" fmla="*/ 167968 h 344129"/>
              <a:gd name="connsiteX16" fmla="*/ 2650613 w 4723580"/>
              <a:gd name="connsiteY16" fmla="*/ 221226 h 344129"/>
              <a:gd name="connsiteX17" fmla="*/ 3875548 w 4723580"/>
              <a:gd name="connsiteY17" fmla="*/ 225322 h 344129"/>
              <a:gd name="connsiteX18" fmla="*/ 3875548 w 4723580"/>
              <a:gd name="connsiteY18" fmla="*/ 344129 h 344129"/>
              <a:gd name="connsiteX19" fmla="*/ 4723580 w 4723580"/>
              <a:gd name="connsiteY19" fmla="*/ 340032 h 34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23580" h="344129">
                <a:moveTo>
                  <a:pt x="0" y="0"/>
                </a:moveTo>
                <a:lnTo>
                  <a:pt x="45064" y="0"/>
                </a:lnTo>
                <a:lnTo>
                  <a:pt x="45064" y="45064"/>
                </a:lnTo>
                <a:lnTo>
                  <a:pt x="417871" y="45064"/>
                </a:lnTo>
                <a:lnTo>
                  <a:pt x="413774" y="69645"/>
                </a:lnTo>
                <a:lnTo>
                  <a:pt x="811161" y="65548"/>
                </a:lnTo>
                <a:lnTo>
                  <a:pt x="811161" y="81935"/>
                </a:lnTo>
                <a:lnTo>
                  <a:pt x="1188064" y="81935"/>
                </a:lnTo>
                <a:lnTo>
                  <a:pt x="1192161" y="102419"/>
                </a:lnTo>
                <a:lnTo>
                  <a:pt x="1614129" y="102419"/>
                </a:lnTo>
                <a:lnTo>
                  <a:pt x="1614129" y="122903"/>
                </a:lnTo>
                <a:lnTo>
                  <a:pt x="1810774" y="122903"/>
                </a:lnTo>
                <a:lnTo>
                  <a:pt x="1814871" y="143387"/>
                </a:lnTo>
                <a:lnTo>
                  <a:pt x="2449871" y="139290"/>
                </a:lnTo>
                <a:lnTo>
                  <a:pt x="2449871" y="167968"/>
                </a:lnTo>
                <a:lnTo>
                  <a:pt x="2650613" y="167968"/>
                </a:lnTo>
                <a:lnTo>
                  <a:pt x="2650613" y="221226"/>
                </a:lnTo>
                <a:lnTo>
                  <a:pt x="3875548" y="225322"/>
                </a:lnTo>
                <a:lnTo>
                  <a:pt x="3875548" y="344129"/>
                </a:lnTo>
                <a:lnTo>
                  <a:pt x="4723580" y="340032"/>
                </a:lnTo>
              </a:path>
            </a:pathLst>
          </a:custGeom>
          <a:ln>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2E2D"/>
              </a:solidFill>
              <a:effectLst/>
              <a:uLnTx/>
              <a:uFillTx/>
              <a:latin typeface="Calibri"/>
              <a:ea typeface="+mn-ea"/>
              <a:cs typeface="+mn-cs"/>
            </a:endParaRPr>
          </a:p>
        </p:txBody>
      </p:sp>
      <p:sp>
        <p:nvSpPr>
          <p:cNvPr id="153" name="Freeform 152">
            <a:extLst>
              <a:ext uri="{FF2B5EF4-FFF2-40B4-BE49-F238E27FC236}">
                <a16:creationId xmlns:a16="http://schemas.microsoft.com/office/drawing/2014/main" id="{2F70CD4A-0E80-DA54-F370-70DCA60419C1}"/>
              </a:ext>
            </a:extLst>
          </p:cNvPr>
          <p:cNvSpPr/>
          <p:nvPr/>
        </p:nvSpPr>
        <p:spPr>
          <a:xfrm>
            <a:off x="969397" y="2495177"/>
            <a:ext cx="4721412" cy="403412"/>
          </a:xfrm>
          <a:custGeom>
            <a:avLst/>
            <a:gdLst>
              <a:gd name="connsiteX0" fmla="*/ 0 w 4721412"/>
              <a:gd name="connsiteY0" fmla="*/ 0 h 403412"/>
              <a:gd name="connsiteX1" fmla="*/ 48559 w 4721412"/>
              <a:gd name="connsiteY1" fmla="*/ 3736 h 403412"/>
              <a:gd name="connsiteX2" fmla="*/ 48559 w 4721412"/>
              <a:gd name="connsiteY2" fmla="*/ 48559 h 403412"/>
              <a:gd name="connsiteX3" fmla="*/ 814294 w 4721412"/>
              <a:gd name="connsiteY3" fmla="*/ 48559 h 403412"/>
              <a:gd name="connsiteX4" fmla="*/ 810559 w 4721412"/>
              <a:gd name="connsiteY4" fmla="*/ 78442 h 403412"/>
              <a:gd name="connsiteX5" fmla="*/ 907676 w 4721412"/>
              <a:gd name="connsiteY5" fmla="*/ 82177 h 403412"/>
              <a:gd name="connsiteX6" fmla="*/ 907676 w 4721412"/>
              <a:gd name="connsiteY6" fmla="*/ 119530 h 403412"/>
              <a:gd name="connsiteX7" fmla="*/ 1393264 w 4721412"/>
              <a:gd name="connsiteY7" fmla="*/ 115795 h 403412"/>
              <a:gd name="connsiteX8" fmla="*/ 1397000 w 4721412"/>
              <a:gd name="connsiteY8" fmla="*/ 153148 h 403412"/>
              <a:gd name="connsiteX9" fmla="*/ 1609912 w 4721412"/>
              <a:gd name="connsiteY9" fmla="*/ 149412 h 403412"/>
              <a:gd name="connsiteX10" fmla="*/ 1609912 w 4721412"/>
              <a:gd name="connsiteY10" fmla="*/ 186765 h 403412"/>
              <a:gd name="connsiteX11" fmla="*/ 2655794 w 4721412"/>
              <a:gd name="connsiteY11" fmla="*/ 186765 h 403412"/>
              <a:gd name="connsiteX12" fmla="*/ 2652059 w 4721412"/>
              <a:gd name="connsiteY12" fmla="*/ 224118 h 403412"/>
              <a:gd name="connsiteX13" fmla="*/ 3451412 w 4721412"/>
              <a:gd name="connsiteY13" fmla="*/ 220383 h 403412"/>
              <a:gd name="connsiteX14" fmla="*/ 3466353 w 4721412"/>
              <a:gd name="connsiteY14" fmla="*/ 283883 h 403412"/>
              <a:gd name="connsiteX15" fmla="*/ 3869764 w 4721412"/>
              <a:gd name="connsiteY15" fmla="*/ 280148 h 403412"/>
              <a:gd name="connsiteX16" fmla="*/ 3873500 w 4721412"/>
              <a:gd name="connsiteY16" fmla="*/ 403412 h 403412"/>
              <a:gd name="connsiteX17" fmla="*/ 4721412 w 4721412"/>
              <a:gd name="connsiteY17" fmla="*/ 388471 h 40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21412" h="403412">
                <a:moveTo>
                  <a:pt x="0" y="0"/>
                </a:moveTo>
                <a:lnTo>
                  <a:pt x="48559" y="3736"/>
                </a:lnTo>
                <a:lnTo>
                  <a:pt x="48559" y="48559"/>
                </a:lnTo>
                <a:lnTo>
                  <a:pt x="814294" y="48559"/>
                </a:lnTo>
                <a:lnTo>
                  <a:pt x="810559" y="78442"/>
                </a:lnTo>
                <a:lnTo>
                  <a:pt x="907676" y="82177"/>
                </a:lnTo>
                <a:lnTo>
                  <a:pt x="907676" y="119530"/>
                </a:lnTo>
                <a:lnTo>
                  <a:pt x="1393264" y="115795"/>
                </a:lnTo>
                <a:lnTo>
                  <a:pt x="1397000" y="153148"/>
                </a:lnTo>
                <a:lnTo>
                  <a:pt x="1609912" y="149412"/>
                </a:lnTo>
                <a:lnTo>
                  <a:pt x="1609912" y="186765"/>
                </a:lnTo>
                <a:lnTo>
                  <a:pt x="2655794" y="186765"/>
                </a:lnTo>
                <a:lnTo>
                  <a:pt x="2652059" y="224118"/>
                </a:lnTo>
                <a:lnTo>
                  <a:pt x="3451412" y="220383"/>
                </a:lnTo>
                <a:lnTo>
                  <a:pt x="3466353" y="283883"/>
                </a:lnTo>
                <a:lnTo>
                  <a:pt x="3869764" y="280148"/>
                </a:lnTo>
                <a:lnTo>
                  <a:pt x="3873500" y="403412"/>
                </a:lnTo>
                <a:lnTo>
                  <a:pt x="4721412" y="388471"/>
                </a:lnTo>
              </a:path>
            </a:pathLst>
          </a:custGeom>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2E2D"/>
              </a:solidFill>
              <a:effectLst/>
              <a:uLnTx/>
              <a:uFillTx/>
              <a:latin typeface="Calibri"/>
              <a:ea typeface="+mn-ea"/>
              <a:cs typeface="+mn-cs"/>
            </a:endParaRPr>
          </a:p>
        </p:txBody>
      </p:sp>
      <p:sp>
        <p:nvSpPr>
          <p:cNvPr id="154" name="TextBox 153">
            <a:extLst>
              <a:ext uri="{FF2B5EF4-FFF2-40B4-BE49-F238E27FC236}">
                <a16:creationId xmlns:a16="http://schemas.microsoft.com/office/drawing/2014/main" id="{94A9EE1E-519B-1602-F09A-47F07780AEC5}"/>
              </a:ext>
            </a:extLst>
          </p:cNvPr>
          <p:cNvSpPr txBox="1"/>
          <p:nvPr/>
        </p:nvSpPr>
        <p:spPr>
          <a:xfrm>
            <a:off x="3543669" y="2753069"/>
            <a:ext cx="1281073" cy="320601"/>
          </a:xfrm>
          <a:prstGeom prst="rect">
            <a:avLst/>
          </a:prstGeom>
          <a:noFill/>
        </p:spPr>
        <p:txBody>
          <a:bodyPr wrap="square" lIns="0" tIns="0" rIns="0" bIns="0" rtlCol="0">
            <a:spAutoFit/>
          </a:bodyPr>
          <a:lstStyle/>
          <a:p>
            <a:pPr marL="0" marR="0" lvl="0" indent="0" algn="ctr" defTabSz="1219140" rtl="0" eaLnBrk="1" fontAlgn="auto" latinLnBrk="0" hangingPunct="1">
              <a:lnSpc>
                <a:spcPct val="100000"/>
              </a:lnSpc>
              <a:spcBef>
                <a:spcPts val="0"/>
              </a:spcBef>
              <a:spcAft>
                <a:spcPts val="100"/>
              </a:spcAft>
              <a:buClrTx/>
              <a:buSzTx/>
              <a:buFontTx/>
              <a:buNone/>
              <a:tabLst/>
              <a:defRPr/>
            </a:pPr>
            <a:r>
              <a:rPr kumimoji="0" lang="en-US" sz="1000" b="0" i="0" u="none" strike="noStrike" kern="1200" cap="none" spc="0" normalizeH="0" baseline="0" noProof="0" dirty="0">
                <a:ln>
                  <a:noFill/>
                </a:ln>
                <a:solidFill>
                  <a:srgbClr val="CF4520"/>
                </a:solidFill>
                <a:effectLst/>
                <a:uLnTx/>
                <a:uFillTx/>
                <a:latin typeface="Arial"/>
                <a:ea typeface="+mn-ea"/>
                <a:cs typeface="+mn-cs"/>
              </a:rPr>
              <a:t>87%</a:t>
            </a:r>
          </a:p>
          <a:p>
            <a:pPr marL="0" marR="0" lvl="0" indent="0" algn="ctr" defTabSz="1219140" rtl="0" eaLnBrk="1" fontAlgn="auto" latinLnBrk="0" hangingPunct="1">
              <a:lnSpc>
                <a:spcPct val="100000"/>
              </a:lnSpc>
              <a:spcBef>
                <a:spcPts val="0"/>
              </a:spcBef>
              <a:spcAft>
                <a:spcPts val="100"/>
              </a:spcAft>
              <a:buClrTx/>
              <a:buSzTx/>
              <a:buFontTx/>
              <a:buNone/>
              <a:tabLst/>
              <a:defRPr/>
            </a:pPr>
            <a:r>
              <a:rPr kumimoji="0" lang="en-US" sz="1000" b="0" i="0" u="none" strike="noStrike" kern="1200" cap="none" spc="0" normalizeH="0" baseline="0" noProof="0" dirty="0">
                <a:ln>
                  <a:noFill/>
                </a:ln>
                <a:solidFill>
                  <a:srgbClr val="CF4520"/>
                </a:solidFill>
                <a:effectLst/>
                <a:uLnTx/>
                <a:uFillTx/>
                <a:latin typeface="Arial"/>
                <a:ea typeface="+mn-ea"/>
                <a:cs typeface="+mn-cs"/>
              </a:rPr>
              <a:t>(95% CI, 75.6-93.3)</a:t>
            </a:r>
          </a:p>
        </p:txBody>
      </p:sp>
      <p:sp>
        <p:nvSpPr>
          <p:cNvPr id="155" name="TextBox 154">
            <a:extLst>
              <a:ext uri="{FF2B5EF4-FFF2-40B4-BE49-F238E27FC236}">
                <a16:creationId xmlns:a16="http://schemas.microsoft.com/office/drawing/2014/main" id="{05D07320-812F-0455-BDE4-FBEA5D43428B}"/>
              </a:ext>
            </a:extLst>
          </p:cNvPr>
          <p:cNvSpPr txBox="1"/>
          <p:nvPr/>
        </p:nvSpPr>
        <p:spPr>
          <a:xfrm>
            <a:off x="3625406" y="3068485"/>
            <a:ext cx="1113223" cy="320601"/>
          </a:xfrm>
          <a:prstGeom prst="rect">
            <a:avLst/>
          </a:prstGeom>
          <a:noFill/>
        </p:spPr>
        <p:txBody>
          <a:bodyPr wrap="square" lIns="0" tIns="0" rIns="0" bIns="0" rtlCol="0">
            <a:spAutoFit/>
          </a:bodyPr>
          <a:lstStyle/>
          <a:p>
            <a:pPr marL="0" marR="0" lvl="0" indent="0" algn="ctr" defTabSz="1219140" rtl="0" eaLnBrk="1" fontAlgn="auto" latinLnBrk="0" hangingPunct="1">
              <a:lnSpc>
                <a:spcPct val="100000"/>
              </a:lnSpc>
              <a:spcBef>
                <a:spcPts val="0"/>
              </a:spcBef>
              <a:spcAft>
                <a:spcPts val="100"/>
              </a:spcAft>
              <a:buClrTx/>
              <a:buSzTx/>
              <a:buFontTx/>
              <a:buNone/>
              <a:tabLst/>
              <a:defRPr/>
            </a:pPr>
            <a:r>
              <a:rPr kumimoji="0" lang="en-US" sz="1000" b="0" i="0" u="none" strike="noStrike" kern="1200" cap="none" spc="0" normalizeH="0" baseline="0" noProof="0" dirty="0">
                <a:ln>
                  <a:noFill/>
                </a:ln>
                <a:solidFill>
                  <a:srgbClr val="B31B1B"/>
                </a:solidFill>
                <a:effectLst/>
                <a:uLnTx/>
                <a:uFillTx/>
                <a:latin typeface="Arial"/>
                <a:ea typeface="+mn-ea"/>
                <a:cs typeface="+mn-cs"/>
              </a:rPr>
              <a:t>89%</a:t>
            </a:r>
          </a:p>
          <a:p>
            <a:pPr marL="0" marR="0" lvl="0" indent="0" algn="ctr" defTabSz="1219140" rtl="0" eaLnBrk="1" fontAlgn="auto" latinLnBrk="0" hangingPunct="1">
              <a:lnSpc>
                <a:spcPct val="100000"/>
              </a:lnSpc>
              <a:spcBef>
                <a:spcPts val="0"/>
              </a:spcBef>
              <a:spcAft>
                <a:spcPts val="100"/>
              </a:spcAft>
              <a:buClrTx/>
              <a:buSzTx/>
              <a:buFontTx/>
              <a:buNone/>
              <a:tabLst/>
              <a:defRPr/>
            </a:pPr>
            <a:r>
              <a:rPr kumimoji="0" lang="en-US" sz="1000" b="0" i="0" u="none" strike="noStrike" kern="1200" cap="none" spc="0" normalizeH="0" baseline="0" noProof="0" dirty="0">
                <a:ln>
                  <a:noFill/>
                </a:ln>
                <a:solidFill>
                  <a:srgbClr val="B31B1B"/>
                </a:solidFill>
                <a:effectLst/>
                <a:uLnTx/>
                <a:uFillTx/>
                <a:latin typeface="Arial"/>
                <a:ea typeface="+mn-ea"/>
                <a:cs typeface="+mn-cs"/>
              </a:rPr>
              <a:t>(95% CI, 75.8-95.3)</a:t>
            </a:r>
          </a:p>
        </p:txBody>
      </p:sp>
      <p:sp>
        <p:nvSpPr>
          <p:cNvPr id="156" name="TextBox 155">
            <a:extLst>
              <a:ext uri="{FF2B5EF4-FFF2-40B4-BE49-F238E27FC236}">
                <a16:creationId xmlns:a16="http://schemas.microsoft.com/office/drawing/2014/main" id="{251B868F-4A57-CC80-0C8C-A20F05D4EB1F}"/>
              </a:ext>
            </a:extLst>
          </p:cNvPr>
          <p:cNvSpPr txBox="1"/>
          <p:nvPr/>
        </p:nvSpPr>
        <p:spPr>
          <a:xfrm>
            <a:off x="3625406" y="2332633"/>
            <a:ext cx="1281079" cy="320601"/>
          </a:xfrm>
          <a:prstGeom prst="rect">
            <a:avLst/>
          </a:prstGeom>
          <a:noFill/>
        </p:spPr>
        <p:txBody>
          <a:bodyPr wrap="square" lIns="0" tIns="0" rIns="0" bIns="0" rtlCol="0">
            <a:spAutoFit/>
          </a:bodyPr>
          <a:lstStyle/>
          <a:p>
            <a:pPr marL="0" marR="0" lvl="0" indent="0" algn="ctr" defTabSz="1219140" rtl="0" eaLnBrk="1" fontAlgn="auto" latinLnBrk="0" hangingPunct="1">
              <a:lnSpc>
                <a:spcPct val="100000"/>
              </a:lnSpc>
              <a:spcBef>
                <a:spcPts val="0"/>
              </a:spcBef>
              <a:spcAft>
                <a:spcPts val="100"/>
              </a:spcAft>
              <a:buClrTx/>
              <a:buSzTx/>
              <a:buFontTx/>
              <a:buNone/>
              <a:tabLst/>
              <a:defRPr/>
            </a:pPr>
            <a:r>
              <a:rPr kumimoji="0" lang="en-US" sz="1000" b="0" i="0" u="none" strike="noStrike" kern="1200" cap="none" spc="0" normalizeH="0" baseline="0" noProof="0" dirty="0">
                <a:ln>
                  <a:noFill/>
                </a:ln>
                <a:solidFill>
                  <a:srgbClr val="E87722"/>
                </a:solidFill>
                <a:effectLst/>
                <a:uLnTx/>
                <a:uFillTx/>
                <a:latin typeface="Arial"/>
                <a:ea typeface="+mn-ea"/>
                <a:cs typeface="+mn-cs"/>
              </a:rPr>
              <a:t>87%</a:t>
            </a:r>
          </a:p>
          <a:p>
            <a:pPr marL="0" marR="0" lvl="0" indent="0" algn="ctr" defTabSz="1219140" rtl="0" eaLnBrk="1" fontAlgn="auto" latinLnBrk="0" hangingPunct="1">
              <a:lnSpc>
                <a:spcPct val="100000"/>
              </a:lnSpc>
              <a:spcBef>
                <a:spcPts val="0"/>
              </a:spcBef>
              <a:spcAft>
                <a:spcPts val="100"/>
              </a:spcAft>
              <a:buClrTx/>
              <a:buSzTx/>
              <a:buFontTx/>
              <a:buNone/>
              <a:tabLst/>
              <a:defRPr/>
            </a:pPr>
            <a:r>
              <a:rPr kumimoji="0" lang="en-US" sz="1000" b="0" i="0" u="none" strike="noStrike" kern="1200" cap="none" spc="0" normalizeH="0" baseline="0" noProof="0" dirty="0">
                <a:ln>
                  <a:noFill/>
                </a:ln>
                <a:solidFill>
                  <a:srgbClr val="E87722"/>
                </a:solidFill>
                <a:effectLst/>
                <a:uLnTx/>
                <a:uFillTx/>
                <a:latin typeface="Arial"/>
                <a:ea typeface="+mn-ea"/>
                <a:cs typeface="+mn-cs"/>
              </a:rPr>
              <a:t>(95% CI, 78.6-92.4)</a:t>
            </a:r>
          </a:p>
        </p:txBody>
      </p:sp>
      <p:sp>
        <p:nvSpPr>
          <p:cNvPr id="157" name="Freeform 156">
            <a:extLst>
              <a:ext uri="{FF2B5EF4-FFF2-40B4-BE49-F238E27FC236}">
                <a16:creationId xmlns:a16="http://schemas.microsoft.com/office/drawing/2014/main" id="{1981DF51-6859-6A6D-F05E-56FF47F2FC43}"/>
              </a:ext>
            </a:extLst>
          </p:cNvPr>
          <p:cNvSpPr/>
          <p:nvPr/>
        </p:nvSpPr>
        <p:spPr>
          <a:xfrm>
            <a:off x="969397" y="2506383"/>
            <a:ext cx="4725147" cy="381000"/>
          </a:xfrm>
          <a:custGeom>
            <a:avLst/>
            <a:gdLst>
              <a:gd name="connsiteX0" fmla="*/ 0 w 4725147"/>
              <a:gd name="connsiteY0" fmla="*/ 0 h 381000"/>
              <a:gd name="connsiteX1" fmla="*/ 48559 w 4725147"/>
              <a:gd name="connsiteY1" fmla="*/ 0 h 381000"/>
              <a:gd name="connsiteX2" fmla="*/ 44823 w 4725147"/>
              <a:gd name="connsiteY2" fmla="*/ 33618 h 381000"/>
              <a:gd name="connsiteX3" fmla="*/ 280147 w 4725147"/>
              <a:gd name="connsiteY3" fmla="*/ 29883 h 381000"/>
              <a:gd name="connsiteX4" fmla="*/ 283882 w 4725147"/>
              <a:gd name="connsiteY4" fmla="*/ 41089 h 381000"/>
              <a:gd name="connsiteX5" fmla="*/ 806823 w 4725147"/>
              <a:gd name="connsiteY5" fmla="*/ 48559 h 381000"/>
              <a:gd name="connsiteX6" fmla="*/ 806823 w 4725147"/>
              <a:gd name="connsiteY6" fmla="*/ 48559 h 381000"/>
              <a:gd name="connsiteX7" fmla="*/ 806823 w 4725147"/>
              <a:gd name="connsiteY7" fmla="*/ 48559 h 381000"/>
              <a:gd name="connsiteX8" fmla="*/ 810559 w 4725147"/>
              <a:gd name="connsiteY8" fmla="*/ 70971 h 381000"/>
              <a:gd name="connsiteX9" fmla="*/ 915147 w 4725147"/>
              <a:gd name="connsiteY9" fmla="*/ 70971 h 381000"/>
              <a:gd name="connsiteX10" fmla="*/ 907676 w 4725147"/>
              <a:gd name="connsiteY10" fmla="*/ 104589 h 381000"/>
              <a:gd name="connsiteX11" fmla="*/ 1617382 w 4725147"/>
              <a:gd name="connsiteY11" fmla="*/ 108324 h 381000"/>
              <a:gd name="connsiteX12" fmla="*/ 1621117 w 4725147"/>
              <a:gd name="connsiteY12" fmla="*/ 123265 h 381000"/>
              <a:gd name="connsiteX13" fmla="*/ 1826559 w 4725147"/>
              <a:gd name="connsiteY13" fmla="*/ 115794 h 381000"/>
              <a:gd name="connsiteX14" fmla="*/ 1826559 w 4725147"/>
              <a:gd name="connsiteY14" fmla="*/ 141942 h 381000"/>
              <a:gd name="connsiteX15" fmla="*/ 2450353 w 4725147"/>
              <a:gd name="connsiteY15" fmla="*/ 141942 h 381000"/>
              <a:gd name="connsiteX16" fmla="*/ 2450353 w 4725147"/>
              <a:gd name="connsiteY16" fmla="*/ 168089 h 381000"/>
              <a:gd name="connsiteX17" fmla="*/ 2655794 w 4725147"/>
              <a:gd name="connsiteY17" fmla="*/ 168089 h 381000"/>
              <a:gd name="connsiteX18" fmla="*/ 2663264 w 4725147"/>
              <a:gd name="connsiteY18" fmla="*/ 209177 h 381000"/>
              <a:gd name="connsiteX19" fmla="*/ 3443941 w 4725147"/>
              <a:gd name="connsiteY19" fmla="*/ 205442 h 381000"/>
              <a:gd name="connsiteX20" fmla="*/ 3473823 w 4725147"/>
              <a:gd name="connsiteY20" fmla="*/ 280147 h 381000"/>
              <a:gd name="connsiteX21" fmla="*/ 3866029 w 4725147"/>
              <a:gd name="connsiteY21" fmla="*/ 276412 h 381000"/>
              <a:gd name="connsiteX22" fmla="*/ 3869764 w 4725147"/>
              <a:gd name="connsiteY22" fmla="*/ 373530 h 381000"/>
              <a:gd name="connsiteX23" fmla="*/ 4725147 w 4725147"/>
              <a:gd name="connsiteY23" fmla="*/ 381000 h 381000"/>
              <a:gd name="connsiteX0" fmla="*/ 0 w 4725147"/>
              <a:gd name="connsiteY0" fmla="*/ 0 h 381000"/>
              <a:gd name="connsiteX1" fmla="*/ 48559 w 4725147"/>
              <a:gd name="connsiteY1" fmla="*/ 0 h 381000"/>
              <a:gd name="connsiteX2" fmla="*/ 44823 w 4725147"/>
              <a:gd name="connsiteY2" fmla="*/ 33618 h 381000"/>
              <a:gd name="connsiteX3" fmla="*/ 280147 w 4725147"/>
              <a:gd name="connsiteY3" fmla="*/ 29883 h 381000"/>
              <a:gd name="connsiteX4" fmla="*/ 288882 w 4725147"/>
              <a:gd name="connsiteY4" fmla="*/ 56088 h 381000"/>
              <a:gd name="connsiteX5" fmla="*/ 806823 w 4725147"/>
              <a:gd name="connsiteY5" fmla="*/ 48559 h 381000"/>
              <a:gd name="connsiteX6" fmla="*/ 806823 w 4725147"/>
              <a:gd name="connsiteY6" fmla="*/ 48559 h 381000"/>
              <a:gd name="connsiteX7" fmla="*/ 806823 w 4725147"/>
              <a:gd name="connsiteY7" fmla="*/ 48559 h 381000"/>
              <a:gd name="connsiteX8" fmla="*/ 810559 w 4725147"/>
              <a:gd name="connsiteY8" fmla="*/ 70971 h 381000"/>
              <a:gd name="connsiteX9" fmla="*/ 915147 w 4725147"/>
              <a:gd name="connsiteY9" fmla="*/ 70971 h 381000"/>
              <a:gd name="connsiteX10" fmla="*/ 907676 w 4725147"/>
              <a:gd name="connsiteY10" fmla="*/ 104589 h 381000"/>
              <a:gd name="connsiteX11" fmla="*/ 1617382 w 4725147"/>
              <a:gd name="connsiteY11" fmla="*/ 108324 h 381000"/>
              <a:gd name="connsiteX12" fmla="*/ 1621117 w 4725147"/>
              <a:gd name="connsiteY12" fmla="*/ 123265 h 381000"/>
              <a:gd name="connsiteX13" fmla="*/ 1826559 w 4725147"/>
              <a:gd name="connsiteY13" fmla="*/ 115794 h 381000"/>
              <a:gd name="connsiteX14" fmla="*/ 1826559 w 4725147"/>
              <a:gd name="connsiteY14" fmla="*/ 141942 h 381000"/>
              <a:gd name="connsiteX15" fmla="*/ 2450353 w 4725147"/>
              <a:gd name="connsiteY15" fmla="*/ 141942 h 381000"/>
              <a:gd name="connsiteX16" fmla="*/ 2450353 w 4725147"/>
              <a:gd name="connsiteY16" fmla="*/ 168089 h 381000"/>
              <a:gd name="connsiteX17" fmla="*/ 2655794 w 4725147"/>
              <a:gd name="connsiteY17" fmla="*/ 168089 h 381000"/>
              <a:gd name="connsiteX18" fmla="*/ 2663264 w 4725147"/>
              <a:gd name="connsiteY18" fmla="*/ 209177 h 381000"/>
              <a:gd name="connsiteX19" fmla="*/ 3443941 w 4725147"/>
              <a:gd name="connsiteY19" fmla="*/ 205442 h 381000"/>
              <a:gd name="connsiteX20" fmla="*/ 3473823 w 4725147"/>
              <a:gd name="connsiteY20" fmla="*/ 280147 h 381000"/>
              <a:gd name="connsiteX21" fmla="*/ 3866029 w 4725147"/>
              <a:gd name="connsiteY21" fmla="*/ 276412 h 381000"/>
              <a:gd name="connsiteX22" fmla="*/ 3869764 w 4725147"/>
              <a:gd name="connsiteY22" fmla="*/ 373530 h 381000"/>
              <a:gd name="connsiteX23" fmla="*/ 4725147 w 4725147"/>
              <a:gd name="connsiteY23" fmla="*/ 381000 h 381000"/>
              <a:gd name="connsiteX0" fmla="*/ 0 w 4725147"/>
              <a:gd name="connsiteY0" fmla="*/ 0 h 381000"/>
              <a:gd name="connsiteX1" fmla="*/ 48559 w 4725147"/>
              <a:gd name="connsiteY1" fmla="*/ 0 h 381000"/>
              <a:gd name="connsiteX2" fmla="*/ 44823 w 4725147"/>
              <a:gd name="connsiteY2" fmla="*/ 33618 h 381000"/>
              <a:gd name="connsiteX3" fmla="*/ 280147 w 4725147"/>
              <a:gd name="connsiteY3" fmla="*/ 29883 h 381000"/>
              <a:gd name="connsiteX4" fmla="*/ 288882 w 4725147"/>
              <a:gd name="connsiteY4" fmla="*/ 56088 h 381000"/>
              <a:gd name="connsiteX5" fmla="*/ 806823 w 4725147"/>
              <a:gd name="connsiteY5" fmla="*/ 48559 h 381000"/>
              <a:gd name="connsiteX6" fmla="*/ 806823 w 4725147"/>
              <a:gd name="connsiteY6" fmla="*/ 48559 h 381000"/>
              <a:gd name="connsiteX7" fmla="*/ 806823 w 4725147"/>
              <a:gd name="connsiteY7" fmla="*/ 48559 h 381000"/>
              <a:gd name="connsiteX8" fmla="*/ 810559 w 4725147"/>
              <a:gd name="connsiteY8" fmla="*/ 105970 h 381000"/>
              <a:gd name="connsiteX9" fmla="*/ 915147 w 4725147"/>
              <a:gd name="connsiteY9" fmla="*/ 70971 h 381000"/>
              <a:gd name="connsiteX10" fmla="*/ 907676 w 4725147"/>
              <a:gd name="connsiteY10" fmla="*/ 104589 h 381000"/>
              <a:gd name="connsiteX11" fmla="*/ 1617382 w 4725147"/>
              <a:gd name="connsiteY11" fmla="*/ 108324 h 381000"/>
              <a:gd name="connsiteX12" fmla="*/ 1621117 w 4725147"/>
              <a:gd name="connsiteY12" fmla="*/ 123265 h 381000"/>
              <a:gd name="connsiteX13" fmla="*/ 1826559 w 4725147"/>
              <a:gd name="connsiteY13" fmla="*/ 115794 h 381000"/>
              <a:gd name="connsiteX14" fmla="*/ 1826559 w 4725147"/>
              <a:gd name="connsiteY14" fmla="*/ 141942 h 381000"/>
              <a:gd name="connsiteX15" fmla="*/ 2450353 w 4725147"/>
              <a:gd name="connsiteY15" fmla="*/ 141942 h 381000"/>
              <a:gd name="connsiteX16" fmla="*/ 2450353 w 4725147"/>
              <a:gd name="connsiteY16" fmla="*/ 168089 h 381000"/>
              <a:gd name="connsiteX17" fmla="*/ 2655794 w 4725147"/>
              <a:gd name="connsiteY17" fmla="*/ 168089 h 381000"/>
              <a:gd name="connsiteX18" fmla="*/ 2663264 w 4725147"/>
              <a:gd name="connsiteY18" fmla="*/ 209177 h 381000"/>
              <a:gd name="connsiteX19" fmla="*/ 3443941 w 4725147"/>
              <a:gd name="connsiteY19" fmla="*/ 205442 h 381000"/>
              <a:gd name="connsiteX20" fmla="*/ 3473823 w 4725147"/>
              <a:gd name="connsiteY20" fmla="*/ 280147 h 381000"/>
              <a:gd name="connsiteX21" fmla="*/ 3866029 w 4725147"/>
              <a:gd name="connsiteY21" fmla="*/ 276412 h 381000"/>
              <a:gd name="connsiteX22" fmla="*/ 3869764 w 4725147"/>
              <a:gd name="connsiteY22" fmla="*/ 373530 h 381000"/>
              <a:gd name="connsiteX23" fmla="*/ 4725147 w 4725147"/>
              <a:gd name="connsiteY23" fmla="*/ 381000 h 381000"/>
              <a:gd name="connsiteX0" fmla="*/ 0 w 4725147"/>
              <a:gd name="connsiteY0" fmla="*/ 0 h 381000"/>
              <a:gd name="connsiteX1" fmla="*/ 48559 w 4725147"/>
              <a:gd name="connsiteY1" fmla="*/ 0 h 381000"/>
              <a:gd name="connsiteX2" fmla="*/ 44823 w 4725147"/>
              <a:gd name="connsiteY2" fmla="*/ 33618 h 381000"/>
              <a:gd name="connsiteX3" fmla="*/ 280147 w 4725147"/>
              <a:gd name="connsiteY3" fmla="*/ 29883 h 381000"/>
              <a:gd name="connsiteX4" fmla="*/ 288882 w 4725147"/>
              <a:gd name="connsiteY4" fmla="*/ 56088 h 381000"/>
              <a:gd name="connsiteX5" fmla="*/ 806823 w 4725147"/>
              <a:gd name="connsiteY5" fmla="*/ 48559 h 381000"/>
              <a:gd name="connsiteX6" fmla="*/ 806823 w 4725147"/>
              <a:gd name="connsiteY6" fmla="*/ 48559 h 381000"/>
              <a:gd name="connsiteX7" fmla="*/ 806823 w 4725147"/>
              <a:gd name="connsiteY7" fmla="*/ 53559 h 381000"/>
              <a:gd name="connsiteX8" fmla="*/ 810559 w 4725147"/>
              <a:gd name="connsiteY8" fmla="*/ 105970 h 381000"/>
              <a:gd name="connsiteX9" fmla="*/ 915147 w 4725147"/>
              <a:gd name="connsiteY9" fmla="*/ 70971 h 381000"/>
              <a:gd name="connsiteX10" fmla="*/ 907676 w 4725147"/>
              <a:gd name="connsiteY10" fmla="*/ 104589 h 381000"/>
              <a:gd name="connsiteX11" fmla="*/ 1617382 w 4725147"/>
              <a:gd name="connsiteY11" fmla="*/ 108324 h 381000"/>
              <a:gd name="connsiteX12" fmla="*/ 1621117 w 4725147"/>
              <a:gd name="connsiteY12" fmla="*/ 123265 h 381000"/>
              <a:gd name="connsiteX13" fmla="*/ 1826559 w 4725147"/>
              <a:gd name="connsiteY13" fmla="*/ 115794 h 381000"/>
              <a:gd name="connsiteX14" fmla="*/ 1826559 w 4725147"/>
              <a:gd name="connsiteY14" fmla="*/ 141942 h 381000"/>
              <a:gd name="connsiteX15" fmla="*/ 2450353 w 4725147"/>
              <a:gd name="connsiteY15" fmla="*/ 141942 h 381000"/>
              <a:gd name="connsiteX16" fmla="*/ 2450353 w 4725147"/>
              <a:gd name="connsiteY16" fmla="*/ 168089 h 381000"/>
              <a:gd name="connsiteX17" fmla="*/ 2655794 w 4725147"/>
              <a:gd name="connsiteY17" fmla="*/ 168089 h 381000"/>
              <a:gd name="connsiteX18" fmla="*/ 2663264 w 4725147"/>
              <a:gd name="connsiteY18" fmla="*/ 209177 h 381000"/>
              <a:gd name="connsiteX19" fmla="*/ 3443941 w 4725147"/>
              <a:gd name="connsiteY19" fmla="*/ 205442 h 381000"/>
              <a:gd name="connsiteX20" fmla="*/ 3473823 w 4725147"/>
              <a:gd name="connsiteY20" fmla="*/ 280147 h 381000"/>
              <a:gd name="connsiteX21" fmla="*/ 3866029 w 4725147"/>
              <a:gd name="connsiteY21" fmla="*/ 276412 h 381000"/>
              <a:gd name="connsiteX22" fmla="*/ 3869764 w 4725147"/>
              <a:gd name="connsiteY22" fmla="*/ 373530 h 381000"/>
              <a:gd name="connsiteX23" fmla="*/ 4725147 w 4725147"/>
              <a:gd name="connsiteY23" fmla="*/ 381000 h 381000"/>
              <a:gd name="connsiteX0" fmla="*/ 0 w 4725147"/>
              <a:gd name="connsiteY0" fmla="*/ 0 h 381000"/>
              <a:gd name="connsiteX1" fmla="*/ 48559 w 4725147"/>
              <a:gd name="connsiteY1" fmla="*/ 0 h 381000"/>
              <a:gd name="connsiteX2" fmla="*/ 44823 w 4725147"/>
              <a:gd name="connsiteY2" fmla="*/ 33618 h 381000"/>
              <a:gd name="connsiteX3" fmla="*/ 280147 w 4725147"/>
              <a:gd name="connsiteY3" fmla="*/ 29883 h 381000"/>
              <a:gd name="connsiteX4" fmla="*/ 288882 w 4725147"/>
              <a:gd name="connsiteY4" fmla="*/ 56088 h 381000"/>
              <a:gd name="connsiteX5" fmla="*/ 806823 w 4725147"/>
              <a:gd name="connsiteY5" fmla="*/ 48559 h 381000"/>
              <a:gd name="connsiteX6" fmla="*/ 806823 w 4725147"/>
              <a:gd name="connsiteY6" fmla="*/ 48559 h 381000"/>
              <a:gd name="connsiteX7" fmla="*/ 806823 w 4725147"/>
              <a:gd name="connsiteY7" fmla="*/ 53559 h 381000"/>
              <a:gd name="connsiteX8" fmla="*/ 815559 w 4725147"/>
              <a:gd name="connsiteY8" fmla="*/ 80970 h 381000"/>
              <a:gd name="connsiteX9" fmla="*/ 915147 w 4725147"/>
              <a:gd name="connsiteY9" fmla="*/ 70971 h 381000"/>
              <a:gd name="connsiteX10" fmla="*/ 907676 w 4725147"/>
              <a:gd name="connsiteY10" fmla="*/ 104589 h 381000"/>
              <a:gd name="connsiteX11" fmla="*/ 1617382 w 4725147"/>
              <a:gd name="connsiteY11" fmla="*/ 108324 h 381000"/>
              <a:gd name="connsiteX12" fmla="*/ 1621117 w 4725147"/>
              <a:gd name="connsiteY12" fmla="*/ 123265 h 381000"/>
              <a:gd name="connsiteX13" fmla="*/ 1826559 w 4725147"/>
              <a:gd name="connsiteY13" fmla="*/ 115794 h 381000"/>
              <a:gd name="connsiteX14" fmla="*/ 1826559 w 4725147"/>
              <a:gd name="connsiteY14" fmla="*/ 141942 h 381000"/>
              <a:gd name="connsiteX15" fmla="*/ 2450353 w 4725147"/>
              <a:gd name="connsiteY15" fmla="*/ 141942 h 381000"/>
              <a:gd name="connsiteX16" fmla="*/ 2450353 w 4725147"/>
              <a:gd name="connsiteY16" fmla="*/ 168089 h 381000"/>
              <a:gd name="connsiteX17" fmla="*/ 2655794 w 4725147"/>
              <a:gd name="connsiteY17" fmla="*/ 168089 h 381000"/>
              <a:gd name="connsiteX18" fmla="*/ 2663264 w 4725147"/>
              <a:gd name="connsiteY18" fmla="*/ 209177 h 381000"/>
              <a:gd name="connsiteX19" fmla="*/ 3443941 w 4725147"/>
              <a:gd name="connsiteY19" fmla="*/ 205442 h 381000"/>
              <a:gd name="connsiteX20" fmla="*/ 3473823 w 4725147"/>
              <a:gd name="connsiteY20" fmla="*/ 280147 h 381000"/>
              <a:gd name="connsiteX21" fmla="*/ 3866029 w 4725147"/>
              <a:gd name="connsiteY21" fmla="*/ 276412 h 381000"/>
              <a:gd name="connsiteX22" fmla="*/ 3869764 w 4725147"/>
              <a:gd name="connsiteY22" fmla="*/ 373530 h 381000"/>
              <a:gd name="connsiteX23" fmla="*/ 4725147 w 4725147"/>
              <a:gd name="connsiteY23" fmla="*/ 381000 h 381000"/>
              <a:gd name="connsiteX0" fmla="*/ 0 w 4725147"/>
              <a:gd name="connsiteY0" fmla="*/ 0 h 381000"/>
              <a:gd name="connsiteX1" fmla="*/ 48559 w 4725147"/>
              <a:gd name="connsiteY1" fmla="*/ 0 h 381000"/>
              <a:gd name="connsiteX2" fmla="*/ 44823 w 4725147"/>
              <a:gd name="connsiteY2" fmla="*/ 33618 h 381000"/>
              <a:gd name="connsiteX3" fmla="*/ 280147 w 4725147"/>
              <a:gd name="connsiteY3" fmla="*/ 29883 h 381000"/>
              <a:gd name="connsiteX4" fmla="*/ 288882 w 4725147"/>
              <a:gd name="connsiteY4" fmla="*/ 56088 h 381000"/>
              <a:gd name="connsiteX5" fmla="*/ 806823 w 4725147"/>
              <a:gd name="connsiteY5" fmla="*/ 48559 h 381000"/>
              <a:gd name="connsiteX6" fmla="*/ 806823 w 4725147"/>
              <a:gd name="connsiteY6" fmla="*/ 48559 h 381000"/>
              <a:gd name="connsiteX7" fmla="*/ 806823 w 4725147"/>
              <a:gd name="connsiteY7" fmla="*/ 53559 h 381000"/>
              <a:gd name="connsiteX8" fmla="*/ 805558 w 4725147"/>
              <a:gd name="connsiteY8" fmla="*/ 65970 h 381000"/>
              <a:gd name="connsiteX9" fmla="*/ 915147 w 4725147"/>
              <a:gd name="connsiteY9" fmla="*/ 70971 h 381000"/>
              <a:gd name="connsiteX10" fmla="*/ 907676 w 4725147"/>
              <a:gd name="connsiteY10" fmla="*/ 104589 h 381000"/>
              <a:gd name="connsiteX11" fmla="*/ 1617382 w 4725147"/>
              <a:gd name="connsiteY11" fmla="*/ 108324 h 381000"/>
              <a:gd name="connsiteX12" fmla="*/ 1621117 w 4725147"/>
              <a:gd name="connsiteY12" fmla="*/ 123265 h 381000"/>
              <a:gd name="connsiteX13" fmla="*/ 1826559 w 4725147"/>
              <a:gd name="connsiteY13" fmla="*/ 115794 h 381000"/>
              <a:gd name="connsiteX14" fmla="*/ 1826559 w 4725147"/>
              <a:gd name="connsiteY14" fmla="*/ 141942 h 381000"/>
              <a:gd name="connsiteX15" fmla="*/ 2450353 w 4725147"/>
              <a:gd name="connsiteY15" fmla="*/ 141942 h 381000"/>
              <a:gd name="connsiteX16" fmla="*/ 2450353 w 4725147"/>
              <a:gd name="connsiteY16" fmla="*/ 168089 h 381000"/>
              <a:gd name="connsiteX17" fmla="*/ 2655794 w 4725147"/>
              <a:gd name="connsiteY17" fmla="*/ 168089 h 381000"/>
              <a:gd name="connsiteX18" fmla="*/ 2663264 w 4725147"/>
              <a:gd name="connsiteY18" fmla="*/ 209177 h 381000"/>
              <a:gd name="connsiteX19" fmla="*/ 3443941 w 4725147"/>
              <a:gd name="connsiteY19" fmla="*/ 205442 h 381000"/>
              <a:gd name="connsiteX20" fmla="*/ 3473823 w 4725147"/>
              <a:gd name="connsiteY20" fmla="*/ 280147 h 381000"/>
              <a:gd name="connsiteX21" fmla="*/ 3866029 w 4725147"/>
              <a:gd name="connsiteY21" fmla="*/ 276412 h 381000"/>
              <a:gd name="connsiteX22" fmla="*/ 3869764 w 4725147"/>
              <a:gd name="connsiteY22" fmla="*/ 373530 h 381000"/>
              <a:gd name="connsiteX23" fmla="*/ 4725147 w 4725147"/>
              <a:gd name="connsiteY23" fmla="*/ 3810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25147" h="381000">
                <a:moveTo>
                  <a:pt x="0" y="0"/>
                </a:moveTo>
                <a:lnTo>
                  <a:pt x="48559" y="0"/>
                </a:lnTo>
                <a:lnTo>
                  <a:pt x="44823" y="33618"/>
                </a:lnTo>
                <a:lnTo>
                  <a:pt x="280147" y="29883"/>
                </a:lnTo>
                <a:lnTo>
                  <a:pt x="288882" y="56088"/>
                </a:lnTo>
                <a:lnTo>
                  <a:pt x="806823" y="48559"/>
                </a:lnTo>
                <a:lnTo>
                  <a:pt x="806823" y="48559"/>
                </a:lnTo>
                <a:cubicBezTo>
                  <a:pt x="806823" y="50226"/>
                  <a:pt x="807034" y="50657"/>
                  <a:pt x="806823" y="53559"/>
                </a:cubicBezTo>
                <a:cubicBezTo>
                  <a:pt x="806612" y="56461"/>
                  <a:pt x="802646" y="56833"/>
                  <a:pt x="805558" y="65970"/>
                </a:cubicBezTo>
                <a:lnTo>
                  <a:pt x="915147" y="70971"/>
                </a:lnTo>
                <a:lnTo>
                  <a:pt x="907676" y="104589"/>
                </a:lnTo>
                <a:lnTo>
                  <a:pt x="1617382" y="108324"/>
                </a:lnTo>
                <a:lnTo>
                  <a:pt x="1621117" y="123265"/>
                </a:lnTo>
                <a:lnTo>
                  <a:pt x="1826559" y="115794"/>
                </a:lnTo>
                <a:lnTo>
                  <a:pt x="1826559" y="141942"/>
                </a:lnTo>
                <a:lnTo>
                  <a:pt x="2450353" y="141942"/>
                </a:lnTo>
                <a:lnTo>
                  <a:pt x="2450353" y="168089"/>
                </a:lnTo>
                <a:lnTo>
                  <a:pt x="2655794" y="168089"/>
                </a:lnTo>
                <a:lnTo>
                  <a:pt x="2663264" y="209177"/>
                </a:lnTo>
                <a:lnTo>
                  <a:pt x="3443941" y="205442"/>
                </a:lnTo>
                <a:lnTo>
                  <a:pt x="3473823" y="280147"/>
                </a:lnTo>
                <a:lnTo>
                  <a:pt x="3866029" y="276412"/>
                </a:lnTo>
                <a:lnTo>
                  <a:pt x="3869764" y="373530"/>
                </a:lnTo>
                <a:lnTo>
                  <a:pt x="4725147" y="381000"/>
                </a:lnTo>
              </a:path>
            </a:pathLst>
          </a:custGeom>
          <a:ln>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2E2D"/>
              </a:solidFill>
              <a:effectLst/>
              <a:uLnTx/>
              <a:uFillTx/>
              <a:latin typeface="Calibri"/>
              <a:ea typeface="+mn-ea"/>
              <a:cs typeface="+mn-cs"/>
            </a:endParaRPr>
          </a:p>
        </p:txBody>
      </p:sp>
      <p:sp>
        <p:nvSpPr>
          <p:cNvPr id="158" name="Freeform 157">
            <a:extLst>
              <a:ext uri="{FF2B5EF4-FFF2-40B4-BE49-F238E27FC236}">
                <a16:creationId xmlns:a16="http://schemas.microsoft.com/office/drawing/2014/main" id="{39EF2F71-9DAE-7BDD-38F6-D21235DBCE44}"/>
              </a:ext>
            </a:extLst>
          </p:cNvPr>
          <p:cNvSpPr/>
          <p:nvPr/>
        </p:nvSpPr>
        <p:spPr>
          <a:xfrm>
            <a:off x="973131" y="2495177"/>
            <a:ext cx="4721412" cy="392207"/>
          </a:xfrm>
          <a:custGeom>
            <a:avLst/>
            <a:gdLst>
              <a:gd name="connsiteX0" fmla="*/ 3735 w 4721412"/>
              <a:gd name="connsiteY0" fmla="*/ 0 h 392206"/>
              <a:gd name="connsiteX1" fmla="*/ 0 w 4721412"/>
              <a:gd name="connsiteY1" fmla="*/ 37353 h 392206"/>
              <a:gd name="connsiteX2" fmla="*/ 276412 w 4721412"/>
              <a:gd name="connsiteY2" fmla="*/ 29883 h 392206"/>
              <a:gd name="connsiteX3" fmla="*/ 276412 w 4721412"/>
              <a:gd name="connsiteY3" fmla="*/ 29883 h 392206"/>
              <a:gd name="connsiteX4" fmla="*/ 276412 w 4721412"/>
              <a:gd name="connsiteY4" fmla="*/ 59765 h 392206"/>
              <a:gd name="connsiteX5" fmla="*/ 414618 w 4721412"/>
              <a:gd name="connsiteY5" fmla="*/ 56030 h 392206"/>
              <a:gd name="connsiteX6" fmla="*/ 414618 w 4721412"/>
              <a:gd name="connsiteY6" fmla="*/ 93383 h 392206"/>
              <a:gd name="connsiteX7" fmla="*/ 1187824 w 4721412"/>
              <a:gd name="connsiteY7" fmla="*/ 93383 h 392206"/>
              <a:gd name="connsiteX8" fmla="*/ 1184088 w 4721412"/>
              <a:gd name="connsiteY8" fmla="*/ 119530 h 392206"/>
              <a:gd name="connsiteX9" fmla="*/ 1811618 w 4721412"/>
              <a:gd name="connsiteY9" fmla="*/ 119530 h 392206"/>
              <a:gd name="connsiteX10" fmla="*/ 1811618 w 4721412"/>
              <a:gd name="connsiteY10" fmla="*/ 141942 h 392206"/>
              <a:gd name="connsiteX11" fmla="*/ 2450353 w 4721412"/>
              <a:gd name="connsiteY11" fmla="*/ 145677 h 392206"/>
              <a:gd name="connsiteX12" fmla="*/ 2446618 w 4721412"/>
              <a:gd name="connsiteY12" fmla="*/ 171824 h 392206"/>
              <a:gd name="connsiteX13" fmla="*/ 2648324 w 4721412"/>
              <a:gd name="connsiteY13" fmla="*/ 175559 h 392206"/>
              <a:gd name="connsiteX14" fmla="*/ 2644588 w 4721412"/>
              <a:gd name="connsiteY14" fmla="*/ 224118 h 392206"/>
              <a:gd name="connsiteX15" fmla="*/ 3443941 w 4721412"/>
              <a:gd name="connsiteY15" fmla="*/ 224118 h 392206"/>
              <a:gd name="connsiteX16" fmla="*/ 3447677 w 4721412"/>
              <a:gd name="connsiteY16" fmla="*/ 280148 h 392206"/>
              <a:gd name="connsiteX17" fmla="*/ 3862294 w 4721412"/>
              <a:gd name="connsiteY17" fmla="*/ 280148 h 392206"/>
              <a:gd name="connsiteX18" fmla="*/ 3866029 w 4721412"/>
              <a:gd name="connsiteY18" fmla="*/ 392206 h 392206"/>
              <a:gd name="connsiteX19" fmla="*/ 4721412 w 4721412"/>
              <a:gd name="connsiteY19" fmla="*/ 388471 h 39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21412" h="392206">
                <a:moveTo>
                  <a:pt x="3735" y="0"/>
                </a:moveTo>
                <a:lnTo>
                  <a:pt x="0" y="37353"/>
                </a:lnTo>
                <a:lnTo>
                  <a:pt x="276412" y="29883"/>
                </a:lnTo>
                <a:lnTo>
                  <a:pt x="276412" y="29883"/>
                </a:lnTo>
                <a:lnTo>
                  <a:pt x="276412" y="59765"/>
                </a:lnTo>
                <a:lnTo>
                  <a:pt x="414618" y="56030"/>
                </a:lnTo>
                <a:lnTo>
                  <a:pt x="414618" y="93383"/>
                </a:lnTo>
                <a:lnTo>
                  <a:pt x="1187824" y="93383"/>
                </a:lnTo>
                <a:lnTo>
                  <a:pt x="1184088" y="119530"/>
                </a:lnTo>
                <a:lnTo>
                  <a:pt x="1811618" y="119530"/>
                </a:lnTo>
                <a:lnTo>
                  <a:pt x="1811618" y="141942"/>
                </a:lnTo>
                <a:lnTo>
                  <a:pt x="2450353" y="145677"/>
                </a:lnTo>
                <a:lnTo>
                  <a:pt x="2446618" y="171824"/>
                </a:lnTo>
                <a:lnTo>
                  <a:pt x="2648324" y="175559"/>
                </a:lnTo>
                <a:lnTo>
                  <a:pt x="2644588" y="224118"/>
                </a:lnTo>
                <a:lnTo>
                  <a:pt x="3443941" y="224118"/>
                </a:lnTo>
                <a:lnTo>
                  <a:pt x="3447677" y="280148"/>
                </a:lnTo>
                <a:lnTo>
                  <a:pt x="3862294" y="280148"/>
                </a:lnTo>
                <a:lnTo>
                  <a:pt x="3866029" y="392206"/>
                </a:lnTo>
                <a:lnTo>
                  <a:pt x="4721412" y="388471"/>
                </a:lnTo>
              </a:path>
            </a:pathLst>
          </a:custGeom>
          <a:ln>
            <a:solidFill>
              <a:srgbClr val="D85C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2E2D"/>
              </a:solidFill>
              <a:effectLst/>
              <a:uLnTx/>
              <a:uFillTx/>
              <a:latin typeface="Calibri"/>
              <a:ea typeface="+mn-ea"/>
              <a:cs typeface="+mn-cs"/>
            </a:endParaRPr>
          </a:p>
        </p:txBody>
      </p:sp>
      <p:sp>
        <p:nvSpPr>
          <p:cNvPr id="159" name="TextBox 158">
            <a:extLst>
              <a:ext uri="{FF2B5EF4-FFF2-40B4-BE49-F238E27FC236}">
                <a16:creationId xmlns:a16="http://schemas.microsoft.com/office/drawing/2014/main" id="{A3EBE7DE-0DDD-4B73-A5CB-E20CFA8EA96C}"/>
              </a:ext>
            </a:extLst>
          </p:cNvPr>
          <p:cNvSpPr txBox="1"/>
          <p:nvPr/>
        </p:nvSpPr>
        <p:spPr>
          <a:xfrm>
            <a:off x="0" y="5788063"/>
            <a:ext cx="12192000" cy="338554"/>
          </a:xfrm>
          <a:prstGeom prst="rect">
            <a:avLst/>
          </a:prstGeom>
          <a:solidFill>
            <a:schemeClr val="accent1">
              <a:lumMod val="50000"/>
            </a:schemeClr>
          </a:solid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FEEED"/>
                </a:solidFill>
                <a:effectLst/>
                <a:uLnTx/>
                <a:uFillTx/>
                <a:latin typeface="Calibri"/>
                <a:ea typeface="+mn-ea"/>
                <a:cs typeface="+mn-cs"/>
              </a:rPr>
              <a:t>Zanu + ven demonstrated durable PFS, with comparable outcomes in patients harboring del(17p)/</a:t>
            </a:r>
            <a:r>
              <a:rPr kumimoji="0" lang="en-US" sz="1600" b="1" i="1" u="none" strike="noStrike" kern="1200" cap="none" spc="0" normalizeH="0" baseline="0" noProof="0" dirty="0">
                <a:ln>
                  <a:noFill/>
                </a:ln>
                <a:solidFill>
                  <a:srgbClr val="EFEEED"/>
                </a:solidFill>
                <a:effectLst/>
                <a:uLnTx/>
                <a:uFillTx/>
                <a:latin typeface="Calibri"/>
                <a:ea typeface="+mn-ea"/>
                <a:cs typeface="+mn-cs"/>
              </a:rPr>
              <a:t>TP53</a:t>
            </a:r>
            <a:r>
              <a:rPr kumimoji="0" lang="en-US" sz="1600" b="1" i="0" u="none" strike="noStrike" kern="1200" cap="none" spc="0" normalizeH="0" baseline="0" noProof="0" dirty="0">
                <a:ln>
                  <a:noFill/>
                </a:ln>
                <a:solidFill>
                  <a:srgbClr val="EFEEED"/>
                </a:solidFill>
                <a:effectLst/>
                <a:uLnTx/>
                <a:uFillTx/>
                <a:latin typeface="Calibri"/>
                <a:ea typeface="+mn-ea"/>
                <a:cs typeface="+mn-cs"/>
              </a:rPr>
              <a:t> mutations.</a:t>
            </a:r>
          </a:p>
        </p:txBody>
      </p:sp>
      <p:sp>
        <p:nvSpPr>
          <p:cNvPr id="5" name="Text Placeholder 3">
            <a:extLst>
              <a:ext uri="{FF2B5EF4-FFF2-40B4-BE49-F238E27FC236}">
                <a16:creationId xmlns:a16="http://schemas.microsoft.com/office/drawing/2014/main" id="{2481C2A9-5246-210E-36BD-6C79B3A1CD1B}"/>
              </a:ext>
            </a:extLst>
          </p:cNvPr>
          <p:cNvSpPr txBox="1">
            <a:spLocks/>
          </p:cNvSpPr>
          <p:nvPr/>
        </p:nvSpPr>
        <p:spPr>
          <a:xfrm>
            <a:off x="9443544" y="6407842"/>
            <a:ext cx="2491739" cy="218016"/>
          </a:xfrm>
          <a:prstGeom prst="rect">
            <a:avLst/>
          </a:prstGeom>
          <a:noFill/>
        </p:spPr>
        <p:txBody>
          <a:bodyPr vert="horz" lIns="91440" tIns="45720" rIns="91440" bIns="45720" rtlCol="0" anchor="t">
            <a:noAutofit/>
          </a:bodyPr>
          <a:lstStyle>
            <a:lvl1pPr marL="0" indent="0" algn="l" defTabSz="609585" rtl="0" eaLnBrk="1" latinLnBrk="0" hangingPunct="1">
              <a:spcBef>
                <a:spcPts val="0"/>
              </a:spcBef>
              <a:buClr>
                <a:srgbClr val="346691"/>
              </a:buClr>
              <a:buFont typeface="Arial"/>
              <a:buNone/>
              <a:defRPr sz="800" kern="1200">
                <a:solidFill>
                  <a:schemeClr val="bg1">
                    <a:lumMod val="65000"/>
                  </a:schemeClr>
                </a:solidFill>
                <a:latin typeface="Arial"/>
                <a:ea typeface="+mn-ea"/>
                <a:cs typeface="Arial"/>
              </a:defRPr>
            </a:lvl1pPr>
            <a:lvl2pPr marL="990575" indent="-380990"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2pPr>
            <a:lvl3pPr marL="1523962" indent="-304792"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3pPr>
            <a:lvl4pPr marL="2133547"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4pPr>
            <a:lvl5pPr marL="2743131"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
                <a:srgbClr val="346691"/>
              </a:buClr>
              <a:buSzTx/>
              <a:buFont typeface="Arial"/>
              <a:buNone/>
              <a:tabLst/>
              <a:defRPr/>
            </a:pPr>
            <a:r>
              <a:rPr kumimoji="0" lang="en-US" sz="1000" b="0" i="0" u="none" strike="noStrike" kern="1200" cap="none" spc="0" normalizeH="0" baseline="0" noProof="0" dirty="0">
                <a:ln>
                  <a:noFill/>
                </a:ln>
                <a:solidFill>
                  <a:srgbClr val="555555">
                    <a:lumMod val="50000"/>
                    <a:lumOff val="50000"/>
                  </a:srgbClr>
                </a:solidFill>
                <a:effectLst/>
                <a:uLnTx/>
                <a:uFillTx/>
                <a:latin typeface="Roboto" panose="02000000000000000000" pitchFamily="2" charset="0"/>
                <a:ea typeface="+mn-ea"/>
                <a:cs typeface="Arial"/>
              </a:rPr>
              <a:t>*This regimen is not yet FDA-approved</a:t>
            </a:r>
          </a:p>
        </p:txBody>
      </p:sp>
      <p:sp>
        <p:nvSpPr>
          <p:cNvPr id="4" name="TextBox 3">
            <a:extLst>
              <a:ext uri="{FF2B5EF4-FFF2-40B4-BE49-F238E27FC236}">
                <a16:creationId xmlns:a16="http://schemas.microsoft.com/office/drawing/2014/main" id="{A4873AB3-474A-8C9C-D788-3978808A76D1}"/>
              </a:ext>
            </a:extLst>
          </p:cNvPr>
          <p:cNvSpPr txBox="1"/>
          <p:nvPr/>
        </p:nvSpPr>
        <p:spPr>
          <a:xfrm>
            <a:off x="3153161" y="2140478"/>
            <a:ext cx="829073" cy="261610"/>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D2E2D"/>
                </a:solidFill>
                <a:effectLst/>
                <a:uLnTx/>
                <a:uFillTx/>
                <a:latin typeface="Calibri"/>
                <a:ea typeface="+mn-ea"/>
                <a:cs typeface="+mn-cs"/>
              </a:rPr>
              <a:t>36 mo. PFS</a:t>
            </a:r>
          </a:p>
        </p:txBody>
      </p:sp>
      <p:sp>
        <p:nvSpPr>
          <p:cNvPr id="7" name="TextBox 6">
            <a:extLst>
              <a:ext uri="{FF2B5EF4-FFF2-40B4-BE49-F238E27FC236}">
                <a16:creationId xmlns:a16="http://schemas.microsoft.com/office/drawing/2014/main" id="{6C762534-92F8-D49E-264E-0AE65D85FD9E}"/>
              </a:ext>
            </a:extLst>
          </p:cNvPr>
          <p:cNvSpPr txBox="1"/>
          <p:nvPr/>
        </p:nvSpPr>
        <p:spPr>
          <a:xfrm>
            <a:off x="9165767" y="2140478"/>
            <a:ext cx="829073" cy="261610"/>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D2E2D"/>
                </a:solidFill>
                <a:effectLst/>
                <a:uLnTx/>
                <a:uFillTx/>
                <a:latin typeface="Calibri"/>
                <a:ea typeface="+mn-ea"/>
                <a:cs typeface="+mn-cs"/>
              </a:rPr>
              <a:t>36 mo. PFS</a:t>
            </a:r>
          </a:p>
        </p:txBody>
      </p:sp>
    </p:spTree>
    <p:extLst>
      <p:ext uri="{BB962C8B-B14F-4D97-AF65-F5344CB8AC3E}">
        <p14:creationId xmlns:p14="http://schemas.microsoft.com/office/powerpoint/2010/main" val="5081538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94F74-3FB6-4161-42CE-7D0421571B1C}"/>
              </a:ext>
            </a:extLst>
          </p:cNvPr>
          <p:cNvSpPr>
            <a:spLocks noGrp="1"/>
          </p:cNvSpPr>
          <p:nvPr>
            <p:ph type="title"/>
          </p:nvPr>
        </p:nvSpPr>
        <p:spPr>
          <a:xfrm>
            <a:off x="609599" y="83123"/>
            <a:ext cx="10960324" cy="553997"/>
          </a:xfrm>
        </p:spPr>
        <p:txBody>
          <a:bodyPr>
            <a:normAutofit/>
          </a:bodyPr>
          <a:lstStyle/>
          <a:p>
            <a:r>
              <a:rPr lang="en-US" dirty="0"/>
              <a:t>SEQUOIA Arm D: Safety</a:t>
            </a:r>
          </a:p>
        </p:txBody>
      </p:sp>
      <p:sp>
        <p:nvSpPr>
          <p:cNvPr id="3" name="Text Placeholder 3">
            <a:extLst>
              <a:ext uri="{FF2B5EF4-FFF2-40B4-BE49-F238E27FC236}">
                <a16:creationId xmlns:a16="http://schemas.microsoft.com/office/drawing/2014/main" id="{197256F4-7446-09F3-62B2-2E4CD6F737CD}"/>
              </a:ext>
            </a:extLst>
          </p:cNvPr>
          <p:cNvSpPr txBox="1">
            <a:spLocks/>
          </p:cNvSpPr>
          <p:nvPr/>
        </p:nvSpPr>
        <p:spPr>
          <a:xfrm>
            <a:off x="1" y="6151663"/>
            <a:ext cx="11488411" cy="364067"/>
          </a:xfrm>
          <a:prstGeom prst="rect">
            <a:avLst/>
          </a:prstGeom>
        </p:spPr>
        <p:txBody>
          <a:bodyPr>
            <a:noAutofit/>
          </a:bodyPr>
          <a:lstStyle>
            <a:lvl1pPr marL="457189" indent="-457189" algn="l" defTabSz="609585" rtl="0" eaLnBrk="1" latinLnBrk="0" hangingPunct="1">
              <a:spcBef>
                <a:spcPct val="20000"/>
              </a:spcBef>
              <a:buClr>
                <a:srgbClr val="346691"/>
              </a:buClr>
              <a:buFont typeface="Arial"/>
              <a:buChar char="•"/>
              <a:defRPr sz="3200" kern="1200">
                <a:solidFill>
                  <a:schemeClr val="tx2">
                    <a:lumMod val="75000"/>
                    <a:lumOff val="25000"/>
                  </a:schemeClr>
                </a:solidFill>
                <a:latin typeface="Arial"/>
                <a:ea typeface="+mn-ea"/>
                <a:cs typeface="Arial"/>
              </a:defRPr>
            </a:lvl1pPr>
            <a:lvl2pPr marL="990575" indent="-380990" algn="l" defTabSz="609585" rtl="0" eaLnBrk="1" latinLnBrk="0" hangingPunct="1">
              <a:spcBef>
                <a:spcPct val="20000"/>
              </a:spcBef>
              <a:buClr>
                <a:srgbClr val="346691"/>
              </a:buClr>
              <a:buFont typeface="Arial"/>
              <a:buChar char="–"/>
              <a:defRPr sz="2667" kern="1200">
                <a:solidFill>
                  <a:schemeClr val="tx2">
                    <a:lumMod val="75000"/>
                    <a:lumOff val="25000"/>
                  </a:schemeClr>
                </a:solidFill>
                <a:latin typeface="Arial"/>
                <a:ea typeface="+mn-ea"/>
                <a:cs typeface="Arial"/>
              </a:defRPr>
            </a:lvl2pPr>
            <a:lvl3pPr marL="1523962" indent="-304792" algn="l" defTabSz="609585" rtl="0" eaLnBrk="1" latinLnBrk="0" hangingPunct="1">
              <a:spcBef>
                <a:spcPct val="20000"/>
              </a:spcBef>
              <a:buClr>
                <a:srgbClr val="346691"/>
              </a:buClr>
              <a:buFont typeface="Arial"/>
              <a:buChar char="•"/>
              <a:defRPr sz="2667" kern="1200">
                <a:solidFill>
                  <a:schemeClr val="tx2">
                    <a:lumMod val="75000"/>
                    <a:lumOff val="25000"/>
                  </a:schemeClr>
                </a:solidFill>
                <a:latin typeface="Arial"/>
                <a:ea typeface="+mn-ea"/>
                <a:cs typeface="Arial"/>
              </a:defRPr>
            </a:lvl3pPr>
            <a:lvl4pPr marL="2133547" indent="-304792"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4pPr>
            <a:lvl5pPr marL="2743131" indent="-304792" algn="l" defTabSz="609585" rtl="0" eaLnBrk="1" latinLnBrk="0" hangingPunct="1">
              <a:spcBef>
                <a:spcPct val="20000"/>
              </a:spcBef>
              <a:buClr>
                <a:srgbClr val="346691"/>
              </a:buClr>
              <a:buFont typeface="Arial"/>
              <a:buChar char="»"/>
              <a:defRPr sz="2133" kern="1200">
                <a:solidFill>
                  <a:schemeClr val="tx2">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ct val="20000"/>
              </a:spcBef>
              <a:spcAft>
                <a:spcPts val="0"/>
              </a:spcAft>
              <a:buClr>
                <a:srgbClr val="346691"/>
              </a:buClr>
              <a:buSzTx/>
              <a:buFont typeface="Arial"/>
              <a:buNone/>
              <a:tabLst/>
              <a:defRPr/>
            </a:pPr>
            <a:r>
              <a:rPr kumimoji="0" lang="en-US" sz="800" b="0" i="0" u="none" strike="noStrike" kern="1200" cap="none" spc="0" normalizeH="0" baseline="30000" noProof="0" dirty="0">
                <a:ln>
                  <a:noFill/>
                </a:ln>
                <a:solidFill>
                  <a:srgbClr val="FFFFFF">
                    <a:lumMod val="50000"/>
                  </a:srgbClr>
                </a:solidFill>
                <a:effectLst/>
                <a:uLnTx/>
                <a:uFillTx/>
                <a:latin typeface="Calibri"/>
                <a:ea typeface="+mn-ea"/>
                <a:cs typeface="Arial"/>
              </a:rPr>
              <a:t>a</a:t>
            </a:r>
            <a:r>
              <a:rPr kumimoji="0" lang="en-US" sz="800" b="0" i="0" u="none" strike="noStrike" kern="1200" cap="none" spc="0" normalizeH="0" baseline="0" noProof="0" dirty="0">
                <a:ln>
                  <a:noFill/>
                </a:ln>
                <a:solidFill>
                  <a:srgbClr val="FFFFFF">
                    <a:lumMod val="50000"/>
                  </a:srgbClr>
                </a:solidFill>
                <a:effectLst/>
                <a:uLnTx/>
                <a:uFillTx/>
                <a:latin typeface="Calibri"/>
                <a:ea typeface="+mn-ea"/>
                <a:cs typeface="Arial"/>
              </a:rPr>
              <a:t>TEAEs in ≥5% of patients are reported. </a:t>
            </a:r>
            <a:r>
              <a:rPr kumimoji="0" lang="en-US" sz="800" b="0" i="0" u="none" strike="noStrike" kern="1200" cap="none" spc="0" normalizeH="0" baseline="30000" noProof="0" dirty="0">
                <a:ln>
                  <a:noFill/>
                </a:ln>
                <a:solidFill>
                  <a:srgbClr val="FFFFFF">
                    <a:lumMod val="50000"/>
                  </a:srgbClr>
                </a:solidFill>
                <a:effectLst/>
                <a:uLnTx/>
                <a:uFillTx/>
                <a:latin typeface="Calibri"/>
                <a:ea typeface="+mn-ea"/>
                <a:cs typeface="Arial"/>
              </a:rPr>
              <a:t>b</a:t>
            </a:r>
            <a:r>
              <a:rPr kumimoji="0" lang="en-US" sz="800" b="0" i="0" u="none" strike="noStrike" kern="1200" cap="none" spc="0" normalizeH="0" baseline="0" noProof="0" dirty="0">
                <a:ln>
                  <a:noFill/>
                </a:ln>
                <a:solidFill>
                  <a:srgbClr val="FFFFFF">
                    <a:lumMod val="50000"/>
                  </a:srgbClr>
                </a:solidFill>
                <a:effectLst/>
                <a:uLnTx/>
                <a:uFillTx/>
                <a:latin typeface="Calibri"/>
                <a:ea typeface="+mn-ea"/>
                <a:cs typeface="Arial"/>
              </a:rPr>
              <a:t>Grade 5 infection occurred in one patient (pneumonia staphylococcal and septic shock).</a:t>
            </a:r>
          </a:p>
          <a:p>
            <a:pPr marL="0" marR="0" lvl="0" indent="0" algn="l" defTabSz="609585" rtl="0" eaLnBrk="1" fontAlgn="auto" latinLnBrk="0" hangingPunct="1">
              <a:lnSpc>
                <a:spcPct val="100000"/>
              </a:lnSpc>
              <a:spcBef>
                <a:spcPct val="20000"/>
              </a:spcBef>
              <a:spcAft>
                <a:spcPts val="0"/>
              </a:spcAft>
              <a:buClr>
                <a:srgbClr val="346691"/>
              </a:buClr>
              <a:buSzTx/>
              <a:buFont typeface="Arial"/>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a:ea typeface="+mn-ea"/>
                <a:cs typeface="Arial"/>
              </a:rPr>
              <a:t>AE, adverse event; TEAE, treatment-emergent adverse event.</a:t>
            </a:r>
          </a:p>
          <a:p>
            <a:pPr marL="0" marR="0" lvl="0" indent="0" algn="l" defTabSz="609585" rtl="0" eaLnBrk="1" fontAlgn="auto" latinLnBrk="0" hangingPunct="1">
              <a:lnSpc>
                <a:spcPct val="100000"/>
              </a:lnSpc>
              <a:spcBef>
                <a:spcPct val="20000"/>
              </a:spcBef>
              <a:spcAft>
                <a:spcPts val="0"/>
              </a:spcAft>
              <a:buClr>
                <a:srgbClr val="346691"/>
              </a:buClr>
              <a:buSzTx/>
              <a:buFont typeface="Arial"/>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a:ea typeface="+mn-ea"/>
                <a:cs typeface="Arial"/>
              </a:rPr>
              <a:t>Shadman, et al. ASCO 2025. May 30 – June 3, 2025. Chicago, IL. Abstract 7009.</a:t>
            </a:r>
          </a:p>
        </p:txBody>
      </p:sp>
      <p:sp>
        <p:nvSpPr>
          <p:cNvPr id="5" name="TextBox 4"/>
          <p:cNvSpPr txBox="1"/>
          <p:nvPr/>
        </p:nvSpPr>
        <p:spPr>
          <a:xfrm>
            <a:off x="1" y="5556369"/>
            <a:ext cx="12169140" cy="584775"/>
          </a:xfrm>
          <a:prstGeom prst="rect">
            <a:avLst/>
          </a:prstGeom>
          <a:solidFill>
            <a:schemeClr val="accent1">
              <a:lumMod val="50000"/>
            </a:schemeClr>
          </a:solid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
                <a:srgbClr val="B31B1B"/>
              </a:buClr>
              <a:buSzTx/>
              <a:buFontTx/>
              <a:buNone/>
              <a:tabLst/>
              <a:defRPr/>
            </a:pPr>
            <a:r>
              <a:rPr kumimoji="0" lang="en-US" sz="1600" b="1" i="0" u="none" strike="noStrike" kern="1200" cap="none" spc="0" normalizeH="0" baseline="0" noProof="0" dirty="0">
                <a:ln>
                  <a:noFill/>
                </a:ln>
                <a:solidFill>
                  <a:srgbClr val="FFFFFF"/>
                </a:solidFill>
                <a:effectLst/>
                <a:uLnTx/>
                <a:uFillTx/>
                <a:latin typeface="Calibri"/>
                <a:ea typeface="+mn-ea"/>
                <a:cs typeface="+mn-cs"/>
              </a:rPr>
              <a:t>Zanubrutinib + venetoclax had a favorable safety profile. Five deaths occurred in this study due to AEs (none were treatment related); no new events were reported at this follow-up at 38.5 months.</a:t>
            </a:r>
          </a:p>
        </p:txBody>
      </p:sp>
      <p:graphicFrame>
        <p:nvGraphicFramePr>
          <p:cNvPr id="4" name="Table 5">
            <a:extLst>
              <a:ext uri="{FF2B5EF4-FFF2-40B4-BE49-F238E27FC236}">
                <a16:creationId xmlns:a16="http://schemas.microsoft.com/office/drawing/2014/main" id="{CBE7A4B6-0D5D-0AE4-6D79-A84A99D5F01F}"/>
              </a:ext>
            </a:extLst>
          </p:cNvPr>
          <p:cNvGraphicFramePr>
            <a:graphicFrameLocks noGrp="1"/>
          </p:cNvGraphicFramePr>
          <p:nvPr/>
        </p:nvGraphicFramePr>
        <p:xfrm>
          <a:off x="480061" y="952269"/>
          <a:ext cx="4930140" cy="3774536"/>
        </p:xfrm>
        <a:graphic>
          <a:graphicData uri="http://schemas.openxmlformats.org/drawingml/2006/table">
            <a:tbl>
              <a:tblPr firstRow="1" bandRow="1">
                <a:tableStyleId>{6E25E649-3F16-4E02-A733-19D2CDBF48F0}</a:tableStyleId>
              </a:tblPr>
              <a:tblGrid>
                <a:gridCol w="1851660">
                  <a:extLst>
                    <a:ext uri="{9D8B030D-6E8A-4147-A177-3AD203B41FA5}">
                      <a16:colId xmlns:a16="http://schemas.microsoft.com/office/drawing/2014/main" val="3980453188"/>
                    </a:ext>
                  </a:extLst>
                </a:gridCol>
                <a:gridCol w="1435100">
                  <a:extLst>
                    <a:ext uri="{9D8B030D-6E8A-4147-A177-3AD203B41FA5}">
                      <a16:colId xmlns:a16="http://schemas.microsoft.com/office/drawing/2014/main" val="572808656"/>
                    </a:ext>
                  </a:extLst>
                </a:gridCol>
                <a:gridCol w="1643380">
                  <a:extLst>
                    <a:ext uri="{9D8B030D-6E8A-4147-A177-3AD203B41FA5}">
                      <a16:colId xmlns:a16="http://schemas.microsoft.com/office/drawing/2014/main" val="3731510509"/>
                    </a:ext>
                  </a:extLst>
                </a:gridCol>
              </a:tblGrid>
              <a:tr h="274320">
                <a:tc rowSpan="2">
                  <a:txBody>
                    <a:bodyPr/>
                    <a:lstStyle/>
                    <a:p>
                      <a:r>
                        <a:rPr lang="en-US" sz="1200" dirty="0"/>
                        <a:t>Any TEAE</a:t>
                      </a:r>
                    </a:p>
                  </a:txBody>
                  <a:tcPr anchor="b">
                    <a:solidFill>
                      <a:schemeClr val="accent1">
                        <a:lumMod val="50000"/>
                      </a:schemeClr>
                    </a:solidFill>
                  </a:tcPr>
                </a:tc>
                <a:tc gridSpan="2">
                  <a:txBody>
                    <a:bodyPr/>
                    <a:lstStyle/>
                    <a:p>
                      <a:pPr algn="ctr"/>
                      <a:r>
                        <a:rPr lang="en-US" sz="1200" dirty="0"/>
                        <a:t>All Patients (N=114)</a:t>
                      </a:r>
                    </a:p>
                  </a:txBody>
                  <a:tcPr>
                    <a:lnB w="12700" cap="flat" cmpd="sng" algn="ctr">
                      <a:solidFill>
                        <a:schemeClr val="bg2"/>
                      </a:solidFill>
                      <a:prstDash val="solid"/>
                      <a:round/>
                      <a:headEnd type="none" w="med" len="med"/>
                      <a:tailEnd type="none" w="med" len="med"/>
                    </a:lnB>
                    <a:solidFill>
                      <a:schemeClr val="accent1">
                        <a:lumMod val="50000"/>
                      </a:schemeClr>
                    </a:solidFill>
                  </a:tcPr>
                </a:tc>
                <a:tc hMerge="1">
                  <a:txBody>
                    <a:bodyPr/>
                    <a:lstStyle/>
                    <a:p>
                      <a:endParaRPr lang="en-US" dirty="0"/>
                    </a:p>
                  </a:txBody>
                  <a:tcPr>
                    <a:solidFill>
                      <a:schemeClr val="accent1">
                        <a:lumMod val="50000"/>
                      </a:schemeClr>
                    </a:solidFill>
                  </a:tcPr>
                </a:tc>
                <a:extLst>
                  <a:ext uri="{0D108BD9-81ED-4DB2-BD59-A6C34878D82A}">
                    <a16:rowId xmlns:a16="http://schemas.microsoft.com/office/drawing/2014/main" val="3286051744"/>
                  </a:ext>
                </a:extLst>
              </a:tr>
              <a:tr h="274320">
                <a:tc vMerge="1">
                  <a:txBody>
                    <a:bodyPr/>
                    <a:lstStyle/>
                    <a:p>
                      <a:endParaRPr lang="en-US"/>
                    </a:p>
                  </a:txBody>
                  <a:tcPr/>
                </a:tc>
                <a:tc>
                  <a:txBody>
                    <a:bodyPr/>
                    <a:lstStyle/>
                    <a:p>
                      <a:pPr algn="ctr"/>
                      <a:r>
                        <a:rPr lang="en-US" sz="1200" b="1" dirty="0">
                          <a:solidFill>
                            <a:schemeClr val="bg2"/>
                          </a:solidFill>
                        </a:rPr>
                        <a:t>Any Grade, n (%)</a:t>
                      </a:r>
                    </a:p>
                  </a:txBody>
                  <a:tcPr>
                    <a:lnT w="12700" cap="flat" cmpd="sng" algn="ctr">
                      <a:solidFill>
                        <a:schemeClr val="bg2"/>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50000"/>
                      </a:schemeClr>
                    </a:solidFill>
                  </a:tcPr>
                </a:tc>
                <a:tc>
                  <a:txBody>
                    <a:bodyPr/>
                    <a:lstStyle/>
                    <a:p>
                      <a:pPr algn="ctr"/>
                      <a:r>
                        <a:rPr lang="en-US" sz="1200" b="1" dirty="0">
                          <a:solidFill>
                            <a:schemeClr val="bg2"/>
                          </a:solidFill>
                        </a:rPr>
                        <a:t>Grade ≥3, n (%)</a:t>
                      </a:r>
                      <a:r>
                        <a:rPr lang="en-US" sz="1200" b="1" baseline="30000" dirty="0">
                          <a:solidFill>
                            <a:schemeClr val="bg2"/>
                          </a:solidFill>
                        </a:rPr>
                        <a:t>a</a:t>
                      </a:r>
                    </a:p>
                  </a:txBody>
                  <a:tcPr>
                    <a:lnT w="12700" cap="flat" cmpd="sng" algn="ctr">
                      <a:solidFill>
                        <a:schemeClr val="bg2"/>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404254631"/>
                  </a:ext>
                </a:extLst>
              </a:tr>
              <a:tr h="274320">
                <a:tc>
                  <a:txBody>
                    <a:bodyPr/>
                    <a:lstStyle/>
                    <a:p>
                      <a:r>
                        <a:rPr lang="en-US" sz="1200" dirty="0">
                          <a:solidFill>
                            <a:schemeClr val="tx2"/>
                          </a:solidFill>
                        </a:rPr>
                        <a:t>COVID-19</a:t>
                      </a:r>
                    </a:p>
                  </a:txBody>
                  <a:tcPr/>
                </a:tc>
                <a:tc>
                  <a:txBody>
                    <a:bodyPr/>
                    <a:lstStyle/>
                    <a:p>
                      <a:pPr algn="ctr"/>
                      <a:r>
                        <a:rPr lang="en-US" sz="1200" dirty="0">
                          <a:solidFill>
                            <a:schemeClr val="tx2"/>
                          </a:solidFill>
                        </a:rPr>
                        <a:t>63 (55)</a:t>
                      </a:r>
                    </a:p>
                  </a:txBody>
                  <a:tcPr>
                    <a:lnT w="28575" cap="flat" cmpd="sng" algn="ctr">
                      <a:solidFill>
                        <a:schemeClr val="tx1"/>
                      </a:solidFill>
                      <a:prstDash val="solid"/>
                      <a:round/>
                      <a:headEnd type="none" w="med" len="med"/>
                      <a:tailEnd type="none" w="med" len="med"/>
                    </a:lnT>
                  </a:tcPr>
                </a:tc>
                <a:tc>
                  <a:txBody>
                    <a:bodyPr/>
                    <a:lstStyle/>
                    <a:p>
                      <a:pPr algn="ctr"/>
                      <a:r>
                        <a:rPr lang="en-US" sz="1200" dirty="0">
                          <a:solidFill>
                            <a:schemeClr val="tx2"/>
                          </a:solidFill>
                        </a:rPr>
                        <a:t>2 (2)</a:t>
                      </a:r>
                    </a:p>
                  </a:txBody>
                  <a:tcP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876281783"/>
                  </a:ext>
                </a:extLst>
              </a:tr>
              <a:tr h="274320">
                <a:tc>
                  <a:txBody>
                    <a:bodyPr/>
                    <a:lstStyle/>
                    <a:p>
                      <a:r>
                        <a:rPr lang="en-US" sz="1200" dirty="0">
                          <a:solidFill>
                            <a:schemeClr val="tx2"/>
                          </a:solidFill>
                        </a:rPr>
                        <a:t>Diarrhea</a:t>
                      </a:r>
                    </a:p>
                  </a:txBody>
                  <a:tcPr/>
                </a:tc>
                <a:tc>
                  <a:txBody>
                    <a:bodyPr/>
                    <a:lstStyle/>
                    <a:p>
                      <a:pPr algn="ctr"/>
                      <a:r>
                        <a:rPr lang="en-US" sz="1200" dirty="0">
                          <a:solidFill>
                            <a:schemeClr val="tx2"/>
                          </a:solidFill>
                        </a:rPr>
                        <a:t>49 (43)</a:t>
                      </a:r>
                    </a:p>
                  </a:txBody>
                  <a:tcPr/>
                </a:tc>
                <a:tc>
                  <a:txBody>
                    <a:bodyPr/>
                    <a:lstStyle/>
                    <a:p>
                      <a:pPr algn="ctr"/>
                      <a:r>
                        <a:rPr lang="en-US" sz="1200" dirty="0">
                          <a:solidFill>
                            <a:schemeClr val="tx2"/>
                          </a:solidFill>
                        </a:rPr>
                        <a:t>7 (6)</a:t>
                      </a:r>
                    </a:p>
                  </a:txBody>
                  <a:tcPr/>
                </a:tc>
                <a:extLst>
                  <a:ext uri="{0D108BD9-81ED-4DB2-BD59-A6C34878D82A}">
                    <a16:rowId xmlns:a16="http://schemas.microsoft.com/office/drawing/2014/main" val="3412635509"/>
                  </a:ext>
                </a:extLst>
              </a:tr>
              <a:tr h="274320">
                <a:tc>
                  <a:txBody>
                    <a:bodyPr/>
                    <a:lstStyle/>
                    <a:p>
                      <a:r>
                        <a:rPr lang="en-US" sz="1200" dirty="0">
                          <a:solidFill>
                            <a:schemeClr val="tx2"/>
                          </a:solidFill>
                        </a:rPr>
                        <a:t>Contusion</a:t>
                      </a:r>
                    </a:p>
                  </a:txBody>
                  <a:tcPr/>
                </a:tc>
                <a:tc>
                  <a:txBody>
                    <a:bodyPr/>
                    <a:lstStyle/>
                    <a:p>
                      <a:pPr algn="ctr"/>
                      <a:r>
                        <a:rPr lang="en-US" sz="1200" dirty="0">
                          <a:solidFill>
                            <a:schemeClr val="tx2"/>
                          </a:solidFill>
                        </a:rPr>
                        <a:t>37 (33)</a:t>
                      </a:r>
                    </a:p>
                  </a:txBody>
                  <a:tcPr/>
                </a:tc>
                <a:tc>
                  <a:txBody>
                    <a:bodyPr/>
                    <a:lstStyle/>
                    <a:p>
                      <a:pPr algn="ctr"/>
                      <a:r>
                        <a:rPr lang="en-US" sz="1200" dirty="0">
                          <a:solidFill>
                            <a:schemeClr val="tx2"/>
                          </a:solidFill>
                        </a:rPr>
                        <a:t>0</a:t>
                      </a:r>
                    </a:p>
                  </a:txBody>
                  <a:tcPr/>
                </a:tc>
                <a:extLst>
                  <a:ext uri="{0D108BD9-81ED-4DB2-BD59-A6C34878D82A}">
                    <a16:rowId xmlns:a16="http://schemas.microsoft.com/office/drawing/2014/main" val="4046182476"/>
                  </a:ext>
                </a:extLst>
              </a:tr>
              <a:tr h="274320">
                <a:tc>
                  <a:txBody>
                    <a:bodyPr/>
                    <a:lstStyle/>
                    <a:p>
                      <a:r>
                        <a:rPr lang="en-US" sz="1200" dirty="0">
                          <a:solidFill>
                            <a:schemeClr val="tx2"/>
                          </a:solidFill>
                        </a:rPr>
                        <a:t>Nausea</a:t>
                      </a:r>
                    </a:p>
                  </a:txBody>
                  <a:tcPr/>
                </a:tc>
                <a:tc>
                  <a:txBody>
                    <a:bodyPr/>
                    <a:lstStyle/>
                    <a:p>
                      <a:pPr algn="ctr"/>
                      <a:r>
                        <a:rPr lang="en-US" sz="1200" dirty="0">
                          <a:solidFill>
                            <a:schemeClr val="tx2"/>
                          </a:solidFill>
                        </a:rPr>
                        <a:t>36 (32)</a:t>
                      </a:r>
                    </a:p>
                  </a:txBody>
                  <a:tcPr/>
                </a:tc>
                <a:tc>
                  <a:txBody>
                    <a:bodyPr/>
                    <a:lstStyle/>
                    <a:p>
                      <a:pPr algn="ctr"/>
                      <a:r>
                        <a:rPr lang="en-US" sz="1200" dirty="0">
                          <a:solidFill>
                            <a:schemeClr val="tx2"/>
                          </a:solidFill>
                        </a:rPr>
                        <a:t>0</a:t>
                      </a:r>
                    </a:p>
                  </a:txBody>
                  <a:tcPr/>
                </a:tc>
                <a:extLst>
                  <a:ext uri="{0D108BD9-81ED-4DB2-BD59-A6C34878D82A}">
                    <a16:rowId xmlns:a16="http://schemas.microsoft.com/office/drawing/2014/main" val="3737422378"/>
                  </a:ext>
                </a:extLst>
              </a:tr>
              <a:tr h="515668">
                <a:tc>
                  <a:txBody>
                    <a:bodyPr/>
                    <a:lstStyle/>
                    <a:p>
                      <a:r>
                        <a:rPr lang="en-US" sz="1200" dirty="0">
                          <a:solidFill>
                            <a:schemeClr val="tx2"/>
                          </a:solidFill>
                        </a:rPr>
                        <a:t>Neutropenia/neutrophil count decreased</a:t>
                      </a:r>
                    </a:p>
                  </a:txBody>
                  <a:tcPr/>
                </a:tc>
                <a:tc>
                  <a:txBody>
                    <a:bodyPr/>
                    <a:lstStyle/>
                    <a:p>
                      <a:pPr algn="ctr"/>
                      <a:r>
                        <a:rPr lang="en-US" sz="1200" dirty="0">
                          <a:solidFill>
                            <a:schemeClr val="tx2"/>
                          </a:solidFill>
                        </a:rPr>
                        <a:t>30 (26)</a:t>
                      </a:r>
                    </a:p>
                  </a:txBody>
                  <a:tcPr/>
                </a:tc>
                <a:tc>
                  <a:txBody>
                    <a:bodyPr/>
                    <a:lstStyle/>
                    <a:p>
                      <a:pPr algn="ctr"/>
                      <a:r>
                        <a:rPr lang="en-US" sz="1200" dirty="0">
                          <a:solidFill>
                            <a:schemeClr val="tx2"/>
                          </a:solidFill>
                        </a:rPr>
                        <a:t>27 (24)</a:t>
                      </a:r>
                    </a:p>
                  </a:txBody>
                  <a:tcPr/>
                </a:tc>
                <a:extLst>
                  <a:ext uri="{0D108BD9-81ED-4DB2-BD59-A6C34878D82A}">
                    <a16:rowId xmlns:a16="http://schemas.microsoft.com/office/drawing/2014/main" val="1146494468"/>
                  </a:ext>
                </a:extLst>
              </a:tr>
              <a:tr h="274320">
                <a:tc>
                  <a:txBody>
                    <a:bodyPr/>
                    <a:lstStyle/>
                    <a:p>
                      <a:r>
                        <a:rPr lang="en-US" sz="1200" dirty="0">
                          <a:solidFill>
                            <a:schemeClr val="tx2"/>
                          </a:solidFill>
                        </a:rPr>
                        <a:t>Fatigue</a:t>
                      </a:r>
                    </a:p>
                  </a:txBody>
                  <a:tcPr/>
                </a:tc>
                <a:tc>
                  <a:txBody>
                    <a:bodyPr/>
                    <a:lstStyle/>
                    <a:p>
                      <a:pPr algn="ctr"/>
                      <a:r>
                        <a:rPr lang="en-US" sz="1200" dirty="0">
                          <a:solidFill>
                            <a:schemeClr val="tx2"/>
                          </a:solidFill>
                        </a:rPr>
                        <a:t>28 (25)</a:t>
                      </a:r>
                    </a:p>
                  </a:txBody>
                  <a:tcPr/>
                </a:tc>
                <a:tc>
                  <a:txBody>
                    <a:bodyPr/>
                    <a:lstStyle/>
                    <a:p>
                      <a:pPr algn="ctr"/>
                      <a:r>
                        <a:rPr lang="en-US" sz="1200" dirty="0">
                          <a:solidFill>
                            <a:schemeClr val="tx2"/>
                          </a:solidFill>
                        </a:rPr>
                        <a:t>0</a:t>
                      </a:r>
                    </a:p>
                  </a:txBody>
                  <a:tcPr/>
                </a:tc>
                <a:extLst>
                  <a:ext uri="{0D108BD9-81ED-4DB2-BD59-A6C34878D82A}">
                    <a16:rowId xmlns:a16="http://schemas.microsoft.com/office/drawing/2014/main" val="355196185"/>
                  </a:ext>
                </a:extLst>
              </a:tr>
              <a:tr h="274320">
                <a:tc>
                  <a:txBody>
                    <a:bodyPr/>
                    <a:lstStyle/>
                    <a:p>
                      <a:r>
                        <a:rPr lang="en-US" sz="1200" dirty="0">
                          <a:solidFill>
                            <a:schemeClr val="tx2"/>
                          </a:solidFill>
                        </a:rPr>
                        <a:t>Arthralgia</a:t>
                      </a:r>
                    </a:p>
                  </a:txBody>
                  <a:tcPr/>
                </a:tc>
                <a:tc>
                  <a:txBody>
                    <a:bodyPr/>
                    <a:lstStyle/>
                    <a:p>
                      <a:pPr algn="ctr"/>
                      <a:r>
                        <a:rPr lang="en-US" sz="1200" dirty="0">
                          <a:solidFill>
                            <a:schemeClr val="tx2"/>
                          </a:solidFill>
                        </a:rPr>
                        <a:t>24 (21)</a:t>
                      </a:r>
                    </a:p>
                  </a:txBody>
                  <a:tcPr/>
                </a:tc>
                <a:tc>
                  <a:txBody>
                    <a:bodyPr/>
                    <a:lstStyle/>
                    <a:p>
                      <a:pPr algn="ctr"/>
                      <a:r>
                        <a:rPr lang="en-US" sz="1200" dirty="0">
                          <a:solidFill>
                            <a:schemeClr val="tx2"/>
                          </a:solidFill>
                        </a:rPr>
                        <a:t>0</a:t>
                      </a:r>
                    </a:p>
                  </a:txBody>
                  <a:tcPr/>
                </a:tc>
                <a:extLst>
                  <a:ext uri="{0D108BD9-81ED-4DB2-BD59-A6C34878D82A}">
                    <a16:rowId xmlns:a16="http://schemas.microsoft.com/office/drawing/2014/main" val="3088845168"/>
                  </a:ext>
                </a:extLst>
              </a:tr>
              <a:tr h="515668">
                <a:tc>
                  <a:txBody>
                    <a:bodyPr/>
                    <a:lstStyle/>
                    <a:p>
                      <a:r>
                        <a:rPr lang="en-US" sz="1200" dirty="0">
                          <a:solidFill>
                            <a:schemeClr val="tx2"/>
                          </a:solidFill>
                        </a:rPr>
                        <a:t>Upper respiratory tract infection</a:t>
                      </a:r>
                    </a:p>
                  </a:txBody>
                  <a:tcPr/>
                </a:tc>
                <a:tc>
                  <a:txBody>
                    <a:bodyPr/>
                    <a:lstStyle/>
                    <a:p>
                      <a:pPr algn="ctr"/>
                      <a:r>
                        <a:rPr lang="en-US" sz="1200" dirty="0">
                          <a:solidFill>
                            <a:schemeClr val="tx2"/>
                          </a:solidFill>
                        </a:rPr>
                        <a:t>22 (19)</a:t>
                      </a:r>
                    </a:p>
                  </a:txBody>
                  <a:tcPr/>
                </a:tc>
                <a:tc>
                  <a:txBody>
                    <a:bodyPr/>
                    <a:lstStyle/>
                    <a:p>
                      <a:pPr algn="ctr"/>
                      <a:r>
                        <a:rPr lang="en-US" sz="1200" dirty="0">
                          <a:solidFill>
                            <a:schemeClr val="tx2"/>
                          </a:solidFill>
                        </a:rPr>
                        <a:t>1 (1)</a:t>
                      </a:r>
                    </a:p>
                  </a:txBody>
                  <a:tcPr/>
                </a:tc>
                <a:extLst>
                  <a:ext uri="{0D108BD9-81ED-4DB2-BD59-A6C34878D82A}">
                    <a16:rowId xmlns:a16="http://schemas.microsoft.com/office/drawing/2014/main" val="3996364100"/>
                  </a:ext>
                </a:extLst>
              </a:tr>
              <a:tr h="274320">
                <a:tc>
                  <a:txBody>
                    <a:bodyPr/>
                    <a:lstStyle/>
                    <a:p>
                      <a:r>
                        <a:rPr lang="en-US" sz="1200" dirty="0">
                          <a:solidFill>
                            <a:schemeClr val="tx2"/>
                          </a:solidFill>
                        </a:rPr>
                        <a:t>Cough</a:t>
                      </a:r>
                    </a:p>
                  </a:txBody>
                  <a:tcPr/>
                </a:tc>
                <a:tc>
                  <a:txBody>
                    <a:bodyPr/>
                    <a:lstStyle/>
                    <a:p>
                      <a:pPr algn="ctr"/>
                      <a:r>
                        <a:rPr lang="en-US" sz="1200" dirty="0">
                          <a:solidFill>
                            <a:schemeClr val="tx2"/>
                          </a:solidFill>
                        </a:rPr>
                        <a:t>21 (18)</a:t>
                      </a:r>
                    </a:p>
                  </a:txBody>
                  <a:tcPr/>
                </a:tc>
                <a:tc>
                  <a:txBody>
                    <a:bodyPr/>
                    <a:lstStyle/>
                    <a:p>
                      <a:pPr algn="ctr"/>
                      <a:r>
                        <a:rPr lang="en-US" sz="1200" dirty="0">
                          <a:solidFill>
                            <a:schemeClr val="tx2"/>
                          </a:solidFill>
                        </a:rPr>
                        <a:t>0</a:t>
                      </a:r>
                    </a:p>
                  </a:txBody>
                  <a:tcPr/>
                </a:tc>
                <a:extLst>
                  <a:ext uri="{0D108BD9-81ED-4DB2-BD59-A6C34878D82A}">
                    <a16:rowId xmlns:a16="http://schemas.microsoft.com/office/drawing/2014/main" val="2255431067"/>
                  </a:ext>
                </a:extLst>
              </a:tr>
              <a:tr h="274320">
                <a:tc>
                  <a:txBody>
                    <a:bodyPr/>
                    <a:lstStyle/>
                    <a:p>
                      <a:r>
                        <a:rPr lang="en-US" sz="1200" dirty="0">
                          <a:solidFill>
                            <a:schemeClr val="tx2"/>
                          </a:solidFill>
                        </a:rPr>
                        <a:t>Hypertension</a:t>
                      </a:r>
                    </a:p>
                  </a:txBody>
                  <a:tcPr/>
                </a:tc>
                <a:tc>
                  <a:txBody>
                    <a:bodyPr/>
                    <a:lstStyle/>
                    <a:p>
                      <a:pPr algn="ctr"/>
                      <a:r>
                        <a:rPr lang="en-US" sz="1200" dirty="0">
                          <a:solidFill>
                            <a:schemeClr val="tx2"/>
                          </a:solidFill>
                        </a:rPr>
                        <a:t>18 (16)</a:t>
                      </a:r>
                    </a:p>
                  </a:txBody>
                  <a:tcPr/>
                </a:tc>
                <a:tc>
                  <a:txBody>
                    <a:bodyPr/>
                    <a:lstStyle/>
                    <a:p>
                      <a:pPr algn="ctr"/>
                      <a:r>
                        <a:rPr lang="en-US" sz="1200" dirty="0">
                          <a:solidFill>
                            <a:schemeClr val="tx2"/>
                          </a:solidFill>
                        </a:rPr>
                        <a:t>10 (9)</a:t>
                      </a:r>
                    </a:p>
                  </a:txBody>
                  <a:tcPr/>
                </a:tc>
                <a:extLst>
                  <a:ext uri="{0D108BD9-81ED-4DB2-BD59-A6C34878D82A}">
                    <a16:rowId xmlns:a16="http://schemas.microsoft.com/office/drawing/2014/main" val="1595147681"/>
                  </a:ext>
                </a:extLst>
              </a:tr>
            </a:tbl>
          </a:graphicData>
        </a:graphic>
      </p:graphicFrame>
      <p:graphicFrame>
        <p:nvGraphicFramePr>
          <p:cNvPr id="6" name="Table 5">
            <a:extLst>
              <a:ext uri="{FF2B5EF4-FFF2-40B4-BE49-F238E27FC236}">
                <a16:creationId xmlns:a16="http://schemas.microsoft.com/office/drawing/2014/main" id="{7EF1F8D1-65DC-D163-A1B9-4504A932D4B6}"/>
              </a:ext>
            </a:extLst>
          </p:cNvPr>
          <p:cNvGraphicFramePr>
            <a:graphicFrameLocks noGrp="1"/>
          </p:cNvGraphicFramePr>
          <p:nvPr/>
        </p:nvGraphicFramePr>
        <p:xfrm>
          <a:off x="5829300" y="952270"/>
          <a:ext cx="5471160" cy="4521759"/>
        </p:xfrm>
        <a:graphic>
          <a:graphicData uri="http://schemas.openxmlformats.org/drawingml/2006/table">
            <a:tbl>
              <a:tblPr firstRow="1" bandRow="1">
                <a:tableStyleId>{6E25E649-3F16-4E02-A733-19D2CDBF48F0}</a:tableStyleId>
              </a:tblPr>
              <a:tblGrid>
                <a:gridCol w="2286000">
                  <a:extLst>
                    <a:ext uri="{9D8B030D-6E8A-4147-A177-3AD203B41FA5}">
                      <a16:colId xmlns:a16="http://schemas.microsoft.com/office/drawing/2014/main" val="3980453188"/>
                    </a:ext>
                  </a:extLst>
                </a:gridCol>
                <a:gridCol w="1638300">
                  <a:extLst>
                    <a:ext uri="{9D8B030D-6E8A-4147-A177-3AD203B41FA5}">
                      <a16:colId xmlns:a16="http://schemas.microsoft.com/office/drawing/2014/main" val="572808656"/>
                    </a:ext>
                  </a:extLst>
                </a:gridCol>
                <a:gridCol w="1546860">
                  <a:extLst>
                    <a:ext uri="{9D8B030D-6E8A-4147-A177-3AD203B41FA5}">
                      <a16:colId xmlns:a16="http://schemas.microsoft.com/office/drawing/2014/main" val="3731510509"/>
                    </a:ext>
                  </a:extLst>
                </a:gridCol>
              </a:tblGrid>
              <a:tr h="274320">
                <a:tc rowSpan="2">
                  <a:txBody>
                    <a:bodyPr/>
                    <a:lstStyle/>
                    <a:p>
                      <a:endParaRPr lang="en-US" sz="1200" dirty="0"/>
                    </a:p>
                  </a:txBody>
                  <a:tcPr anchor="b">
                    <a:solidFill>
                      <a:schemeClr val="accent1">
                        <a:lumMod val="50000"/>
                      </a:schemeClr>
                    </a:solidFill>
                  </a:tcPr>
                </a:tc>
                <a:tc gridSpan="2">
                  <a:txBody>
                    <a:bodyPr/>
                    <a:lstStyle/>
                    <a:p>
                      <a:pPr algn="ctr"/>
                      <a:r>
                        <a:rPr lang="en-US" sz="1200" dirty="0"/>
                        <a:t>All Patients (N=114)</a:t>
                      </a:r>
                    </a:p>
                  </a:txBody>
                  <a:tcPr>
                    <a:lnB w="12700" cap="flat" cmpd="sng" algn="ctr">
                      <a:solidFill>
                        <a:schemeClr val="bg2"/>
                      </a:solidFill>
                      <a:prstDash val="solid"/>
                      <a:round/>
                      <a:headEnd type="none" w="med" len="med"/>
                      <a:tailEnd type="none" w="med" len="med"/>
                    </a:lnB>
                    <a:solidFill>
                      <a:schemeClr val="accent1">
                        <a:lumMod val="50000"/>
                      </a:schemeClr>
                    </a:solidFill>
                  </a:tcPr>
                </a:tc>
                <a:tc hMerge="1">
                  <a:txBody>
                    <a:bodyPr/>
                    <a:lstStyle/>
                    <a:p>
                      <a:endParaRPr lang="en-US" dirty="0"/>
                    </a:p>
                  </a:txBody>
                  <a:tcPr>
                    <a:solidFill>
                      <a:schemeClr val="accent1">
                        <a:lumMod val="50000"/>
                      </a:schemeClr>
                    </a:solidFill>
                  </a:tcPr>
                </a:tc>
                <a:extLst>
                  <a:ext uri="{0D108BD9-81ED-4DB2-BD59-A6C34878D82A}">
                    <a16:rowId xmlns:a16="http://schemas.microsoft.com/office/drawing/2014/main" val="3286051744"/>
                  </a:ext>
                </a:extLst>
              </a:tr>
              <a:tr h="274320">
                <a:tc vMerge="1">
                  <a:txBody>
                    <a:bodyPr/>
                    <a:lstStyle/>
                    <a:p>
                      <a:endParaRPr lang="en-US"/>
                    </a:p>
                  </a:txBody>
                  <a:tcPr/>
                </a:tc>
                <a:tc>
                  <a:txBody>
                    <a:bodyPr/>
                    <a:lstStyle/>
                    <a:p>
                      <a:pPr algn="ctr"/>
                      <a:r>
                        <a:rPr lang="en-US" sz="1200" b="1" dirty="0">
                          <a:solidFill>
                            <a:schemeClr val="bg2"/>
                          </a:solidFill>
                        </a:rPr>
                        <a:t>Any Grade, n (%)</a:t>
                      </a:r>
                    </a:p>
                  </a:txBody>
                  <a:tcPr>
                    <a:lnT w="12700" cap="flat" cmpd="sng" algn="ctr">
                      <a:solidFill>
                        <a:schemeClr val="bg2"/>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50000"/>
                      </a:schemeClr>
                    </a:solidFill>
                  </a:tcPr>
                </a:tc>
                <a:tc>
                  <a:txBody>
                    <a:bodyPr/>
                    <a:lstStyle/>
                    <a:p>
                      <a:pPr algn="ctr"/>
                      <a:r>
                        <a:rPr lang="en-US" sz="1200" b="1" dirty="0">
                          <a:solidFill>
                            <a:schemeClr val="bg2"/>
                          </a:solidFill>
                        </a:rPr>
                        <a:t>Grade ≥3, n (%)</a:t>
                      </a:r>
                      <a:endParaRPr lang="en-US" sz="1200" b="1" baseline="30000" dirty="0">
                        <a:solidFill>
                          <a:schemeClr val="bg2"/>
                        </a:solidFill>
                      </a:endParaRPr>
                    </a:p>
                  </a:txBody>
                  <a:tcPr>
                    <a:lnT w="12700" cap="flat" cmpd="sng" algn="ctr">
                      <a:solidFill>
                        <a:schemeClr val="bg2"/>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404254631"/>
                  </a:ext>
                </a:extLst>
              </a:tr>
              <a:tr h="318533">
                <a:tc>
                  <a:txBody>
                    <a:bodyPr/>
                    <a:lstStyle/>
                    <a:p>
                      <a:r>
                        <a:rPr lang="en-US" sz="1200" dirty="0">
                          <a:solidFill>
                            <a:schemeClr val="tx2"/>
                          </a:solidFill>
                        </a:rPr>
                        <a:t>Any TEAE of special interest</a:t>
                      </a:r>
                    </a:p>
                  </a:txBody>
                  <a:tcPr/>
                </a:tc>
                <a:tc>
                  <a:txBody>
                    <a:bodyPr/>
                    <a:lstStyle/>
                    <a:p>
                      <a:pPr algn="ctr"/>
                      <a:r>
                        <a:rPr lang="en-US" sz="1200" dirty="0">
                          <a:solidFill>
                            <a:schemeClr val="tx2"/>
                          </a:solidFill>
                        </a:rPr>
                        <a:t>111 (97)</a:t>
                      </a:r>
                    </a:p>
                  </a:txBody>
                  <a:tcP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algn="ctr"/>
                      <a:r>
                        <a:rPr lang="en-US" sz="1200" dirty="0">
                          <a:solidFill>
                            <a:schemeClr val="tx2"/>
                          </a:solidFill>
                        </a:rPr>
                        <a:t>50 (44)</a:t>
                      </a:r>
                    </a:p>
                  </a:txBody>
                  <a:tcP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932633980"/>
                  </a:ext>
                </a:extLst>
              </a:tr>
              <a:tr h="274320">
                <a:tc>
                  <a:txBody>
                    <a:bodyPr/>
                    <a:lstStyle/>
                    <a:p>
                      <a:r>
                        <a:rPr lang="en-US" sz="1200" dirty="0">
                          <a:solidFill>
                            <a:schemeClr val="tx2"/>
                          </a:solidFill>
                        </a:rPr>
                        <a:t>Infections</a:t>
                      </a:r>
                    </a:p>
                  </a:txBody>
                  <a:tcPr/>
                </a:tc>
                <a:tc>
                  <a:txBody>
                    <a:bodyPr/>
                    <a:lstStyle/>
                    <a:p>
                      <a:pPr algn="ctr"/>
                      <a:r>
                        <a:rPr lang="en-US" sz="1200" dirty="0">
                          <a:solidFill>
                            <a:schemeClr val="tx2"/>
                          </a:solidFill>
                        </a:rPr>
                        <a:t>96 (84)</a:t>
                      </a:r>
                    </a:p>
                  </a:txBody>
                  <a:tcPr>
                    <a:lnT w="28575" cap="flat" cmpd="sng" algn="ctr">
                      <a:noFill/>
                      <a:prstDash val="solid"/>
                      <a:round/>
                      <a:headEnd type="none" w="med" len="med"/>
                      <a:tailEnd type="none" w="med" len="med"/>
                    </a:lnT>
                  </a:tcPr>
                </a:tc>
                <a:tc>
                  <a:txBody>
                    <a:bodyPr/>
                    <a:lstStyle/>
                    <a:p>
                      <a:pPr algn="ctr"/>
                      <a:r>
                        <a:rPr lang="en-US" sz="1200" dirty="0">
                          <a:solidFill>
                            <a:schemeClr val="tx2"/>
                          </a:solidFill>
                        </a:rPr>
                        <a:t>14 (12)</a:t>
                      </a:r>
                      <a:r>
                        <a:rPr lang="en-US" sz="1200" baseline="30000" dirty="0">
                          <a:solidFill>
                            <a:schemeClr val="tx2"/>
                          </a:solidFill>
                        </a:rPr>
                        <a:t>b</a:t>
                      </a:r>
                    </a:p>
                  </a:txBody>
                  <a:tcPr>
                    <a:lnT w="28575" cap="flat" cmpd="sng" algn="ctr">
                      <a:noFill/>
                      <a:prstDash val="solid"/>
                      <a:round/>
                      <a:headEnd type="none" w="med" len="med"/>
                      <a:tailEnd type="none" w="med" len="med"/>
                    </a:lnT>
                  </a:tcPr>
                </a:tc>
                <a:extLst>
                  <a:ext uri="{0D108BD9-81ED-4DB2-BD59-A6C34878D82A}">
                    <a16:rowId xmlns:a16="http://schemas.microsoft.com/office/drawing/2014/main" val="876281783"/>
                  </a:ext>
                </a:extLst>
              </a:tr>
              <a:tr h="274320">
                <a:tc>
                  <a:txBody>
                    <a:bodyPr/>
                    <a:lstStyle/>
                    <a:p>
                      <a:r>
                        <a:rPr lang="en-US" sz="1200" dirty="0">
                          <a:solidFill>
                            <a:schemeClr val="tx2"/>
                          </a:solidFill>
                        </a:rPr>
                        <a:t>        Grade 3</a:t>
                      </a:r>
                    </a:p>
                  </a:txBody>
                  <a:tcPr>
                    <a:solidFill>
                      <a:srgbClr val="E7E8E9"/>
                    </a:solidFill>
                  </a:tcPr>
                </a:tc>
                <a:tc>
                  <a:txBody>
                    <a:bodyPr/>
                    <a:lstStyle/>
                    <a:p>
                      <a:pPr algn="ctr"/>
                      <a:r>
                        <a:rPr lang="en-US" sz="1200" dirty="0">
                          <a:solidFill>
                            <a:schemeClr val="tx2"/>
                          </a:solidFill>
                        </a:rPr>
                        <a:t>-</a:t>
                      </a:r>
                    </a:p>
                  </a:txBody>
                  <a:tcPr>
                    <a:solidFill>
                      <a:srgbClr val="E7E8E9"/>
                    </a:solidFill>
                  </a:tcPr>
                </a:tc>
                <a:tc>
                  <a:txBody>
                    <a:bodyPr/>
                    <a:lstStyle/>
                    <a:p>
                      <a:pPr algn="ctr"/>
                      <a:r>
                        <a:rPr lang="en-US" sz="1200" dirty="0">
                          <a:solidFill>
                            <a:schemeClr val="tx2"/>
                          </a:solidFill>
                        </a:rPr>
                        <a:t>13 (11)</a:t>
                      </a:r>
                    </a:p>
                  </a:txBody>
                  <a:tcPr>
                    <a:solidFill>
                      <a:srgbClr val="E7E8E9"/>
                    </a:solidFill>
                  </a:tcPr>
                </a:tc>
                <a:extLst>
                  <a:ext uri="{0D108BD9-81ED-4DB2-BD59-A6C34878D82A}">
                    <a16:rowId xmlns:a16="http://schemas.microsoft.com/office/drawing/2014/main" val="3412635509"/>
                  </a:ext>
                </a:extLst>
              </a:tr>
              <a:tr h="274320">
                <a:tc>
                  <a:txBody>
                    <a:bodyPr/>
                    <a:lstStyle/>
                    <a:p>
                      <a:r>
                        <a:rPr lang="en-US" sz="1200" dirty="0">
                          <a:solidFill>
                            <a:schemeClr val="tx2"/>
                          </a:solidFill>
                        </a:rPr>
                        <a:t>Hemorrhage</a:t>
                      </a:r>
                    </a:p>
                  </a:txBody>
                  <a:tcPr>
                    <a:solidFill>
                      <a:schemeClr val="bg2"/>
                    </a:solidFill>
                  </a:tcPr>
                </a:tc>
                <a:tc>
                  <a:txBody>
                    <a:bodyPr/>
                    <a:lstStyle/>
                    <a:p>
                      <a:pPr algn="ctr"/>
                      <a:r>
                        <a:rPr lang="en-US" sz="1200" dirty="0">
                          <a:solidFill>
                            <a:schemeClr val="tx2"/>
                          </a:solidFill>
                        </a:rPr>
                        <a:t>61 (54)</a:t>
                      </a:r>
                    </a:p>
                  </a:txBody>
                  <a:tcPr>
                    <a:solidFill>
                      <a:schemeClr val="bg2"/>
                    </a:solidFill>
                  </a:tcPr>
                </a:tc>
                <a:tc>
                  <a:txBody>
                    <a:bodyPr/>
                    <a:lstStyle/>
                    <a:p>
                      <a:pPr algn="ctr"/>
                      <a:r>
                        <a:rPr lang="en-US" sz="1200" dirty="0">
                          <a:solidFill>
                            <a:schemeClr val="tx2"/>
                          </a:solidFill>
                        </a:rPr>
                        <a:t>2 (3)</a:t>
                      </a:r>
                    </a:p>
                  </a:txBody>
                  <a:tcPr>
                    <a:solidFill>
                      <a:schemeClr val="bg2"/>
                    </a:solidFill>
                  </a:tcPr>
                </a:tc>
                <a:extLst>
                  <a:ext uri="{0D108BD9-81ED-4DB2-BD59-A6C34878D82A}">
                    <a16:rowId xmlns:a16="http://schemas.microsoft.com/office/drawing/2014/main" val="4046182476"/>
                  </a:ext>
                </a:extLst>
              </a:tr>
              <a:tr h="274320">
                <a:tc>
                  <a:txBody>
                    <a:bodyPr/>
                    <a:lstStyle/>
                    <a:p>
                      <a:r>
                        <a:rPr lang="en-US" sz="1200" dirty="0">
                          <a:solidFill>
                            <a:schemeClr val="tx2"/>
                          </a:solidFill>
                        </a:rPr>
                        <a:t>Neutropenia</a:t>
                      </a:r>
                    </a:p>
                  </a:txBody>
                  <a:tcPr>
                    <a:solidFill>
                      <a:srgbClr val="E7E8E9"/>
                    </a:solidFill>
                  </a:tcPr>
                </a:tc>
                <a:tc>
                  <a:txBody>
                    <a:bodyPr/>
                    <a:lstStyle/>
                    <a:p>
                      <a:pPr algn="ctr"/>
                      <a:r>
                        <a:rPr lang="en-US" sz="1200" dirty="0">
                          <a:solidFill>
                            <a:schemeClr val="tx2"/>
                          </a:solidFill>
                        </a:rPr>
                        <a:t>31 (27)</a:t>
                      </a:r>
                    </a:p>
                  </a:txBody>
                  <a:tcPr>
                    <a:solidFill>
                      <a:srgbClr val="E7E8E9"/>
                    </a:solidFill>
                  </a:tcPr>
                </a:tc>
                <a:tc>
                  <a:txBody>
                    <a:bodyPr/>
                    <a:lstStyle/>
                    <a:p>
                      <a:pPr algn="ctr"/>
                      <a:r>
                        <a:rPr lang="en-US" sz="1200" dirty="0">
                          <a:solidFill>
                            <a:schemeClr val="tx2"/>
                          </a:solidFill>
                        </a:rPr>
                        <a:t>27 (24)</a:t>
                      </a:r>
                    </a:p>
                  </a:txBody>
                  <a:tcPr>
                    <a:solidFill>
                      <a:srgbClr val="E7E8E9"/>
                    </a:solidFill>
                  </a:tcPr>
                </a:tc>
                <a:extLst>
                  <a:ext uri="{0D108BD9-81ED-4DB2-BD59-A6C34878D82A}">
                    <a16:rowId xmlns:a16="http://schemas.microsoft.com/office/drawing/2014/main" val="3737422378"/>
                  </a:ext>
                </a:extLst>
              </a:tr>
              <a:tr h="318533">
                <a:tc>
                  <a:txBody>
                    <a:bodyPr/>
                    <a:lstStyle/>
                    <a:p>
                      <a:r>
                        <a:rPr lang="en-US" sz="1200" dirty="0">
                          <a:solidFill>
                            <a:schemeClr val="tx2"/>
                          </a:solidFill>
                        </a:rPr>
                        <a:t>Second primary malignancies</a:t>
                      </a:r>
                    </a:p>
                  </a:txBody>
                  <a:tcPr>
                    <a:solidFill>
                      <a:schemeClr val="bg2"/>
                    </a:solidFill>
                  </a:tcPr>
                </a:tc>
                <a:tc>
                  <a:txBody>
                    <a:bodyPr/>
                    <a:lstStyle/>
                    <a:p>
                      <a:pPr algn="ctr"/>
                      <a:r>
                        <a:rPr lang="en-US" sz="1200" dirty="0">
                          <a:solidFill>
                            <a:schemeClr val="tx2"/>
                          </a:solidFill>
                        </a:rPr>
                        <a:t>22 (19)</a:t>
                      </a:r>
                    </a:p>
                  </a:txBody>
                  <a:tcPr>
                    <a:solidFill>
                      <a:schemeClr val="bg2"/>
                    </a:solidFill>
                  </a:tcPr>
                </a:tc>
                <a:tc>
                  <a:txBody>
                    <a:bodyPr/>
                    <a:lstStyle/>
                    <a:p>
                      <a:pPr algn="ctr"/>
                      <a:r>
                        <a:rPr lang="en-US" sz="1200" dirty="0">
                          <a:solidFill>
                            <a:schemeClr val="tx2"/>
                          </a:solidFill>
                        </a:rPr>
                        <a:t>6 (5)</a:t>
                      </a:r>
                    </a:p>
                  </a:txBody>
                  <a:tcPr>
                    <a:solidFill>
                      <a:schemeClr val="bg2"/>
                    </a:solidFill>
                  </a:tcPr>
                </a:tc>
                <a:extLst>
                  <a:ext uri="{0D108BD9-81ED-4DB2-BD59-A6C34878D82A}">
                    <a16:rowId xmlns:a16="http://schemas.microsoft.com/office/drawing/2014/main" val="1146494468"/>
                  </a:ext>
                </a:extLst>
              </a:tr>
              <a:tr h="274320">
                <a:tc>
                  <a:txBody>
                    <a:bodyPr/>
                    <a:lstStyle/>
                    <a:p>
                      <a:r>
                        <a:rPr lang="en-US" sz="1200" dirty="0">
                          <a:solidFill>
                            <a:schemeClr val="tx2"/>
                          </a:solidFill>
                        </a:rPr>
                        <a:t>Skin cancers</a:t>
                      </a:r>
                    </a:p>
                  </a:txBody>
                  <a:tcPr>
                    <a:solidFill>
                      <a:srgbClr val="E7E8E9"/>
                    </a:solidFill>
                  </a:tcPr>
                </a:tc>
                <a:tc>
                  <a:txBody>
                    <a:bodyPr/>
                    <a:lstStyle/>
                    <a:p>
                      <a:pPr algn="ctr"/>
                      <a:r>
                        <a:rPr lang="en-US" sz="1200" dirty="0">
                          <a:solidFill>
                            <a:schemeClr val="tx2"/>
                          </a:solidFill>
                        </a:rPr>
                        <a:t>15 (13)</a:t>
                      </a:r>
                    </a:p>
                  </a:txBody>
                  <a:tcPr>
                    <a:solidFill>
                      <a:srgbClr val="E7E8E9"/>
                    </a:solidFill>
                  </a:tcPr>
                </a:tc>
                <a:tc>
                  <a:txBody>
                    <a:bodyPr/>
                    <a:lstStyle/>
                    <a:p>
                      <a:pPr algn="ctr"/>
                      <a:r>
                        <a:rPr lang="en-US" sz="1200" dirty="0">
                          <a:solidFill>
                            <a:schemeClr val="tx2"/>
                          </a:solidFill>
                        </a:rPr>
                        <a:t>0</a:t>
                      </a:r>
                    </a:p>
                  </a:txBody>
                  <a:tcPr>
                    <a:solidFill>
                      <a:srgbClr val="E7E8E9"/>
                    </a:solidFill>
                  </a:tcPr>
                </a:tc>
                <a:extLst>
                  <a:ext uri="{0D108BD9-81ED-4DB2-BD59-A6C34878D82A}">
                    <a16:rowId xmlns:a16="http://schemas.microsoft.com/office/drawing/2014/main" val="355196185"/>
                  </a:ext>
                </a:extLst>
              </a:tr>
              <a:tr h="274320">
                <a:tc>
                  <a:txBody>
                    <a:bodyPr/>
                    <a:lstStyle/>
                    <a:p>
                      <a:r>
                        <a:rPr lang="en-US" sz="1200" dirty="0">
                          <a:solidFill>
                            <a:schemeClr val="tx2"/>
                          </a:solidFill>
                        </a:rPr>
                        <a:t>Hypertension</a:t>
                      </a:r>
                    </a:p>
                  </a:txBody>
                  <a:tcPr>
                    <a:solidFill>
                      <a:schemeClr val="bg2"/>
                    </a:solidFill>
                  </a:tcPr>
                </a:tc>
                <a:tc>
                  <a:txBody>
                    <a:bodyPr/>
                    <a:lstStyle/>
                    <a:p>
                      <a:pPr algn="ctr"/>
                      <a:r>
                        <a:rPr lang="en-US" sz="1200" dirty="0">
                          <a:solidFill>
                            <a:schemeClr val="tx2"/>
                          </a:solidFill>
                        </a:rPr>
                        <a:t>18 (16)</a:t>
                      </a:r>
                    </a:p>
                  </a:txBody>
                  <a:tcPr>
                    <a:solidFill>
                      <a:schemeClr val="bg2"/>
                    </a:solidFill>
                  </a:tcPr>
                </a:tc>
                <a:tc>
                  <a:txBody>
                    <a:bodyPr/>
                    <a:lstStyle/>
                    <a:p>
                      <a:pPr algn="ctr"/>
                      <a:r>
                        <a:rPr lang="en-US" sz="1200" dirty="0">
                          <a:solidFill>
                            <a:schemeClr val="tx2"/>
                          </a:solidFill>
                        </a:rPr>
                        <a:t>10 (9)</a:t>
                      </a:r>
                    </a:p>
                  </a:txBody>
                  <a:tcPr>
                    <a:solidFill>
                      <a:schemeClr val="bg2"/>
                    </a:solidFill>
                  </a:tcPr>
                </a:tc>
                <a:extLst>
                  <a:ext uri="{0D108BD9-81ED-4DB2-BD59-A6C34878D82A}">
                    <a16:rowId xmlns:a16="http://schemas.microsoft.com/office/drawing/2014/main" val="3088845168"/>
                  </a:ext>
                </a:extLst>
              </a:tr>
              <a:tr h="274320">
                <a:tc>
                  <a:txBody>
                    <a:bodyPr/>
                    <a:lstStyle/>
                    <a:p>
                      <a:r>
                        <a:rPr lang="en-US" sz="1200" dirty="0">
                          <a:solidFill>
                            <a:schemeClr val="tx2"/>
                          </a:solidFill>
                        </a:rPr>
                        <a:t>Thrombocytopenia</a:t>
                      </a:r>
                    </a:p>
                  </a:txBody>
                  <a:tcPr>
                    <a:solidFill>
                      <a:srgbClr val="E7E8E9"/>
                    </a:solidFill>
                  </a:tcPr>
                </a:tc>
                <a:tc>
                  <a:txBody>
                    <a:bodyPr/>
                    <a:lstStyle/>
                    <a:p>
                      <a:pPr algn="ctr"/>
                      <a:r>
                        <a:rPr lang="en-US" sz="1200" dirty="0">
                          <a:solidFill>
                            <a:schemeClr val="tx2"/>
                          </a:solidFill>
                        </a:rPr>
                        <a:t>13 (11)</a:t>
                      </a:r>
                    </a:p>
                  </a:txBody>
                  <a:tcPr>
                    <a:solidFill>
                      <a:srgbClr val="E7E8E9"/>
                    </a:solidFill>
                  </a:tcPr>
                </a:tc>
                <a:tc>
                  <a:txBody>
                    <a:bodyPr/>
                    <a:lstStyle/>
                    <a:p>
                      <a:pPr algn="ctr"/>
                      <a:r>
                        <a:rPr lang="en-US" sz="1200" dirty="0">
                          <a:solidFill>
                            <a:schemeClr val="tx2"/>
                          </a:solidFill>
                        </a:rPr>
                        <a:t>5 (4)</a:t>
                      </a:r>
                    </a:p>
                  </a:txBody>
                  <a:tcPr>
                    <a:solidFill>
                      <a:srgbClr val="E7E8E9"/>
                    </a:solidFill>
                  </a:tcPr>
                </a:tc>
                <a:extLst>
                  <a:ext uri="{0D108BD9-81ED-4DB2-BD59-A6C34878D82A}">
                    <a16:rowId xmlns:a16="http://schemas.microsoft.com/office/drawing/2014/main" val="3996364100"/>
                  </a:ext>
                </a:extLst>
              </a:tr>
              <a:tr h="274320">
                <a:tc>
                  <a:txBody>
                    <a:bodyPr/>
                    <a:lstStyle/>
                    <a:p>
                      <a:r>
                        <a:rPr lang="en-US" sz="1200" dirty="0">
                          <a:solidFill>
                            <a:schemeClr val="tx2"/>
                          </a:solidFill>
                        </a:rPr>
                        <a:t>Anemia</a:t>
                      </a:r>
                    </a:p>
                  </a:txBody>
                  <a:tcPr>
                    <a:solidFill>
                      <a:schemeClr val="bg2"/>
                    </a:solidFill>
                  </a:tcPr>
                </a:tc>
                <a:tc>
                  <a:txBody>
                    <a:bodyPr/>
                    <a:lstStyle/>
                    <a:p>
                      <a:pPr algn="ctr"/>
                      <a:r>
                        <a:rPr lang="en-US" sz="1200" dirty="0">
                          <a:solidFill>
                            <a:schemeClr val="tx2"/>
                          </a:solidFill>
                        </a:rPr>
                        <a:t>10 (9)</a:t>
                      </a:r>
                    </a:p>
                  </a:txBody>
                  <a:tcPr>
                    <a:solidFill>
                      <a:schemeClr val="bg2"/>
                    </a:solidFill>
                  </a:tcPr>
                </a:tc>
                <a:tc>
                  <a:txBody>
                    <a:bodyPr/>
                    <a:lstStyle/>
                    <a:p>
                      <a:pPr algn="ctr"/>
                      <a:r>
                        <a:rPr lang="en-US" sz="1200" dirty="0">
                          <a:solidFill>
                            <a:schemeClr val="tx2"/>
                          </a:solidFill>
                        </a:rPr>
                        <a:t>1 (1)</a:t>
                      </a:r>
                    </a:p>
                  </a:txBody>
                  <a:tcPr>
                    <a:solidFill>
                      <a:schemeClr val="bg2"/>
                    </a:solidFill>
                  </a:tcPr>
                </a:tc>
                <a:extLst>
                  <a:ext uri="{0D108BD9-81ED-4DB2-BD59-A6C34878D82A}">
                    <a16:rowId xmlns:a16="http://schemas.microsoft.com/office/drawing/2014/main" val="2255431067"/>
                  </a:ext>
                </a:extLst>
              </a:tr>
              <a:tr h="274320">
                <a:tc>
                  <a:txBody>
                    <a:bodyPr/>
                    <a:lstStyle/>
                    <a:p>
                      <a:r>
                        <a:rPr lang="en-US" sz="1200" dirty="0">
                          <a:solidFill>
                            <a:schemeClr val="tx2"/>
                          </a:solidFill>
                        </a:rPr>
                        <a:t>Major hemorrhage</a:t>
                      </a:r>
                    </a:p>
                  </a:txBody>
                  <a:tcPr>
                    <a:solidFill>
                      <a:srgbClr val="E7E8E9"/>
                    </a:solidFill>
                  </a:tcPr>
                </a:tc>
                <a:tc>
                  <a:txBody>
                    <a:bodyPr/>
                    <a:lstStyle/>
                    <a:p>
                      <a:pPr algn="ctr"/>
                      <a:r>
                        <a:rPr lang="en-US" sz="1200" dirty="0">
                          <a:solidFill>
                            <a:schemeClr val="tx2"/>
                          </a:solidFill>
                        </a:rPr>
                        <a:t>4 (4)</a:t>
                      </a:r>
                    </a:p>
                  </a:txBody>
                  <a:tcPr>
                    <a:solidFill>
                      <a:srgbClr val="E7E8E9"/>
                    </a:solidFill>
                  </a:tcPr>
                </a:tc>
                <a:tc>
                  <a:txBody>
                    <a:bodyPr/>
                    <a:lstStyle/>
                    <a:p>
                      <a:pPr algn="ctr"/>
                      <a:r>
                        <a:rPr lang="en-US" sz="1200" dirty="0">
                          <a:solidFill>
                            <a:schemeClr val="tx2"/>
                          </a:solidFill>
                        </a:rPr>
                        <a:t>3 (3)</a:t>
                      </a:r>
                    </a:p>
                  </a:txBody>
                  <a:tcPr>
                    <a:solidFill>
                      <a:srgbClr val="E7E8E9"/>
                    </a:solidFill>
                  </a:tcPr>
                </a:tc>
                <a:extLst>
                  <a:ext uri="{0D108BD9-81ED-4DB2-BD59-A6C34878D82A}">
                    <a16:rowId xmlns:a16="http://schemas.microsoft.com/office/drawing/2014/main" val="1595147681"/>
                  </a:ext>
                </a:extLst>
              </a:tr>
              <a:tr h="318533">
                <a:tc>
                  <a:txBody>
                    <a:bodyPr/>
                    <a:lstStyle/>
                    <a:p>
                      <a:r>
                        <a:rPr lang="en-US" sz="1200" dirty="0">
                          <a:solidFill>
                            <a:schemeClr val="tx2"/>
                          </a:solidFill>
                        </a:rPr>
                        <a:t>Atrial fibrillation and flutter</a:t>
                      </a:r>
                    </a:p>
                  </a:txBody>
                  <a:tcPr>
                    <a:solidFill>
                      <a:schemeClr val="bg2"/>
                    </a:solidFill>
                  </a:tcPr>
                </a:tc>
                <a:tc>
                  <a:txBody>
                    <a:bodyPr/>
                    <a:lstStyle/>
                    <a:p>
                      <a:pPr algn="ctr"/>
                      <a:r>
                        <a:rPr lang="en-US" sz="1200" dirty="0">
                          <a:solidFill>
                            <a:schemeClr val="tx2"/>
                          </a:solidFill>
                        </a:rPr>
                        <a:t>3 (3)</a:t>
                      </a:r>
                    </a:p>
                  </a:txBody>
                  <a:tcPr>
                    <a:solidFill>
                      <a:schemeClr val="bg2"/>
                    </a:solidFill>
                  </a:tcPr>
                </a:tc>
                <a:tc>
                  <a:txBody>
                    <a:bodyPr/>
                    <a:lstStyle/>
                    <a:p>
                      <a:pPr algn="ctr"/>
                      <a:r>
                        <a:rPr lang="en-US" sz="1200" dirty="0">
                          <a:solidFill>
                            <a:schemeClr val="tx2"/>
                          </a:solidFill>
                        </a:rPr>
                        <a:t>2 (2)</a:t>
                      </a:r>
                    </a:p>
                  </a:txBody>
                  <a:tcPr>
                    <a:solidFill>
                      <a:schemeClr val="bg2"/>
                    </a:solidFill>
                  </a:tcPr>
                </a:tc>
                <a:extLst>
                  <a:ext uri="{0D108BD9-81ED-4DB2-BD59-A6C34878D82A}">
                    <a16:rowId xmlns:a16="http://schemas.microsoft.com/office/drawing/2014/main" val="3851111168"/>
                  </a:ext>
                </a:extLst>
              </a:tr>
              <a:tr h="274320">
                <a:tc>
                  <a:txBody>
                    <a:bodyPr/>
                    <a:lstStyle/>
                    <a:p>
                      <a:r>
                        <a:rPr lang="en-US" sz="1200" dirty="0">
                          <a:solidFill>
                            <a:schemeClr val="tx2"/>
                          </a:solidFill>
                        </a:rPr>
                        <a:t>Opportunistic infections</a:t>
                      </a:r>
                    </a:p>
                  </a:txBody>
                  <a:tcPr>
                    <a:solidFill>
                      <a:srgbClr val="E7E8E9"/>
                    </a:solidFill>
                  </a:tcPr>
                </a:tc>
                <a:tc>
                  <a:txBody>
                    <a:bodyPr/>
                    <a:lstStyle/>
                    <a:p>
                      <a:pPr algn="ctr"/>
                      <a:r>
                        <a:rPr lang="en-US" sz="1200" dirty="0">
                          <a:solidFill>
                            <a:schemeClr val="tx2"/>
                          </a:solidFill>
                        </a:rPr>
                        <a:t>3 (3)</a:t>
                      </a:r>
                    </a:p>
                  </a:txBody>
                  <a:tcPr>
                    <a:solidFill>
                      <a:srgbClr val="E7E8E9"/>
                    </a:solidFill>
                  </a:tcPr>
                </a:tc>
                <a:tc>
                  <a:txBody>
                    <a:bodyPr/>
                    <a:lstStyle/>
                    <a:p>
                      <a:pPr algn="ctr"/>
                      <a:r>
                        <a:rPr lang="en-US" sz="1200" dirty="0">
                          <a:solidFill>
                            <a:schemeClr val="tx2"/>
                          </a:solidFill>
                        </a:rPr>
                        <a:t>0</a:t>
                      </a:r>
                    </a:p>
                  </a:txBody>
                  <a:tcPr>
                    <a:solidFill>
                      <a:srgbClr val="E7E8E9"/>
                    </a:solidFill>
                  </a:tcPr>
                </a:tc>
                <a:extLst>
                  <a:ext uri="{0D108BD9-81ED-4DB2-BD59-A6C34878D82A}">
                    <a16:rowId xmlns:a16="http://schemas.microsoft.com/office/drawing/2014/main" val="4095953670"/>
                  </a:ext>
                </a:extLst>
              </a:tr>
              <a:tr h="274320">
                <a:tc>
                  <a:txBody>
                    <a:bodyPr/>
                    <a:lstStyle/>
                    <a:p>
                      <a:r>
                        <a:rPr lang="en-US" sz="1200" dirty="0">
                          <a:solidFill>
                            <a:schemeClr val="tx2"/>
                          </a:solidFill>
                        </a:rPr>
                        <a:t>Tumor lysis syndrome</a:t>
                      </a:r>
                    </a:p>
                  </a:txBody>
                  <a:tcPr>
                    <a:solidFill>
                      <a:schemeClr val="bg2"/>
                    </a:solidFill>
                  </a:tcPr>
                </a:tc>
                <a:tc>
                  <a:txBody>
                    <a:bodyPr/>
                    <a:lstStyle/>
                    <a:p>
                      <a:pPr algn="ctr"/>
                      <a:r>
                        <a:rPr lang="en-US" sz="1200" dirty="0">
                          <a:solidFill>
                            <a:schemeClr val="tx2"/>
                          </a:solidFill>
                        </a:rPr>
                        <a:t>1 (1)</a:t>
                      </a:r>
                    </a:p>
                  </a:txBody>
                  <a:tcPr>
                    <a:solidFill>
                      <a:schemeClr val="bg2"/>
                    </a:solidFill>
                  </a:tcPr>
                </a:tc>
                <a:tc>
                  <a:txBody>
                    <a:bodyPr/>
                    <a:lstStyle/>
                    <a:p>
                      <a:pPr algn="ctr"/>
                      <a:r>
                        <a:rPr lang="en-US" sz="1200" dirty="0">
                          <a:solidFill>
                            <a:schemeClr val="tx2"/>
                          </a:solidFill>
                        </a:rPr>
                        <a:t>0</a:t>
                      </a:r>
                    </a:p>
                  </a:txBody>
                  <a:tcPr>
                    <a:solidFill>
                      <a:schemeClr val="bg2"/>
                    </a:solidFill>
                  </a:tcPr>
                </a:tc>
                <a:extLst>
                  <a:ext uri="{0D108BD9-81ED-4DB2-BD59-A6C34878D82A}">
                    <a16:rowId xmlns:a16="http://schemas.microsoft.com/office/drawing/2014/main" val="3015186840"/>
                  </a:ext>
                </a:extLst>
              </a:tr>
            </a:tbl>
          </a:graphicData>
        </a:graphic>
      </p:graphicFrame>
      <p:sp>
        <p:nvSpPr>
          <p:cNvPr id="7" name="TextBox 6">
            <a:extLst>
              <a:ext uri="{FF2B5EF4-FFF2-40B4-BE49-F238E27FC236}">
                <a16:creationId xmlns:a16="http://schemas.microsoft.com/office/drawing/2014/main" id="{2A07DD3D-13D7-9C47-D5A6-F5ED747FB736}"/>
              </a:ext>
            </a:extLst>
          </p:cNvPr>
          <p:cNvSpPr txBox="1"/>
          <p:nvPr/>
        </p:nvSpPr>
        <p:spPr>
          <a:xfrm>
            <a:off x="1533609" y="600710"/>
            <a:ext cx="3223260" cy="33855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55555">
                    <a:lumMod val="75000"/>
                    <a:lumOff val="25000"/>
                  </a:srgbClr>
                </a:solidFill>
                <a:effectLst/>
                <a:uLnTx/>
                <a:uFillTx/>
                <a:latin typeface="Calibri"/>
                <a:ea typeface="+mn-ea"/>
                <a:cs typeface="+mn-cs"/>
              </a:rPr>
              <a:t>TEAEs in &gt;15% of Patients</a:t>
            </a:r>
          </a:p>
        </p:txBody>
      </p:sp>
      <p:sp>
        <p:nvSpPr>
          <p:cNvPr id="8" name="TextBox 7">
            <a:extLst>
              <a:ext uri="{FF2B5EF4-FFF2-40B4-BE49-F238E27FC236}">
                <a16:creationId xmlns:a16="http://schemas.microsoft.com/office/drawing/2014/main" id="{746B0E05-2766-8B54-AD48-611A46833B2C}"/>
              </a:ext>
            </a:extLst>
          </p:cNvPr>
          <p:cNvSpPr txBox="1"/>
          <p:nvPr/>
        </p:nvSpPr>
        <p:spPr>
          <a:xfrm>
            <a:off x="7318514" y="600710"/>
            <a:ext cx="3223260" cy="33855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55555">
                    <a:lumMod val="75000"/>
                    <a:lumOff val="25000"/>
                  </a:srgbClr>
                </a:solidFill>
                <a:effectLst/>
                <a:uLnTx/>
                <a:uFillTx/>
                <a:latin typeface="Calibri"/>
                <a:ea typeface="+mn-ea"/>
                <a:cs typeface="+mn-cs"/>
              </a:rPr>
              <a:t>TEAEs of Special Interest</a:t>
            </a:r>
          </a:p>
        </p:txBody>
      </p:sp>
      <p:sp>
        <p:nvSpPr>
          <p:cNvPr id="10" name="Text Placeholder 3">
            <a:extLst>
              <a:ext uri="{FF2B5EF4-FFF2-40B4-BE49-F238E27FC236}">
                <a16:creationId xmlns:a16="http://schemas.microsoft.com/office/drawing/2014/main" id="{8B5F0BCD-0A88-A9FD-9DC6-BCE430694CA3}"/>
              </a:ext>
            </a:extLst>
          </p:cNvPr>
          <p:cNvSpPr txBox="1">
            <a:spLocks/>
          </p:cNvSpPr>
          <p:nvPr/>
        </p:nvSpPr>
        <p:spPr>
          <a:xfrm>
            <a:off x="9295904" y="6236331"/>
            <a:ext cx="2491739" cy="218016"/>
          </a:xfrm>
          <a:prstGeom prst="rect">
            <a:avLst/>
          </a:prstGeom>
          <a:noFill/>
        </p:spPr>
        <p:txBody>
          <a:bodyPr vert="horz" lIns="91440" tIns="45720" rIns="91440" bIns="45720" rtlCol="0" anchor="t">
            <a:noAutofit/>
          </a:bodyPr>
          <a:lstStyle>
            <a:lvl1pPr marL="0" indent="0" algn="l" defTabSz="609585" rtl="0" eaLnBrk="1" latinLnBrk="0" hangingPunct="1">
              <a:spcBef>
                <a:spcPts val="0"/>
              </a:spcBef>
              <a:buClr>
                <a:srgbClr val="346691"/>
              </a:buClr>
              <a:buFont typeface="Arial"/>
              <a:buNone/>
              <a:defRPr sz="800" kern="1200">
                <a:solidFill>
                  <a:schemeClr val="bg1">
                    <a:lumMod val="65000"/>
                  </a:schemeClr>
                </a:solidFill>
                <a:latin typeface="Arial"/>
                <a:ea typeface="+mn-ea"/>
                <a:cs typeface="Arial"/>
              </a:defRPr>
            </a:lvl1pPr>
            <a:lvl2pPr marL="990575" indent="-380990"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2pPr>
            <a:lvl3pPr marL="1523962" indent="-304792"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3pPr>
            <a:lvl4pPr marL="2133547"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4pPr>
            <a:lvl5pPr marL="2743131"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
                <a:srgbClr val="346691"/>
              </a:buClr>
              <a:buSzTx/>
              <a:buFont typeface="Arial"/>
              <a:buNone/>
              <a:tabLst/>
              <a:defRPr/>
            </a:pPr>
            <a:r>
              <a:rPr kumimoji="0" lang="en-US" sz="1000" b="0" i="0" u="none" strike="noStrike" kern="1200" cap="none" spc="0" normalizeH="0" baseline="0" noProof="0" dirty="0">
                <a:ln>
                  <a:noFill/>
                </a:ln>
                <a:solidFill>
                  <a:srgbClr val="555555">
                    <a:lumMod val="50000"/>
                    <a:lumOff val="50000"/>
                  </a:srgbClr>
                </a:solidFill>
                <a:effectLst/>
                <a:uLnTx/>
                <a:uFillTx/>
                <a:latin typeface="Roboto" panose="02000000000000000000" pitchFamily="2" charset="0"/>
                <a:ea typeface="+mn-ea"/>
                <a:cs typeface="Arial"/>
              </a:rPr>
              <a:t>*This regimen is not yet FDA-approved</a:t>
            </a:r>
          </a:p>
        </p:txBody>
      </p:sp>
    </p:spTree>
    <p:extLst>
      <p:ext uri="{BB962C8B-B14F-4D97-AF65-F5344CB8AC3E}">
        <p14:creationId xmlns:p14="http://schemas.microsoft.com/office/powerpoint/2010/main" val="12509582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24549-F50A-C7B8-4123-2273DD0ED02D}"/>
              </a:ext>
            </a:extLst>
          </p:cNvPr>
          <p:cNvSpPr>
            <a:spLocks noGrp="1"/>
          </p:cNvSpPr>
          <p:nvPr>
            <p:ph type="title"/>
          </p:nvPr>
        </p:nvSpPr>
        <p:spPr>
          <a:xfrm>
            <a:off x="609599" y="441756"/>
            <a:ext cx="10960324" cy="553997"/>
          </a:xfrm>
        </p:spPr>
        <p:txBody>
          <a:bodyPr/>
          <a:lstStyle/>
          <a:p>
            <a:r>
              <a:rPr lang="en-US" dirty="0"/>
              <a:t>High Level Summary of Reported Sonrotoclax Studies in 1L</a:t>
            </a:r>
          </a:p>
        </p:txBody>
      </p:sp>
      <p:graphicFrame>
        <p:nvGraphicFramePr>
          <p:cNvPr id="4" name="Table 3">
            <a:extLst>
              <a:ext uri="{FF2B5EF4-FFF2-40B4-BE49-F238E27FC236}">
                <a16:creationId xmlns:a16="http://schemas.microsoft.com/office/drawing/2014/main" id="{D8CF636B-1F88-0E90-3472-655E1380512A}"/>
              </a:ext>
            </a:extLst>
          </p:cNvPr>
          <p:cNvGraphicFramePr>
            <a:graphicFrameLocks noGrp="1"/>
          </p:cNvGraphicFramePr>
          <p:nvPr/>
        </p:nvGraphicFramePr>
        <p:xfrm>
          <a:off x="708237" y="2538758"/>
          <a:ext cx="10861687" cy="2026825"/>
        </p:xfrm>
        <a:graphic>
          <a:graphicData uri="http://schemas.openxmlformats.org/drawingml/2006/table">
            <a:tbl>
              <a:tblPr firstRow="1" bandRow="1">
                <a:tableStyleId>{5C22544A-7EE6-4342-B048-85BDC9FD1C3A}</a:tableStyleId>
              </a:tblPr>
              <a:tblGrid>
                <a:gridCol w="1188552">
                  <a:extLst>
                    <a:ext uri="{9D8B030D-6E8A-4147-A177-3AD203B41FA5}">
                      <a16:colId xmlns:a16="http://schemas.microsoft.com/office/drawing/2014/main" val="1799631317"/>
                    </a:ext>
                  </a:extLst>
                </a:gridCol>
                <a:gridCol w="1188552">
                  <a:extLst>
                    <a:ext uri="{9D8B030D-6E8A-4147-A177-3AD203B41FA5}">
                      <a16:colId xmlns:a16="http://schemas.microsoft.com/office/drawing/2014/main" val="1888497162"/>
                    </a:ext>
                  </a:extLst>
                </a:gridCol>
                <a:gridCol w="1188552">
                  <a:extLst>
                    <a:ext uri="{9D8B030D-6E8A-4147-A177-3AD203B41FA5}">
                      <a16:colId xmlns:a16="http://schemas.microsoft.com/office/drawing/2014/main" val="944502084"/>
                    </a:ext>
                  </a:extLst>
                </a:gridCol>
                <a:gridCol w="1056132">
                  <a:extLst>
                    <a:ext uri="{9D8B030D-6E8A-4147-A177-3AD203B41FA5}">
                      <a16:colId xmlns:a16="http://schemas.microsoft.com/office/drawing/2014/main" val="1052551829"/>
                    </a:ext>
                  </a:extLst>
                </a:gridCol>
                <a:gridCol w="1443703">
                  <a:extLst>
                    <a:ext uri="{9D8B030D-6E8A-4147-A177-3AD203B41FA5}">
                      <a16:colId xmlns:a16="http://schemas.microsoft.com/office/drawing/2014/main" val="558702680"/>
                    </a:ext>
                  </a:extLst>
                </a:gridCol>
                <a:gridCol w="1647179">
                  <a:extLst>
                    <a:ext uri="{9D8B030D-6E8A-4147-A177-3AD203B41FA5}">
                      <a16:colId xmlns:a16="http://schemas.microsoft.com/office/drawing/2014/main" val="3776861047"/>
                    </a:ext>
                  </a:extLst>
                </a:gridCol>
                <a:gridCol w="1482421">
                  <a:extLst>
                    <a:ext uri="{9D8B030D-6E8A-4147-A177-3AD203B41FA5}">
                      <a16:colId xmlns:a16="http://schemas.microsoft.com/office/drawing/2014/main" val="624926960"/>
                    </a:ext>
                  </a:extLst>
                </a:gridCol>
                <a:gridCol w="629843">
                  <a:extLst>
                    <a:ext uri="{9D8B030D-6E8A-4147-A177-3AD203B41FA5}">
                      <a16:colId xmlns:a16="http://schemas.microsoft.com/office/drawing/2014/main" val="764055356"/>
                    </a:ext>
                  </a:extLst>
                </a:gridCol>
                <a:gridCol w="1036753">
                  <a:extLst>
                    <a:ext uri="{9D8B030D-6E8A-4147-A177-3AD203B41FA5}">
                      <a16:colId xmlns:a16="http://schemas.microsoft.com/office/drawing/2014/main" val="2702452899"/>
                    </a:ext>
                  </a:extLst>
                </a:gridCol>
              </a:tblGrid>
              <a:tr h="990505">
                <a:tc>
                  <a:txBody>
                    <a:bodyPr/>
                    <a:lstStyle/>
                    <a:p>
                      <a:r>
                        <a:rPr lang="en-US" sz="1500" dirty="0">
                          <a:solidFill>
                            <a:schemeClr val="tx1"/>
                          </a:solidFill>
                        </a:rPr>
                        <a:t>BGB-11417-101</a:t>
                      </a:r>
                    </a:p>
                  </a:txBody>
                  <a:tcPr marL="121920" marR="121920" marT="60960" marB="60960">
                    <a:solidFill>
                      <a:schemeClr val="accent2">
                        <a:lumMod val="40000"/>
                        <a:lumOff val="60000"/>
                      </a:schemeClr>
                    </a:solidFill>
                  </a:tcPr>
                </a:tc>
                <a:tc>
                  <a:txBody>
                    <a:bodyPr/>
                    <a:lstStyle/>
                    <a:p>
                      <a:pPr algn="ctr"/>
                      <a:r>
                        <a:rPr lang="en-US" sz="1500" dirty="0">
                          <a:solidFill>
                            <a:schemeClr val="tx1"/>
                          </a:solidFill>
                        </a:rPr>
                        <a:t>SO</a:t>
                      </a:r>
                    </a:p>
                  </a:txBody>
                  <a:tcPr marL="121920" marR="121920" marT="60960" marB="60960" anchor="ctr">
                    <a:solidFill>
                      <a:schemeClr val="accent2">
                        <a:lumMod val="40000"/>
                        <a:lumOff val="60000"/>
                      </a:schemeClr>
                    </a:solidFill>
                  </a:tcPr>
                </a:tc>
                <a:tc>
                  <a:txBody>
                    <a:bodyPr/>
                    <a:lstStyle/>
                    <a:p>
                      <a:pPr algn="ctr"/>
                      <a:r>
                        <a:rPr lang="en-US" sz="1500" dirty="0">
                          <a:solidFill>
                            <a:schemeClr val="tx1"/>
                          </a:solidFill>
                        </a:rPr>
                        <a:t>15 cycles</a:t>
                      </a:r>
                    </a:p>
                  </a:txBody>
                  <a:tcPr marL="121920" marR="121920" marT="60960" marB="60960" anchor="ctr">
                    <a:solidFill>
                      <a:schemeClr val="accent2">
                        <a:lumMod val="40000"/>
                        <a:lumOff val="60000"/>
                      </a:schemeClr>
                    </a:solidFill>
                  </a:tcPr>
                </a:tc>
                <a:tc>
                  <a:txBody>
                    <a:bodyPr/>
                    <a:lstStyle/>
                    <a:p>
                      <a:pPr algn="ctr"/>
                      <a:r>
                        <a:rPr lang="en-US" sz="1500" dirty="0">
                          <a:solidFill>
                            <a:schemeClr val="tx1"/>
                          </a:solidFill>
                        </a:rPr>
                        <a:t>12m</a:t>
                      </a:r>
                    </a:p>
                  </a:txBody>
                  <a:tcPr marL="121920" marR="121920" marT="60960" marB="60960" anchor="ctr">
                    <a:solidFill>
                      <a:schemeClr val="accent2">
                        <a:lumMod val="40000"/>
                        <a:lumOff val="60000"/>
                      </a:schemeClr>
                    </a:solidFill>
                  </a:tcPr>
                </a:tc>
                <a:tc>
                  <a:txBody>
                    <a:bodyPr/>
                    <a:lstStyle/>
                    <a:p>
                      <a:pPr algn="ctr"/>
                      <a:r>
                        <a:rPr lang="en-US" sz="1500" dirty="0">
                          <a:solidFill>
                            <a:schemeClr val="tx1"/>
                          </a:solidFill>
                        </a:rPr>
                        <a:t>94%/40%</a:t>
                      </a:r>
                    </a:p>
                  </a:txBody>
                  <a:tcPr marL="121920" marR="121920" marT="60960" marB="60960" anchor="ctr">
                    <a:solidFill>
                      <a:schemeClr val="accent2">
                        <a:lumMod val="40000"/>
                        <a:lumOff val="60000"/>
                      </a:schemeClr>
                    </a:solidFill>
                  </a:tcPr>
                </a:tc>
                <a:tc>
                  <a:txBody>
                    <a:bodyPr/>
                    <a:lstStyle/>
                    <a:p>
                      <a:pPr algn="ctr"/>
                      <a:r>
                        <a:rPr lang="en-US" sz="1500" dirty="0">
                          <a:solidFill>
                            <a:schemeClr val="tx1"/>
                          </a:solidFill>
                        </a:rPr>
                        <a:t>83%/75%</a:t>
                      </a:r>
                    </a:p>
                  </a:txBody>
                  <a:tcPr marL="121920" marR="121920" marT="60960" marB="60960" anchor="ctr">
                    <a:solidFill>
                      <a:schemeClr val="accent2">
                        <a:lumMod val="40000"/>
                        <a:lumOff val="60000"/>
                      </a:schemeClr>
                    </a:solidFill>
                  </a:tcPr>
                </a:tc>
                <a:tc>
                  <a:txBody>
                    <a:bodyPr/>
                    <a:lstStyle/>
                    <a:p>
                      <a:pPr algn="ctr"/>
                      <a:r>
                        <a:rPr lang="en-US" sz="1500" dirty="0">
                          <a:solidFill>
                            <a:schemeClr val="tx1"/>
                          </a:solidFill>
                        </a:rPr>
                        <a:t>NR</a:t>
                      </a:r>
                    </a:p>
                  </a:txBody>
                  <a:tcPr marL="121920" marR="121920" marT="60960" marB="60960" anchor="ctr">
                    <a:solidFill>
                      <a:schemeClr val="accent2">
                        <a:lumMod val="40000"/>
                        <a:lumOff val="60000"/>
                      </a:schemeClr>
                    </a:solidFill>
                  </a:tcPr>
                </a:tc>
                <a:tc>
                  <a:txBody>
                    <a:bodyPr/>
                    <a:lstStyle/>
                    <a:p>
                      <a:pPr algn="ctr"/>
                      <a:r>
                        <a:rPr lang="en-US" sz="1500" dirty="0">
                          <a:solidFill>
                            <a:schemeClr val="tx1"/>
                          </a:solidFill>
                        </a:rPr>
                        <a:t>NR</a:t>
                      </a:r>
                    </a:p>
                  </a:txBody>
                  <a:tcPr marL="121920" marR="121920" marT="60960" marB="60960" anchor="ctr">
                    <a:solidFill>
                      <a:schemeClr val="accent2">
                        <a:lumMod val="40000"/>
                        <a:lumOff val="60000"/>
                      </a:schemeClr>
                    </a:solidFill>
                  </a:tcPr>
                </a:tc>
                <a:tc>
                  <a:txBody>
                    <a:bodyPr/>
                    <a:lstStyle/>
                    <a:p>
                      <a:r>
                        <a:rPr lang="en-US" sz="1500" dirty="0">
                          <a:solidFill>
                            <a:schemeClr val="tx1"/>
                          </a:solidFill>
                        </a:rPr>
                        <a:t>9% (COVID)</a:t>
                      </a:r>
                    </a:p>
                  </a:txBody>
                  <a:tcPr marL="121920" marR="121920" marT="60960" marB="60960">
                    <a:solidFill>
                      <a:schemeClr val="accent2">
                        <a:lumMod val="40000"/>
                        <a:lumOff val="60000"/>
                      </a:schemeClr>
                    </a:solidFill>
                  </a:tcPr>
                </a:tc>
                <a:extLst>
                  <a:ext uri="{0D108BD9-81ED-4DB2-BD59-A6C34878D82A}">
                    <a16:rowId xmlns:a16="http://schemas.microsoft.com/office/drawing/2014/main" val="777013272"/>
                  </a:ext>
                </a:extLst>
              </a:tr>
              <a:tr h="1016000">
                <a:tc>
                  <a:txBody>
                    <a:bodyPr/>
                    <a:lstStyle/>
                    <a:p>
                      <a:r>
                        <a:rPr lang="en-US" sz="1500" b="1" dirty="0"/>
                        <a:t>BGB-11417-101</a:t>
                      </a:r>
                    </a:p>
                  </a:txBody>
                  <a:tcPr marL="121920" marR="121920" marT="60960" marB="60960">
                    <a:solidFill>
                      <a:schemeClr val="accent3">
                        <a:lumMod val="40000"/>
                        <a:lumOff val="60000"/>
                      </a:schemeClr>
                    </a:solidFill>
                  </a:tcPr>
                </a:tc>
                <a:tc>
                  <a:txBody>
                    <a:bodyPr/>
                    <a:lstStyle/>
                    <a:p>
                      <a:pPr algn="ctr"/>
                      <a:r>
                        <a:rPr lang="en-US" sz="1500" b="1" dirty="0"/>
                        <a:t>ZS</a:t>
                      </a:r>
                    </a:p>
                  </a:txBody>
                  <a:tcPr marL="121920" marR="121920" marT="60960" marB="60960" anchor="ctr">
                    <a:solidFill>
                      <a:schemeClr val="accent3">
                        <a:lumMod val="40000"/>
                        <a:lumOff val="60000"/>
                      </a:schemeClr>
                    </a:solidFill>
                  </a:tcPr>
                </a:tc>
                <a:tc>
                  <a:txBody>
                    <a:bodyPr/>
                    <a:lstStyle/>
                    <a:p>
                      <a:pPr algn="ctr"/>
                      <a:r>
                        <a:rPr lang="en-US" sz="1500" b="1" dirty="0"/>
                        <a:t>TTP</a:t>
                      </a:r>
                    </a:p>
                  </a:txBody>
                  <a:tcPr marL="121920" marR="121920" marT="60960" marB="60960" anchor="ctr">
                    <a:solidFill>
                      <a:schemeClr val="accent3">
                        <a:lumMod val="40000"/>
                        <a:lumOff val="60000"/>
                      </a:schemeClr>
                    </a:solidFill>
                  </a:tcPr>
                </a:tc>
                <a:tc>
                  <a:txBody>
                    <a:bodyPr/>
                    <a:lstStyle/>
                    <a:p>
                      <a:pPr algn="ctr"/>
                      <a:r>
                        <a:rPr lang="en-US" sz="1500" b="1" dirty="0"/>
                        <a:t>19.3m</a:t>
                      </a:r>
                    </a:p>
                  </a:txBody>
                  <a:tcPr marL="121920" marR="121920" marT="60960" marB="60960" anchor="ctr">
                    <a:solidFill>
                      <a:schemeClr val="accent3">
                        <a:lumMod val="40000"/>
                        <a:lumOff val="60000"/>
                      </a:schemeClr>
                    </a:solidFill>
                  </a:tcPr>
                </a:tc>
                <a:tc>
                  <a:txBody>
                    <a:bodyPr/>
                    <a:lstStyle/>
                    <a:p>
                      <a:pPr algn="ctr"/>
                      <a:r>
                        <a:rPr lang="en-US" sz="1500" b="1" dirty="0"/>
                        <a:t>100%/42%</a:t>
                      </a:r>
                    </a:p>
                  </a:txBody>
                  <a:tcPr marL="121920" marR="121920" marT="60960" marB="60960" anchor="ctr">
                    <a:solidFill>
                      <a:schemeClr val="accent3">
                        <a:lumMod val="40000"/>
                        <a:lumOff val="60000"/>
                      </a:schemeClr>
                    </a:solidFill>
                  </a:tcPr>
                </a:tc>
                <a:tc>
                  <a:txBody>
                    <a:bodyPr/>
                    <a:lstStyle/>
                    <a:p>
                      <a:pPr algn="ctr"/>
                      <a:r>
                        <a:rPr lang="en-US" sz="1500" b="1" dirty="0"/>
                        <a:t>91%/NR</a:t>
                      </a:r>
                    </a:p>
                  </a:txBody>
                  <a:tcPr marL="121920" marR="121920" marT="60960" marB="60960" anchor="ctr">
                    <a:solidFill>
                      <a:schemeClr val="accent3">
                        <a:lumMod val="40000"/>
                        <a:lumOff val="60000"/>
                      </a:schemeClr>
                    </a:solidFill>
                  </a:tcPr>
                </a:tc>
                <a:tc>
                  <a:txBody>
                    <a:bodyPr/>
                    <a:lstStyle/>
                    <a:p>
                      <a:pPr algn="ctr"/>
                      <a:r>
                        <a:rPr lang="en-US" sz="1500" b="1" dirty="0"/>
                        <a:t>100%</a:t>
                      </a:r>
                    </a:p>
                  </a:txBody>
                  <a:tcPr marL="121920" marR="121920" marT="60960" marB="60960" anchor="ctr">
                    <a:solidFill>
                      <a:schemeClr val="accent3">
                        <a:lumMod val="40000"/>
                        <a:lumOff val="60000"/>
                      </a:schemeClr>
                    </a:solidFill>
                  </a:tcPr>
                </a:tc>
                <a:tc>
                  <a:txBody>
                    <a:bodyPr/>
                    <a:lstStyle/>
                    <a:p>
                      <a:pPr algn="ctr"/>
                      <a:r>
                        <a:rPr lang="en-US" sz="1500" b="1" dirty="0"/>
                        <a:t>NR</a:t>
                      </a:r>
                    </a:p>
                  </a:txBody>
                  <a:tcPr marL="121920" marR="121920" marT="60960" marB="60960" anchor="ctr">
                    <a:solidFill>
                      <a:schemeClr val="accent3">
                        <a:lumMod val="40000"/>
                        <a:lumOff val="60000"/>
                      </a:schemeClr>
                    </a:solidFill>
                  </a:tcPr>
                </a:tc>
                <a:tc>
                  <a:txBody>
                    <a:bodyPr/>
                    <a:lstStyle/>
                    <a:p>
                      <a:r>
                        <a:rPr lang="en-US" sz="1500" b="1" dirty="0"/>
                        <a:t>1% COVID</a:t>
                      </a:r>
                    </a:p>
                    <a:p>
                      <a:r>
                        <a:rPr lang="en-US" sz="1500" b="1" dirty="0"/>
                        <a:t>No Gr3 or greater URTI</a:t>
                      </a:r>
                    </a:p>
                  </a:txBody>
                  <a:tcPr marL="121920" marR="121920" marT="60960" marB="60960">
                    <a:solidFill>
                      <a:schemeClr val="accent3">
                        <a:lumMod val="40000"/>
                        <a:lumOff val="60000"/>
                      </a:schemeClr>
                    </a:solidFill>
                  </a:tcPr>
                </a:tc>
                <a:extLst>
                  <a:ext uri="{0D108BD9-81ED-4DB2-BD59-A6C34878D82A}">
                    <a16:rowId xmlns:a16="http://schemas.microsoft.com/office/drawing/2014/main" val="843476754"/>
                  </a:ext>
                </a:extLst>
              </a:tr>
            </a:tbl>
          </a:graphicData>
        </a:graphic>
      </p:graphicFrame>
      <p:graphicFrame>
        <p:nvGraphicFramePr>
          <p:cNvPr id="5" name="Table 4">
            <a:extLst>
              <a:ext uri="{FF2B5EF4-FFF2-40B4-BE49-F238E27FC236}">
                <a16:creationId xmlns:a16="http://schemas.microsoft.com/office/drawing/2014/main" id="{D90EFDD5-DDB9-EB25-5CE7-DD8F6890F9F3}"/>
              </a:ext>
            </a:extLst>
          </p:cNvPr>
          <p:cNvGraphicFramePr>
            <a:graphicFrameLocks noGrp="1"/>
          </p:cNvGraphicFramePr>
          <p:nvPr/>
        </p:nvGraphicFramePr>
        <p:xfrm>
          <a:off x="708237" y="1776757"/>
          <a:ext cx="10861687" cy="762000"/>
        </p:xfrm>
        <a:graphic>
          <a:graphicData uri="http://schemas.openxmlformats.org/drawingml/2006/table">
            <a:tbl>
              <a:tblPr firstRow="1" bandRow="1">
                <a:tableStyleId>{5C22544A-7EE6-4342-B048-85BDC9FD1C3A}</a:tableStyleId>
              </a:tblPr>
              <a:tblGrid>
                <a:gridCol w="1188552">
                  <a:extLst>
                    <a:ext uri="{9D8B030D-6E8A-4147-A177-3AD203B41FA5}">
                      <a16:colId xmlns:a16="http://schemas.microsoft.com/office/drawing/2014/main" val="4280487895"/>
                    </a:ext>
                  </a:extLst>
                </a:gridCol>
                <a:gridCol w="1188552">
                  <a:extLst>
                    <a:ext uri="{9D8B030D-6E8A-4147-A177-3AD203B41FA5}">
                      <a16:colId xmlns:a16="http://schemas.microsoft.com/office/drawing/2014/main" val="4088604550"/>
                    </a:ext>
                  </a:extLst>
                </a:gridCol>
                <a:gridCol w="1188552">
                  <a:extLst>
                    <a:ext uri="{9D8B030D-6E8A-4147-A177-3AD203B41FA5}">
                      <a16:colId xmlns:a16="http://schemas.microsoft.com/office/drawing/2014/main" val="3053816131"/>
                    </a:ext>
                  </a:extLst>
                </a:gridCol>
                <a:gridCol w="1056131">
                  <a:extLst>
                    <a:ext uri="{9D8B030D-6E8A-4147-A177-3AD203B41FA5}">
                      <a16:colId xmlns:a16="http://schemas.microsoft.com/office/drawing/2014/main" val="2807254364"/>
                    </a:ext>
                  </a:extLst>
                </a:gridCol>
                <a:gridCol w="1443704">
                  <a:extLst>
                    <a:ext uri="{9D8B030D-6E8A-4147-A177-3AD203B41FA5}">
                      <a16:colId xmlns:a16="http://schemas.microsoft.com/office/drawing/2014/main" val="53512695"/>
                    </a:ext>
                  </a:extLst>
                </a:gridCol>
                <a:gridCol w="1647177">
                  <a:extLst>
                    <a:ext uri="{9D8B030D-6E8A-4147-A177-3AD203B41FA5}">
                      <a16:colId xmlns:a16="http://schemas.microsoft.com/office/drawing/2014/main" val="2057745665"/>
                    </a:ext>
                  </a:extLst>
                </a:gridCol>
                <a:gridCol w="1482423">
                  <a:extLst>
                    <a:ext uri="{9D8B030D-6E8A-4147-A177-3AD203B41FA5}">
                      <a16:colId xmlns:a16="http://schemas.microsoft.com/office/drawing/2014/main" val="1039158260"/>
                    </a:ext>
                  </a:extLst>
                </a:gridCol>
                <a:gridCol w="629843">
                  <a:extLst>
                    <a:ext uri="{9D8B030D-6E8A-4147-A177-3AD203B41FA5}">
                      <a16:colId xmlns:a16="http://schemas.microsoft.com/office/drawing/2014/main" val="3189882169"/>
                    </a:ext>
                  </a:extLst>
                </a:gridCol>
                <a:gridCol w="1036753">
                  <a:extLst>
                    <a:ext uri="{9D8B030D-6E8A-4147-A177-3AD203B41FA5}">
                      <a16:colId xmlns:a16="http://schemas.microsoft.com/office/drawing/2014/main" val="5647338"/>
                    </a:ext>
                  </a:extLst>
                </a:gridCol>
              </a:tblGrid>
              <a:tr h="762000">
                <a:tc>
                  <a:txBody>
                    <a:bodyPr/>
                    <a:lstStyle/>
                    <a:p>
                      <a:pPr algn="ctr"/>
                      <a:r>
                        <a:rPr lang="en-US" sz="1400" b="1" dirty="0">
                          <a:solidFill>
                            <a:schemeClr val="bg1"/>
                          </a:solidFill>
                        </a:rPr>
                        <a:t>Trial</a:t>
                      </a:r>
                    </a:p>
                  </a:txBody>
                  <a:tcPr marL="121920" marR="121920" marT="60960" marB="60960" anchor="b">
                    <a:solidFill>
                      <a:schemeClr val="accent1"/>
                    </a:solidFill>
                  </a:tcPr>
                </a:tc>
                <a:tc>
                  <a:txBody>
                    <a:bodyPr/>
                    <a:lstStyle/>
                    <a:p>
                      <a:pPr algn="ctr"/>
                      <a:r>
                        <a:rPr lang="en-US" sz="1400" b="1" dirty="0">
                          <a:solidFill>
                            <a:schemeClr val="bg1"/>
                          </a:solidFill>
                        </a:rPr>
                        <a:t>Drugs</a:t>
                      </a:r>
                    </a:p>
                  </a:txBody>
                  <a:tcPr marL="121920" marR="121920" marT="60960" marB="60960" anchor="b">
                    <a:solidFill>
                      <a:schemeClr val="accent1"/>
                    </a:solidFill>
                  </a:tcPr>
                </a:tc>
                <a:tc>
                  <a:txBody>
                    <a:bodyPr/>
                    <a:lstStyle/>
                    <a:p>
                      <a:pPr algn="ctr"/>
                      <a:r>
                        <a:rPr lang="en-US" sz="1400" b="1" dirty="0">
                          <a:solidFill>
                            <a:schemeClr val="bg1"/>
                          </a:solidFill>
                        </a:rPr>
                        <a:t>Treatment Duration</a:t>
                      </a:r>
                    </a:p>
                  </a:txBody>
                  <a:tcPr marL="121920" marR="121920" marT="60960" marB="60960" anchor="b">
                    <a:solidFill>
                      <a:schemeClr val="accent1"/>
                    </a:solidFill>
                  </a:tcPr>
                </a:tc>
                <a:tc>
                  <a:txBody>
                    <a:bodyPr/>
                    <a:lstStyle/>
                    <a:p>
                      <a:pPr algn="ctr"/>
                      <a:r>
                        <a:rPr lang="en-US" sz="1400" b="1" dirty="0">
                          <a:solidFill>
                            <a:schemeClr val="bg1"/>
                          </a:solidFill>
                        </a:rPr>
                        <a:t>Longest Follow-up</a:t>
                      </a:r>
                    </a:p>
                  </a:txBody>
                  <a:tcPr marL="121920" marR="121920" marT="60960" marB="60960" anchor="b">
                    <a:solidFill>
                      <a:schemeClr val="accent1"/>
                    </a:solidFill>
                  </a:tcPr>
                </a:tc>
                <a:tc>
                  <a:txBody>
                    <a:bodyPr/>
                    <a:lstStyle/>
                    <a:p>
                      <a:pPr algn="ctr"/>
                      <a:r>
                        <a:rPr lang="en-US" sz="1400" b="1" dirty="0">
                          <a:solidFill>
                            <a:schemeClr val="bg1"/>
                          </a:solidFill>
                        </a:rPr>
                        <a:t>ORR/CR</a:t>
                      </a:r>
                    </a:p>
                  </a:txBody>
                  <a:tcPr marL="121920" marR="121920" marT="60960" marB="60960" anchor="b">
                    <a:solidFill>
                      <a:schemeClr val="accent1"/>
                    </a:solidFill>
                  </a:tcPr>
                </a:tc>
                <a:tc>
                  <a:txBody>
                    <a:bodyPr/>
                    <a:lstStyle/>
                    <a:p>
                      <a:pPr algn="ctr"/>
                      <a:r>
                        <a:rPr lang="en-US" sz="1400" b="1" dirty="0">
                          <a:solidFill>
                            <a:schemeClr val="bg1"/>
                          </a:solidFill>
                        </a:rPr>
                        <a:t>MRD4/MRD6 EOT or EOT+3</a:t>
                      </a:r>
                    </a:p>
                  </a:txBody>
                  <a:tcPr marL="121920" marR="121920" marT="60960" marB="60960" anchor="b">
                    <a:solidFill>
                      <a:schemeClr val="accent1"/>
                    </a:solidFill>
                  </a:tcPr>
                </a:tc>
                <a:tc>
                  <a:txBody>
                    <a:bodyPr/>
                    <a:lstStyle/>
                    <a:p>
                      <a:pPr algn="ctr"/>
                      <a:r>
                        <a:rPr lang="en-US" sz="1400" b="1" dirty="0">
                          <a:solidFill>
                            <a:schemeClr val="bg1"/>
                          </a:solidFill>
                        </a:rPr>
                        <a:t>PFS</a:t>
                      </a:r>
                    </a:p>
                    <a:p>
                      <a:pPr algn="ctr"/>
                      <a:r>
                        <a:rPr lang="en-US" sz="1400" b="1" dirty="0">
                          <a:solidFill>
                            <a:schemeClr val="bg1"/>
                          </a:solidFill>
                        </a:rPr>
                        <a:t>(uIGHV/mIGHV)</a:t>
                      </a:r>
                    </a:p>
                  </a:txBody>
                  <a:tcPr marL="121920" marR="121920" marT="60960" marB="60960" anchor="b">
                    <a:solidFill>
                      <a:schemeClr val="accent1"/>
                    </a:solidFill>
                  </a:tcPr>
                </a:tc>
                <a:tc>
                  <a:txBody>
                    <a:bodyPr/>
                    <a:lstStyle/>
                    <a:p>
                      <a:pPr algn="ctr"/>
                      <a:r>
                        <a:rPr lang="en-US" sz="1400" b="1" dirty="0">
                          <a:solidFill>
                            <a:schemeClr val="bg1"/>
                          </a:solidFill>
                        </a:rPr>
                        <a:t>OS</a:t>
                      </a:r>
                    </a:p>
                  </a:txBody>
                  <a:tcPr marL="121920" marR="121920" marT="60960" marB="60960" anchor="b">
                    <a:solidFill>
                      <a:schemeClr val="accent1"/>
                    </a:solidFill>
                  </a:tcPr>
                </a:tc>
                <a:tc>
                  <a:txBody>
                    <a:bodyPr/>
                    <a:lstStyle/>
                    <a:p>
                      <a:pPr algn="ctr"/>
                      <a:r>
                        <a:rPr lang="en-US" sz="1400" b="1" dirty="0">
                          <a:solidFill>
                            <a:schemeClr val="bg1"/>
                          </a:solidFill>
                        </a:rPr>
                        <a:t>Infections</a:t>
                      </a:r>
                    </a:p>
                    <a:p>
                      <a:pPr algn="ctr"/>
                      <a:r>
                        <a:rPr lang="en-US" sz="1400" b="1" dirty="0">
                          <a:solidFill>
                            <a:schemeClr val="bg1"/>
                          </a:solidFill>
                        </a:rPr>
                        <a:t>Gr3 or Greater</a:t>
                      </a:r>
                    </a:p>
                  </a:txBody>
                  <a:tcPr marL="121920" marR="121920" marT="60960" marB="60960" anchor="b">
                    <a:solidFill>
                      <a:schemeClr val="accent1"/>
                    </a:solidFill>
                  </a:tcPr>
                </a:tc>
                <a:extLst>
                  <a:ext uri="{0D108BD9-81ED-4DB2-BD59-A6C34878D82A}">
                    <a16:rowId xmlns:a16="http://schemas.microsoft.com/office/drawing/2014/main" val="2083021133"/>
                  </a:ext>
                </a:extLst>
              </a:tr>
            </a:tbl>
          </a:graphicData>
        </a:graphic>
      </p:graphicFrame>
      <p:sp>
        <p:nvSpPr>
          <p:cNvPr id="6" name="TextBox 5">
            <a:extLst>
              <a:ext uri="{FF2B5EF4-FFF2-40B4-BE49-F238E27FC236}">
                <a16:creationId xmlns:a16="http://schemas.microsoft.com/office/drawing/2014/main" id="{EACD0688-05B7-95E4-4999-D4D0CBE0C059}"/>
              </a:ext>
            </a:extLst>
          </p:cNvPr>
          <p:cNvSpPr txBox="1"/>
          <p:nvPr/>
        </p:nvSpPr>
        <p:spPr>
          <a:xfrm>
            <a:off x="1046302" y="4983748"/>
            <a:ext cx="10523621" cy="107721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D2E2D"/>
                </a:solidFill>
                <a:effectLst/>
                <a:uLnTx/>
                <a:uFillTx/>
                <a:latin typeface="Calibri"/>
                <a:ea typeface="+mn-ea"/>
                <a:cs typeface="+mn-cs"/>
              </a:rPr>
              <a:t>CELESTIAL: ZS vs VenO in 1L CLL is Enrolled and awaiting endpoint data maturity</a:t>
            </a:r>
          </a:p>
        </p:txBody>
      </p:sp>
    </p:spTree>
    <p:extLst>
      <p:ext uri="{BB962C8B-B14F-4D97-AF65-F5344CB8AC3E}">
        <p14:creationId xmlns:p14="http://schemas.microsoft.com/office/powerpoint/2010/main" val="3141982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7864"/>
          </a:xfrm>
        </p:spPr>
        <p:txBody>
          <a:bodyPr/>
          <a:lstStyle/>
          <a:p>
            <a:r>
              <a:rPr lang="en-US" sz="3200" dirty="0">
                <a:solidFill>
                  <a:srgbClr val="0432FF"/>
                </a:solidFill>
              </a:rPr>
              <a:t>Dr Abramson — Disclosures</a:t>
            </a:r>
            <a:br>
              <a:rPr lang="en-US" sz="3200" dirty="0">
                <a:solidFill>
                  <a:srgbClr val="0432FF"/>
                </a:solidFill>
              </a:rPr>
            </a:br>
            <a:r>
              <a:rPr lang="en-US" sz="3200" dirty="0">
                <a:solidFill>
                  <a:srgbClr val="0432FF"/>
                </a:solidFill>
              </a:rPr>
              <a:t>Moderator</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27919213"/>
              </p:ext>
            </p:extLst>
          </p:nvPr>
        </p:nvGraphicFramePr>
        <p:xfrm>
          <a:off x="1379475" y="2060848"/>
          <a:ext cx="9613069" cy="2349778"/>
        </p:xfrm>
        <a:graphic>
          <a:graphicData uri="http://schemas.openxmlformats.org/drawingml/2006/table">
            <a:tbl>
              <a:tblPr firstRow="1" bandRow="1">
                <a:tableStyleId>{F2DE63D5-997A-4646-A377-4702673A728D}</a:tableStyleId>
              </a:tblPr>
              <a:tblGrid>
                <a:gridCol w="2484277">
                  <a:extLst>
                    <a:ext uri="{9D8B030D-6E8A-4147-A177-3AD203B41FA5}">
                      <a16:colId xmlns:a16="http://schemas.microsoft.com/office/drawing/2014/main" val="20000"/>
                    </a:ext>
                  </a:extLst>
                </a:gridCol>
                <a:gridCol w="7128792">
                  <a:extLst>
                    <a:ext uri="{9D8B030D-6E8A-4147-A177-3AD203B41FA5}">
                      <a16:colId xmlns:a16="http://schemas.microsoft.com/office/drawing/2014/main" val="20001"/>
                    </a:ext>
                  </a:extLst>
                </a:gridCol>
              </a:tblGrid>
              <a:tr h="1296144">
                <a:tc>
                  <a:txBody>
                    <a:bodyPr/>
                    <a:lstStyle/>
                    <a:p>
                      <a:r>
                        <a:rPr lang="en-US" sz="17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700" b="0" kern="1200" dirty="0">
                          <a:solidFill>
                            <a:schemeClr val="tx1"/>
                          </a:solidFill>
                          <a:effectLst/>
                          <a:latin typeface="+mn-lt"/>
                          <a:ea typeface="+mn-ea"/>
                          <a:cs typeface="+mn-cs"/>
                        </a:rPr>
                        <a:t>AbbVie Inc, ADC Therapeutics, AstraZeneca Pharmaceuticals LP, </a:t>
                      </a:r>
                      <a:r>
                        <a:rPr lang="en-US" sz="1700" b="0" kern="1200" dirty="0" err="1">
                          <a:solidFill>
                            <a:schemeClr val="tx1"/>
                          </a:solidFill>
                          <a:effectLst/>
                          <a:latin typeface="+mn-lt"/>
                          <a:ea typeface="+mn-ea"/>
                          <a:cs typeface="+mn-cs"/>
                        </a:rPr>
                        <a:t>BeOne</a:t>
                      </a:r>
                      <a:r>
                        <a:rPr lang="en-US" sz="1700" b="0" kern="1200" dirty="0">
                          <a:solidFill>
                            <a:schemeClr val="tx1"/>
                          </a:solidFill>
                          <a:effectLst/>
                          <a:latin typeface="+mn-lt"/>
                          <a:ea typeface="+mn-ea"/>
                          <a:cs typeface="+mn-cs"/>
                        </a:rPr>
                        <a:t>, Bristol Myers Squibb, Celgene Corporation, Foresight Diagnostics, a wholly-owned subsidiary of Natera Inc, Genentech, a member of the Roche Group, Gilead Sciences Inc, Interius </a:t>
                      </a:r>
                      <a:r>
                        <a:rPr lang="en-US" sz="1700" b="0" kern="1200" dirty="0" err="1">
                          <a:solidFill>
                            <a:schemeClr val="tx1"/>
                          </a:solidFill>
                          <a:effectLst/>
                          <a:latin typeface="+mn-lt"/>
                          <a:ea typeface="+mn-ea"/>
                          <a:cs typeface="+mn-cs"/>
                        </a:rPr>
                        <a:t>BioTherapeutics</a:t>
                      </a:r>
                      <a:r>
                        <a:rPr lang="en-US" sz="1700" b="0" kern="1200" dirty="0">
                          <a:solidFill>
                            <a:schemeClr val="tx1"/>
                          </a:solidFill>
                          <a:effectLst/>
                          <a:latin typeface="+mn-lt"/>
                          <a:ea typeface="+mn-ea"/>
                          <a:cs typeface="+mn-cs"/>
                        </a:rPr>
                        <a:t>, </a:t>
                      </a:r>
                      <a:r>
                        <a:rPr lang="en-US" sz="1700" b="0" kern="1200" dirty="0" err="1">
                          <a:solidFill>
                            <a:schemeClr val="tx1"/>
                          </a:solidFill>
                          <a:effectLst/>
                          <a:latin typeface="+mn-lt"/>
                          <a:ea typeface="+mn-ea"/>
                          <a:cs typeface="+mn-cs"/>
                        </a:rPr>
                        <a:t>Miltenyi</a:t>
                      </a:r>
                      <a:r>
                        <a:rPr lang="en-US" sz="1700" b="0" kern="1200" dirty="0">
                          <a:solidFill>
                            <a:schemeClr val="tx1"/>
                          </a:solidFill>
                          <a:effectLst/>
                          <a:latin typeface="+mn-lt"/>
                          <a:ea typeface="+mn-ea"/>
                          <a:cs typeface="+mn-cs"/>
                        </a:rPr>
                        <a:t> Biotec, Novartis, Roche Laboratories Inc, </a:t>
                      </a:r>
                      <a:r>
                        <a:rPr lang="en-US" sz="1700" b="0" kern="1200" dirty="0" err="1">
                          <a:solidFill>
                            <a:schemeClr val="tx1"/>
                          </a:solidFill>
                          <a:effectLst/>
                          <a:latin typeface="+mn-lt"/>
                          <a:ea typeface="+mn-ea"/>
                          <a:cs typeface="+mn-cs"/>
                        </a:rPr>
                        <a:t>Seagen</a:t>
                      </a:r>
                      <a:r>
                        <a:rPr lang="en-US" sz="17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85798">
                <a:tc>
                  <a:txBody>
                    <a:bodyPr/>
                    <a:lstStyle/>
                    <a:p>
                      <a:r>
                        <a:rPr lang="en-US" sz="17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700" b="0" kern="1200" dirty="0">
                          <a:solidFill>
                            <a:schemeClr val="tx1"/>
                          </a:solidFill>
                          <a:effectLst/>
                          <a:latin typeface="+mn-lt"/>
                          <a:ea typeface="+mn-ea"/>
                          <a:cs typeface="+mn-cs"/>
                        </a:rPr>
                        <a:t>Bristol Myers Squibb, Celgene Corporation, </a:t>
                      </a:r>
                      <a:r>
                        <a:rPr lang="en-US" sz="1700" b="0" kern="1200" dirty="0" err="1">
                          <a:solidFill>
                            <a:schemeClr val="tx1"/>
                          </a:solidFill>
                          <a:effectLst/>
                          <a:latin typeface="+mn-lt"/>
                          <a:ea typeface="+mn-ea"/>
                          <a:cs typeface="+mn-cs"/>
                        </a:rPr>
                        <a:t>Cellectis</a:t>
                      </a:r>
                      <a:r>
                        <a:rPr lang="en-US" sz="1700" b="0" kern="1200" dirty="0">
                          <a:solidFill>
                            <a:schemeClr val="tx1"/>
                          </a:solidFill>
                          <a:effectLst/>
                          <a:latin typeface="+mn-lt"/>
                          <a:ea typeface="+mn-ea"/>
                          <a:cs typeface="+mn-cs"/>
                        </a:rPr>
                        <a:t>, Genentech, a member of the Roche Group, Merck, Mustang Bio, Regeneron Pharmaceuticals Inc, </a:t>
                      </a:r>
                      <a:r>
                        <a:rPr lang="en-US" sz="1700" b="0" kern="1200" dirty="0" err="1">
                          <a:solidFill>
                            <a:schemeClr val="tx1"/>
                          </a:solidFill>
                          <a:effectLst/>
                          <a:latin typeface="+mn-lt"/>
                          <a:ea typeface="+mn-ea"/>
                          <a:cs typeface="+mn-cs"/>
                        </a:rPr>
                        <a:t>Seagen</a:t>
                      </a:r>
                      <a:r>
                        <a:rPr lang="en-US" sz="1700" b="0" kern="1200" dirty="0">
                          <a:solidFill>
                            <a:schemeClr val="tx1"/>
                          </a:solidFill>
                          <a:effectLst/>
                          <a:latin typeface="+mn-lt"/>
                          <a:ea typeface="+mn-ea"/>
                          <a:cs typeface="+mn-cs"/>
                        </a:rPr>
                        <a:t> Inc,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34722650"/>
                  </a:ext>
                </a:extLst>
              </a:tr>
            </a:tbl>
          </a:graphicData>
        </a:graphic>
      </p:graphicFrame>
    </p:spTree>
    <p:custDataLst>
      <p:tags r:id="rId1"/>
    </p:custDataLst>
    <p:extLst>
      <p:ext uri="{BB962C8B-B14F-4D97-AF65-F5344CB8AC3E}">
        <p14:creationId xmlns:p14="http://schemas.microsoft.com/office/powerpoint/2010/main" val="24995342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CB5D9-F8DA-B72F-2147-635D11EA3356}"/>
              </a:ext>
            </a:extLst>
          </p:cNvPr>
          <p:cNvSpPr>
            <a:spLocks noGrp="1"/>
          </p:cNvSpPr>
          <p:nvPr>
            <p:ph type="title"/>
          </p:nvPr>
        </p:nvSpPr>
        <p:spPr>
          <a:xfrm>
            <a:off x="609599" y="36420"/>
            <a:ext cx="10960324" cy="553997"/>
          </a:xfrm>
        </p:spPr>
        <p:txBody>
          <a:bodyPr/>
          <a:lstStyle/>
          <a:p>
            <a:r>
              <a:rPr lang="en-US" dirty="0"/>
              <a:t>Session Summary</a:t>
            </a:r>
          </a:p>
        </p:txBody>
      </p:sp>
      <p:sp>
        <p:nvSpPr>
          <p:cNvPr id="4" name="Content Placeholder 3">
            <a:extLst>
              <a:ext uri="{FF2B5EF4-FFF2-40B4-BE49-F238E27FC236}">
                <a16:creationId xmlns:a16="http://schemas.microsoft.com/office/drawing/2014/main" id="{A9C04F82-9F5B-CC6C-EF9B-4D77A9884293}"/>
              </a:ext>
            </a:extLst>
          </p:cNvPr>
          <p:cNvSpPr>
            <a:spLocks noGrp="1"/>
          </p:cNvSpPr>
          <p:nvPr>
            <p:ph idx="1"/>
          </p:nvPr>
        </p:nvSpPr>
        <p:spPr>
          <a:xfrm>
            <a:off x="600614" y="590418"/>
            <a:ext cx="10978292" cy="5714644"/>
          </a:xfrm>
        </p:spPr>
        <p:txBody>
          <a:bodyPr/>
          <a:lstStyle/>
          <a:p>
            <a:pPr marL="380990" indent="-380990">
              <a:buFont typeface="Arial" panose="020B0604020202020204" pitchFamily="34" charset="0"/>
              <a:buChar char="•"/>
            </a:pPr>
            <a:r>
              <a:rPr lang="en-US" sz="1867" dirty="0"/>
              <a:t>CLL17 currently at 3 years of follow-up (1.5 years after cessation) no differences between groups or approaches in PFS or OS. </a:t>
            </a:r>
          </a:p>
          <a:p>
            <a:pPr marL="1371566" lvl="1"/>
            <a:r>
              <a:rPr lang="en-US" sz="1867" dirty="0"/>
              <a:t>We are starting to see some separation in curves in high risk CLL favoring continuous therapy in terms of PFS.</a:t>
            </a:r>
          </a:p>
          <a:p>
            <a:pPr marL="1371566" lvl="1"/>
            <a:r>
              <a:rPr lang="en-US" sz="1867" dirty="0"/>
              <a:t>mIGHV has highest PFS rate at 3 years with VenO</a:t>
            </a:r>
          </a:p>
          <a:p>
            <a:pPr lvl="1" indent="0">
              <a:buNone/>
            </a:pPr>
            <a:endParaRPr lang="en-US" sz="1867" dirty="0"/>
          </a:p>
          <a:p>
            <a:pPr marL="380990" indent="-380990">
              <a:buFont typeface="Arial" panose="020B0604020202020204" pitchFamily="34" charset="0"/>
              <a:buChar char="•"/>
            </a:pPr>
            <a:r>
              <a:rPr lang="en-US" sz="1867" dirty="0"/>
              <a:t>A+V is now approved in the US as a second FD option</a:t>
            </a:r>
          </a:p>
          <a:p>
            <a:pPr marL="1371566" lvl="1"/>
            <a:r>
              <a:rPr lang="en-US" sz="1867" dirty="0"/>
              <a:t>uIGHV suggests a benefit from Triplet Approaches in terms of PFS over AV</a:t>
            </a:r>
          </a:p>
          <a:p>
            <a:pPr marL="1371566" lvl="1"/>
            <a:r>
              <a:rPr lang="en-US" sz="1867" dirty="0"/>
              <a:t>mIGHV may still benefit from attaining MRD or using antiCD20 but may not require Triplet therapy to achieve the optimal outcome</a:t>
            </a:r>
          </a:p>
          <a:p>
            <a:pPr marL="1371566" lvl="1"/>
            <a:r>
              <a:rPr lang="en-US" sz="1867" dirty="0"/>
              <a:t>Current evidence at short follow-up shows no differences in outcome based on MRD status with oral doublets thus it remains unclear how important this endpoint is for mIGHV</a:t>
            </a:r>
          </a:p>
          <a:p>
            <a:pPr lvl="1" indent="0">
              <a:buNone/>
            </a:pPr>
            <a:endParaRPr lang="en-US" sz="1867" dirty="0"/>
          </a:p>
          <a:p>
            <a:pPr marL="380990" indent="-380990">
              <a:buFont typeface="Arial" panose="020B0604020202020204" pitchFamily="34" charset="0"/>
              <a:buChar char="•"/>
            </a:pPr>
            <a:r>
              <a:rPr lang="en-US" sz="1867" dirty="0"/>
              <a:t>Zanubrutinib/BCL2 combinations either as FD or MRD Guided Approaches are safe effective and entered into guidelines</a:t>
            </a:r>
          </a:p>
          <a:p>
            <a:pPr marL="1371566" lvl="1"/>
            <a:r>
              <a:rPr lang="en-US" sz="1867" dirty="0"/>
              <a:t>Sonrotoclax is now approved in MCL on accelerated basis and demonstrates unique characteristics and MRD kinetics as compared to venetoclax</a:t>
            </a:r>
          </a:p>
          <a:p>
            <a:pPr marL="380990" indent="-380990">
              <a:buFont typeface="Arial" panose="020B0604020202020204" pitchFamily="34" charset="0"/>
              <a:buChar char="•"/>
            </a:pPr>
            <a:r>
              <a:rPr lang="en-US" sz="1867" dirty="0"/>
              <a:t>Currently any approach is appropriate, but FD approaches </a:t>
            </a:r>
            <a:r>
              <a:rPr lang="en-US" sz="1867"/>
              <a:t>are increasingly </a:t>
            </a:r>
            <a:r>
              <a:rPr lang="en-US" sz="1867" dirty="0"/>
              <a:t>considered, still important to review preferences, comorbidities, and philosophy when choosing a therapy</a:t>
            </a:r>
          </a:p>
        </p:txBody>
      </p:sp>
    </p:spTree>
    <p:extLst>
      <p:ext uri="{BB962C8B-B14F-4D97-AF65-F5344CB8AC3E}">
        <p14:creationId xmlns:p14="http://schemas.microsoft.com/office/powerpoint/2010/main" val="26681095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DD0D3-82DA-C587-BC51-1AE3EB14C39F}"/>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6BEFB0F0-69B3-59AD-82DA-992790C255F5}"/>
              </a:ext>
            </a:extLst>
          </p:cNvPr>
          <p:cNvSpPr txBox="1">
            <a:spLocks/>
          </p:cNvSpPr>
          <p:nvPr/>
        </p:nvSpPr>
        <p:spPr bwMode="auto">
          <a:xfrm>
            <a:off x="918780" y="5222732"/>
            <a:ext cx="5377891"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Susmitha </a:t>
            </a:r>
            <a:r>
              <a:rPr kumimoji="0" lang="en-US" sz="2400" b="1" i="0" u="none" strike="noStrike" kern="1200" cap="none" spc="0" normalizeH="0" baseline="0" noProof="0" dirty="0" err="1">
                <a:ln>
                  <a:noFill/>
                </a:ln>
                <a:solidFill>
                  <a:srgbClr val="062060"/>
                </a:solidFill>
                <a:effectLst/>
                <a:uLnTx/>
                <a:uFillTx/>
                <a:latin typeface="Calibri"/>
                <a:ea typeface="MS PGothic" pitchFamily="34" charset="-128"/>
                <a:cs typeface="Calibri"/>
              </a:rPr>
              <a:t>Apuri</a:t>
            </a: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 MD</a:t>
            </a:r>
          </a:p>
        </p:txBody>
      </p:sp>
      <p:sp>
        <p:nvSpPr>
          <p:cNvPr id="6" name="Rectangle 5">
            <a:extLst>
              <a:ext uri="{FF2B5EF4-FFF2-40B4-BE49-F238E27FC236}">
                <a16:creationId xmlns:a16="http://schemas.microsoft.com/office/drawing/2014/main" id="{131DA143-081C-5230-9AFB-692E6CD45F03}"/>
              </a:ext>
            </a:extLst>
          </p:cNvPr>
          <p:cNvSpPr/>
          <p:nvPr/>
        </p:nvSpPr>
        <p:spPr bwMode="auto">
          <a:xfrm>
            <a:off x="1007221" y="243726"/>
            <a:ext cx="10177558" cy="1585074"/>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7" name="Title 1">
            <a:extLst>
              <a:ext uri="{FF2B5EF4-FFF2-40B4-BE49-F238E27FC236}">
                <a16:creationId xmlns:a16="http://schemas.microsoft.com/office/drawing/2014/main" id="{3269E3E0-876B-4E5A-E430-803D4AD5652B}"/>
              </a:ext>
            </a:extLst>
          </p:cNvPr>
          <p:cNvSpPr>
            <a:spLocks noGrp="1"/>
          </p:cNvSpPr>
          <p:nvPr>
            <p:ph type="title"/>
          </p:nvPr>
        </p:nvSpPr>
        <p:spPr>
          <a:xfrm>
            <a:off x="1007221" y="548680"/>
            <a:ext cx="10177558" cy="1085498"/>
          </a:xfrm>
        </p:spPr>
        <p:txBody>
          <a:bodyPr lIns="91440" tIns="91440" rIns="91440" bIns="182880"/>
          <a:lstStyle/>
          <a:p>
            <a:r>
              <a:rPr lang="en-US" sz="4000" dirty="0">
                <a:solidFill>
                  <a:schemeClr val="bg1"/>
                </a:solidFill>
              </a:rPr>
              <a:t>Cases from the Community</a:t>
            </a:r>
          </a:p>
        </p:txBody>
      </p:sp>
      <p:sp>
        <p:nvSpPr>
          <p:cNvPr id="9" name="Title 1">
            <a:extLst>
              <a:ext uri="{FF2B5EF4-FFF2-40B4-BE49-F238E27FC236}">
                <a16:creationId xmlns:a16="http://schemas.microsoft.com/office/drawing/2014/main" id="{FF338E89-B1A5-C4A5-0B2F-162F6E767169}"/>
              </a:ext>
            </a:extLst>
          </p:cNvPr>
          <p:cNvSpPr txBox="1">
            <a:spLocks/>
          </p:cNvSpPr>
          <p:nvPr/>
        </p:nvSpPr>
        <p:spPr bwMode="auto">
          <a:xfrm>
            <a:off x="5934081" y="5222732"/>
            <a:ext cx="4382204"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Neil Love, MD </a:t>
            </a:r>
          </a:p>
        </p:txBody>
      </p:sp>
      <p:pic>
        <p:nvPicPr>
          <p:cNvPr id="10" name="Picture 9" descr="A person in a white shirt&#10;&#10;AI-generated content may be incorrect.">
            <a:extLst>
              <a:ext uri="{FF2B5EF4-FFF2-40B4-BE49-F238E27FC236}">
                <a16:creationId xmlns:a16="http://schemas.microsoft.com/office/drawing/2014/main" id="{624CF498-61B7-32B1-86F5-35F6904B3643}"/>
              </a:ext>
            </a:extLst>
          </p:cNvPr>
          <p:cNvPicPr>
            <a:picLocks noChangeAspect="1"/>
          </p:cNvPicPr>
          <p:nvPr/>
        </p:nvPicPr>
        <p:blipFill>
          <a:blip r:embed="rId2"/>
          <a:srcRect l="22367" r="19429" b="17523"/>
          <a:stretch>
            <a:fillRect/>
          </a:stretch>
        </p:blipFill>
        <p:spPr>
          <a:xfrm>
            <a:off x="6799303" y="2570972"/>
            <a:ext cx="2651760" cy="2651760"/>
          </a:xfrm>
          <a:prstGeom prst="ellipse">
            <a:avLst/>
          </a:prstGeom>
          <a:effectLst>
            <a:outerShdw blurRad="50800" dist="38100" dir="2700000" algn="tl" rotWithShape="0">
              <a:prstClr val="black">
                <a:alpha val="40000"/>
              </a:prstClr>
            </a:outerShdw>
          </a:effectLst>
        </p:spPr>
      </p:pic>
      <p:pic>
        <p:nvPicPr>
          <p:cNvPr id="11" name="Picture 10" descr="A person wearing a white coat and headphones&#10;&#10;AI-generated content may be incorrect.">
            <a:extLst>
              <a:ext uri="{FF2B5EF4-FFF2-40B4-BE49-F238E27FC236}">
                <a16:creationId xmlns:a16="http://schemas.microsoft.com/office/drawing/2014/main" id="{AF1B939B-AAD3-1135-AB35-D390E8D988FD}"/>
              </a:ext>
            </a:extLst>
          </p:cNvPr>
          <p:cNvPicPr>
            <a:picLocks/>
          </p:cNvPicPr>
          <p:nvPr/>
        </p:nvPicPr>
        <p:blipFill>
          <a:blip r:embed="rId3"/>
          <a:srcRect l="25088" t="-318" r="20483" b="318"/>
          <a:stretch>
            <a:fillRect/>
          </a:stretch>
        </p:blipFill>
        <p:spPr>
          <a:xfrm>
            <a:off x="2281845" y="2570972"/>
            <a:ext cx="2651760" cy="2651760"/>
          </a:xfrm>
          <a:prstGeom prst="ellipse">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0825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84D6B-0C7E-834C-6980-06E2FB9E5D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12495D-3203-8A07-60C1-23CF98636384}"/>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058966D4-896E-B009-6BF0-F15B534BB025}"/>
              </a:ext>
            </a:extLst>
          </p:cNvPr>
          <p:cNvSpPr>
            <a:spLocks noGrp="1"/>
          </p:cNvSpPr>
          <p:nvPr>
            <p:ph idx="1"/>
          </p:nvPr>
        </p:nvSpPr>
        <p:spPr>
          <a:xfrm>
            <a:off x="912286" y="1416053"/>
            <a:ext cx="10358967" cy="4799013"/>
          </a:xfrm>
        </p:spPr>
        <p:txBody>
          <a:bodyPr/>
          <a:lstStyle/>
          <a:p>
            <a:pPr marL="98425" indent="0">
              <a:lnSpc>
                <a:spcPct val="100000"/>
              </a:lnSpc>
              <a:buNone/>
            </a:pPr>
            <a:r>
              <a:rPr lang="en-US" sz="2400" dirty="0"/>
              <a:t>How would you approach tumor lysis syndrome (TLS) mitigation and monitoring for this patient? </a:t>
            </a:r>
          </a:p>
          <a:p>
            <a:pPr marL="98425" indent="0">
              <a:lnSpc>
                <a:spcPct val="100000"/>
              </a:lnSpc>
              <a:buNone/>
            </a:pPr>
            <a:r>
              <a:rPr lang="en-US" sz="2400" dirty="0"/>
              <a:t>How, if at all, does your approach to TLS mitigation and monitoring differ for patients receiving </a:t>
            </a:r>
            <a:r>
              <a:rPr lang="en-US" sz="2400" dirty="0" err="1"/>
              <a:t>venetoclax</a:t>
            </a:r>
            <a:r>
              <a:rPr lang="en-US" sz="2400" dirty="0"/>
              <a:t> in combination with acalabrutinib versus those receiving </a:t>
            </a:r>
            <a:r>
              <a:rPr lang="en-US" sz="2400" dirty="0" err="1"/>
              <a:t>venetoclax</a:t>
            </a:r>
            <a:r>
              <a:rPr lang="en-US" sz="2400" dirty="0"/>
              <a:t> in combination with </a:t>
            </a:r>
            <a:r>
              <a:rPr lang="en-US" sz="2400" dirty="0" err="1"/>
              <a:t>obinutuzumab</a:t>
            </a:r>
            <a:r>
              <a:rPr lang="en-US" sz="2400" dirty="0"/>
              <a:t>? </a:t>
            </a:r>
          </a:p>
          <a:p>
            <a:pPr marL="98425" indent="0">
              <a:lnSpc>
                <a:spcPct val="100000"/>
              </a:lnSpc>
              <a:buNone/>
            </a:pPr>
            <a:r>
              <a:rPr lang="en-US" sz="2400" dirty="0"/>
              <a:t>How do you approach hydration, and in which scenarios, if any, do you employ </a:t>
            </a:r>
            <a:r>
              <a:rPr lang="en-US" sz="2400" dirty="0" err="1"/>
              <a:t>rasburicase</a:t>
            </a:r>
            <a:r>
              <a:rPr lang="en-US" sz="2400" dirty="0"/>
              <a:t>? </a:t>
            </a:r>
          </a:p>
          <a:p>
            <a:pPr marL="98425" indent="0">
              <a:lnSpc>
                <a:spcPct val="100000"/>
              </a:lnSpc>
              <a:buNone/>
            </a:pPr>
            <a:r>
              <a:rPr lang="en-US" sz="2400" dirty="0"/>
              <a:t>How, if at all, does your algorithm for monitoring for and managing adverse events beyond TLS differ for patients receiving combination therapy with a BTK inhibitor and </a:t>
            </a:r>
            <a:r>
              <a:rPr lang="en-US" sz="2400" dirty="0" err="1"/>
              <a:t>venetoclax</a:t>
            </a:r>
            <a:r>
              <a:rPr lang="en-US" sz="2400" dirty="0"/>
              <a:t> versus those receiving either agent alone?</a:t>
            </a:r>
          </a:p>
          <a:p>
            <a:pPr marL="98425" indent="0">
              <a:lnSpc>
                <a:spcPct val="100000"/>
              </a:lnSpc>
              <a:buNone/>
            </a:pPr>
            <a:r>
              <a:rPr lang="en-US" sz="2400" dirty="0"/>
              <a:t>Once you’ve made the decision to administer up-front acalabrutinib/</a:t>
            </a:r>
            <a:r>
              <a:rPr lang="en-US" sz="2400" dirty="0" err="1"/>
              <a:t>venetoclax</a:t>
            </a:r>
            <a:r>
              <a:rPr lang="en-US" sz="2400" dirty="0"/>
              <a:t>, for which patients, if any, do you also incorporate an anti-CD20 antibody? </a:t>
            </a:r>
          </a:p>
        </p:txBody>
      </p:sp>
    </p:spTree>
    <p:extLst>
      <p:ext uri="{BB962C8B-B14F-4D97-AF65-F5344CB8AC3E}">
        <p14:creationId xmlns:p14="http://schemas.microsoft.com/office/powerpoint/2010/main" val="14464021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A6BCA-7369-DCF6-39C3-CDEDD139716F}"/>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6A293666-F48F-1979-D05D-979E5EC5C7D4}"/>
              </a:ext>
            </a:extLst>
          </p:cNvPr>
          <p:cNvSpPr txBox="1">
            <a:spLocks/>
          </p:cNvSpPr>
          <p:nvPr/>
        </p:nvSpPr>
        <p:spPr bwMode="auto">
          <a:xfrm>
            <a:off x="508146" y="5222732"/>
            <a:ext cx="3636773"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  Stephen “Fred” Divers, MD </a:t>
            </a:r>
          </a:p>
        </p:txBody>
      </p:sp>
      <p:sp>
        <p:nvSpPr>
          <p:cNvPr id="7" name="Rectangle 6">
            <a:extLst>
              <a:ext uri="{FF2B5EF4-FFF2-40B4-BE49-F238E27FC236}">
                <a16:creationId xmlns:a16="http://schemas.microsoft.com/office/drawing/2014/main" id="{2E84BB08-5A98-1EB7-42BD-07C7584B8BD5}"/>
              </a:ext>
            </a:extLst>
          </p:cNvPr>
          <p:cNvSpPr/>
          <p:nvPr/>
        </p:nvSpPr>
        <p:spPr bwMode="auto">
          <a:xfrm>
            <a:off x="1007221" y="243726"/>
            <a:ext cx="10177558" cy="1585074"/>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0" name="Title 1">
            <a:extLst>
              <a:ext uri="{FF2B5EF4-FFF2-40B4-BE49-F238E27FC236}">
                <a16:creationId xmlns:a16="http://schemas.microsoft.com/office/drawing/2014/main" id="{665AA92D-D588-8FF5-0F66-416B4F9B262A}"/>
              </a:ext>
            </a:extLst>
          </p:cNvPr>
          <p:cNvSpPr>
            <a:spLocks noGrp="1"/>
          </p:cNvSpPr>
          <p:nvPr>
            <p:ph type="title"/>
          </p:nvPr>
        </p:nvSpPr>
        <p:spPr>
          <a:xfrm>
            <a:off x="1007221" y="548680"/>
            <a:ext cx="10177558" cy="1085498"/>
          </a:xfrm>
        </p:spPr>
        <p:txBody>
          <a:bodyPr lIns="91440" tIns="91440" rIns="91440" bIns="182880"/>
          <a:lstStyle/>
          <a:p>
            <a:r>
              <a:rPr lang="en-US" sz="4000" dirty="0">
                <a:solidFill>
                  <a:schemeClr val="bg1"/>
                </a:solidFill>
              </a:rPr>
              <a:t>Cases from the Community</a:t>
            </a:r>
          </a:p>
        </p:txBody>
      </p:sp>
      <p:sp>
        <p:nvSpPr>
          <p:cNvPr id="14" name="Title 1">
            <a:extLst>
              <a:ext uri="{FF2B5EF4-FFF2-40B4-BE49-F238E27FC236}">
                <a16:creationId xmlns:a16="http://schemas.microsoft.com/office/drawing/2014/main" id="{CE4061E4-4070-C5AE-544A-9570B30A8C7C}"/>
              </a:ext>
            </a:extLst>
          </p:cNvPr>
          <p:cNvSpPr txBox="1">
            <a:spLocks/>
          </p:cNvSpPr>
          <p:nvPr/>
        </p:nvSpPr>
        <p:spPr bwMode="auto">
          <a:xfrm>
            <a:off x="7922517" y="5222732"/>
            <a:ext cx="4382204"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Neil Love, MD </a:t>
            </a:r>
          </a:p>
        </p:txBody>
      </p:sp>
      <p:pic>
        <p:nvPicPr>
          <p:cNvPr id="15" name="Picture 14" descr="A person in a white shirt&#10;&#10;AI-generated content may be incorrect.">
            <a:extLst>
              <a:ext uri="{FF2B5EF4-FFF2-40B4-BE49-F238E27FC236}">
                <a16:creationId xmlns:a16="http://schemas.microsoft.com/office/drawing/2014/main" id="{00ECD7B1-E69D-7667-B5CE-44DA937629C1}"/>
              </a:ext>
            </a:extLst>
          </p:cNvPr>
          <p:cNvPicPr>
            <a:picLocks noChangeAspect="1"/>
          </p:cNvPicPr>
          <p:nvPr/>
        </p:nvPicPr>
        <p:blipFill>
          <a:blip r:embed="rId2"/>
          <a:srcRect l="22367" r="19429" b="17523"/>
          <a:stretch>
            <a:fillRect/>
          </a:stretch>
        </p:blipFill>
        <p:spPr>
          <a:xfrm>
            <a:off x="8787739" y="2570971"/>
            <a:ext cx="2651760" cy="2651760"/>
          </a:xfrm>
          <a:prstGeom prst="ellipse">
            <a:avLst/>
          </a:prstGeom>
          <a:effectLst>
            <a:outerShdw blurRad="50800" dist="38100" dir="2700000" algn="tl" rotWithShape="0">
              <a:prstClr val="black">
                <a:alpha val="40000"/>
              </a:prstClr>
            </a:outerShdw>
          </a:effectLst>
        </p:spPr>
      </p:pic>
      <p:sp>
        <p:nvSpPr>
          <p:cNvPr id="3" name="Title 1">
            <a:extLst>
              <a:ext uri="{FF2B5EF4-FFF2-40B4-BE49-F238E27FC236}">
                <a16:creationId xmlns:a16="http://schemas.microsoft.com/office/drawing/2014/main" id="{AF3710C9-98A1-687C-D7FA-0A2412B1C9CA}"/>
              </a:ext>
            </a:extLst>
          </p:cNvPr>
          <p:cNvSpPr txBox="1">
            <a:spLocks/>
          </p:cNvSpPr>
          <p:nvPr/>
        </p:nvSpPr>
        <p:spPr bwMode="auto">
          <a:xfrm>
            <a:off x="3529412" y="5222733"/>
            <a:ext cx="5377891"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Susmitha </a:t>
            </a:r>
            <a:r>
              <a:rPr kumimoji="0" lang="en-US" sz="2400" b="1" i="0" u="none" strike="noStrike" kern="1200" cap="none" spc="0" normalizeH="0" baseline="0" noProof="0" dirty="0" err="1">
                <a:ln>
                  <a:noFill/>
                </a:ln>
                <a:solidFill>
                  <a:srgbClr val="062060"/>
                </a:solidFill>
                <a:effectLst/>
                <a:uLnTx/>
                <a:uFillTx/>
                <a:latin typeface="Calibri"/>
                <a:ea typeface="MS PGothic" pitchFamily="34" charset="-128"/>
                <a:cs typeface="Calibri"/>
              </a:rPr>
              <a:t>Apuri</a:t>
            </a: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 MD</a:t>
            </a:r>
          </a:p>
        </p:txBody>
      </p:sp>
      <p:pic>
        <p:nvPicPr>
          <p:cNvPr id="12" name="Picture 11" descr="A person wearing headphones and smiling&#10;&#10;AI-generated content may be incorrect.">
            <a:extLst>
              <a:ext uri="{FF2B5EF4-FFF2-40B4-BE49-F238E27FC236}">
                <a16:creationId xmlns:a16="http://schemas.microsoft.com/office/drawing/2014/main" id="{CC917FB5-B0AB-5C1C-746F-AA7C41F75931}"/>
              </a:ext>
            </a:extLst>
          </p:cNvPr>
          <p:cNvPicPr>
            <a:picLocks noChangeAspect="1"/>
          </p:cNvPicPr>
          <p:nvPr/>
        </p:nvPicPr>
        <p:blipFill>
          <a:blip r:embed="rId3"/>
          <a:srcRect l="22910" r="21569"/>
          <a:stretch>
            <a:fillRect/>
          </a:stretch>
        </p:blipFill>
        <p:spPr>
          <a:xfrm>
            <a:off x="1031575" y="2570971"/>
            <a:ext cx="2617401" cy="2651761"/>
          </a:xfrm>
          <a:prstGeom prst="ellipse">
            <a:avLst/>
          </a:prstGeom>
          <a:effectLst>
            <a:outerShdw blurRad="50800" dist="38100" dir="2700000" algn="tl" rotWithShape="0">
              <a:prstClr val="black">
                <a:alpha val="40000"/>
              </a:prstClr>
            </a:outerShdw>
          </a:effectLst>
        </p:spPr>
      </p:pic>
      <p:pic>
        <p:nvPicPr>
          <p:cNvPr id="13" name="Picture 12" descr="A person wearing a white coat and headphones&#10;&#10;AI-generated content may be incorrect.">
            <a:extLst>
              <a:ext uri="{FF2B5EF4-FFF2-40B4-BE49-F238E27FC236}">
                <a16:creationId xmlns:a16="http://schemas.microsoft.com/office/drawing/2014/main" id="{F1EFED59-10F8-9617-CD6B-0CFE09B797D2}"/>
              </a:ext>
            </a:extLst>
          </p:cNvPr>
          <p:cNvPicPr>
            <a:picLocks/>
          </p:cNvPicPr>
          <p:nvPr/>
        </p:nvPicPr>
        <p:blipFill>
          <a:blip r:embed="rId4"/>
          <a:srcRect l="25088" t="-318" r="20483" b="318"/>
          <a:stretch>
            <a:fillRect/>
          </a:stretch>
        </p:blipFill>
        <p:spPr>
          <a:xfrm>
            <a:off x="4892477" y="2570971"/>
            <a:ext cx="2651760" cy="2651760"/>
          </a:xfrm>
          <a:prstGeom prst="ellipse">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598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84D6B-0C7E-834C-6980-06E2FB9E5D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12495D-3203-8A07-60C1-23CF98636384}"/>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058966D4-896E-B009-6BF0-F15B534BB025}"/>
              </a:ext>
            </a:extLst>
          </p:cNvPr>
          <p:cNvSpPr>
            <a:spLocks noGrp="1"/>
          </p:cNvSpPr>
          <p:nvPr>
            <p:ph idx="1"/>
          </p:nvPr>
        </p:nvSpPr>
        <p:spPr>
          <a:xfrm>
            <a:off x="912286" y="1416053"/>
            <a:ext cx="10358967" cy="4799013"/>
          </a:xfrm>
        </p:spPr>
        <p:txBody>
          <a:bodyPr/>
          <a:lstStyle/>
          <a:p>
            <a:pPr marL="98425" indent="0">
              <a:lnSpc>
                <a:spcPct val="100000"/>
              </a:lnSpc>
              <a:buNone/>
            </a:pPr>
            <a:r>
              <a:rPr lang="en-US" sz="2600" dirty="0"/>
              <a:t>Particularly for patients who are older and/or have significant comorbidities, how do you choose between single-agent continuous BTK inhibitor therapy and a time-limited combination strategy? For patients who prefer time-limited therapy, how do you decide between </a:t>
            </a:r>
            <a:r>
              <a:rPr lang="en-US" sz="2600" dirty="0" err="1"/>
              <a:t>venetoclax</a:t>
            </a:r>
            <a:r>
              <a:rPr lang="en-US" sz="2600" dirty="0"/>
              <a:t>/</a:t>
            </a:r>
            <a:r>
              <a:rPr lang="en-US" sz="2600" dirty="0" err="1"/>
              <a:t>obinutuzumab</a:t>
            </a:r>
            <a:r>
              <a:rPr lang="en-US" sz="2600" dirty="0"/>
              <a:t> and </a:t>
            </a:r>
            <a:r>
              <a:rPr lang="en-US" sz="2600" dirty="0" err="1"/>
              <a:t>venetoclax</a:t>
            </a:r>
            <a:r>
              <a:rPr lang="en-US" sz="2600" dirty="0"/>
              <a:t>/acalabrutinib? </a:t>
            </a:r>
          </a:p>
          <a:p>
            <a:pPr marL="98425" indent="0">
              <a:lnSpc>
                <a:spcPct val="100000"/>
              </a:lnSpc>
              <a:buNone/>
            </a:pPr>
            <a:r>
              <a:rPr lang="en-US" sz="2600" dirty="0"/>
              <a:t>What initial treatment would you most likely recommend for Dr </a:t>
            </a:r>
            <a:r>
              <a:rPr lang="en-US" sz="2600" dirty="0" err="1"/>
              <a:t>Apuri’s</a:t>
            </a:r>
            <a:r>
              <a:rPr lang="en-US" sz="2600" dirty="0"/>
              <a:t> patient with significant ischemic cardiomyopathy? </a:t>
            </a:r>
          </a:p>
          <a:p>
            <a:pPr marL="98425" indent="0">
              <a:lnSpc>
                <a:spcPct val="100000"/>
              </a:lnSpc>
              <a:buNone/>
            </a:pPr>
            <a:r>
              <a:rPr lang="en-US" sz="2600" dirty="0"/>
              <a:t>Which pretreatment cardiac comorbidities or cardiac incidents do you believe represent an absolute contraindication to the use of BTK inhibitor therapy? Does this differ at all for acalabrutinib versus </a:t>
            </a:r>
            <a:r>
              <a:rPr lang="en-US" sz="2600" dirty="0" err="1"/>
              <a:t>zanubrutinib</a:t>
            </a:r>
            <a:r>
              <a:rPr lang="en-US" sz="2600" dirty="0"/>
              <a:t>? What about for the covalent BTK inhibitors versus </a:t>
            </a:r>
            <a:r>
              <a:rPr lang="en-US" sz="2600" dirty="0" err="1"/>
              <a:t>pirtobrutinib</a:t>
            </a:r>
            <a:r>
              <a:rPr lang="en-US" sz="2600" dirty="0"/>
              <a:t>?  </a:t>
            </a:r>
          </a:p>
        </p:txBody>
      </p:sp>
    </p:spTree>
    <p:extLst>
      <p:ext uri="{BB962C8B-B14F-4D97-AF65-F5344CB8AC3E}">
        <p14:creationId xmlns:p14="http://schemas.microsoft.com/office/powerpoint/2010/main" val="99542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2A3AF-B242-C928-7B0B-7CA20EC803B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7184E06-E6D4-C77D-6EA3-9EDBBA47F47A}"/>
              </a:ext>
            </a:extLst>
          </p:cNvPr>
          <p:cNvSpPr/>
          <p:nvPr/>
        </p:nvSpPr>
        <p:spPr bwMode="auto">
          <a:xfrm>
            <a:off x="740128" y="3314229"/>
            <a:ext cx="10828480" cy="978867"/>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6AE8EB09-CB5E-ADB4-8AFC-ED239AF180A4}"/>
              </a:ext>
            </a:extLst>
          </p:cNvPr>
          <p:cNvSpPr>
            <a:spLocks noGrp="1"/>
          </p:cNvSpPr>
          <p:nvPr>
            <p:ph type="title"/>
          </p:nvPr>
        </p:nvSpPr>
        <p:spPr>
          <a:xfrm>
            <a:off x="912286" y="227013"/>
            <a:ext cx="10358967" cy="825723"/>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EEF439C-3469-0005-6D3A-DA5892E6CEB8}"/>
              </a:ext>
            </a:extLst>
          </p:cNvPr>
          <p:cNvSpPr>
            <a:spLocks noGrp="1"/>
          </p:cNvSpPr>
          <p:nvPr>
            <p:ph idx="1"/>
          </p:nvPr>
        </p:nvSpPr>
        <p:spPr>
          <a:xfrm>
            <a:off x="920225" y="1124744"/>
            <a:ext cx="10225136"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Current and Future Role of Continuous Bruton Tyrosine Kinase (BTK) Inhibitor Therapy for Previously Untreated Chronic Lymphocytic Leukemia (CLL) — Dr Fakhri</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Available and Emerging Approaches to Time-Limited Therapy for Treatment-Naïve CLL — Dr Allan</a:t>
            </a:r>
          </a:p>
          <a:p>
            <a:pPr marL="98425" indent="0">
              <a:lnSpc>
                <a:spcPct val="100000"/>
              </a:lnSpc>
              <a:spcBef>
                <a:spcPts val="1600"/>
              </a:spcBef>
              <a:spcAft>
                <a:spcPts val="0"/>
              </a:spcAft>
              <a:buNone/>
            </a:pPr>
            <a:r>
              <a:rPr lang="en-US" sz="2500" dirty="0">
                <a:solidFill>
                  <a:schemeClr val="bg1"/>
                </a:solidFill>
              </a:rPr>
              <a:t>Module 3: Optimal Management of Adverse Events (AEs) with BTK and Bcl-2 Inhibitors; Considerations for Special Patient Populations — Dr Ma</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Selection and Sequencing of Therapy for R/R CLL — Dr Shadman</a:t>
            </a:r>
          </a:p>
          <a:p>
            <a:pPr marL="98425" indent="0">
              <a:lnSpc>
                <a:spcPct val="100000"/>
              </a:lnSpc>
              <a:spcBef>
                <a:spcPts val="1600"/>
              </a:spcBef>
              <a:spcAft>
                <a:spcPts val="0"/>
              </a:spcAft>
              <a:buNone/>
            </a:pPr>
            <a:r>
              <a:rPr lang="en-US" sz="2500" dirty="0">
                <a:solidFill>
                  <a:srgbClr val="0432FF"/>
                </a:solidFill>
              </a:rPr>
              <a:t>Module 5: </a:t>
            </a:r>
            <a:r>
              <a:rPr lang="en-US" sz="2500" dirty="0">
                <a:solidFill>
                  <a:schemeClr val="tx1"/>
                </a:solidFill>
              </a:rPr>
              <a:t>Chimeric Antigen Receptor (CAR) T-Cell Therapy and Other Novel Strategies for CLL — Dr Abramson</a:t>
            </a:r>
          </a:p>
        </p:txBody>
      </p:sp>
    </p:spTree>
    <p:extLst>
      <p:ext uri="{BB962C8B-B14F-4D97-AF65-F5344CB8AC3E}">
        <p14:creationId xmlns:p14="http://schemas.microsoft.com/office/powerpoint/2010/main" val="35884423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15A79-0F09-5540-6F03-B36BE5DA219C}"/>
              </a:ext>
            </a:extLst>
          </p:cNvPr>
          <p:cNvSpPr>
            <a:spLocks noGrp="1"/>
          </p:cNvSpPr>
          <p:nvPr>
            <p:ph type="ctrTitle"/>
          </p:nvPr>
        </p:nvSpPr>
        <p:spPr>
          <a:xfrm>
            <a:off x="383116" y="830610"/>
            <a:ext cx="11425767" cy="1620837"/>
          </a:xfrm>
        </p:spPr>
        <p:txBody>
          <a:bodyPr/>
          <a:lstStyle/>
          <a:p>
            <a:r>
              <a:rPr lang="en-US" sz="4200" dirty="0"/>
              <a:t>Optimal Management of Adverse Events </a:t>
            </a:r>
            <a:br>
              <a:rPr lang="en-US" sz="4200" dirty="0"/>
            </a:br>
            <a:r>
              <a:rPr lang="en-US" sz="4200" dirty="0"/>
              <a:t>with BTK and Bcl-2 Inhibitors; </a:t>
            </a:r>
            <a:br>
              <a:rPr lang="en-US" sz="4200" dirty="0"/>
            </a:br>
            <a:r>
              <a:rPr lang="en-US" sz="4200" dirty="0"/>
              <a:t>Considerations for Special Populations</a:t>
            </a:r>
          </a:p>
        </p:txBody>
      </p:sp>
      <p:sp>
        <p:nvSpPr>
          <p:cNvPr id="3" name="Subtitle 2">
            <a:extLst>
              <a:ext uri="{FF2B5EF4-FFF2-40B4-BE49-F238E27FC236}">
                <a16:creationId xmlns:a16="http://schemas.microsoft.com/office/drawing/2014/main" id="{7AC4557C-3718-C956-F51A-18FDD8AE91FD}"/>
              </a:ext>
            </a:extLst>
          </p:cNvPr>
          <p:cNvSpPr>
            <a:spLocks noGrp="1"/>
          </p:cNvSpPr>
          <p:nvPr>
            <p:ph type="subTitle" idx="1"/>
          </p:nvPr>
        </p:nvSpPr>
        <p:spPr>
          <a:xfrm>
            <a:off x="1391707" y="3068960"/>
            <a:ext cx="9408584" cy="1931987"/>
          </a:xfrm>
        </p:spPr>
        <p:txBody>
          <a:bodyPr/>
          <a:lstStyle/>
          <a:p>
            <a:pPr>
              <a:lnSpc>
                <a:spcPct val="100000"/>
              </a:lnSpc>
              <a:spcBef>
                <a:spcPts val="0"/>
              </a:spcBef>
              <a:spcAft>
                <a:spcPts val="0"/>
              </a:spcAft>
            </a:pPr>
            <a:r>
              <a:rPr lang="en-US" dirty="0"/>
              <a:t>Shuo Ma, MD, PhD</a:t>
            </a:r>
          </a:p>
          <a:p>
            <a:pPr>
              <a:lnSpc>
                <a:spcPct val="100000"/>
              </a:lnSpc>
              <a:spcBef>
                <a:spcPts val="0"/>
              </a:spcBef>
              <a:spcAft>
                <a:spcPts val="0"/>
              </a:spcAft>
            </a:pPr>
            <a:r>
              <a:rPr lang="en-US" b="0" dirty="0"/>
              <a:t>Professor of Medicine</a:t>
            </a:r>
          </a:p>
          <a:p>
            <a:pPr>
              <a:lnSpc>
                <a:spcPct val="100000"/>
              </a:lnSpc>
              <a:spcBef>
                <a:spcPts val="0"/>
              </a:spcBef>
              <a:spcAft>
                <a:spcPts val="0"/>
              </a:spcAft>
            </a:pPr>
            <a:r>
              <a:rPr lang="en-US" b="0" dirty="0"/>
              <a:t>Division of Hematology-Oncology</a:t>
            </a:r>
          </a:p>
          <a:p>
            <a:pPr>
              <a:lnSpc>
                <a:spcPct val="100000"/>
              </a:lnSpc>
              <a:spcBef>
                <a:spcPts val="0"/>
              </a:spcBef>
              <a:spcAft>
                <a:spcPts val="0"/>
              </a:spcAft>
            </a:pPr>
            <a:r>
              <a:rPr lang="en-US" b="0" dirty="0"/>
              <a:t>Department of Medicine</a:t>
            </a:r>
          </a:p>
          <a:p>
            <a:pPr>
              <a:lnSpc>
                <a:spcPct val="100000"/>
              </a:lnSpc>
              <a:spcBef>
                <a:spcPts val="0"/>
              </a:spcBef>
              <a:spcAft>
                <a:spcPts val="0"/>
              </a:spcAft>
            </a:pPr>
            <a:r>
              <a:rPr lang="en-US" b="0" dirty="0"/>
              <a:t>Robert H Lurie Comprehensive Cancer Center</a:t>
            </a:r>
          </a:p>
          <a:p>
            <a:pPr>
              <a:lnSpc>
                <a:spcPct val="100000"/>
              </a:lnSpc>
              <a:spcBef>
                <a:spcPts val="0"/>
              </a:spcBef>
              <a:spcAft>
                <a:spcPts val="0"/>
              </a:spcAft>
            </a:pPr>
            <a:r>
              <a:rPr lang="en-US" b="0" dirty="0"/>
              <a:t>Northwestern University </a:t>
            </a:r>
          </a:p>
          <a:p>
            <a:pPr>
              <a:lnSpc>
                <a:spcPct val="100000"/>
              </a:lnSpc>
              <a:spcBef>
                <a:spcPts val="0"/>
              </a:spcBef>
              <a:spcAft>
                <a:spcPts val="0"/>
              </a:spcAft>
            </a:pPr>
            <a:r>
              <a:rPr lang="en-US" b="0" dirty="0"/>
              <a:t>Chicago, Illinois</a:t>
            </a:r>
          </a:p>
        </p:txBody>
      </p:sp>
    </p:spTree>
    <p:extLst>
      <p:ext uri="{BB962C8B-B14F-4D97-AF65-F5344CB8AC3E}">
        <p14:creationId xmlns:p14="http://schemas.microsoft.com/office/powerpoint/2010/main" val="26890575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2EBFE-F1FB-0CC7-3038-9675FFF4A02C}"/>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62BB1DC-6B33-9BC7-FE85-D15D54654B28}"/>
              </a:ext>
            </a:extLst>
          </p:cNvPr>
          <p:cNvSpPr txBox="1">
            <a:spLocks/>
          </p:cNvSpPr>
          <p:nvPr/>
        </p:nvSpPr>
        <p:spPr>
          <a:xfrm>
            <a:off x="609599" y="381437"/>
            <a:ext cx="10972800" cy="7135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432FF"/>
                </a:solidFill>
                <a:effectLst/>
                <a:uLnTx/>
                <a:uFillTx/>
                <a:latin typeface="Calibri"/>
                <a:ea typeface="+mj-ea"/>
                <a:cs typeface="+mj-cs"/>
              </a:rPr>
              <a:t>Considerations of BTKi vs Bcl-2i</a:t>
            </a:r>
          </a:p>
        </p:txBody>
      </p:sp>
      <p:graphicFrame>
        <p:nvGraphicFramePr>
          <p:cNvPr id="4" name="Table 4">
            <a:extLst>
              <a:ext uri="{FF2B5EF4-FFF2-40B4-BE49-F238E27FC236}">
                <a16:creationId xmlns:a16="http://schemas.microsoft.com/office/drawing/2014/main" id="{7DF36158-AE8B-D3DC-5EEB-CADD5C446C7C}"/>
              </a:ext>
            </a:extLst>
          </p:cNvPr>
          <p:cNvGraphicFramePr>
            <a:graphicFrameLocks noGrp="1"/>
          </p:cNvGraphicFramePr>
          <p:nvPr/>
        </p:nvGraphicFramePr>
        <p:xfrm>
          <a:off x="228599" y="1235266"/>
          <a:ext cx="11562919" cy="3455800"/>
        </p:xfrm>
        <a:graphic>
          <a:graphicData uri="http://schemas.openxmlformats.org/drawingml/2006/table">
            <a:tbl>
              <a:tblPr firstRow="1" bandRow="1">
                <a:tableStyleId>{5940675A-B579-460E-94D1-54222C63F5DA}</a:tableStyleId>
              </a:tblPr>
              <a:tblGrid>
                <a:gridCol w="2081536">
                  <a:extLst>
                    <a:ext uri="{9D8B030D-6E8A-4147-A177-3AD203B41FA5}">
                      <a16:colId xmlns:a16="http://schemas.microsoft.com/office/drawing/2014/main" val="3069813758"/>
                    </a:ext>
                  </a:extLst>
                </a:gridCol>
                <a:gridCol w="4844651">
                  <a:extLst>
                    <a:ext uri="{9D8B030D-6E8A-4147-A177-3AD203B41FA5}">
                      <a16:colId xmlns:a16="http://schemas.microsoft.com/office/drawing/2014/main" val="831578456"/>
                    </a:ext>
                  </a:extLst>
                </a:gridCol>
                <a:gridCol w="4636732">
                  <a:extLst>
                    <a:ext uri="{9D8B030D-6E8A-4147-A177-3AD203B41FA5}">
                      <a16:colId xmlns:a16="http://schemas.microsoft.com/office/drawing/2014/main" val="1891604873"/>
                    </a:ext>
                  </a:extLst>
                </a:gridCol>
              </a:tblGrid>
              <a:tr h="510179">
                <a:tc>
                  <a:txBody>
                    <a:bodyPr/>
                    <a:lstStyle/>
                    <a:p>
                      <a:endParaRPr lang="en-US" sz="2400" dirty="0">
                        <a:solidFill>
                          <a:schemeClr val="bg1"/>
                        </a:solidFill>
                      </a:endParaRPr>
                    </a:p>
                  </a:txBody>
                  <a:tcPr marL="121920" marR="121920" marT="60960" marB="60960" anchor="ctr">
                    <a:lnR w="12700" cap="flat" cmpd="sng" algn="ctr">
                      <a:solidFill>
                        <a:schemeClr val="bg1"/>
                      </a:solidFill>
                      <a:prstDash val="solid"/>
                      <a:round/>
                      <a:headEnd type="none" w="med" len="med"/>
                      <a:tailEnd type="none" w="med" len="med"/>
                    </a:lnR>
                    <a:solidFill>
                      <a:srgbClr val="002060"/>
                    </a:solidFill>
                  </a:tcPr>
                </a:tc>
                <a:tc>
                  <a:txBody>
                    <a:bodyPr/>
                    <a:lstStyle/>
                    <a:p>
                      <a:r>
                        <a:rPr lang="en-US" sz="2400" b="1" dirty="0">
                          <a:solidFill>
                            <a:schemeClr val="bg1"/>
                          </a:solidFill>
                        </a:rPr>
                        <a:t>BTKi</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002060"/>
                    </a:solidFill>
                  </a:tcPr>
                </a:tc>
                <a:tc>
                  <a:txBody>
                    <a:bodyPr/>
                    <a:lstStyle/>
                    <a:p>
                      <a:r>
                        <a:rPr lang="en-US" sz="2400" b="1" dirty="0">
                          <a:solidFill>
                            <a:schemeClr val="bg1"/>
                          </a:solidFill>
                        </a:rPr>
                        <a:t>BCL2i</a:t>
                      </a:r>
                    </a:p>
                  </a:txBody>
                  <a:tcPr marL="121920" marR="121920" marT="60960" marB="60960" anchor="ctr">
                    <a:lnL w="12700" cap="flat" cmpd="sng" algn="ctr">
                      <a:solidFill>
                        <a:schemeClr val="bg1"/>
                      </a:solidFill>
                      <a:prstDash val="solid"/>
                      <a:round/>
                      <a:headEnd type="none" w="med" len="med"/>
                      <a:tailEnd type="none" w="med" len="med"/>
                    </a:lnL>
                    <a:solidFill>
                      <a:srgbClr val="002060"/>
                    </a:solidFill>
                  </a:tcPr>
                </a:tc>
                <a:extLst>
                  <a:ext uri="{0D108BD9-81ED-4DB2-BD59-A6C34878D82A}">
                    <a16:rowId xmlns:a16="http://schemas.microsoft.com/office/drawing/2014/main" val="375904412"/>
                  </a:ext>
                </a:extLst>
              </a:tr>
              <a:tr h="1506548">
                <a:tc>
                  <a:txBody>
                    <a:bodyPr/>
                    <a:lstStyle/>
                    <a:p>
                      <a:r>
                        <a:rPr lang="en-US" sz="2400" b="1" dirty="0"/>
                        <a:t>Advantages</a:t>
                      </a:r>
                    </a:p>
                  </a:txBody>
                  <a:tcPr marL="121920" marR="121920" marT="60960" marB="60960" anchor="ctr">
                    <a:solidFill>
                      <a:srgbClr val="E3EDF2"/>
                    </a:solidFill>
                  </a:tcPr>
                </a:tc>
                <a:tc>
                  <a:txBody>
                    <a:bodyPr/>
                    <a:lstStyle/>
                    <a:p>
                      <a:pPr marL="342900" indent="-342900">
                        <a:buFont typeface="Arial" panose="020B0604020202020204" pitchFamily="34" charset="0"/>
                        <a:buChar char="•"/>
                      </a:pPr>
                      <a:r>
                        <a:rPr lang="en-US" sz="2400" dirty="0"/>
                        <a:t>Effective in all prognostic groups</a:t>
                      </a:r>
                    </a:p>
                    <a:p>
                      <a:pPr marL="342900" indent="-342900">
                        <a:buFont typeface="Arial" panose="020B0604020202020204" pitchFamily="34" charset="0"/>
                        <a:buChar char="•"/>
                      </a:pPr>
                      <a:r>
                        <a:rPr lang="en-US" sz="2400" dirty="0"/>
                        <a:t>Easy to initiate</a:t>
                      </a:r>
                    </a:p>
                    <a:p>
                      <a:pPr marL="342900" indent="-342900">
                        <a:buFont typeface="Arial" panose="020B0604020202020204" pitchFamily="34" charset="0"/>
                        <a:buChar char="•"/>
                      </a:pPr>
                      <a:r>
                        <a:rPr lang="en-US" sz="2400" dirty="0"/>
                        <a:t>Low Risk of TLS</a:t>
                      </a:r>
                    </a:p>
                  </a:txBody>
                  <a:tcPr marL="121920" marR="121920" marT="60960" marB="60960" anchor="ctr">
                    <a:solidFill>
                      <a:srgbClr val="E3EDF2"/>
                    </a:solidFill>
                  </a:tcPr>
                </a:tc>
                <a:tc>
                  <a:txBody>
                    <a:bodyPr/>
                    <a:lstStyle/>
                    <a:p>
                      <a:pPr marL="342900" indent="-342900">
                        <a:buFont typeface="Arial" panose="020B0604020202020204" pitchFamily="34" charset="0"/>
                        <a:buChar char="•"/>
                      </a:pPr>
                      <a:r>
                        <a:rPr lang="en-US" sz="2400" dirty="0"/>
                        <a:t>Limited duration therapy</a:t>
                      </a:r>
                    </a:p>
                    <a:p>
                      <a:pPr marL="342900" indent="-342900">
                        <a:buFont typeface="Arial" panose="020B0604020202020204" pitchFamily="34" charset="0"/>
                        <a:buChar char="•"/>
                      </a:pPr>
                      <a:r>
                        <a:rPr lang="en-US" sz="2400" dirty="0"/>
                        <a:t>Low toxicity once ramped up</a:t>
                      </a:r>
                    </a:p>
                  </a:txBody>
                  <a:tcPr marL="121920" marR="121920" marT="60960" marB="60960" anchor="ctr">
                    <a:solidFill>
                      <a:srgbClr val="E3EDF2"/>
                    </a:solidFill>
                  </a:tcPr>
                </a:tc>
                <a:extLst>
                  <a:ext uri="{0D108BD9-81ED-4DB2-BD59-A6C34878D82A}">
                    <a16:rowId xmlns:a16="http://schemas.microsoft.com/office/drawing/2014/main" val="703735131"/>
                  </a:ext>
                </a:extLst>
              </a:tr>
              <a:tr h="1439073">
                <a:tc>
                  <a:txBody>
                    <a:bodyPr/>
                    <a:lstStyle/>
                    <a:p>
                      <a:r>
                        <a:rPr lang="en-US" sz="2400" b="1" dirty="0"/>
                        <a:t>Disadvantages</a:t>
                      </a:r>
                    </a:p>
                  </a:txBody>
                  <a:tcPr marL="121920" marR="121920" marT="60960" marB="60960" anchor="ctr">
                    <a:solidFill>
                      <a:schemeClr val="bg1"/>
                    </a:solidFill>
                  </a:tcPr>
                </a:tc>
                <a:tc>
                  <a:txBody>
                    <a:bodyPr/>
                    <a:lstStyle/>
                    <a:p>
                      <a:pPr marL="342900" indent="-342900">
                        <a:buFont typeface="Arial" panose="020B0604020202020204" pitchFamily="34" charset="0"/>
                        <a:buChar char="•"/>
                      </a:pPr>
                      <a:r>
                        <a:rPr lang="en-US" sz="2400" dirty="0"/>
                        <a:t>Continuous therapy</a:t>
                      </a:r>
                    </a:p>
                    <a:p>
                      <a:pPr marL="342900" indent="-342900">
                        <a:buFont typeface="Arial" panose="020B0604020202020204" pitchFamily="34" charset="0"/>
                        <a:buChar char="•"/>
                      </a:pPr>
                      <a:r>
                        <a:rPr lang="en-US" sz="2400" b="1" dirty="0">
                          <a:solidFill>
                            <a:srgbClr val="FF0000"/>
                          </a:solidFill>
                        </a:rPr>
                        <a:t>Cardiovascular side-effects</a:t>
                      </a:r>
                    </a:p>
                    <a:p>
                      <a:pPr marL="342900" indent="-342900">
                        <a:buFont typeface="Arial" panose="020B0604020202020204" pitchFamily="34" charset="0"/>
                        <a:buChar char="•"/>
                      </a:pPr>
                      <a:r>
                        <a:rPr lang="en-US" sz="2400" b="1" dirty="0">
                          <a:solidFill>
                            <a:srgbClr val="FF0000"/>
                          </a:solidFill>
                        </a:rPr>
                        <a:t>Bleeding side-effects</a:t>
                      </a:r>
                    </a:p>
                  </a:txBody>
                  <a:tcPr marL="121920" marR="121920" marT="60960" marB="60960" anchor="ctr">
                    <a:solidFill>
                      <a:schemeClr val="bg1"/>
                    </a:solidFill>
                  </a:tcPr>
                </a:tc>
                <a:tc>
                  <a:txBody>
                    <a:bodyPr/>
                    <a:lstStyle/>
                    <a:p>
                      <a:pPr marL="342900" indent="-342900">
                        <a:buFont typeface="Arial" panose="020B0604020202020204" pitchFamily="34" charset="0"/>
                        <a:buChar char="•"/>
                      </a:pPr>
                      <a:r>
                        <a:rPr lang="en-US" sz="2400" dirty="0" err="1"/>
                        <a:t>IgHV</a:t>
                      </a:r>
                      <a:r>
                        <a:rPr lang="en-US" sz="2400" dirty="0"/>
                        <a:t> and </a:t>
                      </a:r>
                      <a:r>
                        <a:rPr lang="en-US" sz="2400" i="1" dirty="0"/>
                        <a:t>TP53</a:t>
                      </a:r>
                      <a:r>
                        <a:rPr lang="en-US" sz="2400" i="0" dirty="0"/>
                        <a:t> aberrant ↓PFS</a:t>
                      </a:r>
                    </a:p>
                    <a:p>
                      <a:pPr marL="342900" indent="-342900">
                        <a:buFont typeface="Arial" panose="020B0604020202020204" pitchFamily="34" charset="0"/>
                        <a:buChar char="•"/>
                      </a:pPr>
                      <a:r>
                        <a:rPr lang="en-US" sz="2400" b="1" i="0" dirty="0">
                          <a:solidFill>
                            <a:srgbClr val="FF0000"/>
                          </a:solidFill>
                        </a:rPr>
                        <a:t>TLS risk</a:t>
                      </a:r>
                      <a:endParaRPr lang="en-US" sz="2400" b="1" dirty="0">
                        <a:solidFill>
                          <a:srgbClr val="FF0000"/>
                        </a:solidFill>
                      </a:endParaRPr>
                    </a:p>
                  </a:txBody>
                  <a:tcPr marL="121920" marR="121920" marT="60960" marB="60960" anchor="ctr">
                    <a:solidFill>
                      <a:schemeClr val="bg1"/>
                    </a:solidFill>
                  </a:tcPr>
                </a:tc>
                <a:extLst>
                  <a:ext uri="{0D108BD9-81ED-4DB2-BD59-A6C34878D82A}">
                    <a16:rowId xmlns:a16="http://schemas.microsoft.com/office/drawing/2014/main" val="1956557796"/>
                  </a:ext>
                </a:extLst>
              </a:tr>
            </a:tbl>
          </a:graphicData>
        </a:graphic>
      </p:graphicFrame>
      <p:sp>
        <p:nvSpPr>
          <p:cNvPr id="5" name="TextBox 4">
            <a:extLst>
              <a:ext uri="{FF2B5EF4-FFF2-40B4-BE49-F238E27FC236}">
                <a16:creationId xmlns:a16="http://schemas.microsoft.com/office/drawing/2014/main" id="{D2D701BE-E5D0-D877-300E-DBB0678997D1}"/>
              </a:ext>
            </a:extLst>
          </p:cNvPr>
          <p:cNvSpPr txBox="1"/>
          <p:nvPr/>
        </p:nvSpPr>
        <p:spPr>
          <a:xfrm>
            <a:off x="-45367" y="6527414"/>
            <a:ext cx="586981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Adapted from Tam C.</a:t>
            </a:r>
            <a:r>
              <a:rPr kumimoji="0" lang="en-US" sz="1400" b="0" i="1" u="none" strike="noStrike" kern="1200" cap="none" spc="0" normalizeH="0" baseline="0" noProof="0" dirty="0">
                <a:ln>
                  <a:noFill/>
                </a:ln>
                <a:solidFill>
                  <a:prstClr val="black"/>
                </a:solidFill>
                <a:effectLst/>
                <a:uLnTx/>
                <a:uFillTx/>
                <a:latin typeface="Calibri" panose="020F0502020204030204"/>
                <a:ea typeface="MS PGothic" charset="0"/>
                <a:cs typeface="+mn-cs"/>
              </a:rPr>
              <a:t> Hematology Am Soc </a:t>
            </a:r>
            <a:r>
              <a:rPr kumimoji="0" lang="en-US" sz="1400" b="0" i="1" u="none" strike="noStrike" kern="1200" cap="none" spc="0" normalizeH="0" baseline="0" noProof="0" dirty="0" err="1">
                <a:ln>
                  <a:noFill/>
                </a:ln>
                <a:solidFill>
                  <a:prstClr val="black"/>
                </a:solidFill>
                <a:effectLst/>
                <a:uLnTx/>
                <a:uFillTx/>
                <a:latin typeface="Calibri" panose="020F0502020204030204"/>
                <a:ea typeface="MS PGothic" charset="0"/>
                <a:cs typeface="+mn-cs"/>
              </a:rPr>
              <a:t>Hematol</a:t>
            </a:r>
            <a:r>
              <a:rPr kumimoji="0" lang="en-US" sz="1400" b="0" i="1" u="none" strike="noStrike" kern="1200" cap="none" spc="0" normalizeH="0" baseline="0" noProof="0" dirty="0">
                <a:ln>
                  <a:noFill/>
                </a:ln>
                <a:solidFill>
                  <a:prstClr val="black"/>
                </a:solidFill>
                <a:effectLst/>
                <a:uLnTx/>
                <a:uFillTx/>
                <a:latin typeface="Calibri" panose="020F0502020204030204"/>
                <a:ea typeface="MS PGothic" charset="0"/>
                <a:cs typeface="+mn-cs"/>
              </a:rPr>
              <a:t> Educ Program. </a:t>
            </a: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2021:55-58.</a:t>
            </a:r>
            <a:endParaRPr kumimoji="0" lang="en-US" sz="1400" b="0" i="1"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
        <p:nvSpPr>
          <p:cNvPr id="6" name="TextBox 5">
            <a:extLst>
              <a:ext uri="{FF2B5EF4-FFF2-40B4-BE49-F238E27FC236}">
                <a16:creationId xmlns:a16="http://schemas.microsoft.com/office/drawing/2014/main" id="{087F8857-90A7-5BC2-36DF-95107AE81488}"/>
              </a:ext>
            </a:extLst>
          </p:cNvPr>
          <p:cNvSpPr txBox="1"/>
          <p:nvPr/>
        </p:nvSpPr>
        <p:spPr>
          <a:xfrm>
            <a:off x="228599" y="4740415"/>
            <a:ext cx="1116874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S PGothic" charset="0"/>
                <a:cs typeface="+mn-cs"/>
              </a:rPr>
              <a:t>Drug interactions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S PGothic" charset="0"/>
                <a:cs typeface="+mn-cs"/>
              </a:rPr>
              <a:t>CYP3A Inhibitors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S PGothic" charset="0"/>
                <a:cs typeface="+mn-cs"/>
              </a:rPr>
              <a:t>eg</a:t>
            </a:r>
            <a:r>
              <a:rPr kumimoji="0" lang="en-US" sz="18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strong azoles): dose reduce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S PGothic" charset="0"/>
                <a:cs typeface="+mn-cs"/>
              </a:rPr>
              <a:t>zanubrutinib</a:t>
            </a:r>
            <a:r>
              <a:rPr kumimoji="0" lang="en-US" sz="18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ibrutinib, venetoclax; hold acalabrutinib.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S PGothic" charset="0"/>
                <a:cs typeface="+mn-cs"/>
              </a:rPr>
              <a:t>PPI: no longer an issue with tablet formulation of acalabrutinib.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S PGothic" charset="0"/>
                <a:cs typeface="+mn-cs"/>
              </a:rPr>
              <a:t>Avoid concomitant dual anti-platelet inhibition with any BTKi.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S PGothic" charset="0"/>
                <a:cs typeface="+mn-cs"/>
              </a:rPr>
              <a:t>Apixaban is the preferred anticoagulant in patients on BTKi.</a:t>
            </a:r>
          </a:p>
        </p:txBody>
      </p:sp>
      <p:sp>
        <p:nvSpPr>
          <p:cNvPr id="2" name="TextBox 1">
            <a:extLst>
              <a:ext uri="{FF2B5EF4-FFF2-40B4-BE49-F238E27FC236}">
                <a16:creationId xmlns:a16="http://schemas.microsoft.com/office/drawing/2014/main" id="{4C622954-8F90-9D99-9EEA-8ADA0E5A6997}"/>
              </a:ext>
            </a:extLst>
          </p:cNvPr>
          <p:cNvSpPr txBox="1"/>
          <p:nvPr/>
        </p:nvSpPr>
        <p:spPr>
          <a:xfrm>
            <a:off x="-45367" y="6310517"/>
            <a:ext cx="1171667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BCL2i = B-cell lymphoma 2 inhibitor; BTKi = Bruton tyrosine kinase inhibitor; TLS = tumor lysis syndrome</a:t>
            </a:r>
          </a:p>
        </p:txBody>
      </p:sp>
      <p:sp>
        <p:nvSpPr>
          <p:cNvPr id="7" name="Text Placeholder 9">
            <a:extLst>
              <a:ext uri="{FF2B5EF4-FFF2-40B4-BE49-F238E27FC236}">
                <a16:creationId xmlns:a16="http://schemas.microsoft.com/office/drawing/2014/main" id="{BCF40A10-0C2F-B869-70CE-24D8969D77B0}"/>
              </a:ext>
            </a:extLst>
          </p:cNvPr>
          <p:cNvSpPr txBox="1">
            <a:spLocks/>
          </p:cNvSpPr>
          <p:nvPr/>
        </p:nvSpPr>
        <p:spPr bwMode="auto">
          <a:xfrm>
            <a:off x="931824" y="6591097"/>
            <a:ext cx="10328351" cy="266903"/>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None/>
              <a:defRPr sz="1333" b="1">
                <a:solidFill>
                  <a:schemeClr val="tx1">
                    <a:lumMod val="50000"/>
                    <a:lumOff val="50000"/>
                  </a:schemeClr>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None/>
              <a:defRPr sz="1400" b="1">
                <a:solidFill>
                  <a:schemeClr val="tx1">
                    <a:lumMod val="50000"/>
                    <a:lumOff val="50000"/>
                  </a:schemeClr>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None/>
              <a:defRPr sz="1400" b="1">
                <a:solidFill>
                  <a:schemeClr val="tx1">
                    <a:lumMod val="50000"/>
                    <a:lumOff val="50000"/>
                  </a:schemeClr>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None/>
              <a:defRPr sz="1400" b="1">
                <a:solidFill>
                  <a:schemeClr val="tx1">
                    <a:lumMod val="50000"/>
                    <a:lumOff val="50000"/>
                  </a:schemeClr>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None/>
              <a:defRPr sz="1400" b="1">
                <a:solidFill>
                  <a:schemeClr val="tx1">
                    <a:lumMod val="50000"/>
                    <a:lumOff val="50000"/>
                  </a:schemeClr>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390525" marR="0" lvl="0" indent="-292100" algn="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1333" b="0" i="0" u="none" strike="noStrike" kern="0" cap="none" spc="0" normalizeH="0" baseline="0" noProof="0" dirty="0">
                <a:ln>
                  <a:noFill/>
                </a:ln>
                <a:solidFill>
                  <a:srgbClr val="000000"/>
                </a:solidFill>
                <a:effectLst/>
                <a:uLnTx/>
                <a:uFillTx/>
                <a:latin typeface="Calibri" charset="0"/>
                <a:ea typeface="MS PGothic" pitchFamily="34" charset="-128"/>
              </a:rPr>
              <a:t>Content courtesy of Professor Constantine Tam, MBBS, MD</a:t>
            </a:r>
          </a:p>
        </p:txBody>
      </p:sp>
    </p:spTree>
    <p:extLst>
      <p:ext uri="{BB962C8B-B14F-4D97-AF65-F5344CB8AC3E}">
        <p14:creationId xmlns:p14="http://schemas.microsoft.com/office/powerpoint/2010/main" val="29669636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3EB994-6ED5-347D-38E6-1796736A1E2E}"/>
              </a:ext>
            </a:extLst>
          </p:cNvPr>
          <p:cNvSpPr>
            <a:spLocks noGrp="1"/>
          </p:cNvSpPr>
          <p:nvPr>
            <p:ph type="title"/>
          </p:nvPr>
        </p:nvSpPr>
        <p:spPr>
          <a:xfrm>
            <a:off x="838200" y="19348"/>
            <a:ext cx="10515600" cy="1325563"/>
          </a:xfrm>
        </p:spPr>
        <p:txBody>
          <a:bodyPr>
            <a:normAutofit/>
          </a:bodyPr>
          <a:lstStyle/>
          <a:p>
            <a:pPr algn="ctr"/>
            <a:r>
              <a:rPr lang="en-US" sz="3200" b="1" dirty="0">
                <a:solidFill>
                  <a:srgbClr val="0432FF"/>
                </a:solidFill>
                <a:latin typeface="+mn-lt"/>
              </a:rPr>
              <a:t>Key Differences Between BTKis</a:t>
            </a:r>
          </a:p>
        </p:txBody>
      </p:sp>
      <p:sp>
        <p:nvSpPr>
          <p:cNvPr id="2" name="TextBox 1">
            <a:extLst>
              <a:ext uri="{FF2B5EF4-FFF2-40B4-BE49-F238E27FC236}">
                <a16:creationId xmlns:a16="http://schemas.microsoft.com/office/drawing/2014/main" id="{F9B56ACA-3AF5-4E71-CBD0-34796BBB6562}"/>
              </a:ext>
            </a:extLst>
          </p:cNvPr>
          <p:cNvSpPr txBox="1"/>
          <p:nvPr/>
        </p:nvSpPr>
        <p:spPr>
          <a:xfrm>
            <a:off x="263352" y="6492875"/>
            <a:ext cx="4550640"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Thompson, PA, et al. </a:t>
            </a:r>
            <a:r>
              <a:rPr kumimoji="0" lang="en-US" sz="900" b="0" i="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Blood </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2023; 141(26):3137-3142. </a:t>
            </a:r>
            <a:endParaRPr kumimoji="0" lang="en-US" sz="900" b="0" i="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3" name="Table 2">
            <a:extLst>
              <a:ext uri="{FF2B5EF4-FFF2-40B4-BE49-F238E27FC236}">
                <a16:creationId xmlns:a16="http://schemas.microsoft.com/office/drawing/2014/main" id="{F174E085-4EFC-FCCA-46A8-F479F2363B31}"/>
              </a:ext>
            </a:extLst>
          </p:cNvPr>
          <p:cNvGraphicFramePr>
            <a:graphicFrameLocks noGrp="1"/>
          </p:cNvGraphicFramePr>
          <p:nvPr/>
        </p:nvGraphicFramePr>
        <p:xfrm>
          <a:off x="905163" y="1344911"/>
          <a:ext cx="10515600" cy="398272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4237545110"/>
                    </a:ext>
                  </a:extLst>
                </a:gridCol>
                <a:gridCol w="2103120">
                  <a:extLst>
                    <a:ext uri="{9D8B030D-6E8A-4147-A177-3AD203B41FA5}">
                      <a16:colId xmlns:a16="http://schemas.microsoft.com/office/drawing/2014/main" val="4294617527"/>
                    </a:ext>
                  </a:extLst>
                </a:gridCol>
                <a:gridCol w="2103120">
                  <a:extLst>
                    <a:ext uri="{9D8B030D-6E8A-4147-A177-3AD203B41FA5}">
                      <a16:colId xmlns:a16="http://schemas.microsoft.com/office/drawing/2014/main" val="367326108"/>
                    </a:ext>
                  </a:extLst>
                </a:gridCol>
                <a:gridCol w="2003918">
                  <a:extLst>
                    <a:ext uri="{9D8B030D-6E8A-4147-A177-3AD203B41FA5}">
                      <a16:colId xmlns:a16="http://schemas.microsoft.com/office/drawing/2014/main" val="2457743477"/>
                    </a:ext>
                  </a:extLst>
                </a:gridCol>
                <a:gridCol w="2202322">
                  <a:extLst>
                    <a:ext uri="{9D8B030D-6E8A-4147-A177-3AD203B41FA5}">
                      <a16:colId xmlns:a16="http://schemas.microsoft.com/office/drawing/2014/main" val="3548599392"/>
                    </a:ext>
                  </a:extLst>
                </a:gridCol>
              </a:tblGrid>
              <a:tr h="370840">
                <a:tc>
                  <a:txBody>
                    <a:bodyPr/>
                    <a:lstStyle/>
                    <a:p>
                      <a:endParaRPr lang="en-US" sz="1400" dirty="0">
                        <a:latin typeface="Lato" panose="020F0502020204030203" pitchFamily="34" charset="0"/>
                        <a:ea typeface="Lato" panose="020F0502020204030203" pitchFamily="34" charset="0"/>
                        <a:cs typeface="Lato" panose="020F0502020204030203" pitchFamily="34" charset="0"/>
                      </a:endParaRPr>
                    </a:p>
                  </a:txBody>
                  <a:tcPr>
                    <a:solidFill>
                      <a:srgbClr val="002060"/>
                    </a:solidFill>
                  </a:tcPr>
                </a:tc>
                <a:tc>
                  <a:txBody>
                    <a:bodyPr/>
                    <a:lstStyle/>
                    <a:p>
                      <a:pPr algn="ctr"/>
                      <a:r>
                        <a:rPr lang="en-US" sz="1800" b="1" dirty="0">
                          <a:latin typeface="Lato" panose="020F0502020204030203" pitchFamily="34" charset="0"/>
                          <a:ea typeface="Lato" panose="020F0502020204030203" pitchFamily="34" charset="0"/>
                          <a:cs typeface="Lato" panose="020F0502020204030203" pitchFamily="34" charset="0"/>
                        </a:rPr>
                        <a:t>Ibrutinib</a:t>
                      </a:r>
                    </a:p>
                  </a:txBody>
                  <a:tcPr>
                    <a:solidFill>
                      <a:srgbClr val="002060"/>
                    </a:solidFill>
                  </a:tcPr>
                </a:tc>
                <a:tc>
                  <a:txBody>
                    <a:bodyPr/>
                    <a:lstStyle/>
                    <a:p>
                      <a:pPr algn="ctr"/>
                      <a:r>
                        <a:rPr lang="en-US" sz="1800" b="1" dirty="0">
                          <a:latin typeface="Lato" panose="020F0502020204030203" pitchFamily="34" charset="0"/>
                          <a:ea typeface="Lato" panose="020F0502020204030203" pitchFamily="34" charset="0"/>
                          <a:cs typeface="Lato" panose="020F0502020204030203" pitchFamily="34" charset="0"/>
                        </a:rPr>
                        <a:t>Acalabrutinib</a:t>
                      </a:r>
                    </a:p>
                  </a:txBody>
                  <a:tcPr>
                    <a:solidFill>
                      <a:srgbClr val="002060"/>
                    </a:solidFill>
                  </a:tcPr>
                </a:tc>
                <a:tc>
                  <a:txBody>
                    <a:bodyPr/>
                    <a:lstStyle/>
                    <a:p>
                      <a:pPr algn="ctr"/>
                      <a:r>
                        <a:rPr lang="en-US" sz="1800" b="1" dirty="0">
                          <a:latin typeface="Lato" panose="020F0502020204030203" pitchFamily="34" charset="0"/>
                          <a:ea typeface="Lato" panose="020F0502020204030203" pitchFamily="34" charset="0"/>
                          <a:cs typeface="Lato" panose="020F0502020204030203" pitchFamily="34" charset="0"/>
                        </a:rPr>
                        <a:t>Zanubrutinib</a:t>
                      </a:r>
                    </a:p>
                  </a:txBody>
                  <a:tcPr>
                    <a:solidFill>
                      <a:srgbClr val="002060"/>
                    </a:solidFill>
                  </a:tcPr>
                </a:tc>
                <a:tc>
                  <a:txBody>
                    <a:bodyPr/>
                    <a:lstStyle/>
                    <a:p>
                      <a:pPr algn="ctr"/>
                      <a:r>
                        <a:rPr lang="en-US" sz="1800" b="1" dirty="0">
                          <a:latin typeface="Lato" panose="020F0502020204030203" pitchFamily="34" charset="0"/>
                          <a:ea typeface="Lato" panose="020F0502020204030203" pitchFamily="34" charset="0"/>
                          <a:cs typeface="Lato" panose="020F0502020204030203" pitchFamily="34" charset="0"/>
                        </a:rPr>
                        <a:t>Pirtobrutinib</a:t>
                      </a:r>
                    </a:p>
                  </a:txBody>
                  <a:tcPr>
                    <a:solidFill>
                      <a:srgbClr val="002060"/>
                    </a:solidFill>
                  </a:tcPr>
                </a:tc>
                <a:extLst>
                  <a:ext uri="{0D108BD9-81ED-4DB2-BD59-A6C34878D82A}">
                    <a16:rowId xmlns:a16="http://schemas.microsoft.com/office/drawing/2014/main" val="30180724"/>
                  </a:ext>
                </a:extLst>
              </a:tr>
              <a:tr h="370840">
                <a:tc>
                  <a:txBody>
                    <a:bodyPr/>
                    <a:lstStyle/>
                    <a:p>
                      <a:pPr algn="ctr"/>
                      <a:r>
                        <a:rPr lang="en-US" sz="1400" b="1" dirty="0">
                          <a:latin typeface="Lato" panose="020F0502020204030203" pitchFamily="34" charset="0"/>
                          <a:ea typeface="Lato" panose="020F0502020204030203" pitchFamily="34" charset="0"/>
                          <a:cs typeface="Lato" panose="020F0502020204030203" pitchFamily="34" charset="0"/>
                        </a:rPr>
                        <a:t>BTK binding</a:t>
                      </a:r>
                    </a:p>
                  </a:txBody>
                  <a:tcPr anchor="ctr"/>
                </a:tc>
                <a:tc>
                  <a:txBody>
                    <a:bodyPr/>
                    <a:lstStyle/>
                    <a:p>
                      <a:pPr algn="ctr"/>
                      <a:r>
                        <a:rPr lang="en-US" sz="1400" dirty="0">
                          <a:latin typeface="Lato" panose="020F0502020204030203" pitchFamily="34" charset="0"/>
                          <a:ea typeface="Lato" panose="020F0502020204030203" pitchFamily="34" charset="0"/>
                          <a:cs typeface="Lato" panose="020F0502020204030203" pitchFamily="34" charset="0"/>
                        </a:rPr>
                        <a:t>Covalent, C481</a:t>
                      </a:r>
                    </a:p>
                  </a:txBody>
                  <a:tcPr anchor="ctr"/>
                </a:tc>
                <a:tc>
                  <a:txBody>
                    <a:bodyPr/>
                    <a:lstStyle/>
                    <a:p>
                      <a:pPr algn="ctr"/>
                      <a:r>
                        <a:rPr lang="en-US" sz="1400" dirty="0">
                          <a:latin typeface="Lato" panose="020F0502020204030203" pitchFamily="34" charset="0"/>
                          <a:ea typeface="Lato" panose="020F0502020204030203" pitchFamily="34" charset="0"/>
                          <a:cs typeface="Lato" panose="020F0502020204030203" pitchFamily="34" charset="0"/>
                        </a:rPr>
                        <a:t>Covalent, C481</a:t>
                      </a:r>
                    </a:p>
                  </a:txBody>
                  <a:tcPr anchor="ctr"/>
                </a:tc>
                <a:tc>
                  <a:txBody>
                    <a:bodyPr/>
                    <a:lstStyle/>
                    <a:p>
                      <a:pPr algn="ctr"/>
                      <a:r>
                        <a:rPr lang="en-US" sz="1400" dirty="0">
                          <a:latin typeface="Lato" panose="020F0502020204030203" pitchFamily="34" charset="0"/>
                          <a:ea typeface="Lato" panose="020F0502020204030203" pitchFamily="34" charset="0"/>
                          <a:cs typeface="Lato" panose="020F0502020204030203" pitchFamily="34" charset="0"/>
                        </a:rPr>
                        <a:t>Covalent, C481</a:t>
                      </a:r>
                    </a:p>
                  </a:txBody>
                  <a:tcPr anchor="ctr"/>
                </a:tc>
                <a:tc>
                  <a:txBody>
                    <a:bodyPr/>
                    <a:lstStyle/>
                    <a:p>
                      <a:pPr algn="ctr"/>
                      <a:r>
                        <a:rPr lang="en-US" sz="1400" dirty="0">
                          <a:latin typeface="Lato" panose="020F0502020204030203" pitchFamily="34" charset="0"/>
                          <a:ea typeface="Lato" panose="020F0502020204030203" pitchFamily="34" charset="0"/>
                          <a:cs typeface="Lato" panose="020F0502020204030203" pitchFamily="34" charset="0"/>
                        </a:rPr>
                        <a:t>Reversible, </a:t>
                      </a:r>
                    </a:p>
                    <a:p>
                      <a:pPr algn="ctr"/>
                      <a:r>
                        <a:rPr lang="en-US" sz="1400" dirty="0">
                          <a:latin typeface="Lato" panose="020F0502020204030203" pitchFamily="34" charset="0"/>
                          <a:ea typeface="Lato" panose="020F0502020204030203" pitchFamily="34" charset="0"/>
                          <a:cs typeface="Lato" panose="020F0502020204030203" pitchFamily="34" charset="0"/>
                        </a:rPr>
                        <a:t>ATP pocket, Distant from C481</a:t>
                      </a:r>
                    </a:p>
                  </a:txBody>
                  <a:tcPr anchor="ctr"/>
                </a:tc>
                <a:extLst>
                  <a:ext uri="{0D108BD9-81ED-4DB2-BD59-A6C34878D82A}">
                    <a16:rowId xmlns:a16="http://schemas.microsoft.com/office/drawing/2014/main" val="3230075779"/>
                  </a:ext>
                </a:extLst>
              </a:tr>
              <a:tr h="370840">
                <a:tc>
                  <a:txBody>
                    <a:bodyPr/>
                    <a:lstStyle/>
                    <a:p>
                      <a:pPr algn="ctr"/>
                      <a:r>
                        <a:rPr lang="en-US" sz="1400" b="1" dirty="0">
                          <a:latin typeface="Lato" panose="020F0502020204030203" pitchFamily="34" charset="0"/>
                          <a:ea typeface="Lato" panose="020F0502020204030203" pitchFamily="34" charset="0"/>
                          <a:cs typeface="Lato" panose="020F0502020204030203" pitchFamily="34" charset="0"/>
                        </a:rPr>
                        <a:t>Half-life</a:t>
                      </a:r>
                    </a:p>
                  </a:txBody>
                  <a:tcPr anchor="ctr"/>
                </a:tc>
                <a:tc>
                  <a:txBody>
                    <a:bodyPr/>
                    <a:lstStyle/>
                    <a:p>
                      <a:pPr algn="ctr"/>
                      <a:r>
                        <a:rPr lang="en-US" sz="1400" dirty="0">
                          <a:latin typeface="Lato" panose="020F0502020204030203" pitchFamily="34" charset="0"/>
                          <a:ea typeface="Lato" panose="020F0502020204030203" pitchFamily="34" charset="0"/>
                          <a:cs typeface="Lato" panose="020F0502020204030203" pitchFamily="34" charset="0"/>
                        </a:rPr>
                        <a:t>6 hours</a:t>
                      </a:r>
                    </a:p>
                  </a:txBody>
                  <a:tcPr anchor="ctr"/>
                </a:tc>
                <a:tc>
                  <a:txBody>
                    <a:bodyPr/>
                    <a:lstStyle/>
                    <a:p>
                      <a:pPr algn="ctr"/>
                      <a:r>
                        <a:rPr lang="en-US" sz="1400" dirty="0">
                          <a:latin typeface="Lato" panose="020F0502020204030203" pitchFamily="34" charset="0"/>
                          <a:ea typeface="Lato" panose="020F0502020204030203" pitchFamily="34" charset="0"/>
                          <a:cs typeface="Lato" panose="020F0502020204030203" pitchFamily="34" charset="0"/>
                        </a:rPr>
                        <a:t>1 hour</a:t>
                      </a:r>
                    </a:p>
                  </a:txBody>
                  <a:tcPr anchor="ctr"/>
                </a:tc>
                <a:tc>
                  <a:txBody>
                    <a:bodyPr/>
                    <a:lstStyle/>
                    <a:p>
                      <a:pPr algn="ctr"/>
                      <a:r>
                        <a:rPr lang="en-US" sz="1400" dirty="0">
                          <a:latin typeface="Lato" panose="020F0502020204030203" pitchFamily="34" charset="0"/>
                          <a:ea typeface="Lato" panose="020F0502020204030203" pitchFamily="34" charset="0"/>
                          <a:cs typeface="Lato" panose="020F0502020204030203" pitchFamily="34" charset="0"/>
                        </a:rPr>
                        <a:t>4 hours</a:t>
                      </a:r>
                    </a:p>
                  </a:txBody>
                  <a:tcPr anchor="ctr"/>
                </a:tc>
                <a:tc>
                  <a:txBody>
                    <a:bodyPr/>
                    <a:lstStyle/>
                    <a:p>
                      <a:pPr algn="ctr"/>
                      <a:r>
                        <a:rPr lang="en-US" sz="1400" dirty="0">
                          <a:latin typeface="Lato" panose="020F0502020204030203" pitchFamily="34" charset="0"/>
                          <a:ea typeface="Lato" panose="020F0502020204030203" pitchFamily="34" charset="0"/>
                          <a:cs typeface="Lato" panose="020F0502020204030203" pitchFamily="34" charset="0"/>
                        </a:rPr>
                        <a:t>20 hours &gt;90% BTK inhibition</a:t>
                      </a:r>
                    </a:p>
                  </a:txBody>
                  <a:tcPr anchor="ctr"/>
                </a:tc>
                <a:extLst>
                  <a:ext uri="{0D108BD9-81ED-4DB2-BD59-A6C34878D82A}">
                    <a16:rowId xmlns:a16="http://schemas.microsoft.com/office/drawing/2014/main" val="3342236981"/>
                  </a:ext>
                </a:extLst>
              </a:tr>
              <a:tr h="370840">
                <a:tc>
                  <a:txBody>
                    <a:bodyPr/>
                    <a:lstStyle/>
                    <a:p>
                      <a:pPr algn="ctr"/>
                      <a:r>
                        <a:rPr lang="en-US" sz="1400" b="1" dirty="0">
                          <a:latin typeface="Lato" panose="020F0502020204030203" pitchFamily="34" charset="0"/>
                          <a:ea typeface="Lato" panose="020F0502020204030203" pitchFamily="34" charset="0"/>
                          <a:cs typeface="Lato" panose="020F0502020204030203" pitchFamily="34" charset="0"/>
                        </a:rPr>
                        <a:t>BTK Y223 autophosphorylation </a:t>
                      </a:r>
                    </a:p>
                  </a:txBody>
                  <a:tcPr anchor="ctr"/>
                </a:tc>
                <a:tc gridSpan="3">
                  <a:txBody>
                    <a:bodyPr/>
                    <a:lstStyle/>
                    <a:p>
                      <a:pPr algn="ctr"/>
                      <a:r>
                        <a:rPr lang="en-US" sz="1400" dirty="0">
                          <a:latin typeface="Lato" panose="020F0502020204030203" pitchFamily="34" charset="0"/>
                          <a:ea typeface="Lato" panose="020F0502020204030203" pitchFamily="34" charset="0"/>
                          <a:cs typeface="Lato" panose="020F0502020204030203" pitchFamily="34" charset="0"/>
                        </a:rPr>
                        <a:t>Inhibited</a:t>
                      </a:r>
                    </a:p>
                  </a:txBody>
                  <a:tcPr anchor="ctr"/>
                </a:tc>
                <a:tc hMerge="1">
                  <a:txBody>
                    <a:bodyPr/>
                    <a:lstStyle/>
                    <a:p>
                      <a:endParaRPr/>
                    </a:p>
                  </a:txBody>
                  <a:tcPr/>
                </a:tc>
                <a:tc hMerge="1">
                  <a:txBody>
                    <a:bodyPr/>
                    <a:lstStyle/>
                    <a:p>
                      <a:endParaRPr dirty="0"/>
                    </a:p>
                  </a:txBody>
                  <a:tcPr/>
                </a:tc>
                <a:tc>
                  <a:txBody>
                    <a:bodyPr/>
                    <a:lstStyle/>
                    <a:p>
                      <a:pPr algn="ctr"/>
                      <a:r>
                        <a:rPr lang="en-US" sz="1400" dirty="0">
                          <a:latin typeface="Lato" panose="020F0502020204030203" pitchFamily="34" charset="0"/>
                          <a:ea typeface="Lato" panose="020F0502020204030203" pitchFamily="34" charset="0"/>
                          <a:cs typeface="Lato" panose="020F0502020204030203" pitchFamily="34" charset="0"/>
                        </a:rPr>
                        <a:t>Inhibited</a:t>
                      </a:r>
                    </a:p>
                  </a:txBody>
                  <a:tcPr anchor="ctr"/>
                </a:tc>
                <a:extLst>
                  <a:ext uri="{0D108BD9-81ED-4DB2-BD59-A6C34878D82A}">
                    <a16:rowId xmlns:a16="http://schemas.microsoft.com/office/drawing/2014/main" val="3992159761"/>
                  </a:ext>
                </a:extLst>
              </a:tr>
              <a:tr h="370840">
                <a:tc>
                  <a:txBody>
                    <a:bodyPr/>
                    <a:lstStyle/>
                    <a:p>
                      <a:pPr algn="ctr"/>
                      <a:r>
                        <a:rPr lang="en-US" sz="1400" b="1" dirty="0">
                          <a:latin typeface="Lato" panose="020F0502020204030203" pitchFamily="34" charset="0"/>
                          <a:ea typeface="Lato" panose="020F0502020204030203" pitchFamily="34" charset="0"/>
                          <a:cs typeface="Lato" panose="020F0502020204030203" pitchFamily="34" charset="0"/>
                        </a:rPr>
                        <a:t>BTK Y551 phosphorylation</a:t>
                      </a:r>
                    </a:p>
                  </a:txBody>
                  <a:tcPr anchor="ctr"/>
                </a:tc>
                <a:tc gridSpan="3">
                  <a:txBody>
                    <a:bodyPr/>
                    <a:lstStyle/>
                    <a:p>
                      <a:pPr algn="ctr"/>
                      <a:r>
                        <a:rPr lang="en-US" sz="1400" dirty="0">
                          <a:latin typeface="Lato" panose="020F0502020204030203" pitchFamily="34" charset="0"/>
                          <a:ea typeface="Lato" panose="020F0502020204030203" pitchFamily="34" charset="0"/>
                          <a:cs typeface="Lato" panose="020F0502020204030203" pitchFamily="34" charset="0"/>
                        </a:rPr>
                        <a:t>No effect</a:t>
                      </a:r>
                    </a:p>
                  </a:txBody>
                  <a:tcPr anchor="ctr"/>
                </a:tc>
                <a:tc hMerge="1">
                  <a:txBody>
                    <a:bodyPr/>
                    <a:lstStyle/>
                    <a:p>
                      <a:endParaRPr/>
                    </a:p>
                  </a:txBody>
                  <a:tcPr/>
                </a:tc>
                <a:tc hMerge="1">
                  <a:txBody>
                    <a:bodyPr/>
                    <a:lstStyle/>
                    <a:p>
                      <a:endParaRPr dirty="0"/>
                    </a:p>
                  </a:txBody>
                  <a:tcPr/>
                </a:tc>
                <a:tc>
                  <a:txBody>
                    <a:bodyPr/>
                    <a:lstStyle/>
                    <a:p>
                      <a:pPr algn="ctr"/>
                      <a:r>
                        <a:rPr lang="en-US" sz="1400" dirty="0">
                          <a:latin typeface="Lato" panose="020F0502020204030203" pitchFamily="34" charset="0"/>
                          <a:ea typeface="Lato" panose="020F0502020204030203" pitchFamily="34" charset="0"/>
                          <a:cs typeface="Lato" panose="020F0502020204030203" pitchFamily="34" charset="0"/>
                        </a:rPr>
                        <a:t>Inhibited </a:t>
                      </a:r>
                    </a:p>
                    <a:p>
                      <a:pPr algn="ctr"/>
                      <a:r>
                        <a:rPr lang="en-US" sz="1400" dirty="0">
                          <a:latin typeface="Lato" panose="020F0502020204030203" pitchFamily="34" charset="0"/>
                          <a:ea typeface="Lato" panose="020F0502020204030203" pitchFamily="34" charset="0"/>
                          <a:cs typeface="Lato" panose="020F0502020204030203" pitchFamily="34" charset="0"/>
                        </a:rPr>
                        <a:t>(maintenance of closed conformation)</a:t>
                      </a:r>
                    </a:p>
                  </a:txBody>
                  <a:tcPr anchor="ctr"/>
                </a:tc>
                <a:extLst>
                  <a:ext uri="{0D108BD9-81ED-4DB2-BD59-A6C34878D82A}">
                    <a16:rowId xmlns:a16="http://schemas.microsoft.com/office/drawing/2014/main" val="249539370"/>
                  </a:ext>
                </a:extLst>
              </a:tr>
              <a:tr h="1112520">
                <a:tc>
                  <a:txBody>
                    <a:bodyPr/>
                    <a:lstStyle/>
                    <a:p>
                      <a:pPr algn="ctr"/>
                      <a:r>
                        <a:rPr lang="en-US" sz="1400" b="1" dirty="0">
                          <a:solidFill>
                            <a:schemeClr val="tx1"/>
                          </a:solidFill>
                          <a:latin typeface="Lato" panose="020F0502020204030203" pitchFamily="34" charset="0"/>
                          <a:ea typeface="Lato" panose="020F0502020204030203" pitchFamily="34" charset="0"/>
                          <a:cs typeface="Lato" panose="020F0502020204030203" pitchFamily="34" charset="0"/>
                        </a:rPr>
                        <a:t>Mechanisms of resistance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Lato" panose="020F0502020204030203" pitchFamily="34" charset="0"/>
                          <a:ea typeface="Lato" panose="020F0502020204030203" pitchFamily="34" charset="0"/>
                          <a:cs typeface="Lato" panose="020F0502020204030203" pitchFamily="34" charset="0"/>
                        </a:rPr>
                        <a:t>BTK C481S: </a:t>
                      </a:r>
                      <a:r>
                        <a:rPr lang="en-US" sz="1400" dirty="0">
                          <a:solidFill>
                            <a:schemeClr val="tx1"/>
                          </a:solidFill>
                          <a:latin typeface="Lato" panose="020F0502020204030203" pitchFamily="34" charset="0"/>
                          <a:ea typeface="Lato" panose="020F0502020204030203" pitchFamily="34" charset="0"/>
                          <a:cs typeface="Lato" panose="020F0502020204030203" pitchFamily="34" charset="0"/>
                        </a:rPr>
                        <a:t>Common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Lato" panose="020F0502020204030203" pitchFamily="34" charset="0"/>
                          <a:ea typeface="Lato" panose="020F0502020204030203" pitchFamily="34" charset="0"/>
                          <a:cs typeface="Lato" panose="020F0502020204030203" pitchFamily="34" charset="0"/>
                        </a:rPr>
                        <a:t>BTK C481S: </a:t>
                      </a:r>
                      <a:r>
                        <a:rPr lang="en-US" sz="1400" dirty="0">
                          <a:solidFill>
                            <a:schemeClr val="tx1"/>
                          </a:solidFill>
                          <a:latin typeface="Lato" panose="020F0502020204030203" pitchFamily="34" charset="0"/>
                          <a:ea typeface="Lato" panose="020F0502020204030203" pitchFamily="34" charset="0"/>
                          <a:cs typeface="Lato" panose="020F0502020204030203" pitchFamily="34" charset="0"/>
                        </a:rPr>
                        <a:t>Reported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Lato" panose="020F0502020204030203" pitchFamily="34" charset="0"/>
                          <a:ea typeface="Lato" panose="020F0502020204030203" pitchFamily="34" charset="0"/>
                          <a:cs typeface="Lato" panose="020F0502020204030203" pitchFamily="34" charset="0"/>
                        </a:rPr>
                        <a:t>BTK C481S: </a:t>
                      </a:r>
                      <a:r>
                        <a:rPr lang="en-US" sz="1400" dirty="0">
                          <a:solidFill>
                            <a:schemeClr val="tx1"/>
                          </a:solidFill>
                          <a:latin typeface="Lato" panose="020F0502020204030203" pitchFamily="34" charset="0"/>
                          <a:ea typeface="Lato" panose="020F0502020204030203" pitchFamily="34" charset="0"/>
                          <a:cs typeface="Lato" panose="020F0502020204030203" pitchFamily="34" charset="0"/>
                        </a:rPr>
                        <a:t>Reported</a:t>
                      </a:r>
                    </a:p>
                  </a:txBody>
                  <a:tcPr anchor="ctr"/>
                </a:tc>
                <a:tc>
                  <a:txBody>
                    <a:bodyPr/>
                    <a:lstStyle/>
                    <a:p>
                      <a:pPr algn="ctr"/>
                      <a:r>
                        <a:rPr lang="en-US" sz="1400" b="1" dirty="0">
                          <a:solidFill>
                            <a:schemeClr val="tx1"/>
                          </a:solidFill>
                          <a:latin typeface="Lato" panose="020F0502020204030203" pitchFamily="34" charset="0"/>
                          <a:ea typeface="Lato" panose="020F0502020204030203" pitchFamily="34" charset="0"/>
                          <a:cs typeface="Lato" panose="020F0502020204030203" pitchFamily="34" charset="0"/>
                        </a:rPr>
                        <a:t>Effective against C481S</a:t>
                      </a:r>
                    </a:p>
                  </a:txBody>
                  <a:tcPr anchor="ctr"/>
                </a:tc>
                <a:extLst>
                  <a:ext uri="{0D108BD9-81ED-4DB2-BD59-A6C34878D82A}">
                    <a16:rowId xmlns:a16="http://schemas.microsoft.com/office/drawing/2014/main" val="4122190697"/>
                  </a:ext>
                </a:extLst>
              </a:tr>
            </a:tbl>
          </a:graphicData>
        </a:graphic>
      </p:graphicFrame>
      <p:sp>
        <p:nvSpPr>
          <p:cNvPr id="6" name="TextBox 5">
            <a:extLst>
              <a:ext uri="{FF2B5EF4-FFF2-40B4-BE49-F238E27FC236}">
                <a16:creationId xmlns:a16="http://schemas.microsoft.com/office/drawing/2014/main" id="{C87F5DC4-C2C2-8B95-EC97-7A6799A54D76}"/>
              </a:ext>
            </a:extLst>
          </p:cNvPr>
          <p:cNvSpPr txBox="1"/>
          <p:nvPr/>
        </p:nvSpPr>
        <p:spPr>
          <a:xfrm>
            <a:off x="905163" y="5725587"/>
            <a:ext cx="10515600"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ATP, adenosine triphosphate; HCK, hematopoietic cell kinase. *With the exception of RT, in which T474I, T474S, and L528W have been reported at progression on ibrutinib.20 †For ibrutinib, acalabrutinib, and </a:t>
            </a:r>
            <a:r>
              <a:rPr kumimoji="0" lang="en-US" sz="900" b="0" i="0" u="none" strike="noStrike" kern="1200" cap="none" spc="0" normalizeH="0" baseline="0" noProof="0" dirty="0" err="1">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zanubrutinib</a:t>
            </a:r>
            <a:r>
              <a:rPr kumimoji="0" lang="en-US" sz="9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derived from review by Estupinan et al, ´ 12 &gt;80% inhibition at clinical doses; for </a:t>
            </a:r>
            <a:r>
              <a:rPr kumimoji="0" lang="en-US" sz="900" b="0" i="0" u="none" strike="noStrike" kern="1200" cap="none" spc="0" normalizeH="0" baseline="0" noProof="0" dirty="0" err="1">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pirtobrutinib</a:t>
            </a:r>
            <a:r>
              <a:rPr kumimoji="0" lang="en-US" sz="9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listed kinases have </a:t>
            </a:r>
          </a:p>
        </p:txBody>
      </p:sp>
    </p:spTree>
    <p:extLst>
      <p:ext uri="{BB962C8B-B14F-4D97-AF65-F5344CB8AC3E}">
        <p14:creationId xmlns:p14="http://schemas.microsoft.com/office/powerpoint/2010/main" val="30292599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E4D793-8AF6-6640-A6C6-BB112D7EFFE8}"/>
              </a:ext>
            </a:extLst>
          </p:cNvPr>
          <p:cNvSpPr>
            <a:spLocks noGrp="1"/>
          </p:cNvSpPr>
          <p:nvPr>
            <p:ph type="title"/>
          </p:nvPr>
        </p:nvSpPr>
        <p:spPr>
          <a:xfrm>
            <a:off x="156117" y="91347"/>
            <a:ext cx="11197683" cy="1233366"/>
          </a:xfrm>
        </p:spPr>
        <p:txBody>
          <a:bodyPr>
            <a:normAutofit/>
          </a:bodyPr>
          <a:lstStyle/>
          <a:p>
            <a:r>
              <a:rPr lang="en-US" b="1" dirty="0">
                <a:solidFill>
                  <a:srgbClr val="0432FF"/>
                </a:solidFill>
                <a:latin typeface="+mn-lt"/>
              </a:rPr>
              <a:t>More selective BTKi have fewer off-target effects, leading to significantly improved safety profiles</a:t>
            </a:r>
          </a:p>
        </p:txBody>
      </p:sp>
      <p:grpSp>
        <p:nvGrpSpPr>
          <p:cNvPr id="12" name="Group 11">
            <a:extLst>
              <a:ext uri="{FF2B5EF4-FFF2-40B4-BE49-F238E27FC236}">
                <a16:creationId xmlns:a16="http://schemas.microsoft.com/office/drawing/2014/main" id="{7DBE62BA-C134-67A3-2768-DEE3A3FD13CB}"/>
              </a:ext>
            </a:extLst>
          </p:cNvPr>
          <p:cNvGrpSpPr/>
          <p:nvPr/>
        </p:nvGrpSpPr>
        <p:grpSpPr>
          <a:xfrm>
            <a:off x="755972" y="4929152"/>
            <a:ext cx="10638860" cy="889627"/>
            <a:chOff x="595872" y="4114047"/>
            <a:chExt cx="7979145" cy="667220"/>
          </a:xfrm>
        </p:grpSpPr>
        <p:pic>
          <p:nvPicPr>
            <p:cNvPr id="6" name="Picture 5">
              <a:extLst>
                <a:ext uri="{FF2B5EF4-FFF2-40B4-BE49-F238E27FC236}">
                  <a16:creationId xmlns:a16="http://schemas.microsoft.com/office/drawing/2014/main" id="{594FB5A6-3A8F-2744-9170-D931C4B9934E}"/>
                </a:ext>
              </a:extLst>
            </p:cNvPr>
            <p:cNvPicPr>
              <a:picLocks noChangeAspect="1"/>
            </p:cNvPicPr>
            <p:nvPr/>
          </p:nvPicPr>
          <p:blipFill rotWithShape="1">
            <a:blip r:embed="rId3"/>
            <a:srcRect t="9376" r="19891" b="45033"/>
            <a:stretch/>
          </p:blipFill>
          <p:spPr>
            <a:xfrm>
              <a:off x="595872" y="4114047"/>
              <a:ext cx="3512435" cy="667220"/>
            </a:xfrm>
            <a:prstGeom prst="rect">
              <a:avLst/>
            </a:prstGeom>
          </p:spPr>
        </p:pic>
        <p:pic>
          <p:nvPicPr>
            <p:cNvPr id="5" name="Picture 4">
              <a:extLst>
                <a:ext uri="{FF2B5EF4-FFF2-40B4-BE49-F238E27FC236}">
                  <a16:creationId xmlns:a16="http://schemas.microsoft.com/office/drawing/2014/main" id="{D37788BA-DDFD-DE43-BFDD-86DDD63ABF8B}"/>
                </a:ext>
              </a:extLst>
            </p:cNvPr>
            <p:cNvPicPr>
              <a:picLocks noChangeAspect="1"/>
            </p:cNvPicPr>
            <p:nvPr/>
          </p:nvPicPr>
          <p:blipFill rotWithShape="1">
            <a:blip r:embed="rId3"/>
            <a:srcRect t="55845"/>
            <a:stretch/>
          </p:blipFill>
          <p:spPr>
            <a:xfrm>
              <a:off x="4197965" y="4123427"/>
              <a:ext cx="4377052" cy="645097"/>
            </a:xfrm>
            <a:prstGeom prst="rect">
              <a:avLst/>
            </a:prstGeom>
          </p:spPr>
        </p:pic>
      </p:grpSp>
      <p:sp>
        <p:nvSpPr>
          <p:cNvPr id="7" name="TextBox 6">
            <a:extLst>
              <a:ext uri="{FF2B5EF4-FFF2-40B4-BE49-F238E27FC236}">
                <a16:creationId xmlns:a16="http://schemas.microsoft.com/office/drawing/2014/main" id="{0B512663-CFB4-5544-8BFA-80A18FFF0729}"/>
              </a:ext>
            </a:extLst>
          </p:cNvPr>
          <p:cNvSpPr txBox="1"/>
          <p:nvPr/>
        </p:nvSpPr>
        <p:spPr>
          <a:xfrm>
            <a:off x="1815546" y="4492078"/>
            <a:ext cx="856090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7DC3"/>
                </a:solidFill>
                <a:effectLst/>
                <a:uLnTx/>
                <a:uFillTx/>
                <a:latin typeface="Arial" panose="020B0604020202020204" pitchFamily="34" charset="0"/>
                <a:ea typeface="MS PGothic" charset="0"/>
                <a:cs typeface="Arial" panose="020B0604020202020204" pitchFamily="34" charset="0"/>
              </a:rPr>
              <a:t>Potential off-target effects include:</a:t>
            </a:r>
          </a:p>
        </p:txBody>
      </p:sp>
      <p:grpSp>
        <p:nvGrpSpPr>
          <p:cNvPr id="11" name="Group 10">
            <a:extLst>
              <a:ext uri="{FF2B5EF4-FFF2-40B4-BE49-F238E27FC236}">
                <a16:creationId xmlns:a16="http://schemas.microsoft.com/office/drawing/2014/main" id="{50654984-EEC8-5F1A-10E4-A4BAF8DA2FC2}"/>
              </a:ext>
            </a:extLst>
          </p:cNvPr>
          <p:cNvGrpSpPr/>
          <p:nvPr/>
        </p:nvGrpSpPr>
        <p:grpSpPr>
          <a:xfrm>
            <a:off x="1364456" y="1550518"/>
            <a:ext cx="9607079" cy="2605596"/>
            <a:chOff x="2013416" y="1418596"/>
            <a:chExt cx="8165163" cy="2177502"/>
          </a:xfrm>
        </p:grpSpPr>
        <p:pic>
          <p:nvPicPr>
            <p:cNvPr id="9" name="Picture 8">
              <a:extLst>
                <a:ext uri="{FF2B5EF4-FFF2-40B4-BE49-F238E27FC236}">
                  <a16:creationId xmlns:a16="http://schemas.microsoft.com/office/drawing/2014/main" id="{F85D84FD-44C1-85A9-060D-8FE137C32D1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4253" t="18428" r="4262" b="48917"/>
            <a:stretch/>
          </p:blipFill>
          <p:spPr>
            <a:xfrm>
              <a:off x="2013416" y="1418596"/>
              <a:ext cx="8165163" cy="2177502"/>
            </a:xfrm>
            <a:prstGeom prst="rect">
              <a:avLst/>
            </a:prstGeom>
          </p:spPr>
        </p:pic>
        <p:sp>
          <p:nvSpPr>
            <p:cNvPr id="8" name="Oval 7">
              <a:extLst>
                <a:ext uri="{FF2B5EF4-FFF2-40B4-BE49-F238E27FC236}">
                  <a16:creationId xmlns:a16="http://schemas.microsoft.com/office/drawing/2014/main" id="{43DA33E2-7BF6-E512-86CC-D1C8EA59E7B5}"/>
                </a:ext>
              </a:extLst>
            </p:cNvPr>
            <p:cNvSpPr/>
            <p:nvPr/>
          </p:nvSpPr>
          <p:spPr>
            <a:xfrm>
              <a:off x="2145671" y="1584356"/>
              <a:ext cx="95062" cy="9506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D8E8D6D7-9EA5-2F5B-FD0F-4A9739431493}"/>
                </a:ext>
              </a:extLst>
            </p:cNvPr>
            <p:cNvSpPr/>
            <p:nvPr/>
          </p:nvSpPr>
          <p:spPr>
            <a:xfrm>
              <a:off x="7938381" y="1500793"/>
              <a:ext cx="95062" cy="9506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 name="Text Placeholder 9">
            <a:extLst>
              <a:ext uri="{FF2B5EF4-FFF2-40B4-BE49-F238E27FC236}">
                <a16:creationId xmlns:a16="http://schemas.microsoft.com/office/drawing/2014/main" id="{59310F1F-3D13-EB33-E2F8-9CA1CF7668AF}"/>
              </a:ext>
            </a:extLst>
          </p:cNvPr>
          <p:cNvSpPr txBox="1">
            <a:spLocks/>
          </p:cNvSpPr>
          <p:nvPr/>
        </p:nvSpPr>
        <p:spPr bwMode="auto">
          <a:xfrm>
            <a:off x="71066" y="6553573"/>
            <a:ext cx="10328351" cy="259804"/>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None/>
              <a:defRPr sz="1333" b="1">
                <a:solidFill>
                  <a:schemeClr val="tx1">
                    <a:lumMod val="50000"/>
                    <a:lumOff val="50000"/>
                  </a:schemeClr>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None/>
              <a:defRPr sz="1400" b="1">
                <a:solidFill>
                  <a:schemeClr val="tx1">
                    <a:lumMod val="50000"/>
                    <a:lumOff val="50000"/>
                  </a:schemeClr>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None/>
              <a:defRPr sz="1400" b="1">
                <a:solidFill>
                  <a:schemeClr val="tx1">
                    <a:lumMod val="50000"/>
                    <a:lumOff val="50000"/>
                  </a:schemeClr>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None/>
              <a:defRPr sz="1400" b="1">
                <a:solidFill>
                  <a:schemeClr val="tx1">
                    <a:lumMod val="50000"/>
                    <a:lumOff val="50000"/>
                  </a:schemeClr>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None/>
              <a:defRPr sz="1400" b="1">
                <a:solidFill>
                  <a:schemeClr val="tx1">
                    <a:lumMod val="50000"/>
                    <a:lumOff val="50000"/>
                  </a:schemeClr>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390525" marR="0" lvl="0" indent="-29210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1333" b="0" i="0" u="none" strike="noStrike" kern="0" cap="none" spc="0" normalizeH="0" baseline="0" noProof="0" dirty="0">
                <a:ln>
                  <a:noFill/>
                </a:ln>
                <a:solidFill>
                  <a:srgbClr val="000000"/>
                </a:solidFill>
                <a:effectLst/>
                <a:uLnTx/>
                <a:uFillTx/>
                <a:latin typeface="Calibri" charset="0"/>
                <a:ea typeface="MS PGothic" pitchFamily="34" charset="-128"/>
              </a:rPr>
              <a:t>Content courtesy of Matthew S Davids, MD, </a:t>
            </a:r>
            <a:r>
              <a:rPr kumimoji="0" lang="en-US" sz="1333" b="0" i="0" u="none" strike="noStrike" kern="0" cap="none" spc="0" normalizeH="0" baseline="0" noProof="0" dirty="0" err="1">
                <a:ln>
                  <a:noFill/>
                </a:ln>
                <a:solidFill>
                  <a:srgbClr val="000000"/>
                </a:solidFill>
                <a:effectLst/>
                <a:uLnTx/>
                <a:uFillTx/>
                <a:latin typeface="Calibri" charset="0"/>
                <a:ea typeface="MS PGothic" pitchFamily="34" charset="-128"/>
              </a:rPr>
              <a:t>MMSc</a:t>
            </a:r>
            <a:endParaRPr kumimoji="0" lang="en-US" sz="1333" b="0"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extLst>
      <p:ext uri="{BB962C8B-B14F-4D97-AF65-F5344CB8AC3E}">
        <p14:creationId xmlns:p14="http://schemas.microsoft.com/office/powerpoint/2010/main" val="12846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53752"/>
            <a:ext cx="10358967" cy="926976"/>
          </a:xfrm>
        </p:spPr>
        <p:txBody>
          <a:bodyPr/>
          <a:lstStyle/>
          <a:p>
            <a:r>
              <a:rPr lang="en-US" dirty="0"/>
              <a:t>Research To Practice President Neil Love, MD —Disclosures</a:t>
            </a:r>
          </a:p>
        </p:txBody>
      </p:sp>
      <p:sp>
        <p:nvSpPr>
          <p:cNvPr id="6" name="Content Placeholder 2">
            <a:extLst>
              <a:ext uri="{FF2B5EF4-FFF2-40B4-BE49-F238E27FC236}">
                <a16:creationId xmlns:a16="http://schemas.microsoft.com/office/drawing/2014/main" id="{CDE0B523-DC14-3BCC-7832-17E26722FB0E}"/>
              </a:ext>
            </a:extLst>
          </p:cNvPr>
          <p:cNvSpPr>
            <a:spLocks noGrp="1"/>
          </p:cNvSpPr>
          <p:nvPr>
            <p:ph idx="1"/>
          </p:nvPr>
        </p:nvSpPr>
        <p:spPr>
          <a:xfrm>
            <a:off x="563255" y="1124744"/>
            <a:ext cx="11005353" cy="4799013"/>
          </a:xfrm>
        </p:spPr>
        <p:txBody>
          <a:bodyPr/>
          <a:lstStyle/>
          <a:p>
            <a:pPr marL="98425" indent="0">
              <a:lnSpc>
                <a:spcPct val="100000"/>
              </a:lnSpc>
              <a:buNone/>
            </a:pPr>
            <a:r>
              <a:rPr lang="en-US" sz="1850" dirty="0"/>
              <a:t>Dr Love </a:t>
            </a:r>
            <a:r>
              <a:rPr lang="en-US" sz="1850" b="0" dirty="0"/>
              <a:t>is president and CEO of Research To Practice. Research To Practice receives funds in the form of educational grants to develop CME activities from the following companies: Aadi Bioscience, AbbVie Inc, ADC Therapeutics, </a:t>
            </a:r>
            <a:r>
              <a:rPr lang="en-US" sz="1850" b="0" dirty="0" err="1"/>
              <a:t>Agendia</a:t>
            </a:r>
            <a:r>
              <a:rPr lang="en-US" sz="1850" b="0" dirty="0"/>
              <a:t> Inc, Alexion Pharmaceuticals, Amgen Inc, Array BioPharma Inc, a subsidiary of Pfizer Inc, </a:t>
            </a:r>
            <a:r>
              <a:rPr lang="en-US" sz="1850" b="0" dirty="0" err="1"/>
              <a:t>Arvinas</a:t>
            </a:r>
            <a:r>
              <a:rPr lang="en-US" sz="1850" b="0" dirty="0"/>
              <a:t>, Astellas, AstraZeneca Pharmaceuticals LP, Aveo Pharmaceuticals, Bayer HealthCare Pharmaceuticals, </a:t>
            </a:r>
            <a:r>
              <a:rPr lang="en-US" sz="1850" b="0" dirty="0" err="1"/>
              <a:t>BeOne</a:t>
            </a:r>
            <a:r>
              <a:rPr lang="en-US" sz="1850" b="0" dirty="0"/>
              <a:t>, Biotheranostics Inc, A Hologic Company, Black Diamond Therapeutics Inc, Blueprint Medicines, Boehringer Ingelheim Pharmaceuticals Inc, Bristol Myers Squibb, </a:t>
            </a:r>
            <a:r>
              <a:rPr lang="en-US" sz="1850" b="0" dirty="0" err="1"/>
              <a:t>Celcuity</a:t>
            </a:r>
            <a:r>
              <a:rPr lang="en-US" sz="1850" b="0" dirty="0"/>
              <a:t>, Clovis Oncology, </a:t>
            </a:r>
            <a:r>
              <a:rPr lang="en-US" sz="1850" b="0" dirty="0" err="1"/>
              <a:t>Coherus</a:t>
            </a:r>
            <a:r>
              <a:rPr lang="en-US" sz="1850" b="0" dirty="0"/>
              <a:t> </a:t>
            </a:r>
            <a:r>
              <a:rPr lang="en-US" sz="1850" b="0" dirty="0" err="1"/>
              <a:t>BioSciences</a:t>
            </a:r>
            <a:r>
              <a:rPr lang="en-US" sz="1850" b="0" dirty="0"/>
              <a:t>, </a:t>
            </a:r>
            <a:r>
              <a:rPr lang="en-US" sz="1850" b="0" dirty="0" err="1"/>
              <a:t>Corcept</a:t>
            </a:r>
            <a:r>
              <a:rPr lang="en-US" sz="1850" b="0" dirty="0"/>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t>Helsinn</a:t>
            </a:r>
            <a:r>
              <a:rPr lang="en-US" sz="1850" b="0" dirty="0"/>
              <a:t> Therapeutics (US) Inc, </a:t>
            </a:r>
            <a:r>
              <a:rPr lang="en-US" sz="1850" b="0" dirty="0" err="1"/>
              <a:t>ImmunoGen</a:t>
            </a:r>
            <a:r>
              <a:rPr lang="en-US" sz="1850" b="0" dirty="0"/>
              <a:t> Inc, Incyte Corporation, Ipsen Biopharmaceuticals Inc, Jazz Pharmaceuticals Inc, Johnson &amp; Johnson, </a:t>
            </a:r>
            <a:r>
              <a:rPr lang="en-US" sz="1850" b="0" dirty="0" err="1"/>
              <a:t>Karyopharm</a:t>
            </a:r>
            <a:r>
              <a:rPr lang="en-US" sz="1850" b="0" dirty="0"/>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t>Novocure</a:t>
            </a:r>
            <a:r>
              <a:rPr lang="en-US" sz="1850" b="0" dirty="0"/>
              <a:t> Inc, </a:t>
            </a:r>
            <a:r>
              <a:rPr lang="en-US" sz="1850" b="0" dirty="0" err="1"/>
              <a:t>Nuvalent</a:t>
            </a:r>
            <a:r>
              <a:rPr lang="en-US" sz="1850" b="0" dirty="0"/>
              <a:t>, Nuvation Bio Inc, Pfizer Inc, Pharmacyclics LLC, an AbbVie Company, Puma Biotechnology Inc, Regeneron Pharmaceuticals Inc, Revolution Medicines Inc, Rigel Pharmaceuticals Inc, R-Pharm US, Sanofi, </a:t>
            </a:r>
            <a:r>
              <a:rPr lang="en-US" sz="1850" b="0" dirty="0" err="1"/>
              <a:t>Seagen</a:t>
            </a:r>
            <a:r>
              <a:rPr lang="en-US" sz="1850" b="0" dirty="0"/>
              <a:t> Inc, Servier Pharmaceuticals LLC, </a:t>
            </a:r>
            <a:r>
              <a:rPr lang="en-US" sz="1850" b="0" dirty="0" err="1"/>
              <a:t>SpringWorks</a:t>
            </a:r>
            <a:r>
              <a:rPr lang="en-US" sz="1850" b="0" dirty="0"/>
              <a:t> Therapeutics Inc, </a:t>
            </a:r>
            <a:r>
              <a:rPr lang="en-US" sz="1850" b="0" dirty="0" err="1"/>
              <a:t>Stemline</a:t>
            </a:r>
            <a:r>
              <a:rPr lang="en-US" sz="1850" b="0" dirty="0"/>
              <a:t> Therapeutics Inc, Sumitomo Pharma America, Summit Therapeutics, </a:t>
            </a:r>
            <a:r>
              <a:rPr lang="en-US" sz="1850" b="0" dirty="0" err="1"/>
              <a:t>Syndax</a:t>
            </a:r>
            <a:r>
              <a:rPr lang="en-US" sz="1850" b="0" dirty="0"/>
              <a:t> Pharmaceuticals, Taiho Oncology Inc, Takeda Pharmaceuticals USA Inc, </a:t>
            </a:r>
            <a:r>
              <a:rPr lang="en-US" sz="1850" b="0" dirty="0" err="1"/>
              <a:t>TerSera</a:t>
            </a:r>
            <a:r>
              <a:rPr lang="en-US" sz="1850" b="0" dirty="0"/>
              <a:t> Therapeutics LLC, and </a:t>
            </a:r>
            <a:r>
              <a:rPr lang="en-US" sz="1850" b="0" dirty="0" err="1"/>
              <a:t>Tesaro</a:t>
            </a:r>
            <a:r>
              <a:rPr lang="en-US" sz="1850" b="0" dirty="0"/>
              <a:t>, A GSK Company.</a:t>
            </a:r>
            <a:endParaRPr lang="en-US" sz="1850" b="0" dirty="0">
              <a:solidFill>
                <a:schemeClr val="tx1"/>
              </a:solidFill>
            </a:endParaRPr>
          </a:p>
        </p:txBody>
      </p:sp>
    </p:spTree>
    <p:extLst>
      <p:ext uri="{BB962C8B-B14F-4D97-AF65-F5344CB8AC3E}">
        <p14:creationId xmlns:p14="http://schemas.microsoft.com/office/powerpoint/2010/main" val="891302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C83D9A9-A075-5EA6-1483-F18F4E1BBAC8}"/>
              </a:ext>
            </a:extLst>
          </p:cNvPr>
          <p:cNvSpPr>
            <a:spLocks noGrp="1"/>
          </p:cNvSpPr>
          <p:nvPr>
            <p:ph type="body" sz="quarter" idx="13"/>
          </p:nvPr>
        </p:nvSpPr>
        <p:spPr>
          <a:xfrm>
            <a:off x="3266207" y="6546877"/>
            <a:ext cx="4752528" cy="293997"/>
          </a:xfrm>
        </p:spPr>
        <p:txBody>
          <a:bodyPr/>
          <a:lstStyle/>
          <a:p>
            <a:r>
              <a:rPr lang="en-US" sz="1400" b="0" dirty="0">
                <a:solidFill>
                  <a:schemeClr val="tx1"/>
                </a:solidFill>
              </a:rPr>
              <a:t>Barr PM et al. </a:t>
            </a:r>
            <a:r>
              <a:rPr lang="en-US" sz="1400" b="0" i="1" dirty="0">
                <a:solidFill>
                  <a:schemeClr val="tx1"/>
                </a:solidFill>
              </a:rPr>
              <a:t>Blood Adv </a:t>
            </a:r>
            <a:r>
              <a:rPr lang="en-US" sz="1400" b="0" dirty="0">
                <a:solidFill>
                  <a:schemeClr val="tx1"/>
                </a:solidFill>
              </a:rPr>
              <a:t>2022;6:3440-50. </a:t>
            </a:r>
          </a:p>
        </p:txBody>
      </p:sp>
      <p:pic>
        <p:nvPicPr>
          <p:cNvPr id="5" name="Picture 4">
            <a:extLst>
              <a:ext uri="{FF2B5EF4-FFF2-40B4-BE49-F238E27FC236}">
                <a16:creationId xmlns:a16="http://schemas.microsoft.com/office/drawing/2014/main" id="{9EE9AA09-A469-BB49-23A4-55FAE6BF3D4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607788" y="1290609"/>
            <a:ext cx="4069367" cy="3241661"/>
          </a:xfrm>
          <a:prstGeom prst="rect">
            <a:avLst/>
          </a:prstGeom>
        </p:spPr>
      </p:pic>
      <p:pic>
        <p:nvPicPr>
          <p:cNvPr id="6" name="Picture 5">
            <a:extLst>
              <a:ext uri="{FF2B5EF4-FFF2-40B4-BE49-F238E27FC236}">
                <a16:creationId xmlns:a16="http://schemas.microsoft.com/office/drawing/2014/main" id="{D3CD09A7-0A84-5A39-DA19-619E562785A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31238" y="1290609"/>
            <a:ext cx="2960694" cy="5403267"/>
          </a:xfrm>
          <a:prstGeom prst="rect">
            <a:avLst/>
          </a:prstGeom>
        </p:spPr>
      </p:pic>
      <p:sp>
        <p:nvSpPr>
          <p:cNvPr id="7" name="TextBox 6">
            <a:extLst>
              <a:ext uri="{FF2B5EF4-FFF2-40B4-BE49-F238E27FC236}">
                <a16:creationId xmlns:a16="http://schemas.microsoft.com/office/drawing/2014/main" id="{17767C29-C152-75A0-4784-94ED8E157972}"/>
              </a:ext>
            </a:extLst>
          </p:cNvPr>
          <p:cNvSpPr txBox="1"/>
          <p:nvPr/>
        </p:nvSpPr>
        <p:spPr>
          <a:xfrm>
            <a:off x="3607789" y="4815037"/>
            <a:ext cx="4069366" cy="1323439"/>
          </a:xfrm>
          <a:prstGeom prst="rect">
            <a:avLst/>
          </a:prstGeom>
          <a:noFill/>
          <a:ln>
            <a:solidFill>
              <a:schemeClr val="tx1"/>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S PGothic" charset="0"/>
                <a:cs typeface="+mn-cs"/>
              </a:rPr>
              <a:t>42% of patients still on ibrutinib at 8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S PGothic" charset="0"/>
                <a:cs typeface="+mn-cs"/>
              </a:rPr>
              <a:t>Most common reason for discontinuation was AEs (24%)</a:t>
            </a:r>
          </a:p>
        </p:txBody>
      </p:sp>
      <p:sp>
        <p:nvSpPr>
          <p:cNvPr id="8" name="TextBox 7">
            <a:extLst>
              <a:ext uri="{FF2B5EF4-FFF2-40B4-BE49-F238E27FC236}">
                <a16:creationId xmlns:a16="http://schemas.microsoft.com/office/drawing/2014/main" id="{7B8FB18E-5F60-2C73-064B-5946667B6B29}"/>
              </a:ext>
            </a:extLst>
          </p:cNvPr>
          <p:cNvSpPr txBox="1"/>
          <p:nvPr/>
        </p:nvSpPr>
        <p:spPr>
          <a:xfrm>
            <a:off x="7892071" y="3270507"/>
            <a:ext cx="4115822" cy="1323439"/>
          </a:xfrm>
          <a:prstGeom prst="rect">
            <a:avLst/>
          </a:prstGeom>
          <a:noFill/>
          <a:ln>
            <a:solidFill>
              <a:schemeClr val="tx1"/>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S PGothic" charset="0"/>
                <a:cs typeface="+mn-cs"/>
              </a:rPr>
              <a:t>Discontinuation due to AEs may be even more common in the real-world setting (41% discontinuation at median of 17 mo.)</a:t>
            </a:r>
          </a:p>
        </p:txBody>
      </p:sp>
      <p:sp>
        <p:nvSpPr>
          <p:cNvPr id="9" name="Text Placeholder 3">
            <a:extLst>
              <a:ext uri="{FF2B5EF4-FFF2-40B4-BE49-F238E27FC236}">
                <a16:creationId xmlns:a16="http://schemas.microsoft.com/office/drawing/2014/main" id="{825AAC0D-AFB7-DDDA-53ED-5719749D1B72}"/>
              </a:ext>
            </a:extLst>
          </p:cNvPr>
          <p:cNvSpPr txBox="1">
            <a:spLocks/>
          </p:cNvSpPr>
          <p:nvPr/>
        </p:nvSpPr>
        <p:spPr>
          <a:xfrm>
            <a:off x="7892071" y="4803944"/>
            <a:ext cx="4168691" cy="3640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1333"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1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14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4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4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Mato AR et al.,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Haematologica</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2018;103:874-9. </a:t>
            </a:r>
          </a:p>
        </p:txBody>
      </p:sp>
      <p:pic>
        <p:nvPicPr>
          <p:cNvPr id="14" name="Picture 13">
            <a:extLst>
              <a:ext uri="{FF2B5EF4-FFF2-40B4-BE49-F238E27FC236}">
                <a16:creationId xmlns:a16="http://schemas.microsoft.com/office/drawing/2014/main" id="{5943BB79-0E38-9404-4CE1-786C61297FE2}"/>
              </a:ext>
            </a:extLst>
          </p:cNvPr>
          <p:cNvPicPr>
            <a:picLocks noChangeAspect="1"/>
          </p:cNvPicPr>
          <p:nvPr/>
        </p:nvPicPr>
        <p:blipFill>
          <a:blip r:embed="rId6"/>
          <a:stretch>
            <a:fillRect/>
          </a:stretch>
        </p:blipFill>
        <p:spPr>
          <a:xfrm>
            <a:off x="9257338" y="1820815"/>
            <a:ext cx="1276191" cy="1276191"/>
          </a:xfrm>
          <a:prstGeom prst="rect">
            <a:avLst/>
          </a:prstGeom>
        </p:spPr>
      </p:pic>
      <p:sp>
        <p:nvSpPr>
          <p:cNvPr id="15" name="Text Placeholder 2">
            <a:extLst>
              <a:ext uri="{FF2B5EF4-FFF2-40B4-BE49-F238E27FC236}">
                <a16:creationId xmlns:a16="http://schemas.microsoft.com/office/drawing/2014/main" id="{40F6AAE3-46B0-6BC0-0F87-7F33B1D15D49}"/>
              </a:ext>
            </a:extLst>
          </p:cNvPr>
          <p:cNvSpPr txBox="1"/>
          <p:nvPr/>
        </p:nvSpPr>
        <p:spPr bwMode="auto">
          <a:xfrm>
            <a:off x="407368" y="126353"/>
            <a:ext cx="11017224" cy="1077506"/>
          </a:xfrm>
          <a:prstGeom prst="rect">
            <a:avLst/>
          </a:prstGeom>
          <a:noFill/>
          <a:ln w="9525" cap="flat" cmpd="sng" algn="ctr">
            <a:noFill/>
            <a:prstDash val="solid"/>
            <a:miter lim="800000"/>
            <a:headEnd type="none" w="med" len="med"/>
            <a:tailEnd type="none" w="med" len="med"/>
          </a:ln>
        </p:spPr>
        <p:txBody>
          <a:bodyPr lIns="254000" tIns="63500" rIns="127000" bIns="0"/>
          <a:lstStyle>
            <a:lvl1pPr eaLnBrk="0" hangingPunct="0">
              <a:defRPr>
                <a:solidFill>
                  <a:schemeClr val="tx1"/>
                </a:solidFill>
                <a:latin typeface="Arial" panose="020B0604020202020204" pitchFamily="34" charset="0"/>
                <a:ea typeface="MS PGothic" panose="020B0600070205080204" pitchFamily="34" charset="-128"/>
              </a:defRPr>
            </a:lvl1pPr>
            <a:lvl2pPr eaLnBrk="0" hangingPunct="0">
              <a:defRPr>
                <a:solidFill>
                  <a:schemeClr val="tx1"/>
                </a:solidFill>
                <a:latin typeface="Arial" panose="020B0604020202020204" pitchFamily="34" charset="0"/>
                <a:ea typeface="MS PGothic" panose="020B0600070205080204" pitchFamily="34" charset="-128"/>
              </a:defRPr>
            </a:lvl2pPr>
            <a:lvl3pPr eaLnBrk="0" hangingPunct="0">
              <a:defRPr>
                <a:solidFill>
                  <a:schemeClr val="tx1"/>
                </a:solidFill>
                <a:latin typeface="Arial" panose="020B0604020202020204" pitchFamily="34" charset="0"/>
                <a:ea typeface="MS PGothic" panose="020B0600070205080204" pitchFamily="34" charset="-128"/>
              </a:defRPr>
            </a:lvl3pPr>
            <a:lvl4pPr eaLnBrk="0" hangingPunct="0">
              <a:defRPr>
                <a:solidFill>
                  <a:schemeClr val="tx1"/>
                </a:solidFill>
                <a:latin typeface="Arial" panose="020B0604020202020204" pitchFamily="34" charset="0"/>
                <a:ea typeface="MS PGothic" panose="020B0600070205080204" pitchFamily="34" charset="-128"/>
              </a:defRPr>
            </a:lvl4pPr>
            <a:lvl5pPr eaLnBrk="0" hangingPunct="0">
              <a:defRPr>
                <a:solidFill>
                  <a:schemeClr val="tx1"/>
                </a:solidFill>
                <a:latin typeface="Arial" panose="020B0604020202020204" pitchFamily="34" charset="0"/>
                <a:ea typeface="MS PGothic"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MS PGothic"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MS PGothic"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MS PGothic"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0432FF"/>
                </a:solidFill>
                <a:effectLst/>
                <a:uLnTx/>
                <a:uFillTx/>
                <a:latin typeface="Calibri" panose="020F0502020204030204"/>
                <a:ea typeface="MS PGothic" panose="020B0600070205080204" pitchFamily="34" charset="-128"/>
                <a:cs typeface="Helvetica" panose="020B0604020202020204" pitchFamily="34" charset="0"/>
              </a:rPr>
              <a:t>Discontinuation rates with ibrutinib are relatively high, and are due mostly to AEs</a:t>
            </a:r>
            <a:endParaRPr kumimoji="0" lang="en-US" altLang="en-US" sz="3600" b="1" i="1" u="none" strike="noStrike" kern="1200" cap="none" spc="0" normalizeH="0" baseline="0" noProof="0" dirty="0">
              <a:ln>
                <a:noFill/>
              </a:ln>
              <a:solidFill>
                <a:srgbClr val="0432FF"/>
              </a:solidFill>
              <a:effectLst/>
              <a:uLnTx/>
              <a:uFillTx/>
              <a:latin typeface="Calibri" panose="020F0502020204030204"/>
              <a:ea typeface="MS PGothic" panose="020B0600070205080204" pitchFamily="34" charset="-128"/>
              <a:cs typeface="Helvetica" panose="020B0604020202020204" pitchFamily="34" charset="0"/>
            </a:endParaRPr>
          </a:p>
        </p:txBody>
      </p:sp>
      <p:sp>
        <p:nvSpPr>
          <p:cNvPr id="3" name="Text Placeholder 9">
            <a:extLst>
              <a:ext uri="{FF2B5EF4-FFF2-40B4-BE49-F238E27FC236}">
                <a16:creationId xmlns:a16="http://schemas.microsoft.com/office/drawing/2014/main" id="{1BAA7E74-F6E1-ACBB-DAFD-DE353731E053}"/>
              </a:ext>
            </a:extLst>
          </p:cNvPr>
          <p:cNvSpPr txBox="1">
            <a:spLocks/>
          </p:cNvSpPr>
          <p:nvPr/>
        </p:nvSpPr>
        <p:spPr bwMode="auto">
          <a:xfrm>
            <a:off x="8256240" y="6574051"/>
            <a:ext cx="3788791" cy="293996"/>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None/>
              <a:defRPr sz="1333" b="1">
                <a:solidFill>
                  <a:schemeClr val="tx1">
                    <a:lumMod val="50000"/>
                    <a:lumOff val="50000"/>
                  </a:schemeClr>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None/>
              <a:defRPr sz="1400" b="1">
                <a:solidFill>
                  <a:schemeClr val="tx1">
                    <a:lumMod val="50000"/>
                    <a:lumOff val="50000"/>
                  </a:schemeClr>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None/>
              <a:defRPr sz="1400" b="1">
                <a:solidFill>
                  <a:schemeClr val="tx1">
                    <a:lumMod val="50000"/>
                    <a:lumOff val="50000"/>
                  </a:schemeClr>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None/>
              <a:defRPr sz="1400" b="1">
                <a:solidFill>
                  <a:schemeClr val="tx1">
                    <a:lumMod val="50000"/>
                    <a:lumOff val="50000"/>
                  </a:schemeClr>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None/>
              <a:defRPr sz="1400" b="1">
                <a:solidFill>
                  <a:schemeClr val="tx1">
                    <a:lumMod val="50000"/>
                    <a:lumOff val="50000"/>
                  </a:schemeClr>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390525" marR="0" lvl="0" indent="-292100" algn="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1333" b="0" i="0" u="none" strike="noStrike" kern="0" cap="none" spc="0" normalizeH="0" baseline="0" noProof="0" dirty="0">
                <a:ln>
                  <a:noFill/>
                </a:ln>
                <a:solidFill>
                  <a:srgbClr val="000000"/>
                </a:solidFill>
                <a:effectLst/>
                <a:uLnTx/>
                <a:uFillTx/>
                <a:latin typeface="Calibri" charset="0"/>
                <a:ea typeface="MS PGothic" pitchFamily="34" charset="-128"/>
              </a:rPr>
              <a:t>Content courtesy of Matthew S Davids, MD, </a:t>
            </a:r>
            <a:r>
              <a:rPr kumimoji="0" lang="en-US" sz="1333" b="0" i="0" u="none" strike="noStrike" kern="0" cap="none" spc="0" normalizeH="0" baseline="0" noProof="0" dirty="0" err="1">
                <a:ln>
                  <a:noFill/>
                </a:ln>
                <a:solidFill>
                  <a:srgbClr val="000000"/>
                </a:solidFill>
                <a:effectLst/>
                <a:uLnTx/>
                <a:uFillTx/>
                <a:latin typeface="Calibri" charset="0"/>
                <a:ea typeface="MS PGothic" pitchFamily="34" charset="-128"/>
              </a:rPr>
              <a:t>MMSc</a:t>
            </a:r>
            <a:endParaRPr kumimoji="0" lang="en-US" sz="1333" b="0"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extLst>
      <p:ext uri="{BB962C8B-B14F-4D97-AF65-F5344CB8AC3E}">
        <p14:creationId xmlns:p14="http://schemas.microsoft.com/office/powerpoint/2010/main" val="244633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0B1E81F-920D-2F8D-36AF-F4A5DC31AF9D}"/>
              </a:ext>
            </a:extLst>
          </p:cNvPr>
          <p:cNvPicPr>
            <a:picLocks noChangeAspect="1"/>
          </p:cNvPicPr>
          <p:nvPr/>
        </p:nvPicPr>
        <p:blipFill>
          <a:blip r:embed="rId2"/>
          <a:srcRect l="54663" t="10064" b="61900"/>
          <a:stretch>
            <a:fillRect/>
          </a:stretch>
        </p:blipFill>
        <p:spPr>
          <a:xfrm>
            <a:off x="6713077" y="4213946"/>
            <a:ext cx="4415429" cy="910756"/>
          </a:xfrm>
          <a:prstGeom prst="rect">
            <a:avLst/>
          </a:prstGeom>
        </p:spPr>
      </p:pic>
      <p:sp>
        <p:nvSpPr>
          <p:cNvPr id="2" name="Title 1">
            <a:extLst>
              <a:ext uri="{FF2B5EF4-FFF2-40B4-BE49-F238E27FC236}">
                <a16:creationId xmlns:a16="http://schemas.microsoft.com/office/drawing/2014/main" id="{D13EB9F0-0E51-40A1-44A0-9904A5FB36FC}"/>
              </a:ext>
            </a:extLst>
          </p:cNvPr>
          <p:cNvSpPr>
            <a:spLocks noGrp="1"/>
          </p:cNvSpPr>
          <p:nvPr>
            <p:ph type="title"/>
          </p:nvPr>
        </p:nvSpPr>
        <p:spPr>
          <a:xfrm>
            <a:off x="521254" y="-41500"/>
            <a:ext cx="11600872" cy="1325563"/>
          </a:xfrm>
        </p:spPr>
        <p:txBody>
          <a:bodyPr>
            <a:normAutofit/>
          </a:bodyPr>
          <a:lstStyle/>
          <a:p>
            <a:pPr algn="ctr"/>
            <a:r>
              <a:rPr lang="en-US" sz="3200" b="1" dirty="0">
                <a:solidFill>
                  <a:srgbClr val="0432FF"/>
                </a:solidFill>
                <a:latin typeface="+mn-lt"/>
              </a:rPr>
              <a:t>ELEVATE-RR</a:t>
            </a:r>
            <a:r>
              <a:rPr lang="en-US" sz="3200" dirty="0">
                <a:solidFill>
                  <a:srgbClr val="0432FF"/>
                </a:solidFill>
                <a:latin typeface="+mn-lt"/>
              </a:rPr>
              <a:t>: Acalabrutinib vs. Ibrutinib in R/R CLL</a:t>
            </a:r>
          </a:p>
        </p:txBody>
      </p:sp>
      <p:pic>
        <p:nvPicPr>
          <p:cNvPr id="6" name="Picture 5">
            <a:extLst>
              <a:ext uri="{FF2B5EF4-FFF2-40B4-BE49-F238E27FC236}">
                <a16:creationId xmlns:a16="http://schemas.microsoft.com/office/drawing/2014/main" id="{42CB876B-131C-889F-42FA-3F3D6C72DA4E}"/>
              </a:ext>
            </a:extLst>
          </p:cNvPr>
          <p:cNvPicPr>
            <a:picLocks noChangeAspect="1"/>
          </p:cNvPicPr>
          <p:nvPr/>
        </p:nvPicPr>
        <p:blipFill>
          <a:blip r:embed="rId2"/>
          <a:srcRect t="10142" r="51076" b="15833"/>
          <a:stretch>
            <a:fillRect/>
          </a:stretch>
        </p:blipFill>
        <p:spPr>
          <a:xfrm>
            <a:off x="6389231" y="1373034"/>
            <a:ext cx="4643814" cy="2343725"/>
          </a:xfrm>
          <a:prstGeom prst="rect">
            <a:avLst/>
          </a:prstGeom>
        </p:spPr>
      </p:pic>
      <p:sp>
        <p:nvSpPr>
          <p:cNvPr id="7" name="TextBox 6">
            <a:extLst>
              <a:ext uri="{FF2B5EF4-FFF2-40B4-BE49-F238E27FC236}">
                <a16:creationId xmlns:a16="http://schemas.microsoft.com/office/drawing/2014/main" id="{ED473611-547F-1351-6BAA-5C0CAA8FFA12}"/>
              </a:ext>
            </a:extLst>
          </p:cNvPr>
          <p:cNvSpPr txBox="1"/>
          <p:nvPr/>
        </p:nvSpPr>
        <p:spPr>
          <a:xfrm>
            <a:off x="6198654" y="968190"/>
            <a:ext cx="5395703" cy="340519"/>
          </a:xfrm>
          <a:prstGeom prst="roundRect">
            <a:avLst/>
          </a:prstGeom>
          <a:solidFill>
            <a:schemeClr val="accent5">
              <a:lumMod val="20000"/>
              <a:lumOff val="80000"/>
            </a:schemeClr>
          </a:solidFill>
          <a:ln>
            <a:solidFill>
              <a:schemeClr val="tx2">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33333"/>
                </a:solidFill>
                <a:effectLst/>
                <a:uLnTx/>
                <a:uFillTx/>
                <a:latin typeface="Lato" panose="020F0502020204030203" pitchFamily="34" charset="0"/>
                <a:ea typeface="Lato" panose="020F0502020204030203" pitchFamily="34" charset="0"/>
                <a:cs typeface="Lato" panose="020F0502020204030203" pitchFamily="34" charset="0"/>
              </a:rPr>
              <a:t>IRC-assessed PFS (median f/u: 40.9 </a:t>
            </a:r>
            <a:r>
              <a:rPr kumimoji="0" lang="en-US" sz="1400" b="1" i="0" u="none" strike="noStrike" kern="1200" cap="none" spc="0" normalizeH="0" baseline="0" noProof="0" dirty="0" err="1">
                <a:ln>
                  <a:noFill/>
                </a:ln>
                <a:solidFill>
                  <a:srgbClr val="333333"/>
                </a:solidFill>
                <a:effectLst/>
                <a:uLnTx/>
                <a:uFillTx/>
                <a:latin typeface="Lato" panose="020F0502020204030203" pitchFamily="34" charset="0"/>
                <a:ea typeface="Lato" panose="020F0502020204030203" pitchFamily="34" charset="0"/>
                <a:cs typeface="Lato" panose="020F0502020204030203" pitchFamily="34" charset="0"/>
              </a:rPr>
              <a:t>mo</a:t>
            </a:r>
            <a:r>
              <a:rPr kumimoji="0" lang="en-US" sz="1400" b="1" i="0" u="none" strike="noStrike" kern="1200" cap="none" spc="0" normalizeH="0" baseline="0" noProof="0" dirty="0">
                <a:ln>
                  <a:noFill/>
                </a:ln>
                <a:solidFill>
                  <a:srgbClr val="333333"/>
                </a:solidFill>
                <a:effectLst/>
                <a:uLnTx/>
                <a:uFillTx/>
                <a:latin typeface="Lato" panose="020F0502020204030203" pitchFamily="34" charset="0"/>
                <a:ea typeface="Lato" panose="020F0502020204030203" pitchFamily="34" charset="0"/>
                <a:cs typeface="Lato" panose="020F0502020204030203" pitchFamily="34" charset="0"/>
              </a:rPr>
              <a:t>)</a:t>
            </a:r>
            <a:r>
              <a:rPr kumimoji="0" lang="en-US" sz="1400" b="1" i="0" u="none" strike="noStrike" kern="1200" cap="none" spc="0" normalizeH="0" baseline="30000" noProof="0" dirty="0">
                <a:ln>
                  <a:noFill/>
                </a:ln>
                <a:solidFill>
                  <a:srgbClr val="333333"/>
                </a:solidFill>
                <a:effectLst/>
                <a:uLnTx/>
                <a:uFillTx/>
                <a:latin typeface="Lato" panose="020F0502020204030203" pitchFamily="34" charset="0"/>
                <a:ea typeface="Lato" panose="020F0502020204030203" pitchFamily="34" charset="0"/>
                <a:cs typeface="Lato" panose="020F0502020204030203" pitchFamily="34" charset="0"/>
              </a:rPr>
              <a:t>2</a:t>
            </a:r>
          </a:p>
        </p:txBody>
      </p:sp>
      <p:sp>
        <p:nvSpPr>
          <p:cNvPr id="9" name="TextBox 8">
            <a:extLst>
              <a:ext uri="{FF2B5EF4-FFF2-40B4-BE49-F238E27FC236}">
                <a16:creationId xmlns:a16="http://schemas.microsoft.com/office/drawing/2014/main" id="{14E6B6A6-6292-8027-007D-B218EC238ADD}"/>
              </a:ext>
            </a:extLst>
          </p:cNvPr>
          <p:cNvSpPr txBox="1"/>
          <p:nvPr/>
        </p:nvSpPr>
        <p:spPr>
          <a:xfrm>
            <a:off x="6198654" y="3802586"/>
            <a:ext cx="5395703" cy="340519"/>
          </a:xfrm>
          <a:prstGeom prst="roundRect">
            <a:avLst/>
          </a:prstGeom>
          <a:solidFill>
            <a:schemeClr val="accent5">
              <a:lumMod val="20000"/>
              <a:lumOff val="80000"/>
            </a:schemeClr>
          </a:solidFill>
          <a:ln>
            <a:solidFill>
              <a:schemeClr val="tx2">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33333"/>
                </a:solidFill>
                <a:effectLst/>
                <a:uLnTx/>
                <a:uFillTx/>
                <a:latin typeface="Lato" panose="020F0502020204030203" pitchFamily="34" charset="0"/>
                <a:ea typeface="Lato" panose="020F0502020204030203" pitchFamily="34" charset="0"/>
                <a:cs typeface="Lato" panose="020F0502020204030203" pitchFamily="34" charset="0"/>
              </a:rPr>
              <a:t>OS (median f/u: 40.9 </a:t>
            </a:r>
            <a:r>
              <a:rPr kumimoji="0" lang="en-US" sz="1400" b="1" i="0" u="none" strike="noStrike" kern="1200" cap="none" spc="0" normalizeH="0" baseline="0" noProof="0" dirty="0" err="1">
                <a:ln>
                  <a:noFill/>
                </a:ln>
                <a:solidFill>
                  <a:srgbClr val="333333"/>
                </a:solidFill>
                <a:effectLst/>
                <a:uLnTx/>
                <a:uFillTx/>
                <a:latin typeface="Lato" panose="020F0502020204030203" pitchFamily="34" charset="0"/>
                <a:ea typeface="Lato" panose="020F0502020204030203" pitchFamily="34" charset="0"/>
                <a:cs typeface="Lato" panose="020F0502020204030203" pitchFamily="34" charset="0"/>
              </a:rPr>
              <a:t>mo</a:t>
            </a:r>
            <a:r>
              <a:rPr kumimoji="0" lang="en-US" sz="1400" b="1" i="0" u="none" strike="noStrike" kern="1200" cap="none" spc="0" normalizeH="0" baseline="0" noProof="0" dirty="0">
                <a:ln>
                  <a:noFill/>
                </a:ln>
                <a:solidFill>
                  <a:srgbClr val="333333"/>
                </a:solidFill>
                <a:effectLst/>
                <a:uLnTx/>
                <a:uFillTx/>
                <a:latin typeface="Lato" panose="020F0502020204030203" pitchFamily="34" charset="0"/>
                <a:ea typeface="Lato" panose="020F0502020204030203" pitchFamily="34" charset="0"/>
                <a:cs typeface="Lato" panose="020F0502020204030203" pitchFamily="34" charset="0"/>
              </a:rPr>
              <a:t>)</a:t>
            </a:r>
            <a:r>
              <a:rPr kumimoji="0" lang="en-US" sz="1400" b="1" i="0" u="none" strike="noStrike" kern="1200" cap="none" spc="0" normalizeH="0" baseline="30000" noProof="0" dirty="0">
                <a:ln>
                  <a:noFill/>
                </a:ln>
                <a:solidFill>
                  <a:srgbClr val="333333"/>
                </a:solidFill>
                <a:effectLst/>
                <a:uLnTx/>
                <a:uFillTx/>
                <a:latin typeface="Lato" panose="020F0502020204030203" pitchFamily="34" charset="0"/>
                <a:ea typeface="Lato" panose="020F0502020204030203" pitchFamily="34" charset="0"/>
                <a:cs typeface="Lato" panose="020F0502020204030203" pitchFamily="34" charset="0"/>
              </a:rPr>
              <a:t>2</a:t>
            </a:r>
            <a:endParaRPr kumimoji="0" lang="en-US" sz="1400" b="1" i="0" u="none" strike="noStrike" kern="1200" cap="none" spc="0" normalizeH="0" baseline="0" noProof="0" dirty="0">
              <a:ln>
                <a:noFill/>
              </a:ln>
              <a:solidFill>
                <a:srgbClr val="333333"/>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10" name="Content Placeholder 6">
            <a:extLst>
              <a:ext uri="{FF2B5EF4-FFF2-40B4-BE49-F238E27FC236}">
                <a16:creationId xmlns:a16="http://schemas.microsoft.com/office/drawing/2014/main" id="{41BB1DB2-E00C-36CC-8E50-96E6E404F719}"/>
              </a:ext>
            </a:extLst>
          </p:cNvPr>
          <p:cNvPicPr>
            <a:picLocks noGrp="1" noChangeAspect="1"/>
          </p:cNvPicPr>
          <p:nvPr>
            <p:ph sz="half" idx="1"/>
          </p:nvPr>
        </p:nvPicPr>
        <p:blipFill>
          <a:blip r:embed="rId3"/>
          <a:srcRect r="52832" b="64118"/>
          <a:stretch/>
        </p:blipFill>
        <p:spPr>
          <a:xfrm>
            <a:off x="637577" y="1437622"/>
            <a:ext cx="5001928" cy="1484740"/>
          </a:xfrm>
          <a:prstGeom prst="rect">
            <a:avLst/>
          </a:prstGeom>
        </p:spPr>
      </p:pic>
      <p:sp>
        <p:nvSpPr>
          <p:cNvPr id="11" name="TextBox 10">
            <a:extLst>
              <a:ext uri="{FF2B5EF4-FFF2-40B4-BE49-F238E27FC236}">
                <a16:creationId xmlns:a16="http://schemas.microsoft.com/office/drawing/2014/main" id="{066D3138-C4B9-5A18-383E-FB9E4A2A4451}"/>
              </a:ext>
            </a:extLst>
          </p:cNvPr>
          <p:cNvSpPr txBox="1"/>
          <p:nvPr/>
        </p:nvSpPr>
        <p:spPr>
          <a:xfrm>
            <a:off x="671495" y="969938"/>
            <a:ext cx="5001928" cy="340519"/>
          </a:xfrm>
          <a:prstGeom prst="roundRect">
            <a:avLst/>
          </a:prstGeom>
          <a:solidFill>
            <a:schemeClr val="accent5">
              <a:lumMod val="20000"/>
              <a:lumOff val="80000"/>
            </a:schemeClr>
          </a:solidFill>
          <a:ln>
            <a:solidFill>
              <a:schemeClr val="tx2">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33333"/>
                </a:solidFill>
                <a:effectLst/>
                <a:uLnTx/>
                <a:uFillTx/>
                <a:latin typeface="Lato" panose="020F0502020204030203" pitchFamily="34" charset="0"/>
                <a:ea typeface="Lato" panose="020F0502020204030203" pitchFamily="34" charset="0"/>
                <a:cs typeface="Lato" panose="020F0502020204030203" pitchFamily="34" charset="0"/>
              </a:rPr>
              <a:t>Study Design</a:t>
            </a:r>
            <a:r>
              <a:rPr kumimoji="0" lang="en-US" sz="1400" b="1" i="0" u="none" strike="noStrike" kern="1200" cap="none" spc="0" normalizeH="0" baseline="30000" noProof="0" dirty="0">
                <a:ln>
                  <a:noFill/>
                </a:ln>
                <a:solidFill>
                  <a:srgbClr val="333333"/>
                </a:solidFill>
                <a:effectLst/>
                <a:uLnTx/>
                <a:uFillTx/>
                <a:latin typeface="Lato" panose="020F0502020204030203" pitchFamily="34" charset="0"/>
                <a:ea typeface="Lato" panose="020F0502020204030203" pitchFamily="34" charset="0"/>
                <a:cs typeface="Lato" panose="020F0502020204030203" pitchFamily="34" charset="0"/>
              </a:rPr>
              <a:t>1</a:t>
            </a:r>
            <a:r>
              <a:rPr kumimoji="0" lang="en-US" sz="1400" b="1" i="0" u="none" strike="noStrike" kern="1200" cap="none" spc="0" normalizeH="0" baseline="0" noProof="0" dirty="0">
                <a:ln>
                  <a:noFill/>
                </a:ln>
                <a:solidFill>
                  <a:srgbClr val="333333"/>
                </a:solidFill>
                <a:effectLst/>
                <a:uLnTx/>
                <a:uFillTx/>
                <a:latin typeface="Lato" panose="020F0502020204030203" pitchFamily="34" charset="0"/>
                <a:ea typeface="Lato" panose="020F0502020204030203" pitchFamily="34" charset="0"/>
                <a:cs typeface="Lato" panose="020F0502020204030203" pitchFamily="34" charset="0"/>
              </a:rPr>
              <a:t> </a:t>
            </a:r>
          </a:p>
        </p:txBody>
      </p:sp>
      <p:sp>
        <p:nvSpPr>
          <p:cNvPr id="12" name="Text Placeholder 4">
            <a:extLst>
              <a:ext uri="{FF2B5EF4-FFF2-40B4-BE49-F238E27FC236}">
                <a16:creationId xmlns:a16="http://schemas.microsoft.com/office/drawing/2014/main" id="{F956997F-4701-E4D9-135C-9A737AF2BB87}"/>
              </a:ext>
            </a:extLst>
          </p:cNvPr>
          <p:cNvSpPr txBox="1">
            <a:spLocks/>
          </p:cNvSpPr>
          <p:nvPr/>
        </p:nvSpPr>
        <p:spPr>
          <a:xfrm>
            <a:off x="62051" y="6532651"/>
            <a:ext cx="7502443" cy="340519"/>
          </a:xfr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a:t>
            </a:r>
            <a:r>
              <a:rPr kumimoji="0" lang="fr-FR" sz="9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Hillmen</a:t>
            </a:r>
            <a:r>
              <a:rPr kumimoji="0" lang="fr-FR"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 et al. EHA 2021. Abstract S145.</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 </a:t>
            </a:r>
            <a:r>
              <a:rPr kumimoji="0" lang="fr-FR"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Byrd JC, et al. </a:t>
            </a:r>
            <a:r>
              <a:rPr kumimoji="0" lang="fr-FR"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 Clin </a:t>
            </a:r>
            <a:r>
              <a:rPr kumimoji="0" lang="fr-FR" sz="9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Oncol</a:t>
            </a:r>
            <a:r>
              <a:rPr kumimoji="0" lang="fr-FR"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2021;39(31):3441-3452.</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E303D73E-862A-2E22-6B0A-89B3B8909B2D}"/>
              </a:ext>
            </a:extLst>
          </p:cNvPr>
          <p:cNvSpPr txBox="1"/>
          <p:nvPr/>
        </p:nvSpPr>
        <p:spPr>
          <a:xfrm>
            <a:off x="9790783" y="1502528"/>
            <a:ext cx="1729722" cy="510778"/>
          </a:xfrm>
          <a:prstGeom prst="roundRect">
            <a:avLst/>
          </a:prstGeom>
          <a:noFill/>
          <a:ln w="28575">
            <a:solidFill>
              <a:schemeClr val="tx2">
                <a:lumMod val="75000"/>
              </a:schemeClr>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Lao UI" panose="020B0502040204020203" pitchFamily="34" charset="0"/>
                <a:ea typeface="ＭＳ Ｐゴシック" charset="0"/>
                <a:cs typeface="Lao UI" panose="020B0502040204020203" pitchFamily="34" charset="0"/>
              </a:rPr>
              <a:t>Median PFS: </a:t>
            </a:r>
            <a:r>
              <a:rPr kumimoji="0" lang="en-US" sz="1200" b="0" i="0" u="none" strike="noStrike" kern="1200" cap="none" spc="0" normalizeH="0" baseline="0" noProof="0" dirty="0">
                <a:ln>
                  <a:noFill/>
                </a:ln>
                <a:solidFill>
                  <a:prstClr val="black"/>
                </a:solidFill>
                <a:effectLst/>
                <a:uLnTx/>
                <a:uFillTx/>
                <a:latin typeface="Lao UI" panose="020B0502040204020203" pitchFamily="34" charset="0"/>
                <a:ea typeface="ＭＳ Ｐゴシック" charset="0"/>
                <a:cs typeface="Lao UI" panose="020B0502040204020203" pitchFamily="34" charset="0"/>
              </a:rPr>
              <a:t>38.4 months (both arms)</a:t>
            </a:r>
            <a:endParaRPr kumimoji="0" lang="en-US" sz="1200" b="0" i="0" u="none" strike="noStrike" kern="1200" cap="none" spc="0" normalizeH="0" baseline="0" noProof="0" dirty="0">
              <a:ln>
                <a:noFill/>
              </a:ln>
              <a:solidFill>
                <a:srgbClr val="333333"/>
              </a:solidFill>
              <a:effectLst/>
              <a:uLnTx/>
              <a:uFillTx/>
              <a:latin typeface="Lao UI" panose="020B0502040204020203" pitchFamily="34" charset="0"/>
              <a:ea typeface="ＭＳ Ｐゴシック" charset="0"/>
              <a:cs typeface="Lao UI" panose="020B0502040204020203" pitchFamily="34" charset="0"/>
            </a:endParaRPr>
          </a:p>
        </p:txBody>
      </p:sp>
      <p:sp>
        <p:nvSpPr>
          <p:cNvPr id="17" name="TextBox 16">
            <a:extLst>
              <a:ext uri="{FF2B5EF4-FFF2-40B4-BE49-F238E27FC236}">
                <a16:creationId xmlns:a16="http://schemas.microsoft.com/office/drawing/2014/main" id="{AEEDDCA2-9767-CFB6-0CE7-3FAB42EFA81B}"/>
              </a:ext>
            </a:extLst>
          </p:cNvPr>
          <p:cNvSpPr txBox="1"/>
          <p:nvPr/>
        </p:nvSpPr>
        <p:spPr>
          <a:xfrm>
            <a:off x="10010678" y="4187562"/>
            <a:ext cx="1660068" cy="510778"/>
          </a:xfrm>
          <a:prstGeom prst="roundRect">
            <a:avLst/>
          </a:prstGeom>
          <a:noFill/>
          <a:ln w="28575">
            <a:solidFill>
              <a:schemeClr val="tx2">
                <a:lumMod val="75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Lao UI" panose="020B0502040204020203" pitchFamily="34" charset="0"/>
                <a:ea typeface="ＭＳ Ｐゴシック" charset="0"/>
                <a:cs typeface="Lao UI" panose="020B0502040204020203" pitchFamily="34" charset="0"/>
              </a:rPr>
              <a:t>Median OS: </a:t>
            </a:r>
            <a:r>
              <a:rPr kumimoji="0" lang="en-US" sz="1200" b="0" i="0" u="none" strike="noStrike" kern="1200" cap="none" spc="0" normalizeH="0" baseline="0" noProof="0" dirty="0">
                <a:ln>
                  <a:noFill/>
                </a:ln>
                <a:solidFill>
                  <a:prstClr val="black"/>
                </a:solidFill>
                <a:effectLst/>
                <a:uLnTx/>
                <a:uFillTx/>
                <a:latin typeface="Lao UI" panose="020B0502040204020203" pitchFamily="34" charset="0"/>
                <a:ea typeface="ＭＳ Ｐゴシック" charset="0"/>
                <a:cs typeface="Lao UI" panose="020B0502040204020203" pitchFamily="34" charset="0"/>
              </a:rPr>
              <a:t>NR in any treatment arm</a:t>
            </a:r>
          </a:p>
        </p:txBody>
      </p:sp>
      <p:sp>
        <p:nvSpPr>
          <p:cNvPr id="22" name="TextBox 21">
            <a:extLst>
              <a:ext uri="{FF2B5EF4-FFF2-40B4-BE49-F238E27FC236}">
                <a16:creationId xmlns:a16="http://schemas.microsoft.com/office/drawing/2014/main" id="{5A449A54-C4C4-F94F-783B-AD03ADD8AFD3}"/>
              </a:ext>
            </a:extLst>
          </p:cNvPr>
          <p:cNvSpPr txBox="1"/>
          <p:nvPr/>
        </p:nvSpPr>
        <p:spPr>
          <a:xfrm>
            <a:off x="671495" y="3801315"/>
            <a:ext cx="5001928" cy="340519"/>
          </a:xfrm>
          <a:prstGeom prst="roundRect">
            <a:avLst/>
          </a:prstGeom>
          <a:solidFill>
            <a:schemeClr val="accent5">
              <a:lumMod val="20000"/>
              <a:lumOff val="80000"/>
            </a:schemeClr>
          </a:solidFill>
          <a:ln>
            <a:solidFill>
              <a:schemeClr val="tx2">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33333"/>
                </a:solidFill>
                <a:effectLst/>
                <a:uLnTx/>
                <a:uFillTx/>
                <a:latin typeface="Lato" panose="020F0502020204030203" pitchFamily="34" charset="0"/>
                <a:ea typeface="Lato" panose="020F0502020204030203" pitchFamily="34" charset="0"/>
                <a:cs typeface="Lato" panose="020F0502020204030203" pitchFamily="34" charset="0"/>
              </a:rPr>
              <a:t>Prespecified subgroup analysis of IRC-assessed PFS</a:t>
            </a:r>
            <a:r>
              <a:rPr kumimoji="0" lang="en-US" sz="1400" b="1" i="0" u="none" strike="noStrike" kern="1200" cap="none" spc="0" normalizeH="0" baseline="30000" noProof="0" dirty="0">
                <a:ln>
                  <a:noFill/>
                </a:ln>
                <a:solidFill>
                  <a:srgbClr val="333333"/>
                </a:solidFill>
                <a:effectLst/>
                <a:uLnTx/>
                <a:uFillTx/>
                <a:latin typeface="Lato" panose="020F0502020204030203" pitchFamily="34" charset="0"/>
                <a:ea typeface="Lato" panose="020F0502020204030203" pitchFamily="34" charset="0"/>
                <a:cs typeface="Lato" panose="020F0502020204030203" pitchFamily="34" charset="0"/>
              </a:rPr>
              <a:t>2</a:t>
            </a:r>
            <a:endParaRPr kumimoji="0" lang="en-US" sz="1400" b="1" i="0" u="none" strike="noStrike" kern="1200" cap="none" spc="0" normalizeH="0" baseline="0" noProof="0" dirty="0">
              <a:ln>
                <a:noFill/>
              </a:ln>
              <a:solidFill>
                <a:srgbClr val="333333"/>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8" name="Picture 7">
            <a:extLst>
              <a:ext uri="{FF2B5EF4-FFF2-40B4-BE49-F238E27FC236}">
                <a16:creationId xmlns:a16="http://schemas.microsoft.com/office/drawing/2014/main" id="{4CB60E51-AA66-E4CD-E509-9B40041C54CD}"/>
              </a:ext>
            </a:extLst>
          </p:cNvPr>
          <p:cNvPicPr>
            <a:picLocks noChangeAspect="1"/>
          </p:cNvPicPr>
          <p:nvPr/>
        </p:nvPicPr>
        <p:blipFill>
          <a:blip r:embed="rId4"/>
          <a:srcRect b="59627"/>
          <a:stretch/>
        </p:blipFill>
        <p:spPr>
          <a:xfrm>
            <a:off x="1158955" y="2960169"/>
            <a:ext cx="1919100" cy="632594"/>
          </a:xfrm>
          <a:prstGeom prst="rect">
            <a:avLst/>
          </a:prstGeom>
        </p:spPr>
      </p:pic>
      <p:pic>
        <p:nvPicPr>
          <p:cNvPr id="13" name="Picture 12">
            <a:extLst>
              <a:ext uri="{FF2B5EF4-FFF2-40B4-BE49-F238E27FC236}">
                <a16:creationId xmlns:a16="http://schemas.microsoft.com/office/drawing/2014/main" id="{B84F3EA8-1EAE-8EB0-30CC-14853F37150B}"/>
              </a:ext>
            </a:extLst>
          </p:cNvPr>
          <p:cNvPicPr>
            <a:picLocks noChangeAspect="1"/>
          </p:cNvPicPr>
          <p:nvPr/>
        </p:nvPicPr>
        <p:blipFill>
          <a:blip r:embed="rId4"/>
          <a:srcRect t="41868" b="5323"/>
          <a:stretch/>
        </p:blipFill>
        <p:spPr>
          <a:xfrm>
            <a:off x="3172459" y="2931530"/>
            <a:ext cx="1682192" cy="716562"/>
          </a:xfrm>
          <a:prstGeom prst="rect">
            <a:avLst/>
          </a:prstGeom>
        </p:spPr>
      </p:pic>
      <p:graphicFrame>
        <p:nvGraphicFramePr>
          <p:cNvPr id="16" name="Table 15">
            <a:extLst>
              <a:ext uri="{FF2B5EF4-FFF2-40B4-BE49-F238E27FC236}">
                <a16:creationId xmlns:a16="http://schemas.microsoft.com/office/drawing/2014/main" id="{6CB859D5-8229-F670-A91D-6D70DD0D1295}"/>
              </a:ext>
            </a:extLst>
          </p:cNvPr>
          <p:cNvGraphicFramePr>
            <a:graphicFrameLocks noGrp="1"/>
          </p:cNvGraphicFramePr>
          <p:nvPr/>
        </p:nvGraphicFramePr>
        <p:xfrm>
          <a:off x="521254" y="4296609"/>
          <a:ext cx="5312664" cy="2065931"/>
        </p:xfrm>
        <a:graphic>
          <a:graphicData uri="http://schemas.openxmlformats.org/drawingml/2006/table">
            <a:tbl>
              <a:tblPr>
                <a:tableStyleId>{9D7B26C5-4107-4FEC-AEDC-1716B250A1EF}</a:tableStyleId>
              </a:tblPr>
              <a:tblGrid>
                <a:gridCol w="927321">
                  <a:extLst>
                    <a:ext uri="{9D8B030D-6E8A-4147-A177-3AD203B41FA5}">
                      <a16:colId xmlns:a16="http://schemas.microsoft.com/office/drawing/2014/main" val="1523923612"/>
                    </a:ext>
                  </a:extLst>
                </a:gridCol>
                <a:gridCol w="777240">
                  <a:extLst>
                    <a:ext uri="{9D8B030D-6E8A-4147-A177-3AD203B41FA5}">
                      <a16:colId xmlns:a16="http://schemas.microsoft.com/office/drawing/2014/main" val="3459705821"/>
                    </a:ext>
                  </a:extLst>
                </a:gridCol>
                <a:gridCol w="1124712">
                  <a:extLst>
                    <a:ext uri="{9D8B030D-6E8A-4147-A177-3AD203B41FA5}">
                      <a16:colId xmlns:a16="http://schemas.microsoft.com/office/drawing/2014/main" val="3187507413"/>
                    </a:ext>
                  </a:extLst>
                </a:gridCol>
                <a:gridCol w="1051560">
                  <a:extLst>
                    <a:ext uri="{9D8B030D-6E8A-4147-A177-3AD203B41FA5}">
                      <a16:colId xmlns:a16="http://schemas.microsoft.com/office/drawing/2014/main" val="2039582159"/>
                    </a:ext>
                  </a:extLst>
                </a:gridCol>
                <a:gridCol w="1431831">
                  <a:extLst>
                    <a:ext uri="{9D8B030D-6E8A-4147-A177-3AD203B41FA5}">
                      <a16:colId xmlns:a16="http://schemas.microsoft.com/office/drawing/2014/main" val="773232326"/>
                    </a:ext>
                  </a:extLst>
                </a:gridCol>
              </a:tblGrid>
              <a:tr h="269619">
                <a:tc>
                  <a:txBody>
                    <a:bodyPr/>
                    <a:lstStyle/>
                    <a:p>
                      <a:pPr algn="ctr" fontAlgn="ctr">
                        <a:buNone/>
                      </a:pPr>
                      <a:r>
                        <a:rPr lang="en-US" sz="900" b="1" u="none" strike="noStrike" dirty="0">
                          <a:solidFill>
                            <a:schemeClr val="tx1"/>
                          </a:solidFill>
                          <a:effectLst/>
                        </a:rPr>
                        <a:t>Subgroup</a:t>
                      </a:r>
                      <a:endParaRPr lang="en-US" sz="900" b="1" i="0" u="none" strike="noStrike" dirty="0">
                        <a:solidFill>
                          <a:schemeClr val="tx1"/>
                        </a:solidFill>
                        <a:effectLst/>
                        <a:latin typeface="Aptos Narrow" panose="020B0004020202020204" pitchFamily="34" charset="0"/>
                      </a:endParaRPr>
                    </a:p>
                  </a:txBody>
                  <a:tcPr marL="6718" marR="6718" marT="6718"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buNone/>
                      </a:pPr>
                      <a:r>
                        <a:rPr lang="en-US" sz="900" b="1" u="none" strike="noStrike" dirty="0">
                          <a:solidFill>
                            <a:schemeClr val="tx1"/>
                          </a:solidFill>
                          <a:effectLst/>
                        </a:rPr>
                        <a:t>Category</a:t>
                      </a:r>
                      <a:endParaRPr lang="en-US" sz="900" b="1" i="0" u="none" strike="noStrike" dirty="0">
                        <a:solidFill>
                          <a:schemeClr val="tx1"/>
                        </a:solidFill>
                        <a:effectLst/>
                        <a:latin typeface="Aptos Narrow" panose="020B0004020202020204" pitchFamily="34" charset="0"/>
                      </a:endParaRPr>
                    </a:p>
                  </a:txBody>
                  <a:tcPr marL="6718" marR="6718" marT="67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buNone/>
                      </a:pPr>
                      <a:r>
                        <a:rPr lang="en-US" sz="900" b="1" u="none" strike="noStrike" dirty="0">
                          <a:solidFill>
                            <a:schemeClr val="bg1"/>
                          </a:solidFill>
                          <a:effectLst/>
                        </a:rPr>
                        <a:t>Acalabrutinib (Events/Patients)</a:t>
                      </a:r>
                      <a:endParaRPr lang="en-US" sz="900" b="1" i="0" u="none" strike="noStrike" dirty="0">
                        <a:solidFill>
                          <a:schemeClr val="bg1"/>
                        </a:solidFill>
                        <a:effectLst/>
                        <a:latin typeface="Aptos Narrow" panose="020B0004020202020204" pitchFamily="34" charset="0"/>
                      </a:endParaRPr>
                    </a:p>
                  </a:txBody>
                  <a:tcPr marL="6718" marR="6718" marT="67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D1313D"/>
                    </a:solidFill>
                  </a:tcPr>
                </a:tc>
                <a:tc>
                  <a:txBody>
                    <a:bodyPr/>
                    <a:lstStyle/>
                    <a:p>
                      <a:pPr algn="ctr" fontAlgn="ctr">
                        <a:buNone/>
                      </a:pPr>
                      <a:r>
                        <a:rPr lang="en-US" sz="900" b="1" u="none" strike="noStrike" dirty="0">
                          <a:solidFill>
                            <a:schemeClr val="bg1"/>
                          </a:solidFill>
                          <a:effectLst/>
                        </a:rPr>
                        <a:t>Ibrutinib (Events/Patients)</a:t>
                      </a:r>
                      <a:endParaRPr lang="en-US" sz="900" b="1" i="0" u="none" strike="noStrike" dirty="0">
                        <a:solidFill>
                          <a:schemeClr val="bg1"/>
                        </a:solidFill>
                        <a:effectLst/>
                        <a:latin typeface="Aptos Narrow" panose="020B0004020202020204" pitchFamily="34" charset="0"/>
                      </a:endParaRPr>
                    </a:p>
                  </a:txBody>
                  <a:tcPr marL="6718" marR="6718" marT="67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6EA9"/>
                    </a:solidFill>
                  </a:tcPr>
                </a:tc>
                <a:tc>
                  <a:txBody>
                    <a:bodyPr/>
                    <a:lstStyle/>
                    <a:p>
                      <a:pPr algn="ctr" fontAlgn="ctr">
                        <a:buNone/>
                      </a:pPr>
                      <a:r>
                        <a:rPr lang="en-US" sz="900" b="1" u="none" strike="noStrike" dirty="0">
                          <a:solidFill>
                            <a:schemeClr val="tx1"/>
                          </a:solidFill>
                          <a:effectLst/>
                        </a:rPr>
                        <a:t>HR (95% CI)</a:t>
                      </a:r>
                      <a:endParaRPr lang="en-US" sz="900" b="1" i="0" u="none" strike="noStrike" dirty="0">
                        <a:solidFill>
                          <a:schemeClr val="tx1"/>
                        </a:solidFill>
                        <a:effectLst/>
                        <a:latin typeface="Aptos Narrow" panose="020B0004020202020204" pitchFamily="34" charset="0"/>
                      </a:endParaRPr>
                    </a:p>
                  </a:txBody>
                  <a:tcPr marL="6718" marR="6718" marT="6718"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3185436"/>
                  </a:ext>
                </a:extLst>
              </a:tr>
              <a:tr h="229941">
                <a:tc rowSpan="2">
                  <a:txBody>
                    <a:bodyPr/>
                    <a:lstStyle/>
                    <a:p>
                      <a:pPr algn="ctr" fontAlgn="ctr">
                        <a:buNone/>
                      </a:pPr>
                      <a:r>
                        <a:rPr lang="en-US" sz="900" b="1" u="none" strike="noStrike" dirty="0">
                          <a:effectLst/>
                        </a:rPr>
                        <a:t>Presence of del(17)(p13.1)</a:t>
                      </a:r>
                      <a:endParaRPr lang="en-US" sz="900" b="1" i="0" u="none" strike="noStrike" dirty="0">
                        <a:solidFill>
                          <a:srgbClr val="000000"/>
                        </a:solidFill>
                        <a:effectLst/>
                        <a:latin typeface="Aptos Narrow" panose="020B0004020202020204" pitchFamily="34" charset="0"/>
                      </a:endParaRPr>
                    </a:p>
                  </a:txBody>
                  <a:tcPr marL="6718" marR="6718" marT="6718"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900" u="none" strike="noStrike">
                          <a:effectLst/>
                        </a:rPr>
                        <a:t>Yes</a:t>
                      </a:r>
                      <a:endParaRPr lang="en-US" sz="900" b="0" i="0" u="none" strike="noStrike">
                        <a:solidFill>
                          <a:srgbClr val="000000"/>
                        </a:solidFill>
                        <a:effectLst/>
                        <a:latin typeface="Aptos Narrow" panose="020B0004020202020204" pitchFamily="34" charset="0"/>
                      </a:endParaRPr>
                    </a:p>
                  </a:txBody>
                  <a:tcPr marL="6718" marR="6718" marT="67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900" u="none" strike="noStrike" dirty="0">
                          <a:effectLst/>
                        </a:rPr>
                        <a:t>76/124</a:t>
                      </a:r>
                      <a:endParaRPr lang="en-US" sz="900" b="0" i="0" u="none" strike="noStrike" dirty="0">
                        <a:solidFill>
                          <a:srgbClr val="000000"/>
                        </a:solidFill>
                        <a:effectLst/>
                        <a:latin typeface="Aptos Narrow" panose="020B0004020202020204" pitchFamily="34" charset="0"/>
                      </a:endParaRPr>
                    </a:p>
                  </a:txBody>
                  <a:tcPr marL="6718" marR="6718" marT="67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900" u="none" strike="noStrike" dirty="0">
                          <a:effectLst/>
                        </a:rPr>
                        <a:t>72/121</a:t>
                      </a:r>
                      <a:endParaRPr lang="en-US" sz="900" b="0" i="0" u="none" strike="noStrike" dirty="0">
                        <a:solidFill>
                          <a:srgbClr val="000000"/>
                        </a:solidFill>
                        <a:effectLst/>
                        <a:latin typeface="Aptos Narrow" panose="020B0004020202020204" pitchFamily="34" charset="0"/>
                      </a:endParaRPr>
                    </a:p>
                  </a:txBody>
                  <a:tcPr marL="6718" marR="6718" marT="67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900" b="1" u="none" strike="noStrike" dirty="0">
                          <a:effectLst/>
                        </a:rPr>
                        <a:t>1.00 (0.73 to 1.38)</a:t>
                      </a:r>
                      <a:endParaRPr lang="en-US" sz="900" b="1" i="0" u="none" strike="noStrike" dirty="0">
                        <a:solidFill>
                          <a:srgbClr val="000000"/>
                        </a:solidFill>
                        <a:effectLst/>
                        <a:latin typeface="Aptos Narrow" panose="020B0004020202020204" pitchFamily="34" charset="0"/>
                      </a:endParaRPr>
                    </a:p>
                  </a:txBody>
                  <a:tcPr marL="6718" marR="6718" marT="6718"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6407445"/>
                  </a:ext>
                </a:extLst>
              </a:tr>
              <a:tr h="222136">
                <a:tc vMerge="1">
                  <a:txBody>
                    <a:bodyPr/>
                    <a:lstStyle/>
                    <a:p>
                      <a:endParaRPr lang="en-US"/>
                    </a:p>
                  </a:txBody>
                  <a:tcPr/>
                </a:tc>
                <a:tc>
                  <a:txBody>
                    <a:bodyPr/>
                    <a:lstStyle/>
                    <a:p>
                      <a:pPr algn="ctr" fontAlgn="ctr">
                        <a:buNone/>
                      </a:pPr>
                      <a:r>
                        <a:rPr lang="en-US" sz="900" u="none" strike="noStrike">
                          <a:effectLst/>
                        </a:rPr>
                        <a:t>No</a:t>
                      </a:r>
                      <a:endParaRPr lang="en-US" sz="900" b="0" i="0" u="none" strike="noStrike">
                        <a:solidFill>
                          <a:srgbClr val="000000"/>
                        </a:solidFill>
                        <a:effectLst/>
                        <a:latin typeface="Aptos Narrow" panose="020B0004020202020204" pitchFamily="34" charset="0"/>
                      </a:endParaRPr>
                    </a:p>
                  </a:txBody>
                  <a:tcPr marL="6718" marR="6718" marT="67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900" u="none" strike="noStrike" dirty="0">
                          <a:effectLst/>
                        </a:rPr>
                        <a:t>67/144</a:t>
                      </a:r>
                      <a:endParaRPr lang="en-US" sz="900" b="0" i="0" u="none" strike="noStrike" dirty="0">
                        <a:solidFill>
                          <a:srgbClr val="000000"/>
                        </a:solidFill>
                        <a:effectLst/>
                        <a:latin typeface="Aptos Narrow" panose="020B0004020202020204" pitchFamily="34" charset="0"/>
                      </a:endParaRPr>
                    </a:p>
                  </a:txBody>
                  <a:tcPr marL="6718" marR="6718" marT="67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900" u="none" strike="noStrike" dirty="0">
                          <a:effectLst/>
                        </a:rPr>
                        <a:t>64/144</a:t>
                      </a:r>
                      <a:endParaRPr lang="en-US" sz="900" b="0" i="0" u="none" strike="noStrike" dirty="0">
                        <a:solidFill>
                          <a:srgbClr val="000000"/>
                        </a:solidFill>
                        <a:effectLst/>
                        <a:latin typeface="Aptos Narrow" panose="020B0004020202020204" pitchFamily="34" charset="0"/>
                      </a:endParaRPr>
                    </a:p>
                  </a:txBody>
                  <a:tcPr marL="6718" marR="6718" marT="67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900" b="1" u="none" strike="noStrike" dirty="0">
                          <a:effectLst/>
                        </a:rPr>
                        <a:t>1.00 (0.71 to 1.41)</a:t>
                      </a:r>
                      <a:endParaRPr lang="en-US" sz="900" b="1" i="0" u="none" strike="noStrike" dirty="0">
                        <a:solidFill>
                          <a:srgbClr val="000000"/>
                        </a:solidFill>
                        <a:effectLst/>
                        <a:latin typeface="Aptos Narrow" panose="020B0004020202020204" pitchFamily="34" charset="0"/>
                      </a:endParaRPr>
                    </a:p>
                  </a:txBody>
                  <a:tcPr marL="6718" marR="6718" marT="6718"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5131515"/>
                  </a:ext>
                </a:extLst>
              </a:tr>
              <a:tr h="222136">
                <a:tc rowSpan="2">
                  <a:txBody>
                    <a:bodyPr/>
                    <a:lstStyle/>
                    <a:p>
                      <a:pPr algn="ctr" fontAlgn="ctr">
                        <a:buNone/>
                      </a:pPr>
                      <a:r>
                        <a:rPr lang="en-US" sz="900" b="1" u="none" strike="noStrike" dirty="0">
                          <a:effectLst/>
                        </a:rPr>
                        <a:t>TP53 mutation</a:t>
                      </a:r>
                      <a:endParaRPr lang="en-US" sz="900" b="1" i="0" u="none" strike="noStrike" dirty="0">
                        <a:solidFill>
                          <a:srgbClr val="000000"/>
                        </a:solidFill>
                        <a:effectLst/>
                        <a:latin typeface="Aptos Narrow" panose="020B0004020202020204" pitchFamily="34" charset="0"/>
                      </a:endParaRPr>
                    </a:p>
                  </a:txBody>
                  <a:tcPr marL="6718" marR="6718" marT="6718"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900" u="none" strike="noStrike">
                          <a:effectLst/>
                        </a:rPr>
                        <a:t>Yes</a:t>
                      </a:r>
                      <a:endParaRPr lang="en-US" sz="900" b="0" i="0" u="none" strike="noStrike">
                        <a:solidFill>
                          <a:srgbClr val="000000"/>
                        </a:solidFill>
                        <a:effectLst/>
                        <a:latin typeface="Aptos Narrow" panose="020B0004020202020204" pitchFamily="34" charset="0"/>
                      </a:endParaRPr>
                    </a:p>
                  </a:txBody>
                  <a:tcPr marL="6718" marR="6718" marT="67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900" u="none" strike="noStrike" dirty="0">
                          <a:effectLst/>
                        </a:rPr>
                        <a:t>64/100</a:t>
                      </a:r>
                      <a:endParaRPr lang="en-US" sz="900" b="0" i="0" u="none" strike="noStrike" dirty="0">
                        <a:solidFill>
                          <a:srgbClr val="000000"/>
                        </a:solidFill>
                        <a:effectLst/>
                        <a:latin typeface="Aptos Narrow" panose="020B0004020202020204" pitchFamily="34" charset="0"/>
                      </a:endParaRPr>
                    </a:p>
                  </a:txBody>
                  <a:tcPr marL="6718" marR="6718" marT="67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900" u="none" strike="noStrike">
                          <a:effectLst/>
                        </a:rPr>
                        <a:t>73/112</a:t>
                      </a:r>
                      <a:endParaRPr lang="en-US" sz="900" b="0" i="0" u="none" strike="noStrike">
                        <a:solidFill>
                          <a:srgbClr val="000000"/>
                        </a:solidFill>
                        <a:effectLst/>
                        <a:latin typeface="Aptos Narrow" panose="020B0004020202020204" pitchFamily="34" charset="0"/>
                      </a:endParaRPr>
                    </a:p>
                  </a:txBody>
                  <a:tcPr marL="6718" marR="6718" marT="67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900" b="1" u="none" strike="noStrike" dirty="0">
                          <a:effectLst/>
                        </a:rPr>
                        <a:t>0.95 (0.68 to 1.33)</a:t>
                      </a:r>
                      <a:endParaRPr lang="en-US" sz="900" b="1" i="0" u="none" strike="noStrike" dirty="0">
                        <a:solidFill>
                          <a:srgbClr val="000000"/>
                        </a:solidFill>
                        <a:effectLst/>
                        <a:latin typeface="Aptos Narrow" panose="020B0004020202020204" pitchFamily="34" charset="0"/>
                      </a:endParaRPr>
                    </a:p>
                  </a:txBody>
                  <a:tcPr marL="6718" marR="6718" marT="6718"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0899176"/>
                  </a:ext>
                </a:extLst>
              </a:tr>
              <a:tr h="222136">
                <a:tc vMerge="1">
                  <a:txBody>
                    <a:bodyPr/>
                    <a:lstStyle/>
                    <a:p>
                      <a:endParaRPr lang="en-US"/>
                    </a:p>
                  </a:txBody>
                  <a:tcPr/>
                </a:tc>
                <a:tc>
                  <a:txBody>
                    <a:bodyPr/>
                    <a:lstStyle/>
                    <a:p>
                      <a:pPr algn="ctr" fontAlgn="ctr">
                        <a:buNone/>
                      </a:pPr>
                      <a:r>
                        <a:rPr lang="en-US" sz="900" u="none" strike="noStrike">
                          <a:effectLst/>
                        </a:rPr>
                        <a:t>No</a:t>
                      </a:r>
                      <a:endParaRPr lang="en-US" sz="900" b="0" i="0" u="none" strike="noStrike">
                        <a:solidFill>
                          <a:srgbClr val="000000"/>
                        </a:solidFill>
                        <a:effectLst/>
                        <a:latin typeface="Aptos Narrow" panose="020B0004020202020204" pitchFamily="34" charset="0"/>
                      </a:endParaRPr>
                    </a:p>
                  </a:txBody>
                  <a:tcPr marL="6718" marR="6718" marT="67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900" u="none" strike="noStrike" dirty="0">
                          <a:effectLst/>
                        </a:rPr>
                        <a:t>79/167</a:t>
                      </a:r>
                      <a:endParaRPr lang="en-US" sz="900" b="0" i="0" u="none" strike="noStrike" dirty="0">
                        <a:solidFill>
                          <a:srgbClr val="000000"/>
                        </a:solidFill>
                        <a:effectLst/>
                        <a:latin typeface="Aptos Narrow" panose="020B0004020202020204" pitchFamily="34" charset="0"/>
                      </a:endParaRPr>
                    </a:p>
                  </a:txBody>
                  <a:tcPr marL="6718" marR="6718" marT="67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900" u="none" strike="noStrike">
                          <a:effectLst/>
                        </a:rPr>
                        <a:t>63/153</a:t>
                      </a:r>
                      <a:endParaRPr lang="en-US" sz="900" b="0" i="0" u="none" strike="noStrike">
                        <a:solidFill>
                          <a:srgbClr val="000000"/>
                        </a:solidFill>
                        <a:effectLst/>
                        <a:latin typeface="Aptos Narrow" panose="020B0004020202020204" pitchFamily="34" charset="0"/>
                      </a:endParaRPr>
                    </a:p>
                  </a:txBody>
                  <a:tcPr marL="6718" marR="6718" marT="67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900" b="1" u="none" strike="noStrike" dirty="0">
                          <a:effectLst/>
                        </a:rPr>
                        <a:t>1.11 (0.80 to 1.55)</a:t>
                      </a:r>
                      <a:endParaRPr lang="en-US" sz="900" b="1" i="0" u="none" strike="noStrike" dirty="0">
                        <a:solidFill>
                          <a:srgbClr val="000000"/>
                        </a:solidFill>
                        <a:effectLst/>
                        <a:latin typeface="Aptos Narrow" panose="020B0004020202020204" pitchFamily="34" charset="0"/>
                      </a:endParaRPr>
                    </a:p>
                  </a:txBody>
                  <a:tcPr marL="6718" marR="6718" marT="6718"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9518087"/>
                  </a:ext>
                </a:extLst>
              </a:tr>
              <a:tr h="222136">
                <a:tc rowSpan="2">
                  <a:txBody>
                    <a:bodyPr/>
                    <a:lstStyle/>
                    <a:p>
                      <a:pPr algn="ctr" fontAlgn="ctr">
                        <a:buNone/>
                      </a:pPr>
                      <a:r>
                        <a:rPr lang="en-US" sz="900" b="1" u="none" strike="noStrike" dirty="0">
                          <a:effectLst/>
                        </a:rPr>
                        <a:t>IGHV</a:t>
                      </a:r>
                      <a:endParaRPr lang="en-US" sz="900" b="1" i="0" u="none" strike="noStrike" dirty="0">
                        <a:solidFill>
                          <a:srgbClr val="000000"/>
                        </a:solidFill>
                        <a:effectLst/>
                        <a:latin typeface="Aptos Narrow" panose="020B0004020202020204" pitchFamily="34" charset="0"/>
                      </a:endParaRPr>
                    </a:p>
                  </a:txBody>
                  <a:tcPr marL="6718" marR="6718" marT="6718"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900" u="none" strike="noStrike">
                          <a:effectLst/>
                        </a:rPr>
                        <a:t>Mutated</a:t>
                      </a:r>
                      <a:endParaRPr lang="en-US" sz="900" b="0" i="0" u="none" strike="noStrike">
                        <a:solidFill>
                          <a:srgbClr val="000000"/>
                        </a:solidFill>
                        <a:effectLst/>
                        <a:latin typeface="Aptos Narrow" panose="020B0004020202020204" pitchFamily="34" charset="0"/>
                      </a:endParaRPr>
                    </a:p>
                  </a:txBody>
                  <a:tcPr marL="6718" marR="6718" marT="67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900" u="none" strike="noStrike" dirty="0">
                          <a:effectLst/>
                        </a:rPr>
                        <a:t>13/44</a:t>
                      </a:r>
                      <a:endParaRPr lang="en-US" sz="900" b="0" i="0" u="none" strike="noStrike" dirty="0">
                        <a:solidFill>
                          <a:srgbClr val="000000"/>
                        </a:solidFill>
                        <a:effectLst/>
                        <a:latin typeface="Aptos Narrow" panose="020B0004020202020204" pitchFamily="34" charset="0"/>
                      </a:endParaRPr>
                    </a:p>
                  </a:txBody>
                  <a:tcPr marL="6718" marR="6718" marT="67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900" u="none" strike="noStrike">
                          <a:effectLst/>
                        </a:rPr>
                        <a:t>13/28</a:t>
                      </a:r>
                      <a:endParaRPr lang="en-US" sz="900" b="0" i="0" u="none" strike="noStrike">
                        <a:solidFill>
                          <a:srgbClr val="000000"/>
                        </a:solidFill>
                        <a:effectLst/>
                        <a:latin typeface="Aptos Narrow" panose="020B0004020202020204" pitchFamily="34" charset="0"/>
                      </a:endParaRPr>
                    </a:p>
                  </a:txBody>
                  <a:tcPr marL="6718" marR="6718" marT="67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900" b="1" u="none" strike="noStrike" dirty="0">
                          <a:effectLst/>
                        </a:rPr>
                        <a:t>0.60 (0.28 to 1.31)</a:t>
                      </a:r>
                      <a:endParaRPr lang="en-US" sz="900" b="1" i="0" u="none" strike="noStrike" dirty="0">
                        <a:solidFill>
                          <a:srgbClr val="000000"/>
                        </a:solidFill>
                        <a:effectLst/>
                        <a:latin typeface="Aptos Narrow" panose="020B0004020202020204" pitchFamily="34" charset="0"/>
                      </a:endParaRPr>
                    </a:p>
                  </a:txBody>
                  <a:tcPr marL="6718" marR="6718" marT="6718"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0964889"/>
                  </a:ext>
                </a:extLst>
              </a:tr>
              <a:tr h="222136">
                <a:tc vMerge="1">
                  <a:txBody>
                    <a:bodyPr/>
                    <a:lstStyle/>
                    <a:p>
                      <a:endParaRPr lang="en-US"/>
                    </a:p>
                  </a:txBody>
                  <a:tcPr/>
                </a:tc>
                <a:tc>
                  <a:txBody>
                    <a:bodyPr/>
                    <a:lstStyle/>
                    <a:p>
                      <a:pPr algn="ctr" fontAlgn="ctr">
                        <a:buNone/>
                      </a:pPr>
                      <a:r>
                        <a:rPr lang="en-US" sz="900" u="none" strike="noStrike">
                          <a:effectLst/>
                        </a:rPr>
                        <a:t>Unmutated</a:t>
                      </a:r>
                      <a:endParaRPr lang="en-US" sz="900" b="0" i="0" u="none" strike="noStrike">
                        <a:solidFill>
                          <a:srgbClr val="000000"/>
                        </a:solidFill>
                        <a:effectLst/>
                        <a:latin typeface="Aptos Narrow" panose="020B0004020202020204" pitchFamily="34" charset="0"/>
                      </a:endParaRPr>
                    </a:p>
                  </a:txBody>
                  <a:tcPr marL="6718" marR="6718" marT="67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900" u="none" strike="noStrike" dirty="0">
                          <a:effectLst/>
                        </a:rPr>
                        <a:t>130/220</a:t>
                      </a:r>
                      <a:endParaRPr lang="en-US" sz="900" b="0" i="0" u="none" strike="noStrike" dirty="0">
                        <a:solidFill>
                          <a:srgbClr val="000000"/>
                        </a:solidFill>
                        <a:effectLst/>
                        <a:latin typeface="Aptos Narrow" panose="020B0004020202020204" pitchFamily="34" charset="0"/>
                      </a:endParaRPr>
                    </a:p>
                  </a:txBody>
                  <a:tcPr marL="6718" marR="6718" marT="67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900" u="none" strike="noStrike" dirty="0">
                          <a:effectLst/>
                        </a:rPr>
                        <a:t>123/237</a:t>
                      </a:r>
                      <a:endParaRPr lang="en-US" sz="900" b="0" i="0" u="none" strike="noStrike" dirty="0">
                        <a:solidFill>
                          <a:srgbClr val="000000"/>
                        </a:solidFill>
                        <a:effectLst/>
                        <a:latin typeface="Aptos Narrow" panose="020B0004020202020204" pitchFamily="34" charset="0"/>
                      </a:endParaRPr>
                    </a:p>
                  </a:txBody>
                  <a:tcPr marL="6718" marR="6718" marT="67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900" b="1" u="none" strike="noStrike" dirty="0">
                          <a:effectLst/>
                        </a:rPr>
                        <a:t>1.09 (0.85 to 1.40)</a:t>
                      </a:r>
                      <a:endParaRPr lang="en-US" sz="900" b="1" i="0" u="none" strike="noStrike" dirty="0">
                        <a:solidFill>
                          <a:srgbClr val="000000"/>
                        </a:solidFill>
                        <a:effectLst/>
                        <a:latin typeface="Aptos Narrow" panose="020B0004020202020204" pitchFamily="34" charset="0"/>
                      </a:endParaRPr>
                    </a:p>
                  </a:txBody>
                  <a:tcPr marL="6718" marR="6718" marT="6718"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4367420"/>
                  </a:ext>
                </a:extLst>
              </a:tr>
              <a:tr h="222136">
                <a:tc rowSpan="2">
                  <a:txBody>
                    <a:bodyPr/>
                    <a:lstStyle/>
                    <a:p>
                      <a:pPr algn="ctr" fontAlgn="ctr">
                        <a:buNone/>
                      </a:pPr>
                      <a:r>
                        <a:rPr lang="en-US" sz="900" b="1" u="none" strike="noStrike" dirty="0">
                          <a:effectLst/>
                        </a:rPr>
                        <a:t>Complex karyotype</a:t>
                      </a:r>
                      <a:endParaRPr lang="en-US" sz="900" b="1" i="0" u="none" strike="noStrike" dirty="0">
                        <a:solidFill>
                          <a:srgbClr val="000000"/>
                        </a:solidFill>
                        <a:effectLst/>
                        <a:latin typeface="Aptos Narrow" panose="020B0004020202020204" pitchFamily="34" charset="0"/>
                      </a:endParaRPr>
                    </a:p>
                  </a:txBody>
                  <a:tcPr marL="6718" marR="6718" marT="6718"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ctr">
                        <a:buNone/>
                      </a:pPr>
                      <a:r>
                        <a:rPr lang="en-US" sz="900" u="none" strike="noStrike">
                          <a:effectLst/>
                        </a:rPr>
                        <a:t>Yes</a:t>
                      </a:r>
                      <a:endParaRPr lang="en-US" sz="900" b="0" i="0" u="none" strike="noStrike">
                        <a:solidFill>
                          <a:srgbClr val="000000"/>
                        </a:solidFill>
                        <a:effectLst/>
                        <a:latin typeface="Aptos Narrow" panose="020B0004020202020204" pitchFamily="34" charset="0"/>
                      </a:endParaRPr>
                    </a:p>
                  </a:txBody>
                  <a:tcPr marL="6718" marR="6718" marT="67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900" u="none" strike="noStrike">
                          <a:effectLst/>
                        </a:rPr>
                        <a:t>74/124</a:t>
                      </a:r>
                      <a:endParaRPr lang="en-US" sz="900" b="0" i="0" u="none" strike="noStrike">
                        <a:solidFill>
                          <a:srgbClr val="000000"/>
                        </a:solidFill>
                        <a:effectLst/>
                        <a:latin typeface="Aptos Narrow" panose="020B0004020202020204" pitchFamily="34" charset="0"/>
                      </a:endParaRPr>
                    </a:p>
                  </a:txBody>
                  <a:tcPr marL="6718" marR="6718" marT="67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900" u="none" strike="noStrike">
                          <a:effectLst/>
                        </a:rPr>
                        <a:t>66/125</a:t>
                      </a:r>
                      <a:endParaRPr lang="en-US" sz="900" b="0" i="0" u="none" strike="noStrike">
                        <a:solidFill>
                          <a:srgbClr val="000000"/>
                        </a:solidFill>
                        <a:effectLst/>
                        <a:latin typeface="Aptos Narrow" panose="020B0004020202020204" pitchFamily="34" charset="0"/>
                      </a:endParaRPr>
                    </a:p>
                  </a:txBody>
                  <a:tcPr marL="6718" marR="6718" marT="67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900" b="1" u="none" strike="noStrike" dirty="0">
                          <a:effectLst/>
                        </a:rPr>
                        <a:t>1.04 (0.74 to 1.44)</a:t>
                      </a:r>
                      <a:endParaRPr lang="en-US" sz="900" b="1" i="0" u="none" strike="noStrike" dirty="0">
                        <a:solidFill>
                          <a:srgbClr val="000000"/>
                        </a:solidFill>
                        <a:effectLst/>
                        <a:latin typeface="Aptos Narrow" panose="020B0004020202020204" pitchFamily="34" charset="0"/>
                      </a:endParaRPr>
                    </a:p>
                  </a:txBody>
                  <a:tcPr marL="6718" marR="6718" marT="6718"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0919909"/>
                  </a:ext>
                </a:extLst>
              </a:tr>
              <a:tr h="222136">
                <a:tc vMerge="1">
                  <a:txBody>
                    <a:bodyPr/>
                    <a:lstStyle/>
                    <a:p>
                      <a:endParaRPr lang="en-US"/>
                    </a:p>
                  </a:txBody>
                  <a:tcPr/>
                </a:tc>
                <a:tc>
                  <a:txBody>
                    <a:bodyPr/>
                    <a:lstStyle/>
                    <a:p>
                      <a:pPr algn="ctr" fontAlgn="ctr">
                        <a:buNone/>
                      </a:pPr>
                      <a:r>
                        <a:rPr lang="en-US" sz="900" u="none" strike="noStrike" dirty="0">
                          <a:effectLst/>
                        </a:rPr>
                        <a:t>No</a:t>
                      </a:r>
                      <a:endParaRPr lang="en-US" sz="900" b="0" i="0" u="none" strike="noStrike" dirty="0">
                        <a:solidFill>
                          <a:srgbClr val="000000"/>
                        </a:solidFill>
                        <a:effectLst/>
                        <a:latin typeface="Aptos Narrow" panose="020B0004020202020204" pitchFamily="34" charset="0"/>
                      </a:endParaRPr>
                    </a:p>
                  </a:txBody>
                  <a:tcPr marL="6718" marR="6718" marT="67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ctr">
                        <a:buNone/>
                      </a:pPr>
                      <a:r>
                        <a:rPr lang="en-US" sz="900" u="none" strike="noStrike" dirty="0">
                          <a:effectLst/>
                        </a:rPr>
                        <a:t>52/116</a:t>
                      </a:r>
                      <a:endParaRPr lang="en-US" sz="900" b="0" i="0" u="none" strike="noStrike" dirty="0">
                        <a:solidFill>
                          <a:srgbClr val="000000"/>
                        </a:solidFill>
                        <a:effectLst/>
                        <a:latin typeface="Aptos Narrow" panose="020B0004020202020204" pitchFamily="34" charset="0"/>
                      </a:endParaRPr>
                    </a:p>
                  </a:txBody>
                  <a:tcPr marL="6718" marR="6718" marT="67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ctr">
                        <a:buNone/>
                      </a:pPr>
                      <a:r>
                        <a:rPr lang="en-US" sz="900" u="none" strike="noStrike" dirty="0">
                          <a:effectLst/>
                        </a:rPr>
                        <a:t>56/116</a:t>
                      </a:r>
                      <a:endParaRPr lang="en-US" sz="900" b="0" i="0" u="none" strike="noStrike" dirty="0">
                        <a:solidFill>
                          <a:srgbClr val="000000"/>
                        </a:solidFill>
                        <a:effectLst/>
                        <a:latin typeface="Aptos Narrow" panose="020B0004020202020204" pitchFamily="34" charset="0"/>
                      </a:endParaRPr>
                    </a:p>
                  </a:txBody>
                  <a:tcPr marL="6718" marR="6718" marT="67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ctr">
                        <a:buNone/>
                      </a:pPr>
                      <a:r>
                        <a:rPr lang="en-US" sz="900" b="1" u="none" strike="noStrike" dirty="0">
                          <a:effectLst/>
                        </a:rPr>
                        <a:t>0.92 (0.63 to 1.35)</a:t>
                      </a:r>
                      <a:endParaRPr lang="en-US" sz="900" b="1" i="0" u="none" strike="noStrike" dirty="0">
                        <a:solidFill>
                          <a:srgbClr val="000000"/>
                        </a:solidFill>
                        <a:effectLst/>
                        <a:latin typeface="Aptos Narrow" panose="020B0004020202020204" pitchFamily="34" charset="0"/>
                      </a:endParaRPr>
                    </a:p>
                  </a:txBody>
                  <a:tcPr marL="6718" marR="6718" marT="6718"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82895839"/>
                  </a:ext>
                </a:extLst>
              </a:tr>
            </a:tbl>
          </a:graphicData>
        </a:graphic>
      </p:graphicFrame>
      <p:pic>
        <p:nvPicPr>
          <p:cNvPr id="18" name="Picture 17">
            <a:extLst>
              <a:ext uri="{FF2B5EF4-FFF2-40B4-BE49-F238E27FC236}">
                <a16:creationId xmlns:a16="http://schemas.microsoft.com/office/drawing/2014/main" id="{FCB70426-0B65-E17C-ACB8-21FACCC82DAD}"/>
              </a:ext>
            </a:extLst>
          </p:cNvPr>
          <p:cNvPicPr>
            <a:picLocks noChangeAspect="1"/>
          </p:cNvPicPr>
          <p:nvPr/>
        </p:nvPicPr>
        <p:blipFill>
          <a:blip r:embed="rId2"/>
          <a:srcRect l="54663" t="52562" b="15954"/>
          <a:stretch>
            <a:fillRect/>
          </a:stretch>
        </p:blipFill>
        <p:spPr>
          <a:xfrm>
            <a:off x="6713076" y="5192062"/>
            <a:ext cx="4415429" cy="1022742"/>
          </a:xfrm>
          <a:prstGeom prst="rect">
            <a:avLst/>
          </a:prstGeom>
        </p:spPr>
      </p:pic>
      <p:cxnSp>
        <p:nvCxnSpPr>
          <p:cNvPr id="24" name="Straight Connector 23">
            <a:extLst>
              <a:ext uri="{FF2B5EF4-FFF2-40B4-BE49-F238E27FC236}">
                <a16:creationId xmlns:a16="http://schemas.microsoft.com/office/drawing/2014/main" id="{8145AB66-CA9B-C48D-4B6E-D0E3F31A99DD}"/>
              </a:ext>
            </a:extLst>
          </p:cNvPr>
          <p:cNvCxnSpPr>
            <a:cxnSpLocks/>
          </p:cNvCxnSpPr>
          <p:nvPr/>
        </p:nvCxnSpPr>
        <p:spPr>
          <a:xfrm flipV="1">
            <a:off x="6870882" y="5090969"/>
            <a:ext cx="254524" cy="8413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BF2A015-41D5-0A3E-4384-E38CA75D97BA}"/>
              </a:ext>
            </a:extLst>
          </p:cNvPr>
          <p:cNvCxnSpPr>
            <a:cxnSpLocks/>
          </p:cNvCxnSpPr>
          <p:nvPr/>
        </p:nvCxnSpPr>
        <p:spPr>
          <a:xfrm flipV="1">
            <a:off x="6870882" y="5165892"/>
            <a:ext cx="254524" cy="90744"/>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BF98455-5D06-7D8C-1E38-337F72E1D01C}"/>
              </a:ext>
            </a:extLst>
          </p:cNvPr>
          <p:cNvCxnSpPr>
            <a:cxnSpLocks/>
          </p:cNvCxnSpPr>
          <p:nvPr/>
        </p:nvCxnSpPr>
        <p:spPr>
          <a:xfrm>
            <a:off x="6949800" y="5023800"/>
            <a:ext cx="4178705"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635AAEC4-5F7D-045F-F6D2-FA67C7AA201E}"/>
              </a:ext>
            </a:extLst>
          </p:cNvPr>
          <p:cNvPicPr>
            <a:picLocks noChangeAspect="1"/>
          </p:cNvPicPr>
          <p:nvPr/>
        </p:nvPicPr>
        <p:blipFill>
          <a:blip r:embed="rId2"/>
          <a:srcRect l="54698" t="30742" r="43164" b="59972"/>
          <a:stretch>
            <a:fillRect/>
          </a:stretch>
        </p:blipFill>
        <p:spPr>
          <a:xfrm>
            <a:off x="11128505" y="4864230"/>
            <a:ext cx="208145" cy="301661"/>
          </a:xfrm>
          <a:prstGeom prst="rect">
            <a:avLst/>
          </a:prstGeom>
        </p:spPr>
      </p:pic>
      <p:pic>
        <p:nvPicPr>
          <p:cNvPr id="33" name="Picture 32">
            <a:extLst>
              <a:ext uri="{FF2B5EF4-FFF2-40B4-BE49-F238E27FC236}">
                <a16:creationId xmlns:a16="http://schemas.microsoft.com/office/drawing/2014/main" id="{DDCA44FA-D06B-D9E1-2006-90FAF6ABD41F}"/>
              </a:ext>
            </a:extLst>
          </p:cNvPr>
          <p:cNvPicPr>
            <a:picLocks noChangeAspect="1"/>
          </p:cNvPicPr>
          <p:nvPr/>
        </p:nvPicPr>
        <p:blipFill>
          <a:blip r:embed="rId2"/>
          <a:srcRect l="51228" t="29542" r="45497" b="50311"/>
          <a:stretch>
            <a:fillRect/>
          </a:stretch>
        </p:blipFill>
        <p:spPr>
          <a:xfrm>
            <a:off x="6288076" y="4797456"/>
            <a:ext cx="318949" cy="654492"/>
          </a:xfrm>
          <a:prstGeom prst="rect">
            <a:avLst/>
          </a:prstGeom>
        </p:spPr>
      </p:pic>
    </p:spTree>
    <p:extLst>
      <p:ext uri="{BB962C8B-B14F-4D97-AF65-F5344CB8AC3E}">
        <p14:creationId xmlns:p14="http://schemas.microsoft.com/office/powerpoint/2010/main" val="33235228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9F026BE-74A5-6348-5E8A-0D584CF739E4}"/>
              </a:ext>
            </a:extLst>
          </p:cNvPr>
          <p:cNvGrpSpPr/>
          <p:nvPr/>
        </p:nvGrpSpPr>
        <p:grpSpPr>
          <a:xfrm>
            <a:off x="699920" y="1241440"/>
            <a:ext cx="4948237" cy="5027005"/>
            <a:chOff x="908060" y="1241440"/>
            <a:chExt cx="4519553" cy="4591497"/>
          </a:xfrm>
        </p:grpSpPr>
        <p:pic>
          <p:nvPicPr>
            <p:cNvPr id="7" name="Picture 6">
              <a:extLst>
                <a:ext uri="{FF2B5EF4-FFF2-40B4-BE49-F238E27FC236}">
                  <a16:creationId xmlns:a16="http://schemas.microsoft.com/office/drawing/2014/main" id="{D047A3CC-6250-704A-7A43-91E1B91C8AE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b="40005"/>
            <a:stretch/>
          </p:blipFill>
          <p:spPr>
            <a:xfrm>
              <a:off x="908060" y="1241440"/>
              <a:ext cx="4519553" cy="4591497"/>
            </a:xfrm>
            <a:prstGeom prst="rect">
              <a:avLst/>
            </a:prstGeom>
          </p:spPr>
        </p:pic>
        <p:sp>
          <p:nvSpPr>
            <p:cNvPr id="8" name="Rectangle 7">
              <a:extLst>
                <a:ext uri="{FF2B5EF4-FFF2-40B4-BE49-F238E27FC236}">
                  <a16:creationId xmlns:a16="http://schemas.microsoft.com/office/drawing/2014/main" id="{B02D2DE7-1FAC-2D02-00E8-2ED87247A6F3}"/>
                </a:ext>
              </a:extLst>
            </p:cNvPr>
            <p:cNvSpPr/>
            <p:nvPr/>
          </p:nvSpPr>
          <p:spPr>
            <a:xfrm>
              <a:off x="1464672" y="1944994"/>
              <a:ext cx="274320" cy="91440"/>
            </a:xfrm>
            <a:prstGeom prst="rect">
              <a:avLst/>
            </a:prstGeom>
            <a:solidFill>
              <a:srgbClr val="E2E0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19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3F35FBE-2BB6-B924-5AE6-903973F68280}"/>
                </a:ext>
              </a:extLst>
            </p:cNvPr>
            <p:cNvSpPr/>
            <p:nvPr/>
          </p:nvSpPr>
          <p:spPr>
            <a:xfrm>
              <a:off x="1353776" y="2395523"/>
              <a:ext cx="91440" cy="91440"/>
            </a:xfrm>
            <a:prstGeom prst="rect">
              <a:avLst/>
            </a:prstGeom>
            <a:solidFill>
              <a:srgbClr val="E2E0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19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B43E726-EBC3-6749-640B-4157DB06416B}"/>
                </a:ext>
              </a:extLst>
            </p:cNvPr>
            <p:cNvSpPr/>
            <p:nvPr/>
          </p:nvSpPr>
          <p:spPr>
            <a:xfrm>
              <a:off x="1529534" y="3997344"/>
              <a:ext cx="91440" cy="91440"/>
            </a:xfrm>
            <a:prstGeom prst="rect">
              <a:avLst/>
            </a:prstGeom>
            <a:solidFill>
              <a:srgbClr val="E2E0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19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177E07E-9B6B-3CEE-9B39-3963F897D9EC}"/>
                </a:ext>
              </a:extLst>
            </p:cNvPr>
            <p:cNvSpPr/>
            <p:nvPr/>
          </p:nvSpPr>
          <p:spPr>
            <a:xfrm>
              <a:off x="1558090" y="2180362"/>
              <a:ext cx="274320" cy="9144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19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91C4FF6-CD71-DE71-8687-74F61ECD1447}"/>
                </a:ext>
              </a:extLst>
            </p:cNvPr>
            <p:cNvSpPr/>
            <p:nvPr/>
          </p:nvSpPr>
          <p:spPr>
            <a:xfrm>
              <a:off x="1399496" y="3732874"/>
              <a:ext cx="91440" cy="9144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19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039216A-B5C6-9A3C-86A1-1D18E3198715}"/>
                </a:ext>
              </a:extLst>
            </p:cNvPr>
            <p:cNvSpPr/>
            <p:nvPr/>
          </p:nvSpPr>
          <p:spPr>
            <a:xfrm>
              <a:off x="1719536" y="4214007"/>
              <a:ext cx="274320" cy="9144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19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41C5E8EC-3BBD-1800-4593-EB290E2C90F4}"/>
              </a:ext>
            </a:extLst>
          </p:cNvPr>
          <p:cNvGrpSpPr/>
          <p:nvPr/>
        </p:nvGrpSpPr>
        <p:grpSpPr>
          <a:xfrm>
            <a:off x="5967217" y="1192799"/>
            <a:ext cx="5348250" cy="4424241"/>
            <a:chOff x="5721793" y="1192800"/>
            <a:chExt cx="4884911" cy="4040952"/>
          </a:xfrm>
        </p:grpSpPr>
        <p:grpSp>
          <p:nvGrpSpPr>
            <p:cNvPr id="15" name="Group 14">
              <a:extLst>
                <a:ext uri="{FF2B5EF4-FFF2-40B4-BE49-F238E27FC236}">
                  <a16:creationId xmlns:a16="http://schemas.microsoft.com/office/drawing/2014/main" id="{A58BEB9A-6DAE-8E6B-6906-C07DB30BB1CC}"/>
                </a:ext>
              </a:extLst>
            </p:cNvPr>
            <p:cNvGrpSpPr/>
            <p:nvPr/>
          </p:nvGrpSpPr>
          <p:grpSpPr>
            <a:xfrm>
              <a:off x="5721793" y="1192800"/>
              <a:ext cx="4884911" cy="4040952"/>
              <a:chOff x="6516221" y="1807736"/>
              <a:chExt cx="3840085" cy="3176639"/>
            </a:xfrm>
          </p:grpSpPr>
          <p:pic>
            <p:nvPicPr>
              <p:cNvPr id="22" name="Picture 21">
                <a:extLst>
                  <a:ext uri="{FF2B5EF4-FFF2-40B4-BE49-F238E27FC236}">
                    <a16:creationId xmlns:a16="http://schemas.microsoft.com/office/drawing/2014/main" id="{78FC4DE7-397A-4960-E1A4-E206FFB43DB0}"/>
                  </a:ext>
                </a:extLst>
              </p:cNvPr>
              <p:cNvPicPr>
                <a:picLocks noChangeAspect="1"/>
              </p:cNvPicPr>
              <p:nvPr/>
            </p:nvPicPr>
            <p:blipFill>
              <a:blip r:embed="rId3">
                <a:extLst>
                  <a:ext uri="{BEBA8EAE-BF5A-486C-A8C5-ECC9F3942E4B}">
                    <a14:imgProps xmlns:a14="http://schemas.microsoft.com/office/drawing/2010/main">
                      <a14:imgLayer r:embed="rId5">
                        <a14:imgEffect>
                          <a14:sharpenSoften amount="50000"/>
                        </a14:imgEffect>
                      </a14:imgLayer>
                    </a14:imgProps>
                  </a:ext>
                </a:extLst>
              </a:blip>
              <a:srcRect t="60124"/>
              <a:stretch/>
            </p:blipFill>
            <p:spPr>
              <a:xfrm>
                <a:off x="6516221" y="2391397"/>
                <a:ext cx="3840085" cy="2592978"/>
              </a:xfrm>
              <a:prstGeom prst="rect">
                <a:avLst/>
              </a:prstGeom>
            </p:spPr>
          </p:pic>
          <p:pic>
            <p:nvPicPr>
              <p:cNvPr id="23" name="Picture 22">
                <a:extLst>
                  <a:ext uri="{FF2B5EF4-FFF2-40B4-BE49-F238E27FC236}">
                    <a16:creationId xmlns:a16="http://schemas.microsoft.com/office/drawing/2014/main" id="{DDF58FEC-F137-7799-F3B9-0746860F67A2}"/>
                  </a:ext>
                </a:extLst>
              </p:cNvPr>
              <p:cNvPicPr>
                <a:picLocks noChangeAspect="1"/>
              </p:cNvPicPr>
              <p:nvPr/>
            </p:nvPicPr>
            <p:blipFill>
              <a:blip r:embed="rId6"/>
              <a:srcRect b="91024"/>
              <a:stretch/>
            </p:blipFill>
            <p:spPr>
              <a:xfrm>
                <a:off x="6516221" y="1807736"/>
                <a:ext cx="3840085" cy="583661"/>
              </a:xfrm>
              <a:prstGeom prst="rect">
                <a:avLst/>
              </a:prstGeom>
            </p:spPr>
          </p:pic>
        </p:grpSp>
        <p:sp>
          <p:nvSpPr>
            <p:cNvPr id="16" name="Rectangle 15">
              <a:extLst>
                <a:ext uri="{FF2B5EF4-FFF2-40B4-BE49-F238E27FC236}">
                  <a16:creationId xmlns:a16="http://schemas.microsoft.com/office/drawing/2014/main" id="{9E5EDA89-475B-860D-5B88-1724352A6FF4}"/>
                </a:ext>
              </a:extLst>
            </p:cNvPr>
            <p:cNvSpPr/>
            <p:nvPr/>
          </p:nvSpPr>
          <p:spPr>
            <a:xfrm>
              <a:off x="6408916" y="1944994"/>
              <a:ext cx="91440" cy="91440"/>
            </a:xfrm>
            <a:prstGeom prst="rect">
              <a:avLst/>
            </a:prstGeom>
            <a:solidFill>
              <a:srgbClr val="E2E0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19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4F4BC58D-D0B3-C4D2-3A9D-8882FB600228}"/>
                </a:ext>
              </a:extLst>
            </p:cNvPr>
            <p:cNvSpPr/>
            <p:nvPr/>
          </p:nvSpPr>
          <p:spPr>
            <a:xfrm>
              <a:off x="7112716" y="3971080"/>
              <a:ext cx="91440" cy="91440"/>
            </a:xfrm>
            <a:prstGeom prst="rect">
              <a:avLst/>
            </a:prstGeom>
            <a:solidFill>
              <a:srgbClr val="E2E0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19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CE83AAF3-669B-3ABF-83A8-F43A78C8E947}"/>
                </a:ext>
              </a:extLst>
            </p:cNvPr>
            <p:cNvSpPr/>
            <p:nvPr/>
          </p:nvSpPr>
          <p:spPr>
            <a:xfrm>
              <a:off x="6428372" y="5009021"/>
              <a:ext cx="91440" cy="91440"/>
            </a:xfrm>
            <a:prstGeom prst="rect">
              <a:avLst/>
            </a:prstGeom>
            <a:solidFill>
              <a:srgbClr val="E2E0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19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25667EC1-3E0E-0382-3462-D4B4E5F1AE32}"/>
                </a:ext>
              </a:extLst>
            </p:cNvPr>
            <p:cNvSpPr/>
            <p:nvPr/>
          </p:nvSpPr>
          <p:spPr>
            <a:xfrm>
              <a:off x="6736739" y="3723146"/>
              <a:ext cx="91440" cy="9144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19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DDD3797-79CB-8C7D-5EA8-F5EF29239D12}"/>
                </a:ext>
              </a:extLst>
            </p:cNvPr>
            <p:cNvSpPr/>
            <p:nvPr/>
          </p:nvSpPr>
          <p:spPr>
            <a:xfrm>
              <a:off x="6424827" y="4213179"/>
              <a:ext cx="91440" cy="9144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19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3A58F4E-2557-A7FA-E499-2A9EFEC4BDCA}"/>
                </a:ext>
              </a:extLst>
            </p:cNvPr>
            <p:cNvSpPr/>
            <p:nvPr/>
          </p:nvSpPr>
          <p:spPr>
            <a:xfrm>
              <a:off x="6743235" y="4721853"/>
              <a:ext cx="91440" cy="9144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19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 name="Text Placeholder 4">
            <a:extLst>
              <a:ext uri="{FF2B5EF4-FFF2-40B4-BE49-F238E27FC236}">
                <a16:creationId xmlns:a16="http://schemas.microsoft.com/office/drawing/2014/main" id="{7453AB76-18F0-DAEB-19BF-219CB534480E}"/>
              </a:ext>
            </a:extLst>
          </p:cNvPr>
          <p:cNvSpPr txBox="1">
            <a:spLocks/>
          </p:cNvSpPr>
          <p:nvPr/>
        </p:nvSpPr>
        <p:spPr>
          <a:xfrm>
            <a:off x="119336" y="6503842"/>
            <a:ext cx="7344816" cy="352568"/>
          </a:xfr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a:t>
            </a:r>
            <a:r>
              <a:rPr kumimoji="0" lang="fr-FR" sz="9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Hillmen</a:t>
            </a:r>
            <a:r>
              <a:rPr kumimoji="0" lang="fr-FR"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 et al. EHA 2021. Abstract S145.</a:t>
            </a:r>
            <a:r>
              <a:rPr kumimoji="0" lang="en-US"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 </a:t>
            </a:r>
            <a:r>
              <a:rPr kumimoji="0" lang="fr-FR"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Byrd JC, et al. J Clin </a:t>
            </a:r>
            <a:r>
              <a:rPr kumimoji="0" lang="fr-FR" sz="9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Oncol</a:t>
            </a:r>
            <a:r>
              <a:rPr kumimoji="0" lang="fr-FR"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2021;39(31):3441-3452.</a:t>
            </a:r>
            <a:endParaRPr kumimoji="0" lang="en-US"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1">
            <a:extLst>
              <a:ext uri="{FF2B5EF4-FFF2-40B4-BE49-F238E27FC236}">
                <a16:creationId xmlns:a16="http://schemas.microsoft.com/office/drawing/2014/main" id="{F06E4ED6-1975-F478-89AF-DDBD6F520887}"/>
              </a:ext>
            </a:extLst>
          </p:cNvPr>
          <p:cNvSpPr txBox="1">
            <a:spLocks/>
          </p:cNvSpPr>
          <p:nvPr/>
        </p:nvSpPr>
        <p:spPr>
          <a:xfrm>
            <a:off x="699920" y="36301"/>
            <a:ext cx="116008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a:ea typeface="+mj-ea"/>
                <a:cs typeface="+mj-cs"/>
              </a:rPr>
              <a:t>ELEVATE-RR</a:t>
            </a:r>
            <a:r>
              <a:rPr kumimoji="0" lang="en-US" sz="3200" b="0" i="0" u="none" strike="noStrike" kern="1200" cap="none" spc="0" normalizeH="0" baseline="0" noProof="0" dirty="0">
                <a:ln>
                  <a:noFill/>
                </a:ln>
                <a:solidFill>
                  <a:srgbClr val="0432FF"/>
                </a:solidFill>
                <a:effectLst/>
                <a:uLnTx/>
                <a:uFillTx/>
                <a:latin typeface="Calibri" panose="020F0502020204030204"/>
                <a:ea typeface="+mj-ea"/>
                <a:cs typeface="+mj-cs"/>
              </a:rPr>
              <a:t>: Acalabrutinib vs. Ibrutinib </a:t>
            </a:r>
            <a:r>
              <a:rPr kumimoji="0" lang="en-US" sz="3200" b="0" i="0" u="none" strike="noStrike" kern="1200" cap="none" spc="0" normalizeH="0" baseline="0" noProof="0" dirty="0">
                <a:ln>
                  <a:noFill/>
                </a:ln>
                <a:solidFill>
                  <a:srgbClr val="0432FF"/>
                </a:solidFill>
                <a:effectLst/>
                <a:uLnTx/>
                <a:uFillTx/>
                <a:latin typeface="Calibri" panose="020F0502020204030204"/>
                <a:ea typeface="+mj-ea"/>
                <a:cs typeface="Segoe UI" panose="020B0502040204020203" pitchFamily="34" charset="0"/>
              </a:rPr>
              <a:t>in R/R CLL</a:t>
            </a:r>
            <a:r>
              <a:rPr kumimoji="0" lang="en-US" sz="3200" b="0" i="0" u="none" strike="noStrike" kern="1200" cap="none" spc="0" normalizeH="0" baseline="0" noProof="0" dirty="0">
                <a:ln>
                  <a:noFill/>
                </a:ln>
                <a:solidFill>
                  <a:srgbClr val="0432FF"/>
                </a:solidFill>
                <a:effectLst/>
                <a:uLnTx/>
                <a:uFillTx/>
                <a:latin typeface="Calibri" panose="020F0502020204030204"/>
                <a:ea typeface="+mj-ea"/>
                <a:cs typeface="+mj-cs"/>
              </a:rPr>
              <a:t> - </a:t>
            </a:r>
            <a:r>
              <a:rPr kumimoji="0" lang="en-US" sz="3200" b="1" i="0" u="none" strike="noStrike" kern="1200" cap="none" spc="0" normalizeH="0" baseline="0" noProof="0" dirty="0">
                <a:ln>
                  <a:noFill/>
                </a:ln>
                <a:solidFill>
                  <a:srgbClr val="0432FF"/>
                </a:solidFill>
                <a:effectLst/>
                <a:uLnTx/>
                <a:uFillTx/>
                <a:latin typeface="Calibri" panose="020F0502020204030204"/>
                <a:ea typeface="+mj-ea"/>
                <a:cs typeface="+mj-cs"/>
              </a:rPr>
              <a:t>Safety</a:t>
            </a:r>
          </a:p>
        </p:txBody>
      </p:sp>
    </p:spTree>
    <p:extLst>
      <p:ext uri="{BB962C8B-B14F-4D97-AF65-F5344CB8AC3E}">
        <p14:creationId xmlns:p14="http://schemas.microsoft.com/office/powerpoint/2010/main" val="42769532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15">
            <a:extLst>
              <a:ext uri="{FF2B5EF4-FFF2-40B4-BE49-F238E27FC236}">
                <a16:creationId xmlns:a16="http://schemas.microsoft.com/office/drawing/2014/main" id="{5903E613-C1CA-2A49-EFDB-29CA0622E870}"/>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1920" t="15861" r="2162" b="1962"/>
          <a:stretch>
            <a:fillRect/>
          </a:stretch>
        </p:blipFill>
        <p:spPr>
          <a:xfrm>
            <a:off x="655269" y="2204864"/>
            <a:ext cx="10625215" cy="3231580"/>
          </a:xfrm>
          <a:ln>
            <a:noFill/>
          </a:ln>
        </p:spPr>
      </p:pic>
      <p:sp>
        <p:nvSpPr>
          <p:cNvPr id="7" name="Rectangle 6">
            <a:extLst>
              <a:ext uri="{FF2B5EF4-FFF2-40B4-BE49-F238E27FC236}">
                <a16:creationId xmlns:a16="http://schemas.microsoft.com/office/drawing/2014/main" id="{E460BD9A-CCB9-42D8-3540-5442CD87897A}"/>
              </a:ext>
            </a:extLst>
          </p:cNvPr>
          <p:cNvSpPr>
            <a:spLocks/>
          </p:cNvSpPr>
          <p:nvPr/>
        </p:nvSpPr>
        <p:spPr>
          <a:xfrm>
            <a:off x="703610" y="1604697"/>
            <a:ext cx="4953882" cy="282307"/>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Cumulative Incidence of Atrial Fibrillation</a:t>
            </a:r>
          </a:p>
        </p:txBody>
      </p:sp>
      <p:sp>
        <p:nvSpPr>
          <p:cNvPr id="8" name="Rectangle 7">
            <a:extLst>
              <a:ext uri="{FF2B5EF4-FFF2-40B4-BE49-F238E27FC236}">
                <a16:creationId xmlns:a16="http://schemas.microsoft.com/office/drawing/2014/main" id="{6BB2C8F4-4EDE-3EAC-58CB-0FAA35B445DE}"/>
              </a:ext>
            </a:extLst>
          </p:cNvPr>
          <p:cNvSpPr>
            <a:spLocks/>
          </p:cNvSpPr>
          <p:nvPr/>
        </p:nvSpPr>
        <p:spPr>
          <a:xfrm>
            <a:off x="6096000" y="1604697"/>
            <a:ext cx="4953883" cy="282307"/>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Cumulative Incidence of Hypertension</a:t>
            </a:r>
          </a:p>
        </p:txBody>
      </p:sp>
      <p:sp>
        <p:nvSpPr>
          <p:cNvPr id="12" name="Title 1">
            <a:extLst>
              <a:ext uri="{FF2B5EF4-FFF2-40B4-BE49-F238E27FC236}">
                <a16:creationId xmlns:a16="http://schemas.microsoft.com/office/drawing/2014/main" id="{9C604B35-20E3-F55E-9EE9-2379522F0577}"/>
              </a:ext>
            </a:extLst>
          </p:cNvPr>
          <p:cNvSpPr txBox="1">
            <a:spLocks/>
          </p:cNvSpPr>
          <p:nvPr/>
        </p:nvSpPr>
        <p:spPr>
          <a:xfrm>
            <a:off x="671495" y="424774"/>
            <a:ext cx="11600872"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kern="1200">
                <a:solidFill>
                  <a:srgbClr val="003665"/>
                </a:solidFill>
                <a:latin typeface="+mj-lt"/>
                <a:ea typeface="+mj-ea"/>
                <a:cs typeface="Lao UI" panose="020B0502040204020203" pitchFamily="34" charset="0"/>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a:ea typeface="+mj-ea"/>
                <a:cs typeface="Arial" panose="020B0604020202020204" pitchFamily="34" charset="0"/>
              </a:rPr>
              <a:t>ELEVATE-RR: </a:t>
            </a:r>
            <a:r>
              <a:rPr kumimoji="0" lang="en-US" sz="3200" b="0" i="0" u="none" strike="noStrike" kern="1200" cap="none" spc="0" normalizeH="0" baseline="0" noProof="0" dirty="0">
                <a:ln>
                  <a:noFill/>
                </a:ln>
                <a:solidFill>
                  <a:srgbClr val="0432FF"/>
                </a:solidFill>
                <a:effectLst/>
                <a:uLnTx/>
                <a:uFillTx/>
                <a:latin typeface="Calibri" panose="020F0502020204030204"/>
                <a:ea typeface="+mj-ea"/>
                <a:cs typeface="Arial" panose="020B0604020202020204" pitchFamily="34" charset="0"/>
              </a:rPr>
              <a:t>Atrial Fibrillation and Hypertension</a:t>
            </a:r>
          </a:p>
        </p:txBody>
      </p:sp>
      <p:sp>
        <p:nvSpPr>
          <p:cNvPr id="13" name="Text Placeholder 4">
            <a:extLst>
              <a:ext uri="{FF2B5EF4-FFF2-40B4-BE49-F238E27FC236}">
                <a16:creationId xmlns:a16="http://schemas.microsoft.com/office/drawing/2014/main" id="{4CBA984E-A7AA-7C1F-8180-43D91C31336B}"/>
              </a:ext>
            </a:extLst>
          </p:cNvPr>
          <p:cNvSpPr txBox="1">
            <a:spLocks/>
          </p:cNvSpPr>
          <p:nvPr/>
        </p:nvSpPr>
        <p:spPr>
          <a:xfrm>
            <a:off x="263352" y="6433226"/>
            <a:ext cx="7515200" cy="329184"/>
          </a:xfr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a:t>
            </a:r>
            <a:r>
              <a:rPr kumimoji="0" lang="fr-FR" sz="9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Hillmen</a:t>
            </a:r>
            <a:r>
              <a:rPr kumimoji="0" lang="fr-FR"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 et al. EHA 2021. Abstract S145.</a:t>
            </a:r>
            <a:r>
              <a:rPr kumimoji="0" lang="en-US"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 </a:t>
            </a:r>
            <a:r>
              <a:rPr kumimoji="0" lang="fr-FR"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Byrd JC, et al. J Clin </a:t>
            </a:r>
            <a:r>
              <a:rPr kumimoji="0" lang="fr-FR" sz="9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Oncol</a:t>
            </a:r>
            <a:r>
              <a:rPr kumimoji="0" lang="fr-FR"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2021;39(31):3441-3452.</a:t>
            </a:r>
            <a:endParaRPr kumimoji="0" lang="en-US"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091538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A36AF-2F0F-479F-7E3C-7140073D5B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9185FE-D4F3-E681-1A3D-D8AFFC374641}"/>
              </a:ext>
            </a:extLst>
          </p:cNvPr>
          <p:cNvSpPr>
            <a:spLocks noGrp="1"/>
          </p:cNvSpPr>
          <p:nvPr>
            <p:ph type="title"/>
          </p:nvPr>
        </p:nvSpPr>
        <p:spPr>
          <a:xfrm>
            <a:off x="805102" y="473559"/>
            <a:ext cx="10515600" cy="436600"/>
          </a:xfrm>
        </p:spPr>
        <p:txBody>
          <a:bodyPr>
            <a:noAutofit/>
          </a:bodyPr>
          <a:lstStyle/>
          <a:p>
            <a:r>
              <a:rPr lang="en-US" sz="3200" b="1" dirty="0">
                <a:solidFill>
                  <a:schemeClr val="accent5">
                    <a:lumMod val="50000"/>
                  </a:schemeClr>
                </a:solidFill>
                <a:latin typeface="+mn-lt"/>
              </a:rPr>
              <a:t>ALPINE: </a:t>
            </a:r>
            <a:r>
              <a:rPr lang="en-US" sz="3200" dirty="0">
                <a:solidFill>
                  <a:schemeClr val="accent5">
                    <a:lumMod val="50000"/>
                  </a:schemeClr>
                </a:solidFill>
                <a:latin typeface="+mn-lt"/>
              </a:rPr>
              <a:t>Zanubrutinib vs. Ibrutinib in R/R CLL</a:t>
            </a:r>
          </a:p>
        </p:txBody>
      </p:sp>
      <p:sp>
        <p:nvSpPr>
          <p:cNvPr id="10" name="TextBox 9">
            <a:extLst>
              <a:ext uri="{FF2B5EF4-FFF2-40B4-BE49-F238E27FC236}">
                <a16:creationId xmlns:a16="http://schemas.microsoft.com/office/drawing/2014/main" id="{C6D3499B-8CDC-4551-65B2-CE6C67974F34}"/>
              </a:ext>
            </a:extLst>
          </p:cNvPr>
          <p:cNvSpPr txBox="1"/>
          <p:nvPr/>
        </p:nvSpPr>
        <p:spPr>
          <a:xfrm>
            <a:off x="598157" y="3644903"/>
            <a:ext cx="5243449" cy="340519"/>
          </a:xfrm>
          <a:prstGeom prst="roundRect">
            <a:avLst/>
          </a:prstGeom>
          <a:solidFill>
            <a:schemeClr val="accent5">
              <a:lumMod val="20000"/>
              <a:lumOff val="80000"/>
            </a:schemeClr>
          </a:solidFill>
          <a:ln>
            <a:solidFill>
              <a:schemeClr val="tx2">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PFS – del(17p)/</a:t>
            </a:r>
            <a:r>
              <a:rPr kumimoji="0" lang="en-US" sz="1400" b="1" i="1"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TP53</a:t>
            </a:r>
            <a:r>
              <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Mutated (median f/u: 42.5 </a:t>
            </a:r>
            <a:r>
              <a:rPr kumimoji="0" lang="en-US" sz="1400" b="1" i="0" u="none" strike="noStrike" kern="1200" cap="none" spc="0" normalizeH="0" baseline="0" noProof="0" dirty="0" err="1">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mo</a:t>
            </a:r>
            <a:r>
              <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a:t>
            </a:r>
            <a:r>
              <a:rPr kumimoji="0" lang="en-US" sz="1400" b="1" i="0" u="none" strike="noStrike" kern="1200" cap="none" spc="0" normalizeH="0" baseline="3000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2</a:t>
            </a:r>
            <a:endPar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 name="TextBox 2">
            <a:extLst>
              <a:ext uri="{FF2B5EF4-FFF2-40B4-BE49-F238E27FC236}">
                <a16:creationId xmlns:a16="http://schemas.microsoft.com/office/drawing/2014/main" id="{0204DC8F-1A22-F65B-12C0-C2A711663A50}"/>
              </a:ext>
            </a:extLst>
          </p:cNvPr>
          <p:cNvSpPr txBox="1"/>
          <p:nvPr/>
        </p:nvSpPr>
        <p:spPr>
          <a:xfrm>
            <a:off x="6434529" y="1009822"/>
            <a:ext cx="5243448" cy="340519"/>
          </a:xfrm>
          <a:prstGeom prst="roundRect">
            <a:avLst/>
          </a:prstGeom>
          <a:solidFill>
            <a:schemeClr val="accent5">
              <a:lumMod val="20000"/>
              <a:lumOff val="80000"/>
            </a:schemeClr>
          </a:solidFill>
          <a:ln>
            <a:solidFill>
              <a:schemeClr val="tx2">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PFS – </a:t>
            </a:r>
            <a:r>
              <a:rPr kumimoji="0" lang="en-US" sz="1400" b="1" i="0" u="none" strike="noStrike" kern="1200" cap="none" spc="0" normalizeH="0" baseline="0" noProof="0" dirty="0" err="1">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Overal</a:t>
            </a:r>
            <a:r>
              <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l (median f/u: 42.5 </a:t>
            </a:r>
            <a:r>
              <a:rPr kumimoji="0" lang="en-US" sz="1400" b="1" i="0" u="none" strike="noStrike" kern="1200" cap="none" spc="0" normalizeH="0" baseline="0" noProof="0" dirty="0" err="1">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mo</a:t>
            </a:r>
            <a:r>
              <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a:t>
            </a:r>
            <a:r>
              <a:rPr kumimoji="0" lang="en-US" sz="1400" b="1" i="0" u="none" strike="noStrike" kern="1200" cap="none" spc="0" normalizeH="0" baseline="3000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2</a:t>
            </a:r>
            <a:r>
              <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a:t>
            </a:r>
          </a:p>
        </p:txBody>
      </p:sp>
      <p:pic>
        <p:nvPicPr>
          <p:cNvPr id="9" name="Content Placeholder 6">
            <a:extLst>
              <a:ext uri="{FF2B5EF4-FFF2-40B4-BE49-F238E27FC236}">
                <a16:creationId xmlns:a16="http://schemas.microsoft.com/office/drawing/2014/main" id="{C5D027D5-8792-1777-7151-344563C941B3}"/>
              </a:ext>
            </a:extLst>
          </p:cNvPr>
          <p:cNvPicPr>
            <a:picLocks noGrp="1" noChangeAspect="1"/>
          </p:cNvPicPr>
          <p:nvPr>
            <p:ph sz="half" idx="1"/>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r="41871" b="55256"/>
          <a:stretch/>
        </p:blipFill>
        <p:spPr>
          <a:xfrm>
            <a:off x="1035707" y="1442316"/>
            <a:ext cx="4098723" cy="1267235"/>
          </a:xfrm>
          <a:prstGeom prst="rect">
            <a:avLst/>
          </a:prstGeom>
        </p:spPr>
      </p:pic>
      <p:sp>
        <p:nvSpPr>
          <p:cNvPr id="14" name="TextBox 13">
            <a:extLst>
              <a:ext uri="{FF2B5EF4-FFF2-40B4-BE49-F238E27FC236}">
                <a16:creationId xmlns:a16="http://schemas.microsoft.com/office/drawing/2014/main" id="{008C1FA2-70E4-064A-0535-365116FAD454}"/>
              </a:ext>
            </a:extLst>
          </p:cNvPr>
          <p:cNvSpPr txBox="1"/>
          <p:nvPr/>
        </p:nvSpPr>
        <p:spPr>
          <a:xfrm>
            <a:off x="598157" y="1008498"/>
            <a:ext cx="5243449" cy="340519"/>
          </a:xfrm>
          <a:prstGeom prst="roundRect">
            <a:avLst/>
          </a:prstGeom>
          <a:solidFill>
            <a:schemeClr val="accent5">
              <a:lumMod val="20000"/>
              <a:lumOff val="80000"/>
            </a:schemeClr>
          </a:solidFill>
          <a:ln>
            <a:solidFill>
              <a:schemeClr val="tx2">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Study Design</a:t>
            </a:r>
            <a:r>
              <a:rPr kumimoji="0" lang="en-US" sz="1400" b="1" i="0" u="none" strike="noStrike" kern="1200" cap="none" spc="0" normalizeH="0" baseline="3000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1</a:t>
            </a:r>
          </a:p>
        </p:txBody>
      </p:sp>
      <p:sp>
        <p:nvSpPr>
          <p:cNvPr id="16" name="Footer Placeholder 4">
            <a:extLst>
              <a:ext uri="{FF2B5EF4-FFF2-40B4-BE49-F238E27FC236}">
                <a16:creationId xmlns:a16="http://schemas.microsoft.com/office/drawing/2014/main" id="{55819E2D-931E-F6E0-4323-767714E27210}"/>
              </a:ext>
            </a:extLst>
          </p:cNvPr>
          <p:cNvSpPr txBox="1">
            <a:spLocks/>
          </p:cNvSpPr>
          <p:nvPr/>
        </p:nvSpPr>
        <p:spPr>
          <a:xfrm>
            <a:off x="397283" y="6628802"/>
            <a:ext cx="9698824" cy="365125"/>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Brown JR, et al. </a:t>
            </a:r>
            <a:r>
              <a:rPr kumimoji="0" lang="en-US"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Engl J Med. </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2023;388(4):319-332. 2. Brown JR, et al. </a:t>
            </a:r>
            <a:r>
              <a:rPr kumimoji="0" lang="en-US"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Blood.</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2024;144(26):2706-2717. 3. Tam C, et al. ASH 2025; abs25-10399.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sng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D95685FC-CFD2-5F09-A857-09F70AD5CD30}"/>
              </a:ext>
            </a:extLst>
          </p:cNvPr>
          <p:cNvPicPr>
            <a:picLocks noChangeAspect="1"/>
          </p:cNvPicPr>
          <p:nvPr/>
        </p:nvPicPr>
        <p:blipFill>
          <a:blip r:embed="rId5"/>
          <a:stretch>
            <a:fillRect/>
          </a:stretch>
        </p:blipFill>
        <p:spPr>
          <a:xfrm>
            <a:off x="786163" y="2802850"/>
            <a:ext cx="2390775" cy="676275"/>
          </a:xfrm>
          <a:prstGeom prst="rect">
            <a:avLst/>
          </a:prstGeom>
        </p:spPr>
      </p:pic>
      <p:pic>
        <p:nvPicPr>
          <p:cNvPr id="15" name="Picture 14">
            <a:extLst>
              <a:ext uri="{FF2B5EF4-FFF2-40B4-BE49-F238E27FC236}">
                <a16:creationId xmlns:a16="http://schemas.microsoft.com/office/drawing/2014/main" id="{DB25784E-8C75-A88A-F8FB-41FE0A9F17E1}"/>
              </a:ext>
            </a:extLst>
          </p:cNvPr>
          <p:cNvPicPr>
            <a:picLocks noChangeAspect="1"/>
          </p:cNvPicPr>
          <p:nvPr/>
        </p:nvPicPr>
        <p:blipFill>
          <a:blip r:embed="rId6"/>
          <a:stretch>
            <a:fillRect/>
          </a:stretch>
        </p:blipFill>
        <p:spPr>
          <a:xfrm>
            <a:off x="3430739" y="2794128"/>
            <a:ext cx="2151302" cy="701384"/>
          </a:xfrm>
          <a:prstGeom prst="rect">
            <a:avLst/>
          </a:prstGeom>
        </p:spPr>
      </p:pic>
      <p:pic>
        <p:nvPicPr>
          <p:cNvPr id="17" name="Picture 16">
            <a:extLst>
              <a:ext uri="{FF2B5EF4-FFF2-40B4-BE49-F238E27FC236}">
                <a16:creationId xmlns:a16="http://schemas.microsoft.com/office/drawing/2014/main" id="{097D7F94-986B-F531-9E08-9871578986A8}"/>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rcRect l="6098" b="16894"/>
          <a:stretch>
            <a:fillRect/>
          </a:stretch>
        </p:blipFill>
        <p:spPr>
          <a:xfrm>
            <a:off x="6183854" y="1481094"/>
            <a:ext cx="5675111" cy="2177264"/>
          </a:xfrm>
          <a:prstGeom prst="rect">
            <a:avLst/>
          </a:prstGeom>
        </p:spPr>
      </p:pic>
      <p:pic>
        <p:nvPicPr>
          <p:cNvPr id="19" name="Picture 18">
            <a:extLst>
              <a:ext uri="{FF2B5EF4-FFF2-40B4-BE49-F238E27FC236}">
                <a16:creationId xmlns:a16="http://schemas.microsoft.com/office/drawing/2014/main" id="{2363980F-4928-2188-A35D-3BEA0D25BFE7}"/>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rcRect l="6714" t="-785" b="20252"/>
          <a:stretch>
            <a:fillRect/>
          </a:stretch>
        </p:blipFill>
        <p:spPr>
          <a:xfrm>
            <a:off x="514024" y="4015065"/>
            <a:ext cx="5427784" cy="2174879"/>
          </a:xfrm>
          <a:prstGeom prst="rect">
            <a:avLst/>
          </a:prstGeom>
        </p:spPr>
      </p:pic>
      <p:graphicFrame>
        <p:nvGraphicFramePr>
          <p:cNvPr id="7" name="Diagram 6">
            <a:extLst>
              <a:ext uri="{FF2B5EF4-FFF2-40B4-BE49-F238E27FC236}">
                <a16:creationId xmlns:a16="http://schemas.microsoft.com/office/drawing/2014/main" id="{CDA9516D-4F6C-DF5C-697B-82404E2F3854}"/>
              </a:ext>
            </a:extLst>
          </p:cNvPr>
          <p:cNvGraphicFramePr/>
          <p:nvPr/>
        </p:nvGraphicFramePr>
        <p:xfrm>
          <a:off x="9936324" y="1481094"/>
          <a:ext cx="1922641" cy="58777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11" name="Diagram 10">
            <a:extLst>
              <a:ext uri="{FF2B5EF4-FFF2-40B4-BE49-F238E27FC236}">
                <a16:creationId xmlns:a16="http://schemas.microsoft.com/office/drawing/2014/main" id="{0202174D-5D92-99FD-8BF2-3B7532CDC6C2}"/>
              </a:ext>
            </a:extLst>
          </p:cNvPr>
          <p:cNvGraphicFramePr/>
          <p:nvPr/>
        </p:nvGraphicFramePr>
        <p:xfrm>
          <a:off x="3719432" y="4073666"/>
          <a:ext cx="2036449" cy="491589"/>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4" name="TextBox 3">
            <a:extLst>
              <a:ext uri="{FF2B5EF4-FFF2-40B4-BE49-F238E27FC236}">
                <a16:creationId xmlns:a16="http://schemas.microsoft.com/office/drawing/2014/main" id="{4E1B0BAF-76A9-0358-5316-4DA471042EAE}"/>
              </a:ext>
            </a:extLst>
          </p:cNvPr>
          <p:cNvSpPr txBox="1"/>
          <p:nvPr/>
        </p:nvSpPr>
        <p:spPr>
          <a:xfrm>
            <a:off x="6311599" y="3644902"/>
            <a:ext cx="5366378" cy="340519"/>
          </a:xfrm>
          <a:prstGeom prst="roundRect">
            <a:avLst/>
          </a:prstGeom>
          <a:solidFill>
            <a:schemeClr val="accent5">
              <a:lumMod val="20000"/>
              <a:lumOff val="80000"/>
            </a:schemeClr>
          </a:solidFill>
          <a:ln>
            <a:solidFill>
              <a:schemeClr val="tx2">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OS – Overall (median f/u: 42.5 </a:t>
            </a:r>
            <a:r>
              <a:rPr kumimoji="0" lang="en-US" sz="1400" b="1" i="0" u="none" strike="noStrike" kern="1200" cap="none" spc="0" normalizeH="0" baseline="0" noProof="0" dirty="0" err="1">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mo</a:t>
            </a:r>
            <a:r>
              <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a:t>
            </a:r>
            <a:r>
              <a:rPr kumimoji="0" lang="en-US" sz="1400" b="1" i="0" u="none" strike="noStrike" kern="1200" cap="none" spc="0" normalizeH="0" baseline="3000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2</a:t>
            </a:r>
            <a:r>
              <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a:t>
            </a:r>
          </a:p>
        </p:txBody>
      </p:sp>
      <p:pic>
        <p:nvPicPr>
          <p:cNvPr id="13" name="Picture 12">
            <a:extLst>
              <a:ext uri="{FF2B5EF4-FFF2-40B4-BE49-F238E27FC236}">
                <a16:creationId xmlns:a16="http://schemas.microsoft.com/office/drawing/2014/main" id="{7D2B94F1-DA2E-88E6-4DE2-EA9C930F03D6}"/>
              </a:ext>
            </a:extLst>
          </p:cNvPr>
          <p:cNvPicPr>
            <a:picLocks noChangeAspect="1"/>
          </p:cNvPicPr>
          <p:nvPr/>
        </p:nvPicPr>
        <p:blipFill>
          <a:blip r:embed="rId21">
            <a:extLst>
              <a:ext uri="{BEBA8EAE-BF5A-486C-A8C5-ECC9F3942E4B}">
                <a14:imgProps xmlns:a14="http://schemas.microsoft.com/office/drawing/2010/main">
                  <a14:imgLayer r:embed="rId22">
                    <a14:imgEffect>
                      <a14:sharpenSoften amount="50000"/>
                    </a14:imgEffect>
                  </a14:imgLayer>
                </a14:imgProps>
              </a:ext>
            </a:extLst>
          </a:blip>
          <a:srcRect l="6157" b="21108"/>
          <a:stretch>
            <a:fillRect/>
          </a:stretch>
        </p:blipFill>
        <p:spPr>
          <a:xfrm>
            <a:off x="6250194" y="4111868"/>
            <a:ext cx="5489188" cy="2108579"/>
          </a:xfrm>
          <a:prstGeom prst="rect">
            <a:avLst/>
          </a:prstGeom>
        </p:spPr>
      </p:pic>
      <p:sp>
        <p:nvSpPr>
          <p:cNvPr id="18" name="TextBox 17">
            <a:extLst>
              <a:ext uri="{FF2B5EF4-FFF2-40B4-BE49-F238E27FC236}">
                <a16:creationId xmlns:a16="http://schemas.microsoft.com/office/drawing/2014/main" id="{D46BB9B8-5D4B-2E0F-CE3D-697E7909C590}"/>
              </a:ext>
            </a:extLst>
          </p:cNvPr>
          <p:cNvSpPr txBox="1"/>
          <p:nvPr/>
        </p:nvSpPr>
        <p:spPr>
          <a:xfrm>
            <a:off x="9686925" y="4937287"/>
            <a:ext cx="1991052" cy="510778"/>
          </a:xfrm>
          <a:prstGeom prst="roundRect">
            <a:avLst/>
          </a:prstGeom>
          <a:noFill/>
          <a:ln w="28575">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Median OS: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NR in any treatment arm</a:t>
            </a:r>
          </a:p>
        </p:txBody>
      </p:sp>
    </p:spTree>
    <p:extLst>
      <p:ext uri="{BB962C8B-B14F-4D97-AF65-F5344CB8AC3E}">
        <p14:creationId xmlns:p14="http://schemas.microsoft.com/office/powerpoint/2010/main" val="28070043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83A4B74-30EA-6552-02B1-D6EBF146B792}"/>
              </a:ext>
            </a:extLst>
          </p:cNvPr>
          <p:cNvSpPr txBox="1">
            <a:spLocks/>
          </p:cNvSpPr>
          <p:nvPr/>
        </p:nvSpPr>
        <p:spPr>
          <a:xfrm>
            <a:off x="1644851" y="274094"/>
            <a:ext cx="10637948" cy="658368"/>
          </a:xfrm>
          <a:prstGeom prst="rect">
            <a:avLst/>
          </a:prstGeom>
        </p:spPr>
        <p:txBody>
          <a:bodyPr vert="horz" lIns="91440" tIns="45718" rIns="91428" bIns="45718" rtlCol="0" anchor="ctr">
            <a:noAutofit/>
          </a:bodyPr>
          <a:lstStyle>
            <a:lvl1pPr algn="l" defTabSz="914264" rtl="0" eaLnBrk="1" latinLnBrk="0" hangingPunct="1">
              <a:lnSpc>
                <a:spcPct val="90000"/>
              </a:lnSpc>
              <a:spcBef>
                <a:spcPct val="0"/>
              </a:spcBef>
              <a:buNone/>
              <a:defRPr sz="3200" b="1" i="0" kern="1200">
                <a:solidFill>
                  <a:srgbClr val="001C44"/>
                </a:solidFill>
                <a:latin typeface="Segoe UI" panose="020B0502040204020203" pitchFamily="34" charset="0"/>
                <a:ea typeface="+mj-ea"/>
                <a:cs typeface="Segoe UI" panose="020B0502040204020203" pitchFamily="34" charset="0"/>
              </a:defRPr>
            </a:lvl1pPr>
          </a:lstStyle>
          <a:p>
            <a:pPr marL="0" marR="0" lvl="0" indent="0" algn="l" defTabSz="914264"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5B9BD5">
                    <a:lumMod val="50000"/>
                  </a:srgbClr>
                </a:solidFill>
                <a:effectLst/>
                <a:uLnTx/>
                <a:uFillTx/>
                <a:latin typeface="Calibri" panose="020F0502020204030204"/>
                <a:ea typeface="+mj-ea"/>
                <a:cs typeface="Segoe UI" panose="020B0502040204020203" pitchFamily="34" charset="0"/>
              </a:rPr>
              <a:t>ALPINE: </a:t>
            </a:r>
            <a:r>
              <a:rPr kumimoji="0" lang="en-US" sz="3200" b="0" i="0" u="none" strike="noStrike" kern="1200" cap="none" spc="0" normalizeH="0" baseline="0" noProof="0" dirty="0">
                <a:ln>
                  <a:noFill/>
                </a:ln>
                <a:solidFill>
                  <a:srgbClr val="5B9BD5">
                    <a:lumMod val="50000"/>
                  </a:srgbClr>
                </a:solidFill>
                <a:effectLst/>
                <a:uLnTx/>
                <a:uFillTx/>
                <a:latin typeface="Calibri" panose="020F0502020204030204"/>
                <a:ea typeface="+mj-ea"/>
                <a:cs typeface="Segoe UI" panose="020B0502040204020203" pitchFamily="34" charset="0"/>
              </a:rPr>
              <a:t>Zanubrutinib vs. Ibrutinib in R/R CLL </a:t>
            </a:r>
            <a:r>
              <a:rPr kumimoji="0" lang="en-US" sz="3200" b="1" i="0" u="none" strike="noStrike" kern="1200" cap="none" spc="0" normalizeH="0" baseline="0" noProof="0" dirty="0">
                <a:ln>
                  <a:noFill/>
                </a:ln>
                <a:solidFill>
                  <a:srgbClr val="5B9BD5">
                    <a:lumMod val="50000"/>
                  </a:srgbClr>
                </a:solidFill>
                <a:effectLst/>
                <a:uLnTx/>
                <a:uFillTx/>
                <a:latin typeface="Calibri" panose="020F0502020204030204"/>
                <a:ea typeface="+mj-ea"/>
                <a:cs typeface="Segoe UI" panose="020B0502040204020203" pitchFamily="34" charset="0"/>
              </a:rPr>
              <a:t>- Safety  </a:t>
            </a:r>
          </a:p>
        </p:txBody>
      </p:sp>
      <p:pic>
        <p:nvPicPr>
          <p:cNvPr id="8" name="Picture 7">
            <a:extLst>
              <a:ext uri="{FF2B5EF4-FFF2-40B4-BE49-F238E27FC236}">
                <a16:creationId xmlns:a16="http://schemas.microsoft.com/office/drawing/2014/main" id="{48F5906D-4CB1-AAA1-6D35-9A2DCC873AB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730300" y="1602843"/>
            <a:ext cx="7949418" cy="4850493"/>
          </a:xfrm>
          <a:prstGeom prst="rect">
            <a:avLst/>
          </a:prstGeom>
        </p:spPr>
      </p:pic>
      <p:sp>
        <p:nvSpPr>
          <p:cNvPr id="9" name="Rectangle 8">
            <a:extLst>
              <a:ext uri="{FF2B5EF4-FFF2-40B4-BE49-F238E27FC236}">
                <a16:creationId xmlns:a16="http://schemas.microsoft.com/office/drawing/2014/main" id="{64C2C8BA-75DD-D130-B7B3-9CAF0C7967E6}"/>
              </a:ext>
            </a:extLst>
          </p:cNvPr>
          <p:cNvSpPr/>
          <p:nvPr/>
        </p:nvSpPr>
        <p:spPr>
          <a:xfrm>
            <a:off x="1730300" y="1184946"/>
            <a:ext cx="7949418" cy="282307"/>
          </a:xfrm>
          <a:prstGeom prst="rect">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Calibri"/>
                <a:ea typeface="ＭＳ Ｐゴシック" charset="0"/>
                <a:cs typeface="+mn-cs"/>
              </a:rPr>
              <a:t>All-Grade Treatment-Emergent Adverse Events Occurring in ≥15% of Patients</a:t>
            </a:r>
          </a:p>
        </p:txBody>
      </p:sp>
      <p:sp>
        <p:nvSpPr>
          <p:cNvPr id="10" name="TextBox 9">
            <a:extLst>
              <a:ext uri="{FF2B5EF4-FFF2-40B4-BE49-F238E27FC236}">
                <a16:creationId xmlns:a16="http://schemas.microsoft.com/office/drawing/2014/main" id="{88DF2F01-159D-B6D7-EA8A-9E50111223B0}"/>
              </a:ext>
            </a:extLst>
          </p:cNvPr>
          <p:cNvSpPr txBox="1"/>
          <p:nvPr/>
        </p:nvSpPr>
        <p:spPr>
          <a:xfrm>
            <a:off x="474454" y="6642556"/>
            <a:ext cx="9677400" cy="21544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800" b="1" i="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References: </a:t>
            </a:r>
            <a:r>
              <a:rPr kumimoji="0" lang="en-US" sz="800" b="0" i="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Brown J, et al. Blood. 2024;144(26):2706-2717.</a:t>
            </a:r>
            <a:endParaRPr kumimoji="0" lang="nl-NL" sz="800" b="0" i="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162223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FDC413C-FA01-1A4A-768D-65E49BE4547E}"/>
              </a:ext>
            </a:extLst>
          </p:cNvPr>
          <p:cNvSpPr txBox="1">
            <a:spLocks/>
          </p:cNvSpPr>
          <p:nvPr/>
        </p:nvSpPr>
        <p:spPr>
          <a:xfrm>
            <a:off x="839416" y="166775"/>
            <a:ext cx="10323694" cy="658368"/>
          </a:xfrm>
          <a:prstGeom prst="rect">
            <a:avLst/>
          </a:prstGeom>
        </p:spPr>
        <p:txBody>
          <a:bodyPr>
            <a:noAutofit/>
          </a:bodyPr>
          <a:lstStyle>
            <a:lvl1pPr algn="l" defTabSz="914400" rtl="0" eaLnBrk="1" latinLnBrk="0" hangingPunct="1">
              <a:lnSpc>
                <a:spcPct val="90000"/>
              </a:lnSpc>
              <a:spcBef>
                <a:spcPct val="0"/>
              </a:spcBef>
              <a:buNone/>
              <a:defRPr sz="3200" b="1" kern="1200">
                <a:solidFill>
                  <a:srgbClr val="003665"/>
                </a:solidFill>
                <a:latin typeface="+mj-lt"/>
                <a:ea typeface="+mj-ea"/>
                <a:cs typeface="Lao UI" panose="020B0502040204020203" pitchFamily="34" charset="0"/>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a:ea typeface="+mj-ea"/>
                <a:cs typeface="Lao UI" panose="020B0502040204020203" pitchFamily="34" charset="0"/>
              </a:rPr>
              <a:t>ALPINE: </a:t>
            </a:r>
            <a:r>
              <a:rPr kumimoji="0" lang="en-US" sz="3200" b="0" i="0" u="none" strike="noStrike" kern="1200" cap="none" spc="0" normalizeH="0" baseline="0" noProof="0" dirty="0">
                <a:ln>
                  <a:noFill/>
                </a:ln>
                <a:solidFill>
                  <a:srgbClr val="0432FF"/>
                </a:solidFill>
                <a:effectLst/>
                <a:uLnTx/>
                <a:uFillTx/>
                <a:latin typeface="Calibri" panose="020F0502020204030204"/>
                <a:ea typeface="+mj-ea"/>
                <a:cs typeface="Lao UI" panose="020B0502040204020203" pitchFamily="34" charset="0"/>
              </a:rPr>
              <a:t>Atrial Fibrillation/Flutter and HTN  </a:t>
            </a:r>
          </a:p>
        </p:txBody>
      </p:sp>
      <p:sp>
        <p:nvSpPr>
          <p:cNvPr id="7" name="TextBox 6">
            <a:extLst>
              <a:ext uri="{FF2B5EF4-FFF2-40B4-BE49-F238E27FC236}">
                <a16:creationId xmlns:a16="http://schemas.microsoft.com/office/drawing/2014/main" id="{DC15875D-6FBC-6FFD-3EFF-381C4919BB64}"/>
              </a:ext>
            </a:extLst>
          </p:cNvPr>
          <p:cNvSpPr txBox="1"/>
          <p:nvPr/>
        </p:nvSpPr>
        <p:spPr>
          <a:xfrm>
            <a:off x="355599" y="6608380"/>
            <a:ext cx="7468593" cy="21544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800" b="1" i="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References: </a:t>
            </a:r>
            <a:r>
              <a:rPr kumimoji="0" lang="en-US" sz="800" b="0" i="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Brown J, et al. Blood. 2024;144(26):2706-2717.</a:t>
            </a:r>
            <a:endParaRPr kumimoji="0" lang="nl-NL" sz="800" b="0" i="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grpSp>
        <p:nvGrpSpPr>
          <p:cNvPr id="16" name="Group 15">
            <a:extLst>
              <a:ext uri="{FF2B5EF4-FFF2-40B4-BE49-F238E27FC236}">
                <a16:creationId xmlns:a16="http://schemas.microsoft.com/office/drawing/2014/main" id="{EF672B6E-9BCA-C55B-F811-A2C5C8F0FE4E}"/>
              </a:ext>
            </a:extLst>
          </p:cNvPr>
          <p:cNvGrpSpPr/>
          <p:nvPr/>
        </p:nvGrpSpPr>
        <p:grpSpPr>
          <a:xfrm>
            <a:off x="1847530" y="3717717"/>
            <a:ext cx="7028741" cy="2752344"/>
            <a:chOff x="1847530" y="3717717"/>
            <a:chExt cx="7028741" cy="2752344"/>
          </a:xfrm>
        </p:grpSpPr>
        <p:pic>
          <p:nvPicPr>
            <p:cNvPr id="17" name="Picture 16">
              <a:extLst>
                <a:ext uri="{FF2B5EF4-FFF2-40B4-BE49-F238E27FC236}">
                  <a16:creationId xmlns:a16="http://schemas.microsoft.com/office/drawing/2014/main" id="{42902D53-152D-B27A-E49F-20E9E3926D79}"/>
                </a:ext>
              </a:extLst>
            </p:cNvPr>
            <p:cNvPicPr>
              <a:picLocks noChangeAspect="1"/>
            </p:cNvPicPr>
            <p:nvPr/>
          </p:nvPicPr>
          <p:blipFill>
            <a:blip r:embed="rId2"/>
            <a:stretch>
              <a:fillRect/>
            </a:stretch>
          </p:blipFill>
          <p:spPr>
            <a:xfrm>
              <a:off x="2382606" y="3726861"/>
              <a:ext cx="6493665" cy="2743200"/>
            </a:xfrm>
            <a:prstGeom prst="rect">
              <a:avLst/>
            </a:prstGeom>
            <a:ln>
              <a:solidFill>
                <a:srgbClr val="000000"/>
              </a:solidFill>
            </a:ln>
          </p:spPr>
        </p:pic>
        <p:sp>
          <p:nvSpPr>
            <p:cNvPr id="18" name="Rectangle 17">
              <a:extLst>
                <a:ext uri="{FF2B5EF4-FFF2-40B4-BE49-F238E27FC236}">
                  <a16:creationId xmlns:a16="http://schemas.microsoft.com/office/drawing/2014/main" id="{D25023F4-822F-BFD8-2995-B9D4F49006F6}"/>
                </a:ext>
              </a:extLst>
            </p:cNvPr>
            <p:cNvSpPr/>
            <p:nvPr/>
          </p:nvSpPr>
          <p:spPr>
            <a:xfrm rot="16200000">
              <a:off x="730359" y="4834888"/>
              <a:ext cx="2752344" cy="518001"/>
            </a:xfrm>
            <a:prstGeom prst="rect">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Calibri"/>
                  <a:ea typeface="ＭＳ Ｐゴシック" charset="0"/>
                  <a:cs typeface="+mn-cs"/>
                </a:rPr>
                <a:t>Time to Occurrence - Hypertension</a:t>
              </a:r>
            </a:p>
          </p:txBody>
        </p:sp>
        <p:sp>
          <p:nvSpPr>
            <p:cNvPr id="19" name="Rectangle 18">
              <a:extLst>
                <a:ext uri="{FF2B5EF4-FFF2-40B4-BE49-F238E27FC236}">
                  <a16:creationId xmlns:a16="http://schemas.microsoft.com/office/drawing/2014/main" id="{71C21726-512F-7F3C-5D50-C2DD5F6CF4C3}"/>
                </a:ext>
              </a:extLst>
            </p:cNvPr>
            <p:cNvSpPr/>
            <p:nvPr/>
          </p:nvSpPr>
          <p:spPr>
            <a:xfrm>
              <a:off x="2395384" y="3721987"/>
              <a:ext cx="153263" cy="137816"/>
            </a:xfrm>
            <a:prstGeom prst="rect">
              <a:avLst/>
            </a:prstGeom>
            <a:solidFill>
              <a:srgbClr val="FFFFFF"/>
            </a:solidFill>
            <a:ln w="127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ＭＳ Ｐゴシック" charset="0"/>
                <a:cs typeface="+mn-cs"/>
              </a:endParaRPr>
            </a:p>
          </p:txBody>
        </p:sp>
      </p:grpSp>
      <p:grpSp>
        <p:nvGrpSpPr>
          <p:cNvPr id="20" name="Group 19">
            <a:extLst>
              <a:ext uri="{FF2B5EF4-FFF2-40B4-BE49-F238E27FC236}">
                <a16:creationId xmlns:a16="http://schemas.microsoft.com/office/drawing/2014/main" id="{9E8EA8E7-F65E-4616-38B9-78FC6EA5194D}"/>
              </a:ext>
            </a:extLst>
          </p:cNvPr>
          <p:cNvGrpSpPr/>
          <p:nvPr/>
        </p:nvGrpSpPr>
        <p:grpSpPr>
          <a:xfrm>
            <a:off x="1868265" y="827053"/>
            <a:ext cx="6982597" cy="2752344"/>
            <a:chOff x="1896840" y="827053"/>
            <a:chExt cx="6982597" cy="2752344"/>
          </a:xfrm>
        </p:grpSpPr>
        <p:pic>
          <p:nvPicPr>
            <p:cNvPr id="21" name="Picture 20">
              <a:extLst>
                <a:ext uri="{FF2B5EF4-FFF2-40B4-BE49-F238E27FC236}">
                  <a16:creationId xmlns:a16="http://schemas.microsoft.com/office/drawing/2014/main" id="{3CB53EBD-9AC8-80CB-9989-877664073412}"/>
                </a:ext>
              </a:extLst>
            </p:cNvPr>
            <p:cNvPicPr>
              <a:picLocks noChangeAspect="1"/>
            </p:cNvPicPr>
            <p:nvPr/>
          </p:nvPicPr>
          <p:blipFill>
            <a:blip r:embed="rId3"/>
            <a:stretch>
              <a:fillRect/>
            </a:stretch>
          </p:blipFill>
          <p:spPr>
            <a:xfrm>
              <a:off x="2414840" y="834288"/>
              <a:ext cx="6464597" cy="2743200"/>
            </a:xfrm>
            <a:prstGeom prst="rect">
              <a:avLst/>
            </a:prstGeom>
            <a:ln>
              <a:solidFill>
                <a:srgbClr val="000000"/>
              </a:solidFill>
            </a:ln>
          </p:spPr>
        </p:pic>
        <p:sp>
          <p:nvSpPr>
            <p:cNvPr id="22" name="Rectangle 21">
              <a:extLst>
                <a:ext uri="{FF2B5EF4-FFF2-40B4-BE49-F238E27FC236}">
                  <a16:creationId xmlns:a16="http://schemas.microsoft.com/office/drawing/2014/main" id="{E02C4746-FB85-21EB-B403-80DBCB440B1D}"/>
                </a:ext>
              </a:extLst>
            </p:cNvPr>
            <p:cNvSpPr/>
            <p:nvPr/>
          </p:nvSpPr>
          <p:spPr>
            <a:xfrm rot="16200000">
              <a:off x="779669" y="1944224"/>
              <a:ext cx="2752344" cy="518002"/>
            </a:xfrm>
            <a:prstGeom prst="rect">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Calibri"/>
                  <a:ea typeface="ＭＳ Ｐゴシック" charset="0"/>
                  <a:cs typeface="+mn-cs"/>
                </a:rPr>
                <a:t>Time to Occurrence - </a:t>
              </a:r>
              <a:r>
                <a:rPr kumimoji="0" lang="en-US" sz="1400" b="1" i="0" u="none" strike="noStrike" kern="0" cap="none" spc="0" normalizeH="0" baseline="0" noProof="0" dirty="0" err="1">
                  <a:ln>
                    <a:noFill/>
                  </a:ln>
                  <a:solidFill>
                    <a:srgbClr val="FFFFFF"/>
                  </a:solidFill>
                  <a:effectLst/>
                  <a:uLnTx/>
                  <a:uFillTx/>
                  <a:latin typeface="Calibri"/>
                  <a:ea typeface="ＭＳ Ｐゴシック" charset="0"/>
                  <a:cs typeface="+mn-cs"/>
                </a:rPr>
                <a:t>Afib</a:t>
              </a:r>
              <a:r>
                <a:rPr kumimoji="0" lang="en-US" sz="1400" b="1" i="0" u="none" strike="noStrike" kern="0" cap="none" spc="0" normalizeH="0" baseline="0" noProof="0" dirty="0">
                  <a:ln>
                    <a:noFill/>
                  </a:ln>
                  <a:solidFill>
                    <a:srgbClr val="FFFFFF"/>
                  </a:solidFill>
                  <a:effectLst/>
                  <a:uLnTx/>
                  <a:uFillTx/>
                  <a:latin typeface="Calibri"/>
                  <a:ea typeface="ＭＳ Ｐゴシック" charset="0"/>
                  <a:cs typeface="+mn-cs"/>
                </a:rPr>
                <a:t>/Flutter</a:t>
              </a:r>
            </a:p>
          </p:txBody>
        </p:sp>
        <p:sp>
          <p:nvSpPr>
            <p:cNvPr id="23" name="Rectangle 22">
              <a:extLst>
                <a:ext uri="{FF2B5EF4-FFF2-40B4-BE49-F238E27FC236}">
                  <a16:creationId xmlns:a16="http://schemas.microsoft.com/office/drawing/2014/main" id="{E033BD9B-D1EA-F17B-BE92-486F26517056}"/>
                </a:ext>
              </a:extLst>
            </p:cNvPr>
            <p:cNvSpPr/>
            <p:nvPr/>
          </p:nvSpPr>
          <p:spPr>
            <a:xfrm>
              <a:off x="2433103" y="839091"/>
              <a:ext cx="153263" cy="137816"/>
            </a:xfrm>
            <a:prstGeom prst="rect">
              <a:avLst/>
            </a:prstGeom>
            <a:solidFill>
              <a:srgbClr val="FFFFFF"/>
            </a:solidFill>
            <a:ln w="127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ＭＳ Ｐゴシック" charset="0"/>
                <a:cs typeface="+mn-cs"/>
              </a:endParaRPr>
            </a:p>
          </p:txBody>
        </p:sp>
      </p:grpSp>
      <p:sp>
        <p:nvSpPr>
          <p:cNvPr id="24" name="TextBox 23">
            <a:extLst>
              <a:ext uri="{FF2B5EF4-FFF2-40B4-BE49-F238E27FC236}">
                <a16:creationId xmlns:a16="http://schemas.microsoft.com/office/drawing/2014/main" id="{D590099E-1C3D-F70D-7256-4C781F2CB2D0}"/>
              </a:ext>
            </a:extLst>
          </p:cNvPr>
          <p:cNvSpPr txBox="1"/>
          <p:nvPr/>
        </p:nvSpPr>
        <p:spPr>
          <a:xfrm flipH="1">
            <a:off x="5270500" y="827052"/>
            <a:ext cx="3580362"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libri"/>
                <a:ea typeface="ＭＳ Ｐゴシック" charset="0"/>
              </a:rPr>
              <a:t>After 42.5 months of median follow-up, incidence of </a:t>
            </a:r>
            <a:r>
              <a:rPr kumimoji="0" lang="en-US" sz="1000" b="1" i="0" u="none" strike="noStrike" kern="1200" cap="none" spc="0" normalizeH="0" baseline="0" noProof="0" dirty="0" err="1">
                <a:ln>
                  <a:noFill/>
                </a:ln>
                <a:solidFill>
                  <a:srgbClr val="000000"/>
                </a:solidFill>
                <a:effectLst/>
                <a:uLnTx/>
                <a:uFillTx/>
                <a:latin typeface="Calibri"/>
                <a:ea typeface="ＭＳ Ｐゴシック" charset="0"/>
              </a:rPr>
              <a:t>Afib</a:t>
            </a:r>
            <a:r>
              <a:rPr kumimoji="0" lang="en-US" sz="1000" b="1" i="0" u="none" strike="noStrike" kern="1200" cap="none" spc="0" normalizeH="0" baseline="0" noProof="0" dirty="0">
                <a:ln>
                  <a:noFill/>
                </a:ln>
                <a:solidFill>
                  <a:srgbClr val="000000"/>
                </a:solidFill>
                <a:effectLst/>
                <a:uLnTx/>
                <a:uFillTx/>
                <a:latin typeface="Calibri"/>
                <a:ea typeface="ＭＳ Ｐゴシック" charset="0"/>
              </a:rPr>
              <a:t>/flutter was lower with </a:t>
            </a:r>
            <a:r>
              <a:rPr kumimoji="0" lang="en-US" sz="1000" b="1" i="0" u="none" strike="noStrike" kern="1200" cap="none" spc="0" normalizeH="0" baseline="0" noProof="0" dirty="0" err="1">
                <a:ln>
                  <a:noFill/>
                </a:ln>
                <a:solidFill>
                  <a:srgbClr val="000000"/>
                </a:solidFill>
                <a:effectLst/>
                <a:uLnTx/>
                <a:uFillTx/>
                <a:latin typeface="Calibri"/>
                <a:ea typeface="ＭＳ Ｐゴシック" charset="0"/>
              </a:rPr>
              <a:t>zanubrutinib</a:t>
            </a:r>
            <a:r>
              <a:rPr kumimoji="0" lang="en-US" sz="1000" b="1" i="0" u="none" strike="noStrike" kern="1200" cap="none" spc="0" normalizeH="0" baseline="0" noProof="0" dirty="0">
                <a:ln>
                  <a:noFill/>
                </a:ln>
                <a:solidFill>
                  <a:srgbClr val="000000"/>
                </a:solidFill>
                <a:effectLst/>
                <a:uLnTx/>
                <a:uFillTx/>
                <a:latin typeface="Calibri"/>
                <a:ea typeface="ＭＳ Ｐゴシック" charset="0"/>
              </a:rPr>
              <a:t> vs ibrutinib (7.1% vs 17.0%)</a:t>
            </a:r>
          </a:p>
        </p:txBody>
      </p:sp>
      <p:sp>
        <p:nvSpPr>
          <p:cNvPr id="25" name="TextBox 24">
            <a:extLst>
              <a:ext uri="{FF2B5EF4-FFF2-40B4-BE49-F238E27FC236}">
                <a16:creationId xmlns:a16="http://schemas.microsoft.com/office/drawing/2014/main" id="{45B2EFB9-AF70-2682-E2B3-BA96719884BB}"/>
              </a:ext>
            </a:extLst>
          </p:cNvPr>
          <p:cNvSpPr txBox="1"/>
          <p:nvPr/>
        </p:nvSpPr>
        <p:spPr>
          <a:xfrm flipH="1">
            <a:off x="5194299" y="3717716"/>
            <a:ext cx="3681971"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libri"/>
                <a:ea typeface="ＭＳ Ｐゴシック" charset="0"/>
              </a:rPr>
              <a:t>After 42.5 months of median follow-up, incidence of hypertension was higher with </a:t>
            </a:r>
            <a:r>
              <a:rPr kumimoji="0" lang="en-US" sz="1000" b="1" i="0" u="none" strike="noStrike" kern="1200" cap="none" spc="0" normalizeH="0" baseline="0" noProof="0" dirty="0" err="1">
                <a:ln>
                  <a:noFill/>
                </a:ln>
                <a:solidFill>
                  <a:srgbClr val="000000"/>
                </a:solidFill>
                <a:effectLst/>
                <a:uLnTx/>
                <a:uFillTx/>
                <a:latin typeface="Calibri"/>
                <a:ea typeface="ＭＳ Ｐゴシック" charset="0"/>
              </a:rPr>
              <a:t>zanubrutinib</a:t>
            </a:r>
            <a:r>
              <a:rPr kumimoji="0" lang="en-US" sz="1000" b="1" i="0" u="none" strike="noStrike" kern="1200" cap="none" spc="0" normalizeH="0" baseline="0" noProof="0" dirty="0">
                <a:ln>
                  <a:noFill/>
                </a:ln>
                <a:solidFill>
                  <a:srgbClr val="000000"/>
                </a:solidFill>
                <a:effectLst/>
                <a:uLnTx/>
                <a:uFillTx/>
                <a:latin typeface="Calibri"/>
                <a:ea typeface="ＭＳ Ｐゴシック" charset="0"/>
              </a:rPr>
              <a:t> vs ibrutinib (27.2% vs 25.3%)</a:t>
            </a:r>
          </a:p>
        </p:txBody>
      </p:sp>
    </p:spTree>
    <p:extLst>
      <p:ext uri="{BB962C8B-B14F-4D97-AF65-F5344CB8AC3E}">
        <p14:creationId xmlns:p14="http://schemas.microsoft.com/office/powerpoint/2010/main" val="5391115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78222-A561-04ED-8053-395B56C45B1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8129569-8268-D785-6834-B6359B26A38B}"/>
              </a:ext>
            </a:extLst>
          </p:cNvPr>
          <p:cNvSpPr txBox="1">
            <a:spLocks/>
          </p:cNvSpPr>
          <p:nvPr/>
        </p:nvSpPr>
        <p:spPr>
          <a:xfrm>
            <a:off x="713782" y="326041"/>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a:ea typeface="+mj-ea"/>
                <a:cs typeface="+mj-cs"/>
              </a:rPr>
              <a:t>BRUIN CLL-314</a:t>
            </a:r>
            <a:r>
              <a:rPr kumimoji="0" lang="en-US" sz="3200" b="0" i="0" u="none" strike="noStrike" kern="1200" cap="none" spc="0" normalizeH="0" baseline="0" noProof="0" dirty="0">
                <a:ln>
                  <a:noFill/>
                </a:ln>
                <a:solidFill>
                  <a:srgbClr val="0432FF"/>
                </a:solidFill>
                <a:effectLst/>
                <a:uLnTx/>
                <a:uFillTx/>
                <a:latin typeface="Calibri" panose="020F0502020204030204"/>
                <a:ea typeface="+mj-ea"/>
                <a:cs typeface="+mj-cs"/>
              </a:rPr>
              <a:t>: </a:t>
            </a:r>
            <a:r>
              <a:rPr kumimoji="0" lang="en-US" sz="3200" b="0" i="0" u="none" strike="noStrike" kern="1200" cap="none" spc="0" normalizeH="0" baseline="0" noProof="0" dirty="0" err="1">
                <a:ln>
                  <a:noFill/>
                </a:ln>
                <a:solidFill>
                  <a:srgbClr val="0432FF"/>
                </a:solidFill>
                <a:effectLst/>
                <a:uLnTx/>
                <a:uFillTx/>
                <a:latin typeface="Calibri" panose="020F0502020204030204"/>
                <a:ea typeface="+mj-ea"/>
                <a:cs typeface="+mj-cs"/>
              </a:rPr>
              <a:t>Pirtobrutinib</a:t>
            </a:r>
            <a:r>
              <a:rPr kumimoji="0" lang="en-US" sz="3200" b="0" i="0" u="none" strike="noStrike" kern="1200" cap="none" spc="0" normalizeH="0" baseline="0" noProof="0" dirty="0">
                <a:ln>
                  <a:noFill/>
                </a:ln>
                <a:solidFill>
                  <a:srgbClr val="0432FF"/>
                </a:solidFill>
                <a:effectLst/>
                <a:uLnTx/>
                <a:uFillTx/>
                <a:latin typeface="Calibri" panose="020F0502020204030204"/>
                <a:ea typeface="+mj-ea"/>
                <a:cs typeface="+mj-cs"/>
              </a:rPr>
              <a:t> vs. Ibrutinib  </a:t>
            </a:r>
          </a:p>
        </p:txBody>
      </p:sp>
      <p:sp>
        <p:nvSpPr>
          <p:cNvPr id="2" name="TextBox 1">
            <a:extLst>
              <a:ext uri="{FF2B5EF4-FFF2-40B4-BE49-F238E27FC236}">
                <a16:creationId xmlns:a16="http://schemas.microsoft.com/office/drawing/2014/main" id="{AE97478D-D8C5-EBD6-8B6D-D21C94AF2BED}"/>
              </a:ext>
            </a:extLst>
          </p:cNvPr>
          <p:cNvSpPr txBox="1"/>
          <p:nvPr/>
        </p:nvSpPr>
        <p:spPr>
          <a:xfrm>
            <a:off x="508000" y="6553888"/>
            <a:ext cx="1572866"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Arial" charset="0"/>
                <a:ea typeface="ＭＳ Ｐゴシック" charset="0"/>
              </a:rPr>
              <a:t>Woyach et al. ASH 2025</a:t>
            </a:r>
          </a:p>
        </p:txBody>
      </p:sp>
      <p:pic>
        <p:nvPicPr>
          <p:cNvPr id="6" name="Picture 5">
            <a:extLst>
              <a:ext uri="{FF2B5EF4-FFF2-40B4-BE49-F238E27FC236}">
                <a16:creationId xmlns:a16="http://schemas.microsoft.com/office/drawing/2014/main" id="{087C9A40-00D5-3ED3-E91A-A2509D86ACD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b="6746"/>
          <a:stretch>
            <a:fillRect/>
          </a:stretch>
        </p:blipFill>
        <p:spPr>
          <a:xfrm>
            <a:off x="1108966" y="1235045"/>
            <a:ext cx="9974067" cy="5072621"/>
          </a:xfrm>
          <a:prstGeom prst="rect">
            <a:avLst/>
          </a:prstGeom>
        </p:spPr>
      </p:pic>
    </p:spTree>
    <p:extLst>
      <p:ext uri="{BB962C8B-B14F-4D97-AF65-F5344CB8AC3E}">
        <p14:creationId xmlns:p14="http://schemas.microsoft.com/office/powerpoint/2010/main" val="17911963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C8D90-BAFA-ECB7-0166-EEA47E906D7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C005CF0-7BAB-16BF-AA79-37A7950BFB67}"/>
              </a:ext>
            </a:extLst>
          </p:cNvPr>
          <p:cNvSpPr txBox="1">
            <a:spLocks/>
          </p:cNvSpPr>
          <p:nvPr/>
        </p:nvSpPr>
        <p:spPr>
          <a:xfrm>
            <a:off x="713782" y="332656"/>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a:ea typeface="+mj-ea"/>
                <a:cs typeface="+mj-cs"/>
              </a:rPr>
              <a:t>BRUIN CLL-314</a:t>
            </a:r>
            <a:r>
              <a:rPr kumimoji="0" lang="en-US" sz="3200" b="0" i="0" u="none" strike="noStrike" kern="1200" cap="none" spc="0" normalizeH="0" baseline="0" noProof="0" dirty="0">
                <a:ln>
                  <a:noFill/>
                </a:ln>
                <a:solidFill>
                  <a:srgbClr val="0432FF"/>
                </a:solidFill>
                <a:effectLst/>
                <a:uLnTx/>
                <a:uFillTx/>
                <a:latin typeface="Calibri" panose="020F0502020204030204"/>
                <a:ea typeface="+mj-ea"/>
                <a:cs typeface="+mj-cs"/>
              </a:rPr>
              <a:t>: </a:t>
            </a:r>
            <a:r>
              <a:rPr kumimoji="0" lang="en-US" sz="3200" b="0" i="0" u="none" strike="noStrike" kern="1200" cap="none" spc="0" normalizeH="0" baseline="0" noProof="0" dirty="0" err="1">
                <a:ln>
                  <a:noFill/>
                </a:ln>
                <a:solidFill>
                  <a:srgbClr val="0432FF"/>
                </a:solidFill>
                <a:effectLst/>
                <a:uLnTx/>
                <a:uFillTx/>
                <a:latin typeface="Calibri" panose="020F0502020204030204"/>
                <a:ea typeface="+mj-ea"/>
                <a:cs typeface="+mj-cs"/>
              </a:rPr>
              <a:t>Pirtobrutinib</a:t>
            </a:r>
            <a:r>
              <a:rPr kumimoji="0" lang="en-US" sz="3200" b="0" i="0" u="none" strike="noStrike" kern="1200" cap="none" spc="0" normalizeH="0" baseline="0" noProof="0" dirty="0">
                <a:ln>
                  <a:noFill/>
                </a:ln>
                <a:solidFill>
                  <a:srgbClr val="0432FF"/>
                </a:solidFill>
                <a:effectLst/>
                <a:uLnTx/>
                <a:uFillTx/>
                <a:latin typeface="Calibri" panose="020F0502020204030204"/>
                <a:ea typeface="+mj-ea"/>
                <a:cs typeface="+mj-cs"/>
              </a:rPr>
              <a:t> vs. Ibrutinib in TN or R/R CLL</a:t>
            </a:r>
          </a:p>
        </p:txBody>
      </p:sp>
      <p:sp>
        <p:nvSpPr>
          <p:cNvPr id="2" name="TextBox 1">
            <a:extLst>
              <a:ext uri="{FF2B5EF4-FFF2-40B4-BE49-F238E27FC236}">
                <a16:creationId xmlns:a16="http://schemas.microsoft.com/office/drawing/2014/main" id="{B8246BED-A9BD-89E9-1E31-E9CAFC5A2E40}"/>
              </a:ext>
            </a:extLst>
          </p:cNvPr>
          <p:cNvSpPr txBox="1"/>
          <p:nvPr/>
        </p:nvSpPr>
        <p:spPr>
          <a:xfrm>
            <a:off x="508000" y="6553888"/>
            <a:ext cx="1572866"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Arial" charset="0"/>
                <a:ea typeface="ＭＳ Ｐゴシック" charset="0"/>
              </a:rPr>
              <a:t>Woyach et al. ASH 2025</a:t>
            </a:r>
          </a:p>
        </p:txBody>
      </p:sp>
      <p:pic>
        <p:nvPicPr>
          <p:cNvPr id="5" name="Picture 4">
            <a:extLst>
              <a:ext uri="{FF2B5EF4-FFF2-40B4-BE49-F238E27FC236}">
                <a16:creationId xmlns:a16="http://schemas.microsoft.com/office/drawing/2014/main" id="{FD0A0F0B-A878-546A-55F4-219D40B8FA2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02537" y="995437"/>
            <a:ext cx="9986926" cy="5368466"/>
          </a:xfrm>
          <a:prstGeom prst="rect">
            <a:avLst/>
          </a:prstGeom>
        </p:spPr>
      </p:pic>
    </p:spTree>
    <p:extLst>
      <p:ext uri="{BB962C8B-B14F-4D97-AF65-F5344CB8AC3E}">
        <p14:creationId xmlns:p14="http://schemas.microsoft.com/office/powerpoint/2010/main" val="21019373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Untitled.png">
            <a:extLst>
              <a:ext uri="{FF2B5EF4-FFF2-40B4-BE49-F238E27FC236}">
                <a16:creationId xmlns:a16="http://schemas.microsoft.com/office/drawing/2014/main" id="{CEFE1095-8D29-2F48-A352-796443D4A1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600" r="51823" b="52393"/>
          <a:stretch/>
        </p:blipFill>
        <p:spPr bwMode="auto">
          <a:xfrm>
            <a:off x="593681" y="2501602"/>
            <a:ext cx="3524250" cy="226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Untitled.png">
            <a:extLst>
              <a:ext uri="{FF2B5EF4-FFF2-40B4-BE49-F238E27FC236}">
                <a16:creationId xmlns:a16="http://schemas.microsoft.com/office/drawing/2014/main" id="{4A9D1AE6-92B3-A04F-9389-AFC3D1049E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749" t="4967" r="1074" b="53026"/>
          <a:stretch/>
        </p:blipFill>
        <p:spPr bwMode="auto">
          <a:xfrm>
            <a:off x="4546910" y="2501602"/>
            <a:ext cx="3512628" cy="225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Untitled.png">
            <a:extLst>
              <a:ext uri="{FF2B5EF4-FFF2-40B4-BE49-F238E27FC236}">
                <a16:creationId xmlns:a16="http://schemas.microsoft.com/office/drawing/2014/main" id="{58BF3610-E4CD-3C4D-8D31-D0111BC278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1" t="52862" r="52024" b="244"/>
          <a:stretch/>
        </p:blipFill>
        <p:spPr bwMode="auto">
          <a:xfrm>
            <a:off x="8451697" y="2501602"/>
            <a:ext cx="3146622" cy="225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4995676-7F45-6940-825D-B8B95D7EC9EB}"/>
              </a:ext>
            </a:extLst>
          </p:cNvPr>
          <p:cNvSpPr txBox="1"/>
          <p:nvPr/>
        </p:nvSpPr>
        <p:spPr>
          <a:xfrm>
            <a:off x="633193" y="2092542"/>
            <a:ext cx="34452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5B"/>
                </a:solidFill>
                <a:effectLst/>
                <a:uLnTx/>
                <a:uFillTx/>
                <a:latin typeface="Teko Light" panose="02000000000000000000" pitchFamily="2" charset="0"/>
                <a:ea typeface="MS PGothic" charset="0"/>
                <a:cs typeface="Teko Light" panose="02000000000000000000" pitchFamily="2" charset="0"/>
              </a:rPr>
              <a:t>2A</a:t>
            </a:r>
            <a:r>
              <a:rPr kumimoji="0" lang="en-US" sz="2000" b="0" i="0" u="none" strike="noStrike" kern="1200" cap="none" spc="0" normalizeH="0" baseline="0" noProof="0" dirty="0">
                <a:ln>
                  <a:noFill/>
                </a:ln>
                <a:solidFill>
                  <a:srgbClr val="00205B"/>
                </a:solidFill>
                <a:effectLst/>
                <a:uLnTx/>
                <a:uFillTx/>
                <a:latin typeface="Teko Light" panose="02000000000000000000" pitchFamily="2" charset="0"/>
                <a:ea typeface="MS PGothic" charset="0"/>
                <a:cs typeface="Teko Light" panose="02000000000000000000" pitchFamily="2" charset="0"/>
              </a:rPr>
              <a:t>: STABLE IBRUTINIB</a:t>
            </a:r>
            <a:r>
              <a:rPr kumimoji="0" lang="en-US" sz="1800" b="0" i="0" u="none" strike="noStrike" kern="1200" cap="none" spc="0" normalizeH="0" baseline="0" noProof="0" dirty="0">
                <a:ln>
                  <a:noFill/>
                </a:ln>
                <a:solidFill>
                  <a:srgbClr val="00205B"/>
                </a:solidFill>
                <a:effectLst/>
                <a:uLnTx/>
                <a:uFillTx/>
                <a:latin typeface="Teko Light" panose="02000000000000000000" pitchFamily="2" charset="0"/>
                <a:ea typeface="MS PGothic" charset="0"/>
                <a:cs typeface="Teko Light" panose="02000000000000000000" pitchFamily="2" charset="0"/>
              </a:rPr>
              <a:t> </a:t>
            </a:r>
            <a:r>
              <a:rPr kumimoji="0" lang="en-US" sz="2000" b="0" i="0" u="none" strike="noStrike" kern="1200" cap="none" spc="0" normalizeH="0" baseline="0" noProof="0" dirty="0">
                <a:ln>
                  <a:noFill/>
                </a:ln>
                <a:solidFill>
                  <a:srgbClr val="00205B"/>
                </a:solidFill>
                <a:effectLst/>
                <a:uLnTx/>
                <a:uFillTx/>
                <a:latin typeface="Teko Light" panose="02000000000000000000" pitchFamily="2" charset="0"/>
                <a:ea typeface="MS PGothic" charset="0"/>
                <a:cs typeface="Teko Light" panose="02000000000000000000" pitchFamily="2" charset="0"/>
              </a:rPr>
              <a:t>THERAPY</a:t>
            </a:r>
          </a:p>
        </p:txBody>
      </p:sp>
      <p:sp>
        <p:nvSpPr>
          <p:cNvPr id="8" name="TextBox 7">
            <a:extLst>
              <a:ext uri="{FF2B5EF4-FFF2-40B4-BE49-F238E27FC236}">
                <a16:creationId xmlns:a16="http://schemas.microsoft.com/office/drawing/2014/main" id="{EA0CC9B9-00E8-0648-95FD-96822857C220}"/>
              </a:ext>
            </a:extLst>
          </p:cNvPr>
          <p:cNvSpPr txBox="1"/>
          <p:nvPr/>
        </p:nvSpPr>
        <p:spPr>
          <a:xfrm>
            <a:off x="4558067" y="2107931"/>
            <a:ext cx="34903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5B"/>
                </a:solidFill>
                <a:effectLst/>
                <a:uLnTx/>
                <a:uFillTx/>
                <a:latin typeface="Teko Light" panose="02000000000000000000" pitchFamily="2" charset="0"/>
                <a:ea typeface="MS PGothic" charset="0"/>
                <a:cs typeface="Teko Light" panose="02000000000000000000" pitchFamily="2" charset="0"/>
              </a:rPr>
              <a:t>2B</a:t>
            </a:r>
            <a:r>
              <a:rPr kumimoji="0" lang="en-US" sz="1800" b="0" i="0" u="none" strike="noStrike" kern="1200" cap="none" spc="0" normalizeH="0" baseline="0" noProof="0" dirty="0">
                <a:ln>
                  <a:noFill/>
                </a:ln>
                <a:solidFill>
                  <a:srgbClr val="00205B"/>
                </a:solidFill>
                <a:effectLst/>
                <a:uLnTx/>
                <a:uFillTx/>
                <a:latin typeface="Teko Light" panose="02000000000000000000" pitchFamily="2" charset="0"/>
                <a:ea typeface="MS PGothic" charset="0"/>
                <a:cs typeface="Teko Light" panose="02000000000000000000" pitchFamily="2" charset="0"/>
              </a:rPr>
              <a:t>: CEASED IBRUTINIB FOR 1 WEEK</a:t>
            </a:r>
          </a:p>
        </p:txBody>
      </p:sp>
      <p:sp>
        <p:nvSpPr>
          <p:cNvPr id="9" name="TextBox 8">
            <a:extLst>
              <a:ext uri="{FF2B5EF4-FFF2-40B4-BE49-F238E27FC236}">
                <a16:creationId xmlns:a16="http://schemas.microsoft.com/office/drawing/2014/main" id="{3438F168-E7DF-3C4A-8107-24C14C7D2A2D}"/>
              </a:ext>
            </a:extLst>
          </p:cNvPr>
          <p:cNvSpPr txBox="1"/>
          <p:nvPr/>
        </p:nvSpPr>
        <p:spPr>
          <a:xfrm>
            <a:off x="8119133" y="2113685"/>
            <a:ext cx="38117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5B"/>
                </a:solidFill>
                <a:effectLst/>
                <a:uLnTx/>
                <a:uFillTx/>
                <a:latin typeface="Teko Light" panose="02000000000000000000" pitchFamily="2" charset="0"/>
                <a:ea typeface="MS PGothic" charset="0"/>
                <a:cs typeface="Teko Light" panose="02000000000000000000" pitchFamily="2" charset="0"/>
              </a:rPr>
              <a:t>2C</a:t>
            </a:r>
            <a:r>
              <a:rPr kumimoji="0" lang="en-US" sz="1800" b="0" i="0" u="none" strike="noStrike" kern="1200" cap="none" spc="0" normalizeH="0" baseline="0" noProof="0" dirty="0">
                <a:ln>
                  <a:noFill/>
                </a:ln>
                <a:solidFill>
                  <a:srgbClr val="00205B"/>
                </a:solidFill>
                <a:effectLst/>
                <a:uLnTx/>
                <a:uFillTx/>
                <a:latin typeface="Teko Light" panose="02000000000000000000" pitchFamily="2" charset="0"/>
                <a:ea typeface="MS PGothic" charset="0"/>
                <a:cs typeface="Teko Light" panose="02000000000000000000" pitchFamily="2" charset="0"/>
              </a:rPr>
              <a:t>: RESTARTED IBRUTINIB FOR 1 WEEK</a:t>
            </a:r>
          </a:p>
        </p:txBody>
      </p:sp>
      <p:pic>
        <p:nvPicPr>
          <p:cNvPr id="10" name="Picture 1" descr="Untitled.png">
            <a:extLst>
              <a:ext uri="{FF2B5EF4-FFF2-40B4-BE49-F238E27FC236}">
                <a16:creationId xmlns:a16="http://schemas.microsoft.com/office/drawing/2014/main" id="{F0BB38D8-7321-F845-A21E-933202A3BA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803" t="60206" r="-1980" b="27883"/>
          <a:stretch/>
        </p:blipFill>
        <p:spPr bwMode="auto">
          <a:xfrm>
            <a:off x="3103335" y="4852438"/>
            <a:ext cx="3343865" cy="608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descr="Untitled.png">
            <a:extLst>
              <a:ext uri="{FF2B5EF4-FFF2-40B4-BE49-F238E27FC236}">
                <a16:creationId xmlns:a16="http://schemas.microsoft.com/office/drawing/2014/main" id="{19427637-3570-DB4C-9FE5-6B922D9133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803" t="72229" r="-1980" b="14236"/>
          <a:stretch/>
        </p:blipFill>
        <p:spPr bwMode="auto">
          <a:xfrm>
            <a:off x="6447200" y="4810960"/>
            <a:ext cx="3343865" cy="691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8E73AE87-BD4B-FB44-8A24-E9E1CFE28D74}"/>
              </a:ext>
            </a:extLst>
          </p:cNvPr>
          <p:cNvSpPr txBox="1"/>
          <p:nvPr/>
        </p:nvSpPr>
        <p:spPr>
          <a:xfrm>
            <a:off x="0" y="6550223"/>
            <a:ext cx="7906317"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Kamel et al. </a:t>
            </a:r>
            <a:r>
              <a:rPr kumimoji="0" lang="en-US" altLang="en-US" sz="14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Leukemia </a:t>
            </a: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2015;29(4): 83-7; Levade et al.</a:t>
            </a:r>
            <a:r>
              <a:rPr kumimoji="0" lang="en-US" altLang="en-US" sz="14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Blood </a:t>
            </a: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2014;124(26):3391-5.</a:t>
            </a:r>
          </a:p>
        </p:txBody>
      </p:sp>
      <p:sp>
        <p:nvSpPr>
          <p:cNvPr id="13" name="TextBox 12">
            <a:extLst>
              <a:ext uri="{FF2B5EF4-FFF2-40B4-BE49-F238E27FC236}">
                <a16:creationId xmlns:a16="http://schemas.microsoft.com/office/drawing/2014/main" id="{9947F1D6-9673-0843-98C9-16FF5DC06224}"/>
              </a:ext>
            </a:extLst>
          </p:cNvPr>
          <p:cNvSpPr txBox="1"/>
          <p:nvPr/>
        </p:nvSpPr>
        <p:spPr>
          <a:xfrm>
            <a:off x="1" y="439719"/>
            <a:ext cx="12191999" cy="73866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432FF"/>
                </a:solidFill>
                <a:effectLst/>
                <a:uLnTx/>
                <a:uFillTx/>
                <a:latin typeface="Calibri"/>
                <a:ea typeface="Calibri Light" panose="020F0302020204030204" pitchFamily="34" charset="0"/>
                <a:cs typeface="Calibri Light" panose="020F0302020204030204" pitchFamily="34" charset="0"/>
              </a:rPr>
              <a:t>Platelet Inhibition by Ibrutinib</a:t>
            </a:r>
          </a:p>
        </p:txBody>
      </p:sp>
      <p:sp>
        <p:nvSpPr>
          <p:cNvPr id="3" name="Text Placeholder 9">
            <a:extLst>
              <a:ext uri="{FF2B5EF4-FFF2-40B4-BE49-F238E27FC236}">
                <a16:creationId xmlns:a16="http://schemas.microsoft.com/office/drawing/2014/main" id="{D23F81E5-14E0-9AC9-F3EB-76F68E491E28}"/>
              </a:ext>
            </a:extLst>
          </p:cNvPr>
          <p:cNvSpPr txBox="1">
            <a:spLocks/>
          </p:cNvSpPr>
          <p:nvPr/>
        </p:nvSpPr>
        <p:spPr bwMode="auto">
          <a:xfrm>
            <a:off x="931824" y="6591097"/>
            <a:ext cx="10328351" cy="266903"/>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None/>
              <a:defRPr sz="1333" b="1">
                <a:solidFill>
                  <a:schemeClr val="tx1">
                    <a:lumMod val="50000"/>
                    <a:lumOff val="50000"/>
                  </a:schemeClr>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None/>
              <a:defRPr sz="1400" b="1">
                <a:solidFill>
                  <a:schemeClr val="tx1">
                    <a:lumMod val="50000"/>
                    <a:lumOff val="50000"/>
                  </a:schemeClr>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None/>
              <a:defRPr sz="1400" b="1">
                <a:solidFill>
                  <a:schemeClr val="tx1">
                    <a:lumMod val="50000"/>
                    <a:lumOff val="50000"/>
                  </a:schemeClr>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None/>
              <a:defRPr sz="1400" b="1">
                <a:solidFill>
                  <a:schemeClr val="tx1">
                    <a:lumMod val="50000"/>
                    <a:lumOff val="50000"/>
                  </a:schemeClr>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None/>
              <a:defRPr sz="1400" b="1">
                <a:solidFill>
                  <a:schemeClr val="tx1">
                    <a:lumMod val="50000"/>
                    <a:lumOff val="50000"/>
                  </a:schemeClr>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390525" marR="0" lvl="0" indent="-292100" algn="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1333" b="0" i="0" u="none" strike="noStrike" kern="0" cap="none" spc="0" normalizeH="0" baseline="0" noProof="0" dirty="0">
                <a:ln>
                  <a:noFill/>
                </a:ln>
                <a:solidFill>
                  <a:srgbClr val="000000"/>
                </a:solidFill>
                <a:effectLst/>
                <a:uLnTx/>
                <a:uFillTx/>
                <a:latin typeface="Calibri" charset="0"/>
                <a:ea typeface="MS PGothic" pitchFamily="34" charset="-128"/>
              </a:rPr>
              <a:t>Content courtesy of Professor Constantine Tam, MBBS, MD</a:t>
            </a:r>
          </a:p>
        </p:txBody>
      </p:sp>
    </p:spTree>
    <p:extLst>
      <p:ext uri="{BB962C8B-B14F-4D97-AF65-F5344CB8AC3E}">
        <p14:creationId xmlns:p14="http://schemas.microsoft.com/office/powerpoint/2010/main" val="5373853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3"/>
            <a:ext cx="9796889" cy="1501346"/>
          </a:xfrm>
        </p:spPr>
        <p:txBody>
          <a:bodyPr/>
          <a:lstStyle/>
          <a:p>
            <a:pPr marL="98425" indent="0">
              <a:buNone/>
            </a:pPr>
            <a:r>
              <a:rPr lang="en-US" sz="2500" b="0" dirty="0"/>
              <a:t>This activity is supported by educational grants from AstraZeneca Pharmaceuticals LP and Lilly.</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573016"/>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None/>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financial relationships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44D123-0FE0-3FBC-1980-828AC01D0AB1}"/>
              </a:ext>
            </a:extLst>
          </p:cNvPr>
          <p:cNvSpPr>
            <a:spLocks noGrp="1"/>
          </p:cNvSpPr>
          <p:nvPr>
            <p:ph type="title"/>
          </p:nvPr>
        </p:nvSpPr>
        <p:spPr/>
        <p:txBody>
          <a:bodyPr/>
          <a:lstStyle/>
          <a:p>
            <a:r>
              <a:rPr lang="en-US" dirty="0"/>
              <a:t>Bleeding Risk with BTKi Treatment</a:t>
            </a:r>
          </a:p>
        </p:txBody>
      </p:sp>
      <p:sp>
        <p:nvSpPr>
          <p:cNvPr id="5" name="Content Placeholder 4">
            <a:extLst>
              <a:ext uri="{FF2B5EF4-FFF2-40B4-BE49-F238E27FC236}">
                <a16:creationId xmlns:a16="http://schemas.microsoft.com/office/drawing/2014/main" id="{F41A82B8-7B5E-F522-D546-6A515B237FD8}"/>
              </a:ext>
            </a:extLst>
          </p:cNvPr>
          <p:cNvSpPr>
            <a:spLocks noGrp="1"/>
          </p:cNvSpPr>
          <p:nvPr>
            <p:ph idx="1"/>
          </p:nvPr>
        </p:nvSpPr>
        <p:spPr>
          <a:xfrm>
            <a:off x="912287" y="1416053"/>
            <a:ext cx="10080258" cy="4799013"/>
          </a:xfrm>
        </p:spPr>
        <p:txBody>
          <a:bodyPr/>
          <a:lstStyle/>
          <a:p>
            <a:r>
              <a:rPr lang="en-US" sz="2400" dirty="0"/>
              <a:t>Bleeding risk is due to inhibition of platelet function via both on-target and off-target effects of BTKi.  </a:t>
            </a:r>
          </a:p>
          <a:p>
            <a:r>
              <a:rPr lang="en-US" sz="2400" dirty="0"/>
              <a:t>Hold BTKi treatment for 3-7 days before and after an invasive procedure with bleeding risk.</a:t>
            </a:r>
          </a:p>
          <a:p>
            <a:r>
              <a:rPr lang="en-US" sz="2400" dirty="0"/>
              <a:t>Bleeding risk is increased when BTKi is combined with other antiplatelet agents or anticoagulants. Monitor closely.</a:t>
            </a:r>
          </a:p>
          <a:p>
            <a:r>
              <a:rPr lang="en-US" sz="2400" dirty="0"/>
              <a:t>Avoid concurrent use of BTKi with dual antiplatelet agents or warfarin because of increased bleeding risk.</a:t>
            </a:r>
          </a:p>
          <a:p>
            <a:r>
              <a:rPr lang="en-US" sz="2400" dirty="0"/>
              <a:t>In case of intolerance to a covalent BTKi, consider switching to an alternative covalent BTKi or noncovalent BTKi.</a:t>
            </a:r>
          </a:p>
          <a:p>
            <a:endParaRPr lang="en-US" sz="2400" dirty="0"/>
          </a:p>
        </p:txBody>
      </p:sp>
    </p:spTree>
    <p:extLst>
      <p:ext uri="{BB962C8B-B14F-4D97-AF65-F5344CB8AC3E}">
        <p14:creationId xmlns:p14="http://schemas.microsoft.com/office/powerpoint/2010/main" val="9428808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0472F-622B-ED4D-2627-F644EA4ABFFA}"/>
              </a:ext>
            </a:extLst>
          </p:cNvPr>
          <p:cNvSpPr>
            <a:spLocks noGrp="1"/>
          </p:cNvSpPr>
          <p:nvPr>
            <p:ph type="title"/>
          </p:nvPr>
        </p:nvSpPr>
        <p:spPr>
          <a:xfrm>
            <a:off x="7509" y="29236"/>
            <a:ext cx="12184491" cy="1023500"/>
          </a:xfrm>
        </p:spPr>
        <p:txBody>
          <a:bodyPr>
            <a:noAutofit/>
          </a:bodyPr>
          <a:lstStyle/>
          <a:p>
            <a:r>
              <a:rPr lang="en-US" sz="3200" dirty="0"/>
              <a:t>Incidence and Management Recommendations for Select BTKi -Associated Cardiologic Adverse Events and Bleeding</a:t>
            </a:r>
          </a:p>
        </p:txBody>
      </p:sp>
      <p:sp>
        <p:nvSpPr>
          <p:cNvPr id="5" name="TextBox 4">
            <a:extLst>
              <a:ext uri="{FF2B5EF4-FFF2-40B4-BE49-F238E27FC236}">
                <a16:creationId xmlns:a16="http://schemas.microsoft.com/office/drawing/2014/main" id="{D16D5567-2EF1-B1AB-9B8E-1CA8BA534583}"/>
              </a:ext>
            </a:extLst>
          </p:cNvPr>
          <p:cNvSpPr txBox="1"/>
          <p:nvPr/>
        </p:nvSpPr>
        <p:spPr>
          <a:xfrm>
            <a:off x="7509" y="6505599"/>
            <a:ext cx="641194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Galitzia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Cancers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2024;16:1996;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Jurczak</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W et al. EHA 2023;Abstract P618.</a:t>
            </a:r>
          </a:p>
        </p:txBody>
      </p:sp>
      <p:graphicFrame>
        <p:nvGraphicFramePr>
          <p:cNvPr id="6" name="Table 6">
            <a:extLst>
              <a:ext uri="{FF2B5EF4-FFF2-40B4-BE49-F238E27FC236}">
                <a16:creationId xmlns:a16="http://schemas.microsoft.com/office/drawing/2014/main" id="{B7829FBE-FE91-11FB-CD4F-0FEC9F748CD9}"/>
              </a:ext>
            </a:extLst>
          </p:cNvPr>
          <p:cNvGraphicFramePr>
            <a:graphicFrameLocks/>
          </p:cNvGraphicFramePr>
          <p:nvPr/>
        </p:nvGraphicFramePr>
        <p:xfrm>
          <a:off x="969665" y="1139283"/>
          <a:ext cx="10252669" cy="5303520"/>
        </p:xfrm>
        <a:graphic>
          <a:graphicData uri="http://schemas.openxmlformats.org/drawingml/2006/table">
            <a:tbl>
              <a:tblPr firstRow="1" bandRow="1">
                <a:tableStyleId>{21E4AEA4-8DFA-4A89-87EB-49C32662AFE0}</a:tableStyleId>
              </a:tblPr>
              <a:tblGrid>
                <a:gridCol w="1622180">
                  <a:extLst>
                    <a:ext uri="{9D8B030D-6E8A-4147-A177-3AD203B41FA5}">
                      <a16:colId xmlns:a16="http://schemas.microsoft.com/office/drawing/2014/main" val="1699538474"/>
                    </a:ext>
                  </a:extLst>
                </a:gridCol>
                <a:gridCol w="2309779">
                  <a:extLst>
                    <a:ext uri="{9D8B030D-6E8A-4147-A177-3AD203B41FA5}">
                      <a16:colId xmlns:a16="http://schemas.microsoft.com/office/drawing/2014/main" val="1394181726"/>
                    </a:ext>
                  </a:extLst>
                </a:gridCol>
                <a:gridCol w="2513876">
                  <a:extLst>
                    <a:ext uri="{9D8B030D-6E8A-4147-A177-3AD203B41FA5}">
                      <a16:colId xmlns:a16="http://schemas.microsoft.com/office/drawing/2014/main" val="1537114102"/>
                    </a:ext>
                  </a:extLst>
                </a:gridCol>
                <a:gridCol w="3806834">
                  <a:extLst>
                    <a:ext uri="{9D8B030D-6E8A-4147-A177-3AD203B41FA5}">
                      <a16:colId xmlns:a16="http://schemas.microsoft.com/office/drawing/2014/main" val="2182947723"/>
                    </a:ext>
                  </a:extLst>
                </a:gridCol>
              </a:tblGrid>
              <a:tr h="843773">
                <a:tc>
                  <a:txBody>
                    <a:bodyPr/>
                    <a:lstStyle/>
                    <a:p>
                      <a:r>
                        <a:rPr lang="en-US" dirty="0"/>
                        <a:t>Adverse event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BTK inhibitor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Incidence</a:t>
                      </a:r>
                      <a:br>
                        <a:rPr lang="en-US" dirty="0"/>
                      </a:br>
                      <a:r>
                        <a:rPr lang="en-US" dirty="0"/>
                        <a:t>Any grade, Grade ≥3</a:t>
                      </a:r>
                      <a:br>
                        <a:rPr lang="en-US" dirty="0"/>
                      </a:br>
                      <a:r>
                        <a:rPr lang="en-US" dirty="0"/>
                        <a: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Management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134301845"/>
                  </a:ext>
                </a:extLst>
              </a:tr>
              <a:tr h="337509">
                <a:tc rowSpan="4">
                  <a:txBody>
                    <a:bodyPr/>
                    <a:lstStyle/>
                    <a:p>
                      <a:r>
                        <a:rPr lang="en-US" dirty="0"/>
                        <a:t>Atrial fibrillation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16, 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b="1" dirty="0"/>
                        <a:t>A</a:t>
                      </a:r>
                      <a:r>
                        <a:rPr lang="en-US" dirty="0"/>
                        <a:t>void stroke; anticoagulation</a:t>
                      </a:r>
                    </a:p>
                    <a:p>
                      <a:pPr algn="l"/>
                      <a:r>
                        <a:rPr lang="en-US" b="1" dirty="0"/>
                        <a:t>B</a:t>
                      </a:r>
                      <a:r>
                        <a:rPr lang="en-US" dirty="0"/>
                        <a:t>etter symptom control: rate vs rhythm</a:t>
                      </a:r>
                    </a:p>
                    <a:p>
                      <a:pPr algn="l"/>
                      <a:r>
                        <a:rPr lang="en-US" b="1" dirty="0"/>
                        <a:t>C</a:t>
                      </a:r>
                      <a:r>
                        <a:rPr lang="en-US" dirty="0"/>
                        <a:t>ardiovascular and other comorbidity management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2711307296"/>
                  </a:ext>
                </a:extLst>
              </a:tr>
              <a:tr h="337509">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6-9,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71400045"/>
                  </a:ext>
                </a:extLst>
              </a:tr>
              <a:tr h="337509">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3-6,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1315458662"/>
                  </a:ext>
                </a:extLst>
              </a:tr>
              <a:tr h="337509">
                <a:tc vMerge="1">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2.8, 1.2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216479020"/>
                  </a:ext>
                </a:extLst>
              </a:tr>
              <a:tr h="337509">
                <a:tc rowSpan="4">
                  <a:txBody>
                    <a:bodyPr/>
                    <a:lstStyle/>
                    <a:p>
                      <a:r>
                        <a:rPr lang="en-US" dirty="0"/>
                        <a:t>Hypertension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16-23, 8-12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gn="l"/>
                      <a:r>
                        <a:rPr lang="en-US" dirty="0"/>
                        <a:t>Correct predisposing factors</a:t>
                      </a:r>
                    </a:p>
                    <a:p>
                      <a:pPr algn="l"/>
                      <a:r>
                        <a:rPr lang="en-US" dirty="0"/>
                        <a:t>Antihypertensive therapy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736466"/>
                  </a:ext>
                </a:extLst>
              </a:tr>
              <a:tr h="337509">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7-9, 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042380911"/>
                  </a:ext>
                </a:extLst>
              </a:tr>
              <a:tr h="337509">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14-17, 6-15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537889398"/>
                  </a:ext>
                </a:extLst>
              </a:tr>
              <a:tr h="337509">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9.2, 2.3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918739128"/>
                  </a:ext>
                </a:extLst>
              </a:tr>
              <a:tr h="337509">
                <a:tc rowSpan="4">
                  <a:txBody>
                    <a:bodyPr/>
                    <a:lstStyle/>
                    <a:p>
                      <a:r>
                        <a:rPr lang="en-US" dirty="0"/>
                        <a:t>Bleeding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36-51, 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Minor bleeding: no intervention</a:t>
                      </a:r>
                    </a:p>
                    <a:p>
                      <a:pPr algn="l"/>
                      <a:r>
                        <a:rPr lang="en-US" dirty="0"/>
                        <a:t>Major bleeding:</a:t>
                      </a:r>
                    </a:p>
                    <a:p>
                      <a:pPr marL="285750" indent="-285750" algn="l">
                        <a:buFont typeface="Arial" panose="020B0604020202020204" pitchFamily="34" charset="0"/>
                        <a:buChar char="•"/>
                      </a:pPr>
                      <a:r>
                        <a:rPr lang="en-US" dirty="0"/>
                        <a:t>Consider treatment discontinuation</a:t>
                      </a:r>
                    </a:p>
                    <a:p>
                      <a:pPr marL="285750" indent="-285750" algn="l">
                        <a:buFont typeface="Arial" panose="020B0604020202020204" pitchFamily="34" charset="0"/>
                        <a:buChar char="•"/>
                      </a:pPr>
                      <a:r>
                        <a:rPr lang="en-US" dirty="0"/>
                        <a:t>Platelet transfusions regardless of platelet counts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741775534"/>
                  </a:ext>
                </a:extLst>
              </a:tr>
              <a:tr h="337509">
                <a:tc vMerge="1">
                  <a:txBody>
                    <a:bodyPr/>
                    <a:lstStyle/>
                    <a:p>
                      <a:endParaRPr lang="en-US"/>
                    </a:p>
                  </a:txBody>
                  <a:tcPr/>
                </a:tc>
                <a:tc>
                  <a:txBody>
                    <a:bodyPr/>
                    <a:lstStyle/>
                    <a:p>
                      <a:pPr algn="ctr"/>
                      <a:r>
                        <a:rPr lang="en-US"/>
                        <a:t>Acalabrutinib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36-51,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946028481"/>
                  </a:ext>
                </a:extLst>
              </a:tr>
              <a:tr h="337509">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36-45,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601385504"/>
                  </a:ext>
                </a:extLst>
              </a:tr>
              <a:tr h="337509">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2579642736"/>
                  </a:ext>
                </a:extLst>
              </a:tr>
            </a:tbl>
          </a:graphicData>
        </a:graphic>
      </p:graphicFrame>
    </p:spTree>
    <p:extLst>
      <p:ext uri="{BB962C8B-B14F-4D97-AF65-F5344CB8AC3E}">
        <p14:creationId xmlns:p14="http://schemas.microsoft.com/office/powerpoint/2010/main" val="407711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BE59AF-5725-A2F2-37FC-AF095F39609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423592" y="764704"/>
            <a:ext cx="6768752" cy="5012189"/>
          </a:xfrm>
          <a:prstGeom prst="rect">
            <a:avLst/>
          </a:prstGeom>
        </p:spPr>
      </p:pic>
    </p:spTree>
    <p:extLst>
      <p:ext uri="{BB962C8B-B14F-4D97-AF65-F5344CB8AC3E}">
        <p14:creationId xmlns:p14="http://schemas.microsoft.com/office/powerpoint/2010/main" val="33914659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624BEE-449D-578C-7A69-53D5B106CA8C}"/>
              </a:ext>
            </a:extLst>
          </p:cNvPr>
          <p:cNvPicPr>
            <a:picLocks noChangeAspect="1"/>
          </p:cNvPicPr>
          <p:nvPr/>
        </p:nvPicPr>
        <p:blipFill>
          <a:blip r:embed="rId2"/>
          <a:stretch>
            <a:fillRect/>
          </a:stretch>
        </p:blipFill>
        <p:spPr>
          <a:xfrm>
            <a:off x="1034683" y="369888"/>
            <a:ext cx="10122634" cy="5621020"/>
          </a:xfrm>
          <a:prstGeom prst="rect">
            <a:avLst/>
          </a:prstGeom>
        </p:spPr>
      </p:pic>
      <p:sp>
        <p:nvSpPr>
          <p:cNvPr id="2" name="Text Placeholder 9">
            <a:extLst>
              <a:ext uri="{FF2B5EF4-FFF2-40B4-BE49-F238E27FC236}">
                <a16:creationId xmlns:a16="http://schemas.microsoft.com/office/drawing/2014/main" id="{BFF1837A-E1DD-7BD4-17D0-585EBF5540BA}"/>
              </a:ext>
            </a:extLst>
          </p:cNvPr>
          <p:cNvSpPr txBox="1">
            <a:spLocks/>
          </p:cNvSpPr>
          <p:nvPr/>
        </p:nvSpPr>
        <p:spPr bwMode="auto">
          <a:xfrm>
            <a:off x="48099" y="6584619"/>
            <a:ext cx="10328351" cy="273381"/>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None/>
              <a:defRPr sz="1333" b="1">
                <a:solidFill>
                  <a:schemeClr val="tx1">
                    <a:lumMod val="50000"/>
                    <a:lumOff val="50000"/>
                  </a:schemeClr>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None/>
              <a:defRPr sz="1400" b="1">
                <a:solidFill>
                  <a:schemeClr val="tx1">
                    <a:lumMod val="50000"/>
                    <a:lumOff val="50000"/>
                  </a:schemeClr>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None/>
              <a:defRPr sz="1400" b="1">
                <a:solidFill>
                  <a:schemeClr val="tx1">
                    <a:lumMod val="50000"/>
                    <a:lumOff val="50000"/>
                  </a:schemeClr>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None/>
              <a:defRPr sz="1400" b="1">
                <a:solidFill>
                  <a:schemeClr val="tx1">
                    <a:lumMod val="50000"/>
                    <a:lumOff val="50000"/>
                  </a:schemeClr>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None/>
              <a:defRPr sz="1400" b="1">
                <a:solidFill>
                  <a:schemeClr val="tx1">
                    <a:lumMod val="50000"/>
                    <a:lumOff val="50000"/>
                  </a:schemeClr>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390525" marR="0" lvl="0" indent="-29210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1333" b="0" i="0" u="none" strike="noStrike" kern="0" cap="none" spc="0" normalizeH="0" baseline="0" noProof="0" dirty="0">
                <a:ln>
                  <a:noFill/>
                </a:ln>
                <a:solidFill>
                  <a:srgbClr val="000000"/>
                </a:solidFill>
                <a:effectLst/>
                <a:uLnTx/>
                <a:uFillTx/>
                <a:latin typeface="Calibri" charset="0"/>
                <a:ea typeface="MS PGothic" pitchFamily="34" charset="-128"/>
              </a:rPr>
              <a:t>Ganatra S et al. </a:t>
            </a:r>
            <a:r>
              <a:rPr kumimoji="0" lang="en-US" sz="1333" b="0" i="1" u="none" strike="noStrike" kern="0" cap="none" spc="0" normalizeH="0" baseline="0" noProof="0" dirty="0">
                <a:ln>
                  <a:noFill/>
                </a:ln>
                <a:solidFill>
                  <a:srgbClr val="000000"/>
                </a:solidFill>
                <a:effectLst/>
                <a:uLnTx/>
                <a:uFillTx/>
                <a:latin typeface="Calibri" charset="0"/>
                <a:ea typeface="MS PGothic" pitchFamily="34" charset="-128"/>
              </a:rPr>
              <a:t>J Am Coll </a:t>
            </a:r>
            <a:r>
              <a:rPr kumimoji="0" lang="en-US" sz="1333" b="0" i="1" u="none" strike="noStrike" kern="0" cap="none" spc="0" normalizeH="0" baseline="0" noProof="0" dirty="0" err="1">
                <a:ln>
                  <a:noFill/>
                </a:ln>
                <a:solidFill>
                  <a:srgbClr val="000000"/>
                </a:solidFill>
                <a:effectLst/>
                <a:uLnTx/>
                <a:uFillTx/>
                <a:latin typeface="Calibri" charset="0"/>
                <a:ea typeface="MS PGothic" pitchFamily="34" charset="-128"/>
              </a:rPr>
              <a:t>Cardiol</a:t>
            </a:r>
            <a:r>
              <a:rPr kumimoji="0" lang="en-US" sz="1333" b="0" i="1" u="none" strike="noStrike" kern="0" cap="none" spc="0" normalizeH="0" baseline="0" noProof="0" dirty="0">
                <a:ln>
                  <a:noFill/>
                </a:ln>
                <a:solidFill>
                  <a:srgbClr val="000000"/>
                </a:solidFill>
                <a:effectLst/>
                <a:uLnTx/>
                <a:uFillTx/>
                <a:latin typeface="Calibri" charset="0"/>
                <a:ea typeface="MS PGothic" pitchFamily="34" charset="-128"/>
              </a:rPr>
              <a:t> </a:t>
            </a:r>
            <a:r>
              <a:rPr kumimoji="0" lang="en-US" sz="1333" b="0" i="0" u="none" strike="noStrike" kern="0" cap="none" spc="0" normalizeH="0" baseline="0" noProof="0" dirty="0">
                <a:ln>
                  <a:noFill/>
                </a:ln>
                <a:solidFill>
                  <a:srgbClr val="000000"/>
                </a:solidFill>
                <a:effectLst/>
                <a:uLnTx/>
                <a:uFillTx/>
                <a:latin typeface="Calibri" charset="0"/>
                <a:ea typeface="MS PGothic" pitchFamily="34" charset="-128"/>
              </a:rPr>
              <a:t>2026;87(5):654-82.</a:t>
            </a:r>
          </a:p>
        </p:txBody>
      </p:sp>
    </p:spTree>
    <p:extLst>
      <p:ext uri="{BB962C8B-B14F-4D97-AF65-F5344CB8AC3E}">
        <p14:creationId xmlns:p14="http://schemas.microsoft.com/office/powerpoint/2010/main" val="18903774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8DBC9-3E7C-662A-C245-0AADC8145253}"/>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BFCB4FA8-E5A5-94D5-A524-840C58DC4C38}"/>
              </a:ext>
            </a:extLst>
          </p:cNvPr>
          <p:cNvSpPr txBox="1">
            <a:spLocks/>
          </p:cNvSpPr>
          <p:nvPr/>
        </p:nvSpPr>
        <p:spPr>
          <a:xfrm>
            <a:off x="424543" y="164454"/>
            <a:ext cx="10972800" cy="7135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00" b="1" i="0" u="none" strike="noStrike" kern="1200" cap="none" spc="0" normalizeH="0" baseline="0" noProof="0" dirty="0">
                <a:ln>
                  <a:noFill/>
                </a:ln>
                <a:solidFill>
                  <a:srgbClr val="0432FF"/>
                </a:solidFill>
                <a:effectLst/>
                <a:uLnTx/>
                <a:uFillTx/>
                <a:latin typeface="Calibri"/>
                <a:ea typeface="+mj-ea"/>
                <a:cs typeface="+mj-cs"/>
              </a:rPr>
              <a:t>Cardiovascular Management with BTKi</a:t>
            </a:r>
          </a:p>
        </p:txBody>
      </p:sp>
      <p:graphicFrame>
        <p:nvGraphicFramePr>
          <p:cNvPr id="4" name="Table 4">
            <a:extLst>
              <a:ext uri="{FF2B5EF4-FFF2-40B4-BE49-F238E27FC236}">
                <a16:creationId xmlns:a16="http://schemas.microsoft.com/office/drawing/2014/main" id="{18E1B1F8-2296-994F-336B-2C03D64F4F84}"/>
              </a:ext>
            </a:extLst>
          </p:cNvPr>
          <p:cNvGraphicFramePr>
            <a:graphicFrameLocks noGrp="1"/>
          </p:cNvGraphicFramePr>
          <p:nvPr/>
        </p:nvGraphicFramePr>
        <p:xfrm>
          <a:off x="271462" y="928688"/>
          <a:ext cx="11801476" cy="4963051"/>
        </p:xfrm>
        <a:graphic>
          <a:graphicData uri="http://schemas.openxmlformats.org/drawingml/2006/table">
            <a:tbl>
              <a:tblPr firstRow="1" bandRow="1">
                <a:tableStyleId>{5940675A-B579-460E-94D1-54222C63F5DA}</a:tableStyleId>
              </a:tblPr>
              <a:tblGrid>
                <a:gridCol w="2088476">
                  <a:extLst>
                    <a:ext uri="{9D8B030D-6E8A-4147-A177-3AD203B41FA5}">
                      <a16:colId xmlns:a16="http://schemas.microsoft.com/office/drawing/2014/main" val="3069813758"/>
                    </a:ext>
                  </a:extLst>
                </a:gridCol>
                <a:gridCol w="4369475">
                  <a:extLst>
                    <a:ext uri="{9D8B030D-6E8A-4147-A177-3AD203B41FA5}">
                      <a16:colId xmlns:a16="http://schemas.microsoft.com/office/drawing/2014/main" val="831578456"/>
                    </a:ext>
                  </a:extLst>
                </a:gridCol>
                <a:gridCol w="5343525">
                  <a:extLst>
                    <a:ext uri="{9D8B030D-6E8A-4147-A177-3AD203B41FA5}">
                      <a16:colId xmlns:a16="http://schemas.microsoft.com/office/drawing/2014/main" val="1891604873"/>
                    </a:ext>
                  </a:extLst>
                </a:gridCol>
              </a:tblGrid>
              <a:tr h="573931">
                <a:tc>
                  <a:txBody>
                    <a:bodyPr/>
                    <a:lstStyle/>
                    <a:p>
                      <a:endParaRPr lang="en-US" sz="2400" dirty="0">
                        <a:solidFill>
                          <a:schemeClr val="bg1"/>
                        </a:solidFill>
                      </a:endParaRPr>
                    </a:p>
                  </a:txBody>
                  <a:tcPr marL="121920" marR="121920" marT="60960" marB="60960" anchor="ctr">
                    <a:lnR w="12700" cap="flat" cmpd="sng" algn="ctr">
                      <a:solidFill>
                        <a:schemeClr val="bg1"/>
                      </a:solidFill>
                      <a:prstDash val="solid"/>
                      <a:round/>
                      <a:headEnd type="none" w="med" len="med"/>
                      <a:tailEnd type="none" w="med" len="med"/>
                    </a:lnR>
                    <a:solidFill>
                      <a:srgbClr val="002060"/>
                    </a:solidFill>
                  </a:tcPr>
                </a:tc>
                <a:tc>
                  <a:txBody>
                    <a:bodyPr/>
                    <a:lstStyle/>
                    <a:p>
                      <a:r>
                        <a:rPr lang="en-US" sz="2400" b="1" dirty="0">
                          <a:solidFill>
                            <a:schemeClr val="bg1"/>
                          </a:solidFill>
                        </a:rPr>
                        <a:t>Assessments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002060"/>
                    </a:solidFill>
                  </a:tcPr>
                </a:tc>
                <a:tc>
                  <a:txBody>
                    <a:bodyPr/>
                    <a:lstStyle/>
                    <a:p>
                      <a:r>
                        <a:rPr lang="en-US" sz="2400" b="1" dirty="0">
                          <a:solidFill>
                            <a:schemeClr val="bg1"/>
                          </a:solidFill>
                        </a:rPr>
                        <a:t>Action</a:t>
                      </a:r>
                    </a:p>
                  </a:txBody>
                  <a:tcPr marL="121920" marR="121920" marT="60960" marB="60960" anchor="ctr">
                    <a:lnL w="12700" cap="flat" cmpd="sng" algn="ctr">
                      <a:solidFill>
                        <a:schemeClr val="bg1"/>
                      </a:solidFill>
                      <a:prstDash val="solid"/>
                      <a:round/>
                      <a:headEnd type="none" w="med" len="med"/>
                      <a:tailEnd type="none" w="med" len="med"/>
                    </a:lnL>
                    <a:solidFill>
                      <a:srgbClr val="002060"/>
                    </a:solidFill>
                  </a:tcPr>
                </a:tc>
                <a:extLst>
                  <a:ext uri="{0D108BD9-81ED-4DB2-BD59-A6C34878D82A}">
                    <a16:rowId xmlns:a16="http://schemas.microsoft.com/office/drawing/2014/main" val="375904412"/>
                  </a:ext>
                </a:extLst>
              </a:tr>
              <a:tr h="2055948">
                <a:tc>
                  <a:txBody>
                    <a:bodyPr/>
                    <a:lstStyle/>
                    <a:p>
                      <a:r>
                        <a:rPr lang="en-US" sz="2400" b="1" dirty="0"/>
                        <a:t>Before BTKi</a:t>
                      </a:r>
                    </a:p>
                  </a:txBody>
                  <a:tcPr marL="121920" marR="121920" marT="60960" marB="60960" anchor="ctr"/>
                </a:tc>
                <a:tc>
                  <a:txBody>
                    <a:bodyPr/>
                    <a:lstStyle/>
                    <a:p>
                      <a:pPr marL="342900" indent="-342900">
                        <a:buFont typeface="Arial" panose="020B0604020202020204" pitchFamily="34" charset="0"/>
                        <a:buChar char="•"/>
                      </a:pPr>
                      <a:r>
                        <a:rPr lang="en-US" sz="2400" dirty="0"/>
                        <a:t>Personal and family history</a:t>
                      </a:r>
                    </a:p>
                    <a:p>
                      <a:pPr marL="342900" indent="-342900">
                        <a:buFont typeface="Arial" panose="020B0604020202020204" pitchFamily="34" charset="0"/>
                        <a:buChar char="•"/>
                      </a:pPr>
                      <a:r>
                        <a:rPr lang="en-US" sz="2400" dirty="0"/>
                        <a:t>Clinical examination</a:t>
                      </a:r>
                    </a:p>
                    <a:p>
                      <a:pPr marL="342900" indent="-342900">
                        <a:buFont typeface="Arial" panose="020B0604020202020204" pitchFamily="34" charset="0"/>
                        <a:buChar char="•"/>
                      </a:pPr>
                      <a:r>
                        <a:rPr lang="en-US" sz="2400" dirty="0"/>
                        <a:t>Blood pressure</a:t>
                      </a:r>
                    </a:p>
                    <a:p>
                      <a:pPr marL="342900" indent="-342900">
                        <a:buFont typeface="Arial" panose="020B0604020202020204" pitchFamily="34" charset="0"/>
                        <a:buChar char="•"/>
                      </a:pPr>
                      <a:r>
                        <a:rPr lang="en-US" sz="2400" dirty="0"/>
                        <a:t>Baseline ECG</a:t>
                      </a:r>
                    </a:p>
                    <a:p>
                      <a:pPr marL="342900" indent="-342900">
                        <a:buFont typeface="Arial" panose="020B0604020202020204" pitchFamily="34" charset="0"/>
                        <a:buChar char="•"/>
                      </a:pPr>
                      <a:r>
                        <a:rPr lang="en-US" sz="2400" dirty="0"/>
                        <a:t>Echo if history of CV disease or poorly controlled HTN</a:t>
                      </a:r>
                    </a:p>
                  </a:txBody>
                  <a:tcPr marL="121920" marR="121920" marT="60960" marB="60960" anchor="ctr"/>
                </a:tc>
                <a:tc>
                  <a:txBody>
                    <a:bodyPr/>
                    <a:lstStyle/>
                    <a:p>
                      <a:pPr marL="342900" indent="-342900">
                        <a:buFont typeface="Arial" panose="020B0604020202020204" pitchFamily="34" charset="0"/>
                        <a:buChar char="•"/>
                      </a:pPr>
                      <a:r>
                        <a:rPr lang="en-US" sz="2400" b="1" i="1" dirty="0"/>
                        <a:t>Avoid BTKi </a:t>
                      </a:r>
                      <a:r>
                        <a:rPr lang="en-US" sz="2400" dirty="0"/>
                        <a:t>if </a:t>
                      </a:r>
                    </a:p>
                    <a:p>
                      <a:pPr marL="800100" lvl="1" indent="-342900">
                        <a:buFont typeface="Arial" panose="020B0604020202020204" pitchFamily="34" charset="0"/>
                        <a:buChar char="•"/>
                      </a:pPr>
                      <a:r>
                        <a:rPr lang="en-US" sz="2400" dirty="0"/>
                        <a:t>Personal or family history of ventricular arrhythmias</a:t>
                      </a:r>
                    </a:p>
                    <a:p>
                      <a:pPr marL="800100" lvl="1" indent="-342900">
                        <a:buFont typeface="Arial" panose="020B0604020202020204" pitchFamily="34" charset="0"/>
                        <a:buChar char="•"/>
                      </a:pPr>
                      <a:r>
                        <a:rPr lang="en-US" sz="2400" dirty="0"/>
                        <a:t>Uncontrolled HTN</a:t>
                      </a:r>
                    </a:p>
                    <a:p>
                      <a:pPr marL="800100" lvl="1" indent="-342900">
                        <a:buFont typeface="Arial" panose="020B0604020202020204" pitchFamily="34" charset="0"/>
                        <a:buChar char="•"/>
                      </a:pPr>
                      <a:r>
                        <a:rPr lang="en-US" sz="2400" dirty="0"/>
                        <a:t>LVEF abnormal (definitely if &lt;30%)</a:t>
                      </a:r>
                    </a:p>
                  </a:txBody>
                  <a:tcPr marL="121920" marR="121920" marT="60960" marB="60960" anchor="ctr"/>
                </a:tc>
                <a:extLst>
                  <a:ext uri="{0D108BD9-81ED-4DB2-BD59-A6C34878D82A}">
                    <a16:rowId xmlns:a16="http://schemas.microsoft.com/office/drawing/2014/main" val="703735131"/>
                  </a:ext>
                </a:extLst>
              </a:tr>
              <a:tr h="826103">
                <a:tc>
                  <a:txBody>
                    <a:bodyPr/>
                    <a:lstStyle/>
                    <a:p>
                      <a:r>
                        <a:rPr lang="en-US" sz="2400" b="1" dirty="0"/>
                        <a:t>Hypertension</a:t>
                      </a:r>
                    </a:p>
                  </a:txBody>
                  <a:tcPr marL="121920" marR="121920" marT="60960" marB="60960" anchor="ctr">
                    <a:solidFill>
                      <a:schemeClr val="bg1"/>
                    </a:solidFill>
                  </a:tcPr>
                </a:tc>
                <a:tc>
                  <a:txBody>
                    <a:bodyPr/>
                    <a:lstStyle/>
                    <a:p>
                      <a:pPr marL="342900" indent="-342900">
                        <a:buFont typeface="Arial" panose="020B0604020202020204" pitchFamily="34" charset="0"/>
                        <a:buChar char="•"/>
                      </a:pPr>
                      <a:r>
                        <a:rPr lang="en-US" sz="2400" b="0" dirty="0">
                          <a:solidFill>
                            <a:schemeClr val="tx1"/>
                          </a:solidFill>
                        </a:rPr>
                        <a:t>BP weekly x 3 months</a:t>
                      </a:r>
                    </a:p>
                    <a:p>
                      <a:pPr marL="342900" indent="-342900">
                        <a:buFont typeface="Arial" panose="020B0604020202020204" pitchFamily="34" charset="0"/>
                        <a:buChar char="•"/>
                      </a:pPr>
                      <a:r>
                        <a:rPr lang="en-US" sz="2400" b="0" dirty="0">
                          <a:solidFill>
                            <a:schemeClr val="tx1"/>
                          </a:solidFill>
                        </a:rPr>
                        <a:t>Then monthly</a:t>
                      </a:r>
                    </a:p>
                  </a:txBody>
                  <a:tcPr marL="121920" marR="121920" marT="60960" marB="60960" anchor="ctr">
                    <a:solidFill>
                      <a:schemeClr val="bg1"/>
                    </a:solidFill>
                  </a:tcPr>
                </a:tc>
                <a:tc>
                  <a:txBody>
                    <a:bodyPr/>
                    <a:lstStyle/>
                    <a:p>
                      <a:pPr marL="342900" indent="-342900">
                        <a:buFont typeface="Arial" panose="020B0604020202020204" pitchFamily="34" charset="0"/>
                        <a:buChar char="•"/>
                      </a:pPr>
                      <a:r>
                        <a:rPr lang="en-US" sz="2400" dirty="0"/>
                        <a:t>Treat &gt;135/85 mmHg</a:t>
                      </a:r>
                    </a:p>
                    <a:p>
                      <a:pPr marL="342900" indent="-342900">
                        <a:buFont typeface="Arial" panose="020B0604020202020204" pitchFamily="34" charset="0"/>
                        <a:buChar char="•"/>
                      </a:pPr>
                      <a:r>
                        <a:rPr lang="en-US" sz="2400" b="0" dirty="0">
                          <a:solidFill>
                            <a:schemeClr val="tx1"/>
                          </a:solidFill>
                        </a:rPr>
                        <a:t>ACE-I/ARB &gt; others as needed</a:t>
                      </a:r>
                    </a:p>
                  </a:txBody>
                  <a:tcPr marL="121920" marR="121920" marT="60960" marB="60960" anchor="ctr">
                    <a:solidFill>
                      <a:schemeClr val="bg1"/>
                    </a:solidFill>
                  </a:tcPr>
                </a:tc>
                <a:extLst>
                  <a:ext uri="{0D108BD9-81ED-4DB2-BD59-A6C34878D82A}">
                    <a16:rowId xmlns:a16="http://schemas.microsoft.com/office/drawing/2014/main" val="1956557796"/>
                  </a:ext>
                </a:extLst>
              </a:tr>
              <a:tr h="1204570">
                <a:tc>
                  <a:txBody>
                    <a:bodyPr/>
                    <a:lstStyle/>
                    <a:p>
                      <a:r>
                        <a:rPr lang="en-US" sz="2400" b="1" dirty="0"/>
                        <a:t>Atrial fibrillation</a:t>
                      </a:r>
                    </a:p>
                  </a:txBody>
                  <a:tcPr marL="121920" marR="121920" marT="60960" marB="60960" anchor="ctr"/>
                </a:tc>
                <a:tc>
                  <a:txBody>
                    <a:bodyPr/>
                    <a:lstStyle/>
                    <a:p>
                      <a:pPr marL="342900" indent="-342900">
                        <a:buFont typeface="Arial" panose="020B0604020202020204" pitchFamily="34" charset="0"/>
                        <a:buChar char="•"/>
                      </a:pPr>
                      <a:r>
                        <a:rPr lang="en-US" sz="2400" b="0" dirty="0">
                          <a:solidFill>
                            <a:schemeClr val="tx1"/>
                          </a:solidFill>
                        </a:rPr>
                        <a:t>Clinical examination</a:t>
                      </a:r>
                    </a:p>
                    <a:p>
                      <a:pPr marL="342900" indent="-342900">
                        <a:buFont typeface="Arial" panose="020B0604020202020204" pitchFamily="34" charset="0"/>
                        <a:buChar char="•"/>
                      </a:pPr>
                      <a:r>
                        <a:rPr lang="en-US" sz="2400" b="0" dirty="0">
                          <a:solidFill>
                            <a:schemeClr val="tx1"/>
                          </a:solidFill>
                        </a:rPr>
                        <a:t>Consider ECG q3 monthly</a:t>
                      </a:r>
                    </a:p>
                  </a:txBody>
                  <a:tcPr marL="121920" marR="121920" marT="60960" marB="60960" anchor="ctr"/>
                </a:tc>
                <a:tc>
                  <a:txBody>
                    <a:bodyPr/>
                    <a:lstStyle/>
                    <a:p>
                      <a:pPr marL="342900" indent="-342900">
                        <a:buFont typeface="Arial" panose="020B0604020202020204" pitchFamily="34" charset="0"/>
                        <a:buChar char="•"/>
                      </a:pPr>
                      <a:r>
                        <a:rPr lang="en-US" sz="2400" b="0" dirty="0">
                          <a:solidFill>
                            <a:schemeClr val="tx1"/>
                          </a:solidFill>
                        </a:rPr>
                        <a:t>ECG if suspicion of AF</a:t>
                      </a:r>
                    </a:p>
                    <a:p>
                      <a:pPr marL="342900" indent="-342900">
                        <a:buFont typeface="Arial" panose="020B0604020202020204" pitchFamily="34" charset="0"/>
                        <a:buChar char="•"/>
                      </a:pPr>
                      <a:r>
                        <a:rPr lang="en-US" sz="2400" b="0" dirty="0">
                          <a:solidFill>
                            <a:schemeClr val="tx1"/>
                          </a:solidFill>
                        </a:rPr>
                        <a:t>Echo and beta blockers</a:t>
                      </a:r>
                    </a:p>
                    <a:p>
                      <a:pPr marL="342900" indent="-342900">
                        <a:buFont typeface="Arial" panose="020B0604020202020204" pitchFamily="34" charset="0"/>
                        <a:buChar char="•"/>
                      </a:pPr>
                      <a:r>
                        <a:rPr lang="en-US" sz="2400" b="0" dirty="0">
                          <a:solidFill>
                            <a:schemeClr val="tx1"/>
                          </a:solidFill>
                        </a:rPr>
                        <a:t>Apixaban if CHADS-VASC2 &gt; 2</a:t>
                      </a:r>
                    </a:p>
                  </a:txBody>
                  <a:tcPr marL="121920" marR="121920" marT="60960" marB="60960" anchor="ctr"/>
                </a:tc>
                <a:extLst>
                  <a:ext uri="{0D108BD9-81ED-4DB2-BD59-A6C34878D82A}">
                    <a16:rowId xmlns:a16="http://schemas.microsoft.com/office/drawing/2014/main" val="400234416"/>
                  </a:ext>
                </a:extLst>
              </a:tr>
            </a:tbl>
          </a:graphicData>
        </a:graphic>
      </p:graphicFrame>
      <p:sp>
        <p:nvSpPr>
          <p:cNvPr id="5" name="TextBox 4">
            <a:extLst>
              <a:ext uri="{FF2B5EF4-FFF2-40B4-BE49-F238E27FC236}">
                <a16:creationId xmlns:a16="http://schemas.microsoft.com/office/drawing/2014/main" id="{CE976E11-0236-65AF-A5CF-E93B781F6266}"/>
              </a:ext>
            </a:extLst>
          </p:cNvPr>
          <p:cNvSpPr txBox="1"/>
          <p:nvPr/>
        </p:nvSpPr>
        <p:spPr>
          <a:xfrm>
            <a:off x="0" y="6539657"/>
            <a:ext cx="72943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Adapted from Awan FT et al</a:t>
            </a:r>
            <a:r>
              <a:rPr kumimoji="0" lang="en-US" sz="1400" b="0" i="1" u="none" strike="noStrike" kern="1200" cap="none" spc="0" normalizeH="0" baseline="0" noProof="0" dirty="0">
                <a:ln>
                  <a:noFill/>
                </a:ln>
                <a:solidFill>
                  <a:prstClr val="black"/>
                </a:solidFill>
                <a:effectLst/>
                <a:uLnTx/>
                <a:uFillTx/>
                <a:latin typeface="Calibri" panose="020F0502020204030204"/>
                <a:ea typeface="MS PGothic" charset="0"/>
                <a:cs typeface="+mn-cs"/>
              </a:rPr>
              <a:t>. Blood Adv </a:t>
            </a: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2022;6:5516-25; Munir T et al. </a:t>
            </a:r>
            <a:r>
              <a:rPr kumimoji="0" lang="en-US" sz="1400" b="0" i="1" u="none" strike="noStrike" kern="1200" cap="none" spc="0" normalizeH="0" baseline="0" noProof="0" dirty="0">
                <a:ln>
                  <a:noFill/>
                </a:ln>
                <a:solidFill>
                  <a:prstClr val="black"/>
                </a:solidFill>
                <a:effectLst/>
                <a:uLnTx/>
                <a:uFillTx/>
                <a:latin typeface="Calibri" panose="020F0502020204030204"/>
                <a:ea typeface="MS PGothic" charset="0"/>
                <a:cs typeface="+mn-cs"/>
              </a:rPr>
              <a:t>Acta </a:t>
            </a:r>
            <a:r>
              <a:rPr kumimoji="0" lang="en-US" sz="1400" b="0" i="1" u="none" strike="noStrike" kern="1200" cap="none" spc="0" normalizeH="0" baseline="0" noProof="0" dirty="0" err="1">
                <a:ln>
                  <a:noFill/>
                </a:ln>
                <a:solidFill>
                  <a:prstClr val="black"/>
                </a:solidFill>
                <a:effectLst/>
                <a:uLnTx/>
                <a:uFillTx/>
                <a:latin typeface="Calibri" panose="020F0502020204030204"/>
                <a:ea typeface="MS PGothic" charset="0"/>
                <a:cs typeface="+mn-cs"/>
              </a:rPr>
              <a:t>Haematol</a:t>
            </a:r>
            <a:r>
              <a:rPr kumimoji="0" lang="en-US" sz="1400" b="0" i="1" u="none" strike="noStrike" kern="1200" cap="none" spc="0" normalizeH="0" baseline="0" noProof="0" dirty="0">
                <a:ln>
                  <a:noFill/>
                </a:ln>
                <a:solidFill>
                  <a:prstClr val="black"/>
                </a:solidFill>
                <a:effectLst/>
                <a:uLnTx/>
                <a:uFillTx/>
                <a:latin typeface="Calibri" panose="020F0502020204030204"/>
                <a:ea typeface="MS PGothic" charset="0"/>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2025;1-16.</a:t>
            </a:r>
            <a:r>
              <a:rPr kumimoji="0" lang="en-US" sz="1400" b="0" i="1" u="none" strike="noStrike" kern="1200" cap="none" spc="0" normalizeH="0" baseline="0" noProof="0" dirty="0">
                <a:ln>
                  <a:noFill/>
                </a:ln>
                <a:solidFill>
                  <a:prstClr val="black"/>
                </a:solidFill>
                <a:effectLst/>
                <a:uLnTx/>
                <a:uFillTx/>
                <a:latin typeface="Calibri" panose="020F0502020204030204"/>
                <a:ea typeface="MS PGothic" charset="0"/>
                <a:cs typeface="+mn-cs"/>
              </a:rPr>
              <a:t> </a:t>
            </a:r>
          </a:p>
        </p:txBody>
      </p:sp>
      <p:sp>
        <p:nvSpPr>
          <p:cNvPr id="6" name="Text Placeholder 9">
            <a:extLst>
              <a:ext uri="{FF2B5EF4-FFF2-40B4-BE49-F238E27FC236}">
                <a16:creationId xmlns:a16="http://schemas.microsoft.com/office/drawing/2014/main" id="{6A6D0E00-298C-5F59-4FC4-93A4A69B95B5}"/>
              </a:ext>
            </a:extLst>
          </p:cNvPr>
          <p:cNvSpPr txBox="1">
            <a:spLocks/>
          </p:cNvSpPr>
          <p:nvPr/>
        </p:nvSpPr>
        <p:spPr bwMode="auto">
          <a:xfrm>
            <a:off x="931824" y="6591097"/>
            <a:ext cx="10328351" cy="266903"/>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None/>
              <a:defRPr sz="1333" b="1">
                <a:solidFill>
                  <a:schemeClr val="tx1">
                    <a:lumMod val="50000"/>
                    <a:lumOff val="50000"/>
                  </a:schemeClr>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None/>
              <a:defRPr sz="1400" b="1">
                <a:solidFill>
                  <a:schemeClr val="tx1">
                    <a:lumMod val="50000"/>
                    <a:lumOff val="50000"/>
                  </a:schemeClr>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None/>
              <a:defRPr sz="1400" b="1">
                <a:solidFill>
                  <a:schemeClr val="tx1">
                    <a:lumMod val="50000"/>
                    <a:lumOff val="50000"/>
                  </a:schemeClr>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None/>
              <a:defRPr sz="1400" b="1">
                <a:solidFill>
                  <a:schemeClr val="tx1">
                    <a:lumMod val="50000"/>
                    <a:lumOff val="50000"/>
                  </a:schemeClr>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None/>
              <a:defRPr sz="1400" b="1">
                <a:solidFill>
                  <a:schemeClr val="tx1">
                    <a:lumMod val="50000"/>
                    <a:lumOff val="50000"/>
                  </a:schemeClr>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390525" marR="0" lvl="0" indent="-292100" algn="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1300" b="0" i="0" u="none" strike="noStrike" kern="0" cap="none" spc="0" normalizeH="0" baseline="0" noProof="0" dirty="0">
                <a:ln>
                  <a:noFill/>
                </a:ln>
                <a:solidFill>
                  <a:srgbClr val="000000"/>
                </a:solidFill>
                <a:effectLst/>
                <a:uLnTx/>
                <a:uFillTx/>
                <a:latin typeface="Calibri" charset="0"/>
                <a:ea typeface="MS PGothic" pitchFamily="34" charset="-128"/>
              </a:rPr>
              <a:t>Content courtesy of Professor Constantine Tam, MBBS, MD</a:t>
            </a:r>
          </a:p>
        </p:txBody>
      </p:sp>
    </p:spTree>
    <p:extLst>
      <p:ext uri="{BB962C8B-B14F-4D97-AF65-F5344CB8AC3E}">
        <p14:creationId xmlns:p14="http://schemas.microsoft.com/office/powerpoint/2010/main" val="21731901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E204436-99A3-F086-782E-432AABAC866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9576" y="691356"/>
            <a:ext cx="7200800" cy="60076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32FBF78-D181-B74E-3266-57CAEA9AB2E2}"/>
              </a:ext>
            </a:extLst>
          </p:cNvPr>
          <p:cNvSpPr txBox="1"/>
          <p:nvPr/>
        </p:nvSpPr>
        <p:spPr>
          <a:xfrm>
            <a:off x="4223792" y="75598"/>
            <a:ext cx="2977482" cy="584775"/>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New-Onset A-fib</a:t>
            </a:r>
          </a:p>
        </p:txBody>
      </p:sp>
      <p:sp>
        <p:nvSpPr>
          <p:cNvPr id="3" name="Text Placeholder 9">
            <a:extLst>
              <a:ext uri="{FF2B5EF4-FFF2-40B4-BE49-F238E27FC236}">
                <a16:creationId xmlns:a16="http://schemas.microsoft.com/office/drawing/2014/main" id="{B9BA68D5-B316-6774-B414-8E95E45EE7D6}"/>
              </a:ext>
            </a:extLst>
          </p:cNvPr>
          <p:cNvSpPr txBox="1">
            <a:spLocks/>
          </p:cNvSpPr>
          <p:nvPr/>
        </p:nvSpPr>
        <p:spPr bwMode="auto">
          <a:xfrm>
            <a:off x="10474" y="6516943"/>
            <a:ext cx="10328351" cy="364067"/>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None/>
              <a:defRPr sz="1333" b="1">
                <a:solidFill>
                  <a:schemeClr val="tx1">
                    <a:lumMod val="50000"/>
                    <a:lumOff val="50000"/>
                  </a:schemeClr>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None/>
              <a:defRPr sz="1400" b="1">
                <a:solidFill>
                  <a:schemeClr val="tx1">
                    <a:lumMod val="50000"/>
                    <a:lumOff val="50000"/>
                  </a:schemeClr>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None/>
              <a:defRPr sz="1400" b="1">
                <a:solidFill>
                  <a:schemeClr val="tx1">
                    <a:lumMod val="50000"/>
                    <a:lumOff val="50000"/>
                  </a:schemeClr>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None/>
              <a:defRPr sz="1400" b="1">
                <a:solidFill>
                  <a:schemeClr val="tx1">
                    <a:lumMod val="50000"/>
                    <a:lumOff val="50000"/>
                  </a:schemeClr>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None/>
              <a:defRPr sz="1400" b="1">
                <a:solidFill>
                  <a:schemeClr val="tx1">
                    <a:lumMod val="50000"/>
                    <a:lumOff val="50000"/>
                  </a:schemeClr>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390525" marR="0" lvl="0" indent="-29210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1333" b="0" i="0" u="none" strike="noStrike" kern="0" cap="none" spc="0" normalizeH="0" baseline="0" noProof="0" dirty="0">
                <a:ln>
                  <a:noFill/>
                </a:ln>
                <a:solidFill>
                  <a:srgbClr val="000000"/>
                </a:solidFill>
                <a:effectLst/>
                <a:uLnTx/>
                <a:uFillTx/>
                <a:latin typeface="Calibri" charset="0"/>
                <a:ea typeface="MS PGothic" pitchFamily="34" charset="-128"/>
              </a:rPr>
              <a:t>JACC 2026</a:t>
            </a:r>
          </a:p>
        </p:txBody>
      </p:sp>
    </p:spTree>
    <p:extLst>
      <p:ext uri="{BB962C8B-B14F-4D97-AF65-F5344CB8AC3E}">
        <p14:creationId xmlns:p14="http://schemas.microsoft.com/office/powerpoint/2010/main" val="30435036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0472F-622B-ED4D-2627-F644EA4ABFFA}"/>
              </a:ext>
            </a:extLst>
          </p:cNvPr>
          <p:cNvSpPr>
            <a:spLocks noGrp="1"/>
          </p:cNvSpPr>
          <p:nvPr>
            <p:ph type="title"/>
          </p:nvPr>
        </p:nvSpPr>
        <p:spPr>
          <a:xfrm>
            <a:off x="369246" y="116632"/>
            <a:ext cx="11822753" cy="1031885"/>
          </a:xfrm>
        </p:spPr>
        <p:txBody>
          <a:bodyPr>
            <a:noAutofit/>
          </a:bodyPr>
          <a:lstStyle/>
          <a:p>
            <a:r>
              <a:rPr lang="en-US" sz="3200" dirty="0">
                <a:solidFill>
                  <a:srgbClr val="0432FF"/>
                </a:solidFill>
              </a:rPr>
              <a:t>Incidence and Management Recommendations for Select BTK </a:t>
            </a:r>
            <a:br>
              <a:rPr lang="en-US" sz="3200" dirty="0">
                <a:solidFill>
                  <a:srgbClr val="0432FF"/>
                </a:solidFill>
              </a:rPr>
            </a:br>
            <a:r>
              <a:rPr lang="en-US" sz="3200" dirty="0">
                <a:solidFill>
                  <a:srgbClr val="0432FF"/>
                </a:solidFill>
              </a:rPr>
              <a:t>Inhibitor-Associated </a:t>
            </a:r>
            <a:r>
              <a:rPr lang="en-US" sz="3200" dirty="0" err="1">
                <a:solidFill>
                  <a:srgbClr val="0432FF"/>
                </a:solidFill>
              </a:rPr>
              <a:t>Noncardiovascular</a:t>
            </a:r>
            <a:r>
              <a:rPr lang="en-US" sz="3200" dirty="0">
                <a:solidFill>
                  <a:srgbClr val="0432FF"/>
                </a:solidFill>
              </a:rPr>
              <a:t> Adverse Events</a:t>
            </a:r>
          </a:p>
        </p:txBody>
      </p:sp>
      <p:sp>
        <p:nvSpPr>
          <p:cNvPr id="5" name="TextBox 4">
            <a:extLst>
              <a:ext uri="{FF2B5EF4-FFF2-40B4-BE49-F238E27FC236}">
                <a16:creationId xmlns:a16="http://schemas.microsoft.com/office/drawing/2014/main" id="{D16D5567-2EF1-B1AB-9B8E-1CA8BA534583}"/>
              </a:ext>
            </a:extLst>
          </p:cNvPr>
          <p:cNvSpPr txBox="1"/>
          <p:nvPr/>
        </p:nvSpPr>
        <p:spPr>
          <a:xfrm>
            <a:off x="7509" y="6505599"/>
            <a:ext cx="641194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Galitzia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Cancers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2024;16:1996;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Jurczak</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W et al. EHA 2023;Abstract P618.</a:t>
            </a:r>
          </a:p>
        </p:txBody>
      </p:sp>
      <p:graphicFrame>
        <p:nvGraphicFramePr>
          <p:cNvPr id="6" name="Table 6">
            <a:extLst>
              <a:ext uri="{FF2B5EF4-FFF2-40B4-BE49-F238E27FC236}">
                <a16:creationId xmlns:a16="http://schemas.microsoft.com/office/drawing/2014/main" id="{B7829FBE-FE91-11FB-CD4F-0FEC9F748CD9}"/>
              </a:ext>
            </a:extLst>
          </p:cNvPr>
          <p:cNvGraphicFramePr>
            <a:graphicFrameLocks/>
          </p:cNvGraphicFramePr>
          <p:nvPr/>
        </p:nvGraphicFramePr>
        <p:xfrm>
          <a:off x="369247" y="1131600"/>
          <a:ext cx="10767313" cy="5303520"/>
        </p:xfrm>
        <a:graphic>
          <a:graphicData uri="http://schemas.openxmlformats.org/drawingml/2006/table">
            <a:tbl>
              <a:tblPr firstRow="1" bandRow="1">
                <a:tableStyleId>{21E4AEA4-8DFA-4A89-87EB-49C32662AFE0}</a:tableStyleId>
              </a:tblPr>
              <a:tblGrid>
                <a:gridCol w="1703607">
                  <a:extLst>
                    <a:ext uri="{9D8B030D-6E8A-4147-A177-3AD203B41FA5}">
                      <a16:colId xmlns:a16="http://schemas.microsoft.com/office/drawing/2014/main" val="1699538474"/>
                    </a:ext>
                  </a:extLst>
                </a:gridCol>
                <a:gridCol w="2425722">
                  <a:extLst>
                    <a:ext uri="{9D8B030D-6E8A-4147-A177-3AD203B41FA5}">
                      <a16:colId xmlns:a16="http://schemas.microsoft.com/office/drawing/2014/main" val="1394181726"/>
                    </a:ext>
                  </a:extLst>
                </a:gridCol>
                <a:gridCol w="3037584">
                  <a:extLst>
                    <a:ext uri="{9D8B030D-6E8A-4147-A177-3AD203B41FA5}">
                      <a16:colId xmlns:a16="http://schemas.microsoft.com/office/drawing/2014/main" val="1537114102"/>
                    </a:ext>
                  </a:extLst>
                </a:gridCol>
                <a:gridCol w="3600400">
                  <a:extLst>
                    <a:ext uri="{9D8B030D-6E8A-4147-A177-3AD203B41FA5}">
                      <a16:colId xmlns:a16="http://schemas.microsoft.com/office/drawing/2014/main" val="2182947723"/>
                    </a:ext>
                  </a:extLst>
                </a:gridCol>
              </a:tblGrid>
              <a:tr h="818219">
                <a:tc>
                  <a:txBody>
                    <a:bodyPr/>
                    <a:lstStyle/>
                    <a:p>
                      <a:r>
                        <a:rPr lang="en-US" dirty="0"/>
                        <a:t>Adverse event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BTK inhibitor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Incidence</a:t>
                      </a:r>
                      <a:br>
                        <a:rPr lang="en-US" dirty="0"/>
                      </a:br>
                      <a:r>
                        <a:rPr lang="en-US" dirty="0"/>
                        <a:t>Any grade, Grade ≥3</a:t>
                      </a:r>
                      <a:br>
                        <a:rPr lang="en-US" dirty="0"/>
                      </a:br>
                      <a:r>
                        <a:rPr lang="en-US" dirty="0"/>
                        <a: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Management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134301845"/>
                  </a:ext>
                </a:extLst>
              </a:tr>
              <a:tr h="327288">
                <a:tc rowSpan="4">
                  <a:txBody>
                    <a:bodyPr/>
                    <a:lstStyle/>
                    <a:p>
                      <a:r>
                        <a:rPr lang="en-US" dirty="0"/>
                        <a:t>Neutropenia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25-39, 13-31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Growth factor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2711307296"/>
                  </a:ext>
                </a:extLst>
              </a:tr>
              <a:tr h="327288">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21-23, 13-19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71400045"/>
                  </a:ext>
                </a:extLst>
              </a:tr>
              <a:tr h="327288">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37-34, 15-19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1315458662"/>
                  </a:ext>
                </a:extLst>
              </a:tr>
              <a:tr h="327288">
                <a:tc vMerge="1">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25, 20.3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216479020"/>
                  </a:ext>
                </a:extLst>
              </a:tr>
              <a:tr h="327288">
                <a:tc rowSpan="4">
                  <a:txBody>
                    <a:bodyPr/>
                    <a:lstStyle/>
                    <a:p>
                      <a:r>
                        <a:rPr lang="en-US" dirty="0"/>
                        <a:t>Diarrhea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22-59, &lt;1-4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gn="l"/>
                      <a:r>
                        <a:rPr lang="en-US" dirty="0"/>
                        <a:t>Symptomatic treatments and dose adjustments</a:t>
                      </a:r>
                    </a:p>
                    <a:p>
                      <a:pPr algn="l"/>
                      <a:r>
                        <a:rPr lang="en-US" dirty="0"/>
                        <a:t>Dietary modifications, hydration, </a:t>
                      </a:r>
                      <a:br>
                        <a:rPr lang="en-US" dirty="0"/>
                      </a:br>
                      <a:r>
                        <a:rPr lang="en-US" dirty="0"/>
                        <a:t>anti-diarrheal medications</a:t>
                      </a:r>
                    </a:p>
                    <a:p>
                      <a:pPr algn="l"/>
                      <a:r>
                        <a:rPr lang="en-US" dirty="0"/>
                        <a:t>Probiotics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736466"/>
                  </a:ext>
                </a:extLst>
              </a:tr>
              <a:tr h="327288">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18-39,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042380911"/>
                  </a:ext>
                </a:extLst>
              </a:tr>
              <a:tr h="327288">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14-18, &lt;1-2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537889398"/>
                  </a:ext>
                </a:extLst>
              </a:tr>
              <a:tr h="327288">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24.2, 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918739128"/>
                  </a:ext>
                </a:extLst>
              </a:tr>
              <a:tr h="327288">
                <a:tc rowSpan="4">
                  <a:txBody>
                    <a:bodyPr/>
                    <a:lstStyle/>
                    <a:p>
                      <a:r>
                        <a:rPr lang="en-US" dirty="0"/>
                        <a:t>Headache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14-18,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Moderate dose of caffeine or acetaminophen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741775534"/>
                  </a:ext>
                </a:extLst>
              </a:tr>
              <a:tr h="327288">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22-39, &lt;1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946028481"/>
                  </a:ext>
                </a:extLst>
              </a:tr>
              <a:tr h="327288">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11-12, 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601385504"/>
                  </a:ext>
                </a:extLst>
              </a:tr>
              <a:tr h="327288">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13.1, 0.5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2579642736"/>
                  </a:ext>
                </a:extLst>
              </a:tr>
            </a:tbl>
          </a:graphicData>
        </a:graphic>
      </p:graphicFrame>
    </p:spTree>
    <p:extLst>
      <p:ext uri="{BB962C8B-B14F-4D97-AF65-F5344CB8AC3E}">
        <p14:creationId xmlns:p14="http://schemas.microsoft.com/office/powerpoint/2010/main" val="359733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A59B2-F2BC-A5C1-3EA5-DAC159A3D14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45BE289A-2A47-24E2-DE1E-5FCF4B99FA4C}"/>
              </a:ext>
            </a:extLst>
          </p:cNvPr>
          <p:cNvSpPr txBox="1">
            <a:spLocks/>
          </p:cNvSpPr>
          <p:nvPr/>
        </p:nvSpPr>
        <p:spPr>
          <a:xfrm>
            <a:off x="424543" y="295083"/>
            <a:ext cx="10972800" cy="7135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00" b="1" i="0" u="none" strike="noStrike" kern="1200" cap="none" spc="0" normalizeH="0" baseline="0" noProof="0" dirty="0">
                <a:ln>
                  <a:noFill/>
                </a:ln>
                <a:solidFill>
                  <a:srgbClr val="0432FF"/>
                </a:solidFill>
                <a:effectLst/>
                <a:uLnTx/>
                <a:uFillTx/>
                <a:latin typeface="Calibri"/>
                <a:ea typeface="+mj-ea"/>
                <a:cs typeface="+mj-cs"/>
              </a:rPr>
              <a:t>Other BTKi/Bcl-2i Side Effects</a:t>
            </a:r>
          </a:p>
        </p:txBody>
      </p:sp>
      <p:graphicFrame>
        <p:nvGraphicFramePr>
          <p:cNvPr id="4" name="Table 4">
            <a:extLst>
              <a:ext uri="{FF2B5EF4-FFF2-40B4-BE49-F238E27FC236}">
                <a16:creationId xmlns:a16="http://schemas.microsoft.com/office/drawing/2014/main" id="{43B13760-AE9D-6FE9-BD0C-3DC32B7AAA05}"/>
              </a:ext>
            </a:extLst>
          </p:cNvPr>
          <p:cNvGraphicFramePr>
            <a:graphicFrameLocks noGrp="1"/>
          </p:cNvGraphicFramePr>
          <p:nvPr/>
        </p:nvGraphicFramePr>
        <p:xfrm>
          <a:off x="263352" y="1268760"/>
          <a:ext cx="11278479" cy="4543563"/>
        </p:xfrm>
        <a:graphic>
          <a:graphicData uri="http://schemas.openxmlformats.org/drawingml/2006/table">
            <a:tbl>
              <a:tblPr firstRow="1" bandRow="1">
                <a:tableStyleId>{5940675A-B579-460E-94D1-54222C63F5DA}</a:tableStyleId>
              </a:tblPr>
              <a:tblGrid>
                <a:gridCol w="3814763">
                  <a:extLst>
                    <a:ext uri="{9D8B030D-6E8A-4147-A177-3AD203B41FA5}">
                      <a16:colId xmlns:a16="http://schemas.microsoft.com/office/drawing/2014/main" val="3069813758"/>
                    </a:ext>
                  </a:extLst>
                </a:gridCol>
                <a:gridCol w="3111424">
                  <a:extLst>
                    <a:ext uri="{9D8B030D-6E8A-4147-A177-3AD203B41FA5}">
                      <a16:colId xmlns:a16="http://schemas.microsoft.com/office/drawing/2014/main" val="831578456"/>
                    </a:ext>
                  </a:extLst>
                </a:gridCol>
                <a:gridCol w="4352292">
                  <a:extLst>
                    <a:ext uri="{9D8B030D-6E8A-4147-A177-3AD203B41FA5}">
                      <a16:colId xmlns:a16="http://schemas.microsoft.com/office/drawing/2014/main" val="1891604873"/>
                    </a:ext>
                  </a:extLst>
                </a:gridCol>
              </a:tblGrid>
              <a:tr h="415345">
                <a:tc>
                  <a:txBody>
                    <a:bodyPr/>
                    <a:lstStyle/>
                    <a:p>
                      <a:endParaRPr lang="en-US" sz="2200" dirty="0"/>
                    </a:p>
                  </a:txBody>
                  <a:tcPr marL="121920" marR="121920" marT="60960" marB="60960">
                    <a:lnR w="12700" cap="flat" cmpd="sng" algn="ctr">
                      <a:solidFill>
                        <a:schemeClr val="bg1"/>
                      </a:solidFill>
                      <a:prstDash val="solid"/>
                      <a:round/>
                      <a:headEnd type="none" w="med" len="med"/>
                      <a:tailEnd type="none" w="med" len="med"/>
                    </a:lnR>
                    <a:solidFill>
                      <a:srgbClr val="002060"/>
                    </a:solidFill>
                  </a:tcPr>
                </a:tc>
                <a:tc>
                  <a:txBody>
                    <a:bodyPr/>
                    <a:lstStyle/>
                    <a:p>
                      <a:r>
                        <a:rPr lang="en-US" sz="2200" b="1" dirty="0">
                          <a:solidFill>
                            <a:schemeClr val="bg1"/>
                          </a:solidFill>
                        </a:rPr>
                        <a:t>Comment</a:t>
                      </a: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002060"/>
                    </a:solidFill>
                  </a:tcPr>
                </a:tc>
                <a:tc>
                  <a:txBody>
                    <a:bodyPr/>
                    <a:lstStyle/>
                    <a:p>
                      <a:r>
                        <a:rPr lang="en-US" sz="2200" b="1" dirty="0">
                          <a:solidFill>
                            <a:schemeClr val="bg1"/>
                          </a:solidFill>
                        </a:rPr>
                        <a:t>Solution</a:t>
                      </a:r>
                    </a:p>
                  </a:txBody>
                  <a:tcPr marL="121920" marR="121920" marT="60960" marB="60960">
                    <a:lnL w="12700" cap="flat" cmpd="sng" algn="ctr">
                      <a:solidFill>
                        <a:schemeClr val="bg1"/>
                      </a:solidFill>
                      <a:prstDash val="solid"/>
                      <a:round/>
                      <a:headEnd type="none" w="med" len="med"/>
                      <a:tailEnd type="none" w="med" len="med"/>
                    </a:lnL>
                    <a:solidFill>
                      <a:srgbClr val="002060"/>
                    </a:solidFill>
                  </a:tcPr>
                </a:tc>
                <a:extLst>
                  <a:ext uri="{0D108BD9-81ED-4DB2-BD59-A6C34878D82A}">
                    <a16:rowId xmlns:a16="http://schemas.microsoft.com/office/drawing/2014/main" val="375904412"/>
                  </a:ext>
                </a:extLst>
              </a:tr>
              <a:tr h="1038363">
                <a:tc>
                  <a:txBody>
                    <a:bodyPr/>
                    <a:lstStyle/>
                    <a:p>
                      <a:r>
                        <a:rPr lang="en-US" sz="2200" b="1" dirty="0"/>
                        <a:t>Nuisance side effects</a:t>
                      </a:r>
                    </a:p>
                    <a:p>
                      <a:r>
                        <a:rPr lang="en-US" sz="2200" b="0" dirty="0"/>
                        <a:t>(myalgias, arthralgias, rash, cough, edema)</a:t>
                      </a:r>
                    </a:p>
                  </a:txBody>
                  <a:tcPr marL="121920" marR="121920" marT="60960" marB="60960" anchor="ctr"/>
                </a:tc>
                <a:tc>
                  <a:txBody>
                    <a:bodyPr/>
                    <a:lstStyle/>
                    <a:p>
                      <a:pPr marL="0" indent="0">
                        <a:buFont typeface="Arial" panose="020B0604020202020204" pitchFamily="34" charset="0"/>
                        <a:buNone/>
                      </a:pPr>
                      <a:r>
                        <a:rPr lang="en-US" sz="2200" dirty="0"/>
                        <a:t>Mainly seen in ibrutinib</a:t>
                      </a:r>
                    </a:p>
                  </a:txBody>
                  <a:tcPr marL="121920" marR="121920" marT="60960" marB="60960" anchor="ctr"/>
                </a:tc>
                <a:tc>
                  <a:txBody>
                    <a:bodyPr/>
                    <a:lstStyle/>
                    <a:p>
                      <a:pPr marL="0" indent="0">
                        <a:buFont typeface="Arial" panose="020B0604020202020204" pitchFamily="34" charset="0"/>
                        <a:buNone/>
                      </a:pPr>
                      <a:r>
                        <a:rPr lang="en-US" sz="2200" dirty="0"/>
                        <a:t>Dose reduce or use second-generation BTKi</a:t>
                      </a:r>
                    </a:p>
                  </a:txBody>
                  <a:tcPr marL="121920" marR="121920" marT="60960" marB="60960" anchor="ctr"/>
                </a:tc>
                <a:extLst>
                  <a:ext uri="{0D108BD9-81ED-4DB2-BD59-A6C34878D82A}">
                    <a16:rowId xmlns:a16="http://schemas.microsoft.com/office/drawing/2014/main" val="703735131"/>
                  </a:ext>
                </a:extLst>
              </a:tr>
              <a:tr h="1038363">
                <a:tc>
                  <a:txBody>
                    <a:bodyPr/>
                    <a:lstStyle/>
                    <a:p>
                      <a:r>
                        <a:rPr lang="en-US" sz="2200" b="1" dirty="0"/>
                        <a:t>Neutropenia</a:t>
                      </a:r>
                    </a:p>
                  </a:txBody>
                  <a:tcPr marL="121920" marR="121920" marT="60960" marB="60960" anchor="ctr">
                    <a:solidFill>
                      <a:schemeClr val="bg1"/>
                    </a:solidFill>
                  </a:tcPr>
                </a:tc>
                <a:tc>
                  <a:txBody>
                    <a:bodyPr/>
                    <a:lstStyle/>
                    <a:p>
                      <a:pPr marL="0" indent="0">
                        <a:buFont typeface="Arial" panose="020B0604020202020204" pitchFamily="34" charset="0"/>
                        <a:buNone/>
                      </a:pPr>
                      <a:r>
                        <a:rPr lang="en-US" sz="2200" b="0" dirty="0">
                          <a:solidFill>
                            <a:schemeClr val="tx1"/>
                          </a:solidFill>
                        </a:rPr>
                        <a:t>More common with venetoclax and </a:t>
                      </a:r>
                      <a:r>
                        <a:rPr lang="en-US" sz="2200" b="0" dirty="0" err="1">
                          <a:solidFill>
                            <a:schemeClr val="tx1"/>
                          </a:solidFill>
                        </a:rPr>
                        <a:t>zanubrutinib</a:t>
                      </a:r>
                      <a:endParaRPr lang="en-US" sz="2200" b="0" dirty="0">
                        <a:solidFill>
                          <a:schemeClr val="tx1"/>
                        </a:solidFill>
                      </a:endParaRPr>
                    </a:p>
                  </a:txBody>
                  <a:tcPr marL="121920" marR="121920" marT="60960" marB="60960" anchor="ctr">
                    <a:solidFill>
                      <a:schemeClr val="bg1"/>
                    </a:solidFill>
                  </a:tcPr>
                </a:tc>
                <a:tc>
                  <a:txBody>
                    <a:bodyPr/>
                    <a:lstStyle/>
                    <a:p>
                      <a:pPr marL="0" indent="0">
                        <a:buFont typeface="Arial" panose="020B0604020202020204" pitchFamily="34" charset="0"/>
                        <a:buNone/>
                      </a:pPr>
                      <a:r>
                        <a:rPr lang="en-US" sz="2200" b="0" dirty="0">
                          <a:solidFill>
                            <a:schemeClr val="tx1"/>
                          </a:solidFill>
                        </a:rPr>
                        <a:t>Monitor or twice-weekly GCSF x 4 weeks. Usually don’t need to dose reduce</a:t>
                      </a:r>
                    </a:p>
                  </a:txBody>
                  <a:tcPr marL="121920" marR="121920" marT="60960" marB="60960" anchor="ctr">
                    <a:solidFill>
                      <a:schemeClr val="bg1"/>
                    </a:solidFill>
                  </a:tcPr>
                </a:tc>
                <a:extLst>
                  <a:ext uri="{0D108BD9-81ED-4DB2-BD59-A6C34878D82A}">
                    <a16:rowId xmlns:a16="http://schemas.microsoft.com/office/drawing/2014/main" val="1956557796"/>
                  </a:ext>
                </a:extLst>
              </a:tr>
              <a:tr h="1038363">
                <a:tc>
                  <a:txBody>
                    <a:bodyPr/>
                    <a:lstStyle/>
                    <a:p>
                      <a:r>
                        <a:rPr lang="en-US" sz="2200" b="1" dirty="0"/>
                        <a:t>Nausea/dyspepsia/diarrhea</a:t>
                      </a:r>
                    </a:p>
                  </a:txBody>
                  <a:tcPr marL="121920" marR="121920" marT="60960" marB="60960" anchor="ctr"/>
                </a:tc>
                <a:tc>
                  <a:txBody>
                    <a:bodyPr/>
                    <a:lstStyle/>
                    <a:p>
                      <a:pPr marL="0" indent="0">
                        <a:buFont typeface="Arial" panose="020B0604020202020204" pitchFamily="34" charset="0"/>
                        <a:buNone/>
                      </a:pPr>
                      <a:r>
                        <a:rPr lang="en-US" sz="2200" b="0" dirty="0">
                          <a:solidFill>
                            <a:schemeClr val="tx1"/>
                          </a:solidFill>
                        </a:rPr>
                        <a:t>Mainly seen in ibrutinib and </a:t>
                      </a:r>
                      <a:r>
                        <a:rPr lang="en-US" sz="2200" b="0" dirty="0" err="1">
                          <a:solidFill>
                            <a:schemeClr val="tx1"/>
                          </a:solidFill>
                        </a:rPr>
                        <a:t>venetoclax</a:t>
                      </a:r>
                      <a:endParaRPr lang="en-US" sz="2200" b="0" dirty="0">
                        <a:solidFill>
                          <a:schemeClr val="tx1"/>
                        </a:solidFill>
                      </a:endParaRPr>
                    </a:p>
                  </a:txBody>
                  <a:tcPr marL="121920" marR="121920" marT="60960" marB="60960" anchor="ctr"/>
                </a:tc>
                <a:tc>
                  <a:txBody>
                    <a:bodyPr/>
                    <a:lstStyle/>
                    <a:p>
                      <a:pPr marL="0" indent="0">
                        <a:buFont typeface="Arial" panose="020B0604020202020204" pitchFamily="34" charset="0"/>
                        <a:buNone/>
                      </a:pPr>
                      <a:r>
                        <a:rPr lang="en-US" sz="2200" b="0" dirty="0">
                          <a:solidFill>
                            <a:schemeClr val="tx1"/>
                          </a:solidFill>
                        </a:rPr>
                        <a:t>Dose reduce (ibrutinib) or try </a:t>
                      </a:r>
                      <a:br>
                        <a:rPr lang="en-US" sz="2200" b="0" dirty="0">
                          <a:solidFill>
                            <a:schemeClr val="tx1"/>
                          </a:solidFill>
                        </a:rPr>
                      </a:br>
                      <a:r>
                        <a:rPr lang="en-US" sz="2200" b="0" dirty="0">
                          <a:solidFill>
                            <a:schemeClr val="tx1"/>
                          </a:solidFill>
                        </a:rPr>
                        <a:t>night-time dosing (</a:t>
                      </a:r>
                      <a:r>
                        <a:rPr lang="en-US" sz="2200" b="0" dirty="0" err="1">
                          <a:solidFill>
                            <a:schemeClr val="tx1"/>
                          </a:solidFill>
                        </a:rPr>
                        <a:t>venetoclax</a:t>
                      </a:r>
                      <a:r>
                        <a:rPr lang="en-US" sz="2200" b="0" dirty="0">
                          <a:solidFill>
                            <a:schemeClr val="tx1"/>
                          </a:solidFill>
                        </a:rPr>
                        <a:t>)</a:t>
                      </a:r>
                    </a:p>
                  </a:txBody>
                  <a:tcPr marL="121920" marR="121920" marT="60960" marB="60960" anchor="ctr"/>
                </a:tc>
                <a:extLst>
                  <a:ext uri="{0D108BD9-81ED-4DB2-BD59-A6C34878D82A}">
                    <a16:rowId xmlns:a16="http://schemas.microsoft.com/office/drawing/2014/main" val="3412356437"/>
                  </a:ext>
                </a:extLst>
              </a:tr>
              <a:tr h="768912">
                <a:tc>
                  <a:txBody>
                    <a:bodyPr/>
                    <a:lstStyle/>
                    <a:p>
                      <a:r>
                        <a:rPr lang="en-US" sz="2200" b="1" dirty="0"/>
                        <a:t>Headache</a:t>
                      </a:r>
                    </a:p>
                  </a:txBody>
                  <a:tcPr marL="121920" marR="121920" marT="60960" marB="60960" anchor="ctr">
                    <a:solidFill>
                      <a:schemeClr val="bg1"/>
                    </a:solidFill>
                  </a:tcPr>
                </a:tc>
                <a:tc>
                  <a:txBody>
                    <a:bodyPr/>
                    <a:lstStyle/>
                    <a:p>
                      <a:pPr marL="0" indent="0">
                        <a:buFont typeface="Arial" panose="020B0604020202020204" pitchFamily="34" charset="0"/>
                        <a:buNone/>
                      </a:pPr>
                      <a:r>
                        <a:rPr lang="en-US" sz="2200" b="0" dirty="0">
                          <a:solidFill>
                            <a:schemeClr val="tx1"/>
                          </a:solidFill>
                        </a:rPr>
                        <a:t>Mainly seen in acalabrutinib</a:t>
                      </a:r>
                    </a:p>
                  </a:txBody>
                  <a:tcPr marL="121920" marR="121920" marT="60960" marB="60960" anchor="ctr">
                    <a:solidFill>
                      <a:schemeClr val="bg1"/>
                    </a:solidFill>
                  </a:tcPr>
                </a:tc>
                <a:tc>
                  <a:txBody>
                    <a:bodyPr/>
                    <a:lstStyle/>
                    <a:p>
                      <a:pPr marL="0" indent="0">
                        <a:buFont typeface="Arial" panose="020B0604020202020204" pitchFamily="34" charset="0"/>
                        <a:buNone/>
                      </a:pPr>
                      <a:r>
                        <a:rPr lang="en-US" sz="2200" b="0" dirty="0">
                          <a:solidFill>
                            <a:schemeClr val="tx1"/>
                          </a:solidFill>
                        </a:rPr>
                        <a:t>Caffeine and patience (usually resolves)</a:t>
                      </a:r>
                    </a:p>
                  </a:txBody>
                  <a:tcPr marL="121920" marR="121920" marT="60960" marB="60960" anchor="ctr">
                    <a:solidFill>
                      <a:schemeClr val="bg1"/>
                    </a:solidFill>
                  </a:tcPr>
                </a:tc>
                <a:extLst>
                  <a:ext uri="{0D108BD9-81ED-4DB2-BD59-A6C34878D82A}">
                    <a16:rowId xmlns:a16="http://schemas.microsoft.com/office/drawing/2014/main" val="2396790604"/>
                  </a:ext>
                </a:extLst>
              </a:tr>
            </a:tbl>
          </a:graphicData>
        </a:graphic>
      </p:graphicFrame>
      <p:sp>
        <p:nvSpPr>
          <p:cNvPr id="2" name="TextBox 1">
            <a:extLst>
              <a:ext uri="{FF2B5EF4-FFF2-40B4-BE49-F238E27FC236}">
                <a16:creationId xmlns:a16="http://schemas.microsoft.com/office/drawing/2014/main" id="{F305279C-1435-8F8D-810B-8558BB47B3B2}"/>
              </a:ext>
            </a:extLst>
          </p:cNvPr>
          <p:cNvSpPr txBox="1"/>
          <p:nvPr/>
        </p:nvSpPr>
        <p:spPr>
          <a:xfrm>
            <a:off x="118864" y="6233522"/>
            <a:ext cx="112784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Brown JR et al. </a:t>
            </a:r>
            <a:r>
              <a:rPr kumimoji="0" lang="en-US" sz="1400" b="0" i="1" u="none" strike="noStrike" kern="1200" cap="none" spc="0" normalizeH="0" baseline="0" noProof="0" dirty="0">
                <a:ln>
                  <a:noFill/>
                </a:ln>
                <a:solidFill>
                  <a:prstClr val="black"/>
                </a:solidFill>
                <a:effectLst/>
                <a:uLnTx/>
                <a:uFillTx/>
                <a:latin typeface="Calibri" panose="020F0502020204030204"/>
                <a:ea typeface="MS PGothic" charset="0"/>
                <a:cs typeface="+mn-cs"/>
              </a:rPr>
              <a:t>N Engl J Med </a:t>
            </a: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2025;392(8):748-62; Kater AP et al. </a:t>
            </a:r>
            <a:r>
              <a:rPr kumimoji="0" lang="en-US" sz="1400" b="0" i="1" u="none" strike="noStrike" kern="1200" cap="none" spc="0" normalizeH="0" baseline="0" noProof="0" dirty="0">
                <a:ln>
                  <a:noFill/>
                </a:ln>
                <a:solidFill>
                  <a:prstClr val="black"/>
                </a:solidFill>
                <a:effectLst/>
                <a:uLnTx/>
                <a:uFillTx/>
                <a:latin typeface="Calibri" panose="020F0502020204030204"/>
                <a:ea typeface="MS PGothic" charset="0"/>
                <a:cs typeface="+mn-cs"/>
              </a:rPr>
              <a:t>NEJM Evid </a:t>
            </a: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2022;1. Shadman M et al. </a:t>
            </a:r>
            <a:r>
              <a:rPr kumimoji="0" lang="en-US" sz="1400" b="0" i="1" u="none" strike="noStrike" kern="1200" cap="none" spc="0" normalizeH="0" baseline="0" noProof="0" dirty="0">
                <a:ln>
                  <a:noFill/>
                </a:ln>
                <a:solidFill>
                  <a:prstClr val="black"/>
                </a:solidFill>
                <a:effectLst/>
                <a:uLnTx/>
                <a:uFillTx/>
                <a:latin typeface="Calibri" panose="020F0502020204030204"/>
                <a:ea typeface="MS PGothic" charset="0"/>
                <a:cs typeface="+mn-cs"/>
              </a:rPr>
              <a:t>J Clin Oncol. </a:t>
            </a: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2025;43:2409-17; Tam C.</a:t>
            </a:r>
            <a:r>
              <a:rPr kumimoji="0" lang="en-US" sz="1400" b="0" i="1" u="none" strike="noStrike" kern="1200" cap="none" spc="0" normalizeH="0" baseline="0" noProof="0" dirty="0">
                <a:ln>
                  <a:noFill/>
                </a:ln>
                <a:solidFill>
                  <a:prstClr val="black"/>
                </a:solidFill>
                <a:effectLst/>
                <a:uLnTx/>
                <a:uFillTx/>
                <a:latin typeface="Calibri" panose="020F0502020204030204"/>
                <a:ea typeface="MS PGothic" charset="0"/>
                <a:cs typeface="+mn-cs"/>
              </a:rPr>
              <a:t> Hematology Am Soc </a:t>
            </a:r>
            <a:r>
              <a:rPr kumimoji="0" lang="en-US" sz="1400" b="0" i="1" u="none" strike="noStrike" kern="1200" cap="none" spc="0" normalizeH="0" baseline="0" noProof="0" dirty="0" err="1">
                <a:ln>
                  <a:noFill/>
                </a:ln>
                <a:solidFill>
                  <a:prstClr val="black"/>
                </a:solidFill>
                <a:effectLst/>
                <a:uLnTx/>
                <a:uFillTx/>
                <a:latin typeface="Calibri" panose="020F0502020204030204"/>
                <a:ea typeface="MS PGothic" charset="0"/>
                <a:cs typeface="+mn-cs"/>
              </a:rPr>
              <a:t>Hematol</a:t>
            </a:r>
            <a:r>
              <a:rPr kumimoji="0" lang="en-US" sz="1400" b="0" i="1" u="none" strike="noStrike" kern="1200" cap="none" spc="0" normalizeH="0" baseline="0" noProof="0" dirty="0">
                <a:ln>
                  <a:noFill/>
                </a:ln>
                <a:solidFill>
                  <a:prstClr val="black"/>
                </a:solidFill>
                <a:effectLst/>
                <a:uLnTx/>
                <a:uFillTx/>
                <a:latin typeface="Calibri" panose="020F0502020204030204"/>
                <a:ea typeface="MS PGothic" charset="0"/>
                <a:cs typeface="+mn-cs"/>
              </a:rPr>
              <a:t> Educ Program </a:t>
            </a: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2021:55-8; Timofeeva N et al. </a:t>
            </a:r>
            <a:r>
              <a:rPr kumimoji="0" lang="en-US" sz="1400" b="0" i="1" u="none" strike="noStrike" kern="1200" cap="none" spc="0" normalizeH="0" baseline="0" noProof="0" dirty="0">
                <a:ln>
                  <a:noFill/>
                </a:ln>
                <a:solidFill>
                  <a:prstClr val="black"/>
                </a:solidFill>
                <a:effectLst/>
                <a:uLnTx/>
                <a:uFillTx/>
                <a:latin typeface="Calibri" panose="020F0502020204030204"/>
                <a:ea typeface="MS PGothic" charset="0"/>
                <a:cs typeface="+mn-cs"/>
              </a:rPr>
              <a:t>Blood Neoplasia</a:t>
            </a: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2024;1:100034.  </a:t>
            </a:r>
          </a:p>
        </p:txBody>
      </p:sp>
    </p:spTree>
    <p:extLst>
      <p:ext uri="{BB962C8B-B14F-4D97-AF65-F5344CB8AC3E}">
        <p14:creationId xmlns:p14="http://schemas.microsoft.com/office/powerpoint/2010/main" val="30708820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94D8B-B1F4-D36F-4750-4FB108D610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5CC757-78EC-C7F0-AF51-6589D10402F1}"/>
              </a:ext>
            </a:extLst>
          </p:cNvPr>
          <p:cNvSpPr>
            <a:spLocks noGrp="1"/>
          </p:cNvSpPr>
          <p:nvPr>
            <p:ph type="title"/>
          </p:nvPr>
        </p:nvSpPr>
        <p:spPr>
          <a:xfrm>
            <a:off x="838200" y="95308"/>
            <a:ext cx="10515600" cy="842760"/>
          </a:xfrm>
        </p:spPr>
        <p:txBody>
          <a:bodyPr>
            <a:normAutofit/>
          </a:bodyPr>
          <a:lstStyle/>
          <a:p>
            <a:r>
              <a:rPr lang="en-US" sz="3200" dirty="0">
                <a:solidFill>
                  <a:srgbClr val="0432FF"/>
                </a:solidFill>
                <a:latin typeface="+mn-lt"/>
              </a:rPr>
              <a:t>Adverse Events (AEs) with Bcl-2i-Based Therapy</a:t>
            </a:r>
          </a:p>
        </p:txBody>
      </p:sp>
      <p:sp>
        <p:nvSpPr>
          <p:cNvPr id="4" name="Footer Placeholder 4">
            <a:extLst>
              <a:ext uri="{FF2B5EF4-FFF2-40B4-BE49-F238E27FC236}">
                <a16:creationId xmlns:a16="http://schemas.microsoft.com/office/drawing/2014/main" id="{8EE9A190-E7BF-93BD-322D-016DD1B138C3}"/>
              </a:ext>
            </a:extLst>
          </p:cNvPr>
          <p:cNvSpPr>
            <a:spLocks noGrp="1"/>
          </p:cNvSpPr>
          <p:nvPr/>
        </p:nvSpPr>
        <p:spPr>
          <a:xfrm>
            <a:off x="0" y="6461838"/>
            <a:ext cx="8472264" cy="365125"/>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Seymour JF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 Engl J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2018;378(12):1107-20. 2. Davids M et al. EHA 2025;Abstract PF575.  </a:t>
            </a:r>
          </a:p>
        </p:txBody>
      </p:sp>
      <p:sp>
        <p:nvSpPr>
          <p:cNvPr id="12" name="TextBox 11">
            <a:extLst>
              <a:ext uri="{FF2B5EF4-FFF2-40B4-BE49-F238E27FC236}">
                <a16:creationId xmlns:a16="http://schemas.microsoft.com/office/drawing/2014/main" id="{D43FCA2E-C5D5-56C2-5C25-3F11BF330ECB}"/>
              </a:ext>
            </a:extLst>
          </p:cNvPr>
          <p:cNvSpPr txBox="1"/>
          <p:nvPr/>
        </p:nvSpPr>
        <p:spPr>
          <a:xfrm>
            <a:off x="749055" y="836712"/>
            <a:ext cx="5155357" cy="340519"/>
          </a:xfrm>
          <a:prstGeom prst="roundRect">
            <a:avLst/>
          </a:prstGeom>
          <a:solidFill>
            <a:schemeClr val="accent5">
              <a:lumMod val="20000"/>
              <a:lumOff val="80000"/>
            </a:schemeClr>
          </a:solidFill>
          <a:ln>
            <a:solidFill>
              <a:schemeClr val="tx2">
                <a:lumMod val="75000"/>
              </a:schemeClr>
            </a:solidFill>
          </a:ln>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3333CC"/>
                </a:solidFill>
                <a:effectLst/>
                <a:uLnTx/>
                <a:uFillTx/>
                <a:latin typeface="Lato" panose="020F0502020204030203" pitchFamily="34" charset="0"/>
                <a:ea typeface="Lato" panose="020F0502020204030203" pitchFamily="34" charset="0"/>
                <a:cs typeface="Lato" panose="020F0502020204030203" pitchFamily="34" charset="0"/>
              </a:rPr>
              <a:t>MURANO AEs</a:t>
            </a:r>
            <a:r>
              <a:rPr kumimoji="0" lang="en-US" sz="1400" b="1" i="0" u="none" strike="noStrike" kern="1200" cap="none" spc="0" normalizeH="0" baseline="30000" noProof="0" dirty="0">
                <a:ln>
                  <a:noFill/>
                </a:ln>
                <a:solidFill>
                  <a:srgbClr val="3333CC"/>
                </a:solidFill>
                <a:effectLst/>
                <a:uLnTx/>
                <a:uFillTx/>
                <a:latin typeface="Lato" panose="020F0502020204030203" pitchFamily="34" charset="0"/>
                <a:ea typeface="Lato" panose="020F0502020204030203" pitchFamily="34" charset="0"/>
                <a:cs typeface="Lato" panose="020F0502020204030203" pitchFamily="34" charset="0"/>
              </a:rPr>
              <a:t>1</a:t>
            </a:r>
            <a:endParaRPr kumimoji="0" lang="en-US" sz="1400" b="1" i="0" u="none" strike="noStrike" kern="1200" cap="none" spc="0" normalizeH="0" baseline="0" noProof="0" dirty="0">
              <a:ln>
                <a:noFill/>
              </a:ln>
              <a:solidFill>
                <a:srgbClr val="3333CC"/>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 name="TextBox 2">
            <a:extLst>
              <a:ext uri="{FF2B5EF4-FFF2-40B4-BE49-F238E27FC236}">
                <a16:creationId xmlns:a16="http://schemas.microsoft.com/office/drawing/2014/main" id="{6E3F4818-C504-E078-F13B-45140041FA4F}"/>
              </a:ext>
            </a:extLst>
          </p:cNvPr>
          <p:cNvSpPr txBox="1"/>
          <p:nvPr/>
        </p:nvSpPr>
        <p:spPr>
          <a:xfrm>
            <a:off x="6287588" y="836712"/>
            <a:ext cx="5155357" cy="340519"/>
          </a:xfrm>
          <a:prstGeom prst="roundRect">
            <a:avLst/>
          </a:prstGeom>
          <a:solidFill>
            <a:schemeClr val="accent5">
              <a:lumMod val="20000"/>
              <a:lumOff val="80000"/>
            </a:schemeClr>
          </a:solidFill>
          <a:ln>
            <a:solidFill>
              <a:schemeClr val="tx2">
                <a:lumMod val="75000"/>
              </a:schemeClr>
            </a:solidFill>
          </a:ln>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3333CC"/>
                </a:solidFill>
                <a:effectLst/>
                <a:uLnTx/>
                <a:uFillTx/>
                <a:latin typeface="Lato" panose="020F0502020204030203" pitchFamily="34" charset="0"/>
                <a:ea typeface="Lato" panose="020F0502020204030203" pitchFamily="34" charset="0"/>
                <a:cs typeface="Lato" panose="020F0502020204030203" pitchFamily="34" charset="0"/>
              </a:rPr>
              <a:t>MURANO - Serious AEs</a:t>
            </a:r>
            <a:r>
              <a:rPr kumimoji="0" lang="en-US" sz="1400" b="1" i="0" u="none" strike="noStrike" kern="1200" cap="none" spc="0" normalizeH="0" baseline="30000" noProof="0" dirty="0">
                <a:ln>
                  <a:noFill/>
                </a:ln>
                <a:solidFill>
                  <a:srgbClr val="3333CC"/>
                </a:solidFill>
                <a:effectLst/>
                <a:uLnTx/>
                <a:uFillTx/>
                <a:latin typeface="Lato" panose="020F0502020204030203" pitchFamily="34" charset="0"/>
                <a:ea typeface="Lato" panose="020F0502020204030203" pitchFamily="34" charset="0"/>
                <a:cs typeface="Lato" panose="020F0502020204030203" pitchFamily="34" charset="0"/>
              </a:rPr>
              <a:t>1</a:t>
            </a:r>
            <a:endParaRPr kumimoji="0" lang="en-US" sz="1400" b="1" i="0" u="none" strike="noStrike" kern="1200" cap="none" spc="0" normalizeH="0" baseline="0" noProof="0" dirty="0">
              <a:ln>
                <a:noFill/>
              </a:ln>
              <a:solidFill>
                <a:srgbClr val="3333CC"/>
              </a:solidFill>
              <a:effectLst/>
              <a:uLnTx/>
              <a:uFillTx/>
              <a:latin typeface="Lato" panose="020F0502020204030203" pitchFamily="34" charset="0"/>
              <a:ea typeface="Lato" panose="020F0502020204030203" pitchFamily="34" charset="0"/>
              <a:cs typeface="Lato" panose="020F0502020204030203" pitchFamily="34" charset="0"/>
            </a:endParaRPr>
          </a:p>
        </p:txBody>
      </p:sp>
      <p:grpSp>
        <p:nvGrpSpPr>
          <p:cNvPr id="34" name="Group 33">
            <a:extLst>
              <a:ext uri="{FF2B5EF4-FFF2-40B4-BE49-F238E27FC236}">
                <a16:creationId xmlns:a16="http://schemas.microsoft.com/office/drawing/2014/main" id="{6E6AEEBB-C57A-C1A3-8CE4-B97E94E7040E}"/>
              </a:ext>
            </a:extLst>
          </p:cNvPr>
          <p:cNvGrpSpPr/>
          <p:nvPr/>
        </p:nvGrpSpPr>
        <p:grpSpPr>
          <a:xfrm>
            <a:off x="876215" y="1144489"/>
            <a:ext cx="5008666" cy="2384743"/>
            <a:chOff x="876215" y="1459232"/>
            <a:chExt cx="5008666" cy="2384743"/>
          </a:xfrm>
        </p:grpSpPr>
        <p:pic>
          <p:nvPicPr>
            <p:cNvPr id="8" name="Picture 7">
              <a:extLst>
                <a:ext uri="{FF2B5EF4-FFF2-40B4-BE49-F238E27FC236}">
                  <a16:creationId xmlns:a16="http://schemas.microsoft.com/office/drawing/2014/main" id="{A65DC425-AF8F-95F0-F2EC-A9CB21C3757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1372" t="13298" r="3264" b="50715"/>
            <a:stretch>
              <a:fillRect/>
            </a:stretch>
          </p:blipFill>
          <p:spPr>
            <a:xfrm>
              <a:off x="876215" y="1705362"/>
              <a:ext cx="4919435" cy="2138613"/>
            </a:xfrm>
            <a:prstGeom prst="rect">
              <a:avLst/>
            </a:prstGeom>
          </p:spPr>
        </p:pic>
        <p:sp>
          <p:nvSpPr>
            <p:cNvPr id="11" name="TextBox 10">
              <a:extLst>
                <a:ext uri="{FF2B5EF4-FFF2-40B4-BE49-F238E27FC236}">
                  <a16:creationId xmlns:a16="http://schemas.microsoft.com/office/drawing/2014/main" id="{399532D9-96FF-70B1-95B5-8B9825A326B8}"/>
                </a:ext>
              </a:extLst>
            </p:cNvPr>
            <p:cNvSpPr txBox="1"/>
            <p:nvPr/>
          </p:nvSpPr>
          <p:spPr>
            <a:xfrm>
              <a:off x="3693820" y="1459232"/>
              <a:ext cx="1223412" cy="276999"/>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3333CC"/>
                  </a:solidFill>
                  <a:effectLst/>
                  <a:uLnTx/>
                  <a:uFillTx/>
                  <a:latin typeface="Arial" pitchFamily="-72" charset="0"/>
                  <a:ea typeface="MS PGothic" charset="0"/>
                </a:rPr>
                <a:t>VenR (N=194)</a:t>
              </a:r>
            </a:p>
          </p:txBody>
        </p:sp>
        <p:sp>
          <p:nvSpPr>
            <p:cNvPr id="13" name="TextBox 12">
              <a:extLst>
                <a:ext uri="{FF2B5EF4-FFF2-40B4-BE49-F238E27FC236}">
                  <a16:creationId xmlns:a16="http://schemas.microsoft.com/office/drawing/2014/main" id="{F8B92C19-8AE7-358D-D52C-B7D5F8C6F8C4}"/>
                </a:ext>
              </a:extLst>
            </p:cNvPr>
            <p:cNvSpPr txBox="1"/>
            <p:nvPr/>
          </p:nvSpPr>
          <p:spPr>
            <a:xfrm>
              <a:off x="4858638" y="1459232"/>
              <a:ext cx="1026243" cy="276999"/>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3333CC"/>
                  </a:solidFill>
                  <a:effectLst/>
                  <a:uLnTx/>
                  <a:uFillTx/>
                  <a:latin typeface="Arial" pitchFamily="-72" charset="0"/>
                  <a:ea typeface="MS PGothic" charset="0"/>
                </a:rPr>
                <a:t>BR (N=188)</a:t>
              </a:r>
            </a:p>
          </p:txBody>
        </p:sp>
        <p:sp>
          <p:nvSpPr>
            <p:cNvPr id="17" name="Rectangle 16">
              <a:extLst>
                <a:ext uri="{FF2B5EF4-FFF2-40B4-BE49-F238E27FC236}">
                  <a16:creationId xmlns:a16="http://schemas.microsoft.com/office/drawing/2014/main" id="{5666447E-88D4-CECE-C187-B7CA57598257}"/>
                </a:ext>
              </a:extLst>
            </p:cNvPr>
            <p:cNvSpPr/>
            <p:nvPr/>
          </p:nvSpPr>
          <p:spPr>
            <a:xfrm>
              <a:off x="2604208" y="2166212"/>
              <a:ext cx="147025" cy="136405"/>
            </a:xfrm>
            <a:prstGeom prst="rect">
              <a:avLst/>
            </a:prstGeom>
            <a:solidFill>
              <a:srgbClr val="FEF9EC"/>
            </a:solidFill>
            <a:ln>
              <a:solidFill>
                <a:srgbClr val="FEF9EC"/>
              </a:solidFill>
            </a:ln>
          </p:spPr>
          <p:style>
            <a:lnRef idx="2">
              <a:schemeClr val="accent1">
                <a:shade val="15000"/>
              </a:schemeClr>
            </a:lnRef>
            <a:fillRef idx="1">
              <a:schemeClr val="accent1"/>
            </a:fillRef>
            <a:effectRef idx="0">
              <a:schemeClr val="accent1"/>
            </a:effectRef>
            <a:fontRef idx="minor">
              <a:schemeClr val="lt1"/>
            </a:fontRef>
          </p:style>
          <p:txBody>
            <a:bodyPr vert="horz" lIns="0" tIns="0" rIns="0" bIns="0" rtlCol="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6D7383"/>
                  </a:solidFill>
                  <a:effectLst/>
                  <a:uLnTx/>
                  <a:uFillTx/>
                  <a:latin typeface="Calibri"/>
                  <a:ea typeface="+mn-ea"/>
                  <a:cs typeface="+mn-cs"/>
                </a:rPr>
                <a:t>5%</a:t>
              </a:r>
            </a:p>
          </p:txBody>
        </p:sp>
      </p:grpSp>
      <p:sp>
        <p:nvSpPr>
          <p:cNvPr id="22" name="TextBox 21">
            <a:extLst>
              <a:ext uri="{FF2B5EF4-FFF2-40B4-BE49-F238E27FC236}">
                <a16:creationId xmlns:a16="http://schemas.microsoft.com/office/drawing/2014/main" id="{45DA08C4-BD4D-F232-8667-FDF28AE07FB5}"/>
              </a:ext>
            </a:extLst>
          </p:cNvPr>
          <p:cNvSpPr txBox="1"/>
          <p:nvPr/>
        </p:nvSpPr>
        <p:spPr>
          <a:xfrm>
            <a:off x="749055" y="3899154"/>
            <a:ext cx="5155357" cy="340519"/>
          </a:xfrm>
          <a:prstGeom prst="roundRect">
            <a:avLst/>
          </a:prstGeom>
          <a:solidFill>
            <a:schemeClr val="accent5">
              <a:lumMod val="20000"/>
              <a:lumOff val="80000"/>
            </a:schemeClr>
          </a:solidFill>
          <a:ln>
            <a:solidFill>
              <a:schemeClr val="tx2">
                <a:lumMod val="75000"/>
              </a:schemeClr>
            </a:solidFill>
          </a:ln>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3333CC"/>
                </a:solidFill>
                <a:effectLst/>
                <a:uLnTx/>
                <a:uFillTx/>
                <a:latin typeface="Lato" panose="020F0502020204030203" pitchFamily="34" charset="0"/>
                <a:ea typeface="Lato" panose="020F0502020204030203" pitchFamily="34" charset="0"/>
                <a:cs typeface="Lato" panose="020F0502020204030203" pitchFamily="34" charset="0"/>
              </a:rPr>
              <a:t>ReVenG</a:t>
            </a:r>
            <a:r>
              <a:rPr kumimoji="0" lang="en-US" sz="1400" b="1" i="0" u="none" strike="noStrike" kern="1200" cap="none" spc="0" normalizeH="0" baseline="0" noProof="0" dirty="0">
                <a:ln>
                  <a:noFill/>
                </a:ln>
                <a:solidFill>
                  <a:srgbClr val="3333CC"/>
                </a:solidFill>
                <a:effectLst/>
                <a:uLnTx/>
                <a:uFillTx/>
                <a:latin typeface="Lato" panose="020F0502020204030203" pitchFamily="34" charset="0"/>
                <a:ea typeface="Lato" panose="020F0502020204030203" pitchFamily="34" charset="0"/>
                <a:cs typeface="Lato" panose="020F0502020204030203" pitchFamily="34" charset="0"/>
              </a:rPr>
              <a:t> AEs</a:t>
            </a:r>
            <a:r>
              <a:rPr kumimoji="0" lang="en-US" sz="1400" b="1" i="0" u="none" strike="noStrike" kern="1200" cap="none" spc="0" normalizeH="0" baseline="30000" noProof="0" dirty="0">
                <a:ln>
                  <a:noFill/>
                </a:ln>
                <a:solidFill>
                  <a:srgbClr val="3333CC"/>
                </a:solidFill>
                <a:effectLst/>
                <a:uLnTx/>
                <a:uFillTx/>
                <a:latin typeface="Lato" panose="020F0502020204030203" pitchFamily="34" charset="0"/>
                <a:ea typeface="Lato" panose="020F0502020204030203" pitchFamily="34" charset="0"/>
                <a:cs typeface="Lato" panose="020F0502020204030203" pitchFamily="34" charset="0"/>
              </a:rPr>
              <a:t>2 </a:t>
            </a:r>
            <a:r>
              <a:rPr kumimoji="0" lang="en-US" sz="1400" b="1" i="0" u="none" strike="noStrike" kern="1200" cap="none" spc="0" normalizeH="0" baseline="0" noProof="0" dirty="0">
                <a:ln>
                  <a:noFill/>
                </a:ln>
                <a:solidFill>
                  <a:srgbClr val="3333CC"/>
                </a:solidFill>
                <a:effectLst/>
                <a:uLnTx/>
                <a:uFillTx/>
                <a:latin typeface="Lato" panose="020F0502020204030203" pitchFamily="34" charset="0"/>
                <a:ea typeface="Lato" panose="020F0502020204030203" pitchFamily="34" charset="0"/>
                <a:cs typeface="Lato" panose="020F0502020204030203" pitchFamily="34" charset="0"/>
              </a:rPr>
              <a:t>(&gt;10% of patients, N=25)</a:t>
            </a:r>
          </a:p>
        </p:txBody>
      </p:sp>
      <p:sp>
        <p:nvSpPr>
          <p:cNvPr id="23" name="TextBox 22">
            <a:extLst>
              <a:ext uri="{FF2B5EF4-FFF2-40B4-BE49-F238E27FC236}">
                <a16:creationId xmlns:a16="http://schemas.microsoft.com/office/drawing/2014/main" id="{1AD80B3D-1F9C-8BEE-2CAD-1194BD413989}"/>
              </a:ext>
            </a:extLst>
          </p:cNvPr>
          <p:cNvSpPr txBox="1"/>
          <p:nvPr/>
        </p:nvSpPr>
        <p:spPr>
          <a:xfrm>
            <a:off x="6287588" y="3899154"/>
            <a:ext cx="5155357" cy="340519"/>
          </a:xfrm>
          <a:prstGeom prst="roundRect">
            <a:avLst/>
          </a:prstGeom>
          <a:solidFill>
            <a:schemeClr val="accent5">
              <a:lumMod val="20000"/>
              <a:lumOff val="80000"/>
            </a:schemeClr>
          </a:solidFill>
          <a:ln>
            <a:solidFill>
              <a:schemeClr val="tx2">
                <a:lumMod val="75000"/>
              </a:schemeClr>
            </a:solidFill>
          </a:ln>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3333CC"/>
                </a:solidFill>
                <a:effectLst/>
                <a:uLnTx/>
                <a:uFillTx/>
                <a:latin typeface="Lato" panose="020F0502020204030203" pitchFamily="34" charset="0"/>
                <a:ea typeface="Lato" panose="020F0502020204030203" pitchFamily="34" charset="0"/>
                <a:cs typeface="Lato" panose="020F0502020204030203" pitchFamily="34" charset="0"/>
              </a:rPr>
              <a:t>ReVenG</a:t>
            </a:r>
            <a:r>
              <a:rPr kumimoji="0" lang="en-US" sz="1400" b="1" i="0" u="none" strike="noStrike" kern="1200" cap="none" spc="0" normalizeH="0" baseline="0" noProof="0" dirty="0">
                <a:ln>
                  <a:noFill/>
                </a:ln>
                <a:solidFill>
                  <a:srgbClr val="3333CC"/>
                </a:solidFill>
                <a:effectLst/>
                <a:uLnTx/>
                <a:uFillTx/>
                <a:latin typeface="Lato" panose="020F0502020204030203" pitchFamily="34" charset="0"/>
                <a:ea typeface="Lato" panose="020F0502020204030203" pitchFamily="34" charset="0"/>
                <a:cs typeface="Lato" panose="020F0502020204030203" pitchFamily="34" charset="0"/>
              </a:rPr>
              <a:t> AEs</a:t>
            </a:r>
            <a:r>
              <a:rPr kumimoji="0" lang="en-US" sz="1400" b="1" i="0" u="none" strike="noStrike" kern="1200" cap="none" spc="0" normalizeH="0" baseline="30000" noProof="0" dirty="0">
                <a:ln>
                  <a:noFill/>
                </a:ln>
                <a:solidFill>
                  <a:srgbClr val="3333CC"/>
                </a:solidFill>
                <a:effectLst/>
                <a:uLnTx/>
                <a:uFillTx/>
                <a:latin typeface="Lato" panose="020F0502020204030203" pitchFamily="34" charset="0"/>
                <a:ea typeface="Lato" panose="020F0502020204030203" pitchFamily="34" charset="0"/>
                <a:cs typeface="Lato" panose="020F0502020204030203" pitchFamily="34" charset="0"/>
              </a:rPr>
              <a:t>2 </a:t>
            </a:r>
            <a:r>
              <a:rPr kumimoji="0" lang="en-US" sz="1400" b="1" i="0" u="none" strike="noStrike" kern="1200" cap="none" spc="0" normalizeH="0" baseline="0" noProof="0" dirty="0">
                <a:ln>
                  <a:noFill/>
                </a:ln>
                <a:solidFill>
                  <a:srgbClr val="3333CC"/>
                </a:solidFill>
                <a:effectLst/>
                <a:uLnTx/>
                <a:uFillTx/>
                <a:latin typeface="Lato" panose="020F0502020204030203" pitchFamily="34" charset="0"/>
                <a:ea typeface="Lato" panose="020F0502020204030203" pitchFamily="34" charset="0"/>
                <a:cs typeface="Lato" panose="020F0502020204030203" pitchFamily="34" charset="0"/>
              </a:rPr>
              <a:t>(&gt;5% Grade ≥ 3 TEAEs, N=25)</a:t>
            </a:r>
          </a:p>
        </p:txBody>
      </p:sp>
      <p:graphicFrame>
        <p:nvGraphicFramePr>
          <p:cNvPr id="33" name="Chart 32">
            <a:extLst>
              <a:ext uri="{FF2B5EF4-FFF2-40B4-BE49-F238E27FC236}">
                <a16:creationId xmlns:a16="http://schemas.microsoft.com/office/drawing/2014/main" id="{056703D9-A42B-F0D1-50EF-91E79A63A230}"/>
              </a:ext>
            </a:extLst>
          </p:cNvPr>
          <p:cNvGraphicFramePr>
            <a:graphicFrameLocks noGrp="1"/>
          </p:cNvGraphicFramePr>
          <p:nvPr/>
        </p:nvGraphicFramePr>
        <p:xfrm>
          <a:off x="749054" y="4262109"/>
          <a:ext cx="5046596" cy="2243272"/>
        </p:xfrm>
        <a:graphic>
          <a:graphicData uri="http://schemas.openxmlformats.org/drawingml/2006/chart">
            <c:chart xmlns:c="http://schemas.openxmlformats.org/drawingml/2006/chart" xmlns:r="http://schemas.openxmlformats.org/officeDocument/2006/relationships" r:id="rId4"/>
          </a:graphicData>
        </a:graphic>
      </p:graphicFrame>
      <p:grpSp>
        <p:nvGrpSpPr>
          <p:cNvPr id="37" name="Group 36">
            <a:extLst>
              <a:ext uri="{FF2B5EF4-FFF2-40B4-BE49-F238E27FC236}">
                <a16:creationId xmlns:a16="http://schemas.microsoft.com/office/drawing/2014/main" id="{40F475C5-810F-6DD0-1641-37E823744893}"/>
              </a:ext>
            </a:extLst>
          </p:cNvPr>
          <p:cNvGrpSpPr/>
          <p:nvPr/>
        </p:nvGrpSpPr>
        <p:grpSpPr>
          <a:xfrm>
            <a:off x="6396349" y="1195723"/>
            <a:ext cx="5004308" cy="2198954"/>
            <a:chOff x="6396349" y="1510466"/>
            <a:chExt cx="5004308" cy="2198954"/>
          </a:xfrm>
        </p:grpSpPr>
        <p:pic>
          <p:nvPicPr>
            <p:cNvPr id="7" name="Picture 6">
              <a:extLst>
                <a:ext uri="{FF2B5EF4-FFF2-40B4-BE49-F238E27FC236}">
                  <a16:creationId xmlns:a16="http://schemas.microsoft.com/office/drawing/2014/main" id="{42214A14-32B7-F6A2-ACC4-42BFBC53191B}"/>
                </a:ext>
              </a:extLst>
            </p:cNvPr>
            <p:cNvPicPr>
              <a:picLocks noChangeAspect="1"/>
            </p:cNvPicPr>
            <p:nvPr/>
          </p:nvPicPr>
          <p:blipFill>
            <a:blip r:embed="rId2">
              <a:extLst>
                <a:ext uri="{BEBA8EAE-BF5A-486C-A8C5-ECC9F3942E4B}">
                  <a14:imgProps xmlns:a14="http://schemas.microsoft.com/office/drawing/2010/main">
                    <a14:imgLayer r:embed="rId5">
                      <a14:imgEffect>
                        <a14:sharpenSoften amount="25000"/>
                      </a14:imgEffect>
                    </a14:imgLayer>
                  </a14:imgProps>
                </a:ext>
              </a:extLst>
            </a:blip>
            <a:srcRect l="1372" t="63044" r="3264" b="1017"/>
            <a:stretch>
              <a:fillRect/>
            </a:stretch>
          </p:blipFill>
          <p:spPr>
            <a:xfrm>
              <a:off x="6396349" y="1802051"/>
              <a:ext cx="4919436" cy="1907369"/>
            </a:xfrm>
            <a:prstGeom prst="rect">
              <a:avLst/>
            </a:prstGeom>
          </p:spPr>
        </p:pic>
        <p:sp>
          <p:nvSpPr>
            <p:cNvPr id="35" name="TextBox 34">
              <a:extLst>
                <a:ext uri="{FF2B5EF4-FFF2-40B4-BE49-F238E27FC236}">
                  <a16:creationId xmlns:a16="http://schemas.microsoft.com/office/drawing/2014/main" id="{B318B2F4-E3FC-37FF-2CF5-C32A751B999D}"/>
                </a:ext>
              </a:extLst>
            </p:cNvPr>
            <p:cNvSpPr txBox="1"/>
            <p:nvPr/>
          </p:nvSpPr>
          <p:spPr>
            <a:xfrm>
              <a:off x="9209596" y="1510466"/>
              <a:ext cx="1223412" cy="276999"/>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3333CC"/>
                  </a:solidFill>
                  <a:effectLst/>
                  <a:uLnTx/>
                  <a:uFillTx/>
                  <a:latin typeface="Arial" pitchFamily="-72" charset="0"/>
                  <a:ea typeface="MS PGothic" charset="0"/>
                </a:rPr>
                <a:t>VenR (N=194)</a:t>
              </a:r>
            </a:p>
          </p:txBody>
        </p:sp>
        <p:sp>
          <p:nvSpPr>
            <p:cNvPr id="36" name="TextBox 35">
              <a:extLst>
                <a:ext uri="{FF2B5EF4-FFF2-40B4-BE49-F238E27FC236}">
                  <a16:creationId xmlns:a16="http://schemas.microsoft.com/office/drawing/2014/main" id="{A5F6C3E4-D71C-B53C-500C-9274A2F9F30D}"/>
                </a:ext>
              </a:extLst>
            </p:cNvPr>
            <p:cNvSpPr txBox="1"/>
            <p:nvPr/>
          </p:nvSpPr>
          <p:spPr>
            <a:xfrm>
              <a:off x="10374414" y="1510466"/>
              <a:ext cx="1026243" cy="276999"/>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3333CC"/>
                  </a:solidFill>
                  <a:effectLst/>
                  <a:uLnTx/>
                  <a:uFillTx/>
                  <a:latin typeface="Arial" pitchFamily="-72" charset="0"/>
                  <a:ea typeface="MS PGothic" charset="0"/>
                </a:rPr>
                <a:t>BR (N=188)</a:t>
              </a:r>
            </a:p>
          </p:txBody>
        </p:sp>
      </p:grpSp>
      <p:graphicFrame>
        <p:nvGraphicFramePr>
          <p:cNvPr id="39" name="Chart 38">
            <a:extLst>
              <a:ext uri="{FF2B5EF4-FFF2-40B4-BE49-F238E27FC236}">
                <a16:creationId xmlns:a16="http://schemas.microsoft.com/office/drawing/2014/main" id="{3D72469D-49ED-69C2-6A4C-1CB4326FEF7B}"/>
              </a:ext>
            </a:extLst>
          </p:cNvPr>
          <p:cNvGraphicFramePr>
            <a:graphicFrameLocks noGrp="1"/>
          </p:cNvGraphicFramePr>
          <p:nvPr/>
        </p:nvGraphicFramePr>
        <p:xfrm>
          <a:off x="6266322" y="4308221"/>
          <a:ext cx="5238105" cy="1808380"/>
        </p:xfrm>
        <a:graphic>
          <a:graphicData uri="http://schemas.openxmlformats.org/drawingml/2006/chart">
            <c:chart xmlns:c="http://schemas.openxmlformats.org/drawingml/2006/chart" xmlns:r="http://schemas.openxmlformats.org/officeDocument/2006/relationships" r:id="rId6"/>
          </a:graphicData>
        </a:graphic>
      </p:graphicFrame>
      <p:sp>
        <p:nvSpPr>
          <p:cNvPr id="5" name="Rectangle 4">
            <a:extLst>
              <a:ext uri="{FF2B5EF4-FFF2-40B4-BE49-F238E27FC236}">
                <a16:creationId xmlns:a16="http://schemas.microsoft.com/office/drawing/2014/main" id="{CD652283-53A2-7581-1B17-A6DDBBD4541C}"/>
              </a:ext>
            </a:extLst>
          </p:cNvPr>
          <p:cNvSpPr/>
          <p:nvPr/>
        </p:nvSpPr>
        <p:spPr bwMode="auto">
          <a:xfrm>
            <a:off x="6528048" y="2826225"/>
            <a:ext cx="4536504" cy="144016"/>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17358383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49" name="Rectangle 2"/>
          <p:cNvSpPr>
            <a:spLocks noGrp="1" noChangeArrowheads="1"/>
          </p:cNvSpPr>
          <p:nvPr>
            <p:ph type="title"/>
          </p:nvPr>
        </p:nvSpPr>
        <p:spPr>
          <a:xfrm>
            <a:off x="895584" y="183915"/>
            <a:ext cx="10363200" cy="700088"/>
          </a:xfrm>
        </p:spPr>
        <p:txBody>
          <a:bodyPr/>
          <a:lstStyle/>
          <a:p>
            <a:pPr eaLnBrk="1" hangingPunct="1"/>
            <a:r>
              <a:rPr lang="en-US" sz="3200" dirty="0">
                <a:solidFill>
                  <a:srgbClr val="0432FF"/>
                </a:solidFill>
                <a:latin typeface="+mn-lt"/>
                <a:ea typeface="Calibri Light" panose="020F0302020204030204" pitchFamily="34" charset="0"/>
                <a:cs typeface="Calibri Light" panose="020F0302020204030204" pitchFamily="34" charset="0"/>
              </a:rPr>
              <a:t>Venetoclax Induces Rapid Reduction in CLL</a:t>
            </a:r>
          </a:p>
        </p:txBody>
      </p:sp>
      <p:sp>
        <p:nvSpPr>
          <p:cNvPr id="565250" name="Content Placeholder 2"/>
          <p:cNvSpPr>
            <a:spLocks noGrp="1"/>
          </p:cNvSpPr>
          <p:nvPr>
            <p:ph sz="half" idx="1"/>
          </p:nvPr>
        </p:nvSpPr>
        <p:spPr>
          <a:xfrm>
            <a:off x="406400" y="1482725"/>
            <a:ext cx="5791200" cy="4114800"/>
          </a:xfrm>
        </p:spPr>
        <p:txBody>
          <a:bodyPr/>
          <a:lstStyle/>
          <a:p>
            <a:r>
              <a:rPr lang="en-US" sz="2000" dirty="0">
                <a:latin typeface="Helvetica" charset="0"/>
                <a:cs typeface="Helvetica" charset="0"/>
              </a:rPr>
              <a:t>Single dose of 200mg (n=2) or 100mg (n=1)</a:t>
            </a:r>
          </a:p>
          <a:p>
            <a:r>
              <a:rPr lang="en-US" sz="2000" dirty="0">
                <a:latin typeface="Helvetica" charset="0"/>
                <a:cs typeface="Helvetica" charset="0"/>
              </a:rPr>
              <a:t>Rapid reduction in CLL within 24hrs</a:t>
            </a:r>
          </a:p>
          <a:p>
            <a:r>
              <a:rPr lang="en-US" sz="2000" dirty="0">
                <a:latin typeface="Helvetica" charset="0"/>
                <a:cs typeface="Helvetica" charset="0"/>
              </a:rPr>
              <a:t>Evidence of TLS in all 3 patients, one with transient disseminated intravascular coagulation</a:t>
            </a:r>
          </a:p>
        </p:txBody>
      </p:sp>
      <p:grpSp>
        <p:nvGrpSpPr>
          <p:cNvPr id="565252" name="Group 5"/>
          <p:cNvGrpSpPr>
            <a:grpSpLocks/>
          </p:cNvGrpSpPr>
          <p:nvPr/>
        </p:nvGrpSpPr>
        <p:grpSpPr bwMode="auto">
          <a:xfrm>
            <a:off x="406400" y="952500"/>
            <a:ext cx="11176000" cy="76200"/>
            <a:chOff x="192" y="624"/>
            <a:chExt cx="5280" cy="48"/>
          </a:xfrm>
        </p:grpSpPr>
        <p:sp>
          <p:nvSpPr>
            <p:cNvPr id="565256" name="Line 6"/>
            <p:cNvSpPr>
              <a:spLocks noChangeShapeType="1"/>
            </p:cNvSpPr>
            <p:nvPr/>
          </p:nvSpPr>
          <p:spPr bwMode="auto">
            <a:xfrm>
              <a:off x="432" y="624"/>
              <a:ext cx="5040" cy="0"/>
            </a:xfrm>
            <a:prstGeom prst="line">
              <a:avLst/>
            </a:prstGeom>
            <a:noFill/>
            <a:ln w="12700">
              <a:solidFill>
                <a:srgbClr val="ED181E"/>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65257" name="Rectangle 7"/>
            <p:cNvSpPr>
              <a:spLocks noChangeArrowheads="1"/>
            </p:cNvSpPr>
            <p:nvPr/>
          </p:nvSpPr>
          <p:spPr bwMode="auto">
            <a:xfrm>
              <a:off x="192" y="624"/>
              <a:ext cx="3120" cy="48"/>
            </a:xfrm>
            <a:prstGeom prst="rect">
              <a:avLst/>
            </a:prstGeom>
            <a:solidFill>
              <a:srgbClr val="ED181E"/>
            </a:solidFill>
            <a:ln w="9525">
              <a:solidFill>
                <a:srgbClr val="ED181E"/>
              </a:solidFill>
              <a:miter lim="800000"/>
              <a:headEnd/>
              <a:tailEnd/>
            </a:ln>
          </p:spPr>
          <p:txBody>
            <a:bodyPr wrap="none" anchor="ct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grpSp>
      <p:sp>
        <p:nvSpPr>
          <p:cNvPr id="565253" name="TextBox 4"/>
          <p:cNvSpPr txBox="1">
            <a:spLocks noChangeArrowheads="1"/>
          </p:cNvSpPr>
          <p:nvPr/>
        </p:nvSpPr>
        <p:spPr bwMode="auto">
          <a:xfrm>
            <a:off x="6718080" y="6036381"/>
            <a:ext cx="4540704" cy="666977"/>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Lymphocyte Counts (Red; n = 2) and LDH (Blue; n = 3) post first dose</a:t>
            </a:r>
          </a:p>
        </p:txBody>
      </p:sp>
      <p:pic>
        <p:nvPicPr>
          <p:cNvPr id="565254" name="Picture 6" descr="First 3 subjects Graphs_nudged_revised.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18080" y="1186098"/>
            <a:ext cx="5389033"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5255" name="Rectangle 18"/>
          <p:cNvSpPr>
            <a:spLocks noChangeArrowheads="1"/>
          </p:cNvSpPr>
          <p:nvPr/>
        </p:nvSpPr>
        <p:spPr bwMode="auto">
          <a:xfrm>
            <a:off x="154856" y="6144096"/>
            <a:ext cx="7107088"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Souers AJ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Nat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2013;19:202-8; Roberts et al. 2012 EHA Congress.</a:t>
            </a:r>
          </a:p>
        </p:txBody>
      </p:sp>
      <p:sp>
        <p:nvSpPr>
          <p:cNvPr id="3" name="Text Placeholder 9">
            <a:extLst>
              <a:ext uri="{FF2B5EF4-FFF2-40B4-BE49-F238E27FC236}">
                <a16:creationId xmlns:a16="http://schemas.microsoft.com/office/drawing/2014/main" id="{5A5572AE-38AF-5F69-A61E-39FB3B296CED}"/>
              </a:ext>
            </a:extLst>
          </p:cNvPr>
          <p:cNvSpPr txBox="1">
            <a:spLocks/>
          </p:cNvSpPr>
          <p:nvPr/>
        </p:nvSpPr>
        <p:spPr bwMode="auto">
          <a:xfrm>
            <a:off x="154857" y="6544170"/>
            <a:ext cx="6301184" cy="266903"/>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None/>
              <a:defRPr sz="1333" b="1">
                <a:solidFill>
                  <a:schemeClr val="tx1">
                    <a:lumMod val="50000"/>
                    <a:lumOff val="50000"/>
                  </a:schemeClr>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None/>
              <a:defRPr sz="1400" b="1">
                <a:solidFill>
                  <a:schemeClr val="tx1">
                    <a:lumMod val="50000"/>
                    <a:lumOff val="50000"/>
                  </a:schemeClr>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None/>
              <a:defRPr sz="1400" b="1">
                <a:solidFill>
                  <a:schemeClr val="tx1">
                    <a:lumMod val="50000"/>
                    <a:lumOff val="50000"/>
                  </a:schemeClr>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None/>
              <a:defRPr sz="1400" b="1">
                <a:solidFill>
                  <a:schemeClr val="tx1">
                    <a:lumMod val="50000"/>
                    <a:lumOff val="50000"/>
                  </a:schemeClr>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None/>
              <a:defRPr sz="1400" b="1">
                <a:solidFill>
                  <a:schemeClr val="tx1">
                    <a:lumMod val="50000"/>
                    <a:lumOff val="50000"/>
                  </a:schemeClr>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390525" marR="0" lvl="0" indent="-29210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1333" b="0" i="0" u="none" strike="noStrike" kern="0" cap="none" spc="0" normalizeH="0" baseline="0" noProof="0" dirty="0">
                <a:ln>
                  <a:noFill/>
                </a:ln>
                <a:solidFill>
                  <a:srgbClr val="000000"/>
                </a:solidFill>
                <a:effectLst/>
                <a:uLnTx/>
                <a:uFillTx/>
                <a:latin typeface="Calibri" charset="0"/>
                <a:ea typeface="MS PGothic" pitchFamily="34" charset="-128"/>
              </a:rPr>
              <a:t>Content courtesy of Professor Constantine Tam, MBBS, MD</a:t>
            </a:r>
          </a:p>
        </p:txBody>
      </p:sp>
    </p:spTree>
    <p:extLst>
      <p:ext uri="{BB962C8B-B14F-4D97-AF65-F5344CB8AC3E}">
        <p14:creationId xmlns:p14="http://schemas.microsoft.com/office/powerpoint/2010/main" val="1743315966"/>
      </p:ext>
    </p:extLst>
  </p:cSld>
  <p:clrMapOvr>
    <a:masterClrMapping/>
  </p:clrMapOvr>
  <mc:AlternateContent xmlns:mc="http://schemas.openxmlformats.org/markup-compatibility/2006" xmlns:p14="http://schemas.microsoft.com/office/powerpoint/2010/main">
    <mc:Choice Requires="p14">
      <p:transition p14:dur="1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1.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0cxCUTrzp..khx_FJMRB_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ZEROBASED" val="False"/>
</p:tagLst>
</file>

<file path=ppt/tags/tag25.xml><?xml version="1.0" encoding="utf-8"?>
<p:tagLst xmlns:a="http://schemas.openxmlformats.org/drawingml/2006/main" xmlns:r="http://schemas.openxmlformats.org/officeDocument/2006/relationships" xmlns:p="http://schemas.openxmlformats.org/presentationml/2006/main">
  <p:tag name="ZEROBASED" val="False"/>
</p:tagLst>
</file>

<file path=ppt/tags/tag26.xml><?xml version="1.0" encoding="utf-8"?>
<p:tagLst xmlns:a="http://schemas.openxmlformats.org/drawingml/2006/main" xmlns:r="http://schemas.openxmlformats.org/officeDocument/2006/relationships" xmlns:p="http://schemas.openxmlformats.org/presentationml/2006/main">
  <p:tag name="AS_UNIQUEID" val="13"/>
</p:tagLst>
</file>

<file path=ppt/tags/tag27.xml><?xml version="1.0" encoding="utf-8"?>
<p:tagLst xmlns:a="http://schemas.openxmlformats.org/drawingml/2006/main" xmlns:r="http://schemas.openxmlformats.org/officeDocument/2006/relationships" xmlns:p="http://schemas.openxmlformats.org/presentationml/2006/main">
  <p:tag name="AS_UNIQUEID" val="14"/>
</p:tagLst>
</file>

<file path=ppt/tags/tag28.xml><?xml version="1.0" encoding="utf-8"?>
<p:tagLst xmlns:a="http://schemas.openxmlformats.org/drawingml/2006/main" xmlns:r="http://schemas.openxmlformats.org/officeDocument/2006/relationships" xmlns:p="http://schemas.openxmlformats.org/presentationml/2006/main">
  <p:tag name="AS_UNIQUEID" val="15"/>
</p:tagLst>
</file>

<file path=ppt/tags/tag29.xml><?xml version="1.0" encoding="utf-8"?>
<p:tagLst xmlns:a="http://schemas.openxmlformats.org/drawingml/2006/main" xmlns:r="http://schemas.openxmlformats.org/officeDocument/2006/relationships" xmlns:p="http://schemas.openxmlformats.org/presentationml/2006/main">
  <p:tag name="TIMING" val="|37.1|50.6"/>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TIMING" val="|37.1|50.6"/>
</p:tagLst>
</file>

<file path=ppt/tags/tag31.xml><?xml version="1.0" encoding="utf-8"?>
<p:tagLst xmlns:a="http://schemas.openxmlformats.org/drawingml/2006/main" xmlns:r="http://schemas.openxmlformats.org/officeDocument/2006/relationships" xmlns:p="http://schemas.openxmlformats.org/presentationml/2006/main">
  <p:tag name="TIMING" val="|37.1|50.6"/>
</p:tagLst>
</file>

<file path=ppt/tags/tag32.xml><?xml version="1.0" encoding="utf-8"?>
<p:tagLst xmlns:a="http://schemas.openxmlformats.org/drawingml/2006/main" xmlns:r="http://schemas.openxmlformats.org/officeDocument/2006/relationships" xmlns:p="http://schemas.openxmlformats.org/presentationml/2006/main">
  <p:tag name="TIMING" val="|37.1|50.6"/>
</p:tagLst>
</file>

<file path=ppt/tags/tag33.xml><?xml version="1.0" encoding="utf-8"?>
<p:tagLst xmlns:a="http://schemas.openxmlformats.org/drawingml/2006/main" xmlns:r="http://schemas.openxmlformats.org/officeDocument/2006/relationships" xmlns:p="http://schemas.openxmlformats.org/presentationml/2006/main">
  <p:tag name="TIMING" val="|37.1|50.6"/>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35.xml><?xml version="1.0" encoding="utf-8"?>
<p:tagLst xmlns:a="http://schemas.openxmlformats.org/drawingml/2006/main" xmlns:r="http://schemas.openxmlformats.org/officeDocument/2006/relationships" xmlns:p="http://schemas.openxmlformats.org/presentationml/2006/main">
  <p:tag name="KPI_HAS_CHART" val="false"/>
</p:tagLst>
</file>

<file path=ppt/tags/tag36.xml><?xml version="1.0" encoding="utf-8"?>
<p:tagLst xmlns:a="http://schemas.openxmlformats.org/drawingml/2006/main" xmlns:r="http://schemas.openxmlformats.org/officeDocument/2006/relationships" xmlns:p="http://schemas.openxmlformats.org/presentationml/2006/main">
  <p:tag name="KPI_HAS_CHART" val="false"/>
</p:tagLst>
</file>

<file path=ppt/tags/tag37.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Content Slides">
  <a:themeElements>
    <a:clrScheme name="UC San Diego Health">
      <a:dk1>
        <a:srgbClr val="464749"/>
      </a:dk1>
      <a:lt1>
        <a:srgbClr val="FFFFFF"/>
      </a:lt1>
      <a:dk2>
        <a:srgbClr val="101D3A"/>
      </a:dk2>
      <a:lt2>
        <a:srgbClr val="FFFFFF"/>
      </a:lt2>
      <a:accent1>
        <a:srgbClr val="0C68AC"/>
      </a:accent1>
      <a:accent2>
        <a:srgbClr val="15A599"/>
      </a:accent2>
      <a:accent3>
        <a:srgbClr val="0C636E"/>
      </a:accent3>
      <a:accent4>
        <a:srgbClr val="443D82"/>
      </a:accent4>
      <a:accent5>
        <a:srgbClr val="671943"/>
      </a:accent5>
      <a:accent6>
        <a:srgbClr val="A7B306"/>
      </a:accent6>
      <a:hlink>
        <a:srgbClr val="AA0023"/>
      </a:hlink>
      <a:folHlink>
        <a:srgbClr val="0C68A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SDSOM-PPT-16x9" id="{01152602-9CA4-A942-BE01-6E46E59C5540}" vid="{ACA8B805-7C2F-424F-824A-5B42387B5E15}"/>
    </a:ext>
  </a:extLst>
</a:theme>
</file>

<file path=ppt/theme/theme11.xml><?xml version="1.0" encoding="utf-8"?>
<a:theme xmlns:a="http://schemas.openxmlformats.org/drawingml/2006/main" name="Photos">
  <a:themeElements>
    <a:clrScheme name="UC San Diego Health">
      <a:dk1>
        <a:srgbClr val="464749"/>
      </a:dk1>
      <a:lt1>
        <a:srgbClr val="FFFFFF"/>
      </a:lt1>
      <a:dk2>
        <a:srgbClr val="101D3A"/>
      </a:dk2>
      <a:lt2>
        <a:srgbClr val="FFFFFF"/>
      </a:lt2>
      <a:accent1>
        <a:srgbClr val="0C68AC"/>
      </a:accent1>
      <a:accent2>
        <a:srgbClr val="15A599"/>
      </a:accent2>
      <a:accent3>
        <a:srgbClr val="0C636E"/>
      </a:accent3>
      <a:accent4>
        <a:srgbClr val="443D82"/>
      </a:accent4>
      <a:accent5>
        <a:srgbClr val="671943"/>
      </a:accent5>
      <a:accent6>
        <a:srgbClr val="A7B306"/>
      </a:accent6>
      <a:hlink>
        <a:srgbClr val="AA0023"/>
      </a:hlink>
      <a:folHlink>
        <a:srgbClr val="0C68A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SDSOM-PPT-16x9" id="{01152602-9CA4-A942-BE01-6E46E59C5540}" vid="{C04BE24B-EFF7-F548-A5BC-55EE865B131A}"/>
    </a:ext>
  </a:extLst>
</a:theme>
</file>

<file path=ppt/theme/theme1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4.xml><?xml version="1.0" encoding="utf-8"?>
<a:theme xmlns:a="http://schemas.openxmlformats.org/drawingml/2006/main" name="WCM_Template_Cobranded PPT_Gray">
  <a:themeElements>
    <a:clrScheme name="WCM 2022">
      <a:dk1>
        <a:srgbClr val="2D2E2D"/>
      </a:dk1>
      <a:lt1>
        <a:srgbClr val="FFFFFF"/>
      </a:lt1>
      <a:dk2>
        <a:srgbClr val="555555"/>
      </a:dk2>
      <a:lt2>
        <a:srgbClr val="EFEEED"/>
      </a:lt2>
      <a:accent1>
        <a:srgbClr val="B31B1B"/>
      </a:accent1>
      <a:accent2>
        <a:srgbClr val="CF4520"/>
      </a:accent2>
      <a:accent3>
        <a:srgbClr val="E87722"/>
      </a:accent3>
      <a:accent4>
        <a:srgbClr val="FFC72C"/>
      </a:accent4>
      <a:accent5>
        <a:srgbClr val="8D8E8D"/>
      </a:accent5>
      <a:accent6>
        <a:srgbClr val="CECFCD"/>
      </a:accent6>
      <a:hlink>
        <a:srgbClr val="272727"/>
      </a:hlink>
      <a:folHlink>
        <a:srgbClr val="27272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cm_template_masterbrand_wide_ppt_white" id="{907254EC-2902-A44B-BCB7-1945B2D07FF4}" vid="{49B71980-DE23-324C-99C3-85255CCFAC7B}"/>
    </a:ext>
  </a:extLst>
</a:theme>
</file>

<file path=ppt/theme/theme15.xml><?xml version="1.0" encoding="utf-8"?>
<a:theme xmlns:a="http://schemas.openxmlformats.org/drawingml/2006/main" name="1_WCM_Template_Cobranded PPT_Gray">
  <a:themeElements>
    <a:clrScheme name="WCM 2022">
      <a:dk1>
        <a:srgbClr val="2D2E2D"/>
      </a:dk1>
      <a:lt1>
        <a:srgbClr val="FFFFFF"/>
      </a:lt1>
      <a:dk2>
        <a:srgbClr val="555555"/>
      </a:dk2>
      <a:lt2>
        <a:srgbClr val="EFEEED"/>
      </a:lt2>
      <a:accent1>
        <a:srgbClr val="B31B1B"/>
      </a:accent1>
      <a:accent2>
        <a:srgbClr val="CF4520"/>
      </a:accent2>
      <a:accent3>
        <a:srgbClr val="E87722"/>
      </a:accent3>
      <a:accent4>
        <a:srgbClr val="FFC72C"/>
      </a:accent4>
      <a:accent5>
        <a:srgbClr val="8D8E8D"/>
      </a:accent5>
      <a:accent6>
        <a:srgbClr val="CECFCD"/>
      </a:accent6>
      <a:hlink>
        <a:srgbClr val="272727"/>
      </a:hlink>
      <a:folHlink>
        <a:srgbClr val="27272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cm_template_masterbrand_wide_ppt_white" id="{907254EC-2902-A44B-BCB7-1945B2D07FF4}" vid="{49B71980-DE23-324C-99C3-85255CCFAC7B}"/>
    </a:ext>
  </a:extLst>
</a:theme>
</file>

<file path=ppt/theme/theme1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_MGB_standard_template_082020">
  <a:themeElements>
    <a:clrScheme name="MGB">
      <a:dk1>
        <a:srgbClr val="000000"/>
      </a:dk1>
      <a:lt1>
        <a:srgbClr val="FFFFFF"/>
      </a:lt1>
      <a:dk2>
        <a:srgbClr val="B0E3E2"/>
      </a:dk2>
      <a:lt2>
        <a:srgbClr val="808080"/>
      </a:lt2>
      <a:accent1>
        <a:srgbClr val="009AA3"/>
      </a:accent1>
      <a:accent2>
        <a:srgbClr val="003A93"/>
      </a:accent2>
      <a:accent3>
        <a:srgbClr val="0077CA"/>
      </a:accent3>
      <a:accent4>
        <a:srgbClr val="CD7F00"/>
      </a:accent4>
      <a:accent5>
        <a:srgbClr val="5C068A"/>
      </a:accent5>
      <a:accent6>
        <a:srgbClr val="CC0037"/>
      </a:accent6>
      <a:hlink>
        <a:srgbClr val="0077CA"/>
      </a:hlink>
      <a:folHlink>
        <a:srgbClr val="5C068A"/>
      </a:folHlink>
    </a:clrScheme>
    <a:fontScheme name="MGB2">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CAR T-cell debate_Whistler 2022_Abramson" id="{195DBF8F-8081-B542-9DD2-5C839E5756F6}" vid="{C8A9E6B8-28FF-F940-8339-95E500C36FFA}"/>
    </a:ext>
  </a:ext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016 Clinical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AADI-2022">
  <a:themeElements>
    <a:clrScheme name="AADI-2022">
      <a:dk1>
        <a:srgbClr val="000000"/>
      </a:dk1>
      <a:lt1>
        <a:srgbClr val="FFFFFF"/>
      </a:lt1>
      <a:dk2>
        <a:srgbClr val="A7A7A7"/>
      </a:dk2>
      <a:lt2>
        <a:srgbClr val="000738"/>
      </a:lt2>
      <a:accent1>
        <a:srgbClr val="00859D"/>
      </a:accent1>
      <a:accent2>
        <a:srgbClr val="FFB71B"/>
      </a:accent2>
      <a:accent3>
        <a:srgbClr val="E2F0D9"/>
      </a:accent3>
      <a:accent4>
        <a:srgbClr val="017298"/>
      </a:accent4>
      <a:accent5>
        <a:srgbClr val="820000"/>
      </a:accent5>
      <a:accent6>
        <a:srgbClr val="00C7D2"/>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w="12700" cap="flat">
          <a:noFill/>
          <a:miter lim="400000"/>
        </a:ln>
        <a:effectLst/>
        <a:sp3d/>
      </a:spPr>
      <a:bodyPr rot="0" spcFirstLastPara="1" vertOverflow="overflow" horzOverflow="overflow" vert="horz" wrap="square" lIns="45719" tIns="45719" rIns="45719" bIns="45719" numCol="1" spcCol="38100" rtlCol="0" anchor="ctr">
        <a:no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dirty="0" err="1" smtClean="0">
            <a:ln>
              <a:noFill/>
            </a:ln>
            <a:solidFill>
              <a:srgbClr val="50626A"/>
            </a:solidFill>
            <a:effectLst/>
            <a:uFillTx/>
            <a:latin typeface="Arial Nova" panose="020B0504020202020204" pitchFamily="34" charset="0"/>
            <a:ea typeface="+mn-ea"/>
            <a:cs typeface="+mn-cs"/>
            <a:sym typeface="Calibri"/>
          </a:defRPr>
        </a:def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ADI-MASTER-TEMPLATE-2022" id="{25E06D4D-A67C-4EC9-AD91-47DA4EE5A1A4}" vid="{18C86F85-334B-4844-A77A-24A7A05DBEA7}"/>
    </a:ext>
  </a:extLst>
</a:theme>
</file>

<file path=ppt/theme/theme6.xml><?xml version="1.0" encoding="utf-8"?>
<a:theme xmlns:a="http://schemas.openxmlformats.org/drawingml/2006/main" name="DUKE OPTION B INSIDE PAGE">
  <a:themeElements>
    <a:clrScheme name="New darker Duke colors with teal">
      <a:dk1>
        <a:srgbClr val="00539B"/>
      </a:dk1>
      <a:lt1>
        <a:srgbClr val="FFFDFC"/>
      </a:lt1>
      <a:dk2>
        <a:srgbClr val="414041"/>
      </a:dk2>
      <a:lt2>
        <a:srgbClr val="FFFFFE"/>
      </a:lt2>
      <a:accent1>
        <a:srgbClr val="00A09F"/>
      </a:accent1>
      <a:accent2>
        <a:srgbClr val="B03C33"/>
      </a:accent2>
      <a:accent3>
        <a:srgbClr val="5E802C"/>
      </a:accent3>
      <a:accent4>
        <a:srgbClr val="EEBD60"/>
      </a:accent4>
      <a:accent5>
        <a:srgbClr val="407E99"/>
      </a:accent5>
      <a:accent6>
        <a:srgbClr val="E0750B"/>
      </a:accent6>
      <a:hlink>
        <a:srgbClr val="0000FF"/>
      </a:hlink>
      <a:folHlink>
        <a:srgbClr val="64518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AADI-2022">
  <a:themeElements>
    <a:clrScheme name="AADI-2022">
      <a:dk1>
        <a:srgbClr val="000000"/>
      </a:dk1>
      <a:lt1>
        <a:srgbClr val="FFFFFF"/>
      </a:lt1>
      <a:dk2>
        <a:srgbClr val="A7A7A7"/>
      </a:dk2>
      <a:lt2>
        <a:srgbClr val="000738"/>
      </a:lt2>
      <a:accent1>
        <a:srgbClr val="00859D"/>
      </a:accent1>
      <a:accent2>
        <a:srgbClr val="FFB71B"/>
      </a:accent2>
      <a:accent3>
        <a:srgbClr val="E2F0D9"/>
      </a:accent3>
      <a:accent4>
        <a:srgbClr val="017298"/>
      </a:accent4>
      <a:accent5>
        <a:srgbClr val="820000"/>
      </a:accent5>
      <a:accent6>
        <a:srgbClr val="00C7D2"/>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w="12700" cap="flat">
          <a:noFill/>
          <a:miter lim="400000"/>
        </a:ln>
        <a:effectLst/>
        <a:sp3d/>
      </a:spPr>
      <a:bodyPr rot="0" spcFirstLastPara="1" vertOverflow="overflow" horzOverflow="overflow" vert="horz" wrap="square" lIns="45719" tIns="45719" rIns="45719" bIns="45719" numCol="1" spcCol="38100" rtlCol="0" anchor="ctr">
        <a:no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dirty="0" err="1" smtClean="0">
            <a:ln>
              <a:noFill/>
            </a:ln>
            <a:solidFill>
              <a:srgbClr val="50626A"/>
            </a:solidFill>
            <a:effectLst/>
            <a:uFillTx/>
            <a:latin typeface="Arial Nova" panose="020B0504020202020204" pitchFamily="34" charset="0"/>
            <a:ea typeface="+mn-ea"/>
            <a:cs typeface="+mn-cs"/>
            <a:sym typeface="Calibri"/>
          </a:defRPr>
        </a:def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ADI-MASTER-TEMPLATE-2022" id="{25E06D4D-A67C-4EC9-AD91-47DA4EE5A1A4}" vid="{18C86F85-334B-4844-A77A-24A7A05DBEA7}"/>
    </a:ext>
  </a:ext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TemplateConfiguration><![CDATA[{"slideVersion":1,"isValidatorEnabled":false,"isLocked":false,"elementsMetadata":[],"slideId":"861026044834480145","enableDocumentContentUpdater":false,"version":"2.0"}]]></TemplafySlideTemplateConfiguration>
</file>

<file path=customXml/item10.xml><?xml version="1.0" encoding="utf-8"?>
<TemplafySlideFormConfiguration><![CDATA[{"formFields":[],"formDataEntries":[]}]]></TemplafySlideFormConfiguration>
</file>

<file path=customXml/item11.xml><?xml version="1.0" encoding="utf-8"?>
<TemplafySlideFormConfiguration><![CDATA[{"formFields":[],"formDataEntries":[]}]]></TemplafySlideFormConfiguration>
</file>

<file path=customXml/item12.xml><?xml version="1.0" encoding="utf-8"?>
<TemplafySlideFormConfiguration><![CDATA[{"formFields":[],"formDataEntries":[]}]]></TemplafySlideFormConfiguration>
</file>

<file path=customXml/item13.xml><?xml version="1.0" encoding="utf-8"?>
<TemplafySlideFormConfiguration><![CDATA[{"formFields":[],"formDataEntries":[]}]]></TemplafySlideFormConfiguration>
</file>

<file path=customXml/item14.xml><?xml version="1.0" encoding="utf-8"?>
<TemplafySlideTemplateConfiguration><![CDATA[{"slideVersion":1,"isValidatorEnabled":false,"isLocked":false,"elementsMetadata":[],"slideId":"861026044834480145","enableDocumentContentUpdater":false,"version":"2.0"}]]></TemplafySlideTemplateConfiguration>
</file>

<file path=customXml/item15.xml><?xml version="1.0" encoding="utf-8"?>
<TemplafySlideTemplateConfiguration><![CDATA[{"slideVersion":1,"isValidatorEnabled":false,"isLocked":false,"elementsMetadata":[],"slideId":"861026044834480145","enableDocumentContentUpdater":false,"version":"2.0"}]]></TemplafySlideTemplateConfiguration>
</file>

<file path=customXml/item16.xml><?xml version="1.0" encoding="utf-8"?>
<TemplafySlideFormConfiguration><![CDATA[{"formFields":[],"formDataEntries":[]}]]></TemplafySlideFormConfiguration>
</file>

<file path=customXml/item17.xml><?xml version="1.0" encoding="utf-8"?>
<TemplafySlideTemplateConfiguration><![CDATA[{"slideVersion":1,"isValidatorEnabled":false,"isLocked":false,"elementsMetadata":[],"slideId":"861026044834480145","enableDocumentContentUpdater":false,"version":"2.0"}]]></TemplafySlideTemplateConfiguration>
</file>

<file path=customXml/item18.xml><?xml version="1.0" encoding="utf-8"?>
<TemplafySlideTemplateConfiguration><![CDATA[{"slideVersion":1,"isValidatorEnabled":false,"isLocked":false,"elementsMetadata":[],"slideId":"861026044834480145","enableDocumentContentUpdater":false,"version":"2.0"}]]></TemplafySlideTemplateConfiguration>
</file>

<file path=customXml/item19.xml><?xml version="1.0" encoding="utf-8"?>
<TemplafySlideFormConfiguration><![CDATA[{"formFields":[],"formDataEntries":[]}]]></TemplafySlideFormConfiguration>
</file>

<file path=customXml/item2.xml><?xml version="1.0" encoding="utf-8"?>
<TemplafySlideFormConfiguration><![CDATA[{"formFields":[],"formDataEntries":[]}]]></TemplafySlideFormConfiguration>
</file>

<file path=customXml/item20.xml><?xml version="1.0" encoding="utf-8"?>
<TemplafySlideFormConfiguration><![CDATA[{"formFields":[],"formDataEntries":[]}]]></TemplafySlideFormConfiguration>
</file>

<file path=customXml/item21.xml><?xml version="1.0" encoding="utf-8"?>
<TemplafySlideFormConfiguration><![CDATA[{"formFields":[],"formDataEntries":[]}]]></TemplafySlideFormConfiguration>
</file>

<file path=customXml/item22.xml><?xml version="1.0" encoding="utf-8"?>
<TemplafySlideTemplateConfiguration><![CDATA[{"slideVersion":1,"isValidatorEnabled":false,"isLocked":false,"elementsMetadata":[],"slideId":"861026044834480131","enableDocumentContentUpdater":false,"version":"2.0"}]]></TemplafySlideTemplateConfiguration>
</file>

<file path=customXml/item23.xml><?xml version="1.0" encoding="utf-8"?>
<TemplafySlideTemplateConfiguration><![CDATA[{"slideVersion":1,"isValidatorEnabled":false,"isLocked":false,"elementsMetadata":[],"slideId":"861026044834480145","enableDocumentContentUpdater":false,"version":"2.0"}]]></TemplafySlideTemplateConfiguration>
</file>

<file path=customXml/item24.xml><?xml version="1.0" encoding="utf-8"?>
<TemplafySlideFormConfiguration><![CDATA[{"formFields":[],"formDataEntries":[]}]]></TemplafySlideFormConfiguration>
</file>

<file path=customXml/item25.xml><?xml version="1.0" encoding="utf-8"?>
<TemplafySlideTemplateConfiguration><![CDATA[{"slideVersion":1,"isValidatorEnabled":false,"isLocked":false,"elementsMetadata":[],"slideId":"861026044834480145","enableDocumentContentUpdater":false,"version":"2.0"}]]></TemplafySlideTemplateConfiguration>
</file>

<file path=customXml/item26.xml><?xml version="1.0" encoding="utf-8"?>
<TemplafySlideTemplateConfiguration><![CDATA[{"slideVersion":1,"isValidatorEnabled":false,"isLocked":false,"elementsMetadata":[],"slideId":"861026044834480145","enableDocumentContentUpdater":false,"version":"2.0"}]]></TemplafySlideTemplateConfiguration>
</file>

<file path=customXml/item27.xml><?xml version="1.0" encoding="utf-8"?>
<TemplafySlideFormConfiguration><![CDATA[{"formFields":[],"formDataEntries":[]}]]></TemplafySlideFormConfiguration>
</file>

<file path=customXml/item28.xml><?xml version="1.0" encoding="utf-8"?>
<TemplafySlideFormConfiguration><![CDATA[{"formFields":[],"formDataEntries":[]}]]></TemplafySlideFormConfiguration>
</file>

<file path=customXml/item29.xml><?xml version="1.0" encoding="utf-8"?>
<TemplafySlideTemplateConfiguration><![CDATA[{"slideVersion":1,"isValidatorEnabled":false,"isLocked":false,"elementsMetadata":[],"slideId":"861026044834480145","enableDocumentContentUpdater":false,"version":"2.0"}]]></TemplafySlideTemplateConfiguration>
</file>

<file path=customXml/item3.xml><?xml version="1.0" encoding="utf-8"?>
<TemplafySlideTemplateConfiguration><![CDATA[{"slideVersion":1,"isValidatorEnabled":false,"isLocked":false,"elementsMetadata":[],"slideId":"861026044834480145","enableDocumentContentUpdater":false,"version":"2.0"}]]></TemplafySlideTemplateConfiguration>
</file>

<file path=customXml/item30.xml><?xml version="1.0" encoding="utf-8"?>
<TemplafySlideFormConfiguration><![CDATA[{"formFields":[],"formDataEntries":[]}]]></TemplafySlideFormConfiguration>
</file>

<file path=customXml/item31.xml><?xml version="1.0" encoding="utf-8"?>
<TemplafySlideTemplateConfiguration><![CDATA[{"slideVersion":1,"isValidatorEnabled":false,"isLocked":false,"elementsMetadata":[],"slideId":"861026044834480145","enableDocumentContentUpdater":false,"version":"2.0"}]]></TemplafySlideTemplateConfiguration>
</file>

<file path=customXml/item32.xml><?xml version="1.0" encoding="utf-8"?>
<TemplafySlideFormConfiguration><![CDATA[{"formFields":[],"formDataEntries":[]}]]></TemplafySlideFormConfiguration>
</file>

<file path=customXml/item33.xml><?xml version="1.0" encoding="utf-8"?>
<TemplafySlideTemplateConfiguration><![CDATA[{"slideVersion":1,"isValidatorEnabled":false,"isLocked":false,"elementsMetadata":[],"slideId":"861026044834480145","enableDocumentContentUpdater":false,"version":"2.0"}]]></TemplafySlideTemplateConfiguration>
</file>

<file path=customXml/item34.xml><?xml version="1.0" encoding="utf-8"?>
<TemplafySlideFormConfiguration><![CDATA[{"formFields":[],"formDataEntries":[]}]]></TemplafySlideFormConfiguration>
</file>

<file path=customXml/item35.xml><?xml version="1.0" encoding="utf-8"?>
<TemplafySlideTemplateConfiguration><![CDATA[{"slideVersion":1,"isValidatorEnabled":false,"isLocked":false,"elementsMetadata":[],"slideId":"861026044834480145","enableDocumentContentUpdater":false,"version":"2.0"}]]></TemplafySlideTemplateConfiguration>
</file>

<file path=customXml/item36.xml><?xml version="1.0" encoding="utf-8"?>
<TemplafySlideTemplateConfiguration><![CDATA[{"slideVersion":1,"isValidatorEnabled":false,"isLocked":false,"elementsMetadata":[],"slideId":"861026044834480145","enableDocumentContentUpdater":false,"version":"2.0"}]]></TemplafySlideTemplateConfiguration>
</file>

<file path=customXml/item37.xml><?xml version="1.0" encoding="utf-8"?>
<TemplafySlideTemplateConfiguration><![CDATA[{"slideVersion":1,"isValidatorEnabled":false,"isLocked":false,"elementsMetadata":[],"slideId":"861026044834480145","enableDocumentContentUpdater":false,"version":"2.0"}]]></TemplafySlideTemplateConfiguration>
</file>

<file path=customXml/item38.xml><?xml version="1.0" encoding="utf-8"?>
<TemplafySlideFormConfiguration><![CDATA[{"formFields":[],"formDataEntries":[]}]]></TemplafySlideFormConfiguration>
</file>

<file path=customXml/item39.xml><?xml version="1.0" encoding="utf-8"?>
<TemplafySlideFormConfiguration><![CDATA[{"formFields":[],"formDataEntries":[]}]]></TemplafySlideFormConfiguration>
</file>

<file path=customXml/item4.xml><?xml version="1.0" encoding="utf-8"?>
<TemplafySlideFormConfiguration><![CDATA[{"formFields":[],"formDataEntries":[]}]]></TemplafySlideFormConfiguration>
</file>

<file path=customXml/item40.xml><?xml version="1.0" encoding="utf-8"?>
<TemplafySlideFormConfiguration><![CDATA[{"formFields":[],"formDataEntries":[]}]]></TemplafySlideFormConfiguration>
</file>

<file path=customXml/item41.xml><?xml version="1.0" encoding="utf-8"?>
<TemplafySlideTemplateConfiguration><![CDATA[{"slideVersion":1,"isValidatorEnabled":false,"isLocked":false,"elementsMetadata":[],"slideId":"861026044834480145","enableDocumentContentUpdater":false,"version":"2.0"}]]></TemplafySlideTemplateConfiguration>
</file>

<file path=customXml/item42.xml><?xml version="1.0" encoding="utf-8"?>
<TemplafySlideFormConfiguration><![CDATA[{"formFields":[],"formDataEntries":[]}]]></TemplafySlideFormConfiguration>
</file>

<file path=customXml/item43.xml><?xml version="1.0" encoding="utf-8"?>
<TemplafySlideTemplateConfiguration><![CDATA[{"slideVersion":1,"isValidatorEnabled":false,"isLocked":false,"elementsMetadata":[],"slideId":"861026044834480145","enableDocumentContentUpdater":false,"version":"2.0"}]]></TemplafySlideTemplateConfiguration>
</file>

<file path=customXml/item44.xml><?xml version="1.0" encoding="utf-8"?>
<TemplafySlideFormConfiguration><![CDATA[{"formFields":[],"formDataEntries":[]}]]></TemplafySlideFormConfiguration>
</file>

<file path=customXml/item45.xml><?xml version="1.0" encoding="utf-8"?>
<TemplafySlideFormConfiguration><![CDATA[{"formFields":[],"formDataEntries":[]}]]></TemplafySlideFormConfiguration>
</file>

<file path=customXml/item46.xml><?xml version="1.0" encoding="utf-8"?>
<TemplafySlideFormConfiguration><![CDATA[{"formFields":[],"formDataEntries":[]}]]></TemplafySlideFormConfiguration>
</file>

<file path=customXml/item47.xml><?xml version="1.0" encoding="utf-8"?>
<TemplafySlideTemplateConfiguration><![CDATA[{"slideVersion":1,"isValidatorEnabled":false,"isLocked":false,"elementsMetadata":[],"slideId":"861026044834480145","enableDocumentContentUpdater":false,"version":"2.0"}]]></TemplafySlideTemplateConfiguration>
</file>

<file path=customXml/item48.xml><?xml version="1.0" encoding="utf-8"?>
<TemplafySlideTemplateConfiguration><![CDATA[{"slideVersion":1,"isValidatorEnabled":false,"isLocked":false,"elementsMetadata":[],"slideId":"861026044834480131","enableDocumentContentUpdater":false,"version":"2.0"}]]></TemplafySlideTemplateConfiguration>
</file>

<file path=customXml/item5.xml><?xml version="1.0" encoding="utf-8"?>
<TemplafySlideTemplateConfiguration><![CDATA[{"slideVersion":1,"isValidatorEnabled":false,"isLocked":false,"elementsMetadata":[],"slideId":"861026044834480145","enableDocumentContentUpdater":false,"version":"2.0"}]]></TemplafySlideTemplateConfiguration>
</file>

<file path=customXml/item6.xml><?xml version="1.0" encoding="utf-8"?>
<TemplafySlideTemplateConfiguration><![CDATA[{"slideVersion":1,"isValidatorEnabled":false,"isLocked":false,"elementsMetadata":[],"slideId":"861026044834480145","enableDocumentContentUpdater":false,"version":"2.0"}]]></TemplafySlideTemplateConfiguration>
</file>

<file path=customXml/item7.xml><?xml version="1.0" encoding="utf-8"?>
<TemplafySlideTemplateConfiguration><![CDATA[{"slideVersion":1,"isValidatorEnabled":false,"isLocked":false,"elementsMetadata":[],"slideId":"861026044834480131","enableDocumentContentUpdater":false,"version":"2.0"}]]></TemplafySlideTemplateConfiguration>
</file>

<file path=customXml/item8.xml><?xml version="1.0" encoding="utf-8"?>
<TemplafySlideFormConfiguration><![CDATA[{"formFields":[],"formDataEntries":[]}]]></TemplafySlideFormConfiguration>
</file>

<file path=customXml/item9.xml><?xml version="1.0" encoding="utf-8"?>
<TemplafySlideTemplateConfiguration><![CDATA[{"slideVersion":1,"isValidatorEnabled":false,"isLocked":false,"elementsMetadata":[],"slideId":"861026044834480145","enableDocumentContentUpdater":false,"version":"2.0"}]]></TemplafySlideTemplateConfiguration>
</file>

<file path=customXml/itemProps1.xml><?xml version="1.0" encoding="utf-8"?>
<ds:datastoreItem xmlns:ds="http://schemas.openxmlformats.org/officeDocument/2006/customXml" ds:itemID="{BF640F7A-31D0-054F-AAA0-FC93BE1362E8}">
  <ds:schemaRefs/>
</ds:datastoreItem>
</file>

<file path=customXml/itemProps10.xml><?xml version="1.0" encoding="utf-8"?>
<ds:datastoreItem xmlns:ds="http://schemas.openxmlformats.org/officeDocument/2006/customXml" ds:itemID="{5FEE098F-75A0-A14A-9369-0B72EA5EDEE3}">
  <ds:schemaRefs/>
</ds:datastoreItem>
</file>

<file path=customXml/itemProps11.xml><?xml version="1.0" encoding="utf-8"?>
<ds:datastoreItem xmlns:ds="http://schemas.openxmlformats.org/officeDocument/2006/customXml" ds:itemID="{C0E532B1-97EE-44D6-A22D-A6C377FE7062}">
  <ds:schemaRefs/>
</ds:datastoreItem>
</file>

<file path=customXml/itemProps12.xml><?xml version="1.0" encoding="utf-8"?>
<ds:datastoreItem xmlns:ds="http://schemas.openxmlformats.org/officeDocument/2006/customXml" ds:itemID="{B6821A71-BB34-49F9-9D3C-781E729ED55C}">
  <ds:schemaRefs/>
</ds:datastoreItem>
</file>

<file path=customXml/itemProps13.xml><?xml version="1.0" encoding="utf-8"?>
<ds:datastoreItem xmlns:ds="http://schemas.openxmlformats.org/officeDocument/2006/customXml" ds:itemID="{F6590919-D77C-42BE-886C-B3B4AFF04C5A}">
  <ds:schemaRefs/>
</ds:datastoreItem>
</file>

<file path=customXml/itemProps14.xml><?xml version="1.0" encoding="utf-8"?>
<ds:datastoreItem xmlns:ds="http://schemas.openxmlformats.org/officeDocument/2006/customXml" ds:itemID="{F0AE8F0D-D1F1-1448-A537-9B082C12756D}">
  <ds:schemaRefs/>
</ds:datastoreItem>
</file>

<file path=customXml/itemProps15.xml><?xml version="1.0" encoding="utf-8"?>
<ds:datastoreItem xmlns:ds="http://schemas.openxmlformats.org/officeDocument/2006/customXml" ds:itemID="{0A1B9901-DBC7-400F-AF8B-8F7C9D4ECA35}">
  <ds:schemaRefs/>
</ds:datastoreItem>
</file>

<file path=customXml/itemProps16.xml><?xml version="1.0" encoding="utf-8"?>
<ds:datastoreItem xmlns:ds="http://schemas.openxmlformats.org/officeDocument/2006/customXml" ds:itemID="{D3A1427A-1820-5A47-94B8-1D65CB519971}">
  <ds:schemaRefs/>
</ds:datastoreItem>
</file>

<file path=customXml/itemProps17.xml><?xml version="1.0" encoding="utf-8"?>
<ds:datastoreItem xmlns:ds="http://schemas.openxmlformats.org/officeDocument/2006/customXml" ds:itemID="{88757649-5ABE-AE4D-A538-493995100D13}">
  <ds:schemaRefs/>
</ds:datastoreItem>
</file>

<file path=customXml/itemProps18.xml><?xml version="1.0" encoding="utf-8"?>
<ds:datastoreItem xmlns:ds="http://schemas.openxmlformats.org/officeDocument/2006/customXml" ds:itemID="{44D1F2D1-80F3-49A3-9370-F13D5D4FBA05}">
  <ds:schemaRefs/>
</ds:datastoreItem>
</file>

<file path=customXml/itemProps19.xml><?xml version="1.0" encoding="utf-8"?>
<ds:datastoreItem xmlns:ds="http://schemas.openxmlformats.org/officeDocument/2006/customXml" ds:itemID="{90BA93D9-89D3-6A46-A91C-AAD391575865}">
  <ds:schemaRefs/>
</ds:datastoreItem>
</file>

<file path=customXml/itemProps2.xml><?xml version="1.0" encoding="utf-8"?>
<ds:datastoreItem xmlns:ds="http://schemas.openxmlformats.org/officeDocument/2006/customXml" ds:itemID="{E4CB62F3-32FD-844F-B75C-E54935F4F9DC}">
  <ds:schemaRefs/>
</ds:datastoreItem>
</file>

<file path=customXml/itemProps20.xml><?xml version="1.0" encoding="utf-8"?>
<ds:datastoreItem xmlns:ds="http://schemas.openxmlformats.org/officeDocument/2006/customXml" ds:itemID="{4750859D-9F1E-7846-88C7-EE2BE3381C8E}">
  <ds:schemaRefs/>
</ds:datastoreItem>
</file>

<file path=customXml/itemProps21.xml><?xml version="1.0" encoding="utf-8"?>
<ds:datastoreItem xmlns:ds="http://schemas.openxmlformats.org/officeDocument/2006/customXml" ds:itemID="{BF4A8EDE-9340-0644-A3CB-2EF166E43D75}">
  <ds:schemaRefs/>
</ds:datastoreItem>
</file>

<file path=customXml/itemProps22.xml><?xml version="1.0" encoding="utf-8"?>
<ds:datastoreItem xmlns:ds="http://schemas.openxmlformats.org/officeDocument/2006/customXml" ds:itemID="{45F2D5DA-4278-3C42-B86E-A54AA84C5CF5}">
  <ds:schemaRefs/>
</ds:datastoreItem>
</file>

<file path=customXml/itemProps23.xml><?xml version="1.0" encoding="utf-8"?>
<ds:datastoreItem xmlns:ds="http://schemas.openxmlformats.org/officeDocument/2006/customXml" ds:itemID="{03943999-C31A-4969-AA09-605AF997E2D4}">
  <ds:schemaRefs/>
</ds:datastoreItem>
</file>

<file path=customXml/itemProps24.xml><?xml version="1.0" encoding="utf-8"?>
<ds:datastoreItem xmlns:ds="http://schemas.openxmlformats.org/officeDocument/2006/customXml" ds:itemID="{B99892F9-6E46-4DF0-84CC-CA21034E9BEE}">
  <ds:schemaRefs/>
</ds:datastoreItem>
</file>

<file path=customXml/itemProps25.xml><?xml version="1.0" encoding="utf-8"?>
<ds:datastoreItem xmlns:ds="http://schemas.openxmlformats.org/officeDocument/2006/customXml" ds:itemID="{424FF6BB-46BD-1449-921F-F727F2FE3034}">
  <ds:schemaRefs/>
</ds:datastoreItem>
</file>

<file path=customXml/itemProps26.xml><?xml version="1.0" encoding="utf-8"?>
<ds:datastoreItem xmlns:ds="http://schemas.openxmlformats.org/officeDocument/2006/customXml" ds:itemID="{399F6C81-97B2-A54A-ACA6-770F49008620}">
  <ds:schemaRefs/>
</ds:datastoreItem>
</file>

<file path=customXml/itemProps27.xml><?xml version="1.0" encoding="utf-8"?>
<ds:datastoreItem xmlns:ds="http://schemas.openxmlformats.org/officeDocument/2006/customXml" ds:itemID="{51C0BB3F-CB9D-EA4A-BD04-FB854D09060F}">
  <ds:schemaRefs/>
</ds:datastoreItem>
</file>

<file path=customXml/itemProps28.xml><?xml version="1.0" encoding="utf-8"?>
<ds:datastoreItem xmlns:ds="http://schemas.openxmlformats.org/officeDocument/2006/customXml" ds:itemID="{77B8231C-D0AE-7141-81A0-2F2DD1BE8506}">
  <ds:schemaRefs/>
</ds:datastoreItem>
</file>

<file path=customXml/itemProps29.xml><?xml version="1.0" encoding="utf-8"?>
<ds:datastoreItem xmlns:ds="http://schemas.openxmlformats.org/officeDocument/2006/customXml" ds:itemID="{353FDB43-B4CA-994C-A834-5E1B7663B0B0}">
  <ds:schemaRefs/>
</ds:datastoreItem>
</file>

<file path=customXml/itemProps3.xml><?xml version="1.0" encoding="utf-8"?>
<ds:datastoreItem xmlns:ds="http://schemas.openxmlformats.org/officeDocument/2006/customXml" ds:itemID="{8AB05DC5-A2FB-413B-BF81-4A492435DFF6}">
  <ds:schemaRefs/>
</ds:datastoreItem>
</file>

<file path=customXml/itemProps30.xml><?xml version="1.0" encoding="utf-8"?>
<ds:datastoreItem xmlns:ds="http://schemas.openxmlformats.org/officeDocument/2006/customXml" ds:itemID="{41B1A156-CEB3-FE49-AC31-498ABBC7C1D5}">
  <ds:schemaRefs/>
</ds:datastoreItem>
</file>

<file path=customXml/itemProps31.xml><?xml version="1.0" encoding="utf-8"?>
<ds:datastoreItem xmlns:ds="http://schemas.openxmlformats.org/officeDocument/2006/customXml" ds:itemID="{69DD41A1-5C4D-5E44-815A-0E275170300B}">
  <ds:schemaRefs/>
</ds:datastoreItem>
</file>

<file path=customXml/itemProps32.xml><?xml version="1.0" encoding="utf-8"?>
<ds:datastoreItem xmlns:ds="http://schemas.openxmlformats.org/officeDocument/2006/customXml" ds:itemID="{98CF1A37-0881-4BEF-B932-9FFE67EF2321}">
  <ds:schemaRefs/>
</ds:datastoreItem>
</file>

<file path=customXml/itemProps33.xml><?xml version="1.0" encoding="utf-8"?>
<ds:datastoreItem xmlns:ds="http://schemas.openxmlformats.org/officeDocument/2006/customXml" ds:itemID="{2CD4B79E-7FD8-5C41-9CB5-A3CC99E09BD6}">
  <ds:schemaRefs/>
</ds:datastoreItem>
</file>

<file path=customXml/itemProps34.xml><?xml version="1.0" encoding="utf-8"?>
<ds:datastoreItem xmlns:ds="http://schemas.openxmlformats.org/officeDocument/2006/customXml" ds:itemID="{F3C250B6-9D9F-424E-A428-99556B9A60C8}">
  <ds:schemaRefs/>
</ds:datastoreItem>
</file>

<file path=customXml/itemProps35.xml><?xml version="1.0" encoding="utf-8"?>
<ds:datastoreItem xmlns:ds="http://schemas.openxmlformats.org/officeDocument/2006/customXml" ds:itemID="{54CDAC76-8F08-DE41-AD66-23234A9490AA}">
  <ds:schemaRefs/>
</ds:datastoreItem>
</file>

<file path=customXml/itemProps36.xml><?xml version="1.0" encoding="utf-8"?>
<ds:datastoreItem xmlns:ds="http://schemas.openxmlformats.org/officeDocument/2006/customXml" ds:itemID="{17A2F4F6-B3E9-0348-82BC-F4968A20F718}">
  <ds:schemaRefs/>
</ds:datastoreItem>
</file>

<file path=customXml/itemProps37.xml><?xml version="1.0" encoding="utf-8"?>
<ds:datastoreItem xmlns:ds="http://schemas.openxmlformats.org/officeDocument/2006/customXml" ds:itemID="{B99D7169-1C77-A340-8B49-47ECBEDA10E5}">
  <ds:schemaRefs/>
</ds:datastoreItem>
</file>

<file path=customXml/itemProps38.xml><?xml version="1.0" encoding="utf-8"?>
<ds:datastoreItem xmlns:ds="http://schemas.openxmlformats.org/officeDocument/2006/customXml" ds:itemID="{70B1A138-9901-2A49-AF39-20AAF6274654}">
  <ds:schemaRefs/>
</ds:datastoreItem>
</file>

<file path=customXml/itemProps39.xml><?xml version="1.0" encoding="utf-8"?>
<ds:datastoreItem xmlns:ds="http://schemas.openxmlformats.org/officeDocument/2006/customXml" ds:itemID="{78C99C86-6993-3349-A50A-B56498BB0D04}">
  <ds:schemaRefs/>
</ds:datastoreItem>
</file>

<file path=customXml/itemProps4.xml><?xml version="1.0" encoding="utf-8"?>
<ds:datastoreItem xmlns:ds="http://schemas.openxmlformats.org/officeDocument/2006/customXml" ds:itemID="{24627B57-84FA-4F42-BA53-7762864E0A4F}">
  <ds:schemaRefs/>
</ds:datastoreItem>
</file>

<file path=customXml/itemProps40.xml><?xml version="1.0" encoding="utf-8"?>
<ds:datastoreItem xmlns:ds="http://schemas.openxmlformats.org/officeDocument/2006/customXml" ds:itemID="{7B5AE8EE-72FE-4114-8EDB-67272A8ED33C}">
  <ds:schemaRefs/>
</ds:datastoreItem>
</file>

<file path=customXml/itemProps41.xml><?xml version="1.0" encoding="utf-8"?>
<ds:datastoreItem xmlns:ds="http://schemas.openxmlformats.org/officeDocument/2006/customXml" ds:itemID="{77EA953E-6E95-1C4C-AABE-C8E10F91BBC3}">
  <ds:schemaRefs/>
</ds:datastoreItem>
</file>

<file path=customXml/itemProps42.xml><?xml version="1.0" encoding="utf-8"?>
<ds:datastoreItem xmlns:ds="http://schemas.openxmlformats.org/officeDocument/2006/customXml" ds:itemID="{CAF4F425-F83F-4742-9475-682B84859685}">
  <ds:schemaRefs/>
</ds:datastoreItem>
</file>

<file path=customXml/itemProps43.xml><?xml version="1.0" encoding="utf-8"?>
<ds:datastoreItem xmlns:ds="http://schemas.openxmlformats.org/officeDocument/2006/customXml" ds:itemID="{3BE2E47F-223C-1841-A27C-CD8DD2E48872}">
  <ds:schemaRefs/>
</ds:datastoreItem>
</file>

<file path=customXml/itemProps44.xml><?xml version="1.0" encoding="utf-8"?>
<ds:datastoreItem xmlns:ds="http://schemas.openxmlformats.org/officeDocument/2006/customXml" ds:itemID="{478AAE51-A4A8-9C4A-ADDF-22A567E4568E}">
  <ds:schemaRefs/>
</ds:datastoreItem>
</file>

<file path=customXml/itemProps45.xml><?xml version="1.0" encoding="utf-8"?>
<ds:datastoreItem xmlns:ds="http://schemas.openxmlformats.org/officeDocument/2006/customXml" ds:itemID="{4086026B-D8BC-C04B-BD34-4BE688C7E736}">
  <ds:schemaRefs/>
</ds:datastoreItem>
</file>

<file path=customXml/itemProps46.xml><?xml version="1.0" encoding="utf-8"?>
<ds:datastoreItem xmlns:ds="http://schemas.openxmlformats.org/officeDocument/2006/customXml" ds:itemID="{269D72A9-6768-D94E-8CE8-093D961F31C9}">
  <ds:schemaRefs/>
</ds:datastoreItem>
</file>

<file path=customXml/itemProps47.xml><?xml version="1.0" encoding="utf-8"?>
<ds:datastoreItem xmlns:ds="http://schemas.openxmlformats.org/officeDocument/2006/customXml" ds:itemID="{EAAB4981-6F6E-4299-8A4B-9168DADC05C9}">
  <ds:schemaRefs/>
</ds:datastoreItem>
</file>

<file path=customXml/itemProps48.xml><?xml version="1.0" encoding="utf-8"?>
<ds:datastoreItem xmlns:ds="http://schemas.openxmlformats.org/officeDocument/2006/customXml" ds:itemID="{0B62F6F5-86F5-4C54-8F11-30A091AE1E7D}">
  <ds:schemaRefs/>
</ds:datastoreItem>
</file>

<file path=customXml/itemProps5.xml><?xml version="1.0" encoding="utf-8"?>
<ds:datastoreItem xmlns:ds="http://schemas.openxmlformats.org/officeDocument/2006/customXml" ds:itemID="{BACC0C63-2015-4E4B-B8F7-4019EF12B8F4}">
  <ds:schemaRefs/>
</ds:datastoreItem>
</file>

<file path=customXml/itemProps6.xml><?xml version="1.0" encoding="utf-8"?>
<ds:datastoreItem xmlns:ds="http://schemas.openxmlformats.org/officeDocument/2006/customXml" ds:itemID="{CC00BF0B-C77C-134B-BE32-91F36AE609F9}">
  <ds:schemaRefs/>
</ds:datastoreItem>
</file>

<file path=customXml/itemProps7.xml><?xml version="1.0" encoding="utf-8"?>
<ds:datastoreItem xmlns:ds="http://schemas.openxmlformats.org/officeDocument/2006/customXml" ds:itemID="{C2AF2A88-D063-104D-87C1-8CB0DB1FB91D}">
  <ds:schemaRefs/>
</ds:datastoreItem>
</file>

<file path=customXml/itemProps8.xml><?xml version="1.0" encoding="utf-8"?>
<ds:datastoreItem xmlns:ds="http://schemas.openxmlformats.org/officeDocument/2006/customXml" ds:itemID="{D004DB6C-D2CA-7341-810A-39F890619D4F}">
  <ds:schemaRefs/>
</ds:datastoreItem>
</file>

<file path=customXml/itemProps9.xml><?xml version="1.0" encoding="utf-8"?>
<ds:datastoreItem xmlns:ds="http://schemas.openxmlformats.org/officeDocument/2006/customXml" ds:itemID="{5B70FD89-483C-4E90-9182-617DB2BF9803}">
  <ds:schemaRefs/>
</ds:datastoreItem>
</file>

<file path=docProps/app.xml><?xml version="1.0" encoding="utf-8"?>
<Properties xmlns="http://schemas.openxmlformats.org/officeDocument/2006/extended-properties" xmlns:vt="http://schemas.openxmlformats.org/officeDocument/2006/docPropsVTypes">
  <Template/>
  <TotalTime>66109</TotalTime>
  <Words>13766</Words>
  <Application>Microsoft Macintosh PowerPoint</Application>
  <PresentationFormat>Widescreen</PresentationFormat>
  <Paragraphs>2522</Paragraphs>
  <Slides>158</Slides>
  <Notes>35</Notes>
  <HiddenSlides>0</HiddenSlides>
  <MMClips>0</MMClips>
  <ScaleCrop>false</ScaleCrop>
  <HeadingPairs>
    <vt:vector size="8" baseType="variant">
      <vt:variant>
        <vt:lpstr>Fonts Used</vt:lpstr>
      </vt:variant>
      <vt:variant>
        <vt:i4>30</vt:i4>
      </vt:variant>
      <vt:variant>
        <vt:lpstr>Theme</vt:lpstr>
      </vt:variant>
      <vt:variant>
        <vt:i4>18</vt:i4>
      </vt:variant>
      <vt:variant>
        <vt:lpstr>Embedded OLE Servers</vt:lpstr>
      </vt:variant>
      <vt:variant>
        <vt:i4>1</vt:i4>
      </vt:variant>
      <vt:variant>
        <vt:lpstr>Slide Titles</vt:lpstr>
      </vt:variant>
      <vt:variant>
        <vt:i4>158</vt:i4>
      </vt:variant>
    </vt:vector>
  </HeadingPairs>
  <TitlesOfParts>
    <vt:vector size="207" baseType="lpstr">
      <vt:lpstr>ＭＳ Ｐゴシック</vt:lpstr>
      <vt:lpstr>Yu Mincho</vt:lpstr>
      <vt:lpstr> calibri</vt:lpstr>
      <vt:lpstr>acumin-pro</vt:lpstr>
      <vt:lpstr>Aptos</vt:lpstr>
      <vt:lpstr>Aptos Display</vt:lpstr>
      <vt:lpstr>Aptos Narrow</vt:lpstr>
      <vt:lpstr>Arial</vt:lpstr>
      <vt:lpstr>Arial Narrow</vt:lpstr>
      <vt:lpstr>Arial Nova</vt:lpstr>
      <vt:lpstr>Avenir Black</vt:lpstr>
      <vt:lpstr>Avenir Book</vt:lpstr>
      <vt:lpstr>Calibri</vt:lpstr>
      <vt:lpstr>Calibri Light</vt:lpstr>
      <vt:lpstr>Courier New</vt:lpstr>
      <vt:lpstr>Franklin Gothic Book</vt:lpstr>
      <vt:lpstr>Franklin Gothic Medium</vt:lpstr>
      <vt:lpstr>Georgia</vt:lpstr>
      <vt:lpstr>Helvetica</vt:lpstr>
      <vt:lpstr>Lao UI</vt:lpstr>
      <vt:lpstr>Lato</vt:lpstr>
      <vt:lpstr>Lucida Grande</vt:lpstr>
      <vt:lpstr>Roboto</vt:lpstr>
      <vt:lpstr>Symbol</vt:lpstr>
      <vt:lpstr>System Font Regular</vt:lpstr>
      <vt:lpstr>Teko Light</vt:lpstr>
      <vt:lpstr>Times</vt:lpstr>
      <vt:lpstr>Times New Roman</vt:lpstr>
      <vt:lpstr>Wingdings</vt:lpstr>
      <vt:lpstr>ヒラギノ角ゴ Pro W3</vt:lpstr>
      <vt:lpstr>1_Default Design</vt:lpstr>
      <vt:lpstr>5_Default Design</vt:lpstr>
      <vt:lpstr>7_Default Design</vt:lpstr>
      <vt:lpstr>2016 Clinical Widescreen Template</vt:lpstr>
      <vt:lpstr>AADI-2022</vt:lpstr>
      <vt:lpstr>DUKE OPTION B INSIDE PAGE</vt:lpstr>
      <vt:lpstr>1_AADI-2022</vt:lpstr>
      <vt:lpstr>2_Default Design</vt:lpstr>
      <vt:lpstr>6_Default Design</vt:lpstr>
      <vt:lpstr>Content Slides</vt:lpstr>
      <vt:lpstr>Photos</vt:lpstr>
      <vt:lpstr>3_Default Design</vt:lpstr>
      <vt:lpstr>Office Theme</vt:lpstr>
      <vt:lpstr>WCM_Template_Cobranded PPT_Gray</vt:lpstr>
      <vt:lpstr>1_WCM_Template_Cobranded PPT_Gray</vt:lpstr>
      <vt:lpstr>4_Default Design</vt:lpstr>
      <vt:lpstr>9_Office Theme</vt:lpstr>
      <vt:lpstr>1_MGB_standard_template_082020</vt:lpstr>
      <vt:lpstr>think-cell Slide</vt:lpstr>
      <vt:lpstr>Cases from the Community: Investigators Discuss the  Optimal Management of Chronic Lymphocytic Leukemia</vt:lpstr>
      <vt:lpstr>Faculty</vt:lpstr>
      <vt:lpstr>Dr Allen — Disclosures Faculty</vt:lpstr>
      <vt:lpstr>Dr Fakhri — Disclosures Faculty</vt:lpstr>
      <vt:lpstr>Dr Ma — Disclosures Faculty</vt:lpstr>
      <vt:lpstr>Dr Shadman — Disclosures Faculty</vt:lpstr>
      <vt:lpstr>Dr Abramson — Disclosures Moderator</vt:lpstr>
      <vt:lpstr>Research To Practice President Neil Love, MD —Disclosures</vt:lpstr>
      <vt:lpstr>Commercial Support</vt:lpstr>
      <vt:lpstr>PowerPoint Presentation</vt:lpstr>
      <vt:lpstr>Clinicians in the Meeting Room</vt:lpstr>
      <vt:lpstr>Clinicians Attending via Zoom</vt:lpstr>
      <vt:lpstr>About the Enduring Program</vt:lpstr>
      <vt:lpstr>PowerPoint Presentation</vt:lpstr>
      <vt:lpstr>Cases from the Community: Investigators Discuss the  Optimal Management of Chronic Lymphocytic Leukemia</vt:lpstr>
      <vt:lpstr>Cases from the Community</vt:lpstr>
      <vt:lpstr>Agenda</vt:lpstr>
      <vt:lpstr>Agenda</vt:lpstr>
      <vt:lpstr>BTK Inhibitor Updates in Frontline CLL</vt:lpstr>
      <vt:lpstr>Learning Objectives</vt:lpstr>
      <vt:lpstr>Transformation of Frontline Treatment Landscape in One Decade</vt:lpstr>
      <vt:lpstr>Most Recent Updates in Continuous BTK Inhibitor Therapy</vt:lpstr>
      <vt:lpstr>PowerPoint Presentation</vt:lpstr>
      <vt:lpstr>ELEVATE-TN 6 Year Follow-Up</vt:lpstr>
      <vt:lpstr>Median PFS was significantly longer for A-containing arms vs O+Clb</vt:lpstr>
      <vt:lpstr>Median OS was significantly longer for A+O vs O+Clb</vt:lpstr>
      <vt:lpstr>CR rate consistently improved over time</vt:lpstr>
      <vt:lpstr>ELEVATE-TN: Safety Profile</vt:lpstr>
      <vt:lpstr>ELEVATE-TN: AEs of Special Interest</vt:lpstr>
      <vt:lpstr>SEQUOIA 6 Year Follow-up by 17p Deletion</vt:lpstr>
      <vt:lpstr>SEQUOIA: Outcomes by Del(17p) and IGHV Mutation Status</vt:lpstr>
      <vt:lpstr>SEQUOIA: Safety Profile</vt:lpstr>
      <vt:lpstr>ELEVATE-RR Study Design</vt:lpstr>
      <vt:lpstr>ELEVATE-RR: Adverse Events of Interest</vt:lpstr>
      <vt:lpstr>ELEVATE-RR: Acalabrutinib vs Ibrutinib in Rel/Ref CLL</vt:lpstr>
      <vt:lpstr>PowerPoint Presentation</vt:lpstr>
      <vt:lpstr>PowerPoint Presentation</vt:lpstr>
      <vt:lpstr>PowerPoint Presentation</vt:lpstr>
      <vt:lpstr>PowerPoint Presentation</vt:lpstr>
      <vt:lpstr>Non-Covalent BTK Inhibitors in Frontline CLL</vt:lpstr>
      <vt:lpstr>BRUIN CLL 314: Pirtobrutinib vs Ibrutinib in BTKi‑Naïve Patients</vt:lpstr>
      <vt:lpstr>Bruin CLL-314 Response Rates</vt:lpstr>
      <vt:lpstr>Bruin CLL-314 Safety Profile</vt:lpstr>
      <vt:lpstr>Bruin CLL-313: Pirtobrutinib vs. Chemoimmunotherapy</vt:lpstr>
      <vt:lpstr>Bruin CLL-313: Safety Profile</vt:lpstr>
      <vt:lpstr>Cases from the Community</vt:lpstr>
      <vt:lpstr>Discussion Questions</vt:lpstr>
      <vt:lpstr>Agenda</vt:lpstr>
      <vt:lpstr>Available and Emerging Approaches to Time-Limited Therapy for Treatment-Naïve CLL</vt:lpstr>
      <vt:lpstr>Learning Objectives</vt:lpstr>
      <vt:lpstr>Shifting Trends in Management of Frontline CLL</vt:lpstr>
      <vt:lpstr>What Have We Learned from CLL14 about our Standard FD Regimen?</vt:lpstr>
      <vt:lpstr>Mechanistic Rationale of Potential Synergies of BTK/BCL2 Dual Inhibition</vt:lpstr>
      <vt:lpstr>CLL17: Phase 3 Trial of Continuous Ibrutinib Monotherapy vs Fixed-Duration Venetoclax-Based Regimens as First-Line Treatments for CLL</vt:lpstr>
      <vt:lpstr>CLL17: Response to Treatment</vt:lpstr>
      <vt:lpstr>CLL17: Survival Across Treatment Arms</vt:lpstr>
      <vt:lpstr>CLL17: PFS According to IGHV and TP53/del17p Status</vt:lpstr>
      <vt:lpstr>CLL17: Selected Adverse Events of Interest</vt:lpstr>
      <vt:lpstr>AMPLIFY: Firstline Treatment of CLL With Acalabrutinib + Venetoclax1,2 </vt:lpstr>
      <vt:lpstr>AMPLIFY: IRC-Assessed PFS1,2</vt:lpstr>
      <vt:lpstr>AMPLIFY: PFS and IGHV Status1,2</vt:lpstr>
      <vt:lpstr>AMPLIFY: AESI</vt:lpstr>
      <vt:lpstr>FDA Approves Acalabrutinib with Venetoclax for Chronic Lymphocytic Leukemia or Small Lymphocytic Lymphoma  Press Release: February 19, 2026</vt:lpstr>
      <vt:lpstr>SEQUOIA Arm D: Phase 3 Trial of Zanu/Ven Combinations as First-line Treatment for CLL/SLL</vt:lpstr>
      <vt:lpstr>SEQUOIA Arm D: Schedule</vt:lpstr>
      <vt:lpstr>SEQUOIA Arm D: Response and MRD Rates</vt:lpstr>
      <vt:lpstr>SEQUOIA Arm D: PFS</vt:lpstr>
      <vt:lpstr>SEQUOIA Arm D: Safety</vt:lpstr>
      <vt:lpstr>High Level Summary of Reported Sonrotoclax Studies in 1L</vt:lpstr>
      <vt:lpstr>Session Summary</vt:lpstr>
      <vt:lpstr>Cases from the Community</vt:lpstr>
      <vt:lpstr>Discussion Questions</vt:lpstr>
      <vt:lpstr>Cases from the Community</vt:lpstr>
      <vt:lpstr>Discussion Questions</vt:lpstr>
      <vt:lpstr>Agenda</vt:lpstr>
      <vt:lpstr>Optimal Management of Adverse Events  with BTK and Bcl-2 Inhibitors;  Considerations for Special Populations</vt:lpstr>
      <vt:lpstr>PowerPoint Presentation</vt:lpstr>
      <vt:lpstr>Key Differences Between BTKis</vt:lpstr>
      <vt:lpstr>More selective BTKi have fewer off-target effects, leading to significantly improved safety profiles</vt:lpstr>
      <vt:lpstr>PowerPoint Presentation</vt:lpstr>
      <vt:lpstr>ELEVATE-RR: Acalabrutinib vs. Ibrutinib in R/R CLL</vt:lpstr>
      <vt:lpstr>PowerPoint Presentation</vt:lpstr>
      <vt:lpstr>PowerPoint Presentation</vt:lpstr>
      <vt:lpstr>ALPINE: Zanubrutinib vs. Ibrutinib in R/R CLL</vt:lpstr>
      <vt:lpstr>PowerPoint Presentation</vt:lpstr>
      <vt:lpstr>PowerPoint Presentation</vt:lpstr>
      <vt:lpstr>PowerPoint Presentation</vt:lpstr>
      <vt:lpstr>PowerPoint Presentation</vt:lpstr>
      <vt:lpstr>PowerPoint Presentation</vt:lpstr>
      <vt:lpstr>Bleeding Risk with BTKi Treatment</vt:lpstr>
      <vt:lpstr>Incidence and Management Recommendations for Select BTKi -Associated Cardiologic Adverse Events and Bleeding</vt:lpstr>
      <vt:lpstr>PowerPoint Presentation</vt:lpstr>
      <vt:lpstr>PowerPoint Presentation</vt:lpstr>
      <vt:lpstr>PowerPoint Presentation</vt:lpstr>
      <vt:lpstr>PowerPoint Presentation</vt:lpstr>
      <vt:lpstr>Incidence and Management Recommendations for Select BTK  Inhibitor-Associated Noncardiovascular Adverse Events</vt:lpstr>
      <vt:lpstr>PowerPoint Presentation</vt:lpstr>
      <vt:lpstr>Adverse Events (AEs) with Bcl-2i-Based Therapy</vt:lpstr>
      <vt:lpstr>Venetoclax Induces Rapid Reduction in CLL</vt:lpstr>
      <vt:lpstr>PowerPoint Presentation</vt:lpstr>
      <vt:lpstr>Monitoring Venetoclax TLS: A Case Example</vt:lpstr>
      <vt:lpstr>PowerPoint Presentation</vt:lpstr>
      <vt:lpstr>Phase III AMPLIFY Study: Combined  Bcl-2i/BTKi with and without Anti-CD20 Monoclonal Antibody</vt:lpstr>
      <vt:lpstr>Cases from the Community</vt:lpstr>
      <vt:lpstr>Discussion Questions</vt:lpstr>
      <vt:lpstr>Agenda</vt:lpstr>
      <vt:lpstr>Selection and Sequencing of Therapy for R/R CLL</vt:lpstr>
      <vt:lpstr>PowerPoint Presentation</vt:lpstr>
      <vt:lpstr>Treatment Options in R/R CLL</vt:lpstr>
      <vt:lpstr>PowerPoint Presentation</vt:lpstr>
      <vt:lpstr>PowerPoint Presentation</vt:lpstr>
      <vt:lpstr>PowerPoint Presentation</vt:lpstr>
      <vt:lpstr>PowerPoint Presentation</vt:lpstr>
      <vt:lpstr>PowerPoint Presentation</vt:lpstr>
      <vt:lpstr>Pirtobrutinib in R/R CLL: BRUIN phase 1/2</vt:lpstr>
      <vt:lpstr>PowerPoint Presentation</vt:lpstr>
      <vt:lpstr>PowerPoint Presentation</vt:lpstr>
      <vt:lpstr>Pirtobrutinib after first-line cBTKi: LOXO-BTK-18001 and BRUIN CLL-321 Studies </vt:lpstr>
      <vt:lpstr>Pirtobrutinib after first-line cBTKi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Sonrotoclax in R/R CLL: CELESTIAL-RRCLL</vt:lpstr>
      <vt:lpstr>PowerPoint Presentation</vt:lpstr>
      <vt:lpstr>PowerPoint Presentation</vt:lpstr>
      <vt:lpstr>Novel BTK Targeting Agents in Development </vt:lpstr>
      <vt:lpstr>Summary</vt:lpstr>
      <vt:lpstr>PowerPoint Presentation</vt:lpstr>
      <vt:lpstr>Cases from the Community</vt:lpstr>
      <vt:lpstr>Discussion Questions</vt:lpstr>
      <vt:lpstr>Agenda</vt:lpstr>
      <vt:lpstr>PowerPoint Presentation</vt:lpstr>
      <vt:lpstr>Liso-cel for relapsed/ refractory CLL and RT</vt:lpstr>
      <vt:lpstr>TRANSCEND-CLL: lisocabtagene maraleucel in R/R CLL</vt:lpstr>
      <vt:lpstr>TRANSCEND-CLL: liso-cel plus ibrutinib Ibrutinib started/continued at enrollment and continued to at least 90 days post liso-cel</vt:lpstr>
      <vt:lpstr>Liso-cel in Richter’s Transformation: CIBMTR</vt:lpstr>
      <vt:lpstr>Bispecific Abs for relapsed/ refractory CLL and RT</vt:lpstr>
      <vt:lpstr>Epcoritamab, an anti-CD20/CD3 bispecific antibody in relapsed/refractory CLL</vt:lpstr>
      <vt:lpstr>Epcoritamab in Richter’s transformation</vt:lpstr>
      <vt:lpstr>Surovatamig: A CD19 x CD3 bispecific antibody</vt:lpstr>
      <vt:lpstr>Novel agents targeting BCL2 and BTK</vt:lpstr>
      <vt:lpstr>Sonrotoclax, a next-generation BCL2 inhibitor</vt:lpstr>
      <vt:lpstr>Sonrotoclax combinations in CLL: early data</vt:lpstr>
      <vt:lpstr>BGB-16673, a BTK degrader, in relapsed/refractory CLL</vt:lpstr>
      <vt:lpstr>Bexobrutideg, a BTK degrader, in relapsed/refractory CLL</vt:lpstr>
      <vt:lpstr>Cases from the Community</vt:lpstr>
      <vt:lpstr>Discussion Questions</vt:lpstr>
      <vt:lpstr>Cases from the Community</vt:lpstr>
      <vt:lpstr>Consensus or Controversy? Documenting  and Discussing Investigators’ Approaches  to the Management of Ovarian Cancer</vt:lpstr>
      <vt:lpstr>What Clinicians Want to Know:  Addressing Community Oncologists’ Questions  About the Care of Patients with Prostate Cancer</vt:lpstr>
      <vt:lpstr>Second Opinion: Investigators Provide  Perspectives on the Current and Future  Management of Small Cell Lung Cancer</vt:lpstr>
      <vt:lpstr>Thank you for joining us! Your feedback is very important to us.   Please complete the survey currently up on the iPads for attendees in the room and on Zoom for those attending virtually. The survey will remain open up to 5 minutes after the meeting ends.  How to Obtain CME Credit In-person attendees: Please refer to the program syllabus for the CME credit link or QR code. Online/Zoom attendees:  The CME credit link is posted in the chat room.</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Agents and Strategies in the Management of Acute Myeloid Leukemia</dc:title>
  <dc:subject/>
  <dc:creator>Dr Neil Love</dc:creator>
  <cp:keywords/>
  <dc:description>www.ResearchToPractice.com</dc:description>
  <cp:lastModifiedBy>Fernando Rendina</cp:lastModifiedBy>
  <cp:revision>8087</cp:revision>
  <cp:lastPrinted>2020-08-04T16:05:31Z</cp:lastPrinted>
  <dcterms:created xsi:type="dcterms:W3CDTF">2013-03-19T19:50:02Z</dcterms:created>
  <dcterms:modified xsi:type="dcterms:W3CDTF">2026-05-29T22:06:59Z</dcterms:modified>
  <cp:category/>
</cp:coreProperties>
</file>