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7.xml" ContentType="application/vnd.openxmlformats-officedocument.theme+xml"/>
  <Override PartName="/ppt/tags/tag8.xml" ContentType="application/vnd.openxmlformats-officedocument.presentationml.tags+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8.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9.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5.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19.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143" r:id="rId4"/>
    <p:sldMasterId id="2147485229" r:id="rId5"/>
    <p:sldMasterId id="2147485299" r:id="rId6"/>
    <p:sldMasterId id="2147485317" r:id="rId7"/>
    <p:sldMasterId id="2147485343" r:id="rId8"/>
    <p:sldMasterId id="2147485371" r:id="rId9"/>
    <p:sldMasterId id="2147485389" r:id="rId10"/>
    <p:sldMasterId id="2147485409" r:id="rId11"/>
    <p:sldMasterId id="2147485421" r:id="rId12"/>
  </p:sldMasterIdLst>
  <p:notesMasterIdLst>
    <p:notesMasterId r:id="rId145"/>
  </p:notesMasterIdLst>
  <p:handoutMasterIdLst>
    <p:handoutMasterId r:id="rId146"/>
  </p:handoutMasterIdLst>
  <p:sldIdLst>
    <p:sldId id="2147483589" r:id="rId13"/>
    <p:sldId id="258" r:id="rId14"/>
    <p:sldId id="2147480150" r:id="rId15"/>
    <p:sldId id="2147480151" r:id="rId16"/>
    <p:sldId id="2147483568" r:id="rId17"/>
    <p:sldId id="442" r:id="rId18"/>
    <p:sldId id="444" r:id="rId19"/>
    <p:sldId id="446" r:id="rId20"/>
    <p:sldId id="443" r:id="rId21"/>
    <p:sldId id="286" r:id="rId22"/>
    <p:sldId id="358" r:id="rId23"/>
    <p:sldId id="274" r:id="rId24"/>
    <p:sldId id="265" r:id="rId25"/>
    <p:sldId id="2147483553" r:id="rId26"/>
    <p:sldId id="264" r:id="rId27"/>
    <p:sldId id="277" r:id="rId28"/>
    <p:sldId id="280" r:id="rId29"/>
    <p:sldId id="259" r:id="rId30"/>
    <p:sldId id="272" r:id="rId31"/>
    <p:sldId id="2147483626" r:id="rId32"/>
    <p:sldId id="2147483627" r:id="rId33"/>
    <p:sldId id="2147483594" r:id="rId34"/>
    <p:sldId id="2147483628" r:id="rId35"/>
    <p:sldId id="2147483629" r:id="rId36"/>
    <p:sldId id="2147483645" r:id="rId37"/>
    <p:sldId id="261" r:id="rId38"/>
    <p:sldId id="329" r:id="rId39"/>
    <p:sldId id="266" r:id="rId40"/>
    <p:sldId id="324" r:id="rId41"/>
    <p:sldId id="326" r:id="rId42"/>
    <p:sldId id="322" r:id="rId43"/>
    <p:sldId id="334" r:id="rId44"/>
    <p:sldId id="327" r:id="rId45"/>
    <p:sldId id="268" r:id="rId46"/>
    <p:sldId id="333" r:id="rId47"/>
    <p:sldId id="318" r:id="rId48"/>
    <p:sldId id="297" r:id="rId49"/>
    <p:sldId id="269" r:id="rId50"/>
    <p:sldId id="337" r:id="rId51"/>
    <p:sldId id="293" r:id="rId52"/>
    <p:sldId id="270" r:id="rId53"/>
    <p:sldId id="256" r:id="rId54"/>
    <p:sldId id="260" r:id="rId55"/>
    <p:sldId id="294" r:id="rId56"/>
    <p:sldId id="290" r:id="rId57"/>
    <p:sldId id="296" r:id="rId58"/>
    <p:sldId id="291" r:id="rId59"/>
    <p:sldId id="359" r:id="rId60"/>
    <p:sldId id="2147483647" r:id="rId61"/>
    <p:sldId id="360" r:id="rId62"/>
    <p:sldId id="2147483542" r:id="rId63"/>
    <p:sldId id="262" r:id="rId64"/>
    <p:sldId id="328" r:id="rId65"/>
    <p:sldId id="263" r:id="rId66"/>
    <p:sldId id="267" r:id="rId67"/>
    <p:sldId id="271" r:id="rId68"/>
    <p:sldId id="448" r:id="rId69"/>
    <p:sldId id="450" r:id="rId70"/>
    <p:sldId id="451" r:id="rId71"/>
    <p:sldId id="452" r:id="rId72"/>
    <p:sldId id="449" r:id="rId73"/>
    <p:sldId id="454" r:id="rId74"/>
    <p:sldId id="455" r:id="rId75"/>
    <p:sldId id="456" r:id="rId76"/>
    <p:sldId id="457" r:id="rId77"/>
    <p:sldId id="453" r:id="rId78"/>
    <p:sldId id="273" r:id="rId79"/>
    <p:sldId id="300" r:id="rId80"/>
    <p:sldId id="315" r:id="rId81"/>
    <p:sldId id="275" r:id="rId82"/>
    <p:sldId id="276" r:id="rId83"/>
    <p:sldId id="278" r:id="rId84"/>
    <p:sldId id="279" r:id="rId85"/>
    <p:sldId id="281" r:id="rId86"/>
    <p:sldId id="282" r:id="rId87"/>
    <p:sldId id="292" r:id="rId88"/>
    <p:sldId id="283" r:id="rId89"/>
    <p:sldId id="284" r:id="rId90"/>
    <p:sldId id="314" r:id="rId91"/>
    <p:sldId id="320" r:id="rId92"/>
    <p:sldId id="285" r:id="rId93"/>
    <p:sldId id="308" r:id="rId94"/>
    <p:sldId id="309" r:id="rId95"/>
    <p:sldId id="310" r:id="rId96"/>
    <p:sldId id="311" r:id="rId97"/>
    <p:sldId id="287" r:id="rId98"/>
    <p:sldId id="288" r:id="rId99"/>
    <p:sldId id="313" r:id="rId100"/>
    <p:sldId id="289" r:id="rId101"/>
    <p:sldId id="295" r:id="rId102"/>
    <p:sldId id="323" r:id="rId103"/>
    <p:sldId id="298" r:id="rId104"/>
    <p:sldId id="304" r:id="rId105"/>
    <p:sldId id="299" r:id="rId106"/>
    <p:sldId id="301" r:id="rId107"/>
    <p:sldId id="302" r:id="rId108"/>
    <p:sldId id="303" r:id="rId109"/>
    <p:sldId id="305" r:id="rId110"/>
    <p:sldId id="306" r:id="rId111"/>
    <p:sldId id="307" r:id="rId112"/>
    <p:sldId id="312" r:id="rId113"/>
    <p:sldId id="316" r:id="rId114"/>
    <p:sldId id="317" r:id="rId115"/>
    <p:sldId id="319" r:id="rId116"/>
    <p:sldId id="321" r:id="rId117"/>
    <p:sldId id="325" r:id="rId118"/>
    <p:sldId id="330" r:id="rId119"/>
    <p:sldId id="331" r:id="rId120"/>
    <p:sldId id="332" r:id="rId121"/>
    <p:sldId id="335" r:id="rId122"/>
    <p:sldId id="336" r:id="rId123"/>
    <p:sldId id="338" r:id="rId124"/>
    <p:sldId id="339" r:id="rId125"/>
    <p:sldId id="340" r:id="rId126"/>
    <p:sldId id="341" r:id="rId127"/>
    <p:sldId id="342" r:id="rId128"/>
    <p:sldId id="343" r:id="rId129"/>
    <p:sldId id="344" r:id="rId130"/>
    <p:sldId id="345" r:id="rId131"/>
    <p:sldId id="346" r:id="rId132"/>
    <p:sldId id="347" r:id="rId133"/>
    <p:sldId id="348" r:id="rId134"/>
    <p:sldId id="349" r:id="rId135"/>
    <p:sldId id="350" r:id="rId136"/>
    <p:sldId id="351" r:id="rId137"/>
    <p:sldId id="352" r:id="rId138"/>
    <p:sldId id="353" r:id="rId139"/>
    <p:sldId id="354" r:id="rId140"/>
    <p:sldId id="355" r:id="rId141"/>
    <p:sldId id="356" r:id="rId142"/>
    <p:sldId id="357" r:id="rId143"/>
    <p:sldId id="2147483569" r:id="rId144"/>
  </p:sldIdLst>
  <p:sldSz cx="12192000" cy="6858000"/>
  <p:notesSz cx="7772400" cy="10058400"/>
  <p:custDataLst>
    <p:tags r:id="rId147"/>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19" userDrawn="1">
          <p15:clr>
            <a:srgbClr val="A4A3A4"/>
          </p15:clr>
        </p15:guide>
        <p15:guide id="3" pos="211" userDrawn="1">
          <p15:clr>
            <a:srgbClr val="A4A3A4"/>
          </p15:clr>
        </p15:guide>
        <p15:guide id="4" pos="6208" userDrawn="1">
          <p15:clr>
            <a:srgbClr val="A4A3A4"/>
          </p15:clr>
        </p15:guide>
        <p15:guide id="5" pos="33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 id="1" name="Porter, David" initials="DP"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0432FF"/>
    <a:srgbClr val="FF40FF"/>
    <a:srgbClr val="005593"/>
    <a:srgbClr val="1674A7"/>
    <a:srgbClr val="FFFFFF"/>
    <a:srgbClr val="C2DDE8"/>
    <a:srgbClr val="C4E0EA"/>
    <a:srgbClr val="DEEAF0"/>
    <a:srgbClr val="F931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39" autoAdjust="0"/>
    <p:restoredTop sz="95906" autoAdjust="0"/>
  </p:normalViewPr>
  <p:slideViewPr>
    <p:cSldViewPr>
      <p:cViewPr varScale="1">
        <p:scale>
          <a:sx n="170" d="100"/>
          <a:sy n="170" d="100"/>
        </p:scale>
        <p:origin x="440" y="184"/>
      </p:cViewPr>
      <p:guideLst>
        <p:guide orient="horz" pos="4208"/>
        <p:guide pos="3719"/>
        <p:guide pos="211"/>
        <p:guide pos="6208"/>
        <p:guide pos="332"/>
      </p:guideLst>
    </p:cSldViewPr>
  </p:slideViewPr>
  <p:outlineViewPr>
    <p:cViewPr varScale="1">
      <p:scale>
        <a:sx n="170" d="200"/>
        <a:sy n="170" d="200"/>
      </p:scale>
      <p:origin x="0" y="-149912"/>
    </p:cViewPr>
  </p:outlineViewPr>
  <p:notesTextViewPr>
    <p:cViewPr>
      <p:scale>
        <a:sx n="100" d="100"/>
        <a:sy n="100" d="100"/>
      </p:scale>
      <p:origin x="0" y="0"/>
    </p:cViewPr>
  </p:notesTextViewPr>
  <p:sorterViewPr>
    <p:cViewPr>
      <p:scale>
        <a:sx n="137" d="100"/>
        <a:sy n="137" d="100"/>
      </p:scale>
      <p:origin x="0" y="0"/>
    </p:cViewPr>
  </p:sorterViewPr>
  <p:notesViewPr>
    <p:cSldViewPr>
      <p:cViewPr varScale="1">
        <p:scale>
          <a:sx n="78" d="100"/>
          <a:sy n="78" d="100"/>
        </p:scale>
        <p:origin x="385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presProps" Target="presProps.xml"/><Relationship Id="rId5" Type="http://schemas.openxmlformats.org/officeDocument/2006/relationships/slideMaster" Target="slideMasters/slideMaster2.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openxmlformats.org/officeDocument/2006/relationships/viewProps" Target="viewProps.xml"/><Relationship Id="rId12" Type="http://schemas.openxmlformats.org/officeDocument/2006/relationships/slideMaster" Target="slideMasters/slideMaster9.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slide" Target="slides/slide123.xml"/><Relationship Id="rId151" Type="http://schemas.openxmlformats.org/officeDocument/2006/relationships/theme" Target="theme/theme1.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tableStyles" Target="tableStyles.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tags" Target="tags/tag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Enrolled on a clinical trial </c:v>
                </c:pt>
              </c:strCache>
            </c:strRef>
          </c:cat>
          <c:val>
            <c:numRef>
              <c:f>Sheet1!$B$2</c:f>
              <c:numCache>
                <c:formatCode>General</c:formatCode>
                <c:ptCount val="1"/>
                <c:pt idx="0">
                  <c:v>19</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Sevabertinib</c:v>
                </c:pt>
                <c:pt idx="1">
                  <c:v>Zongertinib </c:v>
                </c:pt>
                <c:pt idx="2">
                  <c:v>Trastuzumab deruxtecan </c:v>
                </c:pt>
              </c:strCache>
            </c:strRef>
          </c:cat>
          <c:val>
            <c:numRef>
              <c:f>Sheet1!$B$2:$B$4</c:f>
              <c:numCache>
                <c:formatCode>General</c:formatCode>
                <c:ptCount val="3"/>
                <c:pt idx="0">
                  <c:v>1</c:v>
                </c:pt>
                <c:pt idx="1">
                  <c:v>13</c:v>
                </c:pt>
                <c:pt idx="2">
                  <c:v>22</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Telisotuzumab vedotin</c:v>
                </c:pt>
                <c:pt idx="1">
                  <c:v>Tepotinib</c:v>
                </c:pt>
                <c:pt idx="2">
                  <c:v>Capmatinib</c:v>
                </c:pt>
              </c:strCache>
            </c:strRef>
          </c:cat>
          <c:val>
            <c:numRef>
              <c:f>Sheet1!$B$2:$B$4</c:f>
              <c:numCache>
                <c:formatCode>General</c:formatCode>
                <c:ptCount val="3"/>
                <c:pt idx="0">
                  <c:v>9</c:v>
                </c:pt>
                <c:pt idx="1">
                  <c:v>17</c:v>
                </c:pt>
                <c:pt idx="2">
                  <c:v>28</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3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Enrolled on a clinical trial</c:v>
                </c:pt>
                <c:pt idx="1">
                  <c:v>SCLC</c:v>
                </c:pt>
              </c:strCache>
            </c:strRef>
          </c:cat>
          <c:val>
            <c:numRef>
              <c:f>Sheet1!$B$2:$B$3</c:f>
              <c:numCache>
                <c:formatCode>General</c:formatCode>
                <c:ptCount val="2"/>
                <c:pt idx="0">
                  <c:v>11</c:v>
                </c:pt>
                <c:pt idx="1">
                  <c:v>716</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80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Atezolizumab</c:v>
                </c:pt>
                <c:pt idx="1">
                  <c:v>Durvalumab </c:v>
                </c:pt>
              </c:strCache>
            </c:strRef>
          </c:cat>
          <c:val>
            <c:numRef>
              <c:f>Sheet1!$B$2:$B$3</c:f>
              <c:numCache>
                <c:formatCode>General</c:formatCode>
                <c:ptCount val="2"/>
                <c:pt idx="0">
                  <c:v>152</c:v>
                </c:pt>
                <c:pt idx="1">
                  <c:v>323</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40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Tarlatamab</c:v>
                </c:pt>
                <c:pt idx="1">
                  <c:v>Lurbinectedin</c:v>
                </c:pt>
              </c:strCache>
            </c:strRef>
          </c:cat>
          <c:val>
            <c:numRef>
              <c:f>Sheet1!$B$2:$B$3</c:f>
              <c:numCache>
                <c:formatCode>General</c:formatCode>
                <c:ptCount val="2"/>
                <c:pt idx="0">
                  <c:v>91</c:v>
                </c:pt>
                <c:pt idx="1">
                  <c:v>101</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12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Second line </c:v>
                </c:pt>
                <c:pt idx="1">
                  <c:v>First line</c:v>
                </c:pt>
                <c:pt idx="2">
                  <c:v>Polatuzumab vedotin</c:v>
                </c:pt>
              </c:strCache>
            </c:strRef>
          </c:cat>
          <c:val>
            <c:numRef>
              <c:f>Sheet1!$B$2:$B$4</c:f>
              <c:numCache>
                <c:formatCode>General</c:formatCode>
                <c:ptCount val="3"/>
                <c:pt idx="0">
                  <c:v>44</c:v>
                </c:pt>
                <c:pt idx="1">
                  <c:v>160</c:v>
                </c:pt>
                <c:pt idx="2">
                  <c:v>204</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6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Ibrutinib</c:v>
                </c:pt>
                <c:pt idx="1">
                  <c:v>Acalabrutinib</c:v>
                </c:pt>
                <c:pt idx="2">
                  <c:v>Loncastuximab tesirine</c:v>
                </c:pt>
                <c:pt idx="3">
                  <c:v>Tafasitamab</c:v>
                </c:pt>
                <c:pt idx="4">
                  <c:v>Bispecific antibody (eg, glofitamab, epcoritamab)</c:v>
                </c:pt>
              </c:strCache>
            </c:strRef>
          </c:cat>
          <c:val>
            <c:numRef>
              <c:f>Sheet1!$B$2:$B$6</c:f>
              <c:numCache>
                <c:formatCode>General</c:formatCode>
                <c:ptCount val="5"/>
                <c:pt idx="0">
                  <c:v>4</c:v>
                </c:pt>
                <c:pt idx="1">
                  <c:v>10</c:v>
                </c:pt>
                <c:pt idx="2">
                  <c:v>4</c:v>
                </c:pt>
                <c:pt idx="3">
                  <c:v>11</c:v>
                </c:pt>
                <c:pt idx="4">
                  <c:v>30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4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Tisagenlecleucel</c:v>
                </c:pt>
                <c:pt idx="1">
                  <c:v>Axicabtagene ciloleucel</c:v>
                </c:pt>
                <c:pt idx="2">
                  <c:v>Lisocabtagene maraleucel</c:v>
                </c:pt>
              </c:strCache>
            </c:strRef>
          </c:cat>
          <c:val>
            <c:numRef>
              <c:f>Sheet1!$B$2:$B$4</c:f>
              <c:numCache>
                <c:formatCode>General</c:formatCode>
                <c:ptCount val="3"/>
                <c:pt idx="0">
                  <c:v>0</c:v>
                </c:pt>
                <c:pt idx="1">
                  <c:v>0</c:v>
                </c:pt>
                <c:pt idx="2">
                  <c:v>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6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dLbl>
              <c:idx val="2"/>
              <c:tx>
                <c:rich>
                  <a:bodyPr/>
                  <a:lstStyle/>
                  <a:p>
                    <a:r>
                      <a:rPr lang="en-US"/>
                      <a:t>1,263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B5B-0942-A3A3-50E39A8CA37D}"/>
                </c:ext>
              </c:extLst>
            </c:dLbl>
            <c:dLbl>
              <c:idx val="3"/>
              <c:tx>
                <c:rich>
                  <a:bodyPr/>
                  <a:lstStyle/>
                  <a:p>
                    <a:r>
                      <a:rPr lang="en-US"/>
                      <a:t>2,280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B5B-0942-A3A3-50E39A8CA37D}"/>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Enrolled on a clinical trial </c:v>
                </c:pt>
                <c:pt idx="1">
                  <c:v>Squamous cell advanced or metastatic</c:v>
                </c:pt>
                <c:pt idx="2">
                  <c:v>Advanced or metastatic adenocarcinoma</c:v>
                </c:pt>
                <c:pt idx="3">
                  <c:v>Advanced or metastatic</c:v>
                </c:pt>
              </c:strCache>
            </c:strRef>
          </c:cat>
          <c:val>
            <c:numRef>
              <c:f>Sheet1!$B$2:$B$5</c:f>
              <c:numCache>
                <c:formatCode>General</c:formatCode>
                <c:ptCount val="4"/>
                <c:pt idx="0">
                  <c:v>51</c:v>
                </c:pt>
                <c:pt idx="1">
                  <c:v>313</c:v>
                </c:pt>
                <c:pt idx="2">
                  <c:v>1263</c:v>
                </c:pt>
                <c:pt idx="3">
                  <c:v>2280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250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Datopotamab deruxtecan</c:v>
                </c:pt>
                <c:pt idx="1">
                  <c:v>Amivantamab/lazertinib</c:v>
                </c:pt>
                <c:pt idx="2">
                  <c:v>Amivantamab</c:v>
                </c:pt>
                <c:pt idx="3">
                  <c:v>Osimertinib</c:v>
                </c:pt>
              </c:strCache>
            </c:strRef>
          </c:cat>
          <c:val>
            <c:numRef>
              <c:f>Sheet1!$B$2:$B$5</c:f>
              <c:numCache>
                <c:formatCode>General</c:formatCode>
                <c:ptCount val="4"/>
                <c:pt idx="0">
                  <c:v>17</c:v>
                </c:pt>
                <c:pt idx="1">
                  <c:v>28</c:v>
                </c:pt>
                <c:pt idx="2">
                  <c:v>58</c:v>
                </c:pt>
                <c:pt idx="3">
                  <c:v>460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50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Crizotinib</c:v>
                </c:pt>
                <c:pt idx="1">
                  <c:v>Lorlatinib</c:v>
                </c:pt>
                <c:pt idx="2">
                  <c:v>Alectinib</c:v>
                </c:pt>
              </c:strCache>
            </c:strRef>
          </c:cat>
          <c:val>
            <c:numRef>
              <c:f>Sheet1!$B$2:$B$4</c:f>
              <c:numCache>
                <c:formatCode>General</c:formatCode>
                <c:ptCount val="3"/>
                <c:pt idx="0">
                  <c:v>9</c:v>
                </c:pt>
                <c:pt idx="1">
                  <c:v>57</c:v>
                </c:pt>
                <c:pt idx="2">
                  <c:v>86</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10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Taletrectinib</c:v>
                </c:pt>
                <c:pt idx="1">
                  <c:v>Repotrectinib</c:v>
                </c:pt>
                <c:pt idx="2">
                  <c:v>Entrectinib</c:v>
                </c:pt>
              </c:strCache>
            </c:strRef>
          </c:cat>
          <c:val>
            <c:numRef>
              <c:f>Sheet1!$B$2:$B$4</c:f>
              <c:numCache>
                <c:formatCode>General</c:formatCode>
                <c:ptCount val="3"/>
                <c:pt idx="0">
                  <c:v>6</c:v>
                </c:pt>
                <c:pt idx="1">
                  <c:v>8</c:v>
                </c:pt>
                <c:pt idx="2">
                  <c:v>3</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1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2215974322725"/>
          <c:y val="3.0555555555555555E-2"/>
          <c:w val="0.56016088862585989"/>
          <c:h val="0.93888888888888888"/>
        </c:manualLayout>
      </c:layout>
      <c:barChart>
        <c:barDir val="bar"/>
        <c:grouping val="clustered"/>
        <c:varyColors val="0"/>
        <c:ser>
          <c:idx val="0"/>
          <c:order val="0"/>
          <c:tx>
            <c:strRef>
              <c:f>Sheet1!$B$1</c:f>
              <c:strCache>
                <c:ptCount val="1"/>
                <c:pt idx="0">
                  <c:v>Series 1</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Sotorasib</c:v>
                </c:pt>
                <c:pt idx="1">
                  <c:v>Adagrasib</c:v>
                </c:pt>
              </c:strCache>
            </c:strRef>
          </c:cat>
          <c:val>
            <c:numRef>
              <c:f>Sheet1!$B$2:$B$3</c:f>
              <c:numCache>
                <c:formatCode>General</c:formatCode>
                <c:ptCount val="2"/>
                <c:pt idx="0">
                  <c:v>36</c:v>
                </c:pt>
                <c:pt idx="1">
                  <c:v>50</c:v>
                </c:pt>
              </c:numCache>
            </c:numRef>
          </c:val>
          <c:extLst>
            <c:ext xmlns:c16="http://schemas.microsoft.com/office/drawing/2014/chart" uri="{C3380CC4-5D6E-409C-BE32-E72D297353CC}">
              <c16:uniqueId val="{00000000-EB16-9947-9E8F-2DFEB2293B2B}"/>
            </c:ext>
          </c:extLst>
        </c:ser>
        <c:dLbls>
          <c:showLegendKey val="0"/>
          <c:showVal val="0"/>
          <c:showCatName val="0"/>
          <c:showSerName val="0"/>
          <c:showPercent val="0"/>
          <c:showBubbleSize val="0"/>
        </c:dLbls>
        <c:gapWidth val="150"/>
        <c:axId val="541088672"/>
        <c:axId val="541698208"/>
      </c:barChart>
      <c:catAx>
        <c:axId val="541088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2000" b="1" i="0" u="none" strike="noStrike" kern="1200" baseline="0">
                <a:solidFill>
                  <a:schemeClr val="tx2">
                    <a:lumMod val="20000"/>
                    <a:lumOff val="80000"/>
                  </a:schemeClr>
                </a:solidFill>
                <a:latin typeface="+mn-lt"/>
                <a:ea typeface="+mn-ea"/>
                <a:cs typeface="+mn-cs"/>
              </a:defRPr>
            </a:pPr>
            <a:endParaRPr lang="en-US"/>
          </a:p>
        </c:txPr>
        <c:crossAx val="541698208"/>
        <c:crosses val="autoZero"/>
        <c:auto val="1"/>
        <c:lblAlgn val="ctr"/>
        <c:lblOffset val="100"/>
        <c:noMultiLvlLbl val="0"/>
      </c:catAx>
      <c:valAx>
        <c:axId val="541698208"/>
        <c:scaling>
          <c:orientation val="minMax"/>
          <c:max val="50"/>
          <c:min val="0"/>
        </c:scaling>
        <c:delete val="1"/>
        <c:axPos val="b"/>
        <c:numFmt formatCode="#,##0" sourceLinked="0"/>
        <c:majorTickMark val="out"/>
        <c:minorTickMark val="none"/>
        <c:tickLblPos val="nextTo"/>
        <c:crossAx val="54108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8/21/26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txBody>
          <a:bodyPr/>
          <a:lstStyle/>
          <a:p>
            <a:endParaRPr lang="en-US"/>
          </a:p>
        </p:txBody>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58DA5-97D9-DE82-F9E3-183A73996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77BF7-5A04-03FC-CF20-CB250DBD1F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9BEB8E-25A7-2669-CB95-D8F641EA6C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61004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C2913-D363-F7C9-AD27-EE70FBE5AB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8E4BE-ABD8-DB6B-E4A2-528A1A2AE6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7FD8E9-22F9-7EB7-DD3C-99D665753A9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128043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5766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A2D78-426A-B239-90FE-6E53DA260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8C020-FAF6-FB03-0BB1-03B9D067AD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E5ECF8-46E3-918B-B82D-4FE45EE34F9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525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C9329-87ED-2F54-240A-47406EBDE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D005C-7C5F-8660-20A2-923A6A9BF3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C553C5-0B8B-4584-9677-E513460BF4E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2318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E6179-1C1D-2D10-8FFE-0EB076EC32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ED140-E383-AD41-AE4C-1A4D3D4033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DA75CA-70DA-FA61-83AF-3168482502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0082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60191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07585-79D9-0328-60B0-C70941D15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23A98-0DF6-3722-4DFF-8AA6CE9AA1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F79818-CF75-E42C-EE42-B493B976720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5734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E3F06-0230-BD84-5964-688AD1CE1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A4223-0F2E-E6EB-F443-BB358C0AF20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7B1CF0-6586-938D-0D94-095171B2D0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02262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52</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76058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B653-F830-3DA1-B0D1-9E8E7FE10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228-3C1C-7DF8-9645-64B511156A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A57815-D680-4CAC-FDE5-2EB2D605FD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6411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7B653-F830-3DA1-B0D1-9E8E7FE10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AF228-3C1C-7DF8-9645-64B511156A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A57815-D680-4CAC-FDE5-2EB2D605FD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6411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37223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995-53AA-848D-F3C9-AE40E853D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AE31-97F5-BFAF-8238-0CD62B24E3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EEF3ED-4077-5F18-2FF2-5CC0F22BB0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71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41BAC-577D-1C12-4F8F-6381F597B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B9133-BB13-3016-09F3-B048C6299F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3018A2-33FA-4E15-3705-BE2CBCFCD6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84593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2F044-ECEE-1782-935E-55A4A7F01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A2F64F-92B1-DCCD-BAE5-5AD525B3D79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54DE46B-AFB2-1626-68F7-221193D3807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616662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EA07F-BB83-93F5-4DAB-F68F40570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C579-D6BB-D623-EC3B-38A3B2C42BB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7BA6C4-72C4-BE84-615C-3C33C80FD6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86058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788987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8C90F-BF84-171A-6F9B-11AD6DE52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BD59F-CA8B-A9A8-85EF-72A18762612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B0D904B-803D-181E-F7C3-46A6E2E12D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FC5CD5-DDDB-C0E9-1B65-19A7DC9DB3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631537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D79AD-F1F2-F774-7EB1-742DAC358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AA94A-2D49-2C1F-FDF2-F9A954AE6E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C66C2A-2576-0E1A-9E93-2570397766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41283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B302C-DE64-7BE6-0D55-5FF7A6CB7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75251-03D9-A4C0-617B-F26B0772DCE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953B6B-01F1-EF83-ED4A-DB033EBD96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0634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37223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4125936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A0D8F-30EF-B96A-E186-A34C665D7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78848-5C79-561C-44E2-7252110B12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2523B5-366F-F02C-F7FE-E71068D5A8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63372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657B-5585-AC21-9115-6BF379A0ED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D9F84-D3AA-DAA3-79BA-955D545664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18EE22C-96F2-8EC3-3A7A-1E06629F2B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8333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9B70A-9E5A-8F4D-38CD-0A4EE0633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CAD47-19B5-0B60-60F0-D1C148A46A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E0098DA-344E-359C-CE7E-A97F07560F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44548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972A8-5859-88C9-FB68-5D50774BFB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3D7EB-C5C1-3779-3CE4-695E09EC23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0AF2477-D8ED-E8A3-FC8B-4AAA57AFEA6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20065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7C473-3F93-531A-59C8-52157EBDE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2F0961-20CC-4D52-2E44-218C23FEBD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CF9CCE0-AC7D-5D9A-E589-FF7FAF7BA8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4B0D28-6EEC-E4BC-5052-471B910008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00E4B-57C9-E64F-91D7-A12C047130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4112891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C417E-72F1-7846-1686-06E3F037D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FF685-CC54-786F-C844-BEF5EE1B7B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7F7ECF-7D5D-6D27-1CA8-6404AA2118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5747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14193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2A13E-8948-0314-711D-C9A55A259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0BBA8-0D72-708C-8A86-B9FDD0446A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8FCEF9-4B52-6CBD-3E3E-925392DDF9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91786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6FAB2-0FFE-1945-688C-659953D8EE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EC3F9-C34D-81DD-320E-D80104AECE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A4B369-BBE7-DD88-31E7-58E21B9163D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7322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B8995-53AA-848D-F3C9-AE40E853D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69AE31-97F5-BFAF-8238-0CD62B24E3F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EEF3ED-4077-5F18-2FF2-5CC0F22BB00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33715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83170-94CE-F7AC-F4DD-84DC70795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57C5C-FDCD-E22E-0663-15279FF553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0F354B-392A-82EF-C546-8F4B59F84C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27497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0BC2-0DB4-1F74-018D-E6935D60D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4FD45-47FA-EBC6-FA22-CA0D236E34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53EA275-24F8-7391-D4CB-91F77ABA07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8045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31AE-842D-BCE8-40C6-B9DC5047C9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52B26-B971-07AD-E217-233510F70F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D46F98-595E-DFF8-8713-37473404ED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38078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3B1C-F22F-476B-6B10-FAC84B4F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45841-3BBC-249E-D21B-214894A050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21ACF6E-0F58-A2EB-3061-8EFFCC6297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203651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585F0-12E5-AEBB-F12B-6D0D2FA3A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CE19A-E8EB-CA74-1B33-A7789A26EA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2D64A00-9786-DDFE-0BFE-1072A78200D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051624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ED058-7F7A-F98B-3F45-4B8DE945A7AE}"/>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255A4186-83D6-A981-D160-C44CE368F000}"/>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131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C5AC7889-6F4D-6759-9A79-ABB0E9D7257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FB53AFF5-1FB0-476E-F2AC-F2CC378EFCCC}"/>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583444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1419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3607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4A2EC-EA61-3700-D53F-F6239EA8D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DBBF34-A182-7D0D-5CC4-9100B0F402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787540-CEB3-19B0-ABD3-F377F6C9CD8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0764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1F594-D087-D22C-EEE2-33E1E9EA9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C3BF4-31FD-2DF6-A26D-E1DD976307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FE70DE-D09A-69AA-9300-2F270596ED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34836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EA208-A019-FFF6-63DF-ABB9E4E5EF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32F155-CF09-5C10-6D1F-FE1D4AFC67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2A385E-68B3-5EDE-7EEF-946E47107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6465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9.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239635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540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99679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35663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72975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8547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1994742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6619977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02859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38806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20259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832185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7523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411752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593156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32276509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219686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2464799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31688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7480241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73412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22794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760720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9522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78580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3832554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9781463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21531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8544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48285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26825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2756815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1934741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3465469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317705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329392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6281129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hf sldNum="0" hd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8/21/26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6281115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S23 Cover Slide">
    <p:spTree>
      <p:nvGrpSpPr>
        <p:cNvPr id="1" name=""/>
        <p:cNvGrpSpPr/>
        <p:nvPr/>
      </p:nvGrpSpPr>
      <p:grpSpPr>
        <a:xfrm>
          <a:off x="0" y="0"/>
          <a:ext cx="0" cy="0"/>
          <a:chOff x="0" y="0"/>
          <a:chExt cx="0" cy="0"/>
        </a:xfrm>
      </p:grpSpPr>
      <p:pic>
        <p:nvPicPr>
          <p:cNvPr id="5" name="Picture 4" descr="A blue and white logo&#10;&#10;Description automatically generated">
            <a:extLst>
              <a:ext uri="{FF2B5EF4-FFF2-40B4-BE49-F238E27FC236}">
                <a16:creationId xmlns:a16="http://schemas.microsoft.com/office/drawing/2014/main" id="{9201CDF1-9CBA-36BB-2317-A09E420801C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10899513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S23 Collab. Innov. Celeb. Slide">
    <p:spTree>
      <p:nvGrpSpPr>
        <p:cNvPr id="1" name=""/>
        <p:cNvGrpSpPr/>
        <p:nvPr/>
      </p:nvGrpSpPr>
      <p:grpSpPr>
        <a:xfrm>
          <a:off x="0" y="0"/>
          <a:ext cx="0" cy="0"/>
          <a:chOff x="0" y="0"/>
          <a:chExt cx="0" cy="0"/>
        </a:xfrm>
      </p:grpSpPr>
      <p:pic>
        <p:nvPicPr>
          <p:cNvPr id="5" name="Picture 4" descr="A blue background with white text&#10;&#10;Description automatically generated">
            <a:extLst>
              <a:ext uri="{FF2B5EF4-FFF2-40B4-BE49-F238E27FC236}">
                <a16:creationId xmlns:a16="http://schemas.microsoft.com/office/drawing/2014/main" id="{02ED3CD2-86C8-7282-F3D5-A7E23D2325D5}"/>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41635567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S23 Blank title BG - DK blue">
    <p:spTree>
      <p:nvGrpSpPr>
        <p:cNvPr id="1" name=""/>
        <p:cNvGrpSpPr/>
        <p:nvPr/>
      </p:nvGrpSpPr>
      <p:grpSpPr>
        <a:xfrm>
          <a:off x="0" y="0"/>
          <a:ext cx="0" cy="0"/>
          <a:chOff x="0" y="0"/>
          <a:chExt cx="0" cy="0"/>
        </a:xfrm>
      </p:grpSpPr>
      <p:pic>
        <p:nvPicPr>
          <p:cNvPr id="8" name="Picture 7" descr="A blue and white background with people&#10;&#10;Description automatically generated">
            <a:extLst>
              <a:ext uri="{FF2B5EF4-FFF2-40B4-BE49-F238E27FC236}">
                <a16:creationId xmlns:a16="http://schemas.microsoft.com/office/drawing/2014/main" id="{71787AB4-58D5-52B3-B04C-EA644E9F5E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9" name="Title 1">
            <a:extLst>
              <a:ext uri="{FF2B5EF4-FFF2-40B4-BE49-F238E27FC236}">
                <a16:creationId xmlns:a16="http://schemas.microsoft.com/office/drawing/2014/main" id="{9EFD6509-0055-E1AD-9DA4-39255D75C242}"/>
              </a:ext>
            </a:extLst>
          </p:cNvPr>
          <p:cNvSpPr>
            <a:spLocks noGrp="1"/>
          </p:cNvSpPr>
          <p:nvPr>
            <p:ph type="title"/>
          </p:nvPr>
        </p:nvSpPr>
        <p:spPr>
          <a:xfrm>
            <a:off x="1093304" y="2175889"/>
            <a:ext cx="6639340" cy="1127545"/>
          </a:xfrm>
        </p:spPr>
        <p:txBody>
          <a:bodyPr/>
          <a:lstStyle>
            <a:lvl1pPr>
              <a:defRPr sz="48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139610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CS23 Blank BG - DK blue">
    <p:spTree>
      <p:nvGrpSpPr>
        <p:cNvPr id="1" name=""/>
        <p:cNvGrpSpPr/>
        <p:nvPr/>
      </p:nvGrpSpPr>
      <p:grpSpPr>
        <a:xfrm>
          <a:off x="0" y="0"/>
          <a:ext cx="0" cy="0"/>
          <a:chOff x="0" y="0"/>
          <a:chExt cx="0" cy="0"/>
        </a:xfrm>
      </p:grpSpPr>
      <p:pic>
        <p:nvPicPr>
          <p:cNvPr id="8" name="Picture 7" descr="A blue and white background with people&#10;&#10;Description automatically generated">
            <a:extLst>
              <a:ext uri="{FF2B5EF4-FFF2-40B4-BE49-F238E27FC236}">
                <a16:creationId xmlns:a16="http://schemas.microsoft.com/office/drawing/2014/main" id="{71787AB4-58D5-52B3-B04C-EA644E9F5E4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2" name="Title 1">
            <a:extLst>
              <a:ext uri="{FF2B5EF4-FFF2-40B4-BE49-F238E27FC236}">
                <a16:creationId xmlns:a16="http://schemas.microsoft.com/office/drawing/2014/main" id="{2C1FCAEA-9090-557F-A6F8-2E0270E345CD}"/>
              </a:ext>
            </a:extLst>
          </p:cNvPr>
          <p:cNvSpPr>
            <a:spLocks noGrp="1"/>
          </p:cNvSpPr>
          <p:nvPr>
            <p:ph type="title"/>
          </p:nvPr>
        </p:nvSpPr>
        <p:spPr>
          <a:xfrm>
            <a:off x="838200" y="252343"/>
            <a:ext cx="10515600" cy="857388"/>
          </a:xfrm>
        </p:spPr>
        <p:txBody>
          <a:bodyPr/>
          <a:lstStyle>
            <a:lvl1pPr>
              <a:defRPr>
                <a:solidFill>
                  <a:schemeClr val="bg1"/>
                </a:solidFill>
              </a:defRPr>
            </a:lvl1pPr>
          </a:lstStyle>
          <a:p>
            <a:r>
              <a:rPr lang="en-US"/>
              <a:t>Click to edit Master title style</a:t>
            </a:r>
            <a:endParaRPr lang="en-US" dirty="0"/>
          </a:p>
        </p:txBody>
      </p:sp>
      <p:sp>
        <p:nvSpPr>
          <p:cNvPr id="5" name="Content Placeholder 2">
            <a:extLst>
              <a:ext uri="{FF2B5EF4-FFF2-40B4-BE49-F238E27FC236}">
                <a16:creationId xmlns:a16="http://schemas.microsoft.com/office/drawing/2014/main" id="{5DF119CB-C954-3E8E-AB85-C485F560E191}"/>
              </a:ext>
            </a:extLst>
          </p:cNvPr>
          <p:cNvSpPr>
            <a:spLocks noGrp="1"/>
          </p:cNvSpPr>
          <p:nvPr>
            <p:ph idx="1"/>
          </p:nvPr>
        </p:nvSpPr>
        <p:spPr>
          <a:xfrm>
            <a:off x="838200" y="1544320"/>
            <a:ext cx="10515600" cy="46326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C9C7A2B3-05D8-EB5D-5B85-3EFD254FF1BA}"/>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Tree>
    <p:extLst>
      <p:ext uri="{BB962C8B-B14F-4D97-AF65-F5344CB8AC3E}">
        <p14:creationId xmlns:p14="http://schemas.microsoft.com/office/powerpoint/2010/main" val="23882862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CS23 Title - DK blue">
    <p:spTree>
      <p:nvGrpSpPr>
        <p:cNvPr id="1" name=""/>
        <p:cNvGrpSpPr/>
        <p:nvPr/>
      </p:nvGrpSpPr>
      <p:grpSpPr>
        <a:xfrm>
          <a:off x="0" y="0"/>
          <a:ext cx="0" cy="0"/>
          <a:chOff x="0" y="0"/>
          <a:chExt cx="0" cy="0"/>
        </a:xfrm>
      </p:grpSpPr>
      <p:pic>
        <p:nvPicPr>
          <p:cNvPr id="6" name="Picture 5" descr="A blue and white background&#10;&#10;Description automatically generated">
            <a:extLst>
              <a:ext uri="{FF2B5EF4-FFF2-40B4-BE49-F238E27FC236}">
                <a16:creationId xmlns:a16="http://schemas.microsoft.com/office/drawing/2014/main" id="{28D4E893-9009-5A37-2A53-186478C682F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58E49A-5F7B-D442-99ED-B999585EED0E}"/>
              </a:ext>
            </a:extLst>
          </p:cNvPr>
          <p:cNvSpPr>
            <a:spLocks noGrp="1"/>
          </p:cNvSpPr>
          <p:nvPr>
            <p:ph type="title"/>
          </p:nvPr>
        </p:nvSpPr>
        <p:spPr>
          <a:xfrm>
            <a:off x="1093304" y="2175889"/>
            <a:ext cx="6639340" cy="1127545"/>
          </a:xfrm>
        </p:spPr>
        <p:txBody>
          <a:bodyPr/>
          <a:lstStyle>
            <a:lvl1pPr>
              <a:defRPr sz="4800">
                <a:solidFill>
                  <a:schemeClr val="bg1"/>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lvl1pPr>
              <a:defRPr>
                <a:solidFill>
                  <a:schemeClr val="bg1"/>
                </a:solidFill>
              </a:defRPr>
            </a:lvl1pPr>
          </a:lstStyle>
          <a:p>
            <a:fld id="{04BE71DC-358C-6847-8F21-BA8EFBEBAEAC}" type="slidenum">
              <a:rPr lang="en-US" smtClean="0"/>
              <a:pPr/>
              <a:t>‹#›</a:t>
            </a:fld>
            <a:endParaRPr lang="en-US" dirty="0"/>
          </a:p>
        </p:txBody>
      </p:sp>
      <p:pic>
        <p:nvPicPr>
          <p:cNvPr id="3" name="Picture 2" descr="A white text on a black background&#10;&#10;Description automatically generated">
            <a:extLst>
              <a:ext uri="{FF2B5EF4-FFF2-40B4-BE49-F238E27FC236}">
                <a16:creationId xmlns:a16="http://schemas.microsoft.com/office/drawing/2014/main" id="{B0BCA1A9-BE23-D0D2-0CFC-0ED829B95DF8}"/>
              </a:ext>
            </a:extLst>
          </p:cNvPr>
          <p:cNvPicPr>
            <a:picLocks noChangeAspect="1"/>
          </p:cNvPicPr>
          <p:nvPr userDrawn="1"/>
        </p:nvPicPr>
        <p:blipFill>
          <a:blip r:embed="rId3"/>
          <a:stretch>
            <a:fillRect/>
          </a:stretch>
        </p:blipFill>
        <p:spPr>
          <a:xfrm>
            <a:off x="363363" y="5724736"/>
            <a:ext cx="1491618" cy="869103"/>
          </a:xfrm>
          <a:prstGeom prst="rect">
            <a:avLst/>
          </a:prstGeom>
        </p:spPr>
      </p:pic>
    </p:spTree>
    <p:extLst>
      <p:ext uri="{BB962C8B-B14F-4D97-AF65-F5344CB8AC3E}">
        <p14:creationId xmlns:p14="http://schemas.microsoft.com/office/powerpoint/2010/main" val="40750822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S23 Title - White">
    <p:spTree>
      <p:nvGrpSpPr>
        <p:cNvPr id="1" name=""/>
        <p:cNvGrpSpPr/>
        <p:nvPr/>
      </p:nvGrpSpPr>
      <p:grpSpPr>
        <a:xfrm>
          <a:off x="0" y="0"/>
          <a:ext cx="0" cy="0"/>
          <a:chOff x="0" y="0"/>
          <a:chExt cx="0" cy="0"/>
        </a:xfrm>
      </p:grpSpPr>
      <p:pic>
        <p:nvPicPr>
          <p:cNvPr id="5" name="Picture 4" descr="A blue and white background with a white background&#10;&#10;Description automatically generated">
            <a:extLst>
              <a:ext uri="{FF2B5EF4-FFF2-40B4-BE49-F238E27FC236}">
                <a16:creationId xmlns:a16="http://schemas.microsoft.com/office/drawing/2014/main" id="{F6A4335F-304B-4428-210D-2BDA0EF7BF8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E58E49A-5F7B-D442-99ED-B999585EED0E}"/>
              </a:ext>
            </a:extLst>
          </p:cNvPr>
          <p:cNvSpPr>
            <a:spLocks noGrp="1"/>
          </p:cNvSpPr>
          <p:nvPr>
            <p:ph type="title"/>
          </p:nvPr>
        </p:nvSpPr>
        <p:spPr>
          <a:xfrm>
            <a:off x="1093304" y="2175889"/>
            <a:ext cx="6639340" cy="1127545"/>
          </a:xfrm>
        </p:spPr>
        <p:txBody>
          <a:bodyPr/>
          <a:lstStyle>
            <a:lvl1pPr>
              <a:defRPr sz="4800">
                <a:solidFill>
                  <a:schemeClr val="tx2"/>
                </a:solidFill>
              </a:defRPr>
            </a:lvl1pPr>
          </a:lstStyle>
          <a:p>
            <a:r>
              <a:rPr lang="en-US"/>
              <a:t>Click to edit Master title style</a:t>
            </a:r>
            <a:endParaRPr lang="en-US" dirty="0"/>
          </a:p>
        </p:txBody>
      </p:sp>
      <p:sp>
        <p:nvSpPr>
          <p:cNvPr id="4" name="Slide Number Placeholder 3">
            <a:extLst>
              <a:ext uri="{FF2B5EF4-FFF2-40B4-BE49-F238E27FC236}">
                <a16:creationId xmlns:a16="http://schemas.microsoft.com/office/drawing/2014/main" id="{4FD7ACCD-11D0-B240-842E-656187D221FF}"/>
              </a:ext>
            </a:extLst>
          </p:cNvPr>
          <p:cNvSpPr>
            <a:spLocks noGrp="1"/>
          </p:cNvSpPr>
          <p:nvPr>
            <p:ph type="sldNum" sz="quarter" idx="11"/>
          </p:nvPr>
        </p:nvSpPr>
        <p:spPr/>
        <p:txBody>
          <a:bodyPr/>
          <a:lstStyle/>
          <a:p>
            <a:fld id="{04BE71DC-358C-6847-8F21-BA8EFBEBAEAC}" type="slidenum">
              <a:rPr lang="en-US" smtClean="0"/>
              <a:t>‹#›</a:t>
            </a:fld>
            <a:endParaRPr lang="en-US"/>
          </a:p>
        </p:txBody>
      </p:sp>
      <p:pic>
        <p:nvPicPr>
          <p:cNvPr id="3" name="Picture 2" descr="A green and purple text&#10;&#10;Description automatically generated">
            <a:extLst>
              <a:ext uri="{FF2B5EF4-FFF2-40B4-BE49-F238E27FC236}">
                <a16:creationId xmlns:a16="http://schemas.microsoft.com/office/drawing/2014/main" id="{8D4290D4-8ED5-C134-E421-8CE85EECD185}"/>
              </a:ext>
            </a:extLst>
          </p:cNvPr>
          <p:cNvPicPr>
            <a:picLocks noChangeAspect="1"/>
          </p:cNvPicPr>
          <p:nvPr userDrawn="1"/>
        </p:nvPicPr>
        <p:blipFill>
          <a:blip r:embed="rId3"/>
          <a:stretch>
            <a:fillRect/>
          </a:stretch>
        </p:blipFill>
        <p:spPr>
          <a:xfrm>
            <a:off x="363363" y="5725020"/>
            <a:ext cx="1491618" cy="869055"/>
          </a:xfrm>
          <a:prstGeom prst="rect">
            <a:avLst/>
          </a:prstGeom>
        </p:spPr>
      </p:pic>
    </p:spTree>
    <p:extLst>
      <p:ext uri="{BB962C8B-B14F-4D97-AF65-F5344CB8AC3E}">
        <p14:creationId xmlns:p14="http://schemas.microsoft.com/office/powerpoint/2010/main" val="16483588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CS23 Title and Content - DK blue">
    <p:spTree>
      <p:nvGrpSpPr>
        <p:cNvPr id="1" name=""/>
        <p:cNvGrpSpPr/>
        <p:nvPr/>
      </p:nvGrpSpPr>
      <p:grpSpPr>
        <a:xfrm>
          <a:off x="0" y="0"/>
          <a:ext cx="0" cy="0"/>
          <a:chOff x="0" y="0"/>
          <a:chExt cx="0" cy="0"/>
        </a:xfrm>
      </p:grpSpPr>
      <p:pic>
        <p:nvPicPr>
          <p:cNvPr id="7" name="Picture 6" descr="A blue and green background&#10;&#10;Description automatically generated">
            <a:extLst>
              <a:ext uri="{FF2B5EF4-FFF2-40B4-BE49-F238E27FC236}">
                <a16:creationId xmlns:a16="http://schemas.microsoft.com/office/drawing/2014/main" id="{998B1E9F-30D3-40C6-504E-2DE5F839E4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descr="A close-up of a logo&#10;&#10;Description automatically generated">
            <a:extLst>
              <a:ext uri="{FF2B5EF4-FFF2-40B4-BE49-F238E27FC236}">
                <a16:creationId xmlns:a16="http://schemas.microsoft.com/office/drawing/2014/main" id="{8848D775-AF36-296D-9406-3927593D4C5F}"/>
              </a:ext>
            </a:extLst>
          </p:cNvPr>
          <p:cNvPicPr>
            <a:picLocks noChangeAspect="1"/>
          </p:cNvPicPr>
          <p:nvPr userDrawn="1"/>
        </p:nvPicPr>
        <p:blipFill>
          <a:blip r:embed="rId3"/>
          <a:stretch>
            <a:fillRect/>
          </a:stretch>
        </p:blipFill>
        <p:spPr>
          <a:xfrm>
            <a:off x="0" y="-1"/>
            <a:ext cx="0" cy="0"/>
          </a:xfrm>
          <a:prstGeom prst="rect">
            <a:avLst/>
          </a:prstGeom>
        </p:spPr>
      </p:pic>
      <p:sp>
        <p:nvSpPr>
          <p:cNvPr id="2" name="Title 1">
            <a:extLst>
              <a:ext uri="{FF2B5EF4-FFF2-40B4-BE49-F238E27FC236}">
                <a16:creationId xmlns:a16="http://schemas.microsoft.com/office/drawing/2014/main" id="{8939CF71-F631-4948-BF19-D275CFAA5B6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1F11B5-4E59-6347-9534-9CC510831CA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884D69A-09AD-4E44-92A5-3EA7219BC50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1" name="Rectangle 10">
            <a:extLst>
              <a:ext uri="{FF2B5EF4-FFF2-40B4-BE49-F238E27FC236}">
                <a16:creationId xmlns:a16="http://schemas.microsoft.com/office/drawing/2014/main" id="{54B31956-8700-E684-B945-0A03B8645451}"/>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8" name="Rectangle 7">
            <a:extLst>
              <a:ext uri="{FF2B5EF4-FFF2-40B4-BE49-F238E27FC236}">
                <a16:creationId xmlns:a16="http://schemas.microsoft.com/office/drawing/2014/main" id="{0D2DAA98-B123-C1E9-847D-7E23ADE5B188}"/>
              </a:ext>
            </a:extLst>
          </p:cNvPr>
          <p:cNvSpPr/>
          <p:nvPr userDrawn="1"/>
        </p:nvSpPr>
        <p:spPr>
          <a:xfrm>
            <a:off x="123568" y="5436973"/>
            <a:ext cx="12068432"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80935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5158695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CS23 Title and Content - White">
    <p:spTree>
      <p:nvGrpSpPr>
        <p:cNvPr id="1" name=""/>
        <p:cNvGrpSpPr/>
        <p:nvPr/>
      </p:nvGrpSpPr>
      <p:grpSpPr>
        <a:xfrm>
          <a:off x="0" y="0"/>
          <a:ext cx="0" cy="0"/>
          <a:chOff x="0" y="0"/>
          <a:chExt cx="0" cy="0"/>
        </a:xfrm>
      </p:grpSpPr>
      <p:pic>
        <p:nvPicPr>
          <p:cNvPr id="9" name="Picture 8" descr="A close-up of a logo&#10;&#10;Description automatically generated">
            <a:extLst>
              <a:ext uri="{FF2B5EF4-FFF2-40B4-BE49-F238E27FC236}">
                <a16:creationId xmlns:a16="http://schemas.microsoft.com/office/drawing/2014/main" id="{A6AC7602-49A2-C9B8-77C4-7168571646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939CF71-F631-4948-BF19-D275CFAA5B6E}"/>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1F11B5-4E59-6347-9534-9CC510831CA1}"/>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C884D69A-09AD-4E44-92A5-3EA7219BC50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1" name="Rectangle 10">
            <a:extLst>
              <a:ext uri="{FF2B5EF4-FFF2-40B4-BE49-F238E27FC236}">
                <a16:creationId xmlns:a16="http://schemas.microsoft.com/office/drawing/2014/main" id="{54B31956-8700-E684-B945-0A03B8645451}"/>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Tree>
    <p:extLst>
      <p:ext uri="{BB962C8B-B14F-4D97-AF65-F5344CB8AC3E}">
        <p14:creationId xmlns:p14="http://schemas.microsoft.com/office/powerpoint/2010/main" val="39519186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CS23 Title and Two Content - D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6B1998-CEBE-A2E8-DE63-2C85CE592A5F}"/>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3" name="Rectangle 12">
            <a:extLst>
              <a:ext uri="{FF2B5EF4-FFF2-40B4-BE49-F238E27FC236}">
                <a16:creationId xmlns:a16="http://schemas.microsoft.com/office/drawing/2014/main" id="{4F674454-CA36-38E9-58E7-A2C14E4A547B}"/>
              </a:ext>
            </a:extLst>
          </p:cNvPr>
          <p:cNvSpPr/>
          <p:nvPr userDrawn="1"/>
        </p:nvSpPr>
        <p:spPr>
          <a:xfrm>
            <a:off x="0" y="6176963"/>
            <a:ext cx="8544560" cy="4168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25A3E-B4E7-AF42-9C8E-AE59885E7AE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5EC5366-3C25-1A47-AA0C-00C77547A256}"/>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0305EB3-77FE-B541-A51F-0645BC758AC2}"/>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814F517-4B9B-214D-8DCA-5E4971692650}"/>
              </a:ext>
            </a:extLst>
          </p:cNvPr>
          <p:cNvSpPr>
            <a:spLocks noGrp="1"/>
          </p:cNvSpPr>
          <p:nvPr>
            <p:ph type="sldNum" sz="quarter" idx="12"/>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12" name="Rectangle 11">
            <a:extLst>
              <a:ext uri="{FF2B5EF4-FFF2-40B4-BE49-F238E27FC236}">
                <a16:creationId xmlns:a16="http://schemas.microsoft.com/office/drawing/2014/main" id="{5D1F8937-D8DB-A158-4A94-767DB84AEFBE}"/>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pic>
        <p:nvPicPr>
          <p:cNvPr id="8" name="Picture 7" descr="A white text on a black background&#10;&#10;Description automatically generated">
            <a:extLst>
              <a:ext uri="{FF2B5EF4-FFF2-40B4-BE49-F238E27FC236}">
                <a16:creationId xmlns:a16="http://schemas.microsoft.com/office/drawing/2014/main" id="{E80D5C12-AEE1-8BC8-179E-B89D2AC25D6E}"/>
              </a:ext>
            </a:extLst>
          </p:cNvPr>
          <p:cNvPicPr>
            <a:picLocks noChangeAspect="1"/>
          </p:cNvPicPr>
          <p:nvPr userDrawn="1"/>
        </p:nvPicPr>
        <p:blipFill>
          <a:blip r:embed="rId3"/>
          <a:stretch>
            <a:fillRect/>
          </a:stretch>
        </p:blipFill>
        <p:spPr>
          <a:xfrm>
            <a:off x="363363" y="5724736"/>
            <a:ext cx="1491618" cy="869103"/>
          </a:xfrm>
          <a:prstGeom prst="rect">
            <a:avLst/>
          </a:prstGeom>
        </p:spPr>
      </p:pic>
      <p:sp>
        <p:nvSpPr>
          <p:cNvPr id="5" name="Rectangle 4">
            <a:extLst>
              <a:ext uri="{FF2B5EF4-FFF2-40B4-BE49-F238E27FC236}">
                <a16:creationId xmlns:a16="http://schemas.microsoft.com/office/drawing/2014/main" id="{FC356FE1-F377-F43A-92D2-F8141A961149}"/>
              </a:ext>
            </a:extLst>
          </p:cNvPr>
          <p:cNvSpPr/>
          <p:nvPr userDrawn="1"/>
        </p:nvSpPr>
        <p:spPr>
          <a:xfrm>
            <a:off x="123568" y="5436973"/>
            <a:ext cx="12068432"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64575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CS23 Title and Two Content - White">
    <p:spTree>
      <p:nvGrpSpPr>
        <p:cNvPr id="1" name=""/>
        <p:cNvGrpSpPr/>
        <p:nvPr/>
      </p:nvGrpSpPr>
      <p:grpSpPr>
        <a:xfrm>
          <a:off x="0" y="0"/>
          <a:ext cx="0" cy="0"/>
          <a:chOff x="0" y="0"/>
          <a:chExt cx="0" cy="0"/>
        </a:xfrm>
      </p:grpSpPr>
      <p:pic>
        <p:nvPicPr>
          <p:cNvPr id="9" name="Picture 8" descr="A close-up of a logo&#10;&#10;Description automatically generated">
            <a:extLst>
              <a:ext uri="{FF2B5EF4-FFF2-40B4-BE49-F238E27FC236}">
                <a16:creationId xmlns:a16="http://schemas.microsoft.com/office/drawing/2014/main" id="{D0399F7A-8F38-83BD-97C7-B228F736FCE0}"/>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6" name="Rectangle 5">
            <a:extLst>
              <a:ext uri="{FF2B5EF4-FFF2-40B4-BE49-F238E27FC236}">
                <a16:creationId xmlns:a16="http://schemas.microsoft.com/office/drawing/2014/main" id="{5AF68977-CE6B-A5C7-C5A8-42217419F896}"/>
              </a:ext>
            </a:extLst>
          </p:cNvPr>
          <p:cNvSpPr/>
          <p:nvPr userDrawn="1"/>
        </p:nvSpPr>
        <p:spPr>
          <a:xfrm>
            <a:off x="0" y="6176963"/>
            <a:ext cx="8544560" cy="416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325A3E-B4E7-AF42-9C8E-AE59885E7A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EC5366-3C25-1A47-AA0C-00C77547A2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305EB3-77FE-B541-A51F-0645BC758A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814F517-4B9B-214D-8DCA-5E4971692650}"/>
              </a:ext>
            </a:extLst>
          </p:cNvPr>
          <p:cNvSpPr>
            <a:spLocks noGrp="1"/>
          </p:cNvSpPr>
          <p:nvPr>
            <p:ph type="sldNum" sz="quarter" idx="12"/>
          </p:nvPr>
        </p:nvSpPr>
        <p:spPr/>
        <p:txBody>
          <a:bodyPr/>
          <a:lstStyle/>
          <a:p>
            <a:fld id="{04BE71DC-358C-6847-8F21-BA8EFBEBAEAC}" type="slidenum">
              <a:rPr lang="en-US" smtClean="0"/>
              <a:t>‹#›</a:t>
            </a:fld>
            <a:endParaRPr lang="en-US"/>
          </a:p>
        </p:txBody>
      </p:sp>
      <p:sp>
        <p:nvSpPr>
          <p:cNvPr id="5" name="Rectangle 4">
            <a:extLst>
              <a:ext uri="{FF2B5EF4-FFF2-40B4-BE49-F238E27FC236}">
                <a16:creationId xmlns:a16="http://schemas.microsoft.com/office/drawing/2014/main" id="{D1C557D8-1CC2-9386-2B1C-6CDAAC3BDAB3}"/>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pic>
        <p:nvPicPr>
          <p:cNvPr id="12" name="Picture 11" descr="A green and purple text&#10;&#10;Description automatically generated">
            <a:extLst>
              <a:ext uri="{FF2B5EF4-FFF2-40B4-BE49-F238E27FC236}">
                <a16:creationId xmlns:a16="http://schemas.microsoft.com/office/drawing/2014/main" id="{574FCB93-3DB9-29CF-C8E1-FE027B0E681B}"/>
              </a:ext>
            </a:extLst>
          </p:cNvPr>
          <p:cNvPicPr>
            <a:picLocks noChangeAspect="1"/>
          </p:cNvPicPr>
          <p:nvPr userDrawn="1"/>
        </p:nvPicPr>
        <p:blipFill>
          <a:blip r:embed="rId3"/>
          <a:stretch>
            <a:fillRect/>
          </a:stretch>
        </p:blipFill>
        <p:spPr>
          <a:xfrm>
            <a:off x="363363" y="5725020"/>
            <a:ext cx="1491618" cy="869055"/>
          </a:xfrm>
          <a:prstGeom prst="rect">
            <a:avLst/>
          </a:prstGeom>
        </p:spPr>
      </p:pic>
    </p:spTree>
    <p:extLst>
      <p:ext uri="{BB962C8B-B14F-4D97-AF65-F5344CB8AC3E}">
        <p14:creationId xmlns:p14="http://schemas.microsoft.com/office/powerpoint/2010/main" val="5337284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4FAB941-693F-227D-2FA4-2C5805C7F13C}"/>
              </a:ext>
            </a:extLst>
          </p:cNvPr>
          <p:cNvPicPr>
            <a:picLocks noChangeAspect="1"/>
          </p:cNvPicPr>
          <p:nvPr userDrawn="1"/>
        </p:nvPicPr>
        <p:blipFill>
          <a:blip r:embed="rId2"/>
          <a:stretch>
            <a:fillRect/>
          </a:stretch>
        </p:blipFill>
        <p:spPr>
          <a:xfrm>
            <a:off x="0" y="-1"/>
            <a:ext cx="12192000" cy="6858000"/>
          </a:xfrm>
          <a:prstGeom prst="rect">
            <a:avLst/>
          </a:prstGeom>
        </p:spPr>
      </p:pic>
      <p:sp>
        <p:nvSpPr>
          <p:cNvPr id="11" name="Rectangle 10">
            <a:extLst>
              <a:ext uri="{FF2B5EF4-FFF2-40B4-BE49-F238E27FC236}">
                <a16:creationId xmlns:a16="http://schemas.microsoft.com/office/drawing/2014/main" id="{9FE52A0B-048A-3357-FD34-20D36B9CECE0}"/>
              </a:ext>
            </a:extLst>
          </p:cNvPr>
          <p:cNvSpPr/>
          <p:nvPr userDrawn="1"/>
        </p:nvSpPr>
        <p:spPr>
          <a:xfrm>
            <a:off x="0" y="6176963"/>
            <a:ext cx="8544560" cy="4168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1F87D9A4-9FAF-71BD-6A53-FAF9F7C43351}"/>
              </a:ext>
            </a:extLst>
          </p:cNvPr>
          <p:cNvSpPr>
            <a:spLocks noGrp="1"/>
          </p:cNvSpPr>
          <p:nvPr>
            <p:ph type="sldNum" sz="quarter" idx="10"/>
          </p:nvPr>
        </p:nvSpPr>
        <p:spPr/>
        <p:txBody>
          <a:bodyPr/>
          <a:lstStyle>
            <a:lvl1pPr>
              <a:defRPr>
                <a:solidFill>
                  <a:schemeClr val="bg1"/>
                </a:solidFill>
              </a:defRPr>
            </a:lvl1pPr>
          </a:lstStyle>
          <a:p>
            <a:fld id="{04BE71DC-358C-6847-8F21-BA8EFBEBAEAC}" type="slidenum">
              <a:rPr lang="en-US" smtClean="0"/>
              <a:pPr/>
              <a:t>‹#›</a:t>
            </a:fld>
            <a:endParaRPr lang="en-US" dirty="0"/>
          </a:p>
        </p:txBody>
      </p:sp>
      <p:sp>
        <p:nvSpPr>
          <p:cNvPr id="6" name="Title 1">
            <a:extLst>
              <a:ext uri="{FF2B5EF4-FFF2-40B4-BE49-F238E27FC236}">
                <a16:creationId xmlns:a16="http://schemas.microsoft.com/office/drawing/2014/main" id="{AC531259-533E-ACF1-D60B-12FFF6AF7FC1}"/>
              </a:ext>
            </a:extLst>
          </p:cNvPr>
          <p:cNvSpPr>
            <a:spLocks noGrp="1"/>
          </p:cNvSpPr>
          <p:nvPr>
            <p:ph type="title"/>
          </p:nvPr>
        </p:nvSpPr>
        <p:spPr>
          <a:xfrm>
            <a:off x="838200" y="252343"/>
            <a:ext cx="10515600" cy="857388"/>
          </a:xfrm>
        </p:spPr>
        <p:txBody>
          <a:bodyPr/>
          <a:lstStyle>
            <a:lvl1pPr>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003B86CB-7DA5-E490-49B8-FF675CDEA56F}"/>
              </a:ext>
            </a:extLst>
          </p:cNvPr>
          <p:cNvSpPr>
            <a:spLocks noGrp="1"/>
          </p:cNvSpPr>
          <p:nvPr>
            <p:ph idx="1"/>
          </p:nvPr>
        </p:nvSpPr>
        <p:spPr>
          <a:xfrm>
            <a:off x="838200" y="1544320"/>
            <a:ext cx="10515600" cy="463264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A4593629-2374-898D-B1A9-D6A3C7ABFB1B}"/>
              </a:ext>
            </a:extLst>
          </p:cNvPr>
          <p:cNvSpPr/>
          <p:nvPr userDrawn="1"/>
        </p:nvSpPr>
        <p:spPr>
          <a:xfrm>
            <a:off x="0" y="344928"/>
            <a:ext cx="631577" cy="6315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2" name="Rectangle 1">
            <a:extLst>
              <a:ext uri="{FF2B5EF4-FFF2-40B4-BE49-F238E27FC236}">
                <a16:creationId xmlns:a16="http://schemas.microsoft.com/office/drawing/2014/main" id="{8D538113-334C-EDFA-989E-6468B3E9F366}"/>
              </a:ext>
            </a:extLst>
          </p:cNvPr>
          <p:cNvSpPr/>
          <p:nvPr userDrawn="1"/>
        </p:nvSpPr>
        <p:spPr>
          <a:xfrm>
            <a:off x="5689600" y="5436973"/>
            <a:ext cx="6502400" cy="1421026"/>
          </a:xfrm>
          <a:prstGeom prst="rect">
            <a:avLst/>
          </a:prstGeom>
          <a:solidFill>
            <a:srgbClr val="1033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white text on a black background&#10;&#10;Description automatically generated">
            <a:extLst>
              <a:ext uri="{FF2B5EF4-FFF2-40B4-BE49-F238E27FC236}">
                <a16:creationId xmlns:a16="http://schemas.microsoft.com/office/drawing/2014/main" id="{41C3B901-AC18-E27C-C061-090C1EBA4305}"/>
              </a:ext>
            </a:extLst>
          </p:cNvPr>
          <p:cNvPicPr>
            <a:picLocks noChangeAspect="1"/>
          </p:cNvPicPr>
          <p:nvPr userDrawn="1"/>
        </p:nvPicPr>
        <p:blipFill>
          <a:blip r:embed="rId3"/>
          <a:stretch>
            <a:fillRect/>
          </a:stretch>
        </p:blipFill>
        <p:spPr>
          <a:xfrm>
            <a:off x="10281282" y="5771639"/>
            <a:ext cx="1491618" cy="869103"/>
          </a:xfrm>
          <a:prstGeom prst="rect">
            <a:avLst/>
          </a:prstGeom>
        </p:spPr>
      </p:pic>
    </p:spTree>
    <p:extLst>
      <p:ext uri="{BB962C8B-B14F-4D97-AF65-F5344CB8AC3E}">
        <p14:creationId xmlns:p14="http://schemas.microsoft.com/office/powerpoint/2010/main" val="28247156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2059"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1391708"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2683793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7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08419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5400" y="4363099"/>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95400" y="2708920"/>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33408252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3441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54388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6429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257889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9977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8218720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9211044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29767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12019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86002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4436375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4434919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1611704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35660973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149097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2689839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8/21/26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3278600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6473270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578699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135150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13196254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309618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41604639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1031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212538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35594114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Picture Placeholder 4"/>
          <p:cNvSpPr>
            <a:spLocks noGrp="1" noChangeAspect="1"/>
          </p:cNvSpPr>
          <p:nvPr>
            <p:ph type="pic" sz="quarter" idx="11" hasCustomPrompt="1"/>
          </p:nvPr>
        </p:nvSpPr>
        <p:spPr bwMode="gray">
          <a:xfrm>
            <a:off x="0" y="0"/>
            <a:ext cx="12204192" cy="3779520"/>
          </a:xfrm>
          <a:solidFill>
            <a:schemeClr val="accent6"/>
          </a:solidFill>
          <a:effectLst/>
        </p:spPr>
        <p:txBody>
          <a:bodyPr anchor="ctr" anchorCtr="1">
            <a:noAutofit/>
          </a:bodyPr>
          <a:lstStyle>
            <a:lvl1pPr>
              <a:defRPr>
                <a:solidFill>
                  <a:schemeClr val="bg1"/>
                </a:solidFill>
              </a:defRPr>
            </a:lvl1pPr>
          </a:lstStyle>
          <a:p>
            <a:r>
              <a:rPr lang="en-US"/>
              <a:t>Click to add picture</a:t>
            </a:r>
          </a:p>
        </p:txBody>
      </p:sp>
      <p:sp>
        <p:nvSpPr>
          <p:cNvPr id="11" name="Rectangle 10"/>
          <p:cNvSpPr/>
          <p:nvPr userDrawn="1"/>
        </p:nvSpPr>
        <p:spPr>
          <a:xfrm>
            <a:off x="0" y="3761232"/>
            <a:ext cx="12204192" cy="30967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2667">
              <a:latin typeface="+mj-lt"/>
            </a:endParaRPr>
          </a:p>
        </p:txBody>
      </p:sp>
      <p:sp>
        <p:nvSpPr>
          <p:cNvPr id="18" name="Rectangle 17"/>
          <p:cNvSpPr/>
          <p:nvPr userDrawn="1"/>
        </p:nvSpPr>
        <p:spPr>
          <a:xfrm>
            <a:off x="0" y="6492240"/>
            <a:ext cx="12192000" cy="36576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cxnSp>
        <p:nvCxnSpPr>
          <p:cNvPr id="19" name="Straight Connector 18"/>
          <p:cNvCxnSpPr/>
          <p:nvPr userDrawn="1"/>
        </p:nvCxnSpPr>
        <p:spPr bwMode="gray">
          <a:xfrm>
            <a:off x="0" y="6492240"/>
            <a:ext cx="12192000" cy="0"/>
          </a:xfrm>
          <a:prstGeom prst="line">
            <a:avLst/>
          </a:prstGeom>
          <a:ln w="38100" cmpd="sng">
            <a:solidFill>
              <a:schemeClr val="tx2"/>
            </a:solidFill>
          </a:ln>
          <a:effectLst/>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4023360" y="4937760"/>
            <a:ext cx="7620000" cy="548640"/>
          </a:xfrm>
          <a:effectLst/>
        </p:spPr>
        <p:txBody>
          <a:bodyPr lIns="0" tIns="0" rIns="0" bIns="0">
            <a:noAutofit/>
          </a:bodyPr>
          <a:lstStyle>
            <a:lvl1pPr marL="0" indent="0" algn="l">
              <a:lnSpc>
                <a:spcPct val="100000"/>
              </a:lnSpc>
              <a:spcBef>
                <a:spcPts val="600"/>
              </a:spcBef>
              <a:buNone/>
              <a:defRPr sz="2667" b="0">
                <a:solidFill>
                  <a:schemeClr val="accent6"/>
                </a:solidFill>
                <a:latin typeface="+mj-lt"/>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15" name="Text Placeholder 14"/>
          <p:cNvSpPr>
            <a:spLocks noGrp="1"/>
          </p:cNvSpPr>
          <p:nvPr>
            <p:ph type="body" sz="quarter" idx="10"/>
          </p:nvPr>
        </p:nvSpPr>
        <p:spPr>
          <a:xfrm>
            <a:off x="4023360" y="5547360"/>
            <a:ext cx="7620000" cy="853440"/>
          </a:xfrm>
          <a:effectLst/>
        </p:spPr>
        <p:txBody>
          <a:bodyPr lIns="0" tIns="0" rIns="0" bIns="0">
            <a:noAutofit/>
          </a:bodyPr>
          <a:lstStyle>
            <a:lvl1pPr marL="0" indent="0">
              <a:lnSpc>
                <a:spcPct val="100000"/>
              </a:lnSpc>
              <a:spcBef>
                <a:spcPts val="0"/>
              </a:spcBef>
              <a:spcAft>
                <a:spcPts val="267"/>
              </a:spcAft>
              <a:buNone/>
              <a:defRPr sz="2400" b="1">
                <a:solidFill>
                  <a:schemeClr val="tx1"/>
                </a:solidFill>
                <a:latin typeface="+mj-lt"/>
                <a:cs typeface="Arial" pitchFamily="34" charset="0"/>
              </a:defRPr>
            </a:lvl1pPr>
            <a:lvl2pPr marL="0" indent="0">
              <a:lnSpc>
                <a:spcPct val="100000"/>
              </a:lnSpc>
              <a:spcBef>
                <a:spcPts val="0"/>
              </a:spcBef>
              <a:spcAft>
                <a:spcPts val="0"/>
              </a:spcAft>
              <a:buNone/>
              <a:defRPr sz="2400">
                <a:solidFill>
                  <a:schemeClr val="accent6"/>
                </a:solidFill>
                <a:latin typeface="+mj-lt"/>
                <a:cs typeface="Arial" pitchFamily="34" charset="0"/>
              </a:defRPr>
            </a:lvl2pPr>
          </a:lstStyle>
          <a:p>
            <a:pPr lvl="0"/>
            <a:r>
              <a:rPr lang="en-US"/>
              <a:t>Edit Master text styles</a:t>
            </a:r>
          </a:p>
          <a:p>
            <a:pPr lvl="1"/>
            <a:r>
              <a:rPr lang="en-US"/>
              <a:t>Second level</a:t>
            </a:r>
          </a:p>
        </p:txBody>
      </p:sp>
      <p:sp>
        <p:nvSpPr>
          <p:cNvPr id="2" name="Title 1"/>
          <p:cNvSpPr>
            <a:spLocks noGrp="1"/>
          </p:cNvSpPr>
          <p:nvPr>
            <p:ph type="ctrTitle"/>
          </p:nvPr>
        </p:nvSpPr>
        <p:spPr>
          <a:xfrm>
            <a:off x="4023360" y="4023360"/>
            <a:ext cx="7620000" cy="853440"/>
          </a:xfrm>
          <a:prstGeom prst="rect">
            <a:avLst/>
          </a:prstGeom>
          <a:effectLst/>
        </p:spPr>
        <p:txBody>
          <a:bodyPr lIns="0" tIns="0" rIns="0" bIns="0" anchor="t" anchorCtr="0">
            <a:noAutofit/>
          </a:bodyPr>
          <a:lstStyle>
            <a:lvl1pPr algn="l">
              <a:lnSpc>
                <a:spcPct val="90000"/>
              </a:lnSpc>
              <a:defRPr sz="4267" b="1">
                <a:latin typeface="+mj-lt"/>
                <a:cs typeface="Arial" pitchFamily="34" charset="0"/>
              </a:defRPr>
            </a:lvl1pPr>
          </a:lstStyle>
          <a:p>
            <a:r>
              <a:rPr lang="en-US"/>
              <a:t>Click to edit Master title style</a:t>
            </a:r>
          </a:p>
        </p:txBody>
      </p:sp>
      <p:pic>
        <p:nvPicPr>
          <p:cNvPr id="13" name="Picture 2" descr="C:\Users\michelle\Downloads\MDA_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60022" y="4040177"/>
            <a:ext cx="3703321" cy="179516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326507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96659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548643" y="335280"/>
            <a:ext cx="11094271" cy="853440"/>
          </a:xfrm>
          <a:prstGeom prst="rect">
            <a:avLst/>
          </a:prstGeom>
        </p:spPr>
        <p:txBody>
          <a:bodyPr anchor="b" anchorCtr="0"/>
          <a:lstStyle>
            <a:lvl1pPr>
              <a:defRPr sz="5333">
                <a:latin typeface="+mj-lt"/>
              </a:defRPr>
            </a:lvl1pPr>
          </a:lstStyle>
          <a:p>
            <a:r>
              <a:rPr lang="en-US"/>
              <a:t>Click to edit Master title style</a:t>
            </a:r>
          </a:p>
        </p:txBody>
      </p:sp>
      <p:sp>
        <p:nvSpPr>
          <p:cNvPr id="4" name="Slide Number Placeholder 3"/>
          <p:cNvSpPr>
            <a:spLocks noGrp="1"/>
          </p:cNvSpPr>
          <p:nvPr>
            <p:ph type="sldNum" sz="quarter" idx="11"/>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6" name="Text Placeholder 5"/>
          <p:cNvSpPr>
            <a:spLocks noGrp="1"/>
          </p:cNvSpPr>
          <p:nvPr>
            <p:ph type="body" sz="quarter" idx="12"/>
          </p:nvPr>
        </p:nvSpPr>
        <p:spPr bwMode="gray">
          <a:xfrm>
            <a:off x="548639"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vl5pPr marL="1828709" indent="0">
              <a:buNone/>
              <a:defRPr/>
            </a:lvl5pPr>
          </a:lstStyle>
          <a:p>
            <a:pPr lvl="0"/>
            <a:r>
              <a:rPr lang="en-US"/>
              <a:t>Edit Master text styles</a:t>
            </a:r>
          </a:p>
          <a:p>
            <a:pPr lvl="1"/>
            <a:r>
              <a:rPr lang="en-US"/>
              <a:t>Second level</a:t>
            </a:r>
          </a:p>
        </p:txBody>
      </p:sp>
      <p:sp>
        <p:nvSpPr>
          <p:cNvPr id="9" name="Text Placeholder 8"/>
          <p:cNvSpPr>
            <a:spLocks noGrp="1"/>
          </p:cNvSpPr>
          <p:nvPr>
            <p:ph type="body" sz="quarter" idx="13"/>
          </p:nvPr>
        </p:nvSpPr>
        <p:spPr bwMode="gray">
          <a:xfrm>
            <a:off x="4367643"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stStyle>
          <a:p>
            <a:pPr lvl="0"/>
            <a:r>
              <a:rPr lang="en-US"/>
              <a:t>Edit Master text styles</a:t>
            </a:r>
          </a:p>
          <a:p>
            <a:pPr lvl="1"/>
            <a:r>
              <a:rPr lang="en-US"/>
              <a:t>Second level</a:t>
            </a:r>
          </a:p>
        </p:txBody>
      </p:sp>
      <p:sp>
        <p:nvSpPr>
          <p:cNvPr id="11" name="Text Placeholder 10"/>
          <p:cNvSpPr>
            <a:spLocks noGrp="1"/>
          </p:cNvSpPr>
          <p:nvPr>
            <p:ph type="body" sz="quarter" idx="14"/>
          </p:nvPr>
        </p:nvSpPr>
        <p:spPr bwMode="gray">
          <a:xfrm>
            <a:off x="8178433" y="1676400"/>
            <a:ext cx="3474720" cy="3535680"/>
          </a:xfrm>
        </p:spPr>
        <p:txBody>
          <a:bodyPr/>
          <a:lstStyle>
            <a:lvl1pPr marL="342882" indent="-342882">
              <a:spcAft>
                <a:spcPts val="600"/>
              </a:spcAft>
              <a:buClr>
                <a:schemeClr val="accent6"/>
              </a:buClr>
              <a:buFont typeface="Wingdings" charset="2"/>
              <a:buAutoNum type="arabicPlain"/>
              <a:defRPr sz="1867" b="1" i="0" cap="all">
                <a:latin typeface="+mj-lt"/>
              </a:defRPr>
            </a:lvl1pPr>
            <a:lvl2pPr marL="457178" indent="0">
              <a:spcBef>
                <a:spcPts val="600"/>
              </a:spcBef>
              <a:buNone/>
              <a:defRPr sz="1867">
                <a:solidFill>
                  <a:srgbClr val="63666A"/>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32212732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48641" y="1950720"/>
            <a:ext cx="11094720" cy="4511040"/>
          </a:xfrm>
        </p:spPr>
        <p:txBody>
          <a:bodyPr/>
          <a:lstStyle>
            <a:lvl1pPr>
              <a:defRPr>
                <a:latin typeface="+mj-lt"/>
              </a:defRPr>
            </a:lvl1pPr>
            <a:lvl2pPr>
              <a:defRPr>
                <a:latin typeface="+mj-lt"/>
              </a:defRPr>
            </a:lvl2pPr>
            <a:lvl3pPr>
              <a:defRPr>
                <a:latin typeface="+mj-lt"/>
              </a:defRPr>
            </a:lvl3pPr>
            <a:lvl4pPr>
              <a:defRPr>
                <a:latin typeface="+mj-lt"/>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13" name="Slide Number Placeholder 12"/>
          <p:cNvSpPr>
            <a:spLocks noGrp="1"/>
          </p:cNvSpPr>
          <p:nvPr>
            <p:ph type="sldNum" sz="quarter" idx="11"/>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14" name="Footer Placeholder 13"/>
          <p:cNvSpPr>
            <a:spLocks noGrp="1"/>
          </p:cNvSpPr>
          <p:nvPr>
            <p:ph type="ftr" sz="quarter" idx="12"/>
          </p:nvPr>
        </p:nvSpPr>
        <p:spPr>
          <a:xfrm>
            <a:off x="1889760" y="6596838"/>
            <a:ext cx="8534400" cy="215444"/>
          </a:xfrm>
          <a:prstGeom prst="rect">
            <a:avLst/>
          </a:prstGeom>
        </p:spPr>
        <p:txBody>
          <a:bodyPr/>
          <a:lstStyle>
            <a:lvl1pPr>
              <a:defRPr>
                <a:latin typeface="+mj-lt"/>
              </a:defRPr>
            </a:lvl1pPr>
          </a:lstStyle>
          <a:p>
            <a:r>
              <a:rPr lang="en-US">
                <a:solidFill>
                  <a:srgbClr val="63666A"/>
                </a:solidFill>
              </a:rPr>
              <a:t>Department of Lymphoma/Myeloma</a:t>
            </a:r>
          </a:p>
        </p:txBody>
      </p:sp>
      <p:sp>
        <p:nvSpPr>
          <p:cNvPr id="6" name="Title Placeholder 1">
            <a:extLst>
              <a:ext uri="{FF2B5EF4-FFF2-40B4-BE49-F238E27FC236}">
                <a16:creationId xmlns:a16="http://schemas.microsoft.com/office/drawing/2014/main" id="{48F33BBF-2815-479D-A71B-95F7E220D46C}"/>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0167612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Slide Number Placeholder 8"/>
          <p:cNvSpPr>
            <a:spLocks noGrp="1"/>
          </p:cNvSpPr>
          <p:nvPr>
            <p:ph type="sldNum" sz="quarter" idx="10"/>
          </p:nvPr>
        </p:nvSpPr>
        <p:spPr>
          <a:xfrm>
            <a:off x="11248254" y="6596838"/>
            <a:ext cx="395111" cy="215444"/>
          </a:xfrm>
          <a:prstGeom prst="rect">
            <a:avLst/>
          </a:prstGeom>
        </p:spPr>
        <p:txBody>
          <a:bodyPr/>
          <a:lstStyle>
            <a:lvl1pPr>
              <a:defRPr>
                <a:latin typeface="+mj-lt"/>
              </a:defRPr>
            </a:lvl1pPr>
          </a:lstStyle>
          <a:p>
            <a:fld id="{CC041753-90EA-4E44-9BB8-633978F3CCC4}" type="slidenum">
              <a:rPr lang="en-US" smtClean="0">
                <a:solidFill>
                  <a:srgbClr val="63666A"/>
                </a:solidFill>
              </a:rPr>
              <a:pPr/>
              <a:t>‹#›</a:t>
            </a:fld>
            <a:endParaRPr lang="en-US">
              <a:solidFill>
                <a:srgbClr val="63666A"/>
              </a:solidFill>
            </a:endParaRPr>
          </a:p>
        </p:txBody>
      </p:sp>
      <p:sp>
        <p:nvSpPr>
          <p:cNvPr id="10" name="Footer Placeholder 9"/>
          <p:cNvSpPr>
            <a:spLocks noGrp="1"/>
          </p:cNvSpPr>
          <p:nvPr>
            <p:ph type="ftr" sz="quarter" idx="11"/>
          </p:nvPr>
        </p:nvSpPr>
        <p:spPr>
          <a:xfrm>
            <a:off x="1889760" y="6596838"/>
            <a:ext cx="8534400" cy="215444"/>
          </a:xfrm>
          <a:prstGeom prst="rect">
            <a:avLst/>
          </a:prstGeom>
        </p:spPr>
        <p:txBody>
          <a:bodyPr/>
          <a:lstStyle>
            <a:lvl1pPr>
              <a:defRPr>
                <a:latin typeface="+mj-lt"/>
              </a:defRPr>
            </a:lvl1pPr>
          </a:lstStyle>
          <a:p>
            <a:r>
              <a:rPr lang="en-US">
                <a:solidFill>
                  <a:srgbClr val="63666A"/>
                </a:solidFill>
              </a:rPr>
              <a:t>Department of Lymphoma/Myeloma</a:t>
            </a:r>
          </a:p>
        </p:txBody>
      </p:sp>
      <p:sp>
        <p:nvSpPr>
          <p:cNvPr id="6" name="Content Placeholder 5"/>
          <p:cNvSpPr>
            <a:spLocks noGrp="1"/>
          </p:cNvSpPr>
          <p:nvPr>
            <p:ph sz="quarter" idx="12"/>
          </p:nvPr>
        </p:nvSpPr>
        <p:spPr>
          <a:xfrm>
            <a:off x="548639" y="1950720"/>
            <a:ext cx="5242560" cy="4511040"/>
          </a:xfrm>
        </p:spPr>
        <p:txBody>
          <a:bodyPr rIns="137160">
            <a:noAutofit/>
          </a:bodyPr>
          <a:lstStyle>
            <a:lvl1pPr>
              <a:spcBef>
                <a:spcPts val="1600"/>
              </a:spcBef>
              <a:defRPr sz="3733">
                <a:latin typeface="+mj-lt"/>
              </a:defRPr>
            </a:lvl1pPr>
            <a:lvl2pPr>
              <a:defRPr sz="3733">
                <a:latin typeface="+mj-lt"/>
              </a:defRPr>
            </a:lvl2pPr>
            <a:lvl3pPr>
              <a:defRPr sz="3200">
                <a:latin typeface="+mj-lt"/>
              </a:defRPr>
            </a:lvl3pPr>
            <a:lvl4pPr>
              <a:defRPr sz="2667">
                <a:latin typeface="+mj-lt"/>
              </a:defRPr>
            </a:lvl4pPr>
            <a:lvl5pPr>
              <a:defRPr sz="1600"/>
            </a:lvl5pPr>
          </a:lstStyle>
          <a:p>
            <a:pPr lvl="0"/>
            <a:r>
              <a:rPr lang="en-US"/>
              <a:t>Edit Master text styles</a:t>
            </a:r>
          </a:p>
          <a:p>
            <a:pPr lvl="1"/>
            <a:r>
              <a:rPr lang="en-US"/>
              <a:t>Second level</a:t>
            </a:r>
          </a:p>
          <a:p>
            <a:pPr lvl="2"/>
            <a:r>
              <a:rPr lang="en-US"/>
              <a:t>Third level</a:t>
            </a:r>
          </a:p>
          <a:p>
            <a:pPr lvl="3"/>
            <a:r>
              <a:rPr lang="en-US"/>
              <a:t>Fourth level</a:t>
            </a:r>
          </a:p>
        </p:txBody>
      </p:sp>
      <p:sp>
        <p:nvSpPr>
          <p:cNvPr id="8" name="Content Placeholder 7"/>
          <p:cNvSpPr>
            <a:spLocks noGrp="1"/>
          </p:cNvSpPr>
          <p:nvPr>
            <p:ph sz="quarter" idx="13"/>
          </p:nvPr>
        </p:nvSpPr>
        <p:spPr>
          <a:xfrm>
            <a:off x="6400351" y="1950720"/>
            <a:ext cx="5242560" cy="4511040"/>
          </a:xfrm>
        </p:spPr>
        <p:txBody>
          <a:bodyPr rIns="137160">
            <a:noAutofit/>
          </a:bodyPr>
          <a:lstStyle>
            <a:lvl1pPr>
              <a:defRPr sz="3733">
                <a:latin typeface="+mj-lt"/>
              </a:defRPr>
            </a:lvl1pPr>
            <a:lvl2pPr>
              <a:defRPr sz="3733">
                <a:latin typeface="+mj-lt"/>
              </a:defRPr>
            </a:lvl2pPr>
            <a:lvl3pPr>
              <a:defRPr sz="3200">
                <a:latin typeface="+mj-lt"/>
              </a:defRPr>
            </a:lvl3pPr>
            <a:lvl4pPr>
              <a:defRPr sz="2667">
                <a:latin typeface="+mj-lt"/>
              </a:defRPr>
            </a:lvl4pPr>
            <a:lvl5pPr>
              <a:defRPr sz="1600"/>
            </a:lvl5p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Placeholder 1">
            <a:extLst>
              <a:ext uri="{FF2B5EF4-FFF2-40B4-BE49-F238E27FC236}">
                <a16:creationId xmlns:a16="http://schemas.microsoft.com/office/drawing/2014/main" id="{435DCA8B-4C9D-47B5-9382-E29FB31D37B5}"/>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5738351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a:xfrm>
            <a:off x="11248254" y="6596838"/>
            <a:ext cx="395111" cy="215444"/>
          </a:xfrm>
          <a:prstGeom prst="rect">
            <a:avLst/>
          </a:prstGeom>
        </p:spPr>
        <p:txBody>
          <a:bodyPr/>
          <a:lstStyle/>
          <a:p>
            <a:fld id="{CC041753-90EA-4E44-9BB8-633978F3CCC4}" type="slidenum">
              <a:rPr lang="en-US" smtClean="0">
                <a:solidFill>
                  <a:srgbClr val="63666A"/>
                </a:solidFill>
              </a:rPr>
              <a:pPr/>
              <a:t>‹#›</a:t>
            </a:fld>
            <a:endParaRPr lang="en-US">
              <a:solidFill>
                <a:srgbClr val="63666A"/>
              </a:solidFill>
            </a:endParaRPr>
          </a:p>
        </p:txBody>
      </p:sp>
      <p:sp>
        <p:nvSpPr>
          <p:cNvPr id="7" name="Footer Placeholder 6"/>
          <p:cNvSpPr>
            <a:spLocks noGrp="1"/>
          </p:cNvSpPr>
          <p:nvPr>
            <p:ph type="ftr" sz="quarter" idx="11"/>
          </p:nvPr>
        </p:nvSpPr>
        <p:spPr>
          <a:xfrm>
            <a:off x="1889760" y="6596838"/>
            <a:ext cx="8534400" cy="215444"/>
          </a:xfrm>
          <a:prstGeom prst="rect">
            <a:avLst/>
          </a:prstGeom>
        </p:spPr>
        <p:txBody>
          <a:bodyPr/>
          <a:lstStyle/>
          <a:p>
            <a:r>
              <a:rPr lang="en-US">
                <a:solidFill>
                  <a:srgbClr val="63666A"/>
                </a:solidFill>
              </a:rPr>
              <a:t>Department of Lymphoma/Myeloma</a:t>
            </a:r>
          </a:p>
        </p:txBody>
      </p:sp>
      <p:sp>
        <p:nvSpPr>
          <p:cNvPr id="5" name="Title Placeholder 1">
            <a:extLst>
              <a:ext uri="{FF2B5EF4-FFF2-40B4-BE49-F238E27FC236}">
                <a16:creationId xmlns:a16="http://schemas.microsoft.com/office/drawing/2014/main" id="{4CAB1669-2A65-4277-88F3-3951036D607D}"/>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9361992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a:xfrm>
            <a:off x="11248254" y="6596838"/>
            <a:ext cx="395111" cy="215444"/>
          </a:xfrm>
          <a:prstGeom prst="rect">
            <a:avLst/>
          </a:prstGeom>
        </p:spPr>
        <p:txBody>
          <a:bodyPr/>
          <a:lstStyle/>
          <a:p>
            <a:fld id="{CC041753-90EA-4E44-9BB8-633978F3CCC4}" type="slidenum">
              <a:rPr lang="en-US" smtClean="0">
                <a:solidFill>
                  <a:srgbClr val="63666A"/>
                </a:solidFill>
              </a:rPr>
              <a:pPr/>
              <a:t>‹#›</a:t>
            </a:fld>
            <a:endParaRPr lang="en-US">
              <a:solidFill>
                <a:srgbClr val="63666A"/>
              </a:solidFill>
            </a:endParaRPr>
          </a:p>
        </p:txBody>
      </p:sp>
      <p:sp>
        <p:nvSpPr>
          <p:cNvPr id="6" name="Footer Placeholder 5"/>
          <p:cNvSpPr>
            <a:spLocks noGrp="1"/>
          </p:cNvSpPr>
          <p:nvPr>
            <p:ph type="ftr" sz="quarter" idx="11"/>
          </p:nvPr>
        </p:nvSpPr>
        <p:spPr>
          <a:xfrm>
            <a:off x="1889760" y="6596838"/>
            <a:ext cx="8534400" cy="215444"/>
          </a:xfrm>
          <a:prstGeom prst="rect">
            <a:avLst/>
          </a:prstGeom>
        </p:spPr>
        <p:txBody>
          <a:bodyPr/>
          <a:lstStyle/>
          <a:p>
            <a:r>
              <a:rPr lang="en-US">
                <a:solidFill>
                  <a:srgbClr val="63666A"/>
                </a:solidFill>
              </a:rPr>
              <a:t>Department of Lymphoma/Myeloma</a:t>
            </a:r>
          </a:p>
        </p:txBody>
      </p:sp>
    </p:spTree>
    <p:extLst>
      <p:ext uri="{BB962C8B-B14F-4D97-AF65-F5344CB8AC3E}">
        <p14:creationId xmlns:p14="http://schemas.microsoft.com/office/powerpoint/2010/main" val="5371006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bwMode="auto">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548640" y="1682496"/>
            <a:ext cx="11089301" cy="1097280"/>
          </a:xfrm>
          <a:prstGeom prst="rect">
            <a:avLst/>
          </a:prstGeom>
        </p:spPr>
        <p:txBody>
          <a:bodyPr anchor="t"/>
          <a:lstStyle>
            <a:lvl1pPr algn="l">
              <a:defRPr sz="4800" b="1" cap="none">
                <a:solidFill>
                  <a:schemeClr val="bg1"/>
                </a:solidFill>
              </a:defRPr>
            </a:lvl1pPr>
          </a:lstStyle>
          <a:p>
            <a:r>
              <a:rPr lang="en-US"/>
              <a:t>Click to Edit Master Title Style</a:t>
            </a:r>
          </a:p>
        </p:txBody>
      </p:sp>
      <p:sp>
        <p:nvSpPr>
          <p:cNvPr id="11" name="Slide Number Placeholder 10"/>
          <p:cNvSpPr>
            <a:spLocks noGrp="1"/>
          </p:cNvSpPr>
          <p:nvPr>
            <p:ph type="sldNum" sz="quarter" idx="10"/>
          </p:nvPr>
        </p:nvSpPr>
        <p:spPr bwMode="gray">
          <a:xfrm>
            <a:off x="11248254" y="291274"/>
            <a:ext cx="395111" cy="215444"/>
          </a:xfrm>
          <a:prstGeom prst="rect">
            <a:avLst/>
          </a:prstGeom>
        </p:spPr>
        <p:txBody>
          <a:bodyPr/>
          <a:lstStyle>
            <a:lvl1pPr>
              <a:defRPr>
                <a:solidFill>
                  <a:schemeClr val="bg1"/>
                </a:solidFill>
              </a:defRPr>
            </a:lvl1pPr>
          </a:lstStyle>
          <a:p>
            <a:fld id="{CC041753-90EA-4E44-9BB8-633978F3CCC4}" type="slidenum">
              <a:rPr lang="en-US" smtClean="0">
                <a:solidFill>
                  <a:srgbClr val="FFFFFF"/>
                </a:solidFill>
              </a:rPr>
              <a:pPr/>
              <a:t>‹#›</a:t>
            </a:fld>
            <a:endParaRPr lang="en-US">
              <a:solidFill>
                <a:srgbClr val="FFFFFF"/>
              </a:solidFill>
            </a:endParaRPr>
          </a:p>
        </p:txBody>
      </p:sp>
      <p:sp>
        <p:nvSpPr>
          <p:cNvPr id="12" name="Footer Placeholder 11"/>
          <p:cNvSpPr>
            <a:spLocks noGrp="1"/>
          </p:cNvSpPr>
          <p:nvPr>
            <p:ph type="ftr" sz="quarter" idx="11"/>
          </p:nvPr>
        </p:nvSpPr>
        <p:spPr bwMode="gray">
          <a:xfrm>
            <a:off x="1889760" y="291274"/>
            <a:ext cx="8534400" cy="215444"/>
          </a:xfrm>
          <a:prstGeom prst="rect">
            <a:avLst/>
          </a:prstGeom>
        </p:spPr>
        <p:txBody>
          <a:bodyPr/>
          <a:lstStyle>
            <a:lvl1pPr>
              <a:defRPr>
                <a:solidFill>
                  <a:schemeClr val="bg1"/>
                </a:solidFill>
              </a:defRPr>
            </a:lvl1pPr>
          </a:lstStyle>
          <a:p>
            <a:r>
              <a:rPr lang="en-US">
                <a:solidFill>
                  <a:srgbClr val="FFFFFF"/>
                </a:solidFill>
              </a:rPr>
              <a:t>Department of Lymphoma/Myeloma</a:t>
            </a:r>
          </a:p>
        </p:txBody>
      </p:sp>
      <p:sp>
        <p:nvSpPr>
          <p:cNvPr id="15" name="Text Placeholder 14"/>
          <p:cNvSpPr>
            <a:spLocks noGrp="1"/>
          </p:cNvSpPr>
          <p:nvPr>
            <p:ph type="body" sz="quarter" idx="12"/>
          </p:nvPr>
        </p:nvSpPr>
        <p:spPr bwMode="gray">
          <a:xfrm>
            <a:off x="548639" y="3048000"/>
            <a:ext cx="6096000" cy="1645920"/>
          </a:xfrm>
        </p:spPr>
        <p:txBody>
          <a:bodyPr>
            <a:noAutofit/>
          </a:bodyPr>
          <a:lstStyle>
            <a:lvl1pPr>
              <a:lnSpc>
                <a:spcPct val="100000"/>
              </a:lnSpc>
              <a:spcBef>
                <a:spcPts val="1600"/>
              </a:spcBef>
              <a:spcAft>
                <a:spcPts val="600"/>
              </a:spcAft>
              <a:defRPr sz="3733" b="1">
                <a:solidFill>
                  <a:schemeClr val="bg1"/>
                </a:solidFill>
                <a:latin typeface="+mj-lt"/>
                <a:cs typeface="Arial" pitchFamily="34" charset="0"/>
              </a:defRPr>
            </a:lvl1pPr>
            <a:lvl2pPr marL="0" indent="0">
              <a:lnSpc>
                <a:spcPct val="100000"/>
              </a:lnSpc>
              <a:spcBef>
                <a:spcPts val="400"/>
              </a:spcBef>
              <a:spcAft>
                <a:spcPts val="0"/>
              </a:spcAft>
              <a:buNone/>
              <a:defRPr sz="3733">
                <a:solidFill>
                  <a:schemeClr val="bg1"/>
                </a:solidFill>
              </a:defRPr>
            </a:lvl2pPr>
            <a:lvl3pPr marL="0" indent="0">
              <a:lnSpc>
                <a:spcPct val="90000"/>
              </a:lnSpc>
              <a:spcAft>
                <a:spcPts val="300"/>
              </a:spcAft>
              <a:buNone/>
              <a:defRPr>
                <a:solidFill>
                  <a:schemeClr val="bg1"/>
                </a:solidFill>
              </a:defRPr>
            </a:lvl3pPr>
          </a:lstStyle>
          <a:p>
            <a:pPr lvl="0"/>
            <a:r>
              <a:rPr lang="en-US"/>
              <a:t>Edit Master text styles</a:t>
            </a:r>
          </a:p>
          <a:p>
            <a:pPr lvl="1"/>
            <a:r>
              <a:rPr lang="en-US"/>
              <a:t>Second level</a:t>
            </a:r>
          </a:p>
        </p:txBody>
      </p:sp>
      <p:cxnSp>
        <p:nvCxnSpPr>
          <p:cNvPr id="13" name="Straight Connector 12"/>
          <p:cNvCxnSpPr/>
          <p:nvPr userDrawn="1"/>
        </p:nvCxnSpPr>
        <p:spPr bwMode="gray">
          <a:xfrm>
            <a:off x="3" y="398993"/>
            <a:ext cx="361244" cy="0"/>
          </a:xfrm>
          <a:prstGeom prst="line">
            <a:avLst/>
          </a:prstGeom>
          <a:ln w="4445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553147" y="291274"/>
            <a:ext cx="1097280" cy="215444"/>
          </a:xfrm>
          <a:prstGeom prst="rect">
            <a:avLst/>
          </a:prstGeom>
          <a:noFill/>
        </p:spPr>
        <p:txBody>
          <a:bodyPr wrap="square" lIns="0" tIns="0" rIns="0" bIns="0" rtlCol="0" anchor="ctr" anchorCtr="0">
            <a:spAutoFit/>
          </a:bodyPr>
          <a:lstStyle/>
          <a:p>
            <a:r>
              <a:rPr lang="en-US" sz="1400">
                <a:solidFill>
                  <a:srgbClr val="FFFFFF"/>
                </a:solidFill>
                <a:latin typeface="Arial"/>
                <a:cs typeface="Arial" pitchFamily="34" charset="0"/>
              </a:rPr>
              <a:t>MD Anderson </a:t>
            </a:r>
          </a:p>
        </p:txBody>
      </p:sp>
      <p:cxnSp>
        <p:nvCxnSpPr>
          <p:cNvPr id="9" name="Straight Connector 8"/>
          <p:cNvCxnSpPr/>
          <p:nvPr userDrawn="1"/>
        </p:nvCxnSpPr>
        <p:spPr bwMode="gray">
          <a:xfrm>
            <a:off x="1755225" y="289265"/>
            <a:ext cx="0" cy="21945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053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old Statement">
    <p:bg bwMode="auto">
      <p:bgPr>
        <a:solidFill>
          <a:schemeClr val="accent6"/>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bwMode="gray">
          <a:xfrm>
            <a:off x="548644" y="1621536"/>
            <a:ext cx="11090137" cy="3535680"/>
          </a:xfrm>
        </p:spPr>
        <p:txBody>
          <a:bodyPr>
            <a:noAutofit/>
          </a:bodyPr>
          <a:lstStyle>
            <a:lvl1pPr>
              <a:lnSpc>
                <a:spcPct val="120000"/>
              </a:lnSpc>
              <a:spcBef>
                <a:spcPts val="1600"/>
              </a:spcBef>
              <a:defRPr sz="4800" b="1">
                <a:solidFill>
                  <a:schemeClr val="bg1"/>
                </a:solidFill>
                <a:latin typeface="+mj-lt"/>
                <a:cs typeface="Arial"/>
              </a:defRPr>
            </a:lvl1pPr>
            <a:lvl2pPr>
              <a:spcBef>
                <a:spcPts val="800"/>
              </a:spcBef>
              <a:defRPr sz="3733">
                <a:solidFill>
                  <a:srgbClr val="FFFFFF"/>
                </a:solidFill>
              </a:defRPr>
            </a:lvl2pPr>
          </a:lstStyle>
          <a:p>
            <a:pPr lvl="0"/>
            <a:r>
              <a:rPr lang="en-US"/>
              <a:t>Edit Master text styles</a:t>
            </a:r>
          </a:p>
          <a:p>
            <a:pPr lvl="1"/>
            <a:r>
              <a:rPr lang="en-US"/>
              <a:t>Second level</a:t>
            </a:r>
          </a:p>
        </p:txBody>
      </p:sp>
      <p:sp>
        <p:nvSpPr>
          <p:cNvPr id="13" name="Slide Number Placeholder 12"/>
          <p:cNvSpPr>
            <a:spLocks noGrp="1"/>
          </p:cNvSpPr>
          <p:nvPr>
            <p:ph type="sldNum" sz="quarter" idx="10"/>
          </p:nvPr>
        </p:nvSpPr>
        <p:spPr bwMode="gray">
          <a:xfrm>
            <a:off x="11248254" y="291274"/>
            <a:ext cx="395111" cy="215444"/>
          </a:xfrm>
          <a:prstGeom prst="rect">
            <a:avLst/>
          </a:prstGeom>
        </p:spPr>
        <p:txBody>
          <a:bodyPr/>
          <a:lstStyle>
            <a:lvl1pPr>
              <a:defRPr>
                <a:solidFill>
                  <a:schemeClr val="bg1"/>
                </a:solidFill>
              </a:defRPr>
            </a:lvl1pPr>
          </a:lstStyle>
          <a:p>
            <a:fld id="{CC041753-90EA-4E44-9BB8-633978F3CCC4}" type="slidenum">
              <a:rPr lang="en-US" smtClean="0">
                <a:solidFill>
                  <a:srgbClr val="FFFFFF"/>
                </a:solidFill>
              </a:rPr>
              <a:pPr/>
              <a:t>‹#›</a:t>
            </a:fld>
            <a:endParaRPr lang="en-US">
              <a:solidFill>
                <a:srgbClr val="FFFFFF"/>
              </a:solidFill>
            </a:endParaRPr>
          </a:p>
        </p:txBody>
      </p:sp>
      <p:sp>
        <p:nvSpPr>
          <p:cNvPr id="14" name="Footer Placeholder 13"/>
          <p:cNvSpPr>
            <a:spLocks noGrp="1"/>
          </p:cNvSpPr>
          <p:nvPr>
            <p:ph type="ftr" sz="quarter" idx="11"/>
          </p:nvPr>
        </p:nvSpPr>
        <p:spPr bwMode="gray">
          <a:xfrm>
            <a:off x="1889760" y="291274"/>
            <a:ext cx="8534400" cy="215444"/>
          </a:xfrm>
          <a:prstGeom prst="rect">
            <a:avLst/>
          </a:prstGeom>
        </p:spPr>
        <p:txBody>
          <a:bodyPr/>
          <a:lstStyle>
            <a:lvl1pPr>
              <a:defRPr>
                <a:solidFill>
                  <a:schemeClr val="bg1"/>
                </a:solidFill>
              </a:defRPr>
            </a:lvl1pPr>
          </a:lstStyle>
          <a:p>
            <a:r>
              <a:rPr lang="en-US">
                <a:solidFill>
                  <a:srgbClr val="FFFFFF"/>
                </a:solidFill>
              </a:rPr>
              <a:t>Department of Lymphoma/Myeloma</a:t>
            </a:r>
          </a:p>
        </p:txBody>
      </p:sp>
      <p:cxnSp>
        <p:nvCxnSpPr>
          <p:cNvPr id="10" name="Straight Connector 9"/>
          <p:cNvCxnSpPr/>
          <p:nvPr userDrawn="1"/>
        </p:nvCxnSpPr>
        <p:spPr bwMode="gray">
          <a:xfrm>
            <a:off x="3" y="398993"/>
            <a:ext cx="361244" cy="0"/>
          </a:xfrm>
          <a:prstGeom prst="line">
            <a:avLst/>
          </a:prstGeom>
          <a:ln w="4445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bwMode="gray">
          <a:xfrm>
            <a:off x="553147" y="291274"/>
            <a:ext cx="1097280" cy="215444"/>
          </a:xfrm>
          <a:prstGeom prst="rect">
            <a:avLst/>
          </a:prstGeom>
          <a:noFill/>
        </p:spPr>
        <p:txBody>
          <a:bodyPr wrap="square" lIns="0" tIns="0" rIns="0" bIns="0" rtlCol="0" anchor="ctr" anchorCtr="0">
            <a:spAutoFit/>
          </a:bodyPr>
          <a:lstStyle/>
          <a:p>
            <a:r>
              <a:rPr lang="en-US" sz="1400">
                <a:solidFill>
                  <a:srgbClr val="FFFFFF"/>
                </a:solidFill>
                <a:latin typeface="+mj-lt"/>
                <a:cs typeface="Arial" pitchFamily="34" charset="0"/>
              </a:rPr>
              <a:t>MD Anderson </a:t>
            </a:r>
          </a:p>
        </p:txBody>
      </p:sp>
      <p:cxnSp>
        <p:nvCxnSpPr>
          <p:cNvPr id="8" name="Straight Connector 7"/>
          <p:cNvCxnSpPr/>
          <p:nvPr userDrawn="1"/>
        </p:nvCxnSpPr>
        <p:spPr bwMode="gray">
          <a:xfrm>
            <a:off x="1755225" y="289265"/>
            <a:ext cx="0" cy="219456"/>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5675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Alt">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6366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sp>
        <p:nvSpPr>
          <p:cNvPr id="12" name="Rectangle 11"/>
          <p:cNvSpPr/>
          <p:nvPr userDrawn="1"/>
        </p:nvSpPr>
        <p:spPr>
          <a:xfrm>
            <a:off x="0" y="3761232"/>
            <a:ext cx="12204192" cy="30967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67"/>
          </a:p>
        </p:txBody>
      </p:sp>
      <p:sp>
        <p:nvSpPr>
          <p:cNvPr id="3" name="Subtitle 2"/>
          <p:cNvSpPr>
            <a:spLocks noGrp="1"/>
          </p:cNvSpPr>
          <p:nvPr>
            <p:ph type="subTitle" idx="1"/>
          </p:nvPr>
        </p:nvSpPr>
        <p:spPr>
          <a:xfrm>
            <a:off x="4023360" y="4937760"/>
            <a:ext cx="7620000" cy="548640"/>
          </a:xfrm>
        </p:spPr>
        <p:txBody>
          <a:bodyPr lIns="0" tIns="0" rIns="0" bIns="0">
            <a:noAutofit/>
          </a:bodyPr>
          <a:lstStyle>
            <a:lvl1pPr marL="0" indent="0" algn="l">
              <a:lnSpc>
                <a:spcPct val="100000"/>
              </a:lnSpc>
              <a:spcBef>
                <a:spcPts val="600"/>
              </a:spcBef>
              <a:spcAft>
                <a:spcPts val="0"/>
              </a:spcAft>
              <a:buNone/>
              <a:defRPr sz="2667" b="0">
                <a:solidFill>
                  <a:schemeClr val="accent6"/>
                </a:solidFill>
                <a:latin typeface="+mj-lt"/>
                <a:cs typeface="Arial" pitchFamily="34" charset="0"/>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15" name="Text Placeholder 14"/>
          <p:cNvSpPr>
            <a:spLocks noGrp="1"/>
          </p:cNvSpPr>
          <p:nvPr>
            <p:ph type="body" sz="quarter" idx="10"/>
          </p:nvPr>
        </p:nvSpPr>
        <p:spPr>
          <a:xfrm>
            <a:off x="4023360" y="5547360"/>
            <a:ext cx="7620000" cy="853440"/>
          </a:xfrm>
        </p:spPr>
        <p:txBody>
          <a:bodyPr lIns="0" tIns="0" rIns="0" bIns="0">
            <a:noAutofit/>
          </a:bodyPr>
          <a:lstStyle>
            <a:lvl1pPr marL="0" indent="0">
              <a:lnSpc>
                <a:spcPct val="100000"/>
              </a:lnSpc>
              <a:spcBef>
                <a:spcPts val="0"/>
              </a:spcBef>
              <a:spcAft>
                <a:spcPts val="267"/>
              </a:spcAft>
              <a:buNone/>
              <a:defRPr sz="2400" b="1">
                <a:solidFill>
                  <a:srgbClr val="413C38"/>
                </a:solidFill>
                <a:latin typeface="+mj-lt"/>
                <a:cs typeface="Arial" pitchFamily="34" charset="0"/>
              </a:defRPr>
            </a:lvl1pPr>
            <a:lvl2pPr marL="0" indent="0">
              <a:lnSpc>
                <a:spcPct val="100000"/>
              </a:lnSpc>
              <a:spcBef>
                <a:spcPts val="0"/>
              </a:spcBef>
              <a:spcAft>
                <a:spcPts val="0"/>
              </a:spcAft>
              <a:buNone/>
              <a:defRPr sz="2400">
                <a:solidFill>
                  <a:schemeClr val="accent6"/>
                </a:solidFill>
                <a:latin typeface="+mj-lt"/>
                <a:cs typeface="Arial" pitchFamily="34" charset="0"/>
              </a:defRPr>
            </a:lvl2pPr>
          </a:lstStyle>
          <a:p>
            <a:pPr lvl="0"/>
            <a:r>
              <a:rPr lang="en-US"/>
              <a:t>Edit Master text styles</a:t>
            </a:r>
          </a:p>
          <a:p>
            <a:pPr lvl="1"/>
            <a:r>
              <a:rPr lang="en-US"/>
              <a:t>Second level</a:t>
            </a:r>
          </a:p>
        </p:txBody>
      </p:sp>
      <p:sp>
        <p:nvSpPr>
          <p:cNvPr id="2" name="Title 1"/>
          <p:cNvSpPr>
            <a:spLocks noGrp="1"/>
          </p:cNvSpPr>
          <p:nvPr>
            <p:ph type="ctrTitle"/>
          </p:nvPr>
        </p:nvSpPr>
        <p:spPr>
          <a:xfrm>
            <a:off x="4023360" y="4023359"/>
            <a:ext cx="7620000" cy="853440"/>
          </a:xfrm>
          <a:prstGeom prst="rect">
            <a:avLst/>
          </a:prstGeom>
        </p:spPr>
        <p:txBody>
          <a:bodyPr lIns="0" tIns="0" rIns="0" bIns="0" anchor="t" anchorCtr="0">
            <a:noAutofit/>
          </a:bodyPr>
          <a:lstStyle>
            <a:lvl1pPr algn="l">
              <a:lnSpc>
                <a:spcPct val="90000"/>
              </a:lnSpc>
              <a:defRPr sz="4267" b="1">
                <a:latin typeface="+mj-lt"/>
                <a:cs typeface="Arial" pitchFamily="34" charset="0"/>
              </a:defRPr>
            </a:lvl1pPr>
          </a:lstStyle>
          <a:p>
            <a:r>
              <a:rPr lang="en-US"/>
              <a:t>Click to edit Master title style</a:t>
            </a:r>
          </a:p>
        </p:txBody>
      </p:sp>
      <p:sp>
        <p:nvSpPr>
          <p:cNvPr id="10" name="Rectangle 9"/>
          <p:cNvSpPr/>
          <p:nvPr userDrawn="1"/>
        </p:nvSpPr>
        <p:spPr>
          <a:xfrm>
            <a:off x="0" y="6492240"/>
            <a:ext cx="12192000" cy="36576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FFFFFF"/>
              </a:solidFill>
            </a:endParaRPr>
          </a:p>
        </p:txBody>
      </p:sp>
      <p:cxnSp>
        <p:nvCxnSpPr>
          <p:cNvPr id="14" name="Straight Connector 13"/>
          <p:cNvCxnSpPr/>
          <p:nvPr userDrawn="1"/>
        </p:nvCxnSpPr>
        <p:spPr bwMode="gray">
          <a:xfrm>
            <a:off x="0" y="6492240"/>
            <a:ext cx="12192000" cy="0"/>
          </a:xfrm>
          <a:prstGeom prst="line">
            <a:avLst/>
          </a:prstGeom>
          <a:ln w="38100" cmpd="sng">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Picture 2" descr="C:\Users\michelle\Downloads\MDA_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0821" y="4047762"/>
            <a:ext cx="3420507" cy="16580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57079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8702094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82544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5637498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711347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17935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8984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70091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25133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119161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5424895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6577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9284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17698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5261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2250557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6042551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1569437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145711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973632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2059"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1391708"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0715364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772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89369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5400" y="4363099"/>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95400" y="2708920"/>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130243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87020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1005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3768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269490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3754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039553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104023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2527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2263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95164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8267373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091977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4822709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69976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3470721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085951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8/21/26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1685535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767525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26766635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41865617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80499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2159799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5778579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47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4532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4" y="2347914"/>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6"/>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5695237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2EC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47023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7" y="4857754"/>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7" y="320357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24115286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7" y="2101852"/>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69189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3" y="303217"/>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0"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0"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0"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0"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66281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184200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718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89"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4"/>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7533270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1"/>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89"/>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2035707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54988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09391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7"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7"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70347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7" y="627066"/>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7" y="2101852"/>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7" y="2101852"/>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09660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5"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5" y="1416051"/>
            <a:ext cx="10358967" cy="4799013"/>
          </a:xfrm>
        </p:spPr>
        <p:txBody>
          <a:bodyPr/>
          <a:lstStyle/>
          <a:p>
            <a:pPr lvl="0"/>
            <a:endParaRPr lang="en-US" noProof="0"/>
          </a:p>
        </p:txBody>
      </p:sp>
    </p:spTree>
    <p:extLst>
      <p:ext uri="{BB962C8B-B14F-4D97-AF65-F5344CB8AC3E}">
        <p14:creationId xmlns:p14="http://schemas.microsoft.com/office/powerpoint/2010/main" val="18245875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9991615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1" y="2360613"/>
            <a:ext cx="4955645" cy="3810000"/>
          </a:xfrm>
          <a:prstGeom prst="rect">
            <a:avLst/>
          </a:prstGeom>
        </p:spPr>
        <p:txBody>
          <a:bodyPr/>
          <a:lstStyle/>
          <a:p>
            <a:endParaRPr lang="en-US"/>
          </a:p>
        </p:txBody>
      </p:sp>
    </p:spTree>
    <p:extLst>
      <p:ext uri="{BB962C8B-B14F-4D97-AF65-F5344CB8AC3E}">
        <p14:creationId xmlns:p14="http://schemas.microsoft.com/office/powerpoint/2010/main" val="31895261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0" y="5905501"/>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6635169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0650210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524106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0254548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5AB4CCB1-DBC0-D14D-BC8B-9FB8BA85CFC0}"/>
              </a:ext>
            </a:extLst>
          </p:cNvPr>
          <p:cNvSpPr>
            <a:spLocks noGrp="1"/>
          </p:cNvSpPr>
          <p:nvPr>
            <p:ph idx="46" hasCustomPrompt="1"/>
          </p:nvPr>
        </p:nvSpPr>
        <p:spPr>
          <a:xfrm>
            <a:off x="2971800" y="5424747"/>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31292"/>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827123"/>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437972"/>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242929"/>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833838"/>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479376" y="0"/>
            <a:ext cx="11227688" cy="1023414"/>
          </a:xfrm>
        </p:spPr>
        <p:txBody>
          <a:bodyPr/>
          <a:lstStyle>
            <a:lvl1pPr algn="l">
              <a:defRPr sz="2400"/>
            </a:lvl1pPr>
          </a:lstStyle>
          <a:p>
            <a:r>
              <a:rPr lang="en-US" noProof="0" dirty="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627323"/>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3E454DAB-0EA9-D3DD-6B90-F149061014E5}"/>
              </a:ext>
            </a:extLst>
          </p:cNvPr>
          <p:cNvSpPr>
            <a:spLocks noGrp="1"/>
          </p:cNvSpPr>
          <p:nvPr>
            <p:ph idx="53" hasCustomPrompt="1"/>
          </p:nvPr>
        </p:nvSpPr>
        <p:spPr>
          <a:xfrm>
            <a:off x="2971800" y="3035395"/>
            <a:ext cx="8540496" cy="50292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8191851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138111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5AB4CCB1-DBC0-D14D-BC8B-9FB8BA85CFC0}"/>
              </a:ext>
            </a:extLst>
          </p:cNvPr>
          <p:cNvSpPr>
            <a:spLocks noGrp="1"/>
          </p:cNvSpPr>
          <p:nvPr>
            <p:ph idx="46" hasCustomPrompt="1"/>
          </p:nvPr>
        </p:nvSpPr>
        <p:spPr>
          <a:xfrm>
            <a:off x="2971800" y="589957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16318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717186"/>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235559"/>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824892"/>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5893" y="537889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479376" y="0"/>
            <a:ext cx="11227688" cy="1196752"/>
          </a:xfrm>
        </p:spPr>
        <p:txBody>
          <a:bodyPr/>
          <a:lstStyle>
            <a:lvl1pPr algn="l">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653BA14D-E407-BCE4-AEDD-676173CCEAE0}"/>
              </a:ext>
            </a:extLst>
          </p:cNvPr>
          <p:cNvSpPr>
            <a:spLocks noGrp="1"/>
          </p:cNvSpPr>
          <p:nvPr>
            <p:ph idx="73" hasCustomPrompt="1"/>
          </p:nvPr>
        </p:nvSpPr>
        <p:spPr>
          <a:xfrm>
            <a:off x="7299176" y="589957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7299176" y="216318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7299176" y="2717186"/>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7299176" y="3235559"/>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7299176" y="4824892"/>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7299176" y="1420982"/>
            <a:ext cx="4204320" cy="640080"/>
          </a:xfrm>
          <a:prstGeom prst="rect">
            <a:avLst/>
          </a:prstGeom>
        </p:spPr>
        <p:txBody>
          <a:bodyPr anchor="ctr"/>
          <a:lstStyle>
            <a:lvl1pPr marL="0" indent="0" algn="ctr">
              <a:lnSpc>
                <a:spcPts val="230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7303269" y="5378894"/>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6A738E43-1439-1D18-7C7D-251E04F2E9EF}"/>
              </a:ext>
            </a:extLst>
          </p:cNvPr>
          <p:cNvSpPr>
            <a:spLocks noGrp="1"/>
          </p:cNvSpPr>
          <p:nvPr>
            <p:ph idx="80" hasCustomPrompt="1"/>
          </p:nvPr>
        </p:nvSpPr>
        <p:spPr>
          <a:xfrm>
            <a:off x="2971800" y="4321451"/>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BC22DA1B-C01C-FE1D-FB10-24CE6A70FFF5}"/>
              </a:ext>
            </a:extLst>
          </p:cNvPr>
          <p:cNvSpPr>
            <a:spLocks noGrp="1"/>
          </p:cNvSpPr>
          <p:nvPr>
            <p:ph idx="81" hasCustomPrompt="1"/>
          </p:nvPr>
        </p:nvSpPr>
        <p:spPr>
          <a:xfrm>
            <a:off x="7299176" y="4321451"/>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E6863081-6ECB-1873-C62F-C28F64A93987}"/>
              </a:ext>
            </a:extLst>
          </p:cNvPr>
          <p:cNvSpPr>
            <a:spLocks noGrp="1"/>
          </p:cNvSpPr>
          <p:nvPr>
            <p:ph idx="82" hasCustomPrompt="1"/>
          </p:nvPr>
        </p:nvSpPr>
        <p:spPr>
          <a:xfrm>
            <a:off x="2971800" y="3754350"/>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
        <p:nvSpPr>
          <p:cNvPr id="18" name="Content Placeholder 2">
            <a:extLst>
              <a:ext uri="{FF2B5EF4-FFF2-40B4-BE49-F238E27FC236}">
                <a16:creationId xmlns:a16="http://schemas.microsoft.com/office/drawing/2014/main" id="{45BDEC94-DD3F-30CA-41F3-64044100AEA3}"/>
              </a:ext>
            </a:extLst>
          </p:cNvPr>
          <p:cNvSpPr>
            <a:spLocks noGrp="1"/>
          </p:cNvSpPr>
          <p:nvPr>
            <p:ph idx="83" hasCustomPrompt="1"/>
          </p:nvPr>
        </p:nvSpPr>
        <p:spPr>
          <a:xfrm>
            <a:off x="7299176" y="3754350"/>
            <a:ext cx="4204320" cy="475488"/>
          </a:xfrm>
          <a:prstGeom prst="rect">
            <a:avLst/>
          </a:prstGeom>
        </p:spPr>
        <p:txBody>
          <a:bodyPr anchor="ctr"/>
          <a:lstStyle>
            <a:lvl1pPr marL="0" indent="0" algn="ctr">
              <a:lnSpc>
                <a:spcPts val="19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42252054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5AB4CCB1-DBC0-D14D-BC8B-9FB8BA85CFC0}"/>
              </a:ext>
            </a:extLst>
          </p:cNvPr>
          <p:cNvSpPr>
            <a:spLocks noGrp="1"/>
          </p:cNvSpPr>
          <p:nvPr>
            <p:ph idx="46" hasCustomPrompt="1"/>
          </p:nvPr>
        </p:nvSpPr>
        <p:spPr>
          <a:xfrm>
            <a:off x="2971800" y="5877272"/>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215039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71383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24438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4796939"/>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0" name="Content Placeholder 2">
            <a:extLst>
              <a:ext uri="{FF2B5EF4-FFF2-40B4-BE49-F238E27FC236}">
                <a16:creationId xmlns:a16="http://schemas.microsoft.com/office/drawing/2014/main" id="{63EF26B9-0075-574C-BD4A-DABEDD7CF915}"/>
              </a:ext>
            </a:extLst>
          </p:cNvPr>
          <p:cNvSpPr>
            <a:spLocks noGrp="1"/>
          </p:cNvSpPr>
          <p:nvPr>
            <p:ph idx="58" hasCustomPrompt="1"/>
          </p:nvPr>
        </p:nvSpPr>
        <p:spPr>
          <a:xfrm>
            <a:off x="297180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23" name="Content Placeholder 2">
            <a:extLst>
              <a:ext uri="{FF2B5EF4-FFF2-40B4-BE49-F238E27FC236}">
                <a16:creationId xmlns:a16="http://schemas.microsoft.com/office/drawing/2014/main" id="{90D7A4A3-471A-E345-AB18-38456F4BBA0E}"/>
              </a:ext>
            </a:extLst>
          </p:cNvPr>
          <p:cNvSpPr>
            <a:spLocks noGrp="1"/>
          </p:cNvSpPr>
          <p:nvPr>
            <p:ph idx="59" hasCustomPrompt="1"/>
          </p:nvPr>
        </p:nvSpPr>
        <p:spPr>
          <a:xfrm>
            <a:off x="5873080" y="5877272"/>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4" name="Content Placeholder 2">
            <a:extLst>
              <a:ext uri="{FF2B5EF4-FFF2-40B4-BE49-F238E27FC236}">
                <a16:creationId xmlns:a16="http://schemas.microsoft.com/office/drawing/2014/main" id="{2A94A311-2624-8E4D-B5F8-ABB694A15B22}"/>
              </a:ext>
            </a:extLst>
          </p:cNvPr>
          <p:cNvSpPr>
            <a:spLocks noGrp="1"/>
          </p:cNvSpPr>
          <p:nvPr>
            <p:ph idx="60" hasCustomPrompt="1"/>
          </p:nvPr>
        </p:nvSpPr>
        <p:spPr>
          <a:xfrm>
            <a:off x="5873080" y="215039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5" name="Content Placeholder 2">
            <a:extLst>
              <a:ext uri="{FF2B5EF4-FFF2-40B4-BE49-F238E27FC236}">
                <a16:creationId xmlns:a16="http://schemas.microsoft.com/office/drawing/2014/main" id="{1076AA90-050C-C143-8136-1B18E5EAAD30}"/>
              </a:ext>
            </a:extLst>
          </p:cNvPr>
          <p:cNvSpPr>
            <a:spLocks noGrp="1"/>
          </p:cNvSpPr>
          <p:nvPr>
            <p:ph idx="61" hasCustomPrompt="1"/>
          </p:nvPr>
        </p:nvSpPr>
        <p:spPr>
          <a:xfrm>
            <a:off x="5873080" y="271383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6" name="Content Placeholder 2">
            <a:extLst>
              <a:ext uri="{FF2B5EF4-FFF2-40B4-BE49-F238E27FC236}">
                <a16:creationId xmlns:a16="http://schemas.microsoft.com/office/drawing/2014/main" id="{0885D37B-B862-C74D-AF02-541AFEAA1185}"/>
              </a:ext>
            </a:extLst>
          </p:cNvPr>
          <p:cNvSpPr>
            <a:spLocks noGrp="1"/>
          </p:cNvSpPr>
          <p:nvPr>
            <p:ph idx="62" hasCustomPrompt="1"/>
          </p:nvPr>
        </p:nvSpPr>
        <p:spPr>
          <a:xfrm>
            <a:off x="5873080" y="324438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B63EB1F2-43F1-F94E-B041-CC35E88BFBAC}"/>
              </a:ext>
            </a:extLst>
          </p:cNvPr>
          <p:cNvSpPr>
            <a:spLocks noGrp="1"/>
          </p:cNvSpPr>
          <p:nvPr>
            <p:ph idx="63" hasCustomPrompt="1"/>
          </p:nvPr>
        </p:nvSpPr>
        <p:spPr>
          <a:xfrm>
            <a:off x="5873080" y="4796939"/>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8" name="Content Placeholder 2">
            <a:extLst>
              <a:ext uri="{FF2B5EF4-FFF2-40B4-BE49-F238E27FC236}">
                <a16:creationId xmlns:a16="http://schemas.microsoft.com/office/drawing/2014/main" id="{C6B0F9FA-56F0-894F-8B98-AA9D50EBBCE8}"/>
              </a:ext>
            </a:extLst>
          </p:cNvPr>
          <p:cNvSpPr>
            <a:spLocks noGrp="1"/>
          </p:cNvSpPr>
          <p:nvPr>
            <p:ph idx="64" hasCustomPrompt="1"/>
          </p:nvPr>
        </p:nvSpPr>
        <p:spPr>
          <a:xfrm>
            <a:off x="5873080"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34206B3F-8462-9D45-ADCC-2F03903AB1C0}"/>
              </a:ext>
            </a:extLst>
          </p:cNvPr>
          <p:cNvSpPr>
            <a:spLocks noGrp="1"/>
          </p:cNvSpPr>
          <p:nvPr>
            <p:ph idx="71" hasCustomPrompt="1"/>
          </p:nvPr>
        </p:nvSpPr>
        <p:spPr>
          <a:xfrm>
            <a:off x="2971800" y="5344435"/>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C5D7205F-AB74-C64C-AA37-FB9857436834}"/>
              </a:ext>
            </a:extLst>
          </p:cNvPr>
          <p:cNvSpPr>
            <a:spLocks noGrp="1"/>
          </p:cNvSpPr>
          <p:nvPr>
            <p:ph idx="72" hasCustomPrompt="1"/>
          </p:nvPr>
        </p:nvSpPr>
        <p:spPr>
          <a:xfrm>
            <a:off x="5873080" y="5344435"/>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28070160-EAF2-5DE8-A5BD-6CEDFB3B90D4}"/>
              </a:ext>
            </a:extLst>
          </p:cNvPr>
          <p:cNvSpPr>
            <a:spLocks noGrp="1"/>
          </p:cNvSpPr>
          <p:nvPr>
            <p:ph type="title"/>
          </p:nvPr>
        </p:nvSpPr>
        <p:spPr>
          <a:xfrm>
            <a:off x="479376" y="0"/>
            <a:ext cx="11227688" cy="1196752"/>
          </a:xfrm>
        </p:spPr>
        <p:txBody>
          <a:bodyPr/>
          <a:lstStyle>
            <a:lvl1pPr algn="l">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653BA14D-E407-BCE4-AEDD-676173CCEAE0}"/>
              </a:ext>
            </a:extLst>
          </p:cNvPr>
          <p:cNvSpPr>
            <a:spLocks noGrp="1"/>
          </p:cNvSpPr>
          <p:nvPr>
            <p:ph idx="73" hasCustomPrompt="1"/>
          </p:nvPr>
        </p:nvSpPr>
        <p:spPr>
          <a:xfrm>
            <a:off x="8760296" y="5877272"/>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EC5CE368-1B20-B32E-4082-E281D42CEAF1}"/>
              </a:ext>
            </a:extLst>
          </p:cNvPr>
          <p:cNvSpPr>
            <a:spLocks noGrp="1"/>
          </p:cNvSpPr>
          <p:nvPr>
            <p:ph idx="74" hasCustomPrompt="1"/>
          </p:nvPr>
        </p:nvSpPr>
        <p:spPr>
          <a:xfrm>
            <a:off x="8760296" y="215039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20F175A9-3395-9282-98B6-90628A0AF073}"/>
              </a:ext>
            </a:extLst>
          </p:cNvPr>
          <p:cNvSpPr>
            <a:spLocks noGrp="1"/>
          </p:cNvSpPr>
          <p:nvPr>
            <p:ph idx="75" hasCustomPrompt="1"/>
          </p:nvPr>
        </p:nvSpPr>
        <p:spPr>
          <a:xfrm>
            <a:off x="8760296" y="271383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A6B8F5D5-00F7-D674-F71E-44515A7BA3EA}"/>
              </a:ext>
            </a:extLst>
          </p:cNvPr>
          <p:cNvSpPr>
            <a:spLocks noGrp="1"/>
          </p:cNvSpPr>
          <p:nvPr>
            <p:ph idx="76" hasCustomPrompt="1"/>
          </p:nvPr>
        </p:nvSpPr>
        <p:spPr>
          <a:xfrm>
            <a:off x="8760296" y="3244386"/>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ABF9FF4F-2220-5144-955D-2DB2F7C1F104}"/>
              </a:ext>
            </a:extLst>
          </p:cNvPr>
          <p:cNvSpPr>
            <a:spLocks noGrp="1"/>
          </p:cNvSpPr>
          <p:nvPr>
            <p:ph idx="77" hasCustomPrompt="1"/>
          </p:nvPr>
        </p:nvSpPr>
        <p:spPr>
          <a:xfrm>
            <a:off x="8760296" y="4796939"/>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9F9D0C7F-6F4F-6996-700B-358B0CF316DB}"/>
              </a:ext>
            </a:extLst>
          </p:cNvPr>
          <p:cNvSpPr>
            <a:spLocks noGrp="1"/>
          </p:cNvSpPr>
          <p:nvPr>
            <p:ph idx="78" hasCustomPrompt="1"/>
          </p:nvPr>
        </p:nvSpPr>
        <p:spPr>
          <a:xfrm>
            <a:off x="8760296" y="1420982"/>
            <a:ext cx="2743200" cy="640080"/>
          </a:xfrm>
          <a:prstGeom prst="rect">
            <a:avLst/>
          </a:prstGeom>
        </p:spPr>
        <p:txBody>
          <a:bodyPr anchor="ctr"/>
          <a:lstStyle>
            <a:lvl1pPr marL="0" indent="0" algn="ctr">
              <a:lnSpc>
                <a:spcPts val="2580"/>
              </a:lnSpc>
              <a:buFontTx/>
              <a:buNone/>
              <a:defRPr sz="2200">
                <a:solidFill>
                  <a:schemeClr val="bg1"/>
                </a:solidFill>
              </a:defRPr>
            </a:lvl1pPr>
          </a:lstStyle>
          <a:p>
            <a:pPr lvl="0"/>
            <a:r>
              <a:rPr lang="en-US" dirty="0"/>
              <a:t>ANSWER</a:t>
            </a:r>
          </a:p>
        </p:txBody>
      </p:sp>
      <p:sp>
        <p:nvSpPr>
          <p:cNvPr id="14" name="Content Placeholder 2">
            <a:extLst>
              <a:ext uri="{FF2B5EF4-FFF2-40B4-BE49-F238E27FC236}">
                <a16:creationId xmlns:a16="http://schemas.microsoft.com/office/drawing/2014/main" id="{8F3768BD-FF2F-BACA-C2EE-A31E64EC57B6}"/>
              </a:ext>
            </a:extLst>
          </p:cNvPr>
          <p:cNvSpPr>
            <a:spLocks noGrp="1"/>
          </p:cNvSpPr>
          <p:nvPr>
            <p:ph idx="79" hasCustomPrompt="1"/>
          </p:nvPr>
        </p:nvSpPr>
        <p:spPr>
          <a:xfrm>
            <a:off x="8760296" y="5344435"/>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11D40B84-0E27-3E72-4F1C-38E8426D6736}"/>
              </a:ext>
            </a:extLst>
          </p:cNvPr>
          <p:cNvSpPr>
            <a:spLocks noGrp="1"/>
          </p:cNvSpPr>
          <p:nvPr>
            <p:ph idx="80" hasCustomPrompt="1"/>
          </p:nvPr>
        </p:nvSpPr>
        <p:spPr>
          <a:xfrm>
            <a:off x="2971800" y="4307598"/>
            <a:ext cx="2743200" cy="439484"/>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6" name="Content Placeholder 2">
            <a:extLst>
              <a:ext uri="{FF2B5EF4-FFF2-40B4-BE49-F238E27FC236}">
                <a16:creationId xmlns:a16="http://schemas.microsoft.com/office/drawing/2014/main" id="{5128614C-0048-0859-3F21-7BE88BB22758}"/>
              </a:ext>
            </a:extLst>
          </p:cNvPr>
          <p:cNvSpPr>
            <a:spLocks noGrp="1"/>
          </p:cNvSpPr>
          <p:nvPr>
            <p:ph idx="81" hasCustomPrompt="1"/>
          </p:nvPr>
        </p:nvSpPr>
        <p:spPr>
          <a:xfrm>
            <a:off x="5873080" y="4307598"/>
            <a:ext cx="2743200" cy="439484"/>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17" name="Content Placeholder 2">
            <a:extLst>
              <a:ext uri="{FF2B5EF4-FFF2-40B4-BE49-F238E27FC236}">
                <a16:creationId xmlns:a16="http://schemas.microsoft.com/office/drawing/2014/main" id="{20A0B84B-E2F4-EC06-A486-87CCB5BF5835}"/>
              </a:ext>
            </a:extLst>
          </p:cNvPr>
          <p:cNvSpPr>
            <a:spLocks noGrp="1"/>
          </p:cNvSpPr>
          <p:nvPr>
            <p:ph idx="82" hasCustomPrompt="1"/>
          </p:nvPr>
        </p:nvSpPr>
        <p:spPr>
          <a:xfrm>
            <a:off x="8760296" y="4307598"/>
            <a:ext cx="2743200" cy="439484"/>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2" name="Content Placeholder 2">
            <a:extLst>
              <a:ext uri="{FF2B5EF4-FFF2-40B4-BE49-F238E27FC236}">
                <a16:creationId xmlns:a16="http://schemas.microsoft.com/office/drawing/2014/main" id="{3616D466-16E5-C7B7-4E82-2D7B7F8E1870}"/>
              </a:ext>
            </a:extLst>
          </p:cNvPr>
          <p:cNvSpPr>
            <a:spLocks noGrp="1"/>
          </p:cNvSpPr>
          <p:nvPr>
            <p:ph idx="83" hasCustomPrompt="1"/>
          </p:nvPr>
        </p:nvSpPr>
        <p:spPr>
          <a:xfrm>
            <a:off x="2971800" y="3751653"/>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29" name="Content Placeholder 2">
            <a:extLst>
              <a:ext uri="{FF2B5EF4-FFF2-40B4-BE49-F238E27FC236}">
                <a16:creationId xmlns:a16="http://schemas.microsoft.com/office/drawing/2014/main" id="{394B3DF0-89E3-7321-47D6-B789B7A0F317}"/>
              </a:ext>
            </a:extLst>
          </p:cNvPr>
          <p:cNvSpPr>
            <a:spLocks noGrp="1"/>
          </p:cNvSpPr>
          <p:nvPr>
            <p:ph idx="84" hasCustomPrompt="1"/>
          </p:nvPr>
        </p:nvSpPr>
        <p:spPr>
          <a:xfrm>
            <a:off x="5873080" y="3751653"/>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
        <p:nvSpPr>
          <p:cNvPr id="30" name="Content Placeholder 2">
            <a:extLst>
              <a:ext uri="{FF2B5EF4-FFF2-40B4-BE49-F238E27FC236}">
                <a16:creationId xmlns:a16="http://schemas.microsoft.com/office/drawing/2014/main" id="{5451A9EA-F549-7F3D-0706-3E8A9A527F9E}"/>
              </a:ext>
            </a:extLst>
          </p:cNvPr>
          <p:cNvSpPr>
            <a:spLocks noGrp="1"/>
          </p:cNvSpPr>
          <p:nvPr>
            <p:ph idx="85" hasCustomPrompt="1"/>
          </p:nvPr>
        </p:nvSpPr>
        <p:spPr>
          <a:xfrm>
            <a:off x="8760296" y="3751653"/>
            <a:ext cx="2743200" cy="475488"/>
          </a:xfrm>
          <a:prstGeom prst="rect">
            <a:avLst/>
          </a:prstGeom>
        </p:spPr>
        <p:txBody>
          <a:bodyPr anchor="ctr"/>
          <a:lstStyle>
            <a:lvl1pPr marL="0" indent="0" algn="ctr">
              <a:lnSpc>
                <a:spcPts val="1800"/>
              </a:lnSpc>
              <a:buFontTx/>
              <a:buNone/>
              <a:defRPr sz="2000">
                <a:solidFill>
                  <a:schemeClr val="bg1"/>
                </a:solidFill>
              </a:defRPr>
            </a:lvl1pPr>
          </a:lstStyle>
          <a:p>
            <a:pPr lvl="0"/>
            <a:r>
              <a:rPr lang="en-US" dirty="0"/>
              <a:t>Answer</a:t>
            </a:r>
          </a:p>
        </p:txBody>
      </p:sp>
    </p:spTree>
    <p:extLst>
      <p:ext uri="{BB962C8B-B14F-4D97-AF65-F5344CB8AC3E}">
        <p14:creationId xmlns:p14="http://schemas.microsoft.com/office/powerpoint/2010/main" val="40747981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386692"/>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19" name="Content Placeholder 2">
            <a:extLst>
              <a:ext uri="{FF2B5EF4-FFF2-40B4-BE49-F238E27FC236}">
                <a16:creationId xmlns:a16="http://schemas.microsoft.com/office/drawing/2014/main" id="{D6549EE2-D26F-6C4C-BFDF-B4CB3FD66EAD}"/>
              </a:ext>
            </a:extLst>
          </p:cNvPr>
          <p:cNvSpPr>
            <a:spLocks noGrp="1"/>
          </p:cNvSpPr>
          <p:nvPr>
            <p:ph idx="57" hasCustomPrompt="1"/>
          </p:nvPr>
        </p:nvSpPr>
        <p:spPr>
          <a:xfrm>
            <a:off x="7295827" y="5386692"/>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7" name="Content Placeholder 2">
            <a:extLst>
              <a:ext uri="{FF2B5EF4-FFF2-40B4-BE49-F238E27FC236}">
                <a16:creationId xmlns:a16="http://schemas.microsoft.com/office/drawing/2014/main" id="{C3B94F2F-1772-BA98-5F00-726C25BA295A}"/>
              </a:ext>
            </a:extLst>
          </p:cNvPr>
          <p:cNvSpPr>
            <a:spLocks noGrp="1"/>
          </p:cNvSpPr>
          <p:nvPr>
            <p:ph idx="65" hasCustomPrompt="1"/>
          </p:nvPr>
        </p:nvSpPr>
        <p:spPr>
          <a:xfrm>
            <a:off x="9494278" y="5386692"/>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27" name="Content Placeholder 2">
            <a:extLst>
              <a:ext uri="{FF2B5EF4-FFF2-40B4-BE49-F238E27FC236}">
                <a16:creationId xmlns:a16="http://schemas.microsoft.com/office/drawing/2014/main" id="{A7916153-3C84-96C9-A814-0EE6AF6ED112}"/>
              </a:ext>
            </a:extLst>
          </p:cNvPr>
          <p:cNvSpPr>
            <a:spLocks noGrp="1"/>
          </p:cNvSpPr>
          <p:nvPr>
            <p:ph idx="71" hasCustomPrompt="1"/>
          </p:nvPr>
        </p:nvSpPr>
        <p:spPr>
          <a:xfrm>
            <a:off x="5136286" y="5386692"/>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28" name="Title 1">
            <a:extLst>
              <a:ext uri="{FF2B5EF4-FFF2-40B4-BE49-F238E27FC236}">
                <a16:creationId xmlns:a16="http://schemas.microsoft.com/office/drawing/2014/main" id="{4C0AE0C5-B0E9-EB0A-9383-75E1C3D928F8}"/>
              </a:ext>
            </a:extLst>
          </p:cNvPr>
          <p:cNvSpPr>
            <a:spLocks noGrp="1"/>
          </p:cNvSpPr>
          <p:nvPr>
            <p:ph type="title"/>
          </p:nvPr>
        </p:nvSpPr>
        <p:spPr>
          <a:xfrm>
            <a:off x="479376" y="0"/>
            <a:ext cx="11227688" cy="1196752"/>
          </a:xfrm>
        </p:spPr>
        <p:txBody>
          <a:bodyPr/>
          <a:lstStyle>
            <a:lvl1pPr algn="l">
              <a:defRPr sz="2400"/>
            </a:lvl1pPr>
          </a:lstStyle>
          <a:p>
            <a:r>
              <a:rPr lang="en-US" dirty="0"/>
              <a:t>Click to edit Master title style</a:t>
            </a:r>
          </a:p>
        </p:txBody>
      </p:sp>
      <p:sp>
        <p:nvSpPr>
          <p:cNvPr id="29" name="Content Placeholder 2">
            <a:extLst>
              <a:ext uri="{FF2B5EF4-FFF2-40B4-BE49-F238E27FC236}">
                <a16:creationId xmlns:a16="http://schemas.microsoft.com/office/drawing/2014/main" id="{9BA4ADE0-1461-7457-7956-81AF76EDC94A}"/>
              </a:ext>
            </a:extLst>
          </p:cNvPr>
          <p:cNvSpPr>
            <a:spLocks noGrp="1"/>
          </p:cNvSpPr>
          <p:nvPr>
            <p:ph idx="72" hasCustomPrompt="1"/>
          </p:nvPr>
        </p:nvSpPr>
        <p:spPr>
          <a:xfrm>
            <a:off x="2971800" y="5909676"/>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0" name="Content Placeholder 2">
            <a:extLst>
              <a:ext uri="{FF2B5EF4-FFF2-40B4-BE49-F238E27FC236}">
                <a16:creationId xmlns:a16="http://schemas.microsoft.com/office/drawing/2014/main" id="{91586141-EFD5-5D56-3C69-C9252F52C3BD}"/>
              </a:ext>
            </a:extLst>
          </p:cNvPr>
          <p:cNvSpPr>
            <a:spLocks noGrp="1"/>
          </p:cNvSpPr>
          <p:nvPr>
            <p:ph idx="73" hasCustomPrompt="1"/>
          </p:nvPr>
        </p:nvSpPr>
        <p:spPr>
          <a:xfrm>
            <a:off x="7295827" y="5909676"/>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1" name="Content Placeholder 2">
            <a:extLst>
              <a:ext uri="{FF2B5EF4-FFF2-40B4-BE49-F238E27FC236}">
                <a16:creationId xmlns:a16="http://schemas.microsoft.com/office/drawing/2014/main" id="{0C31BA77-7268-B8B3-7AEB-340CFDB17BE3}"/>
              </a:ext>
            </a:extLst>
          </p:cNvPr>
          <p:cNvSpPr>
            <a:spLocks noGrp="1"/>
          </p:cNvSpPr>
          <p:nvPr>
            <p:ph idx="74" hasCustomPrompt="1"/>
          </p:nvPr>
        </p:nvSpPr>
        <p:spPr>
          <a:xfrm>
            <a:off x="9494278" y="5909676"/>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2" name="Content Placeholder 2">
            <a:extLst>
              <a:ext uri="{FF2B5EF4-FFF2-40B4-BE49-F238E27FC236}">
                <a16:creationId xmlns:a16="http://schemas.microsoft.com/office/drawing/2014/main" id="{310F2B90-7999-F791-1500-9F54868D6C66}"/>
              </a:ext>
            </a:extLst>
          </p:cNvPr>
          <p:cNvSpPr>
            <a:spLocks noGrp="1"/>
          </p:cNvSpPr>
          <p:nvPr>
            <p:ph idx="75" hasCustomPrompt="1"/>
          </p:nvPr>
        </p:nvSpPr>
        <p:spPr>
          <a:xfrm>
            <a:off x="5136286" y="5909676"/>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3" name="Content Placeholder 2">
            <a:extLst>
              <a:ext uri="{FF2B5EF4-FFF2-40B4-BE49-F238E27FC236}">
                <a16:creationId xmlns:a16="http://schemas.microsoft.com/office/drawing/2014/main" id="{A131E706-F1D5-CFB7-B993-DFB3C7F3752F}"/>
              </a:ext>
            </a:extLst>
          </p:cNvPr>
          <p:cNvSpPr>
            <a:spLocks noGrp="1"/>
          </p:cNvSpPr>
          <p:nvPr>
            <p:ph idx="76" hasCustomPrompt="1"/>
          </p:nvPr>
        </p:nvSpPr>
        <p:spPr>
          <a:xfrm>
            <a:off x="2971800" y="2180768"/>
            <a:ext cx="2011680" cy="456144"/>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4" name="Content Placeholder 2">
            <a:extLst>
              <a:ext uri="{FF2B5EF4-FFF2-40B4-BE49-F238E27FC236}">
                <a16:creationId xmlns:a16="http://schemas.microsoft.com/office/drawing/2014/main" id="{9094BFB2-F55E-CAC2-8DA5-1555E7FCEA20}"/>
              </a:ext>
            </a:extLst>
          </p:cNvPr>
          <p:cNvSpPr>
            <a:spLocks noGrp="1"/>
          </p:cNvSpPr>
          <p:nvPr>
            <p:ph idx="77" hasCustomPrompt="1"/>
          </p:nvPr>
        </p:nvSpPr>
        <p:spPr>
          <a:xfrm>
            <a:off x="7295827" y="2180768"/>
            <a:ext cx="2011680" cy="456144"/>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5" name="Content Placeholder 2">
            <a:extLst>
              <a:ext uri="{FF2B5EF4-FFF2-40B4-BE49-F238E27FC236}">
                <a16:creationId xmlns:a16="http://schemas.microsoft.com/office/drawing/2014/main" id="{64EFFFB0-BD47-B475-FB05-056F531CABB2}"/>
              </a:ext>
            </a:extLst>
          </p:cNvPr>
          <p:cNvSpPr>
            <a:spLocks noGrp="1"/>
          </p:cNvSpPr>
          <p:nvPr>
            <p:ph idx="78" hasCustomPrompt="1"/>
          </p:nvPr>
        </p:nvSpPr>
        <p:spPr>
          <a:xfrm>
            <a:off x="9494278" y="2180768"/>
            <a:ext cx="2011680" cy="456144"/>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6" name="Content Placeholder 2">
            <a:extLst>
              <a:ext uri="{FF2B5EF4-FFF2-40B4-BE49-F238E27FC236}">
                <a16:creationId xmlns:a16="http://schemas.microsoft.com/office/drawing/2014/main" id="{7A079928-CE49-6231-0092-684139D1E16E}"/>
              </a:ext>
            </a:extLst>
          </p:cNvPr>
          <p:cNvSpPr>
            <a:spLocks noGrp="1"/>
          </p:cNvSpPr>
          <p:nvPr>
            <p:ph idx="79" hasCustomPrompt="1"/>
          </p:nvPr>
        </p:nvSpPr>
        <p:spPr>
          <a:xfrm>
            <a:off x="5136286" y="2180768"/>
            <a:ext cx="2011680" cy="456144"/>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7" name="Content Placeholder 2">
            <a:extLst>
              <a:ext uri="{FF2B5EF4-FFF2-40B4-BE49-F238E27FC236}">
                <a16:creationId xmlns:a16="http://schemas.microsoft.com/office/drawing/2014/main" id="{FE304D18-5A76-20C1-081A-C1AFD5E1D41D}"/>
              </a:ext>
            </a:extLst>
          </p:cNvPr>
          <p:cNvSpPr>
            <a:spLocks noGrp="1"/>
          </p:cNvSpPr>
          <p:nvPr>
            <p:ph idx="80" hasCustomPrompt="1"/>
          </p:nvPr>
        </p:nvSpPr>
        <p:spPr>
          <a:xfrm>
            <a:off x="2971800" y="2713761"/>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8" name="Content Placeholder 2">
            <a:extLst>
              <a:ext uri="{FF2B5EF4-FFF2-40B4-BE49-F238E27FC236}">
                <a16:creationId xmlns:a16="http://schemas.microsoft.com/office/drawing/2014/main" id="{D33CA4C7-6B47-50DC-BDF6-44582648571E}"/>
              </a:ext>
            </a:extLst>
          </p:cNvPr>
          <p:cNvSpPr>
            <a:spLocks noGrp="1"/>
          </p:cNvSpPr>
          <p:nvPr>
            <p:ph idx="81" hasCustomPrompt="1"/>
          </p:nvPr>
        </p:nvSpPr>
        <p:spPr>
          <a:xfrm>
            <a:off x="7295827" y="2713761"/>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9" name="Content Placeholder 2">
            <a:extLst>
              <a:ext uri="{FF2B5EF4-FFF2-40B4-BE49-F238E27FC236}">
                <a16:creationId xmlns:a16="http://schemas.microsoft.com/office/drawing/2014/main" id="{65DB1904-FA4B-EBD2-F000-B4FC3B9B4A3D}"/>
              </a:ext>
            </a:extLst>
          </p:cNvPr>
          <p:cNvSpPr>
            <a:spLocks noGrp="1"/>
          </p:cNvSpPr>
          <p:nvPr>
            <p:ph idx="82" hasCustomPrompt="1"/>
          </p:nvPr>
        </p:nvSpPr>
        <p:spPr>
          <a:xfrm>
            <a:off x="9494278" y="2713761"/>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0" name="Content Placeholder 2">
            <a:extLst>
              <a:ext uri="{FF2B5EF4-FFF2-40B4-BE49-F238E27FC236}">
                <a16:creationId xmlns:a16="http://schemas.microsoft.com/office/drawing/2014/main" id="{B5566BED-B737-6138-0024-9BB0C9FD8A92}"/>
              </a:ext>
            </a:extLst>
          </p:cNvPr>
          <p:cNvSpPr>
            <a:spLocks noGrp="1"/>
          </p:cNvSpPr>
          <p:nvPr>
            <p:ph idx="83" hasCustomPrompt="1"/>
          </p:nvPr>
        </p:nvSpPr>
        <p:spPr>
          <a:xfrm>
            <a:off x="5136286" y="2713761"/>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1" name="Content Placeholder 2">
            <a:extLst>
              <a:ext uri="{FF2B5EF4-FFF2-40B4-BE49-F238E27FC236}">
                <a16:creationId xmlns:a16="http://schemas.microsoft.com/office/drawing/2014/main" id="{136693C0-47D5-95D0-6215-74041109381A}"/>
              </a:ext>
            </a:extLst>
          </p:cNvPr>
          <p:cNvSpPr>
            <a:spLocks noGrp="1"/>
          </p:cNvSpPr>
          <p:nvPr>
            <p:ph idx="84" hasCustomPrompt="1"/>
          </p:nvPr>
        </p:nvSpPr>
        <p:spPr>
          <a:xfrm>
            <a:off x="2971800" y="324542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2" name="Content Placeholder 2">
            <a:extLst>
              <a:ext uri="{FF2B5EF4-FFF2-40B4-BE49-F238E27FC236}">
                <a16:creationId xmlns:a16="http://schemas.microsoft.com/office/drawing/2014/main" id="{92A6066F-885F-4DC1-4F4E-B75697109DA3}"/>
              </a:ext>
            </a:extLst>
          </p:cNvPr>
          <p:cNvSpPr>
            <a:spLocks noGrp="1"/>
          </p:cNvSpPr>
          <p:nvPr>
            <p:ph idx="85" hasCustomPrompt="1"/>
          </p:nvPr>
        </p:nvSpPr>
        <p:spPr>
          <a:xfrm>
            <a:off x="7295827" y="324542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3" name="Content Placeholder 2">
            <a:extLst>
              <a:ext uri="{FF2B5EF4-FFF2-40B4-BE49-F238E27FC236}">
                <a16:creationId xmlns:a16="http://schemas.microsoft.com/office/drawing/2014/main" id="{5984C14E-8A41-65B5-ACF2-36D36A4F6CEC}"/>
              </a:ext>
            </a:extLst>
          </p:cNvPr>
          <p:cNvSpPr>
            <a:spLocks noGrp="1"/>
          </p:cNvSpPr>
          <p:nvPr>
            <p:ph idx="86" hasCustomPrompt="1"/>
          </p:nvPr>
        </p:nvSpPr>
        <p:spPr>
          <a:xfrm>
            <a:off x="9494278" y="324542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4" name="Content Placeholder 2">
            <a:extLst>
              <a:ext uri="{FF2B5EF4-FFF2-40B4-BE49-F238E27FC236}">
                <a16:creationId xmlns:a16="http://schemas.microsoft.com/office/drawing/2014/main" id="{3DD222C2-9E0E-0B81-C3E6-FAA6E09FE494}"/>
              </a:ext>
            </a:extLst>
          </p:cNvPr>
          <p:cNvSpPr>
            <a:spLocks noGrp="1"/>
          </p:cNvSpPr>
          <p:nvPr>
            <p:ph idx="87" hasCustomPrompt="1"/>
          </p:nvPr>
        </p:nvSpPr>
        <p:spPr>
          <a:xfrm>
            <a:off x="5136286" y="324542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5" name="Content Placeholder 2">
            <a:extLst>
              <a:ext uri="{FF2B5EF4-FFF2-40B4-BE49-F238E27FC236}">
                <a16:creationId xmlns:a16="http://schemas.microsoft.com/office/drawing/2014/main" id="{F2F430BD-D60C-4720-5CCE-259B2956F55B}"/>
              </a:ext>
            </a:extLst>
          </p:cNvPr>
          <p:cNvSpPr>
            <a:spLocks noGrp="1"/>
          </p:cNvSpPr>
          <p:nvPr>
            <p:ph idx="88" hasCustomPrompt="1"/>
          </p:nvPr>
        </p:nvSpPr>
        <p:spPr>
          <a:xfrm>
            <a:off x="2971800" y="4316060"/>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6" name="Content Placeholder 2">
            <a:extLst>
              <a:ext uri="{FF2B5EF4-FFF2-40B4-BE49-F238E27FC236}">
                <a16:creationId xmlns:a16="http://schemas.microsoft.com/office/drawing/2014/main" id="{B4B5C22A-C64C-5CEB-3E6A-E0F836113340}"/>
              </a:ext>
            </a:extLst>
          </p:cNvPr>
          <p:cNvSpPr>
            <a:spLocks noGrp="1"/>
          </p:cNvSpPr>
          <p:nvPr>
            <p:ph idx="89" hasCustomPrompt="1"/>
          </p:nvPr>
        </p:nvSpPr>
        <p:spPr>
          <a:xfrm>
            <a:off x="7295827" y="4316060"/>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7" name="Content Placeholder 2">
            <a:extLst>
              <a:ext uri="{FF2B5EF4-FFF2-40B4-BE49-F238E27FC236}">
                <a16:creationId xmlns:a16="http://schemas.microsoft.com/office/drawing/2014/main" id="{1A0DBF5F-9217-E7D5-606C-21766D36F1C9}"/>
              </a:ext>
            </a:extLst>
          </p:cNvPr>
          <p:cNvSpPr>
            <a:spLocks noGrp="1"/>
          </p:cNvSpPr>
          <p:nvPr>
            <p:ph idx="90" hasCustomPrompt="1"/>
          </p:nvPr>
        </p:nvSpPr>
        <p:spPr>
          <a:xfrm>
            <a:off x="9494278" y="4316060"/>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8" name="Content Placeholder 2">
            <a:extLst>
              <a:ext uri="{FF2B5EF4-FFF2-40B4-BE49-F238E27FC236}">
                <a16:creationId xmlns:a16="http://schemas.microsoft.com/office/drawing/2014/main" id="{057FBD75-32A5-AD7A-834F-A12CCB8BAD91}"/>
              </a:ext>
            </a:extLst>
          </p:cNvPr>
          <p:cNvSpPr>
            <a:spLocks noGrp="1"/>
          </p:cNvSpPr>
          <p:nvPr>
            <p:ph idx="91" hasCustomPrompt="1"/>
          </p:nvPr>
        </p:nvSpPr>
        <p:spPr>
          <a:xfrm>
            <a:off x="5136286" y="4316060"/>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9" name="Content Placeholder 2">
            <a:extLst>
              <a:ext uri="{FF2B5EF4-FFF2-40B4-BE49-F238E27FC236}">
                <a16:creationId xmlns:a16="http://schemas.microsoft.com/office/drawing/2014/main" id="{E30CFC48-DE5B-A056-7571-D09A15A05FBE}"/>
              </a:ext>
            </a:extLst>
          </p:cNvPr>
          <p:cNvSpPr>
            <a:spLocks noGrp="1"/>
          </p:cNvSpPr>
          <p:nvPr>
            <p:ph idx="92" hasCustomPrompt="1"/>
          </p:nvPr>
        </p:nvSpPr>
        <p:spPr>
          <a:xfrm>
            <a:off x="2971800"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0" name="Content Placeholder 2">
            <a:extLst>
              <a:ext uri="{FF2B5EF4-FFF2-40B4-BE49-F238E27FC236}">
                <a16:creationId xmlns:a16="http://schemas.microsoft.com/office/drawing/2014/main" id="{2B3E33BF-266E-085A-232F-CC2F64E577BE}"/>
              </a:ext>
            </a:extLst>
          </p:cNvPr>
          <p:cNvSpPr>
            <a:spLocks noGrp="1"/>
          </p:cNvSpPr>
          <p:nvPr>
            <p:ph idx="93" hasCustomPrompt="1"/>
          </p:nvPr>
        </p:nvSpPr>
        <p:spPr>
          <a:xfrm>
            <a:off x="5136266"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1" name="Content Placeholder 2">
            <a:extLst>
              <a:ext uri="{FF2B5EF4-FFF2-40B4-BE49-F238E27FC236}">
                <a16:creationId xmlns:a16="http://schemas.microsoft.com/office/drawing/2014/main" id="{6A980956-DEB1-76C2-E80A-FE1C65646FCD}"/>
              </a:ext>
            </a:extLst>
          </p:cNvPr>
          <p:cNvSpPr>
            <a:spLocks noGrp="1"/>
          </p:cNvSpPr>
          <p:nvPr>
            <p:ph idx="94" hasCustomPrompt="1"/>
          </p:nvPr>
        </p:nvSpPr>
        <p:spPr>
          <a:xfrm>
            <a:off x="949337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52" name="Content Placeholder 2">
            <a:extLst>
              <a:ext uri="{FF2B5EF4-FFF2-40B4-BE49-F238E27FC236}">
                <a16:creationId xmlns:a16="http://schemas.microsoft.com/office/drawing/2014/main" id="{51DA80A7-90B5-1CE4-C32D-1271DAA8BAA7}"/>
              </a:ext>
            </a:extLst>
          </p:cNvPr>
          <p:cNvSpPr>
            <a:spLocks noGrp="1"/>
          </p:cNvSpPr>
          <p:nvPr>
            <p:ph idx="95" hasCustomPrompt="1"/>
          </p:nvPr>
        </p:nvSpPr>
        <p:spPr>
          <a:xfrm>
            <a:off x="7300732" y="1412776"/>
            <a:ext cx="2011680" cy="662484"/>
          </a:xfrm>
          <a:prstGeom prst="rect">
            <a:avLst/>
          </a:prstGeom>
        </p:spPr>
        <p:txBody>
          <a:bodyPr anchor="ctr"/>
          <a:lstStyle>
            <a:lvl1pPr marL="0" indent="0" algn="ctr">
              <a:lnSpc>
                <a:spcPts val="2280"/>
              </a:lnSpc>
              <a:buFontTx/>
              <a:buNone/>
              <a:defRPr sz="2200">
                <a:solidFill>
                  <a:schemeClr val="bg1"/>
                </a:solidFill>
              </a:defRPr>
            </a:lvl1pPr>
          </a:lstStyle>
          <a:p>
            <a:pPr lvl="0"/>
            <a:r>
              <a:rPr lang="en-US" dirty="0"/>
              <a:t>ANSWER</a:t>
            </a:r>
          </a:p>
        </p:txBody>
      </p:sp>
      <p:sp>
        <p:nvSpPr>
          <p:cNvPr id="2" name="Content Placeholder 2">
            <a:extLst>
              <a:ext uri="{FF2B5EF4-FFF2-40B4-BE49-F238E27FC236}">
                <a16:creationId xmlns:a16="http://schemas.microsoft.com/office/drawing/2014/main" id="{C171B50D-58C1-AC50-B9D3-4E27E7FB4CAC}"/>
              </a:ext>
            </a:extLst>
          </p:cNvPr>
          <p:cNvSpPr>
            <a:spLocks noGrp="1"/>
          </p:cNvSpPr>
          <p:nvPr>
            <p:ph idx="96" hasCustomPrompt="1"/>
          </p:nvPr>
        </p:nvSpPr>
        <p:spPr>
          <a:xfrm>
            <a:off x="2971780" y="4829584"/>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74CB150B-5879-B86C-B842-B0BB46D5D423}"/>
              </a:ext>
            </a:extLst>
          </p:cNvPr>
          <p:cNvSpPr>
            <a:spLocks noGrp="1"/>
          </p:cNvSpPr>
          <p:nvPr>
            <p:ph idx="97" hasCustomPrompt="1"/>
          </p:nvPr>
        </p:nvSpPr>
        <p:spPr>
          <a:xfrm>
            <a:off x="7295807" y="4829584"/>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4" name="Content Placeholder 2">
            <a:extLst>
              <a:ext uri="{FF2B5EF4-FFF2-40B4-BE49-F238E27FC236}">
                <a16:creationId xmlns:a16="http://schemas.microsoft.com/office/drawing/2014/main" id="{5EF06EB7-AAE9-815E-F168-BF9343970504}"/>
              </a:ext>
            </a:extLst>
          </p:cNvPr>
          <p:cNvSpPr>
            <a:spLocks noGrp="1"/>
          </p:cNvSpPr>
          <p:nvPr>
            <p:ph idx="98" hasCustomPrompt="1"/>
          </p:nvPr>
        </p:nvSpPr>
        <p:spPr>
          <a:xfrm>
            <a:off x="9494258" y="4829584"/>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5" name="Content Placeholder 2">
            <a:extLst>
              <a:ext uri="{FF2B5EF4-FFF2-40B4-BE49-F238E27FC236}">
                <a16:creationId xmlns:a16="http://schemas.microsoft.com/office/drawing/2014/main" id="{AE4FFEFC-C993-BC2B-6DC6-1B53411F552A}"/>
              </a:ext>
            </a:extLst>
          </p:cNvPr>
          <p:cNvSpPr>
            <a:spLocks noGrp="1"/>
          </p:cNvSpPr>
          <p:nvPr>
            <p:ph idx="99" hasCustomPrompt="1"/>
          </p:nvPr>
        </p:nvSpPr>
        <p:spPr>
          <a:xfrm>
            <a:off x="5136266" y="4829584"/>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6" name="Content Placeholder 2">
            <a:extLst>
              <a:ext uri="{FF2B5EF4-FFF2-40B4-BE49-F238E27FC236}">
                <a16:creationId xmlns:a16="http://schemas.microsoft.com/office/drawing/2014/main" id="{E69C7227-AE97-27EE-E06B-571D27AF640F}"/>
              </a:ext>
            </a:extLst>
          </p:cNvPr>
          <p:cNvSpPr>
            <a:spLocks noGrp="1"/>
          </p:cNvSpPr>
          <p:nvPr>
            <p:ph idx="100" hasCustomPrompt="1"/>
          </p:nvPr>
        </p:nvSpPr>
        <p:spPr>
          <a:xfrm>
            <a:off x="2971780" y="376386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8" name="Content Placeholder 2">
            <a:extLst>
              <a:ext uri="{FF2B5EF4-FFF2-40B4-BE49-F238E27FC236}">
                <a16:creationId xmlns:a16="http://schemas.microsoft.com/office/drawing/2014/main" id="{24B79D5C-CCBB-3CFC-48EE-6C599C18F58C}"/>
              </a:ext>
            </a:extLst>
          </p:cNvPr>
          <p:cNvSpPr>
            <a:spLocks noGrp="1"/>
          </p:cNvSpPr>
          <p:nvPr>
            <p:ph idx="101" hasCustomPrompt="1"/>
          </p:nvPr>
        </p:nvSpPr>
        <p:spPr>
          <a:xfrm>
            <a:off x="7295807" y="376386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9" name="Content Placeholder 2">
            <a:extLst>
              <a:ext uri="{FF2B5EF4-FFF2-40B4-BE49-F238E27FC236}">
                <a16:creationId xmlns:a16="http://schemas.microsoft.com/office/drawing/2014/main" id="{5C234E9B-4735-12BA-D1BF-1F23CA8F70AB}"/>
              </a:ext>
            </a:extLst>
          </p:cNvPr>
          <p:cNvSpPr>
            <a:spLocks noGrp="1"/>
          </p:cNvSpPr>
          <p:nvPr>
            <p:ph idx="102" hasCustomPrompt="1"/>
          </p:nvPr>
        </p:nvSpPr>
        <p:spPr>
          <a:xfrm>
            <a:off x="9494258" y="376386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376CD0D0-1C60-FB6A-CDEE-58138938250C}"/>
              </a:ext>
            </a:extLst>
          </p:cNvPr>
          <p:cNvSpPr>
            <a:spLocks noGrp="1"/>
          </p:cNvSpPr>
          <p:nvPr>
            <p:ph idx="103" hasCustomPrompt="1"/>
          </p:nvPr>
        </p:nvSpPr>
        <p:spPr>
          <a:xfrm>
            <a:off x="5136266" y="3763868"/>
            <a:ext cx="2011680" cy="457200"/>
          </a:xfrm>
          <a:prstGeom prst="rect">
            <a:avLst/>
          </a:prstGeom>
        </p:spPr>
        <p:txBody>
          <a:bodyPr anchor="ctr"/>
          <a:lstStyle>
            <a:lvl1pPr marL="0" indent="0" algn="ctr">
              <a:lnSpc>
                <a:spcPts val="2000"/>
              </a:lnSpc>
              <a:spcBef>
                <a:spcPts val="0"/>
              </a:spcBef>
              <a:spcAft>
                <a:spcPts val="0"/>
              </a:spcAft>
              <a:buFontTx/>
              <a:buNone/>
              <a:defRPr sz="1800">
                <a:solidFill>
                  <a:schemeClr val="bg1"/>
                </a:solidFill>
              </a:defRPr>
            </a:lvl1pPr>
          </a:lstStyle>
          <a:p>
            <a:pPr lvl="0"/>
            <a:r>
              <a:rPr lang="en-US" dirty="0"/>
              <a:t>Answer</a:t>
            </a:r>
          </a:p>
        </p:txBody>
      </p:sp>
    </p:spTree>
    <p:extLst>
      <p:ext uri="{BB962C8B-B14F-4D97-AF65-F5344CB8AC3E}">
        <p14:creationId xmlns:p14="http://schemas.microsoft.com/office/powerpoint/2010/main" val="24021046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7248289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3310492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312149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959572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9446439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4038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2930507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theme" Target="../theme/theme4.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image" Target="../media/image1.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theme" Target="../theme/theme5.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9.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image" Target="../media/image1.png"/><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theme" Target="../theme/theme7.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8.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slideLayout" Target="../slideLayouts/slideLayout156.xml"/><Relationship Id="rId18" Type="http://schemas.openxmlformats.org/officeDocument/2006/relationships/slideLayout" Target="../slideLayouts/slideLayout161.xml"/><Relationship Id="rId26" Type="http://schemas.openxmlformats.org/officeDocument/2006/relationships/theme" Target="../theme/theme9.xml"/><Relationship Id="rId3" Type="http://schemas.openxmlformats.org/officeDocument/2006/relationships/slideLayout" Target="../slideLayouts/slideLayout146.xml"/><Relationship Id="rId21" Type="http://schemas.openxmlformats.org/officeDocument/2006/relationships/slideLayout" Target="../slideLayouts/slideLayout164.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17" Type="http://schemas.openxmlformats.org/officeDocument/2006/relationships/slideLayout" Target="../slideLayouts/slideLayout160.xml"/><Relationship Id="rId25" Type="http://schemas.openxmlformats.org/officeDocument/2006/relationships/slideLayout" Target="../slideLayouts/slideLayout168.xml"/><Relationship Id="rId2" Type="http://schemas.openxmlformats.org/officeDocument/2006/relationships/slideLayout" Target="../slideLayouts/slideLayout145.xml"/><Relationship Id="rId16" Type="http://schemas.openxmlformats.org/officeDocument/2006/relationships/slideLayout" Target="../slideLayouts/slideLayout159.xml"/><Relationship Id="rId20" Type="http://schemas.openxmlformats.org/officeDocument/2006/relationships/slideLayout" Target="../slideLayouts/slideLayout163.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24" Type="http://schemas.openxmlformats.org/officeDocument/2006/relationships/slideLayout" Target="../slideLayouts/slideLayout167.xml"/><Relationship Id="rId5" Type="http://schemas.openxmlformats.org/officeDocument/2006/relationships/slideLayout" Target="../slideLayouts/slideLayout148.xml"/><Relationship Id="rId15" Type="http://schemas.openxmlformats.org/officeDocument/2006/relationships/slideLayout" Target="../slideLayouts/slideLayout158.xml"/><Relationship Id="rId23" Type="http://schemas.openxmlformats.org/officeDocument/2006/relationships/slideLayout" Target="../slideLayouts/slideLayout166.xml"/><Relationship Id="rId10" Type="http://schemas.openxmlformats.org/officeDocument/2006/relationships/slideLayout" Target="../slideLayouts/slideLayout153.xml"/><Relationship Id="rId19" Type="http://schemas.openxmlformats.org/officeDocument/2006/relationships/slideLayout" Target="../slideLayouts/slideLayout162.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slideLayout" Target="../slideLayouts/slideLayout157.xml"/><Relationship Id="rId22" Type="http://schemas.openxmlformats.org/officeDocument/2006/relationships/slideLayout" Target="../slideLayouts/slideLayout165.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717879582"/>
      </p:ext>
    </p:extLst>
  </p:cSld>
  <p:clrMap bg1="lt1" tx1="dk1" bg2="lt2" tx2="dk2" accent1="accent1" accent2="accent2" accent3="accent3" accent4="accent4" accent5="accent5" accent6="accent6" hlink="hlink" folHlink="folHlink"/>
  <p:sldLayoutIdLst>
    <p:sldLayoutId id="2147485144" r:id="rId1"/>
    <p:sldLayoutId id="2147485145" r:id="rId2"/>
    <p:sldLayoutId id="2147485146" r:id="rId3"/>
    <p:sldLayoutId id="2147485147" r:id="rId4"/>
    <p:sldLayoutId id="2147485148" r:id="rId5"/>
    <p:sldLayoutId id="2147485149" r:id="rId6"/>
    <p:sldLayoutId id="2147485150" r:id="rId7"/>
    <p:sldLayoutId id="2147485151" r:id="rId8"/>
    <p:sldLayoutId id="2147485152" r:id="rId9"/>
    <p:sldLayoutId id="2147485153" r:id="rId10"/>
    <p:sldLayoutId id="2147485154" r:id="rId11"/>
    <p:sldLayoutId id="2147485155" r:id="rId12"/>
    <p:sldLayoutId id="2147485156" r:id="rId13"/>
    <p:sldLayoutId id="2147485157" r:id="rId14"/>
    <p:sldLayoutId id="2147485158" r:id="rId15"/>
    <p:sldLayoutId id="2147485159" r:id="rId16"/>
    <p:sldLayoutId id="2147485160" r:id="rId17"/>
    <p:sldLayoutId id="2147485161" r:id="rId18"/>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8640" y="1385797"/>
            <a:ext cx="11094720" cy="4511040"/>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	Fourth level</a:t>
            </a:r>
          </a:p>
        </p:txBody>
      </p:sp>
      <p:cxnSp>
        <p:nvCxnSpPr>
          <p:cNvPr id="16" name="Straight Connector 15"/>
          <p:cNvCxnSpPr/>
          <p:nvPr userDrawn="1"/>
        </p:nvCxnSpPr>
        <p:spPr bwMode="gray">
          <a:xfrm>
            <a:off x="2" y="6704557"/>
            <a:ext cx="361244" cy="0"/>
          </a:xfrm>
          <a:prstGeom prst="line">
            <a:avLst/>
          </a:prstGeom>
          <a:ln w="44450" cmpd="sng">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bwMode="gray">
          <a:xfrm>
            <a:off x="553147" y="6598843"/>
            <a:ext cx="5967316" cy="215444"/>
          </a:xfrm>
          <a:prstGeom prst="rect">
            <a:avLst/>
          </a:prstGeom>
          <a:noFill/>
        </p:spPr>
        <p:txBody>
          <a:bodyPr wrap="square" lIns="0" tIns="0" rIns="0" bIns="0" rtlCol="0" anchor="ctr" anchorCtr="0">
            <a:spAutoFit/>
          </a:bodyPr>
          <a:lstStyle/>
          <a:p>
            <a:r>
              <a:rPr lang="en-US" sz="1400">
                <a:solidFill>
                  <a:srgbClr val="63666A"/>
                </a:solidFill>
                <a:latin typeface="+mj-lt"/>
                <a:cs typeface="Arial" pitchFamily="34" charset="0"/>
              </a:rPr>
              <a:t>MD Anderson     Department of Lymphoma/Myeloma</a:t>
            </a:r>
          </a:p>
        </p:txBody>
      </p:sp>
      <p:cxnSp>
        <p:nvCxnSpPr>
          <p:cNvPr id="11" name="Straight Connector 10"/>
          <p:cNvCxnSpPr/>
          <p:nvPr userDrawn="1"/>
        </p:nvCxnSpPr>
        <p:spPr bwMode="gray">
          <a:xfrm>
            <a:off x="1755225" y="6596836"/>
            <a:ext cx="0" cy="219456"/>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itle Placeholder 1">
            <a:extLst>
              <a:ext uri="{FF2B5EF4-FFF2-40B4-BE49-F238E27FC236}">
                <a16:creationId xmlns:a16="http://schemas.microsoft.com/office/drawing/2014/main" id="{E6F8707C-CE0E-4424-B427-3ED4AFBBE4C2}"/>
              </a:ext>
            </a:extLst>
          </p:cNvPr>
          <p:cNvSpPr>
            <a:spLocks noGrp="1"/>
          </p:cNvSpPr>
          <p:nvPr>
            <p:ph type="title"/>
          </p:nvPr>
        </p:nvSpPr>
        <p:spPr>
          <a:xfrm>
            <a:off x="548641" y="259080"/>
            <a:ext cx="11094720" cy="853440"/>
          </a:xfrm>
          <a:prstGeom prst="rect">
            <a:avLst/>
          </a:prstGeom>
        </p:spPr>
        <p:txBody>
          <a:bodyPr vert="horz" lIns="0" tIns="0" rIns="0" bIns="0" rtlCol="0" anchor="t" anchorCtr="0">
            <a:noAutofit/>
          </a:bodyPr>
          <a:lstStyle/>
          <a:p>
            <a:r>
              <a:rPr lang="en-US"/>
              <a:t>Click to edit Master title style</a:t>
            </a:r>
          </a:p>
        </p:txBody>
      </p:sp>
    </p:spTree>
    <p:extLst>
      <p:ext uri="{BB962C8B-B14F-4D97-AF65-F5344CB8AC3E}">
        <p14:creationId xmlns:p14="http://schemas.microsoft.com/office/powerpoint/2010/main" val="2939410672"/>
      </p:ext>
    </p:extLst>
  </p:cSld>
  <p:clrMap bg1="lt1" tx1="dk1" bg2="lt2" tx2="dk2" accent1="accent1" accent2="accent2" accent3="accent3" accent4="accent4" accent5="accent5" accent6="accent6" hlink="hlink" folHlink="folHlink"/>
  <p:sldLayoutIdLst>
    <p:sldLayoutId id="2147485230" r:id="rId1"/>
    <p:sldLayoutId id="2147485231" r:id="rId2"/>
    <p:sldLayoutId id="2147485232" r:id="rId3"/>
    <p:sldLayoutId id="2147485233" r:id="rId4"/>
    <p:sldLayoutId id="2147485234" r:id="rId5"/>
    <p:sldLayoutId id="2147485235" r:id="rId6"/>
    <p:sldLayoutId id="2147485236" r:id="rId7"/>
    <p:sldLayoutId id="2147485237" r:id="rId8"/>
    <p:sldLayoutId id="2147485238" r:id="rId9"/>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hf hdr="0" dt="0"/>
  <p:txStyles>
    <p:titleStyle>
      <a:lvl1pPr algn="l" defTabSz="914354" rtl="0" eaLnBrk="1" latinLnBrk="0" hangingPunct="1">
        <a:lnSpc>
          <a:spcPct val="100000"/>
        </a:lnSpc>
        <a:spcBef>
          <a:spcPct val="0"/>
        </a:spcBef>
        <a:buNone/>
        <a:defRPr sz="5333" b="1" kern="1200">
          <a:solidFill>
            <a:schemeClr val="tx1"/>
          </a:solidFill>
          <a:latin typeface="+mj-lt"/>
          <a:ea typeface="+mj-ea"/>
          <a:cs typeface="Arial" pitchFamily="34" charset="0"/>
        </a:defRPr>
      </a:lvl1pPr>
    </p:titleStyle>
    <p:bodyStyle>
      <a:lvl1pPr marL="0" indent="0" algn="l" defTabSz="914354" rtl="0" eaLnBrk="1" latinLnBrk="0" hangingPunct="1">
        <a:lnSpc>
          <a:spcPct val="100000"/>
        </a:lnSpc>
        <a:spcBef>
          <a:spcPts val="1867"/>
        </a:spcBef>
        <a:spcAft>
          <a:spcPts val="0"/>
        </a:spcAft>
        <a:buFont typeface="Arial" pitchFamily="34" charset="0"/>
        <a:buNone/>
        <a:defRPr sz="4267" kern="1200">
          <a:solidFill>
            <a:schemeClr val="tx1"/>
          </a:solidFill>
          <a:latin typeface="+mj-lt"/>
          <a:ea typeface="+mn-ea"/>
          <a:cs typeface="Times New Roman" pitchFamily="18" charset="0"/>
        </a:defRPr>
      </a:lvl1pPr>
      <a:lvl2pPr marL="173030" indent="-341358" algn="l" defTabSz="914354" rtl="0" eaLnBrk="1" latinLnBrk="0" hangingPunct="1">
        <a:lnSpc>
          <a:spcPct val="100000"/>
        </a:lnSpc>
        <a:spcBef>
          <a:spcPts val="1067"/>
        </a:spcBef>
        <a:spcAft>
          <a:spcPts val="1067"/>
        </a:spcAft>
        <a:buSzPct val="120000"/>
        <a:buFont typeface="Arial" pitchFamily="34" charset="0"/>
        <a:buChar char="•"/>
        <a:defRPr sz="4267" kern="1200">
          <a:solidFill>
            <a:schemeClr val="tx1"/>
          </a:solidFill>
          <a:latin typeface="+mj-lt"/>
          <a:ea typeface="+mn-ea"/>
          <a:cs typeface="Times New Roman" pitchFamily="18" charset="0"/>
        </a:defRPr>
      </a:lvl2pPr>
      <a:lvl3pPr marL="585187" indent="-292594" algn="l" defTabSz="914354" rtl="0" eaLnBrk="1" latinLnBrk="0" hangingPunct="1">
        <a:lnSpc>
          <a:spcPct val="100000"/>
        </a:lnSpc>
        <a:spcBef>
          <a:spcPts val="1067"/>
        </a:spcBef>
        <a:spcAft>
          <a:spcPts val="1067"/>
        </a:spcAft>
        <a:buSzPct val="120000"/>
        <a:buFont typeface="Arial" panose="020B0604020202020204" pitchFamily="34" charset="0"/>
        <a:buChar char="-"/>
        <a:defRPr sz="3733" kern="1200">
          <a:solidFill>
            <a:schemeClr val="tx1"/>
          </a:solidFill>
          <a:latin typeface="+mj-lt"/>
          <a:ea typeface="+mn-ea"/>
          <a:cs typeface="Times New Roman" pitchFamily="18" charset="0"/>
        </a:defRPr>
      </a:lvl3pPr>
      <a:lvl4pPr marL="834475" indent="-292594" algn="l" defTabSz="914354" rtl="0" eaLnBrk="1" latinLnBrk="0" hangingPunct="1">
        <a:lnSpc>
          <a:spcPct val="100000"/>
        </a:lnSpc>
        <a:spcBef>
          <a:spcPts val="1067"/>
        </a:spcBef>
        <a:spcAft>
          <a:spcPts val="1067"/>
        </a:spcAft>
        <a:buSzPct val="120000"/>
        <a:buFont typeface="Arial" panose="020B0604020202020204" pitchFamily="34" charset="0"/>
        <a:buChar char="•"/>
        <a:defRPr sz="3733" kern="1200">
          <a:solidFill>
            <a:schemeClr val="tx1"/>
          </a:solidFill>
          <a:latin typeface="+mj-lt"/>
          <a:ea typeface="+mn-ea"/>
          <a:cs typeface="Times New Roman" pitchFamily="18" charset="0"/>
        </a:defRPr>
      </a:lvl4pPr>
      <a:lvl5pPr marL="2057298" indent="-228589" algn="l" defTabSz="914354" rtl="0" eaLnBrk="1" latinLnBrk="0" hangingPunct="1">
        <a:spcBef>
          <a:spcPct val="20000"/>
        </a:spcBef>
        <a:buFont typeface="Arial" pitchFamily="34" charset="0"/>
        <a:buChar char="»"/>
        <a:defRPr sz="1800" kern="1200">
          <a:solidFill>
            <a:schemeClr val="bg1"/>
          </a:solidFill>
          <a:latin typeface="Times New Roman" pitchFamily="18" charset="0"/>
          <a:ea typeface="+mn-ea"/>
          <a:cs typeface="Times New Roman" pitchFamily="18" charset="0"/>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screen">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233160399"/>
      </p:ext>
    </p:extLst>
  </p:cSld>
  <p:clrMap bg1="lt1" tx1="dk1" bg2="lt2" tx2="dk2" accent1="accent1" accent2="accent2" accent3="accent3" accent4="accent4" accent5="accent5" accent6="accent6" hlink="hlink" folHlink="folHlink"/>
  <p:sldLayoutIdLst>
    <p:sldLayoutId id="2147485300" r:id="rId1"/>
    <p:sldLayoutId id="2147485301" r:id="rId2"/>
    <p:sldLayoutId id="2147485302" r:id="rId3"/>
    <p:sldLayoutId id="2147485303" r:id="rId4"/>
    <p:sldLayoutId id="2147485304" r:id="rId5"/>
    <p:sldLayoutId id="2147485305" r:id="rId6"/>
    <p:sldLayoutId id="2147485306" r:id="rId7"/>
    <p:sldLayoutId id="2147485307" r:id="rId8"/>
    <p:sldLayoutId id="2147485308" r:id="rId9"/>
    <p:sldLayoutId id="2147485309" r:id="rId10"/>
    <p:sldLayoutId id="2147485310" r:id="rId11"/>
    <p:sldLayoutId id="2147485311" r:id="rId12"/>
    <p:sldLayoutId id="2147485312" r:id="rId13"/>
    <p:sldLayoutId id="2147485313" r:id="rId14"/>
    <p:sldLayoutId id="2147485314" r:id="rId15"/>
    <p:sldLayoutId id="2147485315" r:id="rId16"/>
    <p:sldLayoutId id="2147485316" r:id="rId17"/>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Picture 5" descr="A close up of a sign&#10;&#10;Description automatically generated">
            <a:extLst>
              <a:ext uri="{FF2B5EF4-FFF2-40B4-BE49-F238E27FC236}">
                <a16:creationId xmlns:a16="http://schemas.microsoft.com/office/drawing/2014/main" id="{EF6EF916-92D7-B547-B155-482438CDB634}"/>
              </a:ext>
            </a:extLst>
          </p:cNvPr>
          <p:cNvPicPr>
            <a:picLocks noChangeAspect="1"/>
          </p:cNvPicPr>
          <p:nvPr userDrawn="1"/>
        </p:nvPicPr>
        <p:blipFill>
          <a:blip r:embed="rId27" cstate="screen">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208880190"/>
      </p:ext>
    </p:extLst>
  </p:cSld>
  <p:clrMap bg1="lt1" tx1="dk1" bg2="lt2" tx2="dk2" accent1="accent1" accent2="accent2" accent3="accent3" accent4="accent4" accent5="accent5" accent6="accent6" hlink="hlink" folHlink="folHlink"/>
  <p:sldLayoutIdLst>
    <p:sldLayoutId id="2147485318" r:id="rId1"/>
    <p:sldLayoutId id="2147485319" r:id="rId2"/>
    <p:sldLayoutId id="2147485320" r:id="rId3"/>
    <p:sldLayoutId id="2147485321" r:id="rId4"/>
    <p:sldLayoutId id="2147485322" r:id="rId5"/>
    <p:sldLayoutId id="2147485323" r:id="rId6"/>
    <p:sldLayoutId id="2147485324" r:id="rId7"/>
    <p:sldLayoutId id="2147485325" r:id="rId8"/>
    <p:sldLayoutId id="2147485326" r:id="rId9"/>
    <p:sldLayoutId id="2147485327" r:id="rId10"/>
    <p:sldLayoutId id="2147485328" r:id="rId11"/>
    <p:sldLayoutId id="2147485329" r:id="rId12"/>
    <p:sldLayoutId id="2147485330" r:id="rId13"/>
    <p:sldLayoutId id="2147485331" r:id="rId14"/>
    <p:sldLayoutId id="2147485332" r:id="rId15"/>
    <p:sldLayoutId id="2147485333" r:id="rId16"/>
    <p:sldLayoutId id="2147485334" r:id="rId17"/>
    <p:sldLayoutId id="2147485335" r:id="rId18"/>
    <p:sldLayoutId id="2147485336" r:id="rId19"/>
    <p:sldLayoutId id="2147485337" r:id="rId20"/>
    <p:sldLayoutId id="2147485338" r:id="rId21"/>
    <p:sldLayoutId id="2147485339" r:id="rId22"/>
    <p:sldLayoutId id="2147485340" r:id="rId23"/>
    <p:sldLayoutId id="2147485341" r:id="rId24"/>
    <p:sldLayoutId id="2147485342" r:id="rId2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5"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5" y="1416051"/>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descr="A close up of a sign&#10;&#10;Description automatically generated">
            <a:extLst>
              <a:ext uri="{FF2B5EF4-FFF2-40B4-BE49-F238E27FC236}">
                <a16:creationId xmlns:a16="http://schemas.microsoft.com/office/drawing/2014/main" id="{A6C20946-18E3-1F43-906C-E89362EFA792}"/>
              </a:ext>
            </a:extLst>
          </p:cNvPr>
          <p:cNvPicPr>
            <a:picLocks noChangeAspect="1"/>
          </p:cNvPicPr>
          <p:nvPr userDrawn="1"/>
        </p:nvPicPr>
        <p:blipFill>
          <a:blip r:embed="rId29">
            <a:alphaModFix amt="60000"/>
            <a:extLst>
              <a:ext uri="{28A0092B-C50C-407E-A947-70E740481C1C}">
                <a14:useLocalDpi xmlns:a14="http://schemas.microsoft.com/office/drawing/2010/main"/>
              </a:ext>
            </a:extLst>
          </a:blip>
          <a:stretch>
            <a:fillRect/>
          </a:stretch>
        </p:blipFill>
        <p:spPr>
          <a:xfrm>
            <a:off x="11481398" y="6242488"/>
            <a:ext cx="591265" cy="498880"/>
          </a:xfrm>
          <a:prstGeom prst="rect">
            <a:avLst/>
          </a:prstGeom>
        </p:spPr>
      </p:pic>
    </p:spTree>
    <p:extLst>
      <p:ext uri="{BB962C8B-B14F-4D97-AF65-F5344CB8AC3E}">
        <p14:creationId xmlns:p14="http://schemas.microsoft.com/office/powerpoint/2010/main" val="3608234785"/>
      </p:ext>
    </p:extLst>
  </p:cSld>
  <p:clrMap bg1="lt1" tx1="dk1" bg2="lt2" tx2="dk2" accent1="accent1" accent2="accent2" accent3="accent3" accent4="accent4" accent5="accent5" accent6="accent6" hlink="hlink" folHlink="folHlink"/>
  <p:sldLayoutIdLst>
    <p:sldLayoutId id="2147485344" r:id="rId1"/>
    <p:sldLayoutId id="2147485345" r:id="rId2"/>
    <p:sldLayoutId id="2147485346" r:id="rId3"/>
    <p:sldLayoutId id="2147485347" r:id="rId4"/>
    <p:sldLayoutId id="2147485348" r:id="rId5"/>
    <p:sldLayoutId id="2147485349" r:id="rId6"/>
    <p:sldLayoutId id="2147485350" r:id="rId7"/>
    <p:sldLayoutId id="2147485351" r:id="rId8"/>
    <p:sldLayoutId id="2147485352" r:id="rId9"/>
    <p:sldLayoutId id="2147485353" r:id="rId10"/>
    <p:sldLayoutId id="2147485354" r:id="rId11"/>
    <p:sldLayoutId id="2147485355" r:id="rId12"/>
    <p:sldLayoutId id="2147485356" r:id="rId13"/>
    <p:sldLayoutId id="2147485357" r:id="rId14"/>
    <p:sldLayoutId id="2147485358" r:id="rId15"/>
    <p:sldLayoutId id="2147485359" r:id="rId16"/>
    <p:sldLayoutId id="2147485360" r:id="rId17"/>
    <p:sldLayoutId id="2147485361" r:id="rId18"/>
    <p:sldLayoutId id="2147485362" r:id="rId19"/>
    <p:sldLayoutId id="2147485363" r:id="rId20"/>
    <p:sldLayoutId id="2147485364" r:id="rId21"/>
    <p:sldLayoutId id="2147485365" r:id="rId22"/>
    <p:sldLayoutId id="2147485366" r:id="rId23"/>
    <p:sldLayoutId id="2147485367" r:id="rId24"/>
    <p:sldLayoutId id="2147485368" r:id="rId25"/>
    <p:sldLayoutId id="2147485369" r:id="rId26"/>
    <p:sldLayoutId id="2147485370" r:id="rId27"/>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442705985"/>
      </p:ext>
    </p:extLst>
  </p:cSld>
  <p:clrMap bg1="lt1" tx1="dk1" bg2="lt2" tx2="dk2" accent1="accent1" accent2="accent2" accent3="accent3" accent4="accent4" accent5="accent5" accent6="accent6" hlink="hlink" folHlink="folHlink"/>
  <p:sldLayoutIdLst>
    <p:sldLayoutId id="2147485372" r:id="rId1"/>
    <p:sldLayoutId id="2147485373" r:id="rId2"/>
    <p:sldLayoutId id="2147485374" r:id="rId3"/>
    <p:sldLayoutId id="2147485375" r:id="rId4"/>
    <p:sldLayoutId id="2147485376" r:id="rId5"/>
    <p:sldLayoutId id="2147485377" r:id="rId6"/>
    <p:sldLayoutId id="2147485378" r:id="rId7"/>
    <p:sldLayoutId id="2147485379" r:id="rId8"/>
    <p:sldLayoutId id="2147485380" r:id="rId9"/>
    <p:sldLayoutId id="2147485381" r:id="rId10"/>
    <p:sldLayoutId id="2147485382" r:id="rId11"/>
    <p:sldLayoutId id="2147485383" r:id="rId12"/>
    <p:sldLayoutId id="2147485384" r:id="rId13"/>
    <p:sldLayoutId id="2147485385" r:id="rId14"/>
    <p:sldLayoutId id="2147485386" r:id="rId15"/>
    <p:sldLayoutId id="2147485387" r:id="rId16"/>
    <p:sldLayoutId id="2147485388" r:id="rId17"/>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555762720"/>
      </p:ext>
    </p:extLst>
  </p:cSld>
  <p:clrMap bg1="lt1" tx1="dk1" bg2="lt2" tx2="dk2" accent1="accent1" accent2="accent2" accent3="accent3" accent4="accent4" accent5="accent5" accent6="accent6" hlink="hlink" folHlink="folHlink"/>
  <p:sldLayoutIdLst>
    <p:sldLayoutId id="2147485390" r:id="rId1"/>
    <p:sldLayoutId id="2147485391" r:id="rId2"/>
    <p:sldLayoutId id="2147485392" r:id="rId3"/>
    <p:sldLayoutId id="2147485393" r:id="rId4"/>
    <p:sldLayoutId id="2147485394" r:id="rId5"/>
    <p:sldLayoutId id="2147485395" r:id="rId6"/>
    <p:sldLayoutId id="2147485396" r:id="rId7"/>
    <p:sldLayoutId id="2147485397" r:id="rId8"/>
    <p:sldLayoutId id="2147485398" r:id="rId9"/>
    <p:sldLayoutId id="2147485399" r:id="rId10"/>
    <p:sldLayoutId id="2147485400" r:id="rId11"/>
    <p:sldLayoutId id="2147485401" r:id="rId12"/>
    <p:sldLayoutId id="2147485402" r:id="rId13"/>
    <p:sldLayoutId id="2147485403" r:id="rId14"/>
    <p:sldLayoutId id="2147485404" r:id="rId15"/>
    <p:sldLayoutId id="2147485405" r:id="rId16"/>
    <p:sldLayoutId id="2147485406" r:id="rId17"/>
    <p:sldLayoutId id="2147485407" r:id="rId18"/>
    <p:sldLayoutId id="2147485408" r:id="rId19"/>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4BA10E-2E9F-B046-9ACF-83F900C1F0B0}"/>
              </a:ext>
            </a:extLst>
          </p:cNvPr>
          <p:cNvSpPr>
            <a:spLocks noGrp="1"/>
          </p:cNvSpPr>
          <p:nvPr>
            <p:ph type="title"/>
          </p:nvPr>
        </p:nvSpPr>
        <p:spPr>
          <a:xfrm>
            <a:off x="838200" y="252343"/>
            <a:ext cx="10515600" cy="857388"/>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21C1ABA-DEEC-DB4B-A042-5205D293D6E3}"/>
              </a:ext>
            </a:extLst>
          </p:cNvPr>
          <p:cNvSpPr>
            <a:spLocks noGrp="1"/>
          </p:cNvSpPr>
          <p:nvPr>
            <p:ph type="body" idx="1"/>
          </p:nvPr>
        </p:nvSpPr>
        <p:spPr>
          <a:xfrm>
            <a:off x="838200" y="1544320"/>
            <a:ext cx="10515600" cy="4632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CE79F9C-39C7-B44A-8922-13DD9E80127D}"/>
              </a:ext>
            </a:extLst>
          </p:cNvPr>
          <p:cNvSpPr>
            <a:spLocks noGrp="1"/>
          </p:cNvSpPr>
          <p:nvPr>
            <p:ph type="sldNum" sz="quarter" idx="4"/>
          </p:nvPr>
        </p:nvSpPr>
        <p:spPr>
          <a:xfrm>
            <a:off x="243840" y="6441440"/>
            <a:ext cx="1879600" cy="280035"/>
          </a:xfrm>
          <a:prstGeom prst="rect">
            <a:avLst/>
          </a:prstGeom>
        </p:spPr>
        <p:txBody>
          <a:bodyPr vert="horz" lIns="91440" tIns="45720" rIns="91440" bIns="45720" rtlCol="0" anchor="ctr"/>
          <a:lstStyle>
            <a:lvl1pPr algn="l">
              <a:defRPr sz="1000" b="1" i="0">
                <a:solidFill>
                  <a:schemeClr val="tx1">
                    <a:lumMod val="50000"/>
                    <a:lumOff val="50000"/>
                  </a:schemeClr>
                </a:solidFill>
                <a:latin typeface="Arial" panose="020B0604020202020204" pitchFamily="34" charset="0"/>
                <a:cs typeface="Arial" panose="020B0604020202020204" pitchFamily="34" charset="0"/>
              </a:defRPr>
            </a:lvl1pPr>
          </a:lstStyle>
          <a:p>
            <a:fld id="{04BE71DC-358C-6847-8F21-BA8EFBEBAEAC}" type="slidenum">
              <a:rPr lang="en-US" smtClean="0"/>
              <a:pPr/>
              <a:t>‹#›</a:t>
            </a:fld>
            <a:endParaRPr lang="en-US" dirty="0"/>
          </a:p>
        </p:txBody>
      </p:sp>
    </p:spTree>
    <p:extLst>
      <p:ext uri="{BB962C8B-B14F-4D97-AF65-F5344CB8AC3E}">
        <p14:creationId xmlns:p14="http://schemas.microsoft.com/office/powerpoint/2010/main" val="2750663616"/>
      </p:ext>
    </p:extLst>
  </p:cSld>
  <p:clrMap bg1="lt1" tx1="dk1" bg2="lt2" tx2="dk2" accent1="accent1" accent2="accent2" accent3="accent3" accent4="accent4" accent5="accent5" accent6="accent6" hlink="hlink" folHlink="folHlink"/>
  <p:sldLayoutIdLst>
    <p:sldLayoutId id="2147485410" r:id="rId1"/>
    <p:sldLayoutId id="2147485411" r:id="rId2"/>
    <p:sldLayoutId id="2147485412" r:id="rId3"/>
    <p:sldLayoutId id="2147485413" r:id="rId4"/>
    <p:sldLayoutId id="2147485414" r:id="rId5"/>
    <p:sldLayoutId id="2147485415" r:id="rId6"/>
    <p:sldLayoutId id="2147485416" r:id="rId7"/>
    <p:sldLayoutId id="2147485417" r:id="rId8"/>
    <p:sldLayoutId id="2147485418" r:id="rId9"/>
    <p:sldLayoutId id="2147485419" r:id="rId10"/>
    <p:sldLayoutId id="2147485420"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marL="9525" indent="0" algn="l" defTabSz="914400" rtl="0" eaLnBrk="1" latinLnBrk="0" hangingPunct="1">
        <a:lnSpc>
          <a:spcPct val="90000"/>
        </a:lnSpc>
        <a:spcBef>
          <a:spcPct val="0"/>
        </a:spcBef>
        <a:buNone/>
        <a:tabLst/>
        <a:defRPr sz="3600" b="0" i="0" kern="1200" spc="0">
          <a:solidFill>
            <a:schemeClr val="tx2"/>
          </a:solidFill>
          <a:latin typeface="Montserrat Medium" pitchFamily="2" charset="77"/>
          <a:ea typeface="+mj-ea"/>
          <a:cs typeface="+mj-cs"/>
        </a:defRPr>
      </a:lvl1pPr>
    </p:titleStyle>
    <p:bodyStyle>
      <a:lvl1pPr marL="514350" indent="-514350" algn="l" defTabSz="914400" rtl="0" eaLnBrk="1" latinLnBrk="0" hangingPunct="1">
        <a:lnSpc>
          <a:spcPct val="90000"/>
        </a:lnSpc>
        <a:spcBef>
          <a:spcPts val="1000"/>
        </a:spcBef>
        <a:buClr>
          <a:schemeClr val="accent3"/>
        </a:buClr>
        <a:buFont typeface="Arial" panose="020B0604020202020204" pitchFamily="34" charset="0"/>
        <a:buChar char="•"/>
        <a:defRPr sz="2800" kern="1200" spc="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spc="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spc="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spc="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spc="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6" name="Picture 5" descr="A close up of a sign&#10;&#10;Description automatically generated">
            <a:extLst>
              <a:ext uri="{FF2B5EF4-FFF2-40B4-BE49-F238E27FC236}">
                <a16:creationId xmlns:a16="http://schemas.microsoft.com/office/drawing/2014/main" id="{EF6EF916-92D7-B547-B155-482438CDB634}"/>
              </a:ext>
            </a:extLst>
          </p:cNvPr>
          <p:cNvPicPr>
            <a:picLocks noChangeAspect="1"/>
          </p:cNvPicPr>
          <p:nvPr userDrawn="1"/>
        </p:nvPicPr>
        <p:blipFill>
          <a:blip r:embed="rId27">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421466075"/>
      </p:ext>
    </p:extLst>
  </p:cSld>
  <p:clrMap bg1="lt1" tx1="dk1" bg2="lt2" tx2="dk2" accent1="accent1" accent2="accent2" accent3="accent3" accent4="accent4" accent5="accent5" accent6="accent6" hlink="hlink" folHlink="folHlink"/>
  <p:sldLayoutIdLst>
    <p:sldLayoutId id="2147485422" r:id="rId1"/>
    <p:sldLayoutId id="2147485423" r:id="rId2"/>
    <p:sldLayoutId id="2147485424" r:id="rId3"/>
    <p:sldLayoutId id="2147485425" r:id="rId4"/>
    <p:sldLayoutId id="2147485426" r:id="rId5"/>
    <p:sldLayoutId id="2147485427" r:id="rId6"/>
    <p:sldLayoutId id="2147485428" r:id="rId7"/>
    <p:sldLayoutId id="2147485429" r:id="rId8"/>
    <p:sldLayoutId id="2147485430" r:id="rId9"/>
    <p:sldLayoutId id="2147485431" r:id="rId10"/>
    <p:sldLayoutId id="2147485432" r:id="rId11"/>
    <p:sldLayoutId id="2147485433" r:id="rId12"/>
    <p:sldLayoutId id="2147485434" r:id="rId13"/>
    <p:sldLayoutId id="2147485435" r:id="rId14"/>
    <p:sldLayoutId id="2147485436" r:id="rId15"/>
    <p:sldLayoutId id="2147485437" r:id="rId16"/>
    <p:sldLayoutId id="2147485438" r:id="rId17"/>
    <p:sldLayoutId id="2147485439" r:id="rId18"/>
    <p:sldLayoutId id="2147485440" r:id="rId19"/>
    <p:sldLayoutId id="2147485441" r:id="rId20"/>
    <p:sldLayoutId id="2147485442" r:id="rId21"/>
    <p:sldLayoutId id="2147485443" r:id="rId22"/>
    <p:sldLayoutId id="2147485444" r:id="rId23"/>
    <p:sldLayoutId id="2147485445" r:id="rId24"/>
    <p:sldLayoutId id="2147485446" r:id="rId2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0.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100.xml.rels><?xml version="1.0" encoding="UTF-8" standalone="yes"?>
<Relationships xmlns="http://schemas.openxmlformats.org/package/2006/relationships"><Relationship Id="rId3" Type="http://schemas.microsoft.com/office/2007/relationships/hdphoto" Target="../media/hdphoto33.wdp"/><Relationship Id="rId2" Type="http://schemas.openxmlformats.org/officeDocument/2006/relationships/image" Target="../media/image75.png"/><Relationship Id="rId1" Type="http://schemas.openxmlformats.org/officeDocument/2006/relationships/slideLayout" Target="../slideLayouts/slideLayout2.xml"/><Relationship Id="rId4" Type="http://schemas.microsoft.com/office/2007/relationships/hdphoto" Target="../media/hdphoto34.wdp"/></Relationships>
</file>

<file path=ppt/slides/_rels/slide101.xml.rels><?xml version="1.0" encoding="UTF-8" standalone="yes"?>
<Relationships xmlns="http://schemas.openxmlformats.org/package/2006/relationships"><Relationship Id="rId3" Type="http://schemas.microsoft.com/office/2007/relationships/hdphoto" Target="../media/hdphoto35.wdp"/><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microsoft.com/office/2007/relationships/hdphoto" Target="../media/hdphoto36.wdp"/><Relationship Id="rId7" Type="http://schemas.openxmlformats.org/officeDocument/2006/relationships/image" Target="../media/image83.svg"/><Relationship Id="rId2" Type="http://schemas.openxmlformats.org/officeDocument/2006/relationships/image" Target="../media/image80.png"/><Relationship Id="rId1" Type="http://schemas.openxmlformats.org/officeDocument/2006/relationships/slideLayout" Target="../slideLayouts/slideLayout2.xml"/><Relationship Id="rId6" Type="http://schemas.microsoft.com/office/2007/relationships/hdphoto" Target="../media/hdphoto37.wdp"/><Relationship Id="rId5" Type="http://schemas.openxmlformats.org/officeDocument/2006/relationships/image" Target="../media/image82.png"/><Relationship Id="rId4" Type="http://schemas.openxmlformats.org/officeDocument/2006/relationships/image" Target="../media/image81.png"/></Relationships>
</file>

<file path=ppt/slides/_rels/slide109.xml.rels><?xml version="1.0" encoding="UTF-8" standalone="yes"?>
<Relationships xmlns="http://schemas.openxmlformats.org/package/2006/relationships"><Relationship Id="rId3" Type="http://schemas.microsoft.com/office/2007/relationships/hdphoto" Target="../media/hdphoto38.wdp"/><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microsoft.com/office/2007/relationships/hdphoto" Target="../media/hdphoto39.wdp"/><Relationship Id="rId2" Type="http://schemas.openxmlformats.org/officeDocument/2006/relationships/image" Target="../media/image85.png"/><Relationship Id="rId1" Type="http://schemas.openxmlformats.org/officeDocument/2006/relationships/slideLayout" Target="../slideLayouts/slideLayout2.xml"/><Relationship Id="rId5" Type="http://schemas.microsoft.com/office/2007/relationships/hdphoto" Target="../media/hdphoto40.wdp"/><Relationship Id="rId4" Type="http://schemas.openxmlformats.org/officeDocument/2006/relationships/image" Target="../media/image86.png"/></Relationships>
</file>

<file path=ppt/slides/_rels/slide1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microsoft.com/office/2007/relationships/hdphoto" Target="../media/hdphoto41.wdp"/></Relationships>
</file>

<file path=ppt/slides/_rels/slide11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17.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microsoft.com/office/2007/relationships/hdphoto" Target="../media/hdphoto43.wdp"/><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microsoft.com/office/2007/relationships/hdphoto" Target="../media/hdphoto44.wdp"/><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20.xml.rels><?xml version="1.0" encoding="UTF-8" standalone="yes"?>
<Relationships xmlns="http://schemas.openxmlformats.org/package/2006/relationships"><Relationship Id="rId3" Type="http://schemas.microsoft.com/office/2007/relationships/hdphoto" Target="../media/hdphoto45.wdp"/><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microsoft.com/office/2007/relationships/hdphoto" Target="../media/hdphoto46.wdp"/><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microsoft.com/office/2007/relationships/hdphoto" Target="../media/hdphoto47.wdp"/><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microsoft.com/office/2007/relationships/hdphoto" Target="../media/hdphoto48.wdp"/><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30.xml.rels><?xml version="1.0" encoding="UTF-8" standalone="yes"?>
<Relationships xmlns="http://schemas.openxmlformats.org/package/2006/relationships"><Relationship Id="rId3" Type="http://schemas.microsoft.com/office/2007/relationships/hdphoto" Target="../media/hdphoto49.wdp"/><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0.xml"/><Relationship Id="rId1" Type="http://schemas.openxmlformats.org/officeDocument/2006/relationships/tags" Target="../tags/tag1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98.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4.png"/><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9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10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7.png"/><Relationship Id="rId1" Type="http://schemas.openxmlformats.org/officeDocument/2006/relationships/slideLayout" Target="../slideLayouts/slideLayout119.xml"/><Relationship Id="rId5" Type="http://schemas.microsoft.com/office/2007/relationships/hdphoto" Target="../media/hdphoto6.wdp"/><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119.xml"/><Relationship Id="rId5" Type="http://schemas.microsoft.com/office/2007/relationships/hdphoto" Target="../media/hdphoto8.wdp"/><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3.xml"/><Relationship Id="rId1" Type="http://schemas.openxmlformats.org/officeDocument/2006/relationships/tags" Target="../tags/tag12.xml"/><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Layout" Target="../slideLayouts/slideLayout115.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3.png"/><Relationship Id="rId1" Type="http://schemas.openxmlformats.org/officeDocument/2006/relationships/slideLayout" Target="../slideLayouts/slideLayout1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3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4.png"/><Relationship Id="rId1" Type="http://schemas.openxmlformats.org/officeDocument/2006/relationships/slideLayout" Target="../slideLayouts/slideLayout119.xml"/></Relationships>
</file>

<file path=ppt/slides/_rels/slide3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5.png"/><Relationship Id="rId1" Type="http://schemas.openxmlformats.org/officeDocument/2006/relationships/slideLayout" Target="../slideLayouts/slideLayout119.xml"/><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9.xml"/></Relationships>
</file>

<file path=ppt/slides/_rels/slide37.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9.png"/><Relationship Id="rId1" Type="http://schemas.openxmlformats.org/officeDocument/2006/relationships/slideLayout" Target="../slideLayouts/slideLayout119.xml"/><Relationship Id="rId5" Type="http://schemas.microsoft.com/office/2007/relationships/hdphoto" Target="../media/hdphoto14.wdp"/><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19.xml"/><Relationship Id="rId4" Type="http://schemas.microsoft.com/office/2007/relationships/hdphoto" Target="../media/hdphoto15.wdp"/></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19.xml"/><Relationship Id="rId4" Type="http://schemas.microsoft.com/office/2007/relationships/hdphoto" Target="../media/hdphoto16.wdp"/></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19.xml"/><Relationship Id="rId4" Type="http://schemas.microsoft.com/office/2007/relationships/hdphoto" Target="../media/hdphoto17.wdp"/></Relationships>
</file>

<file path=ppt/slides/_rels/slide4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4.png"/><Relationship Id="rId1" Type="http://schemas.openxmlformats.org/officeDocument/2006/relationships/slideLayout" Target="../slideLayouts/slideLayout119.xml"/><Relationship Id="rId5" Type="http://schemas.microsoft.com/office/2007/relationships/hdphoto" Target="../media/hdphoto19.wdp"/><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19.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7.xml.rels><?xml version="1.0" encoding="UTF-8" standalone="yes"?>
<Relationships xmlns="http://schemas.openxmlformats.org/package/2006/relationships"><Relationship Id="rId3" Type="http://schemas.microsoft.com/office/2007/relationships/hdphoto" Target="../media/hdphoto20.wdp"/><Relationship Id="rId7" Type="http://schemas.microsoft.com/office/2007/relationships/hdphoto" Target="../media/hdphoto22.wdp"/><Relationship Id="rId2" Type="http://schemas.openxmlformats.org/officeDocument/2006/relationships/image" Target="../media/image48.png"/><Relationship Id="rId1" Type="http://schemas.openxmlformats.org/officeDocument/2006/relationships/slideLayout" Target="../slideLayouts/slideLayout115.xml"/><Relationship Id="rId6" Type="http://schemas.openxmlformats.org/officeDocument/2006/relationships/image" Target="../media/image50.png"/><Relationship Id="rId5" Type="http://schemas.microsoft.com/office/2007/relationships/hdphoto" Target="../media/hdphoto21.wdp"/><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4.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0.xml"/><Relationship Id="rId1" Type="http://schemas.openxmlformats.org/officeDocument/2006/relationships/tags" Target="../tags/tag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3.xml"/><Relationship Id="rId1" Type="http://schemas.openxmlformats.org/officeDocument/2006/relationships/tags" Target="../tags/tag16.xml"/><Relationship Id="rId5" Type="http://schemas.openxmlformats.org/officeDocument/2006/relationships/image" Target="../media/image21.png"/><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7.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8.xml"/></Relationships>
</file>

<file path=ppt/slides/_rels/slide5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3.xml"/></Relationships>
</file>

<file path=ppt/slides/_rels/slide5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43.xml"/></Relationships>
</file>

<file path=ppt/slides/_rels/slide5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3.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3.xml"/></Relationships>
</file>

<file path=ppt/slides/_rels/slide6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43.xml"/></Relationships>
</file>

<file path=ppt/slides/_rels/slide6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3.xml"/></Relationships>
</file>

<file path=ppt/slides/_rels/slide6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43.xml"/></Relationships>
</file>

<file path=ppt/slides/_rels/slide6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43.xml"/></Relationships>
</file>

<file path=ppt/slides/_rels/slide6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43.xml"/></Relationships>
</file>

<file path=ppt/slides/_rels/slide6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43.xml"/></Relationships>
</file>

<file path=ppt/slides/_rels/slide6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4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64.png"/><Relationship Id="rId1" Type="http://schemas.openxmlformats.org/officeDocument/2006/relationships/slideLayout" Target="../slideLayouts/slideLayout2.xml"/><Relationship Id="rId5" Type="http://schemas.microsoft.com/office/2007/relationships/hdphoto" Target="../media/hdphoto27.wdp"/><Relationship Id="rId4" Type="http://schemas.openxmlformats.org/officeDocument/2006/relationships/image" Target="../media/image65.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68.png"/><Relationship Id="rId1" Type="http://schemas.openxmlformats.org/officeDocument/2006/relationships/slideLayout" Target="../slideLayouts/slideLayout2.xml"/><Relationship Id="rId4" Type="http://schemas.microsoft.com/office/2007/relationships/hdphoto" Target="../media/hdphoto29.wdp"/></Relationships>
</file>

<file path=ppt/slides/_rels/slide95.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98.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7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A715E886-7A4D-B146-ABE9-3E74E44BADF6}"/>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spcBef>
                <a:spcPts val="600"/>
              </a:spcBef>
              <a:defRPr/>
            </a:pPr>
            <a:r>
              <a:rPr lang="en-US" sz="4000" kern="0" dirty="0">
                <a:solidFill>
                  <a:srgbClr val="002060"/>
                </a:solidFill>
                <a:latin typeface="Calibri" panose="020F0502020204030204" pitchFamily="34" charset="0"/>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lang="en-US" sz="4000" kern="0" dirty="0">
                <a:solidFill>
                  <a:srgbClr val="002060"/>
                </a:solidFill>
                <a:latin typeface="Calibri" panose="020F0502020204030204" pitchFamily="34" charset="0"/>
                <a:cs typeface="Calibri" panose="020F0502020204030204" pitchFamily="34" charset="0"/>
              </a:rPr>
              <a:t>9:00 AM – 2:20 PM CT</a:t>
            </a:r>
            <a:endPar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endParaRPr>
          </a:p>
        </p:txBody>
      </p:sp>
      <p:sp>
        <p:nvSpPr>
          <p:cNvPr id="2" name="Rectangle 4">
            <a:extLst>
              <a:ext uri="{FF2B5EF4-FFF2-40B4-BE49-F238E27FC236}">
                <a16:creationId xmlns:a16="http://schemas.microsoft.com/office/drawing/2014/main" id="{394659C4-11A6-4817-29D3-8B9E8A7DFF8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spcBef>
                <a:spcPts val="600"/>
              </a:spcBef>
              <a:defRPr/>
            </a:pPr>
            <a:r>
              <a:rPr lang="en-US" sz="3600" b="0" i="1" kern="0" dirty="0">
                <a:solidFill>
                  <a:srgbClr val="015593"/>
                </a:solidFill>
                <a:latin typeface="Calibri" panose="020F0502020204030204" pitchFamily="34" charset="0"/>
                <a:cs typeface="Calibri" panose="020F0502020204030204" pitchFamily="34" charset="0"/>
              </a:rPr>
              <a:t>CME/MOC, NCPD and ACPE Accredited</a:t>
            </a:r>
            <a:endPar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endParaRPr>
          </a:p>
        </p:txBody>
      </p:sp>
    </p:spTree>
    <p:custDataLst>
      <p:tags r:id="rId1"/>
    </p:custDataLst>
    <p:extLst>
      <p:ext uri="{BB962C8B-B14F-4D97-AF65-F5344CB8AC3E}">
        <p14:creationId xmlns:p14="http://schemas.microsoft.com/office/powerpoint/2010/main" val="9571054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0E7-588F-ACE5-8320-5D57984C7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962CA-B362-76C6-CBC4-4DDED8B10D7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D84FFCB6-B40A-EA85-BA30-6B1A4014F136}"/>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indent="0">
              <a:lnSpc>
                <a:spcPct val="100000"/>
              </a:lnSpc>
              <a:spcBef>
                <a:spcPts val="2280"/>
              </a:spcBef>
              <a:spcAft>
                <a:spcPts val="0"/>
              </a:spcAft>
              <a:buNone/>
              <a:defRPr/>
            </a:pPr>
            <a:r>
              <a:rPr lang="en-US" sz="3000" dirty="0">
                <a:solidFill>
                  <a:schemeClr val="tx1"/>
                </a:solidFill>
              </a:rPr>
              <a:t>Module 4 — Diffuse Large B-Cell Lymphoma: </a:t>
            </a:r>
            <a:r>
              <a:rPr lang="en-US" sz="3000" b="0" i="1" dirty="0">
                <a:solidFill>
                  <a:schemeClr val="tx1"/>
                </a:solidFill>
              </a:rPr>
              <a:t>Dr </a:t>
            </a:r>
            <a:r>
              <a:rPr lang="en-US" sz="3000" b="0" i="1" dirty="0" err="1">
                <a:solidFill>
                  <a:schemeClr val="tx1"/>
                </a:solidFill>
              </a:rPr>
              <a:t>LaCasce</a:t>
            </a:r>
            <a:endParaRPr lang="en-US" sz="3000" b="0" i="1" dirty="0">
              <a:solidFill>
                <a:schemeClr val="tx1"/>
              </a:solidFill>
            </a:endParaRPr>
          </a:p>
          <a:p>
            <a:pPr>
              <a:lnSpc>
                <a:spcPct val="100000"/>
              </a:lnSpc>
              <a:spcBef>
                <a:spcPts val="2400"/>
              </a:spcBef>
              <a:spcAft>
                <a:spcPts val="0"/>
              </a:spcAft>
              <a:defRPr/>
            </a:pPr>
            <a:r>
              <a:rPr kumimoji="0" lang="en-US" sz="2800" u="none" strike="noStrike" kern="1200" cap="none" spc="0" normalizeH="0" baseline="0" noProof="0" dirty="0">
                <a:ln>
                  <a:noFill/>
                </a:ln>
                <a:solidFill>
                  <a:srgbClr val="0432FF"/>
                </a:solidFill>
                <a:effectLst/>
                <a:uLnTx/>
                <a:uFillTx/>
                <a:latin typeface="Calibri" charset="0"/>
                <a:ea typeface="MS PGothic" pitchFamily="34" charset="-128"/>
              </a:rPr>
              <a:t>First-Line Treatment</a:t>
            </a:r>
          </a:p>
          <a:p>
            <a:pPr>
              <a:lnSpc>
                <a:spcPct val="100000"/>
              </a:lnSpc>
              <a:spcBef>
                <a:spcPts val="2400"/>
              </a:spcBef>
              <a:spcAft>
                <a:spcPts val="0"/>
              </a:spcAft>
              <a:defRPr/>
            </a:pPr>
            <a:r>
              <a:rPr lang="en-US" sz="2800" dirty="0">
                <a:solidFill>
                  <a:schemeClr val="tx1"/>
                </a:solidFill>
              </a:rPr>
              <a:t>Bispecific Antibodies and CAR T-Cell Therapy</a:t>
            </a:r>
            <a:endParaRPr kumimoji="0" lang="en-US" sz="2800" u="none" strike="noStrike" kern="1200" cap="none" spc="0" normalizeH="0" baseline="0" noProof="0" dirty="0">
              <a:ln>
                <a:noFill/>
              </a:ln>
              <a:solidFill>
                <a:schemeClr val="tx1"/>
              </a:solidFill>
              <a:effectLst/>
              <a:uLnTx/>
              <a:uFillTx/>
              <a:latin typeface="Calibri" charset="0"/>
              <a:ea typeface="MS PGothic" pitchFamily="34" charset="-128"/>
            </a:endParaRPr>
          </a:p>
        </p:txBody>
      </p:sp>
    </p:spTree>
    <p:extLst>
      <p:ext uri="{BB962C8B-B14F-4D97-AF65-F5344CB8AC3E}">
        <p14:creationId xmlns:p14="http://schemas.microsoft.com/office/powerpoint/2010/main" val="511847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0D5DA-7A0A-C538-9E67-63E53D471E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959988-7055-CF6B-27F0-69D915901DAF}"/>
              </a:ext>
            </a:extLst>
          </p:cNvPr>
          <p:cNvSpPr/>
          <p:nvPr/>
        </p:nvSpPr>
        <p:spPr bwMode="auto">
          <a:xfrm>
            <a:off x="0" y="1370013"/>
            <a:ext cx="1219200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8D23260-C8E7-84AA-8DCD-E1502429CC31}"/>
              </a:ext>
            </a:extLst>
          </p:cNvPr>
          <p:cNvSpPr>
            <a:spLocks noGrp="1"/>
          </p:cNvSpPr>
          <p:nvPr>
            <p:ph type="title"/>
          </p:nvPr>
        </p:nvSpPr>
        <p:spPr>
          <a:xfrm>
            <a:off x="623392" y="227013"/>
            <a:ext cx="10945216" cy="1143000"/>
          </a:xfrm>
        </p:spPr>
        <p:txBody>
          <a:bodyPr/>
          <a:lstStyle/>
          <a:p>
            <a:pPr algn="l"/>
            <a:r>
              <a:rPr lang="en-US" dirty="0" err="1"/>
              <a:t>Beamion</a:t>
            </a:r>
            <a:r>
              <a:rPr lang="en-US" dirty="0"/>
              <a:t> LUNG-1: </a:t>
            </a:r>
            <a:r>
              <a:rPr lang="en-US" dirty="0" err="1"/>
              <a:t>Zongertinib</a:t>
            </a:r>
            <a:r>
              <a:rPr lang="en-US" dirty="0"/>
              <a:t> for Treatment-Naïve HER2-Mutated NSCLC (Continued)</a:t>
            </a:r>
          </a:p>
        </p:txBody>
      </p:sp>
      <p:pic>
        <p:nvPicPr>
          <p:cNvPr id="3" name="Picture 2">
            <a:extLst>
              <a:ext uri="{FF2B5EF4-FFF2-40B4-BE49-F238E27FC236}">
                <a16:creationId xmlns:a16="http://schemas.microsoft.com/office/drawing/2014/main" id="{020BCDEE-87A2-DDF7-BB83-17E1C7C799B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2047" t="51304" r="2020"/>
          <a:stretch>
            <a:fillRect/>
          </a:stretch>
        </p:blipFill>
        <p:spPr>
          <a:xfrm>
            <a:off x="523386" y="2044386"/>
            <a:ext cx="5203893" cy="3299773"/>
          </a:xfrm>
          <a:prstGeom prst="rect">
            <a:avLst/>
          </a:prstGeom>
        </p:spPr>
      </p:pic>
      <p:pic>
        <p:nvPicPr>
          <p:cNvPr id="4" name="Picture 3">
            <a:extLst>
              <a:ext uri="{FF2B5EF4-FFF2-40B4-BE49-F238E27FC236}">
                <a16:creationId xmlns:a16="http://schemas.microsoft.com/office/drawing/2014/main" id="{CBCA8240-F848-02B6-70EA-96EB194B5AE2}"/>
              </a:ext>
            </a:extLst>
          </p:cNvPr>
          <p:cNvPicPr>
            <a:picLocks noChangeAspect="1"/>
          </p:cNvPicPr>
          <p:nvPr/>
        </p:nvPicPr>
        <p:blipFill>
          <a:blip r:embed="rId2">
            <a:extLst>
              <a:ext uri="{BEBA8EAE-BF5A-486C-A8C5-ECC9F3942E4B}">
                <a14:imgProps xmlns:a14="http://schemas.microsoft.com/office/drawing/2010/main">
                  <a14:imgLayer r:embed="rId4">
                    <a14:imgEffect>
                      <a14:sharpenSoften amount="50000"/>
                    </a14:imgEffect>
                  </a14:imgLayer>
                </a14:imgProps>
              </a:ext>
            </a:extLst>
          </a:blip>
          <a:srcRect t="3011" b="50000"/>
          <a:stretch>
            <a:fillRect/>
          </a:stretch>
        </p:blipFill>
        <p:spPr>
          <a:xfrm>
            <a:off x="6250665" y="2044385"/>
            <a:ext cx="5621582" cy="3299775"/>
          </a:xfrm>
          <a:prstGeom prst="rect">
            <a:avLst/>
          </a:prstGeom>
        </p:spPr>
      </p:pic>
      <p:sp>
        <p:nvSpPr>
          <p:cNvPr id="7" name="TextBox 6">
            <a:extLst>
              <a:ext uri="{FF2B5EF4-FFF2-40B4-BE49-F238E27FC236}">
                <a16:creationId xmlns:a16="http://schemas.microsoft.com/office/drawing/2014/main" id="{91A03597-7AD9-3297-5381-E4D65F7381FB}"/>
              </a:ext>
            </a:extLst>
          </p:cNvPr>
          <p:cNvSpPr txBox="1"/>
          <p:nvPr/>
        </p:nvSpPr>
        <p:spPr>
          <a:xfrm>
            <a:off x="2768210" y="1569381"/>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8" name="TextBox 7">
            <a:extLst>
              <a:ext uri="{FF2B5EF4-FFF2-40B4-BE49-F238E27FC236}">
                <a16:creationId xmlns:a16="http://schemas.microsoft.com/office/drawing/2014/main" id="{D812B8C9-FA4A-3C8F-11EE-A8F2A781DA47}"/>
              </a:ext>
            </a:extLst>
          </p:cNvPr>
          <p:cNvSpPr txBox="1"/>
          <p:nvPr/>
        </p:nvSpPr>
        <p:spPr>
          <a:xfrm>
            <a:off x="9243825" y="151384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DoR</a:t>
            </a: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5" name="TextBox 4">
            <a:extLst>
              <a:ext uri="{FF2B5EF4-FFF2-40B4-BE49-F238E27FC236}">
                <a16:creationId xmlns:a16="http://schemas.microsoft.com/office/drawing/2014/main" id="{F5E17A99-F596-EAEB-A437-C07927A4A838}"/>
              </a:ext>
            </a:extLst>
          </p:cNvPr>
          <p:cNvSpPr txBox="1"/>
          <p:nvPr/>
        </p:nvSpPr>
        <p:spPr>
          <a:xfrm>
            <a:off x="118260" y="6492487"/>
            <a:ext cx="813190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a:t>
            </a:r>
            <a:r>
              <a:rPr kumimoji="0" lang="en-US" sz="1500" b="0" i="1" u="none" strike="noStrike" kern="1200" cap="none" spc="0" normalizeH="0" baseline="0" noProof="0" dirty="0">
                <a:ln>
                  <a:noFill/>
                </a:ln>
                <a:solidFill>
                  <a:prstClr val="black"/>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2026;394(17):1675-84. </a:t>
            </a: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ELCC 2026;Abstract 6MO.</a:t>
            </a:r>
          </a:p>
        </p:txBody>
      </p:sp>
    </p:spTree>
    <p:extLst>
      <p:ext uri="{BB962C8B-B14F-4D97-AF65-F5344CB8AC3E}">
        <p14:creationId xmlns:p14="http://schemas.microsoft.com/office/powerpoint/2010/main" val="1791355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67FF5E0-8F00-92F4-B3EE-9FF5FEE77956}"/>
              </a:ext>
            </a:extLst>
          </p:cNvPr>
          <p:cNvSpPr/>
          <p:nvPr/>
        </p:nvSpPr>
        <p:spPr bwMode="auto">
          <a:xfrm>
            <a:off x="628650" y="1198880"/>
            <a:ext cx="10877550" cy="490664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BD354929-5B50-7AC7-030B-62470C3B75B5}"/>
              </a:ext>
            </a:extLst>
          </p:cNvPr>
          <p:cNvSpPr>
            <a:spLocks noGrp="1"/>
          </p:cNvSpPr>
          <p:nvPr>
            <p:ph type="title"/>
          </p:nvPr>
        </p:nvSpPr>
        <p:spPr>
          <a:xfrm>
            <a:off x="0" y="227013"/>
            <a:ext cx="12192000" cy="1143000"/>
          </a:xfrm>
        </p:spPr>
        <p:txBody>
          <a:bodyPr/>
          <a:lstStyle/>
          <a:p>
            <a:r>
              <a:rPr lang="en-US" dirty="0" err="1"/>
              <a:t>Zongertinib</a:t>
            </a:r>
            <a:r>
              <a:rPr lang="en-US" dirty="0"/>
              <a:t> for Treatment-Naïve HER2-Mutated NSCLC: Safety Profile </a:t>
            </a:r>
          </a:p>
        </p:txBody>
      </p:sp>
      <p:pic>
        <p:nvPicPr>
          <p:cNvPr id="5" name="Picture 4">
            <a:extLst>
              <a:ext uri="{FF2B5EF4-FFF2-40B4-BE49-F238E27FC236}">
                <a16:creationId xmlns:a16="http://schemas.microsoft.com/office/drawing/2014/main" id="{5361FBCE-F16F-F5E5-AB5F-944F69611D8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85248" y="1370013"/>
            <a:ext cx="9421503" cy="4580968"/>
          </a:xfrm>
          <a:prstGeom prst="rect">
            <a:avLst/>
          </a:prstGeom>
        </p:spPr>
      </p:pic>
      <p:sp>
        <p:nvSpPr>
          <p:cNvPr id="4" name="TextBox 3">
            <a:extLst>
              <a:ext uri="{FF2B5EF4-FFF2-40B4-BE49-F238E27FC236}">
                <a16:creationId xmlns:a16="http://schemas.microsoft.com/office/drawing/2014/main" id="{30931989-EA56-8954-4105-2927313CC1B2}"/>
              </a:ext>
            </a:extLst>
          </p:cNvPr>
          <p:cNvSpPr txBox="1"/>
          <p:nvPr/>
        </p:nvSpPr>
        <p:spPr>
          <a:xfrm>
            <a:off x="118260" y="6492487"/>
            <a:ext cx="813190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a:t>
            </a:r>
            <a:r>
              <a:rPr kumimoji="0" lang="en-US" sz="1500" b="0" i="1" u="none" strike="noStrike" kern="1200" cap="none" spc="0" normalizeH="0" baseline="0" noProof="0" dirty="0">
                <a:ln>
                  <a:noFill/>
                </a:ln>
                <a:solidFill>
                  <a:prstClr val="black"/>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2026;394(17):1675-84. </a:t>
            </a: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ELCC 2026;Abstract 6MO.</a:t>
            </a:r>
          </a:p>
        </p:txBody>
      </p:sp>
    </p:spTree>
    <p:extLst>
      <p:ext uri="{BB962C8B-B14F-4D97-AF65-F5344CB8AC3E}">
        <p14:creationId xmlns:p14="http://schemas.microsoft.com/office/powerpoint/2010/main" val="35326360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B7049-6A5B-D92A-1AF9-11BF4529604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89C5151-B969-9BC6-4041-CD273AA4AA6E}"/>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328F050-62A1-FB4D-82DC-5FD84B03FAF6}"/>
              </a:ext>
            </a:extLst>
          </p:cNvPr>
          <p:cNvSpPr>
            <a:spLocks noGrp="1"/>
          </p:cNvSpPr>
          <p:nvPr>
            <p:ph type="title"/>
          </p:nvPr>
        </p:nvSpPr>
        <p:spPr/>
        <p:txBody>
          <a:bodyPr/>
          <a:lstStyle/>
          <a:p>
            <a:pPr algn="l"/>
            <a:r>
              <a:rPr lang="en-US" dirty="0"/>
              <a:t>SOHO-01 Trial Cohorts D, F: </a:t>
            </a:r>
            <a:r>
              <a:rPr lang="en-US" dirty="0" err="1"/>
              <a:t>Sevabertinib</a:t>
            </a:r>
            <a:r>
              <a:rPr lang="en-US" dirty="0"/>
              <a:t> for Treatment-Naïve and Previously Treated HER2-Mutated NSCLC</a:t>
            </a:r>
          </a:p>
        </p:txBody>
      </p:sp>
      <p:sp>
        <p:nvSpPr>
          <p:cNvPr id="4" name="TextBox 3">
            <a:extLst>
              <a:ext uri="{FF2B5EF4-FFF2-40B4-BE49-F238E27FC236}">
                <a16:creationId xmlns:a16="http://schemas.microsoft.com/office/drawing/2014/main" id="{2F07D740-237C-E89A-67E9-89BAA2B5DADB}"/>
              </a:ext>
            </a:extLst>
          </p:cNvPr>
          <p:cNvSpPr txBox="1"/>
          <p:nvPr/>
        </p:nvSpPr>
        <p:spPr>
          <a:xfrm>
            <a:off x="2835965" y="1967070"/>
            <a:ext cx="403076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S PGothic" charset="0"/>
                <a:cs typeface="+mn-cs"/>
              </a:rPr>
              <a:t>Cohort D: </a:t>
            </a:r>
            <a:r>
              <a:rPr kumimoji="0" lang="en-US" sz="1400" b="0" i="0" u="none" strike="noStrike" kern="1200" cap="none" spc="0" normalizeH="0" baseline="0" noProof="0" dirty="0">
                <a:ln>
                  <a:noFill/>
                </a:ln>
                <a:solidFill>
                  <a:prstClr val="black"/>
                </a:solidFill>
                <a:effectLst/>
                <a:uLnTx/>
                <a:uFillTx/>
                <a:latin typeface="Arial"/>
                <a:ea typeface="MS PGothic" charset="0"/>
                <a:cs typeface="+mn-cs"/>
              </a:rPr>
              <a:t>Patients previously treated with systemic therapy but naïve to HER2 ex20ins-targeted therapy</a:t>
            </a:r>
          </a:p>
        </p:txBody>
      </p:sp>
      <p:sp>
        <p:nvSpPr>
          <p:cNvPr id="5" name="TextBox 4">
            <a:extLst>
              <a:ext uri="{FF2B5EF4-FFF2-40B4-BE49-F238E27FC236}">
                <a16:creationId xmlns:a16="http://schemas.microsoft.com/office/drawing/2014/main" id="{D13764A8-01E0-3FFB-1580-CDB29219DCE9}"/>
              </a:ext>
            </a:extLst>
          </p:cNvPr>
          <p:cNvSpPr txBox="1"/>
          <p:nvPr/>
        </p:nvSpPr>
        <p:spPr>
          <a:xfrm>
            <a:off x="7408404" y="1998492"/>
            <a:ext cx="326949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S PGothic" charset="0"/>
                <a:cs typeface="+mn-cs"/>
              </a:rPr>
              <a:t>Cohort F: </a:t>
            </a:r>
            <a:r>
              <a:rPr kumimoji="0" lang="en-US" sz="1400" b="0" i="0" u="none" strike="noStrike" kern="1200" cap="none" spc="0" normalizeH="0" baseline="0" noProof="0" dirty="0">
                <a:ln>
                  <a:noFill/>
                </a:ln>
                <a:solidFill>
                  <a:prstClr val="black"/>
                </a:solidFill>
                <a:effectLst/>
                <a:uLnTx/>
                <a:uFillTx/>
                <a:latin typeface="Arial"/>
                <a:ea typeface="MS PGothic" charset="0"/>
                <a:cs typeface="+mn-cs"/>
              </a:rPr>
              <a:t>Patients naïve to systemic treatment for locally advanced or metastatic disease </a:t>
            </a:r>
          </a:p>
        </p:txBody>
      </p:sp>
      <p:cxnSp>
        <p:nvCxnSpPr>
          <p:cNvPr id="6" name="Straight Connector 5">
            <a:extLst>
              <a:ext uri="{FF2B5EF4-FFF2-40B4-BE49-F238E27FC236}">
                <a16:creationId xmlns:a16="http://schemas.microsoft.com/office/drawing/2014/main" id="{E49812AB-922E-5DDB-1DC9-BB21BCDEEA6B}"/>
              </a:ext>
            </a:extLst>
          </p:cNvPr>
          <p:cNvCxnSpPr/>
          <p:nvPr/>
        </p:nvCxnSpPr>
        <p:spPr>
          <a:xfrm>
            <a:off x="7010041" y="2181376"/>
            <a:ext cx="0" cy="6366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45D249F-4479-08C7-9AAE-6FFADD591D42}"/>
              </a:ext>
            </a:extLst>
          </p:cNvPr>
          <p:cNvPicPr>
            <a:picLocks noChangeAspect="1"/>
          </p:cNvPicPr>
          <p:nvPr/>
        </p:nvPicPr>
        <p:blipFill>
          <a:blip r:embed="rId2"/>
          <a:stretch>
            <a:fillRect/>
          </a:stretch>
        </p:blipFill>
        <p:spPr>
          <a:xfrm>
            <a:off x="750348" y="2699922"/>
            <a:ext cx="10612542" cy="3048651"/>
          </a:xfrm>
          <a:prstGeom prst="rect">
            <a:avLst/>
          </a:prstGeom>
        </p:spPr>
      </p:pic>
      <p:sp>
        <p:nvSpPr>
          <p:cNvPr id="10" name="TextBox 9">
            <a:extLst>
              <a:ext uri="{FF2B5EF4-FFF2-40B4-BE49-F238E27FC236}">
                <a16:creationId xmlns:a16="http://schemas.microsoft.com/office/drawing/2014/main" id="{6E14F1A1-2A4E-FE1D-AD80-FFFB7CA027C9}"/>
              </a:ext>
            </a:extLst>
          </p:cNvPr>
          <p:cNvSpPr txBox="1"/>
          <p:nvPr/>
        </p:nvSpPr>
        <p:spPr>
          <a:xfrm>
            <a:off x="0" y="6529956"/>
            <a:ext cx="350108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Loong HH et al. ASCO 2026;Abstract 8622. </a:t>
            </a:r>
          </a:p>
        </p:txBody>
      </p:sp>
      <p:sp>
        <p:nvSpPr>
          <p:cNvPr id="11" name="TextBox 10">
            <a:extLst>
              <a:ext uri="{FF2B5EF4-FFF2-40B4-BE49-F238E27FC236}">
                <a16:creationId xmlns:a16="http://schemas.microsoft.com/office/drawing/2014/main" id="{8D9CB4E8-1D0C-8F9E-8320-CA12C305B1A1}"/>
              </a:ext>
            </a:extLst>
          </p:cNvPr>
          <p:cNvSpPr txBox="1"/>
          <p:nvPr/>
        </p:nvSpPr>
        <p:spPr>
          <a:xfrm>
            <a:off x="4486810" y="1312766"/>
            <a:ext cx="3209918"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Calibri"/>
                <a:ea typeface="MS PGothic" charset="0"/>
                <a:cs typeface="+mn-cs"/>
              </a:rPr>
              <a:t>Sevabertinib</a:t>
            </a: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 Reversible TKI </a:t>
            </a:r>
          </a:p>
        </p:txBody>
      </p:sp>
      <p:sp>
        <p:nvSpPr>
          <p:cNvPr id="3" name="TextBox 2">
            <a:extLst>
              <a:ext uri="{FF2B5EF4-FFF2-40B4-BE49-F238E27FC236}">
                <a16:creationId xmlns:a16="http://schemas.microsoft.com/office/drawing/2014/main" id="{70E12619-62CC-1ADE-1B68-A1B7A55BAA09}"/>
              </a:ext>
            </a:extLst>
          </p:cNvPr>
          <p:cNvSpPr txBox="1"/>
          <p:nvPr/>
        </p:nvSpPr>
        <p:spPr>
          <a:xfrm>
            <a:off x="620486" y="6094527"/>
            <a:ext cx="2336473"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ORR = overall response rate</a:t>
            </a:r>
          </a:p>
        </p:txBody>
      </p:sp>
    </p:spTree>
    <p:extLst>
      <p:ext uri="{BB962C8B-B14F-4D97-AF65-F5344CB8AC3E}">
        <p14:creationId xmlns:p14="http://schemas.microsoft.com/office/powerpoint/2010/main" val="32216898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DA51-9B1C-DBA6-DD15-997E4815205E}"/>
              </a:ext>
            </a:extLst>
          </p:cNvPr>
          <p:cNvSpPr>
            <a:spLocks noGrp="1"/>
          </p:cNvSpPr>
          <p:nvPr>
            <p:ph type="title"/>
          </p:nvPr>
        </p:nvSpPr>
        <p:spPr/>
        <p:txBody>
          <a:bodyPr/>
          <a:lstStyle/>
          <a:p>
            <a:pPr algn="l"/>
            <a:r>
              <a:rPr lang="en-US" dirty="0"/>
              <a:t>SOHO-01 Cohorts D, F: </a:t>
            </a:r>
            <a:r>
              <a:rPr lang="en-US" dirty="0" err="1"/>
              <a:t>Sevabertinib</a:t>
            </a:r>
            <a:r>
              <a:rPr lang="en-US" dirty="0"/>
              <a:t> for Treatment-Naïve and</a:t>
            </a:r>
            <a:br>
              <a:rPr lang="en-US" dirty="0"/>
            </a:br>
            <a:r>
              <a:rPr lang="en-US" dirty="0"/>
              <a:t>Previously Treated HER2-Mutated NSCLC</a:t>
            </a:r>
          </a:p>
        </p:txBody>
      </p:sp>
      <p:sp>
        <p:nvSpPr>
          <p:cNvPr id="4" name="TextBox 3">
            <a:extLst>
              <a:ext uri="{FF2B5EF4-FFF2-40B4-BE49-F238E27FC236}">
                <a16:creationId xmlns:a16="http://schemas.microsoft.com/office/drawing/2014/main" id="{90521904-BBB1-2155-C5EB-4D784BC6E9A2}"/>
              </a:ext>
            </a:extLst>
          </p:cNvPr>
          <p:cNvSpPr txBox="1"/>
          <p:nvPr/>
        </p:nvSpPr>
        <p:spPr>
          <a:xfrm>
            <a:off x="93233" y="6446321"/>
            <a:ext cx="350108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Loong HH et al. ASCO 2026;Abstract 8622. </a:t>
            </a:r>
          </a:p>
        </p:txBody>
      </p:sp>
      <p:sp>
        <p:nvSpPr>
          <p:cNvPr id="5" name="Rectangle 4">
            <a:extLst>
              <a:ext uri="{FF2B5EF4-FFF2-40B4-BE49-F238E27FC236}">
                <a16:creationId xmlns:a16="http://schemas.microsoft.com/office/drawing/2014/main" id="{7F9BF3F1-F8D7-4D1B-4CC3-2306F1CC8C72}"/>
              </a:ext>
            </a:extLst>
          </p:cNvPr>
          <p:cNvSpPr/>
          <p:nvPr/>
        </p:nvSpPr>
        <p:spPr bwMode="auto">
          <a:xfrm>
            <a:off x="628650" y="1370013"/>
            <a:ext cx="10877550"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7" name="Picture 6">
            <a:extLst>
              <a:ext uri="{FF2B5EF4-FFF2-40B4-BE49-F238E27FC236}">
                <a16:creationId xmlns:a16="http://schemas.microsoft.com/office/drawing/2014/main" id="{EED677D5-50B8-03C4-5C42-25CC270F28A6}"/>
              </a:ext>
            </a:extLst>
          </p:cNvPr>
          <p:cNvPicPr>
            <a:picLocks noChangeAspect="1"/>
          </p:cNvPicPr>
          <p:nvPr/>
        </p:nvPicPr>
        <p:blipFill>
          <a:blip r:embed="rId2"/>
          <a:stretch>
            <a:fillRect/>
          </a:stretch>
        </p:blipFill>
        <p:spPr>
          <a:xfrm>
            <a:off x="2463581" y="4016399"/>
            <a:ext cx="7561250" cy="1963418"/>
          </a:xfrm>
          <a:prstGeom prst="rect">
            <a:avLst/>
          </a:prstGeom>
        </p:spPr>
      </p:pic>
      <p:pic>
        <p:nvPicPr>
          <p:cNvPr id="9" name="Picture 8">
            <a:extLst>
              <a:ext uri="{FF2B5EF4-FFF2-40B4-BE49-F238E27FC236}">
                <a16:creationId xmlns:a16="http://schemas.microsoft.com/office/drawing/2014/main" id="{0ABA2545-5FCA-7F93-F36A-E2FC7EBC1D7A}"/>
              </a:ext>
            </a:extLst>
          </p:cNvPr>
          <p:cNvPicPr>
            <a:picLocks noChangeAspect="1"/>
          </p:cNvPicPr>
          <p:nvPr/>
        </p:nvPicPr>
        <p:blipFill>
          <a:blip r:embed="rId3"/>
          <a:stretch>
            <a:fillRect/>
          </a:stretch>
        </p:blipFill>
        <p:spPr>
          <a:xfrm>
            <a:off x="2402462" y="1886883"/>
            <a:ext cx="7683487" cy="2076390"/>
          </a:xfrm>
          <a:prstGeom prst="rect">
            <a:avLst/>
          </a:prstGeom>
        </p:spPr>
      </p:pic>
      <p:sp>
        <p:nvSpPr>
          <p:cNvPr id="10" name="TextBox 9">
            <a:extLst>
              <a:ext uri="{FF2B5EF4-FFF2-40B4-BE49-F238E27FC236}">
                <a16:creationId xmlns:a16="http://schemas.microsoft.com/office/drawing/2014/main" id="{1534F4B5-A9DA-587D-5F51-8D896C114FE8}"/>
              </a:ext>
            </a:extLst>
          </p:cNvPr>
          <p:cNvSpPr txBox="1"/>
          <p:nvPr/>
        </p:nvSpPr>
        <p:spPr>
          <a:xfrm>
            <a:off x="1626584" y="2519914"/>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11" name="TextBox 10">
            <a:extLst>
              <a:ext uri="{FF2B5EF4-FFF2-40B4-BE49-F238E27FC236}">
                <a16:creationId xmlns:a16="http://schemas.microsoft.com/office/drawing/2014/main" id="{B2DB9304-EABA-4A70-5ED8-9E9A324403B3}"/>
              </a:ext>
            </a:extLst>
          </p:cNvPr>
          <p:cNvSpPr txBox="1"/>
          <p:nvPr/>
        </p:nvSpPr>
        <p:spPr>
          <a:xfrm>
            <a:off x="1626583" y="4449075"/>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DoR</a:t>
            </a: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cxnSp>
        <p:nvCxnSpPr>
          <p:cNvPr id="13" name="Straight Connector 12">
            <a:extLst>
              <a:ext uri="{FF2B5EF4-FFF2-40B4-BE49-F238E27FC236}">
                <a16:creationId xmlns:a16="http://schemas.microsoft.com/office/drawing/2014/main" id="{691ECDB4-0B78-42BE-795A-CAA9C6612FCB}"/>
              </a:ext>
            </a:extLst>
          </p:cNvPr>
          <p:cNvCxnSpPr/>
          <p:nvPr/>
        </p:nvCxnSpPr>
        <p:spPr bwMode="auto">
          <a:xfrm>
            <a:off x="6299577" y="1654371"/>
            <a:ext cx="0" cy="3992136"/>
          </a:xfrm>
          <a:prstGeom prst="line">
            <a:avLst/>
          </a:prstGeom>
          <a:solidFill>
            <a:srgbClr val="FFFF00"/>
          </a:solidFill>
          <a:ln w="9525" cap="flat" cmpd="sng" algn="ctr">
            <a:solidFill>
              <a:schemeClr val="tx1"/>
            </a:solidFill>
            <a:prstDash val="dash"/>
            <a:round/>
            <a:headEnd type="none" w="med" len="med"/>
            <a:tailEnd type="none" w="med" len="med"/>
          </a:ln>
          <a:effectLst/>
        </p:spPr>
      </p:cxnSp>
      <p:sp>
        <p:nvSpPr>
          <p:cNvPr id="14" name="TextBox 13">
            <a:extLst>
              <a:ext uri="{FF2B5EF4-FFF2-40B4-BE49-F238E27FC236}">
                <a16:creationId xmlns:a16="http://schemas.microsoft.com/office/drawing/2014/main" id="{71E65DB5-A814-FD78-3E39-BA6CE5DEE224}"/>
              </a:ext>
            </a:extLst>
          </p:cNvPr>
          <p:cNvSpPr txBox="1"/>
          <p:nvPr/>
        </p:nvSpPr>
        <p:spPr>
          <a:xfrm>
            <a:off x="1834015" y="1460769"/>
            <a:ext cx="45339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S PGothic" charset="0"/>
                <a:cs typeface="+mn-cs"/>
              </a:rPr>
              <a:t>Cohort D</a:t>
            </a:r>
            <a:endParaRPr kumimoji="0" lang="en-US" sz="1400" b="0" i="0" u="none" strike="noStrike" kern="1200" cap="none" spc="0" normalizeH="0" baseline="0" noProof="0" dirty="0">
              <a:ln>
                <a:noFill/>
              </a:ln>
              <a:solidFill>
                <a:prstClr val="black"/>
              </a:solidFill>
              <a:effectLst/>
              <a:uLnTx/>
              <a:uFillTx/>
              <a:latin typeface="Arial"/>
              <a:ea typeface="MS PGothic" charset="0"/>
              <a:cs typeface="+mn-cs"/>
            </a:endParaRPr>
          </a:p>
        </p:txBody>
      </p:sp>
      <p:sp>
        <p:nvSpPr>
          <p:cNvPr id="15" name="TextBox 14">
            <a:extLst>
              <a:ext uri="{FF2B5EF4-FFF2-40B4-BE49-F238E27FC236}">
                <a16:creationId xmlns:a16="http://schemas.microsoft.com/office/drawing/2014/main" id="{E485E91B-718A-3524-D052-DD1FD530C2C4}"/>
              </a:ext>
            </a:extLst>
          </p:cNvPr>
          <p:cNvSpPr txBox="1"/>
          <p:nvPr/>
        </p:nvSpPr>
        <p:spPr>
          <a:xfrm>
            <a:off x="6499225" y="1507913"/>
            <a:ext cx="390815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S PGothic" charset="0"/>
                <a:cs typeface="+mn-cs"/>
              </a:rPr>
              <a:t>Cohort F</a:t>
            </a:r>
            <a:endParaRPr kumimoji="0" lang="en-US" sz="1400" b="0" i="0" u="none" strike="noStrike" kern="1200" cap="none" spc="0" normalizeH="0" baseline="0" noProof="0" dirty="0">
              <a:ln>
                <a:noFill/>
              </a:ln>
              <a:solidFill>
                <a:prstClr val="black"/>
              </a:solidFill>
              <a:effectLst/>
              <a:uLnTx/>
              <a:uFillTx/>
              <a:latin typeface="Arial"/>
              <a:ea typeface="MS PGothic" charset="0"/>
              <a:cs typeface="+mn-cs"/>
            </a:endParaRPr>
          </a:p>
        </p:txBody>
      </p:sp>
    </p:spTree>
    <p:extLst>
      <p:ext uri="{BB962C8B-B14F-4D97-AF65-F5344CB8AC3E}">
        <p14:creationId xmlns:p14="http://schemas.microsoft.com/office/powerpoint/2010/main" val="41241691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5E70B-4C26-F989-07BB-80F492764785}"/>
              </a:ext>
            </a:extLst>
          </p:cNvPr>
          <p:cNvSpPr>
            <a:spLocks noGrp="1"/>
          </p:cNvSpPr>
          <p:nvPr>
            <p:ph type="title"/>
          </p:nvPr>
        </p:nvSpPr>
        <p:spPr>
          <a:xfrm>
            <a:off x="0" y="227013"/>
            <a:ext cx="12192000" cy="1143000"/>
          </a:xfrm>
        </p:spPr>
        <p:txBody>
          <a:bodyPr/>
          <a:lstStyle/>
          <a:p>
            <a:r>
              <a:rPr lang="en-US" dirty="0"/>
              <a:t>Select Ongoing Phase III Trials of HER2-Targeted Therapy for NSCLC</a:t>
            </a:r>
          </a:p>
        </p:txBody>
      </p:sp>
      <p:graphicFrame>
        <p:nvGraphicFramePr>
          <p:cNvPr id="4" name="Table 3">
            <a:extLst>
              <a:ext uri="{FF2B5EF4-FFF2-40B4-BE49-F238E27FC236}">
                <a16:creationId xmlns:a16="http://schemas.microsoft.com/office/drawing/2014/main" id="{8DDE875C-66A8-DE12-0756-757F80652EC0}"/>
              </a:ext>
            </a:extLst>
          </p:cNvPr>
          <p:cNvGraphicFramePr>
            <a:graphicFrameLocks noGrp="1"/>
          </p:cNvGraphicFramePr>
          <p:nvPr/>
        </p:nvGraphicFramePr>
        <p:xfrm>
          <a:off x="762000" y="1688066"/>
          <a:ext cx="10800080" cy="3496582"/>
        </p:xfrm>
        <a:graphic>
          <a:graphicData uri="http://schemas.openxmlformats.org/drawingml/2006/table">
            <a:tbl>
              <a:tblPr firstRow="1" bandRow="1">
                <a:tableStyleId>{21E4AEA4-8DFA-4A89-87EB-49C32662AFE0}</a:tableStyleId>
              </a:tblPr>
              <a:tblGrid>
                <a:gridCol w="2128378">
                  <a:extLst>
                    <a:ext uri="{9D8B030D-6E8A-4147-A177-3AD203B41FA5}">
                      <a16:colId xmlns:a16="http://schemas.microsoft.com/office/drawing/2014/main" val="2469764654"/>
                    </a:ext>
                  </a:extLst>
                </a:gridCol>
                <a:gridCol w="719047">
                  <a:extLst>
                    <a:ext uri="{9D8B030D-6E8A-4147-A177-3AD203B41FA5}">
                      <a16:colId xmlns:a16="http://schemas.microsoft.com/office/drawing/2014/main" val="1841560710"/>
                    </a:ext>
                  </a:extLst>
                </a:gridCol>
                <a:gridCol w="2774225">
                  <a:extLst>
                    <a:ext uri="{9D8B030D-6E8A-4147-A177-3AD203B41FA5}">
                      <a16:colId xmlns:a16="http://schemas.microsoft.com/office/drawing/2014/main" val="945789908"/>
                    </a:ext>
                  </a:extLst>
                </a:gridCol>
                <a:gridCol w="2429073">
                  <a:extLst>
                    <a:ext uri="{9D8B030D-6E8A-4147-A177-3AD203B41FA5}">
                      <a16:colId xmlns:a16="http://schemas.microsoft.com/office/drawing/2014/main" val="3535754312"/>
                    </a:ext>
                  </a:extLst>
                </a:gridCol>
                <a:gridCol w="1207999">
                  <a:extLst>
                    <a:ext uri="{9D8B030D-6E8A-4147-A177-3AD203B41FA5}">
                      <a16:colId xmlns:a16="http://schemas.microsoft.com/office/drawing/2014/main" val="3644202275"/>
                    </a:ext>
                  </a:extLst>
                </a:gridCol>
                <a:gridCol w="1541358">
                  <a:extLst>
                    <a:ext uri="{9D8B030D-6E8A-4147-A177-3AD203B41FA5}">
                      <a16:colId xmlns:a16="http://schemas.microsoft.com/office/drawing/2014/main" val="2116282105"/>
                    </a:ext>
                  </a:extLst>
                </a:gridCol>
              </a:tblGrid>
              <a:tr h="884126">
                <a:tc>
                  <a:txBody>
                    <a:bodyPr/>
                    <a:lstStyle/>
                    <a:p>
                      <a:pPr algn="ctr"/>
                      <a:r>
                        <a:rPr lang="en-US"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Key endpoints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795713">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DESTINY-Lung06</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mn-lt"/>
                          <a:ea typeface="+mn-ea"/>
                          <a:cs typeface="+mn-cs"/>
                        </a:rPr>
                        <a:t>(NCT06899126)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t>686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1L HER2-overexpressing, PD-L1 TPS &lt;50% NSCLC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T-</a:t>
                      </a:r>
                      <a:r>
                        <a:rPr lang="en-US" sz="1600" dirty="0" err="1"/>
                        <a:t>DXd</a:t>
                      </a:r>
                      <a:r>
                        <a:rPr lang="en-US" sz="1600" dirty="0"/>
                        <a:t> + pembrolizumab versus pembrolizumab + chemotherapy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i="0" kern="1200" dirty="0">
                          <a:solidFill>
                            <a:schemeClr val="dk1"/>
                          </a:solidFill>
                          <a:effectLst/>
                          <a:latin typeface="+mn-lt"/>
                          <a:ea typeface="+mn-ea"/>
                          <a:cs typeface="+mn-cs"/>
                        </a:rPr>
                        <a:t>2032-11-24</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04708"/>
                  </a:ext>
                </a:extLst>
              </a:tr>
              <a:tr h="559946">
                <a:tc>
                  <a:txBody>
                    <a:bodyPr/>
                    <a:lstStyle/>
                    <a:p>
                      <a:r>
                        <a:rPr lang="en-US" sz="1600" dirty="0" err="1"/>
                        <a:t>Beamion</a:t>
                      </a:r>
                      <a:r>
                        <a:rPr lang="en-US" sz="1600" dirty="0"/>
                        <a:t> LUNG-2 (</a:t>
                      </a:r>
                      <a:r>
                        <a:rPr lang="en-US" sz="1600" b="0" i="0" kern="1200" dirty="0">
                          <a:solidFill>
                            <a:schemeClr val="dk1"/>
                          </a:solidFill>
                          <a:effectLst/>
                          <a:latin typeface="+mn-lt"/>
                          <a:ea typeface="+mn-ea"/>
                          <a:cs typeface="+mn-cs"/>
                        </a:rPr>
                        <a:t>NCT06151574)</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dirty="0"/>
                        <a:t>428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dirty="0"/>
                        <a:t>1L </a:t>
                      </a:r>
                      <a:r>
                        <a:rPr lang="en-US" sz="1600" dirty="0" err="1"/>
                        <a:t>nonsquamous</a:t>
                      </a:r>
                      <a:r>
                        <a:rPr lang="en-US" sz="1600" dirty="0"/>
                        <a:t> NSCLC with HER2 TKD mutations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err="1"/>
                        <a:t>Zongertinib</a:t>
                      </a:r>
                      <a:r>
                        <a:rPr lang="en-US" sz="1600" dirty="0"/>
                        <a:t> versus standard 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b="0" i="0" kern="1200" dirty="0">
                          <a:solidFill>
                            <a:schemeClr val="dk1"/>
                          </a:solidFill>
                          <a:effectLst/>
                          <a:latin typeface="+mn-lt"/>
                          <a:ea typeface="+mn-ea"/>
                          <a:cs typeface="+mn-cs"/>
                        </a:rPr>
                        <a:t>2028-01-28</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1453022609"/>
                  </a:ext>
                </a:extLst>
              </a:tr>
              <a:tr h="600982">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err="1"/>
                        <a:t>Beamion</a:t>
                      </a:r>
                      <a:r>
                        <a:rPr lang="en-US" sz="1600" dirty="0"/>
                        <a:t> LUNG-3 (NCT07195695)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t>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Adjuvant; </a:t>
                      </a:r>
                      <a:r>
                        <a:rPr lang="en-US" sz="1600" dirty="0" err="1"/>
                        <a:t>Resectable</a:t>
                      </a:r>
                      <a:r>
                        <a:rPr lang="en-US" sz="1600" dirty="0"/>
                        <a:t>, Stage II-IIIB HER2-mutated NSCLC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err="1"/>
                        <a:t>Zongertinib</a:t>
                      </a:r>
                      <a:r>
                        <a:rPr lang="en-US" sz="1600" dirty="0"/>
                        <a:t> versus standard 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t>DFS,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b="0" i="0" kern="1200" dirty="0">
                          <a:solidFill>
                            <a:schemeClr val="dk1"/>
                          </a:solidFill>
                          <a:effectLst/>
                          <a:latin typeface="+mn-lt"/>
                          <a:ea typeface="+mn-ea"/>
                          <a:cs typeface="+mn-cs"/>
                        </a:rPr>
                        <a:t>2036-09-02</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9750554"/>
                  </a:ext>
                </a:extLst>
              </a:tr>
              <a:tr h="559946">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SOHO-02</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NCT06452277)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dirty="0"/>
                        <a:t>444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dirty="0"/>
                        <a:t>1L HER2-mutated NSCLC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b="0" i="0" kern="1200" dirty="0" err="1">
                          <a:solidFill>
                            <a:schemeClr val="dk1"/>
                          </a:solidFill>
                          <a:effectLst/>
                          <a:latin typeface="+mn-lt"/>
                          <a:ea typeface="+mn-ea"/>
                          <a:cs typeface="+mn-cs"/>
                        </a:rPr>
                        <a:t>Sevabertinib</a:t>
                      </a:r>
                      <a:r>
                        <a:rPr lang="en-US" sz="1600" b="0" i="0" kern="1200" dirty="0">
                          <a:solidFill>
                            <a:schemeClr val="dk1"/>
                          </a:solidFill>
                          <a:effectLst/>
                          <a:latin typeface="+mn-lt"/>
                          <a:ea typeface="+mn-ea"/>
                          <a:cs typeface="+mn-cs"/>
                        </a:rPr>
                        <a:t> </a:t>
                      </a:r>
                      <a:r>
                        <a:rPr lang="en-US" sz="1600" dirty="0"/>
                        <a:t>versus standard 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b="0" i="0" kern="1200" dirty="0">
                          <a:solidFill>
                            <a:schemeClr val="dk1"/>
                          </a:solidFill>
                          <a:effectLst/>
                          <a:latin typeface="+mn-lt"/>
                          <a:ea typeface="+mn-ea"/>
                          <a:cs typeface="+mn-cs"/>
                        </a:rPr>
                        <a:t>2029-06-27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2737193836"/>
                  </a:ext>
                </a:extLst>
              </a:tr>
            </a:tbl>
          </a:graphicData>
        </a:graphic>
      </p:graphicFrame>
      <p:sp>
        <p:nvSpPr>
          <p:cNvPr id="5" name="TextBox 4">
            <a:extLst>
              <a:ext uri="{FF2B5EF4-FFF2-40B4-BE49-F238E27FC236}">
                <a16:creationId xmlns:a16="http://schemas.microsoft.com/office/drawing/2014/main" id="{2B98F045-0F6A-6476-4ECF-0013CF0A0B9E}"/>
              </a:ext>
            </a:extLst>
          </p:cNvPr>
          <p:cNvSpPr txBox="1"/>
          <p:nvPr/>
        </p:nvSpPr>
        <p:spPr>
          <a:xfrm>
            <a:off x="742256" y="5184648"/>
            <a:ext cx="6096000"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TPS = tumor proportion score</a:t>
            </a:r>
          </a:p>
        </p:txBody>
      </p:sp>
    </p:spTree>
    <p:extLst>
      <p:ext uri="{BB962C8B-B14F-4D97-AF65-F5344CB8AC3E}">
        <p14:creationId xmlns:p14="http://schemas.microsoft.com/office/powerpoint/2010/main" val="3675791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6BDEC-0DBD-9EEB-5880-EB71887E62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E8499D-4334-3A6E-3FE8-274619BD009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42F437D8-BF4F-8A89-ECDA-21E895816779}"/>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Liu</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EGFR Mutations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HER2 Alterations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Times New Roman" panose="02020603050405020304" pitchFamily="18" charset="0"/>
                <a:cs typeface="Times New Roman" panose="02020603050405020304" pitchFamily="18" charset="0"/>
              </a:rPr>
              <a:t>ALK Fusions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Available and Investigational Immunotherapies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Small Cell Lung Cancer</a:t>
            </a:r>
          </a:p>
        </p:txBody>
      </p:sp>
    </p:spTree>
    <p:extLst>
      <p:ext uri="{BB962C8B-B14F-4D97-AF65-F5344CB8AC3E}">
        <p14:creationId xmlns:p14="http://schemas.microsoft.com/office/powerpoint/2010/main" val="2712706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4D6B-0C7E-834C-6980-06E2FB9E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495D-3203-8A07-60C1-23CF986363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58966D4-896E-B009-6BF0-F15B534BB025}"/>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45-year-old never smoker presents with metastatic lung adenocarcinoma and multiple asymptomatic brain metastases, the largest measuring 1.2 cm. NGS demonstrates an EML4-ALK fusion. ECOG PS is 0.</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solidFill>
                  <a:schemeClr val="tx1"/>
                </a:solidFill>
              </a:rPr>
              <a:t>In general, what is your preferred first-line treatment for metastatic NSCLC with an ALK fusion?</a:t>
            </a:r>
          </a:p>
          <a:p>
            <a:pPr marL="98425" indent="0">
              <a:lnSpc>
                <a:spcPct val="100000"/>
              </a:lnSpc>
              <a:buNone/>
            </a:pPr>
            <a:r>
              <a:rPr lang="en-US" sz="2400" dirty="0">
                <a:solidFill>
                  <a:schemeClr val="tx1"/>
                </a:solidFill>
              </a:rPr>
              <a:t>Which ALK inhibitor would you choose in the first line for this patient with baseline CNS disease? </a:t>
            </a:r>
          </a:p>
          <a:p>
            <a:pPr marL="98425" indent="0">
              <a:lnSpc>
                <a:spcPct val="100000"/>
              </a:lnSpc>
              <a:buNone/>
            </a:pPr>
            <a:r>
              <a:rPr lang="en-US" sz="2400" dirty="0">
                <a:solidFill>
                  <a:schemeClr val="tx1"/>
                </a:solidFill>
              </a:rPr>
              <a:t>When can highly CNS-active systemic therapy allow you to defer brain radiation?</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4879099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03662-D55A-6B29-0FDA-0A70A0F43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DAD38-19A3-3FA5-FB64-1FF0D122035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FB38A533-2603-3D6F-6435-E68C1A4C3027}"/>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I have a patient right now who has Stage III unresectable disease, is getting chemoradiation and has an ALK gene rearrangement. </a:t>
            </a:r>
          </a:p>
          <a:p>
            <a:pPr marL="98425" indent="0">
              <a:lnSpc>
                <a:spcPct val="100000"/>
              </a:lnSpc>
              <a:spcBef>
                <a:spcPts val="264"/>
              </a:spcBef>
              <a:buNone/>
            </a:pPr>
            <a:r>
              <a:rPr lang="en-US" sz="2400" dirty="0">
                <a:solidFill>
                  <a:srgbClr val="171AA2"/>
                </a:solidFill>
              </a:rPr>
              <a:t>                                                                                               Brian P Mulherin, MD 		</a:t>
            </a:r>
          </a:p>
          <a:p>
            <a:pPr marL="98425" indent="0">
              <a:lnSpc>
                <a:spcPct val="100000"/>
              </a:lnSpc>
              <a:buNone/>
            </a:pPr>
            <a:r>
              <a:rPr lang="en-US" sz="2400" dirty="0">
                <a:solidFill>
                  <a:schemeClr val="tx1"/>
                </a:solidFill>
              </a:rPr>
              <a:t>In patients with unresectable locally advanced NSCLC, for which actionable genomic alterations do you (or would you like to) recommend targeted treatment rather than durvalumab consolidation after chemoradiation therapy?</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1921395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28F22F3-FDD0-8971-718E-022CDEA74F15}"/>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ED34A872-81B7-1944-8C82-507D984A0D24}"/>
              </a:ext>
            </a:extLst>
          </p:cNvPr>
          <p:cNvSpPr>
            <a:spLocks noGrp="1"/>
          </p:cNvSpPr>
          <p:nvPr>
            <p:ph type="title"/>
          </p:nvPr>
        </p:nvSpPr>
        <p:spPr/>
        <p:txBody>
          <a:bodyPr/>
          <a:lstStyle/>
          <a:p>
            <a:r>
              <a:rPr lang="en-US" dirty="0"/>
              <a:t>Targeting ALK in NSCLC</a:t>
            </a:r>
          </a:p>
        </p:txBody>
      </p:sp>
      <p:pic>
        <p:nvPicPr>
          <p:cNvPr id="5" name="Picture 4">
            <a:extLst>
              <a:ext uri="{FF2B5EF4-FFF2-40B4-BE49-F238E27FC236}">
                <a16:creationId xmlns:a16="http://schemas.microsoft.com/office/drawing/2014/main" id="{DE6330B4-DC12-70C3-8256-7C502350B5B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1332" b="2772"/>
          <a:stretch>
            <a:fillRect/>
          </a:stretch>
        </p:blipFill>
        <p:spPr>
          <a:xfrm>
            <a:off x="615950" y="1659738"/>
            <a:ext cx="5149850" cy="2120526"/>
          </a:xfrm>
          <a:prstGeom prst="rect">
            <a:avLst/>
          </a:prstGeom>
        </p:spPr>
      </p:pic>
      <p:pic>
        <p:nvPicPr>
          <p:cNvPr id="7" name="Picture 6">
            <a:extLst>
              <a:ext uri="{FF2B5EF4-FFF2-40B4-BE49-F238E27FC236}">
                <a16:creationId xmlns:a16="http://schemas.microsoft.com/office/drawing/2014/main" id="{9CDC6942-2E30-417D-8928-2E2569690CEF}"/>
              </a:ext>
            </a:extLst>
          </p:cNvPr>
          <p:cNvPicPr>
            <a:picLocks noChangeAspect="1"/>
          </p:cNvPicPr>
          <p:nvPr/>
        </p:nvPicPr>
        <p:blipFill>
          <a:blip r:embed="rId4"/>
          <a:stretch>
            <a:fillRect/>
          </a:stretch>
        </p:blipFill>
        <p:spPr>
          <a:xfrm>
            <a:off x="4386385" y="3791220"/>
            <a:ext cx="2554678" cy="1468437"/>
          </a:xfrm>
          <a:prstGeom prst="rect">
            <a:avLst/>
          </a:prstGeom>
        </p:spPr>
      </p:pic>
      <p:pic>
        <p:nvPicPr>
          <p:cNvPr id="9" name="Picture 8">
            <a:extLst>
              <a:ext uri="{FF2B5EF4-FFF2-40B4-BE49-F238E27FC236}">
                <a16:creationId xmlns:a16="http://schemas.microsoft.com/office/drawing/2014/main" id="{A32B7569-16EE-9FF0-D0A3-D2565C20255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6857046" y="1566136"/>
            <a:ext cx="4562282" cy="4057650"/>
          </a:xfrm>
          <a:prstGeom prst="rect">
            <a:avLst/>
          </a:prstGeom>
        </p:spPr>
      </p:pic>
      <p:sp>
        <p:nvSpPr>
          <p:cNvPr id="10" name="TextBox 9">
            <a:extLst>
              <a:ext uri="{FF2B5EF4-FFF2-40B4-BE49-F238E27FC236}">
                <a16:creationId xmlns:a16="http://schemas.microsoft.com/office/drawing/2014/main" id="{03069B0E-391A-D5FE-0831-06F88A55F3C3}"/>
              </a:ext>
            </a:extLst>
          </p:cNvPr>
          <p:cNvSpPr txBox="1"/>
          <p:nvPr/>
        </p:nvSpPr>
        <p:spPr>
          <a:xfrm>
            <a:off x="151769" y="6481209"/>
            <a:ext cx="384284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Lin J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Cancer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Discov</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2024;14(12):2367-86.</a:t>
            </a:r>
          </a:p>
        </p:txBody>
      </p:sp>
      <p:sp>
        <p:nvSpPr>
          <p:cNvPr id="13" name="Right Brace 12">
            <a:extLst>
              <a:ext uri="{FF2B5EF4-FFF2-40B4-BE49-F238E27FC236}">
                <a16:creationId xmlns:a16="http://schemas.microsoft.com/office/drawing/2014/main" id="{0B9C1026-043B-CB54-A4A6-3ABB2A919CBB}"/>
              </a:ext>
            </a:extLst>
          </p:cNvPr>
          <p:cNvSpPr/>
          <p:nvPr/>
        </p:nvSpPr>
        <p:spPr bwMode="auto">
          <a:xfrm rot="5400000">
            <a:off x="2387600" y="2781571"/>
            <a:ext cx="546100" cy="2565400"/>
          </a:xfrm>
          <a:prstGeom prst="rightBrac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cxnSp>
        <p:nvCxnSpPr>
          <p:cNvPr id="15" name="Straight Arrow Connector 14">
            <a:extLst>
              <a:ext uri="{FF2B5EF4-FFF2-40B4-BE49-F238E27FC236}">
                <a16:creationId xmlns:a16="http://schemas.microsoft.com/office/drawing/2014/main" id="{345BB419-A41E-9DDD-292B-6FED0E75E0B5}"/>
              </a:ext>
            </a:extLst>
          </p:cNvPr>
          <p:cNvCxnSpPr>
            <a:cxnSpLocks/>
          </p:cNvCxnSpPr>
          <p:nvPr/>
        </p:nvCxnSpPr>
        <p:spPr bwMode="auto">
          <a:xfrm>
            <a:off x="5181600" y="3448184"/>
            <a:ext cx="275016" cy="433672"/>
          </a:xfrm>
          <a:prstGeom prst="straightConnector1">
            <a:avLst/>
          </a:prstGeom>
          <a:ln>
            <a:headEnd type="none" w="med" len="med"/>
            <a:tailEnd type="triangle"/>
          </a:ln>
        </p:spPr>
        <p:style>
          <a:lnRef idx="1">
            <a:schemeClr val="accent2"/>
          </a:lnRef>
          <a:fillRef idx="0">
            <a:schemeClr val="accent2"/>
          </a:fillRef>
          <a:effectRef idx="0">
            <a:schemeClr val="accent2"/>
          </a:effectRef>
          <a:fontRef idx="minor">
            <a:schemeClr val="tx1"/>
          </a:fontRef>
        </p:style>
      </p:cxnSp>
      <p:sp>
        <p:nvSpPr>
          <p:cNvPr id="16" name="TextBox 15">
            <a:extLst>
              <a:ext uri="{FF2B5EF4-FFF2-40B4-BE49-F238E27FC236}">
                <a16:creationId xmlns:a16="http://schemas.microsoft.com/office/drawing/2014/main" id="{8901F1C3-B955-E8C4-2DE2-CD018823F543}"/>
              </a:ext>
            </a:extLst>
          </p:cNvPr>
          <p:cNvSpPr txBox="1"/>
          <p:nvPr/>
        </p:nvSpPr>
        <p:spPr>
          <a:xfrm>
            <a:off x="1119472" y="4337321"/>
            <a:ext cx="355811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Treatment-emergent drug-resistant ALK mutations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a:ea typeface="MS PGothic"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Brain metastases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a:ea typeface="MS PGothic"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TRK-related neurologic AEs</a:t>
            </a:r>
          </a:p>
        </p:txBody>
      </p:sp>
      <p:cxnSp>
        <p:nvCxnSpPr>
          <p:cNvPr id="19" name="Straight Arrow Connector 18">
            <a:extLst>
              <a:ext uri="{FF2B5EF4-FFF2-40B4-BE49-F238E27FC236}">
                <a16:creationId xmlns:a16="http://schemas.microsoft.com/office/drawing/2014/main" id="{1B873BD8-893D-7A98-567E-DBF08B1DEE13}"/>
              </a:ext>
            </a:extLst>
          </p:cNvPr>
          <p:cNvCxnSpPr>
            <a:cxnSpLocks/>
          </p:cNvCxnSpPr>
          <p:nvPr/>
        </p:nvCxnSpPr>
        <p:spPr bwMode="auto">
          <a:xfrm>
            <a:off x="5609016" y="3225870"/>
            <a:ext cx="779084" cy="0"/>
          </a:xfrm>
          <a:prstGeom prst="straightConnector1">
            <a:avLst/>
          </a:prstGeom>
          <a:ln>
            <a:headEnd type="none" w="med" len="med"/>
            <a:tailEnd type="triangle"/>
          </a:ln>
        </p:spPr>
        <p:style>
          <a:lnRef idx="1">
            <a:schemeClr val="accent2"/>
          </a:lnRef>
          <a:fillRef idx="0">
            <a:schemeClr val="accent2"/>
          </a:fillRef>
          <a:effectRef idx="0">
            <a:schemeClr val="accent2"/>
          </a:effectRef>
          <a:fontRef idx="minor">
            <a:schemeClr val="tx1"/>
          </a:fontRef>
        </p:style>
      </p:cxnSp>
      <p:pic>
        <p:nvPicPr>
          <p:cNvPr id="4" name="Graphic 3" descr="Close with solid fill">
            <a:extLst>
              <a:ext uri="{FF2B5EF4-FFF2-40B4-BE49-F238E27FC236}">
                <a16:creationId xmlns:a16="http://schemas.microsoft.com/office/drawing/2014/main" id="{17CCB9A4-B10C-2199-F08E-9164D950424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2181" y="4343003"/>
            <a:ext cx="364870" cy="364870"/>
          </a:xfrm>
          <a:prstGeom prst="rect">
            <a:avLst/>
          </a:prstGeom>
        </p:spPr>
      </p:pic>
      <p:pic>
        <p:nvPicPr>
          <p:cNvPr id="6" name="Graphic 5" descr="Close with solid fill">
            <a:extLst>
              <a:ext uri="{FF2B5EF4-FFF2-40B4-BE49-F238E27FC236}">
                <a16:creationId xmlns:a16="http://schemas.microsoft.com/office/drawing/2014/main" id="{DDCC0BEE-F0D1-CDBA-CF6E-93B3A9898A6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3941" y="4878467"/>
            <a:ext cx="364870" cy="364870"/>
          </a:xfrm>
          <a:prstGeom prst="rect">
            <a:avLst/>
          </a:prstGeom>
        </p:spPr>
      </p:pic>
      <p:pic>
        <p:nvPicPr>
          <p:cNvPr id="8" name="Graphic 7" descr="Close with solid fill">
            <a:extLst>
              <a:ext uri="{FF2B5EF4-FFF2-40B4-BE49-F238E27FC236}">
                <a16:creationId xmlns:a16="http://schemas.microsoft.com/office/drawing/2014/main" id="{9468B1B9-14E9-423A-2765-3ADD8A91647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3941" y="5298596"/>
            <a:ext cx="364870" cy="364870"/>
          </a:xfrm>
          <a:prstGeom prst="rect">
            <a:avLst/>
          </a:prstGeom>
        </p:spPr>
      </p:pic>
    </p:spTree>
    <p:extLst>
      <p:ext uri="{BB962C8B-B14F-4D97-AF65-F5344CB8AC3E}">
        <p14:creationId xmlns:p14="http://schemas.microsoft.com/office/powerpoint/2010/main" val="8717271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24984-C010-7994-4CCA-CDB5156204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0E65C1-89EE-5002-BDEC-0C79CFA2E6B4}"/>
              </a:ext>
            </a:extLst>
          </p:cNvPr>
          <p:cNvSpPr>
            <a:spLocks noGrp="1"/>
          </p:cNvSpPr>
          <p:nvPr>
            <p:ph type="title"/>
          </p:nvPr>
        </p:nvSpPr>
        <p:spPr>
          <a:xfrm>
            <a:off x="912286" y="227013"/>
            <a:ext cx="10358967" cy="778827"/>
          </a:xfrm>
        </p:spPr>
        <p:txBody>
          <a:bodyPr/>
          <a:lstStyle/>
          <a:p>
            <a:r>
              <a:rPr lang="en-US" dirty="0"/>
              <a:t>ALKOVE-1: Efficacy of </a:t>
            </a:r>
            <a:r>
              <a:rPr lang="en-US" dirty="0" err="1"/>
              <a:t>Neladalkib</a:t>
            </a:r>
            <a:r>
              <a:rPr lang="en-US" dirty="0"/>
              <a:t> for ALK TKI-Naïve Disease</a:t>
            </a:r>
          </a:p>
        </p:txBody>
      </p:sp>
      <p:pic>
        <p:nvPicPr>
          <p:cNvPr id="4" name="Picture 3">
            <a:extLst>
              <a:ext uri="{FF2B5EF4-FFF2-40B4-BE49-F238E27FC236}">
                <a16:creationId xmlns:a16="http://schemas.microsoft.com/office/drawing/2014/main" id="{595E7FF4-D22E-2826-11D6-E03C2380804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35343" y="1198881"/>
            <a:ext cx="11486302" cy="4740006"/>
          </a:xfrm>
          <a:prstGeom prst="rect">
            <a:avLst/>
          </a:prstGeom>
        </p:spPr>
      </p:pic>
      <p:sp>
        <p:nvSpPr>
          <p:cNvPr id="3" name="TextBox 2">
            <a:extLst>
              <a:ext uri="{FF2B5EF4-FFF2-40B4-BE49-F238E27FC236}">
                <a16:creationId xmlns:a16="http://schemas.microsoft.com/office/drawing/2014/main" id="{06D78FD0-EFE8-67F9-444C-8E89F79F2974}"/>
              </a:ext>
            </a:extLst>
          </p:cNvPr>
          <p:cNvSpPr txBox="1"/>
          <p:nvPr/>
        </p:nvSpPr>
        <p:spPr>
          <a:xfrm>
            <a:off x="160274" y="6492487"/>
            <a:ext cx="3135602"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Lin JJ et al. ASCO 2026;Abstract 8503. </a:t>
            </a:r>
          </a:p>
        </p:txBody>
      </p:sp>
    </p:spTree>
    <p:extLst>
      <p:ext uri="{BB962C8B-B14F-4D97-AF65-F5344CB8AC3E}">
        <p14:creationId xmlns:p14="http://schemas.microsoft.com/office/powerpoint/2010/main" val="3371649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3DA9F-242A-6283-F494-C7C5445711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A6563F-532B-17EA-E2AD-198144BEF5C7}"/>
              </a:ext>
            </a:extLst>
          </p:cNvPr>
          <p:cNvSpPr>
            <a:spLocks noGrp="1"/>
          </p:cNvSpPr>
          <p:nvPr>
            <p:ph idx="1"/>
          </p:nvPr>
        </p:nvSpPr>
        <p:spPr>
          <a:xfrm>
            <a:off x="838200" y="1700808"/>
            <a:ext cx="7617031" cy="4064046"/>
          </a:xfrm>
        </p:spPr>
        <p:txBody>
          <a:bodyPr/>
          <a:lstStyle/>
          <a:p>
            <a:pPr marL="0" lvl="0" indent="0">
              <a:lnSpc>
                <a:spcPct val="100000"/>
              </a:lnSpc>
              <a:buNone/>
            </a:pPr>
            <a:r>
              <a:rPr lang="en-US" sz="2000" dirty="0"/>
              <a:t>79-year-old woman who initially noted a neck node in 2025. She then developed shoulder and hip discomfort and was started on 20 mg of prednisone for presumed polymyalgia rheumatica. She then developed abnormal liver function tests and was found to have extensive abnormality within the liver on ultrasound and MRI leading to a biopsy which revealed diffuse large B-cell lymphoma, </a:t>
            </a:r>
            <a:r>
              <a:rPr lang="en-US" sz="2000" u="sng" dirty="0"/>
              <a:t>non-germinal center subtype</a:t>
            </a:r>
            <a:r>
              <a:rPr lang="en-US" sz="2000" dirty="0"/>
              <a:t> with a Ki-67 fraction of 80%. PET scan revealed disease replacing much of the liver as well as FDG avid disease within multifocal bony sites as well as small volume nodes in the cervical and supraclavicular regions. IPI was a 4 with LDH 366. In February 2026, she initiated polatuzumab plus R CHP chemotherapy. After 3 cycles of treatment, she is in a metabolic complete remission and will complete her therapy next week.</a:t>
            </a:r>
          </a:p>
        </p:txBody>
      </p:sp>
      <p:sp>
        <p:nvSpPr>
          <p:cNvPr id="6" name="TextBox 5">
            <a:extLst>
              <a:ext uri="{FF2B5EF4-FFF2-40B4-BE49-F238E27FC236}">
                <a16:creationId xmlns:a16="http://schemas.microsoft.com/office/drawing/2014/main" id="{7E48C23D-C3C8-E377-6A58-6D18CA12C97D}"/>
              </a:ext>
            </a:extLst>
          </p:cNvPr>
          <p:cNvSpPr txBox="1"/>
          <p:nvPr/>
        </p:nvSpPr>
        <p:spPr>
          <a:xfrm>
            <a:off x="8644760" y="5920758"/>
            <a:ext cx="3109392" cy="369332"/>
          </a:xfrm>
          <a:prstGeom prst="rect">
            <a:avLst/>
          </a:prstGeom>
          <a:noFill/>
        </p:spPr>
        <p:txBody>
          <a:bodyPr wrap="square">
            <a:spAutoFit/>
          </a:bodyPr>
          <a:lstStyle/>
          <a:p>
            <a:pPr algn="ctr"/>
            <a:r>
              <a:rPr lang="en-US" sz="1800" kern="100" dirty="0">
                <a:effectLst/>
                <a:latin typeface="Calibri" panose="020F0502020204030204" pitchFamily="34" charset="0"/>
                <a:ea typeface="Aptos" panose="020B0004020202020204" pitchFamily="34" charset="0"/>
                <a:cs typeface="Calibri" panose="020F0502020204030204" pitchFamily="34" charset="0"/>
              </a:rPr>
              <a:t> Baseline PET</a:t>
            </a:r>
            <a:endParaRPr lang="en-US"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222BEF9-F259-4AF3-BC17-DAADBF9BD004}"/>
              </a:ext>
            </a:extLst>
          </p:cNvPr>
          <p:cNvPicPr>
            <a:picLocks noChangeAspect="1"/>
          </p:cNvPicPr>
          <p:nvPr/>
        </p:nvPicPr>
        <p:blipFill>
          <a:blip r:embed="rId2"/>
          <a:stretch>
            <a:fillRect/>
          </a:stretch>
        </p:blipFill>
        <p:spPr>
          <a:xfrm>
            <a:off x="8980744" y="1700808"/>
            <a:ext cx="2373056" cy="4073821"/>
          </a:xfrm>
          <a:prstGeom prst="rect">
            <a:avLst/>
          </a:prstGeom>
        </p:spPr>
      </p:pic>
      <p:sp>
        <p:nvSpPr>
          <p:cNvPr id="10" name="Title 1">
            <a:extLst>
              <a:ext uri="{FF2B5EF4-FFF2-40B4-BE49-F238E27FC236}">
                <a16:creationId xmlns:a16="http://schemas.microsoft.com/office/drawing/2014/main" id="{F1B08CE3-4689-A61F-CA14-53F1A306C70A}"/>
              </a:ext>
            </a:extLst>
          </p:cNvPr>
          <p:cNvSpPr txBox="1">
            <a:spLocks noGrp="1"/>
          </p:cNvSpPr>
          <p:nvPr>
            <p:ph type="title"/>
          </p:nvPr>
        </p:nvSpPr>
        <p:spPr bwMode="auto">
          <a:prstGeom prst="rect">
            <a:avLst/>
          </a:prstGeom>
          <a:solidFill>
            <a:schemeClr val="accent2"/>
          </a:solid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r>
              <a:rPr lang="en-US" sz="3600" kern="0" dirty="0">
                <a:solidFill>
                  <a:schemeClr val="bg1"/>
                </a:solidFill>
              </a:rPr>
              <a:t>Case Presentation: Dr </a:t>
            </a:r>
            <a:r>
              <a:rPr lang="en-US" sz="3600" kern="0" dirty="0" err="1">
                <a:solidFill>
                  <a:schemeClr val="bg1"/>
                </a:solidFill>
              </a:rPr>
              <a:t>LaCasce</a:t>
            </a:r>
            <a:endParaRPr lang="en-US" sz="3600" kern="0" dirty="0">
              <a:solidFill>
                <a:schemeClr val="bg1"/>
              </a:solidFill>
            </a:endParaRPr>
          </a:p>
        </p:txBody>
      </p:sp>
    </p:spTree>
    <p:extLst>
      <p:ext uri="{BB962C8B-B14F-4D97-AF65-F5344CB8AC3E}">
        <p14:creationId xmlns:p14="http://schemas.microsoft.com/office/powerpoint/2010/main" val="2418259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98536-8944-D086-08F0-50866D6E2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7BAB1-3948-4888-DBD1-9CAFF30AFA0E}"/>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4F2F24F0-F1FA-0831-99CB-B05EF3F6DE2E}"/>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Liu</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EGFR Mutations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HER2 Alterations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Times New Roman" panose="02020603050405020304" pitchFamily="18" charset="0"/>
                <a:cs typeface="Times New Roman" panose="02020603050405020304" pitchFamily="18" charset="0"/>
              </a:rPr>
              <a:t>ALK Fusions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Available and Investigational Immunotherapies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Small Cell Lung Cancer</a:t>
            </a:r>
          </a:p>
        </p:txBody>
      </p:sp>
    </p:spTree>
    <p:extLst>
      <p:ext uri="{BB962C8B-B14F-4D97-AF65-F5344CB8AC3E}">
        <p14:creationId xmlns:p14="http://schemas.microsoft.com/office/powerpoint/2010/main" val="24342256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F457B-2742-7B97-2B70-FEBE0BA6F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256B0-2224-65EC-C4D0-571EF0AA38A9}"/>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78F3CDD6-D249-2026-352A-B5DA2BA1FCEA}"/>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69 y/o woman who presented with SOB, anorexia with a 20-lb weight loss and cough. Imaging showed a 3.4-cm RUL nodule, bulky ipsilateral hilar and mediastinal LAD, 3 liver metastases, a right adrenal metastasis, innumerable bone metastases and 2 asymptomatic cerebellar metastases. Bx confirmed squamous cell carcinoma of the lung, PD-L1 TPS 20%. Tissue- and blood-based NGS showed no actionable genomic alterations. ECOG PS 1. </a:t>
            </a:r>
          </a:p>
          <a:p>
            <a:pPr marL="98425" indent="0">
              <a:lnSpc>
                <a:spcPct val="100000"/>
              </a:lnSpc>
              <a:spcBef>
                <a:spcPts val="264"/>
              </a:spcBef>
              <a:buNone/>
            </a:pPr>
            <a:r>
              <a:rPr lang="en-US" sz="2400" dirty="0">
                <a:solidFill>
                  <a:srgbClr val="171AA2"/>
                </a:solidFill>
              </a:rPr>
              <a:t>                                                                                               Brian P Mulherin, MD 		</a:t>
            </a:r>
          </a:p>
          <a:p>
            <a:pPr marL="98425" indent="0">
              <a:lnSpc>
                <a:spcPct val="100000"/>
              </a:lnSpc>
              <a:buNone/>
            </a:pPr>
            <a:r>
              <a:rPr lang="en-US" sz="2400" dirty="0">
                <a:solidFill>
                  <a:schemeClr val="tx1"/>
                </a:solidFill>
              </a:rPr>
              <a:t>If this patient were to ask you the chances that she would be alive and free of progressive disease with first-line pembrolizumab/chemotherapy after 1 year, how would you respond? What about after 3 years? 5 years? </a:t>
            </a:r>
          </a:p>
          <a:p>
            <a:pPr marL="98425" indent="0">
              <a:lnSpc>
                <a:spcPct val="100000"/>
              </a:lnSpc>
              <a:buNone/>
            </a:pPr>
            <a:endParaRPr lang="en-US" sz="2400" dirty="0">
              <a:solidFill>
                <a:srgbClr val="FF40FF"/>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7726286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69369-F6D9-63E2-A1B8-EF61BE9E3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CC302-4037-7740-08F7-7065961CF38A}"/>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9F349FAF-D830-41F4-745C-4F8E3D294A39}"/>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Do you believe immune checkpoint bispecific antibodies will replace anti-PD-1/PD-L1 antibodies as first-line treatment? Which immune checkpoint bispecific antibodies (PD-1 x VEGF, PD-1 x TIGIT), if any, are you particularly enthusiastic about?  </a:t>
            </a:r>
          </a:p>
          <a:p>
            <a:pPr marL="98425" indent="0">
              <a:lnSpc>
                <a:spcPct val="100000"/>
              </a:lnSpc>
              <a:buNone/>
            </a:pPr>
            <a:r>
              <a:rPr lang="en-US" sz="2400" dirty="0">
                <a:solidFill>
                  <a:schemeClr val="tx1"/>
                </a:solidFill>
              </a:rPr>
              <a:t>This patient has been researching and says, “I’ve read about a drug that’s approved in China and is more effective than what I can currently receive. Will this be available here anytime soon? If it were, would you recommend it?” How would you respond? </a:t>
            </a:r>
          </a:p>
          <a:p>
            <a:pPr marL="98425" indent="0">
              <a:lnSpc>
                <a:spcPct val="100000"/>
              </a:lnSpc>
              <a:buNone/>
            </a:pPr>
            <a:r>
              <a:rPr lang="en-US" sz="2400" dirty="0">
                <a:solidFill>
                  <a:schemeClr val="tx1"/>
                </a:solidFill>
              </a:rPr>
              <a:t> </a:t>
            </a:r>
          </a:p>
          <a:p>
            <a:pPr marL="98425" indent="0">
              <a:lnSpc>
                <a:spcPct val="100000"/>
              </a:lnSpc>
              <a:buNone/>
            </a:pPr>
            <a:endParaRPr lang="en-US" sz="2400" dirty="0">
              <a:solidFill>
                <a:srgbClr val="FF40FF"/>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798184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3DAA0-9704-1A4D-482F-2CACADCEE0ED}"/>
              </a:ext>
            </a:extLst>
          </p:cNvPr>
          <p:cNvSpPr>
            <a:spLocks noGrp="1"/>
          </p:cNvSpPr>
          <p:nvPr>
            <p:ph type="title"/>
          </p:nvPr>
        </p:nvSpPr>
        <p:spPr/>
        <p:txBody>
          <a:bodyPr/>
          <a:lstStyle/>
          <a:p>
            <a:r>
              <a:rPr lang="en-US" dirty="0"/>
              <a:t>Ivonescimab: PD-1 x VEGF Bispecific Antibody</a:t>
            </a:r>
          </a:p>
        </p:txBody>
      </p:sp>
      <p:pic>
        <p:nvPicPr>
          <p:cNvPr id="6" name="Picture 5">
            <a:extLst>
              <a:ext uri="{FF2B5EF4-FFF2-40B4-BE49-F238E27FC236}">
                <a16:creationId xmlns:a16="http://schemas.microsoft.com/office/drawing/2014/main" id="{12BF6C92-6E8F-75D4-BE9D-656832A704E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10" y="1533324"/>
            <a:ext cx="4098080" cy="4108893"/>
          </a:xfrm>
          <a:prstGeom prst="rect">
            <a:avLst/>
          </a:prstGeom>
        </p:spPr>
      </p:pic>
      <p:pic>
        <p:nvPicPr>
          <p:cNvPr id="7" name="Picture 6">
            <a:extLst>
              <a:ext uri="{FF2B5EF4-FFF2-40B4-BE49-F238E27FC236}">
                <a16:creationId xmlns:a16="http://schemas.microsoft.com/office/drawing/2014/main" id="{0AEED133-367A-12CE-6355-95F700B604C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90" y="1533325"/>
            <a:ext cx="6110663" cy="4108893"/>
          </a:xfrm>
          <a:prstGeom prst="rect">
            <a:avLst/>
          </a:prstGeom>
        </p:spPr>
      </p:pic>
      <p:sp>
        <p:nvSpPr>
          <p:cNvPr id="8" name="TextBox 7">
            <a:extLst>
              <a:ext uri="{FF2B5EF4-FFF2-40B4-BE49-F238E27FC236}">
                <a16:creationId xmlns:a16="http://schemas.microsoft.com/office/drawing/2014/main" id="{F09E751E-0EAB-AC3F-AA92-51D91DA9617C}"/>
              </a:ext>
            </a:extLst>
          </p:cNvPr>
          <p:cNvSpPr txBox="1"/>
          <p:nvPr/>
        </p:nvSpPr>
        <p:spPr>
          <a:xfrm>
            <a:off x="-5785" y="64867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Zhang L et al. ASCO 2024;Abstract 8508.</a:t>
            </a:r>
          </a:p>
        </p:txBody>
      </p:sp>
    </p:spTree>
    <p:extLst>
      <p:ext uri="{BB962C8B-B14F-4D97-AF65-F5344CB8AC3E}">
        <p14:creationId xmlns:p14="http://schemas.microsoft.com/office/powerpoint/2010/main" val="26193008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2C7F1-1504-75C3-511A-7DE9D2C1BEE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E77CE242-FEEA-71F1-71CA-D90005C626AA}"/>
              </a:ext>
            </a:extLst>
          </p:cNvPr>
          <p:cNvSpPr/>
          <p:nvPr/>
        </p:nvSpPr>
        <p:spPr bwMode="auto">
          <a:xfrm>
            <a:off x="622169" y="13700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CE9E9F8-2F32-89CB-EA40-911867F0EE3D}"/>
              </a:ext>
            </a:extLst>
          </p:cNvPr>
          <p:cNvSpPr>
            <a:spLocks noGrp="1"/>
          </p:cNvSpPr>
          <p:nvPr>
            <p:ph type="title"/>
          </p:nvPr>
        </p:nvSpPr>
        <p:spPr/>
        <p:txBody>
          <a:bodyPr/>
          <a:lstStyle/>
          <a:p>
            <a:pPr algn="l"/>
            <a:r>
              <a:rPr lang="en-US" dirty="0"/>
              <a:t>HARMONi-6 Trial: First-Line </a:t>
            </a:r>
            <a:r>
              <a:rPr lang="en-US" dirty="0" err="1"/>
              <a:t>Ivonescimab</a:t>
            </a:r>
            <a:r>
              <a:rPr lang="en-US" dirty="0"/>
              <a:t> with Chemotherapy versus Tislelizumab with Chemotherapy for Squamous NSCLC</a:t>
            </a:r>
          </a:p>
        </p:txBody>
      </p:sp>
      <p:sp>
        <p:nvSpPr>
          <p:cNvPr id="8" name="TextBox 7">
            <a:extLst>
              <a:ext uri="{FF2B5EF4-FFF2-40B4-BE49-F238E27FC236}">
                <a16:creationId xmlns:a16="http://schemas.microsoft.com/office/drawing/2014/main" id="{72C11BAA-2839-B4A4-1F37-C70247FECDBA}"/>
              </a:ext>
            </a:extLst>
          </p:cNvPr>
          <p:cNvSpPr txBox="1"/>
          <p:nvPr/>
        </p:nvSpPr>
        <p:spPr>
          <a:xfrm>
            <a:off x="118067" y="6469404"/>
            <a:ext cx="643246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Lu S et al. ESMO 2025;Abstract LBA4. Lu S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2026;407(10548):2620-9.</a:t>
            </a:r>
          </a:p>
        </p:txBody>
      </p:sp>
      <p:pic>
        <p:nvPicPr>
          <p:cNvPr id="3" name="Picture 2">
            <a:extLst>
              <a:ext uri="{FF2B5EF4-FFF2-40B4-BE49-F238E27FC236}">
                <a16:creationId xmlns:a16="http://schemas.microsoft.com/office/drawing/2014/main" id="{46F478ED-BEF4-A9AA-8F1B-F6B54FBE46F5}"/>
              </a:ext>
            </a:extLst>
          </p:cNvPr>
          <p:cNvPicPr>
            <a:picLocks noChangeAspect="1"/>
          </p:cNvPicPr>
          <p:nvPr/>
        </p:nvPicPr>
        <p:blipFill>
          <a:blip r:embed="rId2"/>
          <a:srcRect t="17656"/>
          <a:stretch>
            <a:fillRect/>
          </a:stretch>
        </p:blipFill>
        <p:spPr>
          <a:xfrm>
            <a:off x="3253355" y="1383276"/>
            <a:ext cx="5676828" cy="2291318"/>
          </a:xfrm>
          <a:prstGeom prst="rect">
            <a:avLst/>
          </a:prstGeom>
        </p:spPr>
      </p:pic>
      <p:pic>
        <p:nvPicPr>
          <p:cNvPr id="10" name="Picture 9">
            <a:extLst>
              <a:ext uri="{FF2B5EF4-FFF2-40B4-BE49-F238E27FC236}">
                <a16:creationId xmlns:a16="http://schemas.microsoft.com/office/drawing/2014/main" id="{8862D41D-CEA5-9438-FFE7-14306B457C70}"/>
              </a:ext>
            </a:extLst>
          </p:cNvPr>
          <p:cNvPicPr>
            <a:picLocks noChangeAspect="1"/>
          </p:cNvPicPr>
          <p:nvPr/>
        </p:nvPicPr>
        <p:blipFill>
          <a:blip r:embed="rId3"/>
          <a:stretch>
            <a:fillRect/>
          </a:stretch>
        </p:blipFill>
        <p:spPr>
          <a:xfrm>
            <a:off x="2944764" y="3687857"/>
            <a:ext cx="6467440" cy="2430931"/>
          </a:xfrm>
          <a:prstGeom prst="rect">
            <a:avLst/>
          </a:prstGeom>
        </p:spPr>
      </p:pic>
      <p:sp>
        <p:nvSpPr>
          <p:cNvPr id="5" name="TextBox 4">
            <a:extLst>
              <a:ext uri="{FF2B5EF4-FFF2-40B4-BE49-F238E27FC236}">
                <a16:creationId xmlns:a16="http://schemas.microsoft.com/office/drawing/2014/main" id="{69969BB6-6133-FDAD-14F7-6232E8981603}"/>
              </a:ext>
            </a:extLst>
          </p:cNvPr>
          <p:cNvSpPr txBox="1"/>
          <p:nvPr/>
        </p:nvSpPr>
        <p:spPr>
          <a:xfrm>
            <a:off x="2069942" y="2344269"/>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9" name="TextBox 8">
            <a:extLst>
              <a:ext uri="{FF2B5EF4-FFF2-40B4-BE49-F238E27FC236}">
                <a16:creationId xmlns:a16="http://schemas.microsoft.com/office/drawing/2014/main" id="{9AF5E8F3-445D-B4B8-9104-03B44105C99F}"/>
              </a:ext>
            </a:extLst>
          </p:cNvPr>
          <p:cNvSpPr txBox="1"/>
          <p:nvPr/>
        </p:nvSpPr>
        <p:spPr>
          <a:xfrm>
            <a:off x="2069942" y="4270405"/>
            <a:ext cx="449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a:t>
            </a:r>
          </a:p>
        </p:txBody>
      </p:sp>
    </p:spTree>
    <p:extLst>
      <p:ext uri="{BB962C8B-B14F-4D97-AF65-F5344CB8AC3E}">
        <p14:creationId xmlns:p14="http://schemas.microsoft.com/office/powerpoint/2010/main" val="12390068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C6E2E0-5A9C-4A28-FF6A-C6BD97AEB1FC}"/>
              </a:ext>
            </a:extLst>
          </p:cNvPr>
          <p:cNvSpPr/>
          <p:nvPr/>
        </p:nvSpPr>
        <p:spPr bwMode="auto">
          <a:xfrm>
            <a:off x="622169" y="13700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07CB6140-D88E-16DA-FBEE-97AEA89AEDDE}"/>
              </a:ext>
            </a:extLst>
          </p:cNvPr>
          <p:cNvSpPr>
            <a:spLocks noGrp="1"/>
          </p:cNvSpPr>
          <p:nvPr>
            <p:ph type="title"/>
          </p:nvPr>
        </p:nvSpPr>
        <p:spPr/>
        <p:txBody>
          <a:bodyPr/>
          <a:lstStyle/>
          <a:p>
            <a:pPr algn="l"/>
            <a:r>
              <a:rPr lang="en-US" dirty="0"/>
              <a:t>HARMONi-2 Study: First-Line </a:t>
            </a:r>
            <a:r>
              <a:rPr lang="en-US" dirty="0" err="1"/>
              <a:t>Ivonescimab</a:t>
            </a:r>
            <a:r>
              <a:rPr lang="en-US" dirty="0"/>
              <a:t> versus Pembrolizumab for PD-L1-Positive NSCLC</a:t>
            </a:r>
          </a:p>
        </p:txBody>
      </p:sp>
      <p:pic>
        <p:nvPicPr>
          <p:cNvPr id="6" name="Picture 5">
            <a:extLst>
              <a:ext uri="{FF2B5EF4-FFF2-40B4-BE49-F238E27FC236}">
                <a16:creationId xmlns:a16="http://schemas.microsoft.com/office/drawing/2014/main" id="{8188C56C-5A90-C3A1-DD28-8D3EA9915127}"/>
              </a:ext>
            </a:extLst>
          </p:cNvPr>
          <p:cNvPicPr>
            <a:picLocks noChangeAspect="1"/>
          </p:cNvPicPr>
          <p:nvPr/>
        </p:nvPicPr>
        <p:blipFill>
          <a:blip r:embed="rId2"/>
          <a:srcRect t="4901"/>
          <a:stretch>
            <a:fillRect/>
          </a:stretch>
        </p:blipFill>
        <p:spPr>
          <a:xfrm>
            <a:off x="5802000" y="2011680"/>
            <a:ext cx="5420227" cy="3852346"/>
          </a:xfrm>
          <a:prstGeom prst="rect">
            <a:avLst/>
          </a:prstGeom>
        </p:spPr>
      </p:pic>
      <p:sp>
        <p:nvSpPr>
          <p:cNvPr id="8" name="TextBox 7">
            <a:extLst>
              <a:ext uri="{FF2B5EF4-FFF2-40B4-BE49-F238E27FC236}">
                <a16:creationId xmlns:a16="http://schemas.microsoft.com/office/drawing/2014/main" id="{62E7E094-CDAB-9525-62C7-12D4A1D427C8}"/>
              </a:ext>
            </a:extLst>
          </p:cNvPr>
          <p:cNvSpPr txBox="1"/>
          <p:nvPr/>
        </p:nvSpPr>
        <p:spPr>
          <a:xfrm>
            <a:off x="154763" y="6474857"/>
            <a:ext cx="724159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Zhou C et al. WCLC 2024;Abstract PL02.04. Xiong A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Lancet 2025</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;405(10481):839-49.</a:t>
            </a:r>
          </a:p>
        </p:txBody>
      </p:sp>
      <p:pic>
        <p:nvPicPr>
          <p:cNvPr id="12" name="Picture 11">
            <a:extLst>
              <a:ext uri="{FF2B5EF4-FFF2-40B4-BE49-F238E27FC236}">
                <a16:creationId xmlns:a16="http://schemas.microsoft.com/office/drawing/2014/main" id="{B8FFDDFE-A324-3B3B-8330-7F68060EDD7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r="50934"/>
          <a:stretch>
            <a:fillRect/>
          </a:stretch>
        </p:blipFill>
        <p:spPr>
          <a:xfrm>
            <a:off x="1056640" y="2145848"/>
            <a:ext cx="4032109" cy="3717806"/>
          </a:xfrm>
          <a:prstGeom prst="rect">
            <a:avLst/>
          </a:prstGeom>
        </p:spPr>
      </p:pic>
      <p:sp>
        <p:nvSpPr>
          <p:cNvPr id="3" name="TextBox 2">
            <a:extLst>
              <a:ext uri="{FF2B5EF4-FFF2-40B4-BE49-F238E27FC236}">
                <a16:creationId xmlns:a16="http://schemas.microsoft.com/office/drawing/2014/main" id="{8DC54F0A-4CFC-F98E-BCFD-48288A7A313B}"/>
              </a:ext>
            </a:extLst>
          </p:cNvPr>
          <p:cNvSpPr txBox="1"/>
          <p:nvPr/>
        </p:nvSpPr>
        <p:spPr>
          <a:xfrm>
            <a:off x="2566887" y="1534645"/>
            <a:ext cx="14638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ORR and DCR</a:t>
            </a:r>
          </a:p>
        </p:txBody>
      </p:sp>
      <p:sp>
        <p:nvSpPr>
          <p:cNvPr id="4" name="TextBox 3">
            <a:extLst>
              <a:ext uri="{FF2B5EF4-FFF2-40B4-BE49-F238E27FC236}">
                <a16:creationId xmlns:a16="http://schemas.microsoft.com/office/drawing/2014/main" id="{CF7E03A1-7633-2210-C843-2D2EFF9F35ED}"/>
              </a:ext>
            </a:extLst>
          </p:cNvPr>
          <p:cNvSpPr txBox="1"/>
          <p:nvPr/>
        </p:nvSpPr>
        <p:spPr>
          <a:xfrm>
            <a:off x="8903191" y="1457682"/>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5" name="TextBox 4">
            <a:extLst>
              <a:ext uri="{FF2B5EF4-FFF2-40B4-BE49-F238E27FC236}">
                <a16:creationId xmlns:a16="http://schemas.microsoft.com/office/drawing/2014/main" id="{914DE684-C33A-6838-A35F-483578A710F9}"/>
              </a:ext>
            </a:extLst>
          </p:cNvPr>
          <p:cNvSpPr txBox="1"/>
          <p:nvPr/>
        </p:nvSpPr>
        <p:spPr>
          <a:xfrm>
            <a:off x="688163" y="6126514"/>
            <a:ext cx="252723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ORR = objective response rate</a:t>
            </a:r>
          </a:p>
        </p:txBody>
      </p:sp>
    </p:spTree>
    <p:extLst>
      <p:ext uri="{BB962C8B-B14F-4D97-AF65-F5344CB8AC3E}">
        <p14:creationId xmlns:p14="http://schemas.microsoft.com/office/powerpoint/2010/main" val="6559908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0E73132-D892-5AEC-4B49-29516F84AECC}"/>
              </a:ext>
            </a:extLst>
          </p:cNvPr>
          <p:cNvSpPr/>
          <p:nvPr/>
        </p:nvSpPr>
        <p:spPr bwMode="auto">
          <a:xfrm>
            <a:off x="622169" y="13700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614CE7D9-AA9C-40CD-DA2B-597AFB70389A}"/>
              </a:ext>
            </a:extLst>
          </p:cNvPr>
          <p:cNvSpPr>
            <a:spLocks noGrp="1"/>
          </p:cNvSpPr>
          <p:nvPr>
            <p:ph type="title"/>
          </p:nvPr>
        </p:nvSpPr>
        <p:spPr/>
        <p:txBody>
          <a:bodyPr/>
          <a:lstStyle/>
          <a:p>
            <a:pPr algn="l"/>
            <a:r>
              <a:rPr lang="en-US" dirty="0" err="1"/>
              <a:t>HARMONi</a:t>
            </a:r>
            <a:r>
              <a:rPr lang="en-US" dirty="0"/>
              <a:t> Trial: </a:t>
            </a:r>
            <a:r>
              <a:rPr lang="en-US" dirty="0" err="1"/>
              <a:t>Ivonescimab</a:t>
            </a:r>
            <a:r>
              <a:rPr lang="en-US" dirty="0"/>
              <a:t> with Chemotherapy for</a:t>
            </a:r>
            <a:br>
              <a:rPr lang="en-US" dirty="0"/>
            </a:br>
            <a:r>
              <a:rPr lang="en-US" dirty="0"/>
              <a:t>EGFR-Mutated NSCLC After EGFR TKI</a:t>
            </a:r>
          </a:p>
        </p:txBody>
      </p:sp>
      <p:pic>
        <p:nvPicPr>
          <p:cNvPr id="5" name="Picture 4">
            <a:extLst>
              <a:ext uri="{FF2B5EF4-FFF2-40B4-BE49-F238E27FC236}">
                <a16:creationId xmlns:a16="http://schemas.microsoft.com/office/drawing/2014/main" id="{4CE32CF8-FC86-FBA9-BCA3-EB8959350430}"/>
              </a:ext>
            </a:extLst>
          </p:cNvPr>
          <p:cNvPicPr>
            <a:picLocks noChangeAspect="1"/>
          </p:cNvPicPr>
          <p:nvPr/>
        </p:nvPicPr>
        <p:blipFill>
          <a:blip r:embed="rId2"/>
          <a:stretch>
            <a:fillRect/>
          </a:stretch>
        </p:blipFill>
        <p:spPr>
          <a:xfrm>
            <a:off x="622169" y="1539605"/>
            <a:ext cx="5530045" cy="2224963"/>
          </a:xfrm>
          <a:prstGeom prst="rect">
            <a:avLst/>
          </a:prstGeom>
        </p:spPr>
      </p:pic>
      <p:pic>
        <p:nvPicPr>
          <p:cNvPr id="7" name="Picture 6">
            <a:extLst>
              <a:ext uri="{FF2B5EF4-FFF2-40B4-BE49-F238E27FC236}">
                <a16:creationId xmlns:a16="http://schemas.microsoft.com/office/drawing/2014/main" id="{D99BA9A1-3331-66B1-C83C-6C858525E48E}"/>
              </a:ext>
            </a:extLst>
          </p:cNvPr>
          <p:cNvPicPr>
            <a:picLocks noChangeAspect="1"/>
          </p:cNvPicPr>
          <p:nvPr/>
        </p:nvPicPr>
        <p:blipFill>
          <a:blip r:embed="rId3"/>
          <a:stretch>
            <a:fillRect/>
          </a:stretch>
        </p:blipFill>
        <p:spPr>
          <a:xfrm>
            <a:off x="6144321" y="1455521"/>
            <a:ext cx="5325709" cy="2224963"/>
          </a:xfrm>
          <a:prstGeom prst="rect">
            <a:avLst/>
          </a:prstGeom>
        </p:spPr>
      </p:pic>
      <p:sp>
        <p:nvSpPr>
          <p:cNvPr id="13" name="TextBox 12">
            <a:extLst>
              <a:ext uri="{FF2B5EF4-FFF2-40B4-BE49-F238E27FC236}">
                <a16:creationId xmlns:a16="http://schemas.microsoft.com/office/drawing/2014/main" id="{DE391056-5D1A-2F85-D46F-85730172C1DD}"/>
              </a:ext>
            </a:extLst>
          </p:cNvPr>
          <p:cNvSpPr txBox="1"/>
          <p:nvPr/>
        </p:nvSpPr>
        <p:spPr>
          <a:xfrm>
            <a:off x="0" y="6469404"/>
            <a:ext cx="377436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Goldman J et al. WCLC 2025;Abstract PL02.12.</a:t>
            </a:r>
          </a:p>
        </p:txBody>
      </p:sp>
      <p:pic>
        <p:nvPicPr>
          <p:cNvPr id="14" name="Picture 13">
            <a:extLst>
              <a:ext uri="{FF2B5EF4-FFF2-40B4-BE49-F238E27FC236}">
                <a16:creationId xmlns:a16="http://schemas.microsoft.com/office/drawing/2014/main" id="{9756845B-7DC2-81E2-6754-F32EF1A0A4E5}"/>
              </a:ext>
            </a:extLst>
          </p:cNvPr>
          <p:cNvPicPr>
            <a:picLocks noChangeAspect="1"/>
          </p:cNvPicPr>
          <p:nvPr/>
        </p:nvPicPr>
        <p:blipFill>
          <a:blip r:embed="rId4"/>
          <a:srcRect t="800"/>
          <a:stretch>
            <a:fillRect/>
          </a:stretch>
        </p:blipFill>
        <p:spPr>
          <a:xfrm>
            <a:off x="4010661" y="3843033"/>
            <a:ext cx="4796514" cy="2184026"/>
          </a:xfrm>
          <a:prstGeom prst="rect">
            <a:avLst/>
          </a:prstGeom>
        </p:spPr>
      </p:pic>
    </p:spTree>
    <p:extLst>
      <p:ext uri="{BB962C8B-B14F-4D97-AF65-F5344CB8AC3E}">
        <p14:creationId xmlns:p14="http://schemas.microsoft.com/office/powerpoint/2010/main" val="28596621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dirty="0"/>
              <a:t>Pumitamig: A PD-L1 x VEGF-A Bispecific Antibody </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Peters S et al. ASCO 2026;Abstract 8513.</a:t>
            </a:r>
          </a:p>
        </p:txBody>
      </p:sp>
      <p:sp>
        <p:nvSpPr>
          <p:cNvPr id="4" name="Rectangle 3">
            <a:extLst>
              <a:ext uri="{FF2B5EF4-FFF2-40B4-BE49-F238E27FC236}">
                <a16:creationId xmlns:a16="http://schemas.microsoft.com/office/drawing/2014/main" id="{AF2673AA-74BA-0F48-7007-ECD1C8933175}"/>
              </a:ext>
            </a:extLst>
          </p:cNvPr>
          <p:cNvSpPr/>
          <p:nvPr/>
        </p:nvSpPr>
        <p:spPr bwMode="auto">
          <a:xfrm>
            <a:off x="622169" y="1188720"/>
            <a:ext cx="10884031" cy="49168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537"/>
          <a:stretch>
            <a:fillRect/>
          </a:stretch>
        </p:blipFill>
        <p:spPr>
          <a:xfrm>
            <a:off x="1770682" y="1747112"/>
            <a:ext cx="8814995" cy="4358413"/>
          </a:xfrm>
          <a:prstGeom prst="rect">
            <a:avLst/>
          </a:prstGeom>
        </p:spPr>
      </p:pic>
      <p:sp>
        <p:nvSpPr>
          <p:cNvPr id="5" name="TextBox 4">
            <a:extLst>
              <a:ext uri="{FF2B5EF4-FFF2-40B4-BE49-F238E27FC236}">
                <a16:creationId xmlns:a16="http://schemas.microsoft.com/office/drawing/2014/main" id="{BDF988C4-817D-0DA6-C2A3-C5CC0036E39A}"/>
              </a:ext>
            </a:extLst>
          </p:cNvPr>
          <p:cNvSpPr txBox="1"/>
          <p:nvPr/>
        </p:nvSpPr>
        <p:spPr>
          <a:xfrm>
            <a:off x="5509173" y="1283250"/>
            <a:ext cx="6495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MoA</a:t>
            </a: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29504683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0C42840-52A3-1DA2-C258-671AD7FC8F06}"/>
              </a:ext>
            </a:extLst>
          </p:cNvPr>
          <p:cNvSpPr/>
          <p:nvPr/>
        </p:nvSpPr>
        <p:spPr bwMode="auto">
          <a:xfrm>
            <a:off x="622169" y="13700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1145628" y="435367"/>
            <a:ext cx="9711558" cy="454122"/>
          </a:xfrm>
        </p:spPr>
        <p:txBody>
          <a:bodyPr/>
          <a:lstStyle/>
          <a:p>
            <a:pPr algn="l"/>
            <a:r>
              <a:rPr lang="en-US" dirty="0"/>
              <a:t>ROSETTA Lung-02: A Phase II/III Trial of First-Line </a:t>
            </a:r>
            <a:r>
              <a:rPr lang="en-US" dirty="0" err="1"/>
              <a:t>Pumitamig</a:t>
            </a:r>
            <a:r>
              <a:rPr lang="en-US" dirty="0"/>
              <a:t> and Chemotherapy for NSCLC</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870010" y="1988908"/>
            <a:ext cx="10443518" cy="3659772"/>
          </a:xfrm>
          <a:prstGeom prst="rect">
            <a:avLst/>
          </a:prstGeom>
        </p:spPr>
      </p:pic>
      <p:sp>
        <p:nvSpPr>
          <p:cNvPr id="6" name="TextBox 5">
            <a:extLst>
              <a:ext uri="{FF2B5EF4-FFF2-40B4-BE49-F238E27FC236}">
                <a16:creationId xmlns:a16="http://schemas.microsoft.com/office/drawing/2014/main" id="{B73E81A0-9796-D542-197E-FCB1BF9C680D}"/>
              </a:ext>
            </a:extLst>
          </p:cNvPr>
          <p:cNvSpPr txBox="1"/>
          <p:nvPr/>
        </p:nvSpPr>
        <p:spPr>
          <a:xfrm>
            <a:off x="5509173" y="1494795"/>
            <a:ext cx="9080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Efficacy</a:t>
            </a:r>
          </a:p>
        </p:txBody>
      </p:sp>
      <p:sp>
        <p:nvSpPr>
          <p:cNvPr id="5" name="TextBox 4">
            <a:extLst>
              <a:ext uri="{FF2B5EF4-FFF2-40B4-BE49-F238E27FC236}">
                <a16:creationId xmlns:a16="http://schemas.microsoft.com/office/drawing/2014/main" id="{21C4D8B4-88D0-F178-ACFD-4177130F5F64}"/>
              </a:ext>
            </a:extLst>
          </p:cNvPr>
          <p:cNvSpPr txBox="1"/>
          <p:nvPr/>
        </p:nvSpPr>
        <p:spPr>
          <a:xfrm>
            <a:off x="734444" y="6114794"/>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uORR</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 unconfirmed objective response rate; NSQ =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nonsquamous</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F3A1550-0888-BD45-01A0-8CA7C1E09F57}"/>
              </a:ext>
            </a:extLst>
          </p:cNvPr>
          <p:cNvSpPr/>
          <p:nvPr/>
        </p:nvSpPr>
        <p:spPr bwMode="auto">
          <a:xfrm>
            <a:off x="396241" y="1370013"/>
            <a:ext cx="11109960"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C21BE2D-0182-1EAC-5E00-EF7402263364}"/>
              </a:ext>
            </a:extLst>
          </p:cNvPr>
          <p:cNvSpPr>
            <a:spLocks noGrp="1"/>
          </p:cNvSpPr>
          <p:nvPr>
            <p:ph type="title"/>
          </p:nvPr>
        </p:nvSpPr>
        <p:spPr>
          <a:xfrm>
            <a:off x="0" y="227013"/>
            <a:ext cx="12192000" cy="1143000"/>
          </a:xfrm>
        </p:spPr>
        <p:txBody>
          <a:bodyPr/>
          <a:lstStyle/>
          <a:p>
            <a:r>
              <a:rPr lang="en-US" dirty="0"/>
              <a:t>ARTEMIDE-01 Trial: </a:t>
            </a:r>
            <a:r>
              <a:rPr lang="en-US" dirty="0" err="1"/>
              <a:t>Rilvegostomig</a:t>
            </a:r>
            <a:r>
              <a:rPr lang="en-US" dirty="0"/>
              <a:t> for Checkpoint Inhibitor-Naïve NSCLC</a:t>
            </a:r>
          </a:p>
        </p:txBody>
      </p:sp>
      <p:sp>
        <p:nvSpPr>
          <p:cNvPr id="4" name="TextBox 3">
            <a:extLst>
              <a:ext uri="{FF2B5EF4-FFF2-40B4-BE49-F238E27FC236}">
                <a16:creationId xmlns:a16="http://schemas.microsoft.com/office/drawing/2014/main" id="{E5C4A7BC-1544-1E04-25DC-4002F061268C}"/>
              </a:ext>
            </a:extLst>
          </p:cNvPr>
          <p:cNvSpPr txBox="1"/>
          <p:nvPr/>
        </p:nvSpPr>
        <p:spPr>
          <a:xfrm>
            <a:off x="0" y="6469404"/>
            <a:ext cx="359104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Cho BC et al. ESMO 2025;Abstract 1853MO.</a:t>
            </a:r>
          </a:p>
        </p:txBody>
      </p:sp>
      <p:pic>
        <p:nvPicPr>
          <p:cNvPr id="6" name="Picture 5">
            <a:extLst>
              <a:ext uri="{FF2B5EF4-FFF2-40B4-BE49-F238E27FC236}">
                <a16:creationId xmlns:a16="http://schemas.microsoft.com/office/drawing/2014/main" id="{2F13F300-7FBA-6A7C-7372-4044AE54820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354638" y="1515637"/>
            <a:ext cx="8055041" cy="2725482"/>
          </a:xfrm>
          <a:prstGeom prst="rect">
            <a:avLst/>
          </a:prstGeom>
        </p:spPr>
      </p:pic>
      <p:pic>
        <p:nvPicPr>
          <p:cNvPr id="8" name="Picture 7">
            <a:extLst>
              <a:ext uri="{FF2B5EF4-FFF2-40B4-BE49-F238E27FC236}">
                <a16:creationId xmlns:a16="http://schemas.microsoft.com/office/drawing/2014/main" id="{D721AAEB-F0C1-409E-0343-43A10DFD144F}"/>
              </a:ext>
            </a:extLst>
          </p:cNvPr>
          <p:cNvPicPr>
            <a:picLocks noChangeAspect="1"/>
          </p:cNvPicPr>
          <p:nvPr/>
        </p:nvPicPr>
        <p:blipFill>
          <a:blip r:embed="rId4"/>
          <a:stretch>
            <a:fillRect/>
          </a:stretch>
        </p:blipFill>
        <p:spPr>
          <a:xfrm>
            <a:off x="1839190" y="4575269"/>
            <a:ext cx="7772400" cy="1384631"/>
          </a:xfrm>
          <a:prstGeom prst="rect">
            <a:avLst/>
          </a:prstGeom>
        </p:spPr>
      </p:pic>
      <p:sp>
        <p:nvSpPr>
          <p:cNvPr id="3" name="TextBox 2">
            <a:extLst>
              <a:ext uri="{FF2B5EF4-FFF2-40B4-BE49-F238E27FC236}">
                <a16:creationId xmlns:a16="http://schemas.microsoft.com/office/drawing/2014/main" id="{2D07A793-12B6-39F0-B6C2-E1DB1137326D}"/>
              </a:ext>
            </a:extLst>
          </p:cNvPr>
          <p:cNvSpPr txBox="1"/>
          <p:nvPr/>
        </p:nvSpPr>
        <p:spPr>
          <a:xfrm>
            <a:off x="5218387" y="4326806"/>
            <a:ext cx="14654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ORR and </a:t>
            </a: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DoR</a:t>
            </a: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pic>
        <p:nvPicPr>
          <p:cNvPr id="7" name="Picture 6">
            <a:extLst>
              <a:ext uri="{FF2B5EF4-FFF2-40B4-BE49-F238E27FC236}">
                <a16:creationId xmlns:a16="http://schemas.microsoft.com/office/drawing/2014/main" id="{BD654F43-5206-4C2B-84C7-D78EB74B65C8}"/>
              </a:ext>
            </a:extLst>
          </p:cNvPr>
          <p:cNvPicPr>
            <a:picLocks noChangeAspect="1"/>
          </p:cNvPicPr>
          <p:nvPr/>
        </p:nvPicPr>
        <p:blipFill>
          <a:blip r:embed="rId5"/>
          <a:srcRect l="9847"/>
          <a:stretch>
            <a:fillRect/>
          </a:stretch>
        </p:blipFill>
        <p:spPr>
          <a:xfrm>
            <a:off x="685800" y="1727089"/>
            <a:ext cx="2668840" cy="2514030"/>
          </a:xfrm>
          <a:prstGeom prst="rect">
            <a:avLst/>
          </a:prstGeom>
        </p:spPr>
      </p:pic>
      <p:sp>
        <p:nvSpPr>
          <p:cNvPr id="5" name="TextBox 4">
            <a:extLst>
              <a:ext uri="{FF2B5EF4-FFF2-40B4-BE49-F238E27FC236}">
                <a16:creationId xmlns:a16="http://schemas.microsoft.com/office/drawing/2014/main" id="{94F9C82B-006A-A88A-27B2-FE7A9A937632}"/>
              </a:ext>
            </a:extLst>
          </p:cNvPr>
          <p:cNvSpPr txBox="1"/>
          <p:nvPr/>
        </p:nvSpPr>
        <p:spPr>
          <a:xfrm>
            <a:off x="396241" y="6094622"/>
            <a:ext cx="252723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ORR = objective response rate</a:t>
            </a:r>
          </a:p>
        </p:txBody>
      </p:sp>
    </p:spTree>
    <p:extLst>
      <p:ext uri="{BB962C8B-B14F-4D97-AF65-F5344CB8AC3E}">
        <p14:creationId xmlns:p14="http://schemas.microsoft.com/office/powerpoint/2010/main" val="120482276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61D8B-F9A9-F5EF-D633-C65DB9F791D5}"/>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0F83754-841A-E8C9-DA49-34C37834FCDB}"/>
              </a:ext>
            </a:extLst>
          </p:cNvPr>
          <p:cNvSpPr>
            <a:spLocks noGrp="1"/>
          </p:cNvSpPr>
          <p:nvPr>
            <p:ph idx="46"/>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6" name="Content Placeholder 5">
            <a:extLst>
              <a:ext uri="{FF2B5EF4-FFF2-40B4-BE49-F238E27FC236}">
                <a16:creationId xmlns:a16="http://schemas.microsoft.com/office/drawing/2014/main" id="{CD79585E-EA21-999F-9C8B-945FA45B68D9}"/>
              </a:ext>
            </a:extLst>
          </p:cNvPr>
          <p:cNvSpPr>
            <a:spLocks noGrp="1"/>
          </p:cNvSpPr>
          <p:nvPr>
            <p:ph idx="47"/>
          </p:nvPr>
        </p:nvSpPr>
        <p:spPr/>
        <p:txBody>
          <a:bodyPr/>
          <a:lstStyle/>
          <a:p>
            <a:r>
              <a:rPr lang="en-US" dirty="0"/>
              <a:t>R-CHP + </a:t>
            </a:r>
            <a:r>
              <a:rPr lang="en-US" dirty="0" err="1"/>
              <a:t>polatuzumab</a:t>
            </a:r>
            <a:r>
              <a:rPr lang="en-US" dirty="0"/>
              <a:t> vedotin </a:t>
            </a:r>
          </a:p>
        </p:txBody>
      </p:sp>
      <p:sp>
        <p:nvSpPr>
          <p:cNvPr id="7" name="Content Placeholder 6">
            <a:extLst>
              <a:ext uri="{FF2B5EF4-FFF2-40B4-BE49-F238E27FC236}">
                <a16:creationId xmlns:a16="http://schemas.microsoft.com/office/drawing/2014/main" id="{23EFE7EA-894B-8B71-D6DF-403454F5BA4E}"/>
              </a:ext>
            </a:extLst>
          </p:cNvPr>
          <p:cNvSpPr>
            <a:spLocks noGrp="1"/>
          </p:cNvSpPr>
          <p:nvPr>
            <p:ph idx="48"/>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8" name="Content Placeholder 7">
            <a:extLst>
              <a:ext uri="{FF2B5EF4-FFF2-40B4-BE49-F238E27FC236}">
                <a16:creationId xmlns:a16="http://schemas.microsoft.com/office/drawing/2014/main" id="{2CFA5A79-138B-46DD-6C51-EBC79DBF7320}"/>
              </a:ext>
            </a:extLst>
          </p:cNvPr>
          <p:cNvSpPr>
            <a:spLocks noGrp="1"/>
          </p:cNvSpPr>
          <p:nvPr>
            <p:ph idx="49"/>
          </p:nvPr>
        </p:nvSpPr>
        <p:spPr/>
        <p:txBody>
          <a:bodyPr/>
          <a:lstStyle/>
          <a:p>
            <a:r>
              <a:rPr lang="en-US" dirty="0"/>
              <a:t>R-CHP + </a:t>
            </a:r>
            <a:r>
              <a:rPr lang="en-US" dirty="0" err="1"/>
              <a:t>polatuzumab</a:t>
            </a:r>
            <a:r>
              <a:rPr lang="en-US" dirty="0"/>
              <a:t> vedotin </a:t>
            </a:r>
          </a:p>
        </p:txBody>
      </p:sp>
      <p:sp>
        <p:nvSpPr>
          <p:cNvPr id="10" name="Content Placeholder 9">
            <a:extLst>
              <a:ext uri="{FF2B5EF4-FFF2-40B4-BE49-F238E27FC236}">
                <a16:creationId xmlns:a16="http://schemas.microsoft.com/office/drawing/2014/main" id="{9E64D8C9-279B-4D15-4E98-26EF6E2C2254}"/>
              </a:ext>
            </a:extLst>
          </p:cNvPr>
          <p:cNvSpPr>
            <a:spLocks noGrp="1"/>
          </p:cNvSpPr>
          <p:nvPr>
            <p:ph idx="58"/>
          </p:nvPr>
        </p:nvSpPr>
        <p:spPr/>
        <p:txBody>
          <a:bodyPr/>
          <a:lstStyle/>
          <a:p>
            <a:r>
              <a:rPr lang="en-US" dirty="0"/>
              <a:t>65-year-old </a:t>
            </a:r>
          </a:p>
        </p:txBody>
      </p:sp>
      <p:sp>
        <p:nvSpPr>
          <p:cNvPr id="11" name="Content Placeholder 10">
            <a:extLst>
              <a:ext uri="{FF2B5EF4-FFF2-40B4-BE49-F238E27FC236}">
                <a16:creationId xmlns:a16="http://schemas.microsoft.com/office/drawing/2014/main" id="{632C3734-0F50-0067-5C28-A33C3022CDE2}"/>
              </a:ext>
            </a:extLst>
          </p:cNvPr>
          <p:cNvSpPr>
            <a:spLocks noGrp="1"/>
          </p:cNvSpPr>
          <p:nvPr>
            <p:ph idx="71"/>
          </p:nvPr>
        </p:nvSpPr>
        <p:spPr/>
        <p:txBody>
          <a:bodyPr/>
          <a:lstStyle/>
          <a:p>
            <a:r>
              <a:rPr lang="en-US" dirty="0"/>
              <a:t>R-CHP + </a:t>
            </a:r>
            <a:r>
              <a:rPr lang="en-US" dirty="0" err="1"/>
              <a:t>polatuzumab</a:t>
            </a:r>
            <a:r>
              <a:rPr lang="en-US" dirty="0"/>
              <a:t> vedotin </a:t>
            </a:r>
          </a:p>
        </p:txBody>
      </p:sp>
      <p:sp>
        <p:nvSpPr>
          <p:cNvPr id="4" name="Title 3">
            <a:extLst>
              <a:ext uri="{FF2B5EF4-FFF2-40B4-BE49-F238E27FC236}">
                <a16:creationId xmlns:a16="http://schemas.microsoft.com/office/drawing/2014/main" id="{30DF03BD-B1EB-0F14-ED46-2D02E2CE4199}"/>
              </a:ext>
            </a:extLst>
          </p:cNvPr>
          <p:cNvSpPr>
            <a:spLocks noGrp="1"/>
          </p:cNvSpPr>
          <p:nvPr>
            <p:ph type="title"/>
          </p:nvPr>
        </p:nvSpPr>
        <p:spPr/>
        <p:txBody>
          <a:bodyPr/>
          <a:lstStyle/>
          <a:p>
            <a:r>
              <a:rPr lang="en-US" dirty="0"/>
              <a:t>Which first-line therapy would you generally recommend for an otherwise healthy patient with Stage IV </a:t>
            </a:r>
            <a:r>
              <a:rPr lang="en-US" u="sng" dirty="0"/>
              <a:t>activated B-cell (ABC)-type</a:t>
            </a:r>
            <a:r>
              <a:rPr lang="en-US" dirty="0"/>
              <a:t> DLBCL with an IPI score of 3?</a:t>
            </a:r>
          </a:p>
        </p:txBody>
      </p:sp>
      <p:sp>
        <p:nvSpPr>
          <p:cNvPr id="12" name="Content Placeholder 11">
            <a:extLst>
              <a:ext uri="{FF2B5EF4-FFF2-40B4-BE49-F238E27FC236}">
                <a16:creationId xmlns:a16="http://schemas.microsoft.com/office/drawing/2014/main" id="{5C7EAF7D-0A1E-D5F1-0B50-C81B0D823D2C}"/>
              </a:ext>
            </a:extLst>
          </p:cNvPr>
          <p:cNvSpPr>
            <a:spLocks noGrp="1"/>
          </p:cNvSpPr>
          <p:nvPr>
            <p:ph idx="73"/>
          </p:nvPr>
        </p:nvSpPr>
        <p:spPr/>
        <p:txBody>
          <a:bodyPr/>
          <a:lstStyle/>
          <a:p>
            <a:r>
              <a:rPr lang="en-US" dirty="0"/>
              <a:t>R-mini-CHP + </a:t>
            </a:r>
            <a:r>
              <a:rPr lang="en-US" dirty="0" err="1"/>
              <a:t>polatuzumab</a:t>
            </a:r>
            <a:r>
              <a:rPr lang="en-US" dirty="0"/>
              <a:t> </a:t>
            </a:r>
            <a:r>
              <a:rPr lang="en-US" dirty="0" err="1"/>
              <a:t>vedotin</a:t>
            </a:r>
            <a:r>
              <a:rPr lang="en-US" dirty="0"/>
              <a:t> </a:t>
            </a:r>
          </a:p>
        </p:txBody>
      </p:sp>
      <p:sp>
        <p:nvSpPr>
          <p:cNvPr id="13" name="Content Placeholder 12">
            <a:extLst>
              <a:ext uri="{FF2B5EF4-FFF2-40B4-BE49-F238E27FC236}">
                <a16:creationId xmlns:a16="http://schemas.microsoft.com/office/drawing/2014/main" id="{E08AC41F-78E1-EB85-C89C-3AD41C36E051}"/>
              </a:ext>
            </a:extLst>
          </p:cNvPr>
          <p:cNvSpPr>
            <a:spLocks noGrp="1"/>
          </p:cNvSpPr>
          <p:nvPr>
            <p:ph idx="74"/>
          </p:nvPr>
        </p:nvSpPr>
        <p:spPr/>
        <p:txBody>
          <a:bodyPr/>
          <a:lstStyle/>
          <a:p>
            <a:r>
              <a:rPr lang="en-US"/>
              <a:t>Dose-reduced R-CHP </a:t>
            </a:r>
            <a:r>
              <a:rPr lang="en-US" dirty="0"/>
              <a:t>+ </a:t>
            </a:r>
            <a:r>
              <a:rPr lang="en-US" dirty="0" err="1"/>
              <a:t>polatuzumab</a:t>
            </a:r>
            <a:r>
              <a:rPr lang="en-US" dirty="0"/>
              <a:t> vedotin </a:t>
            </a:r>
          </a:p>
        </p:txBody>
      </p:sp>
      <p:sp>
        <p:nvSpPr>
          <p:cNvPr id="14" name="Content Placeholder 13">
            <a:extLst>
              <a:ext uri="{FF2B5EF4-FFF2-40B4-BE49-F238E27FC236}">
                <a16:creationId xmlns:a16="http://schemas.microsoft.com/office/drawing/2014/main" id="{2AF0F428-C4BF-16DD-77A2-6B998136BBAE}"/>
              </a:ext>
            </a:extLst>
          </p:cNvPr>
          <p:cNvSpPr>
            <a:spLocks noGrp="1"/>
          </p:cNvSpPr>
          <p:nvPr>
            <p:ph idx="75"/>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15" name="Content Placeholder 14">
            <a:extLst>
              <a:ext uri="{FF2B5EF4-FFF2-40B4-BE49-F238E27FC236}">
                <a16:creationId xmlns:a16="http://schemas.microsoft.com/office/drawing/2014/main" id="{8C69ACF4-5797-27A9-8438-175F21F5A838}"/>
              </a:ext>
            </a:extLst>
          </p:cNvPr>
          <p:cNvSpPr>
            <a:spLocks noGrp="1"/>
          </p:cNvSpPr>
          <p:nvPr>
            <p:ph idx="76"/>
          </p:nvPr>
        </p:nvSpPr>
        <p:spPr/>
        <p:txBody>
          <a:bodyPr/>
          <a:lstStyle/>
          <a:p>
            <a:r>
              <a:rPr lang="en-US" dirty="0"/>
              <a:t>R-mini-CHP + </a:t>
            </a:r>
            <a:r>
              <a:rPr lang="en-US" dirty="0" err="1"/>
              <a:t>polatuzumab</a:t>
            </a:r>
            <a:r>
              <a:rPr lang="en-US" dirty="0"/>
              <a:t> vedotin </a:t>
            </a:r>
          </a:p>
        </p:txBody>
      </p:sp>
      <p:sp>
        <p:nvSpPr>
          <p:cNvPr id="17" name="Content Placeholder 16">
            <a:extLst>
              <a:ext uri="{FF2B5EF4-FFF2-40B4-BE49-F238E27FC236}">
                <a16:creationId xmlns:a16="http://schemas.microsoft.com/office/drawing/2014/main" id="{9D8A6946-48B7-EAA2-0BA6-028EB664DFD9}"/>
              </a:ext>
            </a:extLst>
          </p:cNvPr>
          <p:cNvSpPr>
            <a:spLocks noGrp="1"/>
          </p:cNvSpPr>
          <p:nvPr>
            <p:ph idx="78"/>
          </p:nvPr>
        </p:nvSpPr>
        <p:spPr/>
        <p:txBody>
          <a:bodyPr/>
          <a:lstStyle/>
          <a:p>
            <a:r>
              <a:rPr lang="en-US" dirty="0"/>
              <a:t>80-year-old </a:t>
            </a:r>
          </a:p>
        </p:txBody>
      </p:sp>
      <p:sp>
        <p:nvSpPr>
          <p:cNvPr id="18" name="Content Placeholder 17">
            <a:extLst>
              <a:ext uri="{FF2B5EF4-FFF2-40B4-BE49-F238E27FC236}">
                <a16:creationId xmlns:a16="http://schemas.microsoft.com/office/drawing/2014/main" id="{5BB7107A-9B93-21FD-AE48-1A42630337EB}"/>
              </a:ext>
            </a:extLst>
          </p:cNvPr>
          <p:cNvSpPr>
            <a:spLocks noGrp="1"/>
          </p:cNvSpPr>
          <p:nvPr>
            <p:ph idx="79"/>
          </p:nvPr>
        </p:nvSpPr>
        <p:spPr/>
        <p:txBody>
          <a:bodyPr/>
          <a:lstStyle/>
          <a:p>
            <a:r>
              <a:rPr lang="en-US" dirty="0"/>
              <a:t>R-mini-CHP + </a:t>
            </a:r>
            <a:r>
              <a:rPr lang="en-US" dirty="0" err="1"/>
              <a:t>polatuzumab</a:t>
            </a:r>
            <a:r>
              <a:rPr lang="en-US" dirty="0"/>
              <a:t> vedotin </a:t>
            </a:r>
          </a:p>
        </p:txBody>
      </p:sp>
      <p:sp>
        <p:nvSpPr>
          <p:cNvPr id="19" name="Content Placeholder 18">
            <a:extLst>
              <a:ext uri="{FF2B5EF4-FFF2-40B4-BE49-F238E27FC236}">
                <a16:creationId xmlns:a16="http://schemas.microsoft.com/office/drawing/2014/main" id="{04F625B1-5FC0-1E3C-A879-2D81844E9CBC}"/>
              </a:ext>
            </a:extLst>
          </p:cNvPr>
          <p:cNvSpPr>
            <a:spLocks noGrp="1"/>
          </p:cNvSpPr>
          <p:nvPr>
            <p:ph idx="80"/>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20" name="Content Placeholder 19">
            <a:extLst>
              <a:ext uri="{FF2B5EF4-FFF2-40B4-BE49-F238E27FC236}">
                <a16:creationId xmlns:a16="http://schemas.microsoft.com/office/drawing/2014/main" id="{331CF243-70C9-0BA5-9FF5-EDC72A037358}"/>
              </a:ext>
            </a:extLst>
          </p:cNvPr>
          <p:cNvSpPr>
            <a:spLocks noGrp="1"/>
          </p:cNvSpPr>
          <p:nvPr>
            <p:ph idx="81"/>
          </p:nvPr>
        </p:nvSpPr>
        <p:spPr/>
        <p:txBody>
          <a:bodyPr/>
          <a:lstStyle/>
          <a:p>
            <a:r>
              <a:rPr lang="en-US" dirty="0"/>
              <a:t>R-mini-CHP + </a:t>
            </a:r>
            <a:r>
              <a:rPr lang="en-US" dirty="0" err="1"/>
              <a:t>polatuzumab</a:t>
            </a:r>
            <a:r>
              <a:rPr lang="en-US" dirty="0"/>
              <a:t> </a:t>
            </a:r>
            <a:r>
              <a:rPr lang="en-US" dirty="0" err="1"/>
              <a:t>vedotin</a:t>
            </a:r>
            <a:r>
              <a:rPr lang="en-US" dirty="0"/>
              <a:t> </a:t>
            </a:r>
          </a:p>
        </p:txBody>
      </p:sp>
      <p:sp>
        <p:nvSpPr>
          <p:cNvPr id="21" name="Content Placeholder 20">
            <a:extLst>
              <a:ext uri="{FF2B5EF4-FFF2-40B4-BE49-F238E27FC236}">
                <a16:creationId xmlns:a16="http://schemas.microsoft.com/office/drawing/2014/main" id="{3F25DC7E-CA0E-9DBD-538B-A0D9EFA13B63}"/>
              </a:ext>
            </a:extLst>
          </p:cNvPr>
          <p:cNvSpPr>
            <a:spLocks noGrp="1"/>
          </p:cNvSpPr>
          <p:nvPr>
            <p:ph idx="82"/>
          </p:nvPr>
        </p:nvSpPr>
        <p:spPr/>
        <p:txBody>
          <a:bodyPr/>
          <a:lstStyle/>
          <a:p>
            <a:r>
              <a:rPr lang="en-US" dirty="0"/>
              <a:t>R-CHP + </a:t>
            </a:r>
            <a:r>
              <a:rPr lang="en-US" dirty="0" err="1"/>
              <a:t>polatuzumab</a:t>
            </a:r>
            <a:r>
              <a:rPr lang="en-US" dirty="0"/>
              <a:t> vedotin </a:t>
            </a:r>
          </a:p>
        </p:txBody>
      </p:sp>
      <p:sp>
        <p:nvSpPr>
          <p:cNvPr id="22" name="Content Placeholder 21">
            <a:extLst>
              <a:ext uri="{FF2B5EF4-FFF2-40B4-BE49-F238E27FC236}">
                <a16:creationId xmlns:a16="http://schemas.microsoft.com/office/drawing/2014/main" id="{C1923A01-2D1B-986C-FEAB-CE4E1A05AC69}"/>
              </a:ext>
            </a:extLst>
          </p:cNvPr>
          <p:cNvSpPr>
            <a:spLocks noGrp="1"/>
          </p:cNvSpPr>
          <p:nvPr>
            <p:ph idx="83"/>
          </p:nvPr>
        </p:nvSpPr>
        <p:spPr/>
        <p:txBody>
          <a:bodyPr/>
          <a:lstStyle/>
          <a:p>
            <a:r>
              <a:rPr lang="en-US" dirty="0"/>
              <a:t>R-mini-CHP + </a:t>
            </a:r>
            <a:r>
              <a:rPr lang="en-US" dirty="0" err="1"/>
              <a:t>polatuzumab</a:t>
            </a:r>
            <a:r>
              <a:rPr lang="en-US" dirty="0"/>
              <a:t> vedotin </a:t>
            </a:r>
          </a:p>
        </p:txBody>
      </p:sp>
      <p:sp>
        <p:nvSpPr>
          <p:cNvPr id="2" name="Content Placeholder 18">
            <a:extLst>
              <a:ext uri="{FF2B5EF4-FFF2-40B4-BE49-F238E27FC236}">
                <a16:creationId xmlns:a16="http://schemas.microsoft.com/office/drawing/2014/main" id="{070EECEB-0316-F0D4-C888-C299F325FAA6}"/>
              </a:ext>
            </a:extLst>
          </p:cNvPr>
          <p:cNvSpPr>
            <a:spLocks noGrp="1"/>
          </p:cNvSpPr>
          <p:nvPr>
            <p:ph idx="50"/>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3" name="Content Placeholder 19">
            <a:extLst>
              <a:ext uri="{FF2B5EF4-FFF2-40B4-BE49-F238E27FC236}">
                <a16:creationId xmlns:a16="http://schemas.microsoft.com/office/drawing/2014/main" id="{163864F5-4700-C5A8-BA94-323CCDA7DD54}"/>
              </a:ext>
            </a:extLst>
          </p:cNvPr>
          <p:cNvSpPr>
            <a:spLocks noGrp="1"/>
          </p:cNvSpPr>
          <p:nvPr>
            <p:ph idx="77"/>
          </p:nvPr>
        </p:nvSpPr>
        <p:spPr/>
        <p:txBody>
          <a:bodyPr/>
          <a:lstStyle/>
          <a:p>
            <a:r>
              <a:rPr lang="en-US" dirty="0"/>
              <a:t>R-mini-CHP + </a:t>
            </a:r>
            <a:r>
              <a:rPr lang="en-US" dirty="0" err="1"/>
              <a:t>polatuzumab</a:t>
            </a:r>
            <a:r>
              <a:rPr lang="en-US" dirty="0"/>
              <a:t> </a:t>
            </a:r>
            <a:r>
              <a:rPr lang="en-US" dirty="0" err="1"/>
              <a:t>vedotin</a:t>
            </a:r>
            <a:r>
              <a:rPr lang="en-US" dirty="0"/>
              <a:t> </a:t>
            </a:r>
          </a:p>
        </p:txBody>
      </p:sp>
    </p:spTree>
    <p:extLst>
      <p:ext uri="{BB962C8B-B14F-4D97-AF65-F5344CB8AC3E}">
        <p14:creationId xmlns:p14="http://schemas.microsoft.com/office/powerpoint/2010/main" val="266114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A9880-34B9-CF56-9F34-F7ABA1129A5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748CC47-F976-8D9F-A74F-6437CBC499C9}"/>
              </a:ext>
            </a:extLst>
          </p:cNvPr>
          <p:cNvSpPr/>
          <p:nvPr/>
        </p:nvSpPr>
        <p:spPr bwMode="auto">
          <a:xfrm>
            <a:off x="622169" y="1061244"/>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F55F84A-6579-8B74-5293-BF27C3147D67}"/>
              </a:ext>
            </a:extLst>
          </p:cNvPr>
          <p:cNvSpPr>
            <a:spLocks noGrp="1"/>
          </p:cNvSpPr>
          <p:nvPr>
            <p:ph type="title"/>
          </p:nvPr>
        </p:nvSpPr>
        <p:spPr>
          <a:xfrm>
            <a:off x="912286" y="669"/>
            <a:ext cx="10358967" cy="1143000"/>
          </a:xfrm>
        </p:spPr>
        <p:txBody>
          <a:bodyPr/>
          <a:lstStyle/>
          <a:p>
            <a:r>
              <a:rPr lang="en-US" dirty="0"/>
              <a:t>ARTEMIDE-01: PFS</a:t>
            </a:r>
          </a:p>
        </p:txBody>
      </p:sp>
      <p:sp>
        <p:nvSpPr>
          <p:cNvPr id="4" name="TextBox 3">
            <a:extLst>
              <a:ext uri="{FF2B5EF4-FFF2-40B4-BE49-F238E27FC236}">
                <a16:creationId xmlns:a16="http://schemas.microsoft.com/office/drawing/2014/main" id="{95B1344A-1A66-A5AD-EA70-6B41BA0D877C}"/>
              </a:ext>
            </a:extLst>
          </p:cNvPr>
          <p:cNvSpPr txBox="1"/>
          <p:nvPr/>
        </p:nvSpPr>
        <p:spPr>
          <a:xfrm>
            <a:off x="0" y="6534166"/>
            <a:ext cx="3591048"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Cho BC et al. ESMO 2025;Abstract 1853MO.</a:t>
            </a:r>
          </a:p>
        </p:txBody>
      </p:sp>
      <p:pic>
        <p:nvPicPr>
          <p:cNvPr id="5" name="Picture 4">
            <a:extLst>
              <a:ext uri="{FF2B5EF4-FFF2-40B4-BE49-F238E27FC236}">
                <a16:creationId xmlns:a16="http://schemas.microsoft.com/office/drawing/2014/main" id="{FFC2B5A2-00EA-C719-F0D3-A15CEA4D8AE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11118" y="1309707"/>
            <a:ext cx="9500358" cy="4487049"/>
          </a:xfrm>
          <a:prstGeom prst="rect">
            <a:avLst/>
          </a:prstGeom>
        </p:spPr>
      </p:pic>
      <p:sp>
        <p:nvSpPr>
          <p:cNvPr id="3" name="TextBox 2">
            <a:extLst>
              <a:ext uri="{FF2B5EF4-FFF2-40B4-BE49-F238E27FC236}">
                <a16:creationId xmlns:a16="http://schemas.microsoft.com/office/drawing/2014/main" id="{26AC759A-DB49-BFAC-4B2B-82623F8D4F62}"/>
              </a:ext>
            </a:extLst>
          </p:cNvPr>
          <p:cNvSpPr txBox="1"/>
          <p:nvPr/>
        </p:nvSpPr>
        <p:spPr>
          <a:xfrm>
            <a:off x="5544298" y="1125041"/>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Tree>
    <p:extLst>
      <p:ext uri="{BB962C8B-B14F-4D97-AF65-F5344CB8AC3E}">
        <p14:creationId xmlns:p14="http://schemas.microsoft.com/office/powerpoint/2010/main" val="22346971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BC91-DFE4-66A9-D533-A9D6995AA6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AAC677-8257-7995-0161-6C2A7C4E284F}"/>
              </a:ext>
            </a:extLst>
          </p:cNvPr>
          <p:cNvSpPr>
            <a:spLocks noGrp="1"/>
          </p:cNvSpPr>
          <p:nvPr>
            <p:ph type="title"/>
          </p:nvPr>
        </p:nvSpPr>
        <p:spPr/>
        <p:txBody>
          <a:bodyPr/>
          <a:lstStyle/>
          <a:p>
            <a:r>
              <a:rPr lang="en-US" dirty="0"/>
              <a:t>Select Ongoing Phase III Trials of Bispecific Therapy for NSCLC</a:t>
            </a:r>
          </a:p>
        </p:txBody>
      </p:sp>
      <p:graphicFrame>
        <p:nvGraphicFramePr>
          <p:cNvPr id="4" name="Table 3">
            <a:extLst>
              <a:ext uri="{FF2B5EF4-FFF2-40B4-BE49-F238E27FC236}">
                <a16:creationId xmlns:a16="http://schemas.microsoft.com/office/drawing/2014/main" id="{06D05E9F-50A4-4028-B30F-A2C8686F6D1D}"/>
              </a:ext>
            </a:extLst>
          </p:cNvPr>
          <p:cNvGraphicFramePr>
            <a:graphicFrameLocks noGrp="1"/>
          </p:cNvGraphicFramePr>
          <p:nvPr/>
        </p:nvGraphicFramePr>
        <p:xfrm>
          <a:off x="601268" y="1743946"/>
          <a:ext cx="11052251" cy="3823722"/>
        </p:xfrm>
        <a:graphic>
          <a:graphicData uri="http://schemas.openxmlformats.org/drawingml/2006/table">
            <a:tbl>
              <a:tblPr firstRow="1" bandRow="1">
                <a:tableStyleId>{21E4AEA4-8DFA-4A89-87EB-49C32662AFE0}</a:tableStyleId>
              </a:tblPr>
              <a:tblGrid>
                <a:gridCol w="1709416">
                  <a:extLst>
                    <a:ext uri="{9D8B030D-6E8A-4147-A177-3AD203B41FA5}">
                      <a16:colId xmlns:a16="http://schemas.microsoft.com/office/drawing/2014/main" val="2469764654"/>
                    </a:ext>
                  </a:extLst>
                </a:gridCol>
                <a:gridCol w="654827">
                  <a:extLst>
                    <a:ext uri="{9D8B030D-6E8A-4147-A177-3AD203B41FA5}">
                      <a16:colId xmlns:a16="http://schemas.microsoft.com/office/drawing/2014/main" val="1841560710"/>
                    </a:ext>
                  </a:extLst>
                </a:gridCol>
                <a:gridCol w="2876558">
                  <a:extLst>
                    <a:ext uri="{9D8B030D-6E8A-4147-A177-3AD203B41FA5}">
                      <a16:colId xmlns:a16="http://schemas.microsoft.com/office/drawing/2014/main" val="945789908"/>
                    </a:ext>
                  </a:extLst>
                </a:gridCol>
                <a:gridCol w="3074159">
                  <a:extLst>
                    <a:ext uri="{9D8B030D-6E8A-4147-A177-3AD203B41FA5}">
                      <a16:colId xmlns:a16="http://schemas.microsoft.com/office/drawing/2014/main" val="3535754312"/>
                    </a:ext>
                  </a:extLst>
                </a:gridCol>
                <a:gridCol w="937688">
                  <a:extLst>
                    <a:ext uri="{9D8B030D-6E8A-4147-A177-3AD203B41FA5}">
                      <a16:colId xmlns:a16="http://schemas.microsoft.com/office/drawing/2014/main" val="3644202275"/>
                    </a:ext>
                  </a:extLst>
                </a:gridCol>
                <a:gridCol w="1799603">
                  <a:extLst>
                    <a:ext uri="{9D8B030D-6E8A-4147-A177-3AD203B41FA5}">
                      <a16:colId xmlns:a16="http://schemas.microsoft.com/office/drawing/2014/main" val="2116282105"/>
                    </a:ext>
                  </a:extLst>
                </a:gridCol>
              </a:tblGrid>
              <a:tr h="669775">
                <a:tc>
                  <a:txBody>
                    <a:bodyPr/>
                    <a:lstStyle/>
                    <a:p>
                      <a:pPr algn="ctr"/>
                      <a:r>
                        <a:rPr lang="en-US" sz="1400"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400"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400"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400"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400" dirty="0"/>
                        <a:t>Key endpoints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400"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50603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HARMONi-3</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(NCT05899608)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400" dirty="0"/>
                        <a:t>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400" b="0" i="0" kern="1200" dirty="0">
                          <a:solidFill>
                            <a:schemeClr val="dk1"/>
                          </a:solidFill>
                          <a:effectLst/>
                          <a:latin typeface="+mn-lt"/>
                          <a:ea typeface="+mn-ea"/>
                          <a:cs typeface="+mn-cs"/>
                        </a:rPr>
                        <a:t>1L </a:t>
                      </a:r>
                      <a:r>
                        <a:rPr lang="en-US" sz="1400" kern="1200" dirty="0">
                          <a:solidFill>
                            <a:schemeClr val="dk1"/>
                          </a:solidFill>
                          <a:effectLst/>
                          <a:latin typeface="+mn-lt"/>
                          <a:ea typeface="+mn-ea"/>
                          <a:cs typeface="+mn-cs"/>
                        </a:rPr>
                        <a:t>metastatic NSCLC</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400" b="0" i="0" kern="1200" dirty="0">
                          <a:solidFill>
                            <a:schemeClr val="dk1"/>
                          </a:solidFill>
                          <a:effectLst/>
                          <a:latin typeface="+mn-lt"/>
                          <a:ea typeface="+mn-ea"/>
                          <a:cs typeface="+mn-cs"/>
                        </a:rPr>
                        <a:t>Ivonescimab + chemotherapy versus pembrolizumab + chemotherapy</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400" b="0" i="0" kern="1200" dirty="0">
                          <a:solidFill>
                            <a:schemeClr val="dk1"/>
                          </a:solidFill>
                          <a:effectLst/>
                          <a:latin typeface="+mn-lt"/>
                          <a:ea typeface="+mn-ea"/>
                          <a:cs typeface="+mn-cs"/>
                        </a:rPr>
                        <a:t>2029-12-31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4030973591"/>
                  </a:ext>
                </a:extLst>
              </a:tr>
              <a:tr h="602796">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HARMONi-7</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(NCT06767514)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780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1L </a:t>
                      </a:r>
                      <a:r>
                        <a:rPr lang="en-US" sz="1400" kern="1200" dirty="0">
                          <a:solidFill>
                            <a:schemeClr val="dk1"/>
                          </a:solidFill>
                          <a:effectLst/>
                          <a:latin typeface="+mn-lt"/>
                          <a:ea typeface="+mn-ea"/>
                          <a:cs typeface="+mn-cs"/>
                        </a:rPr>
                        <a:t>metastatic NSCLC with high PD-L1 expression (≥50%)</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b="0" i="0" kern="1200" dirty="0">
                          <a:solidFill>
                            <a:schemeClr val="dk1"/>
                          </a:solidFill>
                          <a:effectLst/>
                          <a:latin typeface="+mn-lt"/>
                          <a:ea typeface="+mn-ea"/>
                          <a:cs typeface="+mn-cs"/>
                        </a:rPr>
                        <a:t>Ivonescimab versus pembrolizumab</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0" i="0" kern="1200" dirty="0">
                          <a:solidFill>
                            <a:schemeClr val="dk1"/>
                          </a:solidFill>
                          <a:effectLst/>
                          <a:latin typeface="+mn-lt"/>
                          <a:ea typeface="+mn-ea"/>
                          <a:cs typeface="+mn-cs"/>
                        </a:rPr>
                        <a:t>2029-06</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04708"/>
                  </a:ext>
                </a:extLst>
              </a:tr>
              <a:tr h="602796">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ARTEMIDE-Lung02</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t>
                      </a:r>
                      <a:r>
                        <a:rPr lang="en-US" sz="1400" b="0" i="0" kern="1200" dirty="0">
                          <a:solidFill>
                            <a:schemeClr val="dk1"/>
                          </a:solidFill>
                          <a:effectLst/>
                          <a:latin typeface="+mn-lt"/>
                          <a:ea typeface="+mn-ea"/>
                          <a:cs typeface="+mn-cs"/>
                        </a:rPr>
                        <a:t>NCT06692738)</a:t>
                      </a:r>
                      <a:endParaRPr lang="en-US" sz="14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400" dirty="0"/>
                        <a:t>1,160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1L </a:t>
                      </a:r>
                      <a:r>
                        <a:rPr lang="en-US" sz="1400" kern="1200" dirty="0">
                          <a:solidFill>
                            <a:schemeClr val="dk1"/>
                          </a:solidFill>
                          <a:effectLst/>
                          <a:latin typeface="+mn-lt"/>
                          <a:ea typeface="+mn-ea"/>
                          <a:cs typeface="+mn-cs"/>
                        </a:rPr>
                        <a:t>metastatic squamous NSCLC with PD-L1 expression (</a:t>
                      </a:r>
                      <a:r>
                        <a:rPr lang="en-US" sz="1400" b="0" i="0" kern="1200" dirty="0">
                          <a:solidFill>
                            <a:schemeClr val="dk1"/>
                          </a:solidFill>
                          <a:effectLst/>
                          <a:latin typeface="+mn-lt"/>
                          <a:ea typeface="+mn-ea"/>
                          <a:cs typeface="+mn-cs"/>
                        </a:rPr>
                        <a:t>≥1%)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Rilvegostomig + chemotherapy versus pembrolizumab + chemotherapy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400" b="0" i="0" kern="1200" dirty="0">
                          <a:solidFill>
                            <a:schemeClr val="dk1"/>
                          </a:solidFill>
                          <a:effectLst/>
                          <a:latin typeface="+mn-lt"/>
                          <a:ea typeface="+mn-ea"/>
                          <a:cs typeface="+mn-cs"/>
                        </a:rPr>
                        <a:t>2030-07-01</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245119801"/>
                  </a:ext>
                </a:extLst>
              </a:tr>
              <a:tr h="71580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ARTEMIDE-Lung03</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400" dirty="0"/>
                        <a:t>(</a:t>
                      </a:r>
                      <a:r>
                        <a:rPr lang="en-US" sz="1400" kern="1200" dirty="0">
                          <a:solidFill>
                            <a:schemeClr val="dk1"/>
                          </a:solidFill>
                          <a:effectLst/>
                          <a:latin typeface="+mn-lt"/>
                          <a:ea typeface="+mn-ea"/>
                          <a:cs typeface="+mn-cs"/>
                        </a:rPr>
                        <a:t>NCT06627647</a:t>
                      </a:r>
                      <a:r>
                        <a:rPr lang="en-US" sz="14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1,160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kern="1200" dirty="0">
                          <a:solidFill>
                            <a:schemeClr val="dk1"/>
                          </a:solidFill>
                          <a:effectLst/>
                          <a:latin typeface="+mn-lt"/>
                          <a:ea typeface="+mn-ea"/>
                          <a:cs typeface="+mn-cs"/>
                        </a:rPr>
                        <a:t>1L metastatic </a:t>
                      </a:r>
                      <a:r>
                        <a:rPr lang="en-US" sz="1400" kern="1200" dirty="0" err="1">
                          <a:solidFill>
                            <a:schemeClr val="dk1"/>
                          </a:solidFill>
                          <a:effectLst/>
                          <a:latin typeface="+mn-lt"/>
                          <a:ea typeface="+mn-ea"/>
                          <a:cs typeface="+mn-cs"/>
                        </a:rPr>
                        <a:t>nonsquamous</a:t>
                      </a:r>
                      <a:r>
                        <a:rPr lang="en-US" sz="1400" kern="1200" dirty="0">
                          <a:solidFill>
                            <a:schemeClr val="dk1"/>
                          </a:solidFill>
                          <a:effectLst/>
                          <a:latin typeface="+mn-lt"/>
                          <a:ea typeface="+mn-ea"/>
                          <a:cs typeface="+mn-cs"/>
                        </a:rPr>
                        <a:t> NSCLC with PD-L1 expression (</a:t>
                      </a:r>
                      <a:r>
                        <a:rPr lang="en-US" sz="1400" b="0" i="0" kern="1200" dirty="0">
                          <a:solidFill>
                            <a:schemeClr val="dk1"/>
                          </a:solidFill>
                          <a:effectLst/>
                          <a:latin typeface="+mn-lt"/>
                          <a:ea typeface="+mn-ea"/>
                          <a:cs typeface="+mn-cs"/>
                        </a:rPr>
                        <a:t>≥1%)</a:t>
                      </a:r>
                      <a:endParaRPr lang="en-US" sz="14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Rilvegostomig + chemotherapy versus pembrolizumab + chemotherapy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b="0" i="0" kern="1200" dirty="0">
                          <a:solidFill>
                            <a:schemeClr val="dk1"/>
                          </a:solidFill>
                          <a:effectLst/>
                          <a:latin typeface="+mn-lt"/>
                          <a:ea typeface="+mn-ea"/>
                          <a:cs typeface="+mn-cs"/>
                        </a:rPr>
                        <a:t>2030-11-18</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9750554"/>
                  </a:ext>
                </a:extLst>
              </a:tr>
              <a:tr h="714395">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ARTEMIDE-Lung04</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(NCT06868277)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400" dirty="0"/>
                        <a:t>830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1L metastatic NSCLC with high </a:t>
                      </a:r>
                      <a:br>
                        <a:rPr lang="en-US" sz="1400" kern="1200" dirty="0">
                          <a:solidFill>
                            <a:schemeClr val="dk1"/>
                          </a:solidFill>
                          <a:effectLst/>
                          <a:latin typeface="+mn-lt"/>
                          <a:ea typeface="+mn-ea"/>
                          <a:cs typeface="+mn-cs"/>
                        </a:rPr>
                      </a:br>
                      <a:r>
                        <a:rPr lang="en-US" sz="1400" kern="1200" dirty="0">
                          <a:solidFill>
                            <a:schemeClr val="dk1"/>
                          </a:solidFill>
                          <a:effectLst/>
                          <a:latin typeface="+mn-lt"/>
                          <a:ea typeface="+mn-ea"/>
                          <a:cs typeface="+mn-cs"/>
                        </a:rPr>
                        <a:t>PD-L1 expression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Rilvegostomig v</a:t>
                      </a:r>
                      <a:r>
                        <a:rPr lang="en-US" sz="1400" b="0" i="0" kern="1200" dirty="0">
                          <a:solidFill>
                            <a:schemeClr val="dk1"/>
                          </a:solidFill>
                          <a:effectLst/>
                          <a:latin typeface="+mn-lt"/>
                          <a:ea typeface="+mn-ea"/>
                          <a:cs typeface="+mn-cs"/>
                        </a:rPr>
                        <a:t>ersus</a:t>
                      </a:r>
                      <a:r>
                        <a:rPr lang="en-US" sz="1400" kern="1200" dirty="0">
                          <a:solidFill>
                            <a:schemeClr val="dk1"/>
                          </a:solidFill>
                          <a:effectLst/>
                          <a:latin typeface="+mn-lt"/>
                          <a:ea typeface="+mn-ea"/>
                          <a:cs typeface="+mn-cs"/>
                        </a:rPr>
                        <a:t> 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4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400" b="0" i="0" kern="1200" dirty="0">
                          <a:solidFill>
                            <a:schemeClr val="dk1"/>
                          </a:solidFill>
                          <a:effectLst/>
                          <a:latin typeface="+mn-lt"/>
                          <a:ea typeface="+mn-ea"/>
                          <a:cs typeface="+mn-cs"/>
                        </a:rPr>
                        <a:t>2030-12-02</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1061580457"/>
                  </a:ext>
                </a:extLst>
              </a:tr>
            </a:tbl>
          </a:graphicData>
        </a:graphic>
      </p:graphicFrame>
    </p:spTree>
    <p:extLst>
      <p:ext uri="{BB962C8B-B14F-4D97-AF65-F5344CB8AC3E}">
        <p14:creationId xmlns:p14="http://schemas.microsoft.com/office/powerpoint/2010/main" val="29197813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A1E4D-5D23-0836-F91B-F41D7FB6A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C76AF4-BFFE-6297-252E-4990F18EC62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C29EF9E5-3B90-4A25-9850-AF6A4A462D8F}"/>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Liu</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EGFR Mutations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HER2 Alterations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Times New Roman" panose="02020603050405020304" pitchFamily="18" charset="0"/>
                <a:cs typeface="Times New Roman" panose="02020603050405020304" pitchFamily="18" charset="0"/>
              </a:rPr>
              <a:t>ALK Fusions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Available and Investigational Immunotherapies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Small Cell Lung Cancer</a:t>
            </a:r>
          </a:p>
        </p:txBody>
      </p:sp>
    </p:spTree>
    <p:extLst>
      <p:ext uri="{BB962C8B-B14F-4D97-AF65-F5344CB8AC3E}">
        <p14:creationId xmlns:p14="http://schemas.microsoft.com/office/powerpoint/2010/main" val="31910076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66912-00CC-CE2C-1A75-9B1D55D89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71537-8B94-CB15-E21A-79D32926998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5BEAF55A-8DE8-0752-040E-D76D1C982F09}"/>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70-year-old woman, a former smoker with a PMH of breast cancer, develops extensive-stage SCLC and receives cisplatin/etoposide/durvalumab.</a:t>
            </a:r>
          </a:p>
          <a:p>
            <a:pPr marL="98425" indent="0">
              <a:lnSpc>
                <a:spcPct val="100000"/>
              </a:lnSpc>
              <a:spcBef>
                <a:spcPts val="264"/>
              </a:spcBef>
              <a:buNone/>
            </a:pPr>
            <a:r>
              <a:rPr lang="en-US" sz="2400" dirty="0">
                <a:solidFill>
                  <a:srgbClr val="171AA2"/>
                </a:solidFill>
              </a:rPr>
              <a:t>                                                                                               Zanetta S Lamar, MD 		</a:t>
            </a:r>
          </a:p>
          <a:p>
            <a:pPr marL="98425" indent="0">
              <a:lnSpc>
                <a:spcPct val="100000"/>
              </a:lnSpc>
              <a:buNone/>
            </a:pPr>
            <a:r>
              <a:rPr lang="en-US" sz="2400" dirty="0">
                <a:solidFill>
                  <a:schemeClr val="tx1"/>
                </a:solidFill>
              </a:rPr>
              <a:t>How do you think through the use of maintenance lurbinectedin? Would you be comfortable administering it with durvalumab for a patient such as this one who already started on that agent?</a:t>
            </a:r>
          </a:p>
          <a:p>
            <a:pPr marL="98425" indent="0">
              <a:lnSpc>
                <a:spcPct val="100000"/>
              </a:lnSpc>
              <a:buNone/>
            </a:pPr>
            <a:r>
              <a:rPr lang="en-US" sz="2400" dirty="0">
                <a:solidFill>
                  <a:schemeClr val="tx1"/>
                </a:solidFill>
              </a:rPr>
              <a:t>When and for whom are you thinking about tarlatamab? Does tarlatamab have similar tolerability concerns to those with the bispecific antibodies that we use in other diseases, such as lymphoma and multiple myeloma? </a:t>
            </a: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9506452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54CE5-184D-985A-EBD5-C790B3C62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40D70-3382-CF2D-9134-C7132ABE7B7F}"/>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0F712575-DF46-3418-BE6E-923964F56ACE}"/>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Based on available data, would you like to have access to </a:t>
            </a:r>
            <a:r>
              <a:rPr lang="en-US" sz="2400" dirty="0" err="1">
                <a:solidFill>
                  <a:schemeClr val="tx1"/>
                </a:solidFill>
              </a:rPr>
              <a:t>ifinatamab</a:t>
            </a:r>
            <a:r>
              <a:rPr lang="en-US" sz="2400" dirty="0">
                <a:solidFill>
                  <a:schemeClr val="tx1"/>
                </a:solidFill>
              </a:rPr>
              <a:t> deruxtecan (I-</a:t>
            </a:r>
            <a:r>
              <a:rPr lang="en-US" sz="2400" dirty="0" err="1">
                <a:solidFill>
                  <a:schemeClr val="tx1"/>
                </a:solidFill>
              </a:rPr>
              <a:t>DXd</a:t>
            </a:r>
            <a:r>
              <a:rPr lang="en-US" sz="2400" dirty="0">
                <a:solidFill>
                  <a:schemeClr val="tx1"/>
                </a:solidFill>
              </a:rPr>
              <a:t>) for your patients with ES-SCLC? If so, where would you envision using it opposite other available options? </a:t>
            </a:r>
          </a:p>
          <a:p>
            <a:pPr marL="98425" indent="0">
              <a:lnSpc>
                <a:spcPct val="100000"/>
              </a:lnSpc>
              <a:buNone/>
            </a:pPr>
            <a:r>
              <a:rPr lang="en-US" sz="2400" dirty="0">
                <a:solidFill>
                  <a:schemeClr val="tx1"/>
                </a:solidFill>
              </a:rPr>
              <a:t>What are the primary side effects associated with I-DXd? How do rates and severity of ILD compare to other DXd-based antibody-drug conjugates that we use in lung cancer? </a:t>
            </a: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734173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7C5371-A634-7B18-128E-C749F1622E4B}"/>
              </a:ext>
            </a:extLst>
          </p:cNvPr>
          <p:cNvSpPr/>
          <p:nvPr/>
        </p:nvSpPr>
        <p:spPr bwMode="auto">
          <a:xfrm>
            <a:off x="622169" y="119729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C7590723-DB8A-9B92-EEF4-500F3113E804}"/>
              </a:ext>
            </a:extLst>
          </p:cNvPr>
          <p:cNvSpPr>
            <a:spLocks noGrp="1"/>
          </p:cNvSpPr>
          <p:nvPr>
            <p:ph type="title"/>
          </p:nvPr>
        </p:nvSpPr>
        <p:spPr>
          <a:xfrm>
            <a:off x="912286" y="54293"/>
            <a:ext cx="10358967" cy="1143000"/>
          </a:xfrm>
        </p:spPr>
        <p:txBody>
          <a:bodyPr/>
          <a:lstStyle/>
          <a:p>
            <a:r>
              <a:rPr lang="en-US" dirty="0"/>
              <a:t>Targeting B7-H3 in SCLC</a:t>
            </a:r>
          </a:p>
        </p:txBody>
      </p:sp>
      <p:pic>
        <p:nvPicPr>
          <p:cNvPr id="6" name="Content Placeholder 5">
            <a:extLst>
              <a:ext uri="{FF2B5EF4-FFF2-40B4-BE49-F238E27FC236}">
                <a16:creationId xmlns:a16="http://schemas.microsoft.com/office/drawing/2014/main" id="{6650FAE8-5DD5-853F-E72B-D8BF09A8AFD3}"/>
              </a:ext>
            </a:extLst>
          </p:cNvPr>
          <p:cNvPicPr>
            <a:picLocks noGrp="1" noChangeAspect="1"/>
          </p:cNvPicPr>
          <p:nvPr>
            <p:ph idx="1"/>
          </p:nvPr>
        </p:nvPicPr>
        <p:blipFill>
          <a:blip r:embed="rId2"/>
          <a:stretch>
            <a:fillRect/>
          </a:stretch>
        </p:blipFill>
        <p:spPr bwMode="auto">
          <a:xfrm>
            <a:off x="1053883" y="2336141"/>
            <a:ext cx="9865261" cy="3295894"/>
          </a:xfrm>
          <a:prstGeom prst="rect">
            <a:avLst/>
          </a:prstGeom>
          <a:noFill/>
          <a:ln w="9525">
            <a:noFill/>
            <a:miter lim="800000"/>
            <a:headEnd/>
            <a:tailEnd/>
          </a:ln>
        </p:spPr>
      </p:pic>
      <p:sp>
        <p:nvSpPr>
          <p:cNvPr id="4" name="TextBox 3">
            <a:extLst>
              <a:ext uri="{FF2B5EF4-FFF2-40B4-BE49-F238E27FC236}">
                <a16:creationId xmlns:a16="http://schemas.microsoft.com/office/drawing/2014/main" id="{53EEAA7D-6702-7C7D-B787-343DED03628E}"/>
              </a:ext>
            </a:extLst>
          </p:cNvPr>
          <p:cNvSpPr txBox="1"/>
          <p:nvPr/>
        </p:nvSpPr>
        <p:spPr>
          <a:xfrm>
            <a:off x="1053883" y="1389041"/>
            <a:ext cx="103589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B7 homologue 3 (B7-H3) is overexpressed in a wide range of cancer types and is associated with disease progression and lower overall survival.</a:t>
            </a:r>
            <a:r>
              <a:rPr kumimoji="0" lang="en-US" sz="1800" b="1" i="0" u="none" strike="noStrike" kern="1200" cap="none" spc="0" normalizeH="0" baseline="30000" noProof="0" dirty="0">
                <a:ln>
                  <a:noFill/>
                </a:ln>
                <a:solidFill>
                  <a:srgbClr val="000000"/>
                </a:solidFill>
                <a:effectLst/>
                <a:uLnTx/>
                <a:uFillTx/>
                <a:latin typeface="Calibri"/>
                <a:ea typeface="MS PGothic" charset="0"/>
                <a:cs typeface="+mn-cs"/>
              </a:rPr>
              <a:t>1-5</a:t>
            </a:r>
          </a:p>
        </p:txBody>
      </p:sp>
      <p:sp>
        <p:nvSpPr>
          <p:cNvPr id="10" name="Rectangle 9">
            <a:extLst>
              <a:ext uri="{FF2B5EF4-FFF2-40B4-BE49-F238E27FC236}">
                <a16:creationId xmlns:a16="http://schemas.microsoft.com/office/drawing/2014/main" id="{20177AAA-6D36-D544-392A-3A2A2E1B139B}"/>
              </a:ext>
            </a:extLst>
          </p:cNvPr>
          <p:cNvSpPr/>
          <p:nvPr/>
        </p:nvSpPr>
        <p:spPr bwMode="auto">
          <a:xfrm>
            <a:off x="8291593" y="2601476"/>
            <a:ext cx="309966" cy="2169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12" name="TextBox 11">
            <a:extLst>
              <a:ext uri="{FF2B5EF4-FFF2-40B4-BE49-F238E27FC236}">
                <a16:creationId xmlns:a16="http://schemas.microsoft.com/office/drawing/2014/main" id="{3397FE95-7D9F-A22E-5AA6-AEA4F70C8437}"/>
              </a:ext>
            </a:extLst>
          </p:cNvPr>
          <p:cNvSpPr txBox="1"/>
          <p:nvPr/>
        </p:nvSpPr>
        <p:spPr>
          <a:xfrm>
            <a:off x="134784" y="6211669"/>
            <a:ext cx="111364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1. Yamato M et al. AACR-NCI-EORTC 2020;Abstract 28. 2. Dong P et al. </a:t>
            </a:r>
            <a:r>
              <a:rPr kumimoji="0" lang="en-US" sz="1200" b="0" i="1" u="none" strike="noStrike" kern="1200" cap="none" spc="0" normalizeH="0" baseline="0" noProof="0" dirty="0">
                <a:ln>
                  <a:noFill/>
                </a:ln>
                <a:solidFill>
                  <a:srgbClr val="000000"/>
                </a:solidFill>
                <a:effectLst/>
                <a:uLnTx/>
                <a:uFillTx/>
                <a:latin typeface="Calibri"/>
                <a:ea typeface="MS PGothic" charset="0"/>
                <a:cs typeface="+mn-cs"/>
              </a:rPr>
              <a:t>Front Oncol </a:t>
            </a: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2018;8:264. 3. </a:t>
            </a:r>
            <a:r>
              <a:rPr kumimoji="0" lang="en-US" sz="1200" b="0" i="0" u="none" strike="noStrike" kern="1200" cap="none" spc="0" normalizeH="0" baseline="0" noProof="0" dirty="0" err="1">
                <a:ln>
                  <a:noFill/>
                </a:ln>
                <a:solidFill>
                  <a:srgbClr val="000000"/>
                </a:solidFill>
                <a:effectLst/>
                <a:uLnTx/>
                <a:uFillTx/>
                <a:latin typeface="Calibri"/>
                <a:ea typeface="MS PGothic" charset="0"/>
                <a:cs typeface="+mn-cs"/>
              </a:rPr>
              <a:t>Picarda</a:t>
            </a: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 E et al. </a:t>
            </a:r>
            <a:r>
              <a:rPr kumimoji="0" lang="en-US" sz="1200" b="0" i="1" u="none" strike="noStrike" kern="1200" cap="none" spc="0" normalizeH="0" baseline="0" noProof="0" dirty="0">
                <a:ln>
                  <a:noFill/>
                </a:ln>
                <a:solidFill>
                  <a:srgbClr val="000000"/>
                </a:solidFill>
                <a:effectLst/>
                <a:uLnTx/>
                <a:uFillTx/>
                <a:latin typeface="Calibri"/>
                <a:ea typeface="MS PGothic" charset="0"/>
                <a:cs typeface="+mn-cs"/>
              </a:rPr>
              <a:t>Clin Cancer Res </a:t>
            </a: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2016;22(14):3425-31. 4. Bendell JC et al</a:t>
            </a:r>
            <a:r>
              <a:rPr kumimoji="0" lang="en-US" sz="1200" b="0" i="1" u="none" strike="noStrike" kern="1200" cap="none" spc="0" normalizeH="0" baseline="0" noProof="0" dirty="0">
                <a:ln>
                  <a:noFill/>
                </a:ln>
                <a:solidFill>
                  <a:srgbClr val="000000"/>
                </a:solidFill>
                <a:effectLst/>
                <a:uLnTx/>
                <a:uFillTx/>
                <a:latin typeface="Calibri"/>
                <a:ea typeface="MS PGothic" charset="0"/>
                <a:cs typeface="+mn-cs"/>
              </a:rPr>
              <a:t>. J Clin Oncol </a:t>
            </a: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2020;39(15 suppl 1). Abstract TPS3646. 5. Kontos F et al. </a:t>
            </a:r>
            <a:r>
              <a:rPr kumimoji="0" lang="en-US" sz="1200" b="0" i="1" u="none" strike="noStrike" kern="1200" cap="none" spc="0" normalizeH="0" baseline="0" noProof="0" dirty="0">
                <a:ln>
                  <a:noFill/>
                </a:ln>
                <a:solidFill>
                  <a:srgbClr val="000000"/>
                </a:solidFill>
                <a:effectLst/>
                <a:uLnTx/>
                <a:uFillTx/>
                <a:latin typeface="Calibri"/>
                <a:ea typeface="MS PGothic" charset="0"/>
                <a:cs typeface="+mn-cs"/>
              </a:rPr>
              <a:t>Clin Cancer Res </a:t>
            </a:r>
            <a:r>
              <a:rPr kumimoji="0" lang="en-US" sz="1200" b="0" i="0" u="none" strike="noStrike" kern="1200" cap="none" spc="0" normalizeH="0" baseline="0" noProof="0" dirty="0">
                <a:ln>
                  <a:noFill/>
                </a:ln>
                <a:solidFill>
                  <a:srgbClr val="000000"/>
                </a:solidFill>
                <a:effectLst/>
                <a:uLnTx/>
                <a:uFillTx/>
                <a:latin typeface="Calibri"/>
                <a:ea typeface="MS PGothic" charset="0"/>
                <a:cs typeface="+mn-cs"/>
              </a:rPr>
              <a:t>2021;27(5):1227-35. 6. Doi T et al. ESMO 2022;Abstract 4530.</a:t>
            </a:r>
          </a:p>
        </p:txBody>
      </p:sp>
    </p:spTree>
    <p:extLst>
      <p:ext uri="{BB962C8B-B14F-4D97-AF65-F5344CB8AC3E}">
        <p14:creationId xmlns:p14="http://schemas.microsoft.com/office/powerpoint/2010/main" val="898460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193F76-030F-393A-53B8-942D6A4E5974}"/>
              </a:ext>
            </a:extLst>
          </p:cNvPr>
          <p:cNvSpPr/>
          <p:nvPr/>
        </p:nvSpPr>
        <p:spPr bwMode="auto">
          <a:xfrm>
            <a:off x="622169" y="13700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551D061-1DF8-A8DD-CDB5-475070C2646C}"/>
              </a:ext>
            </a:extLst>
          </p:cNvPr>
          <p:cNvSpPr>
            <a:spLocks noGrp="1"/>
          </p:cNvSpPr>
          <p:nvPr>
            <p:ph type="title"/>
          </p:nvPr>
        </p:nvSpPr>
        <p:spPr/>
        <p:txBody>
          <a:bodyPr/>
          <a:lstStyle/>
          <a:p>
            <a:r>
              <a:rPr lang="en-US" dirty="0"/>
              <a:t>IDeate-Lung01 Trial: </a:t>
            </a:r>
            <a:r>
              <a:rPr lang="en-US" dirty="0" err="1"/>
              <a:t>Ifinatamab</a:t>
            </a:r>
            <a:r>
              <a:rPr lang="en-US" dirty="0"/>
              <a:t> Deruxtecan (I-</a:t>
            </a:r>
            <a:r>
              <a:rPr lang="en-US" dirty="0" err="1"/>
              <a:t>DXd</a:t>
            </a:r>
            <a:r>
              <a:rPr lang="en-US" dirty="0"/>
              <a:t>) for ES-SCLC</a:t>
            </a:r>
          </a:p>
        </p:txBody>
      </p:sp>
      <p:pic>
        <p:nvPicPr>
          <p:cNvPr id="5" name="Picture 4">
            <a:extLst>
              <a:ext uri="{FF2B5EF4-FFF2-40B4-BE49-F238E27FC236}">
                <a16:creationId xmlns:a16="http://schemas.microsoft.com/office/drawing/2014/main" id="{09CD70B9-A0CA-BE76-EB1F-48E6D1C6A1D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6516" y="1638782"/>
            <a:ext cx="10358967" cy="4197974"/>
          </a:xfrm>
          <a:prstGeom prst="rect">
            <a:avLst/>
          </a:prstGeom>
        </p:spPr>
      </p:pic>
      <p:sp>
        <p:nvSpPr>
          <p:cNvPr id="6" name="TextBox 5">
            <a:extLst>
              <a:ext uri="{FF2B5EF4-FFF2-40B4-BE49-F238E27FC236}">
                <a16:creationId xmlns:a16="http://schemas.microsoft.com/office/drawing/2014/main" id="{7184B315-D172-09F5-8D1F-7A2223C11B11}"/>
              </a:ext>
            </a:extLst>
          </p:cNvPr>
          <p:cNvSpPr txBox="1"/>
          <p:nvPr/>
        </p:nvSpPr>
        <p:spPr>
          <a:xfrm>
            <a:off x="168867" y="6469404"/>
            <a:ext cx="946281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Ahn MJ et al. WCLC 2025;Abstract OA06.03. Rudin CM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2026;</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44(4):261-73.</a:t>
            </a:r>
          </a:p>
        </p:txBody>
      </p:sp>
    </p:spTree>
    <p:extLst>
      <p:ext uri="{BB962C8B-B14F-4D97-AF65-F5344CB8AC3E}">
        <p14:creationId xmlns:p14="http://schemas.microsoft.com/office/powerpoint/2010/main" val="21491921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7D74AC-5387-8212-3737-9FEC02130CE7}"/>
              </a:ext>
            </a:extLst>
          </p:cNvPr>
          <p:cNvSpPr/>
          <p:nvPr/>
        </p:nvSpPr>
        <p:spPr bwMode="auto">
          <a:xfrm>
            <a:off x="460589" y="1178560"/>
            <a:ext cx="11262360" cy="49269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08D67AF-D8B8-344F-49B1-3F32DC163574}"/>
              </a:ext>
            </a:extLst>
          </p:cNvPr>
          <p:cNvSpPr>
            <a:spLocks noGrp="1"/>
          </p:cNvSpPr>
          <p:nvPr>
            <p:ph type="title"/>
          </p:nvPr>
        </p:nvSpPr>
        <p:spPr>
          <a:xfrm>
            <a:off x="912286" y="35560"/>
            <a:ext cx="10358967" cy="1143000"/>
          </a:xfrm>
        </p:spPr>
        <p:txBody>
          <a:bodyPr/>
          <a:lstStyle/>
          <a:p>
            <a:r>
              <a:rPr lang="en-US" dirty="0"/>
              <a:t>IDeate-Lung01: ORR</a:t>
            </a:r>
          </a:p>
        </p:txBody>
      </p:sp>
      <p:pic>
        <p:nvPicPr>
          <p:cNvPr id="6" name="Picture 5">
            <a:extLst>
              <a:ext uri="{FF2B5EF4-FFF2-40B4-BE49-F238E27FC236}">
                <a16:creationId xmlns:a16="http://schemas.microsoft.com/office/drawing/2014/main" id="{51326721-7E79-DB38-AE47-0C8B7C1D584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059113" y="1330960"/>
            <a:ext cx="10288528" cy="4637331"/>
          </a:xfrm>
          <a:prstGeom prst="rect">
            <a:avLst/>
          </a:prstGeom>
        </p:spPr>
      </p:pic>
      <p:sp>
        <p:nvSpPr>
          <p:cNvPr id="4" name="TextBox 3">
            <a:extLst>
              <a:ext uri="{FF2B5EF4-FFF2-40B4-BE49-F238E27FC236}">
                <a16:creationId xmlns:a16="http://schemas.microsoft.com/office/drawing/2014/main" id="{7CC9560D-E909-D75F-02C9-10C625548FC7}"/>
              </a:ext>
            </a:extLst>
          </p:cNvPr>
          <p:cNvSpPr txBox="1"/>
          <p:nvPr/>
        </p:nvSpPr>
        <p:spPr>
          <a:xfrm>
            <a:off x="168867" y="6469404"/>
            <a:ext cx="946281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Ahn MJ et al. WCLC 2025;Abstract OA06.03. Rudin CM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2026;</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44(4):261-73.</a:t>
            </a:r>
          </a:p>
        </p:txBody>
      </p:sp>
    </p:spTree>
    <p:extLst>
      <p:ext uri="{BB962C8B-B14F-4D97-AF65-F5344CB8AC3E}">
        <p14:creationId xmlns:p14="http://schemas.microsoft.com/office/powerpoint/2010/main" val="32341719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13A8C79-CB00-4C16-54A2-09F9DB8A1889}"/>
              </a:ext>
            </a:extLst>
          </p:cNvPr>
          <p:cNvSpPr/>
          <p:nvPr/>
        </p:nvSpPr>
        <p:spPr bwMode="auto">
          <a:xfrm>
            <a:off x="622169" y="126841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ACC0E7ED-246A-1A0A-8A04-6C1DEB5A8BE4}"/>
              </a:ext>
            </a:extLst>
          </p:cNvPr>
          <p:cNvSpPr>
            <a:spLocks noGrp="1"/>
          </p:cNvSpPr>
          <p:nvPr>
            <p:ph type="title"/>
          </p:nvPr>
        </p:nvSpPr>
        <p:spPr>
          <a:xfrm>
            <a:off x="912286" y="63298"/>
            <a:ext cx="10358967" cy="1143000"/>
          </a:xfrm>
        </p:spPr>
        <p:txBody>
          <a:bodyPr/>
          <a:lstStyle/>
          <a:p>
            <a:r>
              <a:rPr lang="en-US" dirty="0"/>
              <a:t>IDeate-Lung01: PFS and OS</a:t>
            </a:r>
          </a:p>
        </p:txBody>
      </p:sp>
      <p:pic>
        <p:nvPicPr>
          <p:cNvPr id="5" name="Picture 4">
            <a:extLst>
              <a:ext uri="{FF2B5EF4-FFF2-40B4-BE49-F238E27FC236}">
                <a16:creationId xmlns:a16="http://schemas.microsoft.com/office/drawing/2014/main" id="{AC10D55A-F6B4-F225-5765-E05EDB97BE22}"/>
              </a:ext>
            </a:extLst>
          </p:cNvPr>
          <p:cNvPicPr>
            <a:picLocks noChangeAspect="1"/>
          </p:cNvPicPr>
          <p:nvPr/>
        </p:nvPicPr>
        <p:blipFill>
          <a:blip r:embed="rId2"/>
          <a:stretch>
            <a:fillRect/>
          </a:stretch>
        </p:blipFill>
        <p:spPr>
          <a:xfrm>
            <a:off x="819299" y="1899146"/>
            <a:ext cx="10451954" cy="3660466"/>
          </a:xfrm>
          <a:prstGeom prst="rect">
            <a:avLst/>
          </a:prstGeom>
        </p:spPr>
      </p:pic>
      <p:sp>
        <p:nvSpPr>
          <p:cNvPr id="8" name="TextBox 7">
            <a:extLst>
              <a:ext uri="{FF2B5EF4-FFF2-40B4-BE49-F238E27FC236}">
                <a16:creationId xmlns:a16="http://schemas.microsoft.com/office/drawing/2014/main" id="{305C3702-2D71-1337-CC55-4CC60771E2A7}"/>
              </a:ext>
            </a:extLst>
          </p:cNvPr>
          <p:cNvSpPr txBox="1"/>
          <p:nvPr/>
        </p:nvSpPr>
        <p:spPr>
          <a:xfrm>
            <a:off x="3698870" y="1405583"/>
            <a:ext cx="5116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9" name="TextBox 8">
            <a:extLst>
              <a:ext uri="{FF2B5EF4-FFF2-40B4-BE49-F238E27FC236}">
                <a16:creationId xmlns:a16="http://schemas.microsoft.com/office/drawing/2014/main" id="{1A56C0FD-3BA7-E057-7A40-4B1077BD395E}"/>
              </a:ext>
            </a:extLst>
          </p:cNvPr>
          <p:cNvSpPr txBox="1"/>
          <p:nvPr/>
        </p:nvSpPr>
        <p:spPr>
          <a:xfrm>
            <a:off x="8840128" y="1454833"/>
            <a:ext cx="44275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OS</a:t>
            </a:r>
          </a:p>
        </p:txBody>
      </p:sp>
      <p:sp>
        <p:nvSpPr>
          <p:cNvPr id="3" name="TextBox 2">
            <a:extLst>
              <a:ext uri="{FF2B5EF4-FFF2-40B4-BE49-F238E27FC236}">
                <a16:creationId xmlns:a16="http://schemas.microsoft.com/office/drawing/2014/main" id="{4AD4F3D7-77D2-BD30-4FF5-D441CE50A550}"/>
              </a:ext>
            </a:extLst>
          </p:cNvPr>
          <p:cNvSpPr txBox="1"/>
          <p:nvPr/>
        </p:nvSpPr>
        <p:spPr>
          <a:xfrm>
            <a:off x="35010" y="6492487"/>
            <a:ext cx="732771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Ahn MJ et al. WCLC 2025;Abstract OA06.03. Rudin CM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2026;</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44(4):261-73</a:t>
            </a:r>
          </a:p>
        </p:txBody>
      </p:sp>
    </p:spTree>
    <p:extLst>
      <p:ext uri="{BB962C8B-B14F-4D97-AF65-F5344CB8AC3E}">
        <p14:creationId xmlns:p14="http://schemas.microsoft.com/office/powerpoint/2010/main" val="8454328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FE32B3-28EF-45F7-288F-91BA41AD9E58}"/>
              </a:ext>
            </a:extLst>
          </p:cNvPr>
          <p:cNvSpPr/>
          <p:nvPr/>
        </p:nvSpPr>
        <p:spPr bwMode="auto">
          <a:xfrm>
            <a:off x="622169" y="1248093"/>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82E84C01-3746-9823-76E5-FE88E77BAAD4}"/>
              </a:ext>
            </a:extLst>
          </p:cNvPr>
          <p:cNvSpPr>
            <a:spLocks noGrp="1"/>
          </p:cNvSpPr>
          <p:nvPr>
            <p:ph type="title"/>
          </p:nvPr>
        </p:nvSpPr>
        <p:spPr>
          <a:xfrm>
            <a:off x="912286" y="65431"/>
            <a:ext cx="10358967" cy="1143000"/>
          </a:xfrm>
        </p:spPr>
        <p:txBody>
          <a:bodyPr/>
          <a:lstStyle/>
          <a:p>
            <a:r>
              <a:rPr lang="en-US" dirty="0"/>
              <a:t>IDeate-Lung01: CNS Activity</a:t>
            </a:r>
          </a:p>
        </p:txBody>
      </p:sp>
      <p:sp>
        <p:nvSpPr>
          <p:cNvPr id="4" name="TextBox 3">
            <a:extLst>
              <a:ext uri="{FF2B5EF4-FFF2-40B4-BE49-F238E27FC236}">
                <a16:creationId xmlns:a16="http://schemas.microsoft.com/office/drawing/2014/main" id="{85CCE7EF-429A-9B26-1762-21A79B7E2AFC}"/>
              </a:ext>
            </a:extLst>
          </p:cNvPr>
          <p:cNvSpPr txBox="1"/>
          <p:nvPr/>
        </p:nvSpPr>
        <p:spPr>
          <a:xfrm>
            <a:off x="138387" y="6469404"/>
            <a:ext cx="732771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Rocha P et al. ESMO 2025;Abstract 2760MO.</a:t>
            </a:r>
          </a:p>
        </p:txBody>
      </p:sp>
      <p:pic>
        <p:nvPicPr>
          <p:cNvPr id="6" name="Picture 5">
            <a:extLst>
              <a:ext uri="{FF2B5EF4-FFF2-40B4-BE49-F238E27FC236}">
                <a16:creationId xmlns:a16="http://schemas.microsoft.com/office/drawing/2014/main" id="{732DB1BE-4C16-263F-953A-10E20B963FD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12286" y="1383231"/>
            <a:ext cx="9842903" cy="3822056"/>
          </a:xfrm>
          <a:prstGeom prst="rect">
            <a:avLst/>
          </a:prstGeom>
        </p:spPr>
      </p:pic>
      <p:sp>
        <p:nvSpPr>
          <p:cNvPr id="8" name="TextBox 7">
            <a:extLst>
              <a:ext uri="{FF2B5EF4-FFF2-40B4-BE49-F238E27FC236}">
                <a16:creationId xmlns:a16="http://schemas.microsoft.com/office/drawing/2014/main" id="{E2D06EA9-AE51-AE90-E8EC-AF4C9AF68D51}"/>
              </a:ext>
            </a:extLst>
          </p:cNvPr>
          <p:cNvSpPr txBox="1"/>
          <p:nvPr/>
        </p:nvSpPr>
        <p:spPr>
          <a:xfrm>
            <a:off x="812133" y="5335071"/>
            <a:ext cx="106940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In 29 patients with baseline brain target lesions, intracranial </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cORR</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 was 65.5% (9 CR, 10 PR), and almost all patients experienced intracranial disease control (96.6%)</a:t>
            </a:r>
          </a:p>
        </p:txBody>
      </p:sp>
    </p:spTree>
    <p:extLst>
      <p:ext uri="{BB962C8B-B14F-4D97-AF65-F5344CB8AC3E}">
        <p14:creationId xmlns:p14="http://schemas.microsoft.com/office/powerpoint/2010/main" val="40685564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0749692-2E80-CB78-7935-36A201DD02ED}"/>
              </a:ext>
            </a:extLst>
          </p:cNvPr>
          <p:cNvSpPr>
            <a:spLocks noGrp="1"/>
          </p:cNvSpPr>
          <p:nvPr>
            <p:ph idx="46"/>
          </p:nvPr>
        </p:nvSpPr>
        <p:spPr/>
        <p:txBody>
          <a:bodyPr/>
          <a:lstStyle/>
          <a:p>
            <a:r>
              <a:rPr lang="en-US" dirty="0"/>
              <a:t>R-CHOP</a:t>
            </a:r>
          </a:p>
        </p:txBody>
      </p:sp>
      <p:sp>
        <p:nvSpPr>
          <p:cNvPr id="6" name="Content Placeholder 5">
            <a:extLst>
              <a:ext uri="{FF2B5EF4-FFF2-40B4-BE49-F238E27FC236}">
                <a16:creationId xmlns:a16="http://schemas.microsoft.com/office/drawing/2014/main" id="{4503604A-AED8-534B-B9CE-4A54F5A26E61}"/>
              </a:ext>
            </a:extLst>
          </p:cNvPr>
          <p:cNvSpPr>
            <a:spLocks noGrp="1"/>
          </p:cNvSpPr>
          <p:nvPr>
            <p:ph idx="47"/>
          </p:nvPr>
        </p:nvSpPr>
        <p:spPr/>
        <p:txBody>
          <a:bodyPr/>
          <a:lstStyle/>
          <a:p>
            <a:r>
              <a:rPr lang="en-US" dirty="0"/>
              <a:t>R-CHP + </a:t>
            </a:r>
            <a:r>
              <a:rPr lang="en-US" dirty="0" err="1"/>
              <a:t>polatuzumab</a:t>
            </a:r>
            <a:r>
              <a:rPr lang="en-US" dirty="0"/>
              <a:t> vedotin </a:t>
            </a:r>
          </a:p>
        </p:txBody>
      </p:sp>
      <p:sp>
        <p:nvSpPr>
          <p:cNvPr id="7" name="Content Placeholder 6">
            <a:extLst>
              <a:ext uri="{FF2B5EF4-FFF2-40B4-BE49-F238E27FC236}">
                <a16:creationId xmlns:a16="http://schemas.microsoft.com/office/drawing/2014/main" id="{DDA457D8-88BE-C387-4946-92B335AF2B23}"/>
              </a:ext>
            </a:extLst>
          </p:cNvPr>
          <p:cNvSpPr>
            <a:spLocks noGrp="1"/>
          </p:cNvSpPr>
          <p:nvPr>
            <p:ph idx="48"/>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8" name="Content Placeholder 7">
            <a:extLst>
              <a:ext uri="{FF2B5EF4-FFF2-40B4-BE49-F238E27FC236}">
                <a16:creationId xmlns:a16="http://schemas.microsoft.com/office/drawing/2014/main" id="{28C98337-35B5-F66C-6382-B2ADBB1BB9D6}"/>
              </a:ext>
            </a:extLst>
          </p:cNvPr>
          <p:cNvSpPr>
            <a:spLocks noGrp="1"/>
          </p:cNvSpPr>
          <p:nvPr>
            <p:ph idx="49"/>
          </p:nvPr>
        </p:nvSpPr>
        <p:spPr/>
        <p:txBody>
          <a:bodyPr/>
          <a:lstStyle/>
          <a:p>
            <a:r>
              <a:rPr lang="en-US" dirty="0"/>
              <a:t>R-CHP + </a:t>
            </a:r>
            <a:r>
              <a:rPr lang="en-US" dirty="0" err="1"/>
              <a:t>polatuzumab</a:t>
            </a:r>
            <a:r>
              <a:rPr lang="en-US" dirty="0"/>
              <a:t> vedotin </a:t>
            </a:r>
          </a:p>
        </p:txBody>
      </p:sp>
      <p:sp>
        <p:nvSpPr>
          <p:cNvPr id="9" name="Content Placeholder 8">
            <a:extLst>
              <a:ext uri="{FF2B5EF4-FFF2-40B4-BE49-F238E27FC236}">
                <a16:creationId xmlns:a16="http://schemas.microsoft.com/office/drawing/2014/main" id="{F43AEF75-61AD-ACC4-A691-FDC501D0C944}"/>
              </a:ext>
            </a:extLst>
          </p:cNvPr>
          <p:cNvSpPr>
            <a:spLocks noGrp="1"/>
          </p:cNvSpPr>
          <p:nvPr>
            <p:ph idx="50"/>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10" name="Content Placeholder 9">
            <a:extLst>
              <a:ext uri="{FF2B5EF4-FFF2-40B4-BE49-F238E27FC236}">
                <a16:creationId xmlns:a16="http://schemas.microsoft.com/office/drawing/2014/main" id="{0D7BE187-9835-E0DB-78ED-522958909CA8}"/>
              </a:ext>
            </a:extLst>
          </p:cNvPr>
          <p:cNvSpPr>
            <a:spLocks noGrp="1"/>
          </p:cNvSpPr>
          <p:nvPr>
            <p:ph idx="58"/>
          </p:nvPr>
        </p:nvSpPr>
        <p:spPr/>
        <p:txBody>
          <a:bodyPr/>
          <a:lstStyle/>
          <a:p>
            <a:r>
              <a:rPr lang="en-US" dirty="0"/>
              <a:t>65-year-old </a:t>
            </a:r>
          </a:p>
        </p:txBody>
      </p:sp>
      <p:sp>
        <p:nvSpPr>
          <p:cNvPr id="11" name="Content Placeholder 10">
            <a:extLst>
              <a:ext uri="{FF2B5EF4-FFF2-40B4-BE49-F238E27FC236}">
                <a16:creationId xmlns:a16="http://schemas.microsoft.com/office/drawing/2014/main" id="{6FEEF2F0-A5DA-2445-7A7C-2F14E01E17ED}"/>
              </a:ext>
            </a:extLst>
          </p:cNvPr>
          <p:cNvSpPr>
            <a:spLocks noGrp="1"/>
          </p:cNvSpPr>
          <p:nvPr>
            <p:ph idx="71"/>
          </p:nvPr>
        </p:nvSpPr>
        <p:spPr/>
        <p:txBody>
          <a:bodyPr/>
          <a:lstStyle/>
          <a:p>
            <a:r>
              <a:rPr lang="en-US" dirty="0"/>
              <a:t>R-CHP + </a:t>
            </a:r>
            <a:r>
              <a:rPr lang="en-US" dirty="0" err="1"/>
              <a:t>polatuzumab</a:t>
            </a:r>
            <a:r>
              <a:rPr lang="en-US" dirty="0"/>
              <a:t> vedotin </a:t>
            </a:r>
          </a:p>
        </p:txBody>
      </p:sp>
      <p:sp>
        <p:nvSpPr>
          <p:cNvPr id="4" name="Title 3">
            <a:extLst>
              <a:ext uri="{FF2B5EF4-FFF2-40B4-BE49-F238E27FC236}">
                <a16:creationId xmlns:a16="http://schemas.microsoft.com/office/drawing/2014/main" id="{98FA364E-3DFC-55B7-BB49-6861A968FE1B}"/>
              </a:ext>
            </a:extLst>
          </p:cNvPr>
          <p:cNvSpPr>
            <a:spLocks noGrp="1"/>
          </p:cNvSpPr>
          <p:nvPr>
            <p:ph type="title"/>
          </p:nvPr>
        </p:nvSpPr>
        <p:spPr/>
        <p:txBody>
          <a:bodyPr/>
          <a:lstStyle/>
          <a:p>
            <a:r>
              <a:rPr lang="en-US" dirty="0"/>
              <a:t>Which first-line therapy would you generally recommend for an otherwise healthy patient with Stage IV </a:t>
            </a:r>
            <a:r>
              <a:rPr lang="en-US" u="sng" dirty="0"/>
              <a:t>germinal center B-cell (GCB)-type</a:t>
            </a:r>
            <a:r>
              <a:rPr lang="en-US" dirty="0"/>
              <a:t> diffuse large B-cell lymphoma (DLBCL) with an International Prognostic Index (IPI) score of 3?</a:t>
            </a:r>
          </a:p>
        </p:txBody>
      </p:sp>
      <p:sp>
        <p:nvSpPr>
          <p:cNvPr id="12" name="Content Placeholder 11">
            <a:extLst>
              <a:ext uri="{FF2B5EF4-FFF2-40B4-BE49-F238E27FC236}">
                <a16:creationId xmlns:a16="http://schemas.microsoft.com/office/drawing/2014/main" id="{2AF953A2-65F9-7C70-462A-BCF419D09D6B}"/>
              </a:ext>
            </a:extLst>
          </p:cNvPr>
          <p:cNvSpPr>
            <a:spLocks noGrp="1"/>
          </p:cNvSpPr>
          <p:nvPr>
            <p:ph idx="73"/>
          </p:nvPr>
        </p:nvSpPr>
        <p:spPr/>
        <p:txBody>
          <a:bodyPr/>
          <a:lstStyle/>
          <a:p>
            <a:r>
              <a:rPr lang="en-US" dirty="0"/>
              <a:t>R-mini-CHOP</a:t>
            </a:r>
          </a:p>
        </p:txBody>
      </p:sp>
      <p:sp>
        <p:nvSpPr>
          <p:cNvPr id="13" name="Content Placeholder 12">
            <a:extLst>
              <a:ext uri="{FF2B5EF4-FFF2-40B4-BE49-F238E27FC236}">
                <a16:creationId xmlns:a16="http://schemas.microsoft.com/office/drawing/2014/main" id="{B5FE38B5-8F22-EFD7-2503-445F8B64EA21}"/>
              </a:ext>
            </a:extLst>
          </p:cNvPr>
          <p:cNvSpPr>
            <a:spLocks noGrp="1"/>
          </p:cNvSpPr>
          <p:nvPr>
            <p:ph idx="74"/>
          </p:nvPr>
        </p:nvSpPr>
        <p:spPr/>
        <p:txBody>
          <a:bodyPr/>
          <a:lstStyle/>
          <a:p>
            <a:pPr>
              <a:lnSpc>
                <a:spcPts val="1700"/>
              </a:lnSpc>
            </a:pPr>
            <a:r>
              <a:rPr lang="en-US" sz="1900" dirty="0"/>
              <a:t>Dose-reduced R-CHP + </a:t>
            </a:r>
            <a:br>
              <a:rPr lang="en-US" sz="1900" dirty="0"/>
            </a:br>
            <a:r>
              <a:rPr lang="en-US" sz="1900" dirty="0" err="1"/>
              <a:t>polatuzumab</a:t>
            </a:r>
            <a:r>
              <a:rPr lang="en-US" sz="1900" dirty="0"/>
              <a:t> vedotin </a:t>
            </a:r>
          </a:p>
        </p:txBody>
      </p:sp>
      <p:sp>
        <p:nvSpPr>
          <p:cNvPr id="14" name="Content Placeholder 13">
            <a:extLst>
              <a:ext uri="{FF2B5EF4-FFF2-40B4-BE49-F238E27FC236}">
                <a16:creationId xmlns:a16="http://schemas.microsoft.com/office/drawing/2014/main" id="{AC1C8428-2909-97A1-E841-6987A24CB574}"/>
              </a:ext>
            </a:extLst>
          </p:cNvPr>
          <p:cNvSpPr>
            <a:spLocks noGrp="1"/>
          </p:cNvSpPr>
          <p:nvPr>
            <p:ph idx="75"/>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15" name="Content Placeholder 14">
            <a:extLst>
              <a:ext uri="{FF2B5EF4-FFF2-40B4-BE49-F238E27FC236}">
                <a16:creationId xmlns:a16="http://schemas.microsoft.com/office/drawing/2014/main" id="{29813CC1-C6F3-D4C8-AEE4-DC7CCD2CC580}"/>
              </a:ext>
            </a:extLst>
          </p:cNvPr>
          <p:cNvSpPr>
            <a:spLocks noGrp="1"/>
          </p:cNvSpPr>
          <p:nvPr>
            <p:ph idx="76"/>
          </p:nvPr>
        </p:nvSpPr>
        <p:spPr/>
        <p:txBody>
          <a:bodyPr/>
          <a:lstStyle/>
          <a:p>
            <a:r>
              <a:rPr lang="en-US" dirty="0"/>
              <a:t>R-mini-CHOP </a:t>
            </a:r>
          </a:p>
        </p:txBody>
      </p:sp>
      <p:sp>
        <p:nvSpPr>
          <p:cNvPr id="16" name="Content Placeholder 15">
            <a:extLst>
              <a:ext uri="{FF2B5EF4-FFF2-40B4-BE49-F238E27FC236}">
                <a16:creationId xmlns:a16="http://schemas.microsoft.com/office/drawing/2014/main" id="{4E08DDAD-A56C-73F0-8CD7-26FE7B7CF109}"/>
              </a:ext>
            </a:extLst>
          </p:cNvPr>
          <p:cNvSpPr>
            <a:spLocks noGrp="1"/>
          </p:cNvSpPr>
          <p:nvPr>
            <p:ph idx="77"/>
          </p:nvPr>
        </p:nvSpPr>
        <p:spPr/>
        <p:txBody>
          <a:bodyPr/>
          <a:lstStyle/>
          <a:p>
            <a:r>
              <a:rPr lang="en-US" dirty="0"/>
              <a:t>R-mini-CHP + </a:t>
            </a:r>
            <a:r>
              <a:rPr lang="en-US" dirty="0" err="1"/>
              <a:t>polatuzumab</a:t>
            </a:r>
            <a:r>
              <a:rPr lang="en-US" dirty="0"/>
              <a:t> </a:t>
            </a:r>
            <a:r>
              <a:rPr lang="en-US" dirty="0" err="1"/>
              <a:t>vedotin</a:t>
            </a:r>
            <a:r>
              <a:rPr lang="en-US" dirty="0"/>
              <a:t> </a:t>
            </a:r>
          </a:p>
        </p:txBody>
      </p:sp>
      <p:sp>
        <p:nvSpPr>
          <p:cNvPr id="17" name="Content Placeholder 16">
            <a:extLst>
              <a:ext uri="{FF2B5EF4-FFF2-40B4-BE49-F238E27FC236}">
                <a16:creationId xmlns:a16="http://schemas.microsoft.com/office/drawing/2014/main" id="{E9F7D425-5E55-EA58-AD91-F794843876A9}"/>
              </a:ext>
            </a:extLst>
          </p:cNvPr>
          <p:cNvSpPr>
            <a:spLocks noGrp="1"/>
          </p:cNvSpPr>
          <p:nvPr>
            <p:ph idx="78"/>
          </p:nvPr>
        </p:nvSpPr>
        <p:spPr/>
        <p:txBody>
          <a:bodyPr/>
          <a:lstStyle/>
          <a:p>
            <a:r>
              <a:rPr lang="en-US" dirty="0"/>
              <a:t>80-year-old </a:t>
            </a:r>
          </a:p>
        </p:txBody>
      </p:sp>
      <p:sp>
        <p:nvSpPr>
          <p:cNvPr id="18" name="Content Placeholder 17">
            <a:extLst>
              <a:ext uri="{FF2B5EF4-FFF2-40B4-BE49-F238E27FC236}">
                <a16:creationId xmlns:a16="http://schemas.microsoft.com/office/drawing/2014/main" id="{5106899A-3643-F4CF-DBB9-F03C50B5EC76}"/>
              </a:ext>
            </a:extLst>
          </p:cNvPr>
          <p:cNvSpPr>
            <a:spLocks noGrp="1"/>
          </p:cNvSpPr>
          <p:nvPr>
            <p:ph idx="79"/>
          </p:nvPr>
        </p:nvSpPr>
        <p:spPr/>
        <p:txBody>
          <a:bodyPr/>
          <a:lstStyle/>
          <a:p>
            <a:r>
              <a:rPr lang="en-US" dirty="0"/>
              <a:t>R-mini-CHP + </a:t>
            </a:r>
            <a:r>
              <a:rPr lang="en-US" dirty="0" err="1"/>
              <a:t>polatuzumab</a:t>
            </a:r>
            <a:r>
              <a:rPr lang="en-US" dirty="0"/>
              <a:t> vedotin </a:t>
            </a:r>
          </a:p>
        </p:txBody>
      </p:sp>
      <p:sp>
        <p:nvSpPr>
          <p:cNvPr id="19" name="Content Placeholder 18">
            <a:extLst>
              <a:ext uri="{FF2B5EF4-FFF2-40B4-BE49-F238E27FC236}">
                <a16:creationId xmlns:a16="http://schemas.microsoft.com/office/drawing/2014/main" id="{0B1A7B7B-6CB5-A8BE-3323-79D5B429773A}"/>
              </a:ext>
            </a:extLst>
          </p:cNvPr>
          <p:cNvSpPr>
            <a:spLocks noGrp="1"/>
          </p:cNvSpPr>
          <p:nvPr>
            <p:ph idx="80"/>
          </p:nvPr>
        </p:nvSpPr>
        <p:spPr/>
        <p:txBody>
          <a:bodyPr/>
          <a:lstStyle/>
          <a:p>
            <a:r>
              <a:rPr lang="en-US" dirty="0"/>
              <a:t>R-CHP + </a:t>
            </a:r>
            <a:r>
              <a:rPr lang="en-US" dirty="0" err="1"/>
              <a:t>polatuzumab</a:t>
            </a:r>
            <a:r>
              <a:rPr lang="en-US" dirty="0"/>
              <a:t> </a:t>
            </a:r>
            <a:r>
              <a:rPr lang="en-US" dirty="0" err="1"/>
              <a:t>vedotin</a:t>
            </a:r>
            <a:r>
              <a:rPr lang="en-US" dirty="0"/>
              <a:t> </a:t>
            </a:r>
          </a:p>
        </p:txBody>
      </p:sp>
      <p:sp>
        <p:nvSpPr>
          <p:cNvPr id="20" name="Content Placeholder 19">
            <a:extLst>
              <a:ext uri="{FF2B5EF4-FFF2-40B4-BE49-F238E27FC236}">
                <a16:creationId xmlns:a16="http://schemas.microsoft.com/office/drawing/2014/main" id="{1C7E8F95-198C-4659-D6B7-7E66F51C4A70}"/>
              </a:ext>
            </a:extLst>
          </p:cNvPr>
          <p:cNvSpPr>
            <a:spLocks noGrp="1"/>
          </p:cNvSpPr>
          <p:nvPr>
            <p:ph idx="81"/>
          </p:nvPr>
        </p:nvSpPr>
        <p:spPr/>
        <p:txBody>
          <a:bodyPr/>
          <a:lstStyle/>
          <a:p>
            <a:r>
              <a:rPr lang="en-US" dirty="0"/>
              <a:t>R-mini-CHP + </a:t>
            </a:r>
            <a:r>
              <a:rPr lang="en-US" dirty="0" err="1"/>
              <a:t>polatuzumab</a:t>
            </a:r>
            <a:r>
              <a:rPr lang="en-US" dirty="0"/>
              <a:t> </a:t>
            </a:r>
            <a:r>
              <a:rPr lang="en-US" dirty="0" err="1"/>
              <a:t>vedotin</a:t>
            </a:r>
            <a:r>
              <a:rPr lang="en-US" dirty="0"/>
              <a:t> </a:t>
            </a:r>
          </a:p>
        </p:txBody>
      </p:sp>
      <p:sp>
        <p:nvSpPr>
          <p:cNvPr id="21" name="Content Placeholder 20">
            <a:extLst>
              <a:ext uri="{FF2B5EF4-FFF2-40B4-BE49-F238E27FC236}">
                <a16:creationId xmlns:a16="http://schemas.microsoft.com/office/drawing/2014/main" id="{2797C5D6-318C-15FE-4759-BE80D52CD205}"/>
              </a:ext>
            </a:extLst>
          </p:cNvPr>
          <p:cNvSpPr>
            <a:spLocks noGrp="1"/>
          </p:cNvSpPr>
          <p:nvPr>
            <p:ph idx="82"/>
          </p:nvPr>
        </p:nvSpPr>
        <p:spPr/>
        <p:txBody>
          <a:bodyPr/>
          <a:lstStyle/>
          <a:p>
            <a:r>
              <a:rPr lang="en-US" dirty="0"/>
              <a:t>R-CHP + </a:t>
            </a:r>
            <a:r>
              <a:rPr lang="en-US" dirty="0" err="1"/>
              <a:t>polatuzumab</a:t>
            </a:r>
            <a:r>
              <a:rPr lang="en-US" dirty="0"/>
              <a:t> vedotin </a:t>
            </a:r>
          </a:p>
        </p:txBody>
      </p:sp>
      <p:sp>
        <p:nvSpPr>
          <p:cNvPr id="22" name="Content Placeholder 21">
            <a:extLst>
              <a:ext uri="{FF2B5EF4-FFF2-40B4-BE49-F238E27FC236}">
                <a16:creationId xmlns:a16="http://schemas.microsoft.com/office/drawing/2014/main" id="{3C62CB02-9CFD-B318-2817-02300A6D7BD2}"/>
              </a:ext>
            </a:extLst>
          </p:cNvPr>
          <p:cNvSpPr>
            <a:spLocks noGrp="1"/>
          </p:cNvSpPr>
          <p:nvPr>
            <p:ph idx="83"/>
          </p:nvPr>
        </p:nvSpPr>
        <p:spPr/>
        <p:txBody>
          <a:bodyPr/>
          <a:lstStyle/>
          <a:p>
            <a:r>
              <a:rPr lang="en-US" dirty="0"/>
              <a:t>R-mini-CHP + </a:t>
            </a:r>
            <a:r>
              <a:rPr lang="en-US" dirty="0" err="1"/>
              <a:t>polatuzumab</a:t>
            </a:r>
            <a:r>
              <a:rPr lang="en-US" dirty="0"/>
              <a:t> vedotin </a:t>
            </a:r>
          </a:p>
        </p:txBody>
      </p:sp>
      <p:sp>
        <p:nvSpPr>
          <p:cNvPr id="2" name="TextBox 1">
            <a:extLst>
              <a:ext uri="{FF2B5EF4-FFF2-40B4-BE49-F238E27FC236}">
                <a16:creationId xmlns:a16="http://schemas.microsoft.com/office/drawing/2014/main" id="{66A6E5F8-D382-D021-09E8-59901E9080EE}"/>
              </a:ext>
            </a:extLst>
          </p:cNvPr>
          <p:cNvSpPr txBox="1"/>
          <p:nvPr/>
        </p:nvSpPr>
        <p:spPr>
          <a:xfrm>
            <a:off x="499574" y="6490211"/>
            <a:ext cx="11706025" cy="307777"/>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R-CHP = rituximab/cyclophosphamide/doxorubicin/prednisone; R-mini-CHOP = rituximab/cyclophosphamide/doxorubicin/vincristine/prednisone (attenuated)</a:t>
            </a:r>
          </a:p>
        </p:txBody>
      </p:sp>
    </p:spTree>
    <p:extLst>
      <p:ext uri="{BB962C8B-B14F-4D97-AF65-F5344CB8AC3E}">
        <p14:creationId xmlns:p14="http://schemas.microsoft.com/office/powerpoint/2010/main" val="40841496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4AF9BA-7DFE-DAC0-583B-55BAE2274B55}"/>
              </a:ext>
            </a:extLst>
          </p:cNvPr>
          <p:cNvSpPr/>
          <p:nvPr/>
        </p:nvSpPr>
        <p:spPr bwMode="auto">
          <a:xfrm>
            <a:off x="653984" y="1208431"/>
            <a:ext cx="10884031" cy="47355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AF1E0ADF-ACAF-97CF-C734-858F43F9D570}"/>
              </a:ext>
            </a:extLst>
          </p:cNvPr>
          <p:cNvSpPr>
            <a:spLocks noGrp="1"/>
          </p:cNvSpPr>
          <p:nvPr>
            <p:ph type="title"/>
          </p:nvPr>
        </p:nvSpPr>
        <p:spPr>
          <a:xfrm>
            <a:off x="944101" y="65431"/>
            <a:ext cx="10358967" cy="1143000"/>
          </a:xfrm>
        </p:spPr>
        <p:txBody>
          <a:bodyPr/>
          <a:lstStyle/>
          <a:p>
            <a:r>
              <a:rPr lang="en-US" dirty="0"/>
              <a:t>IDeate-Lung01: Safety</a:t>
            </a:r>
          </a:p>
        </p:txBody>
      </p:sp>
      <p:pic>
        <p:nvPicPr>
          <p:cNvPr id="6" name="Picture 5">
            <a:extLst>
              <a:ext uri="{FF2B5EF4-FFF2-40B4-BE49-F238E27FC236}">
                <a16:creationId xmlns:a16="http://schemas.microsoft.com/office/drawing/2014/main" id="{E3B2A1B0-96AE-79AD-3E51-2AE84C6A977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71834" y="1423583"/>
            <a:ext cx="10239695" cy="4358434"/>
          </a:xfrm>
          <a:prstGeom prst="rect">
            <a:avLst/>
          </a:prstGeom>
        </p:spPr>
      </p:pic>
      <p:sp>
        <p:nvSpPr>
          <p:cNvPr id="3" name="TextBox 2">
            <a:extLst>
              <a:ext uri="{FF2B5EF4-FFF2-40B4-BE49-F238E27FC236}">
                <a16:creationId xmlns:a16="http://schemas.microsoft.com/office/drawing/2014/main" id="{3304C752-E88C-55CE-C429-073B12FB11A0}"/>
              </a:ext>
            </a:extLst>
          </p:cNvPr>
          <p:cNvSpPr txBox="1"/>
          <p:nvPr/>
        </p:nvSpPr>
        <p:spPr>
          <a:xfrm>
            <a:off x="118067" y="6469404"/>
            <a:ext cx="732771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Ahn MJ et al. WCLC 2025;Abstract OA06.03; Rudin CM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2026;</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44(4):261-73.</a:t>
            </a:r>
          </a:p>
        </p:txBody>
      </p:sp>
    </p:spTree>
    <p:extLst>
      <p:ext uri="{BB962C8B-B14F-4D97-AF65-F5344CB8AC3E}">
        <p14:creationId xmlns:p14="http://schemas.microsoft.com/office/powerpoint/2010/main" val="12544885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10DB2-477E-2D07-9117-43091D87BBAA}"/>
            </a:ext>
          </a:extLst>
        </p:cNvPr>
        <p:cNvGrpSpPr/>
        <p:nvPr/>
      </p:nvGrpSpPr>
      <p:grpSpPr>
        <a:xfrm>
          <a:off x="0" y="0"/>
          <a:ext cx="0" cy="0"/>
          <a:chOff x="0" y="0"/>
          <a:chExt cx="0" cy="0"/>
        </a:xfrm>
      </p:grpSpPr>
      <p:sp>
        <p:nvSpPr>
          <p:cNvPr id="6" name="Rectangle 4">
            <a:extLst>
              <a:ext uri="{FF2B5EF4-FFF2-40B4-BE49-F238E27FC236}">
                <a16:creationId xmlns:a16="http://schemas.microsoft.com/office/drawing/2014/main" id="{893AA7C2-7065-B51A-79B9-145BE5C5F489}"/>
              </a:ext>
            </a:extLst>
          </p:cNvPr>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6F698679-8733-5FD3-7AD6-6DEE9702D860}"/>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9:00 AM – 2:20 PM CT</a:t>
            </a:r>
          </a:p>
        </p:txBody>
      </p:sp>
      <p:sp>
        <p:nvSpPr>
          <p:cNvPr id="2" name="Rectangle 4">
            <a:extLst>
              <a:ext uri="{FF2B5EF4-FFF2-40B4-BE49-F238E27FC236}">
                <a16:creationId xmlns:a16="http://schemas.microsoft.com/office/drawing/2014/main" id="{1155222E-537B-6311-73E4-78691533BB6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rPr>
              <a:t>CME/MOC, NCPD and ACPE Accredited</a:t>
            </a:r>
          </a:p>
        </p:txBody>
      </p:sp>
    </p:spTree>
    <p:custDataLst>
      <p:tags r:id="rId1"/>
    </p:custDataLst>
    <p:extLst>
      <p:ext uri="{BB962C8B-B14F-4D97-AF65-F5344CB8AC3E}">
        <p14:creationId xmlns:p14="http://schemas.microsoft.com/office/powerpoint/2010/main" val="12768704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0" y="2636912"/>
            <a:ext cx="12191999" cy="1143000"/>
          </a:xfrm>
        </p:spPr>
        <p:txBody>
          <a:bodyPr/>
          <a:lstStyle/>
          <a:p>
            <a:pPr>
              <a:lnSpc>
                <a:spcPct val="100000"/>
              </a:lnSpc>
              <a:spcBef>
                <a:spcPts val="1200"/>
              </a:spcBef>
            </a:pPr>
            <a:r>
              <a:rPr lang="en-US" sz="2900" dirty="0"/>
              <a:t>Thank you for joining us!</a:t>
            </a:r>
            <a:br>
              <a:rPr lang="en-US" sz="2900" dirty="0"/>
            </a:br>
            <a:r>
              <a:rPr lang="en-US" sz="2900" dirty="0"/>
              <a:t>Your feedback is very important to us. </a:t>
            </a:r>
            <a:br>
              <a:rPr lang="en-US" sz="2900" dirty="0"/>
            </a:br>
            <a:br>
              <a:rPr lang="en-US" sz="1000" dirty="0"/>
            </a:br>
            <a:r>
              <a:rPr lang="en-US" sz="2900" i="1" u="sng" dirty="0"/>
              <a:t>How to Obtain CME/MOC, NCPD and ACPE Credit</a:t>
            </a:r>
            <a:br>
              <a:rPr lang="en-US" sz="2900" i="1" dirty="0"/>
            </a:br>
            <a:r>
              <a:rPr lang="en-US" sz="2900" i="1" dirty="0"/>
              <a:t>In-person attendees: Please refer to the program </a:t>
            </a:r>
            <a:br>
              <a:rPr lang="en-US" sz="2900" i="1" dirty="0"/>
            </a:br>
            <a:r>
              <a:rPr lang="en-US" sz="2900" i="1" dirty="0"/>
              <a:t>syllabus for the credit link or QR code. </a:t>
            </a:r>
            <a:br>
              <a:rPr lang="en-US" sz="2900" i="1" dirty="0"/>
            </a:br>
            <a:r>
              <a:rPr lang="en-US" sz="2900" i="1" dirty="0"/>
              <a:t>Online/Zoom attendees: The credit link is posted in the chat room.</a:t>
            </a:r>
          </a:p>
        </p:txBody>
      </p:sp>
    </p:spTree>
    <p:extLst>
      <p:ext uri="{BB962C8B-B14F-4D97-AF65-F5344CB8AC3E}">
        <p14:creationId xmlns:p14="http://schemas.microsoft.com/office/powerpoint/2010/main" val="38947164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4D6B-0C7E-834C-6980-06E2FB9E5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2495D-3203-8A07-60C1-23CF98636384}"/>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058966D4-896E-B009-6BF0-F15B534BB025}"/>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76-year-old very fit man presented with throat pain, trouble swallowing. Tonsil biopsy: DLBCL, GCB-type, Ki-67 50%. PET scan showed disease above and below the diaphragm, splenic involvement, IPI 2. Pola-R-CHP just started.</a:t>
            </a:r>
          </a:p>
          <a:p>
            <a:pPr marL="98425" indent="0">
              <a:lnSpc>
                <a:spcPct val="100000"/>
              </a:lnSpc>
              <a:spcBef>
                <a:spcPts val="264"/>
              </a:spcBef>
              <a:buNone/>
            </a:pPr>
            <a:r>
              <a:rPr lang="en-US" sz="2400" dirty="0">
                <a:solidFill>
                  <a:srgbClr val="171AA2"/>
                </a:solidFill>
              </a:rPr>
              <a:t>                                                                                                         Sean </a:t>
            </a:r>
            <a:r>
              <a:rPr lang="en-US" sz="2400" dirty="0" err="1">
                <a:solidFill>
                  <a:srgbClr val="171AA2"/>
                </a:solidFill>
              </a:rPr>
              <a:t>Warsch</a:t>
            </a:r>
            <a:r>
              <a:rPr lang="en-US" sz="2400" dirty="0">
                <a:solidFill>
                  <a:srgbClr val="171AA2"/>
                </a:solidFill>
              </a:rPr>
              <a:t>, MD 		</a:t>
            </a:r>
          </a:p>
          <a:p>
            <a:pPr marL="98425" indent="0">
              <a:lnSpc>
                <a:spcPct val="100000"/>
              </a:lnSpc>
              <a:buNone/>
            </a:pPr>
            <a:r>
              <a:rPr lang="en-US" sz="2400" dirty="0">
                <a:solidFill>
                  <a:schemeClr val="tx1"/>
                </a:solidFill>
              </a:rPr>
              <a:t>How are you selecting patients with newly diagnosed DLBCL for treatment with polatuzumab vedotin/R-CHP? </a:t>
            </a:r>
          </a:p>
          <a:p>
            <a:pPr marL="98425" indent="0">
              <a:lnSpc>
                <a:spcPct val="100000"/>
              </a:lnSpc>
              <a:buNone/>
            </a:pPr>
            <a:r>
              <a:rPr lang="en-US" sz="2400" dirty="0">
                <a:solidFill>
                  <a:schemeClr val="tx1"/>
                </a:solidFill>
              </a:rPr>
              <a:t>Given that POLARIX was not powered to look at cell-of-origin subsets, what do you make of those data? Do you use cell of origin to determine who should receive </a:t>
            </a:r>
            <a:r>
              <a:rPr lang="en-US" sz="2400" dirty="0" err="1">
                <a:solidFill>
                  <a:schemeClr val="tx1"/>
                </a:solidFill>
              </a:rPr>
              <a:t>polatuzumab</a:t>
            </a:r>
            <a:r>
              <a:rPr lang="en-US" sz="2400" dirty="0">
                <a:solidFill>
                  <a:schemeClr val="tx1"/>
                </a:solidFill>
              </a:rPr>
              <a:t> vedotin/R-CHP? </a:t>
            </a:r>
            <a:r>
              <a:rPr lang="en-US" sz="2400" dirty="0"/>
              <a:t>Are you using gene expression profiling assays or any other type of testing to aid in this decision? </a:t>
            </a:r>
            <a:endParaRPr lang="en-US" sz="2400" dirty="0">
              <a:solidFill>
                <a:srgbClr val="FF40FF"/>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64668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BFA4D-AF0D-612F-82FD-CC9A316404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5C784-660E-820D-6B07-054832FA48D5}"/>
              </a:ext>
            </a:extLst>
          </p:cNvPr>
          <p:cNvSpPr>
            <a:spLocks noGrp="1"/>
          </p:cNvSpPr>
          <p:nvPr>
            <p:ph type="title"/>
          </p:nvPr>
        </p:nvSpPr>
        <p:spPr>
          <a:xfrm>
            <a:off x="912286" y="0"/>
            <a:ext cx="10358967" cy="1143000"/>
          </a:xfrm>
        </p:spPr>
        <p:txBody>
          <a:bodyPr/>
          <a:lstStyle/>
          <a:p>
            <a:r>
              <a:rPr lang="en-US" dirty="0">
                <a:latin typeface="Calibri" panose="020F0502020204030204" pitchFamily="34" charset="0"/>
                <a:cs typeface="Calibri" panose="020F0502020204030204" pitchFamily="34" charset="0"/>
              </a:rPr>
              <a:t>Phase III </a:t>
            </a:r>
            <a:r>
              <a:rPr lang="en-US" dirty="0" err="1">
                <a:latin typeface="Calibri" panose="020F0502020204030204" pitchFamily="34" charset="0"/>
                <a:cs typeface="Calibri" panose="020F0502020204030204" pitchFamily="34" charset="0"/>
              </a:rPr>
              <a:t>frontMIND</a:t>
            </a:r>
            <a:r>
              <a:rPr lang="en-US" dirty="0">
                <a:latin typeface="Calibri" panose="020F0502020204030204" pitchFamily="34" charset="0"/>
                <a:cs typeface="Calibri" panose="020F0502020204030204" pitchFamily="34" charset="0"/>
              </a:rPr>
              <a:t> Study Design</a:t>
            </a:r>
          </a:p>
        </p:txBody>
      </p:sp>
      <p:sp>
        <p:nvSpPr>
          <p:cNvPr id="6" name="TextBox 5">
            <a:extLst>
              <a:ext uri="{FF2B5EF4-FFF2-40B4-BE49-F238E27FC236}">
                <a16:creationId xmlns:a16="http://schemas.microsoft.com/office/drawing/2014/main" id="{0FAEA0D6-4881-A8EA-0065-7E30BB6739F1}"/>
              </a:ext>
            </a:extLst>
          </p:cNvPr>
          <p:cNvSpPr txBox="1"/>
          <p:nvPr/>
        </p:nvSpPr>
        <p:spPr>
          <a:xfrm>
            <a:off x="-1" y="6550223"/>
            <a:ext cx="8482989"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Lenz G et al. ASCO 2026;Abstract LBA7000; Lenz 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2026 June 20;407(10547):2528-41.</a:t>
            </a:r>
          </a:p>
        </p:txBody>
      </p:sp>
      <p:pic>
        <p:nvPicPr>
          <p:cNvPr id="4" name="Picture 3" descr="A diagram of a patient's study&#10;&#10;AI-generated content may be incorrect.">
            <a:extLst>
              <a:ext uri="{FF2B5EF4-FFF2-40B4-BE49-F238E27FC236}">
                <a16:creationId xmlns:a16="http://schemas.microsoft.com/office/drawing/2014/main" id="{14EB3697-97CD-C7CD-2267-1E9DB52D346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626404" y="1023667"/>
            <a:ext cx="10763478" cy="5033650"/>
          </a:xfrm>
          <a:prstGeom prst="rect">
            <a:avLst/>
          </a:prstGeom>
        </p:spPr>
      </p:pic>
    </p:spTree>
    <p:extLst>
      <p:ext uri="{BB962C8B-B14F-4D97-AF65-F5344CB8AC3E}">
        <p14:creationId xmlns:p14="http://schemas.microsoft.com/office/powerpoint/2010/main" val="21731049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3DC8-5F7C-EC58-8035-2EB618E65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48D635-D15D-D2F5-3897-D6D85DC6EC54}"/>
              </a:ext>
            </a:extLst>
          </p:cNvPr>
          <p:cNvSpPr>
            <a:spLocks noGrp="1"/>
          </p:cNvSpPr>
          <p:nvPr>
            <p:ph type="title"/>
          </p:nvPr>
        </p:nvSpPr>
        <p:spPr>
          <a:xfrm>
            <a:off x="912286" y="0"/>
            <a:ext cx="10358967" cy="1143000"/>
          </a:xfrm>
        </p:spPr>
        <p:txBody>
          <a:bodyPr/>
          <a:lstStyle/>
          <a:p>
            <a:pPr algn="l"/>
            <a:r>
              <a:rPr lang="en-US" dirty="0">
                <a:latin typeface="Calibri" panose="020F0502020204030204" pitchFamily="34" charset="0"/>
                <a:cs typeface="Calibri" panose="020F0502020204030204" pitchFamily="34" charset="0"/>
              </a:rPr>
              <a:t>Phase III </a:t>
            </a:r>
            <a:r>
              <a:rPr lang="en-US" dirty="0" err="1">
                <a:latin typeface="Calibri" panose="020F0502020204030204" pitchFamily="34" charset="0"/>
                <a:cs typeface="Calibri" panose="020F0502020204030204" pitchFamily="34" charset="0"/>
              </a:rPr>
              <a:t>frontMIND</a:t>
            </a:r>
            <a:r>
              <a:rPr lang="en-US" dirty="0">
                <a:latin typeface="Calibri" panose="020F0502020204030204" pitchFamily="34" charset="0"/>
                <a:cs typeface="Calibri" panose="020F0502020204030204" pitchFamily="34" charset="0"/>
              </a:rPr>
              <a:t> Primary Endpoint: Investigator-Assessed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Progression-Free Survival</a:t>
            </a:r>
          </a:p>
        </p:txBody>
      </p:sp>
      <p:pic>
        <p:nvPicPr>
          <p:cNvPr id="5" name="Picture 4" descr="A graph of growth in a graph&#10;&#10;AI-generated content may be incorrect.">
            <a:extLst>
              <a:ext uri="{FF2B5EF4-FFF2-40B4-BE49-F238E27FC236}">
                <a16:creationId xmlns:a16="http://schemas.microsoft.com/office/drawing/2014/main" id="{43628935-F180-680D-D215-59031E0A0D0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tretch>
            <a:fillRect/>
          </a:stretch>
        </p:blipFill>
        <p:spPr>
          <a:xfrm>
            <a:off x="920747" y="1143000"/>
            <a:ext cx="9816028" cy="4391460"/>
          </a:xfrm>
          <a:prstGeom prst="rect">
            <a:avLst/>
          </a:prstGeom>
        </p:spPr>
      </p:pic>
      <p:sp>
        <p:nvSpPr>
          <p:cNvPr id="8" name="TextBox 7">
            <a:extLst>
              <a:ext uri="{FF2B5EF4-FFF2-40B4-BE49-F238E27FC236}">
                <a16:creationId xmlns:a16="http://schemas.microsoft.com/office/drawing/2014/main" id="{1C7C9582-6ED8-AF19-D2D4-DD9BB0907D82}"/>
              </a:ext>
            </a:extLst>
          </p:cNvPr>
          <p:cNvSpPr txBox="1"/>
          <p:nvPr/>
        </p:nvSpPr>
        <p:spPr>
          <a:xfrm>
            <a:off x="550339" y="5715000"/>
            <a:ext cx="10720914" cy="400110"/>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In key prespecified subgroup analyses, there are trends toward PFS advantage with Tafa-Len-R-CHOP </a:t>
            </a:r>
          </a:p>
        </p:txBody>
      </p:sp>
      <p:sp>
        <p:nvSpPr>
          <p:cNvPr id="4" name="TextBox 3">
            <a:extLst>
              <a:ext uri="{FF2B5EF4-FFF2-40B4-BE49-F238E27FC236}">
                <a16:creationId xmlns:a16="http://schemas.microsoft.com/office/drawing/2014/main" id="{4764EC09-C91D-F905-8806-34A55F9BE722}"/>
              </a:ext>
            </a:extLst>
          </p:cNvPr>
          <p:cNvSpPr txBox="1"/>
          <p:nvPr/>
        </p:nvSpPr>
        <p:spPr>
          <a:xfrm>
            <a:off x="-1" y="6550223"/>
            <a:ext cx="8482989"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Lenz G et al. ASCO 2026;Abstract LBA7000; Lenz 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2026 June 20;407(10547):2528-41.</a:t>
            </a:r>
          </a:p>
        </p:txBody>
      </p:sp>
    </p:spTree>
    <p:extLst>
      <p:ext uri="{BB962C8B-B14F-4D97-AF65-F5344CB8AC3E}">
        <p14:creationId xmlns:p14="http://schemas.microsoft.com/office/powerpoint/2010/main" val="17833191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07687-D5E2-4CEC-1743-2FE6BCAAA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83CFD-5524-B8CA-100A-3B5E4EDFD113}"/>
              </a:ext>
            </a:extLst>
          </p:cNvPr>
          <p:cNvSpPr>
            <a:spLocks noGrp="1"/>
          </p:cNvSpPr>
          <p:nvPr>
            <p:ph type="title"/>
          </p:nvPr>
        </p:nvSpPr>
        <p:spPr>
          <a:xfrm>
            <a:off x="912286" y="0"/>
            <a:ext cx="10358967" cy="1143000"/>
          </a:xfrm>
        </p:spPr>
        <p:txBody>
          <a:bodyPr/>
          <a:lstStyle/>
          <a:p>
            <a:pPr algn="l"/>
            <a:r>
              <a:rPr lang="en-US" dirty="0">
                <a:latin typeface="Calibri" panose="020F0502020204030204" pitchFamily="34" charset="0"/>
                <a:cs typeface="Calibri" panose="020F0502020204030204" pitchFamily="34" charset="0"/>
              </a:rPr>
              <a:t>Phase III </a:t>
            </a:r>
            <a:r>
              <a:rPr lang="en-US" dirty="0" err="1">
                <a:latin typeface="Calibri" panose="020F0502020204030204" pitchFamily="34" charset="0"/>
                <a:cs typeface="Calibri" panose="020F0502020204030204" pitchFamily="34" charset="0"/>
              </a:rPr>
              <a:t>frontMIND</a:t>
            </a:r>
            <a:r>
              <a:rPr lang="en-US" dirty="0">
                <a:latin typeface="Calibri" panose="020F0502020204030204" pitchFamily="34" charset="0"/>
                <a:cs typeface="Calibri" panose="020F0502020204030204" pitchFamily="34" charset="0"/>
              </a:rPr>
              <a:t>: Most Frequent Treatment-Emergent Adverse Events</a:t>
            </a:r>
          </a:p>
        </p:txBody>
      </p:sp>
      <p:pic>
        <p:nvPicPr>
          <p:cNvPr id="5" name="Picture 4" descr="A graph of a number of events&#10;&#10;AI-generated content may be incorrect.">
            <a:extLst>
              <a:ext uri="{FF2B5EF4-FFF2-40B4-BE49-F238E27FC236}">
                <a16:creationId xmlns:a16="http://schemas.microsoft.com/office/drawing/2014/main" id="{A7C19547-D2C6-C55A-DDC9-597EEDD2F5A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tretch>
            <a:fillRect/>
          </a:stretch>
        </p:blipFill>
        <p:spPr>
          <a:xfrm>
            <a:off x="920747" y="1116461"/>
            <a:ext cx="10591880" cy="4534962"/>
          </a:xfrm>
          <a:prstGeom prst="rect">
            <a:avLst/>
          </a:prstGeom>
        </p:spPr>
      </p:pic>
      <p:sp>
        <p:nvSpPr>
          <p:cNvPr id="6" name="TextBox 5">
            <a:extLst>
              <a:ext uri="{FF2B5EF4-FFF2-40B4-BE49-F238E27FC236}">
                <a16:creationId xmlns:a16="http://schemas.microsoft.com/office/drawing/2014/main" id="{1F0B9923-9445-E60F-C57C-07939CAD13A6}"/>
              </a:ext>
            </a:extLst>
          </p:cNvPr>
          <p:cNvSpPr txBox="1"/>
          <p:nvPr/>
        </p:nvSpPr>
        <p:spPr>
          <a:xfrm>
            <a:off x="1002267" y="5651423"/>
            <a:ext cx="9968578" cy="707886"/>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Safety events with Tafa-Len-R-CHOP were manageable and did not affect the delivery of the </a:t>
            </a:r>
            <a:b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b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R-CHOP backbone</a:t>
            </a:r>
          </a:p>
        </p:txBody>
      </p:sp>
      <p:sp>
        <p:nvSpPr>
          <p:cNvPr id="7" name="TextBox 6">
            <a:extLst>
              <a:ext uri="{FF2B5EF4-FFF2-40B4-BE49-F238E27FC236}">
                <a16:creationId xmlns:a16="http://schemas.microsoft.com/office/drawing/2014/main" id="{5FFA15A6-4853-EE39-92AC-5E7336C3B0B9}"/>
              </a:ext>
            </a:extLst>
          </p:cNvPr>
          <p:cNvSpPr txBox="1"/>
          <p:nvPr/>
        </p:nvSpPr>
        <p:spPr>
          <a:xfrm>
            <a:off x="-1" y="6550223"/>
            <a:ext cx="8482989"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Lenz G et al. ASCO 2026;Abstract LBA7000; Lenz 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2026 June 20;407(10547):2528-41.</a:t>
            </a:r>
          </a:p>
        </p:txBody>
      </p:sp>
    </p:spTree>
    <p:extLst>
      <p:ext uri="{BB962C8B-B14F-4D97-AF65-F5344CB8AC3E}">
        <p14:creationId xmlns:p14="http://schemas.microsoft.com/office/powerpoint/2010/main" val="34957573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25E64-5AF7-4BFF-21DD-D10C403DE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A30527-BA83-2E7A-59B1-151C0BEC6721}"/>
              </a:ext>
            </a:extLst>
          </p:cNvPr>
          <p:cNvSpPr>
            <a:spLocks noGrp="1"/>
          </p:cNvSpPr>
          <p:nvPr>
            <p:ph type="title"/>
          </p:nvPr>
        </p:nvSpPr>
        <p:spPr>
          <a:xfrm>
            <a:off x="834682" y="332656"/>
            <a:ext cx="10273229" cy="1143000"/>
          </a:xfrm>
        </p:spPr>
        <p:txBody>
          <a:bodyPr/>
          <a:lstStyle/>
          <a:p>
            <a:pPr algn="l"/>
            <a:r>
              <a:rPr lang="en-US" sz="3200" dirty="0"/>
              <a:t>PHOENIX: A Phase III Trial of Ibrutinib in Combination with R-CHOP as First-Line Therapy for Non-GCB DLBCL</a:t>
            </a:r>
          </a:p>
        </p:txBody>
      </p:sp>
      <p:sp>
        <p:nvSpPr>
          <p:cNvPr id="3" name="TextBox 2">
            <a:extLst>
              <a:ext uri="{FF2B5EF4-FFF2-40B4-BE49-F238E27FC236}">
                <a16:creationId xmlns:a16="http://schemas.microsoft.com/office/drawing/2014/main" id="{943D1DE2-1ECA-A895-E784-DCABEB1DEDB4}"/>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Younes A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2019;37:1285-9.</a:t>
            </a:r>
          </a:p>
        </p:txBody>
      </p:sp>
      <p:sp>
        <p:nvSpPr>
          <p:cNvPr id="9" name="TextBox 8">
            <a:extLst>
              <a:ext uri="{FF2B5EF4-FFF2-40B4-BE49-F238E27FC236}">
                <a16:creationId xmlns:a16="http://schemas.microsoft.com/office/drawing/2014/main" id="{C3E9F3E8-4DAA-0032-86AC-31C588D75E8A}"/>
              </a:ext>
            </a:extLst>
          </p:cNvPr>
          <p:cNvSpPr txBox="1"/>
          <p:nvPr/>
        </p:nvSpPr>
        <p:spPr>
          <a:xfrm>
            <a:off x="834682" y="1700808"/>
            <a:ext cx="10273229" cy="3785652"/>
          </a:xfrm>
          <a:prstGeom prst="rect">
            <a:avLst/>
          </a:prstGeom>
          <a:noFill/>
        </p:spPr>
        <p:txBody>
          <a:bodyPr wrap="square">
            <a:spAutoFit/>
          </a:bodyPr>
          <a:lstStyle/>
          <a:p>
            <a:pPr marL="342900" marR="0" lvl="0"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N = 838 patients randomly assigned to ibrutinib with R-CHOP (n = 419) or placebo with </a:t>
            </a:r>
            <a:br>
              <a:rPr kumimoji="0" lang="en-US" sz="2000" b="0" i="0" u="none" strike="noStrike" kern="1200" cap="none" spc="0" normalizeH="0" baseline="0" noProof="0" dirty="0">
                <a:ln>
                  <a:noFill/>
                </a:ln>
                <a:solidFill>
                  <a:srgbClr val="000000"/>
                </a:solidFill>
                <a:effectLst/>
                <a:uLnTx/>
                <a:uFillTx/>
                <a:latin typeface="Calibri"/>
                <a:ea typeface="MS PGothic" charset="0"/>
              </a:rPr>
            </a:br>
            <a:r>
              <a:rPr kumimoji="0" lang="en-US" sz="2000" b="0" i="0" u="none" strike="noStrike" kern="1200" cap="none" spc="0" normalizeH="0" baseline="0" noProof="0" dirty="0">
                <a:ln>
                  <a:noFill/>
                </a:ln>
                <a:solidFill>
                  <a:srgbClr val="000000"/>
                </a:solidFill>
                <a:effectLst/>
                <a:uLnTx/>
                <a:uFillTx/>
                <a:latin typeface="Calibri"/>
                <a:ea typeface="MS PGothic" charset="0"/>
              </a:rPr>
              <a:t>R-CHOP (n = 419).</a:t>
            </a:r>
          </a:p>
          <a:p>
            <a:pPr marL="342900" lvl="0" indent="-342900">
              <a:buFont typeface="Arial" panose="020B0604020202020204" pitchFamily="34" charset="0"/>
              <a:buChar char="•"/>
              <a:defRPr/>
            </a:pPr>
            <a:r>
              <a:rPr lang="en-US" sz="2000" b="0" dirty="0">
                <a:solidFill>
                  <a:srgbClr val="000000"/>
                </a:solidFill>
                <a:latin typeface="Calibri"/>
              </a:rPr>
              <a:t>Ibrutinib with R-CHOP did not improve EFS in the intent-to-treat (ITT) population (hazard ratio [HR] 0.934) or the activated B-cell (ABC) population (HR 0.949).</a:t>
            </a:r>
          </a:p>
          <a:p>
            <a:pPr marL="342900" marR="0" lvl="0"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For patients younger than 60, ibrutinib with R-CHOP improved EFS (HR 0.579), PFS (HR 0.556), and OS (HR 0.330) and slightly increased serious adverse events (35.7% vs 28.6%), but the proportion of patients receiving at least 6 cycles of R-CHOP was similar between the treatment arms (92.9% vs 93.0%).</a:t>
            </a:r>
          </a:p>
          <a:p>
            <a:pPr marL="342900" marR="0" lvl="0"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Conclusions:</a:t>
            </a:r>
          </a:p>
          <a:p>
            <a:pPr marL="773113" marR="0" lvl="1"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The study did not meet its primary endpoint in the ITT or ABC population. </a:t>
            </a:r>
          </a:p>
          <a:p>
            <a:pPr marL="773113" marR="0" lvl="1"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However, patients younger than 60 who received ibrutinib with R-CHOP had significantly improved PFS and OS compared to those receiving R-CHOP alone.</a:t>
            </a:r>
          </a:p>
        </p:txBody>
      </p:sp>
    </p:spTree>
    <p:extLst>
      <p:ext uri="{BB962C8B-B14F-4D97-AF65-F5344CB8AC3E}">
        <p14:creationId xmlns:p14="http://schemas.microsoft.com/office/powerpoint/2010/main" val="29260218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22AD5-A0D7-1357-68B5-47401D26A1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91E71-D007-5EC0-686D-8FDD7A0A21C6}"/>
              </a:ext>
            </a:extLst>
          </p:cNvPr>
          <p:cNvSpPr>
            <a:spLocks noGrp="1"/>
          </p:cNvSpPr>
          <p:nvPr>
            <p:ph type="title"/>
          </p:nvPr>
        </p:nvSpPr>
        <p:spPr>
          <a:xfrm>
            <a:off x="396048" y="227012"/>
            <a:ext cx="11391441" cy="1143000"/>
          </a:xfrm>
        </p:spPr>
        <p:txBody>
          <a:bodyPr/>
          <a:lstStyle/>
          <a:p>
            <a:pPr algn="l"/>
            <a:r>
              <a:rPr lang="en-US" sz="3200" dirty="0"/>
              <a:t>ACCEPT: A Phase </a:t>
            </a:r>
            <a:r>
              <a:rPr lang="en-US" sz="3200" dirty="0" err="1"/>
              <a:t>Ib</a:t>
            </a:r>
            <a:r>
              <a:rPr lang="en-US" sz="3200" dirty="0"/>
              <a:t>/II Study of Acalabrutinib in Combination with </a:t>
            </a:r>
            <a:br>
              <a:rPr lang="en-US" sz="3200" dirty="0"/>
            </a:br>
            <a:r>
              <a:rPr lang="en-US" sz="3200" dirty="0"/>
              <a:t>R-CHOP as First-Line Therapy for DLBCL</a:t>
            </a:r>
          </a:p>
        </p:txBody>
      </p:sp>
      <p:sp>
        <p:nvSpPr>
          <p:cNvPr id="3" name="TextBox 2">
            <a:extLst>
              <a:ext uri="{FF2B5EF4-FFF2-40B4-BE49-F238E27FC236}">
                <a16:creationId xmlns:a16="http://schemas.microsoft.com/office/drawing/2014/main" id="{01F3C072-E3C6-6B66-8E66-CBE8291AC9B0}"/>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Davies AJ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JCO Oncol Adv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a:t>
            </a:r>
          </a:p>
        </p:txBody>
      </p:sp>
      <p:graphicFrame>
        <p:nvGraphicFramePr>
          <p:cNvPr id="7" name="Table 6">
            <a:extLst>
              <a:ext uri="{FF2B5EF4-FFF2-40B4-BE49-F238E27FC236}">
                <a16:creationId xmlns:a16="http://schemas.microsoft.com/office/drawing/2014/main" id="{C53F97E9-C57E-767B-360B-7F7FFD1EC401}"/>
              </a:ext>
            </a:extLst>
          </p:cNvPr>
          <p:cNvGraphicFramePr>
            <a:graphicFrameLocks noGrp="1"/>
          </p:cNvGraphicFramePr>
          <p:nvPr/>
        </p:nvGraphicFramePr>
        <p:xfrm>
          <a:off x="396048" y="1490846"/>
          <a:ext cx="11178743" cy="4242821"/>
        </p:xfrm>
        <a:graphic>
          <a:graphicData uri="http://schemas.openxmlformats.org/drawingml/2006/table">
            <a:tbl>
              <a:tblPr firstRow="1" bandRow="1">
                <a:tableStyleId>{93296810-A885-4BE3-A3E7-6D5BEEA58F35}</a:tableStyleId>
              </a:tblPr>
              <a:tblGrid>
                <a:gridCol w="3122153">
                  <a:extLst>
                    <a:ext uri="{9D8B030D-6E8A-4147-A177-3AD203B41FA5}">
                      <a16:colId xmlns:a16="http://schemas.microsoft.com/office/drawing/2014/main" val="1299792820"/>
                    </a:ext>
                  </a:extLst>
                </a:gridCol>
                <a:gridCol w="1285301">
                  <a:extLst>
                    <a:ext uri="{9D8B030D-6E8A-4147-A177-3AD203B41FA5}">
                      <a16:colId xmlns:a16="http://schemas.microsoft.com/office/drawing/2014/main" val="1652814204"/>
                    </a:ext>
                  </a:extLst>
                </a:gridCol>
                <a:gridCol w="1285302">
                  <a:extLst>
                    <a:ext uri="{9D8B030D-6E8A-4147-A177-3AD203B41FA5}">
                      <a16:colId xmlns:a16="http://schemas.microsoft.com/office/drawing/2014/main" val="3111909981"/>
                    </a:ext>
                  </a:extLst>
                </a:gridCol>
                <a:gridCol w="1285301">
                  <a:extLst>
                    <a:ext uri="{9D8B030D-6E8A-4147-A177-3AD203B41FA5}">
                      <a16:colId xmlns:a16="http://schemas.microsoft.com/office/drawing/2014/main" val="2076128087"/>
                    </a:ext>
                  </a:extLst>
                </a:gridCol>
                <a:gridCol w="1400229">
                  <a:extLst>
                    <a:ext uri="{9D8B030D-6E8A-4147-A177-3AD203B41FA5}">
                      <a16:colId xmlns:a16="http://schemas.microsoft.com/office/drawing/2014/main" val="1069354245"/>
                    </a:ext>
                  </a:extLst>
                </a:gridCol>
                <a:gridCol w="1400228">
                  <a:extLst>
                    <a:ext uri="{9D8B030D-6E8A-4147-A177-3AD203B41FA5}">
                      <a16:colId xmlns:a16="http://schemas.microsoft.com/office/drawing/2014/main" val="794998923"/>
                    </a:ext>
                  </a:extLst>
                </a:gridCol>
                <a:gridCol w="1400229">
                  <a:extLst>
                    <a:ext uri="{9D8B030D-6E8A-4147-A177-3AD203B41FA5}">
                      <a16:colId xmlns:a16="http://schemas.microsoft.com/office/drawing/2014/main" val="53664402"/>
                    </a:ext>
                  </a:extLst>
                </a:gridCol>
              </a:tblGrid>
              <a:tr h="1040945">
                <a:tc rowSpan="2">
                  <a:txBody>
                    <a:bodyPr/>
                    <a:lstStyle/>
                    <a:p>
                      <a:r>
                        <a:rPr lang="en-US" sz="2000" dirty="0"/>
                        <a:t>Clinical outcome</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3">
                  <a:txBody>
                    <a:bodyPr/>
                    <a:lstStyle/>
                    <a:p>
                      <a:pPr algn="ctr"/>
                      <a:r>
                        <a:rPr lang="en-US" sz="2000" dirty="0"/>
                        <a:t>Cohort 1</a:t>
                      </a:r>
                    </a:p>
                    <a:p>
                      <a:pPr algn="ctr"/>
                      <a:r>
                        <a:rPr lang="en-US" sz="2000" dirty="0"/>
                        <a:t>R-CHOP + acalabrutinib 100 mg once daily (n = 7)</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hMerge="1">
                  <a:txBody>
                    <a:bodyPr/>
                    <a:lstStyle/>
                    <a:p>
                      <a:endParaRPr lang="en-US"/>
                    </a:p>
                  </a:txBody>
                  <a:tcPr/>
                </a:tc>
                <a:tc hMerge="1">
                  <a:txBody>
                    <a:bodyPr/>
                    <a:lstStyle/>
                    <a:p>
                      <a:endParaRPr lang="en-US"/>
                    </a:p>
                  </a:txBody>
                  <a:tcPr/>
                </a:tc>
                <a:tc gridSpan="3">
                  <a:txBody>
                    <a:bodyPr/>
                    <a:lstStyle/>
                    <a:p>
                      <a:pPr algn="ctr"/>
                      <a:r>
                        <a:rPr lang="en-US" sz="2000" dirty="0"/>
                        <a:t>Cohort 2/Phase II</a:t>
                      </a:r>
                    </a:p>
                    <a:p>
                      <a:pPr algn="ctr"/>
                      <a:r>
                        <a:rPr lang="en-US" sz="2000" dirty="0"/>
                        <a:t>R-CHOP + acalabrutinib 100 mg </a:t>
                      </a:r>
                      <a:br>
                        <a:rPr lang="en-US" sz="2000" dirty="0"/>
                      </a:br>
                      <a:r>
                        <a:rPr lang="en-US" sz="2000" dirty="0"/>
                        <a:t>twice a day (n = 24)</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47026987"/>
                  </a:ext>
                </a:extLst>
              </a:tr>
              <a:tr h="630045">
                <a:tc vMerge="1">
                  <a:txBody>
                    <a:bodyPr/>
                    <a:lstStyle/>
                    <a:p>
                      <a:endParaRPr lang="en-US"/>
                    </a:p>
                  </a:txBody>
                  <a:tcPr/>
                </a:tc>
                <a:tc>
                  <a:txBody>
                    <a:bodyPr/>
                    <a:lstStyle/>
                    <a:p>
                      <a:pPr algn="ctr"/>
                      <a:r>
                        <a:rPr lang="en-US" sz="2000" b="1" dirty="0">
                          <a:solidFill>
                            <a:schemeClr val="bg1"/>
                          </a:solidFill>
                        </a:rPr>
                        <a:t>ABC</a:t>
                      </a:r>
                    </a:p>
                    <a:p>
                      <a:pPr algn="ctr"/>
                      <a:r>
                        <a:rPr lang="en-US" sz="2000" b="1" dirty="0">
                          <a:solidFill>
                            <a:schemeClr val="bg1"/>
                          </a:solidFill>
                        </a:rPr>
                        <a:t>(n = 3)</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GCB </a:t>
                      </a:r>
                      <a:br>
                        <a:rPr lang="en-US" sz="2000" b="1" dirty="0">
                          <a:solidFill>
                            <a:schemeClr val="bg1"/>
                          </a:solidFill>
                        </a:rPr>
                      </a:br>
                      <a:r>
                        <a:rPr lang="en-US" sz="2000" b="1" dirty="0">
                          <a:solidFill>
                            <a:schemeClr val="bg1"/>
                          </a:solidFill>
                        </a:rPr>
                        <a:t>(n = 3)</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b="1" dirty="0">
                          <a:solidFill>
                            <a:schemeClr val="bg1"/>
                          </a:solidFill>
                        </a:rPr>
                        <a:t>Total </a:t>
                      </a:r>
                      <a:br>
                        <a:rPr lang="en-US" sz="2000" b="1" dirty="0">
                          <a:solidFill>
                            <a:schemeClr val="bg1"/>
                          </a:solidFill>
                        </a:rPr>
                      </a:br>
                      <a:r>
                        <a:rPr lang="en-US" sz="2000" b="1" dirty="0">
                          <a:solidFill>
                            <a:schemeClr val="bg1"/>
                          </a:solidFill>
                        </a:rPr>
                        <a:t>(n = 6)</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b="1" dirty="0">
                          <a:solidFill>
                            <a:schemeClr val="bg1"/>
                          </a:solidFill>
                        </a:rPr>
                        <a:t>ABC</a:t>
                      </a:r>
                    </a:p>
                    <a:p>
                      <a:pPr algn="ctr"/>
                      <a:r>
                        <a:rPr lang="en-US" sz="2000" b="1" dirty="0">
                          <a:solidFill>
                            <a:schemeClr val="bg1"/>
                          </a:solidFill>
                        </a:rPr>
                        <a:t>(n = 12)</a:t>
                      </a:r>
                      <a:endParaRPr lang="en-US" dirty="0"/>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b="1" dirty="0">
                          <a:solidFill>
                            <a:schemeClr val="bg1"/>
                          </a:solidFill>
                        </a:rPr>
                        <a:t>GCB </a:t>
                      </a:r>
                      <a:br>
                        <a:rPr lang="en-US" sz="2000" b="1" dirty="0">
                          <a:solidFill>
                            <a:schemeClr val="bg1"/>
                          </a:solidFill>
                        </a:rPr>
                      </a:br>
                      <a:r>
                        <a:rPr lang="en-US" sz="2000" b="1" dirty="0">
                          <a:solidFill>
                            <a:schemeClr val="bg1"/>
                          </a:solidFill>
                        </a:rPr>
                        <a:t>(n = 9)</a:t>
                      </a:r>
                      <a:endParaRPr lang="en-US" dirty="0"/>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b="1" dirty="0">
                          <a:solidFill>
                            <a:schemeClr val="bg1"/>
                          </a:solidFill>
                        </a:rPr>
                        <a:t>Total </a:t>
                      </a:r>
                      <a:br>
                        <a:rPr lang="en-US" sz="2000" b="1" dirty="0">
                          <a:solidFill>
                            <a:schemeClr val="bg1"/>
                          </a:solidFill>
                        </a:rPr>
                      </a:br>
                      <a:r>
                        <a:rPr lang="en-US" sz="2000" b="1" dirty="0">
                          <a:solidFill>
                            <a:schemeClr val="bg1"/>
                          </a:solidFill>
                        </a:rPr>
                        <a:t>(n = 24)</a:t>
                      </a:r>
                      <a:endParaRPr lang="en-US" dirty="0"/>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05862366"/>
                  </a:ext>
                </a:extLst>
              </a:tr>
              <a:tr h="416806">
                <a:tc>
                  <a:txBody>
                    <a:bodyPr/>
                    <a:lstStyle/>
                    <a:p>
                      <a:r>
                        <a:rPr lang="en-US" sz="2000" dirty="0"/>
                        <a:t>Overall response, (n)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100%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67.6%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83.3% (5)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91.7% (11)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100%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95.8% (23)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3568039880"/>
                  </a:ext>
                </a:extLst>
              </a:tr>
              <a:tr h="416806">
                <a:tc>
                  <a:txBody>
                    <a:bodyPr/>
                    <a:lstStyle/>
                    <a:p>
                      <a:r>
                        <a:rPr lang="en-US" sz="2000" dirty="0"/>
                        <a:t>Complete response, (n)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100%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33.3%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66.7%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75%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100%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83.3%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9270942"/>
                  </a:ext>
                </a:extLst>
              </a:tr>
              <a:tr h="416806">
                <a:tc>
                  <a:txBody>
                    <a:bodyPr/>
                    <a:lstStyle/>
                    <a:p>
                      <a:r>
                        <a:rPr lang="en-US" sz="2000" dirty="0"/>
                        <a:t>Partial response, (n)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2000" dirty="0"/>
                        <a:t>33.3%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16.7%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16.7%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12.5%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756769095"/>
                  </a:ext>
                </a:extLst>
              </a:tr>
              <a:tr h="416806">
                <a:tc>
                  <a:txBody>
                    <a:bodyPr/>
                    <a:lstStyle/>
                    <a:p>
                      <a:r>
                        <a:rPr lang="en-US" sz="2000" dirty="0"/>
                        <a:t>PFS at 24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US" sz="2000" dirty="0"/>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2000" dirty="0"/>
                    </a:p>
                  </a:txBody>
                  <a:tcPr anchor="ctr"/>
                </a:tc>
                <a:tc hMerge="1">
                  <a:txBody>
                    <a:bodyPr/>
                    <a:lstStyle/>
                    <a:p>
                      <a:endParaRPr dirty="0"/>
                    </a:p>
                  </a:txBody>
                  <a:tcPr anchor="ctr"/>
                </a:tc>
                <a:tc gridSpan="3">
                  <a:txBody>
                    <a:bodyPr/>
                    <a:lstStyle/>
                    <a:p>
                      <a:pPr algn="ctr"/>
                      <a:r>
                        <a:rPr lang="en-US" sz="2000" dirty="0"/>
                        <a:t>94.7%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2000" dirty="0"/>
                    </a:p>
                  </a:txBody>
                  <a:tcPr anchor="ctr"/>
                </a:tc>
                <a:tc hMerge="1">
                  <a:txBody>
                    <a:bodyPr/>
                    <a:lstStyle/>
                    <a:p>
                      <a:endParaRPr dirty="0"/>
                    </a:p>
                  </a:txBody>
                  <a:tcPr anchor="ctr"/>
                </a:tc>
                <a:extLst>
                  <a:ext uri="{0D108BD9-81ED-4DB2-BD59-A6C34878D82A}">
                    <a16:rowId xmlns:a16="http://schemas.microsoft.com/office/drawing/2014/main" val="2377826756"/>
                  </a:ext>
                </a:extLst>
              </a:tr>
              <a:tr h="416806">
                <a:tc>
                  <a:txBody>
                    <a:bodyPr/>
                    <a:lstStyle/>
                    <a:p>
                      <a:r>
                        <a:rPr lang="en-US" sz="2000" dirty="0"/>
                        <a:t>OS at 24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gridSpan="3">
                  <a:txBody>
                    <a:bodyPr/>
                    <a:lstStyle/>
                    <a:p>
                      <a:pPr algn="ctr"/>
                      <a:r>
                        <a:rPr lang="en-US" sz="2000" dirty="0"/>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hMerge="1">
                  <a:txBody>
                    <a:bodyPr/>
                    <a:lstStyle/>
                    <a:p>
                      <a:pPr algn="ctr"/>
                      <a:endParaRPr lang="en-US" sz="2000" dirty="0"/>
                    </a:p>
                  </a:txBody>
                  <a:tcPr anchor="ctr"/>
                </a:tc>
                <a:tc hMerge="1">
                  <a:txBody>
                    <a:bodyPr/>
                    <a:lstStyle/>
                    <a:p>
                      <a:endParaRPr dirty="0"/>
                    </a:p>
                  </a:txBody>
                  <a:tcPr anchor="ctr"/>
                </a:tc>
                <a:tc gridSpan="3">
                  <a:txBody>
                    <a:bodyPr/>
                    <a:lstStyle/>
                    <a:p>
                      <a:pPr algn="ctr"/>
                      <a:r>
                        <a:rPr lang="en-US" sz="2000" dirty="0"/>
                        <a:t>95.7%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hMerge="1">
                  <a:txBody>
                    <a:bodyPr/>
                    <a:lstStyle/>
                    <a:p>
                      <a:pPr algn="ctr"/>
                      <a:endParaRPr lang="en-US" sz="2000" dirty="0"/>
                    </a:p>
                  </a:txBody>
                  <a:tcPr anchor="ctr"/>
                </a:tc>
                <a:tc hMerge="1">
                  <a:txBody>
                    <a:bodyPr/>
                    <a:lstStyle/>
                    <a:p>
                      <a:endParaRPr dirty="0"/>
                    </a:p>
                  </a:txBody>
                  <a:tcPr anchor="ctr"/>
                </a:tc>
                <a:extLst>
                  <a:ext uri="{0D108BD9-81ED-4DB2-BD59-A6C34878D82A}">
                    <a16:rowId xmlns:a16="http://schemas.microsoft.com/office/drawing/2014/main" val="2942224795"/>
                  </a:ext>
                </a:extLst>
              </a:tr>
              <a:tr h="416806">
                <a:tc>
                  <a:txBody>
                    <a:bodyPr/>
                    <a:lstStyle/>
                    <a:p>
                      <a:r>
                        <a:rPr lang="en-US" sz="2000" dirty="0"/>
                        <a:t>EFS at 24 months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US" sz="2000" dirty="0"/>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2000" dirty="0"/>
                    </a:p>
                  </a:txBody>
                  <a:tcPr anchor="ctr"/>
                </a:tc>
                <a:tc hMerge="1">
                  <a:txBody>
                    <a:bodyPr/>
                    <a:lstStyle/>
                    <a:p>
                      <a:endParaRPr dirty="0"/>
                    </a:p>
                  </a:txBody>
                  <a:tcPr anchor="ctr"/>
                </a:tc>
                <a:tc gridSpan="3">
                  <a:txBody>
                    <a:bodyPr/>
                    <a:lstStyle/>
                    <a:p>
                      <a:pPr algn="ctr"/>
                      <a:r>
                        <a:rPr lang="en-US" sz="2000" dirty="0"/>
                        <a:t>90.2%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2000" dirty="0"/>
                    </a:p>
                  </a:txBody>
                  <a:tcPr anchor="ctr"/>
                </a:tc>
                <a:tc hMerge="1">
                  <a:txBody>
                    <a:bodyPr/>
                    <a:lstStyle/>
                    <a:p>
                      <a:endParaRPr dirty="0"/>
                    </a:p>
                  </a:txBody>
                  <a:tcPr anchor="ctr"/>
                </a:tc>
                <a:extLst>
                  <a:ext uri="{0D108BD9-81ED-4DB2-BD59-A6C34878D82A}">
                    <a16:rowId xmlns:a16="http://schemas.microsoft.com/office/drawing/2014/main" val="1313586221"/>
                  </a:ext>
                </a:extLst>
              </a:tr>
            </a:tbl>
          </a:graphicData>
        </a:graphic>
      </p:graphicFrame>
      <p:sp>
        <p:nvSpPr>
          <p:cNvPr id="4" name="TextBox 3">
            <a:extLst>
              <a:ext uri="{FF2B5EF4-FFF2-40B4-BE49-F238E27FC236}">
                <a16:creationId xmlns:a16="http://schemas.microsoft.com/office/drawing/2014/main" id="{EDE8F05C-EEAC-9FB4-8FF9-910383A59D21}"/>
              </a:ext>
            </a:extLst>
          </p:cNvPr>
          <p:cNvSpPr txBox="1"/>
          <p:nvPr/>
        </p:nvSpPr>
        <p:spPr>
          <a:xfrm>
            <a:off x="385589" y="5790059"/>
            <a:ext cx="8923663"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ABC = activated B cell; GCB = germinal center B-cell like; OS = overall survival; EFS = event-free survival</a:t>
            </a:r>
          </a:p>
        </p:txBody>
      </p:sp>
    </p:spTree>
    <p:extLst>
      <p:ext uri="{BB962C8B-B14F-4D97-AF65-F5344CB8AC3E}">
        <p14:creationId xmlns:p14="http://schemas.microsoft.com/office/powerpoint/2010/main" val="30025781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6D0E-DF64-EB70-B208-6072CC1C5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ED89-E3B1-DDEE-81F7-5C78E3E64F1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43EF730-78C9-4D71-94AF-9B44D31517C2}"/>
              </a:ext>
            </a:extLst>
          </p:cNvPr>
          <p:cNvSpPr txBox="1">
            <a:spLocks/>
          </p:cNvSpPr>
          <p:nvPr/>
        </p:nvSpPr>
        <p:spPr bwMode="auto">
          <a:xfrm>
            <a:off x="1055440" y="1361120"/>
            <a:ext cx="10657183"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1 — Chronic Lymphocytic Leukemia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Farrukh T Awan, MD, MS, MBA</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Samuel J Klempner, MD</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Ovarian and Endometrial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Shannon N Westin, MD, MPH, FASCO, FACOG</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t>Module 4 — Diffuse Large B-Cell Lymphoma </a:t>
            </a:r>
            <a:b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Ann </a:t>
            </a:r>
            <a:r>
              <a:rPr kumimoji="0" lang="en-US" sz="3000" b="0" i="1" u="none" strike="noStrike" kern="1200" cap="none" spc="0" normalizeH="0" baseline="0" noProof="0" dirty="0" err="1">
                <a:ln>
                  <a:noFill/>
                </a:ln>
                <a:solidFill>
                  <a:srgbClr val="0432FF"/>
                </a:solidFill>
                <a:effectLst/>
                <a:uLnTx/>
                <a:uFillTx/>
                <a:latin typeface="Calibri" charset="0"/>
                <a:ea typeface="MS PGothic" pitchFamily="34" charset="-128"/>
              </a:rPr>
              <a:t>LaCasce</a:t>
            </a: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 MD, </a:t>
            </a:r>
            <a:r>
              <a:rPr kumimoji="0" lang="en-US" sz="3000" b="0" i="1" u="none" strike="noStrike" kern="1200" cap="none" spc="0" normalizeH="0" baseline="0" noProof="0" dirty="0" err="1">
                <a:ln>
                  <a:noFill/>
                </a:ln>
                <a:solidFill>
                  <a:srgbClr val="0432FF"/>
                </a:solidFill>
                <a:effectLst/>
                <a:uLnTx/>
                <a:uFillTx/>
                <a:latin typeface="Calibri" charset="0"/>
                <a:ea typeface="MS PGothic" pitchFamily="34" charset="-128"/>
              </a:rPr>
              <a:t>MMSc</a:t>
            </a:r>
            <a:endPar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endParaRP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Stephen V Liu, MD</a:t>
            </a:r>
          </a:p>
        </p:txBody>
      </p:sp>
    </p:spTree>
    <p:extLst>
      <p:ext uri="{BB962C8B-B14F-4D97-AF65-F5344CB8AC3E}">
        <p14:creationId xmlns:p14="http://schemas.microsoft.com/office/powerpoint/2010/main" val="302649887"/>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D460C-EC47-38FC-9DEB-D1283E087F84}"/>
            </a:ext>
          </a:extLst>
        </p:cNvPr>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289F80EC-F658-4969-5474-216ABF6E7105}"/>
              </a:ext>
            </a:extLst>
          </p:cNvPr>
          <p:cNvCxnSpPr>
            <a:stCxn id="9" idx="3"/>
            <a:endCxn id="12" idx="1"/>
          </p:cNvCxnSpPr>
          <p:nvPr/>
        </p:nvCxnSpPr>
        <p:spPr bwMode="auto">
          <a:xfrm flipV="1">
            <a:off x="2838885" y="2781151"/>
            <a:ext cx="2124798" cy="5214"/>
          </a:xfrm>
          <a:prstGeom prst="straightConnector1">
            <a:avLst/>
          </a:prstGeom>
          <a:solidFill>
            <a:srgbClr val="FFFF00"/>
          </a:solidFill>
          <a:ln w="38100" cap="flat" cmpd="sng" algn="ctr">
            <a:solidFill>
              <a:schemeClr val="tx1"/>
            </a:solidFill>
            <a:prstDash val="solid"/>
            <a:round/>
            <a:headEnd type="none" w="med" len="med"/>
            <a:tailEnd type="triangle"/>
          </a:ln>
          <a:effectLst/>
        </p:spPr>
      </p:cxnSp>
      <p:sp>
        <p:nvSpPr>
          <p:cNvPr id="2" name="Title 1">
            <a:extLst>
              <a:ext uri="{FF2B5EF4-FFF2-40B4-BE49-F238E27FC236}">
                <a16:creationId xmlns:a16="http://schemas.microsoft.com/office/drawing/2014/main" id="{0FF47C07-06C3-1E46-18CF-397B49169CAD}"/>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III ESCALADE (ACE-LY-312) Study Design</a:t>
            </a:r>
          </a:p>
        </p:txBody>
      </p:sp>
      <p:sp>
        <p:nvSpPr>
          <p:cNvPr id="6" name="Rectangle 5">
            <a:extLst>
              <a:ext uri="{FF2B5EF4-FFF2-40B4-BE49-F238E27FC236}">
                <a16:creationId xmlns:a16="http://schemas.microsoft.com/office/drawing/2014/main" id="{33A63CD3-7DE8-EFA4-799E-B99ED84DB9DE}"/>
              </a:ext>
            </a:extLst>
          </p:cNvPr>
          <p:cNvSpPr/>
          <p:nvPr/>
        </p:nvSpPr>
        <p:spPr bwMode="auto">
          <a:xfrm>
            <a:off x="6408307" y="1912451"/>
            <a:ext cx="5007837" cy="435825"/>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Acalabrutinib (100 mg BID) + R-CHOP</a:t>
            </a:r>
          </a:p>
        </p:txBody>
      </p:sp>
      <p:sp>
        <p:nvSpPr>
          <p:cNvPr id="7" name="Rectangle 6">
            <a:extLst>
              <a:ext uri="{FF2B5EF4-FFF2-40B4-BE49-F238E27FC236}">
                <a16:creationId xmlns:a16="http://schemas.microsoft.com/office/drawing/2014/main" id="{35C6C9FD-912A-0A6D-9916-FC88A8B19074}"/>
              </a:ext>
            </a:extLst>
          </p:cNvPr>
          <p:cNvSpPr/>
          <p:nvPr/>
        </p:nvSpPr>
        <p:spPr bwMode="auto">
          <a:xfrm>
            <a:off x="6408307" y="3347769"/>
            <a:ext cx="5007837" cy="435825"/>
          </a:xfrm>
          <a:prstGeom prst="rect">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Placebo + R-CHOP</a:t>
            </a:r>
          </a:p>
        </p:txBody>
      </p:sp>
      <p:sp>
        <p:nvSpPr>
          <p:cNvPr id="9" name="Rounded Rectangle 8">
            <a:extLst>
              <a:ext uri="{FF2B5EF4-FFF2-40B4-BE49-F238E27FC236}">
                <a16:creationId xmlns:a16="http://schemas.microsoft.com/office/drawing/2014/main" id="{5A5C243F-76CD-65EF-66DB-4F0FDE1F1E06}"/>
              </a:ext>
            </a:extLst>
          </p:cNvPr>
          <p:cNvSpPr/>
          <p:nvPr/>
        </p:nvSpPr>
        <p:spPr bwMode="auto">
          <a:xfrm>
            <a:off x="192667" y="1975221"/>
            <a:ext cx="2646218" cy="1622288"/>
          </a:xfrm>
          <a:prstGeom prst="roundRect">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n = 611</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Patients with newly diagnosed non-GCB DLBCL</a:t>
            </a:r>
          </a:p>
        </p:txBody>
      </p:sp>
      <p:sp>
        <p:nvSpPr>
          <p:cNvPr id="11" name="Rectangle 10">
            <a:extLst>
              <a:ext uri="{FF2B5EF4-FFF2-40B4-BE49-F238E27FC236}">
                <a16:creationId xmlns:a16="http://schemas.microsoft.com/office/drawing/2014/main" id="{F3009DAB-3369-FE99-EA6B-9F0AF2E43482}"/>
              </a:ext>
            </a:extLst>
          </p:cNvPr>
          <p:cNvSpPr/>
          <p:nvPr/>
        </p:nvSpPr>
        <p:spPr bwMode="auto">
          <a:xfrm>
            <a:off x="2916961" y="2224961"/>
            <a:ext cx="1807438" cy="1122808"/>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R-CHOP (cycle 1)</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all pts</a:t>
            </a:r>
          </a:p>
        </p:txBody>
      </p:sp>
      <p:sp>
        <p:nvSpPr>
          <p:cNvPr id="12" name="Diamond 11">
            <a:extLst>
              <a:ext uri="{FF2B5EF4-FFF2-40B4-BE49-F238E27FC236}">
                <a16:creationId xmlns:a16="http://schemas.microsoft.com/office/drawing/2014/main" id="{69A99FDC-D443-C5F5-8B88-FE06B2D4B3CA}"/>
              </a:ext>
            </a:extLst>
          </p:cNvPr>
          <p:cNvSpPr/>
          <p:nvPr/>
        </p:nvSpPr>
        <p:spPr bwMode="auto">
          <a:xfrm>
            <a:off x="4963683" y="2348276"/>
            <a:ext cx="1371600" cy="865749"/>
          </a:xfrm>
          <a:prstGeom prst="diamond">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1:1</a:t>
            </a:r>
          </a:p>
        </p:txBody>
      </p:sp>
      <p:sp>
        <p:nvSpPr>
          <p:cNvPr id="13" name="Rectangle 12">
            <a:extLst>
              <a:ext uri="{FF2B5EF4-FFF2-40B4-BE49-F238E27FC236}">
                <a16:creationId xmlns:a16="http://schemas.microsoft.com/office/drawing/2014/main" id="{2FDBC7DC-E0F9-D20E-66F9-B22242930C01}"/>
              </a:ext>
            </a:extLst>
          </p:cNvPr>
          <p:cNvSpPr/>
          <p:nvPr/>
        </p:nvSpPr>
        <p:spPr bwMode="auto">
          <a:xfrm>
            <a:off x="261940" y="4058449"/>
            <a:ext cx="5783693" cy="1809791"/>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Primary endpoint</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PFS</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Secondary endpoints</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EFS, CR rate, OS, pharmacokinetics, safety</a:t>
            </a:r>
          </a:p>
        </p:txBody>
      </p:sp>
      <p:sp>
        <p:nvSpPr>
          <p:cNvPr id="14" name="TextBox 13">
            <a:extLst>
              <a:ext uri="{FF2B5EF4-FFF2-40B4-BE49-F238E27FC236}">
                <a16:creationId xmlns:a16="http://schemas.microsoft.com/office/drawing/2014/main" id="{4ACC6225-EF48-EAC4-DF44-398F02A5DE1D}"/>
              </a:ext>
            </a:extLst>
          </p:cNvPr>
          <p:cNvSpPr txBox="1"/>
          <p:nvPr/>
        </p:nvSpPr>
        <p:spPr>
          <a:xfrm>
            <a:off x="6146369" y="3783594"/>
            <a:ext cx="5783693" cy="707886"/>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All patients will receive primary prophylaxis with </a:t>
            </a:r>
            <a:b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b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G-CSF accompanying all R-CHOP cycles.</a:t>
            </a:r>
          </a:p>
        </p:txBody>
      </p:sp>
      <p:cxnSp>
        <p:nvCxnSpPr>
          <p:cNvPr id="16" name="Elbow Connector 15">
            <a:extLst>
              <a:ext uri="{FF2B5EF4-FFF2-40B4-BE49-F238E27FC236}">
                <a16:creationId xmlns:a16="http://schemas.microsoft.com/office/drawing/2014/main" id="{969DEC4F-4927-BC64-CD85-BD02C246653A}"/>
              </a:ext>
            </a:extLst>
          </p:cNvPr>
          <p:cNvCxnSpPr>
            <a:stCxn id="12" idx="0"/>
            <a:endCxn id="6" idx="1"/>
          </p:cNvCxnSpPr>
          <p:nvPr/>
        </p:nvCxnSpPr>
        <p:spPr bwMode="auto">
          <a:xfrm rot="5400000" flipH="1" flipV="1">
            <a:off x="5919939" y="1859908"/>
            <a:ext cx="217912" cy="758824"/>
          </a:xfrm>
          <a:prstGeom prst="bentConnector2">
            <a:avLst/>
          </a:prstGeom>
          <a:solidFill>
            <a:srgbClr val="FFFF00"/>
          </a:solidFill>
          <a:ln w="38100" cap="flat" cmpd="sng" algn="ctr">
            <a:solidFill>
              <a:schemeClr val="tx1"/>
            </a:solidFill>
            <a:prstDash val="solid"/>
            <a:round/>
            <a:headEnd type="none" w="med" len="med"/>
            <a:tailEnd type="triangle"/>
          </a:ln>
          <a:effectLst/>
        </p:spPr>
      </p:cxnSp>
      <p:cxnSp>
        <p:nvCxnSpPr>
          <p:cNvPr id="19" name="Elbow Connector 18">
            <a:extLst>
              <a:ext uri="{FF2B5EF4-FFF2-40B4-BE49-F238E27FC236}">
                <a16:creationId xmlns:a16="http://schemas.microsoft.com/office/drawing/2014/main" id="{F4C3B091-32A8-A67F-E1BD-71FFE3170FB2}"/>
              </a:ext>
            </a:extLst>
          </p:cNvPr>
          <p:cNvCxnSpPr>
            <a:cxnSpLocks/>
            <a:stCxn id="12" idx="2"/>
            <a:endCxn id="7" idx="1"/>
          </p:cNvCxnSpPr>
          <p:nvPr/>
        </p:nvCxnSpPr>
        <p:spPr bwMode="auto">
          <a:xfrm rot="16200000" flipH="1">
            <a:off x="5853067" y="3010441"/>
            <a:ext cx="351657" cy="758824"/>
          </a:xfrm>
          <a:prstGeom prst="bentConnector2">
            <a:avLst/>
          </a:prstGeom>
          <a:solidFill>
            <a:srgbClr val="FFFF00"/>
          </a:solidFill>
          <a:ln w="38100" cap="flat" cmpd="sng" algn="ctr">
            <a:solidFill>
              <a:schemeClr val="tx1"/>
            </a:solidFill>
            <a:prstDash val="solid"/>
            <a:round/>
            <a:headEnd type="none" w="med" len="med"/>
            <a:tailEnd type="triangle"/>
          </a:ln>
          <a:effectLst/>
        </p:spPr>
      </p:cxnSp>
      <p:sp>
        <p:nvSpPr>
          <p:cNvPr id="3" name="TextBox 2">
            <a:extLst>
              <a:ext uri="{FF2B5EF4-FFF2-40B4-BE49-F238E27FC236}">
                <a16:creationId xmlns:a16="http://schemas.microsoft.com/office/drawing/2014/main" id="{51066C63-618C-DBE8-387B-3C8235D3168D}"/>
              </a:ext>
            </a:extLst>
          </p:cNvPr>
          <p:cNvSpPr txBox="1"/>
          <p:nvPr/>
        </p:nvSpPr>
        <p:spPr>
          <a:xfrm>
            <a:off x="0" y="6550223"/>
            <a:ext cx="5969876"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ts val="0"/>
              </a:spcBef>
              <a:spcAft>
                <a:spcPts val="80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Calibri" panose="020F0502020204030204" pitchFamily="34" charset="0"/>
              </a:rPr>
              <a:t>Sehn LH et al. ASCO 2021;Abstract TPS7572.</a:t>
            </a:r>
          </a:p>
        </p:txBody>
      </p:sp>
      <p:sp>
        <p:nvSpPr>
          <p:cNvPr id="4" name="TextBox 3">
            <a:extLst>
              <a:ext uri="{FF2B5EF4-FFF2-40B4-BE49-F238E27FC236}">
                <a16:creationId xmlns:a16="http://schemas.microsoft.com/office/drawing/2014/main" id="{265362BB-83A1-9A98-C43B-8289B2BF2620}"/>
              </a:ext>
            </a:extLst>
          </p:cNvPr>
          <p:cNvSpPr txBox="1"/>
          <p:nvPr/>
        </p:nvSpPr>
        <p:spPr>
          <a:xfrm>
            <a:off x="272052" y="5938104"/>
            <a:ext cx="8637679"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ts val="0"/>
              </a:spcBef>
              <a:spcAft>
                <a:spcPts val="80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Calibri" panose="020F0502020204030204" pitchFamily="34" charset="0"/>
              </a:rPr>
              <a:t>GCB = germinal center B-cell-like; G-CSF = granulocyte-colony stimulating factor; CR = complete response</a:t>
            </a:r>
          </a:p>
        </p:txBody>
      </p:sp>
    </p:spTree>
    <p:extLst>
      <p:ext uri="{BB962C8B-B14F-4D97-AF65-F5344CB8AC3E}">
        <p14:creationId xmlns:p14="http://schemas.microsoft.com/office/powerpoint/2010/main" val="32376001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43992-63C1-EBDA-3008-B8397761E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6B2B1-B3E9-3D6F-E1CD-FD70D1A7E33C}"/>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57A83629-0822-35A6-376C-8504FC4359DC}"/>
              </a:ext>
            </a:extLst>
          </p:cNvPr>
          <p:cNvSpPr>
            <a:spLocks noGrp="1"/>
          </p:cNvSpPr>
          <p:nvPr>
            <p:ph idx="1"/>
          </p:nvPr>
        </p:nvSpPr>
        <p:spPr>
          <a:xfrm>
            <a:off x="912288" y="1416053"/>
            <a:ext cx="10224272"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67-year-old man presents with Stage IV DLBCL involving bulky retroperitoneal adenopathy, spleen, and bone marrow. IPI is 4. FISH is negative for MYC/Bcl-2 rearrangements, but the tumor is double expressor by IHC. ECOG PS is 1 and cardiac function is normal.</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t>When are you employing CNS prophylaxis for DLBCL? Would you do so for this patient? </a:t>
            </a:r>
          </a:p>
          <a:p>
            <a:pPr marL="98425" indent="0">
              <a:lnSpc>
                <a:spcPct val="100000"/>
              </a:lnSpc>
              <a:buNone/>
            </a:pPr>
            <a:r>
              <a:rPr lang="en-US" sz="2400" dirty="0"/>
              <a:t>For which patients with newly diagnosed DLBCL do you envision using front-line tafasitamab/lenalidomide/R-CHOP? </a:t>
            </a:r>
          </a:p>
          <a:p>
            <a:pPr marL="98425" indent="0">
              <a:lnSpc>
                <a:spcPct val="100000"/>
              </a:lnSpc>
              <a:buNone/>
            </a:pPr>
            <a:r>
              <a:rPr lang="en-US" sz="2400" dirty="0"/>
              <a:t>What role, if any, do you foresee for BTK inhibitors in DLBCL?</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7768535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16596-FB78-B941-150C-909D5385D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4C73C-F7BF-FB30-7AD2-D2AFA04D3AE2}"/>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5D74D3B5-1D56-9B0C-B7B9-162518F682D2}"/>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indent="0">
              <a:lnSpc>
                <a:spcPct val="100000"/>
              </a:lnSpc>
              <a:spcBef>
                <a:spcPts val="2280"/>
              </a:spcBef>
              <a:spcAft>
                <a:spcPts val="0"/>
              </a:spcAft>
              <a:buNone/>
              <a:defRPr/>
            </a:pPr>
            <a:r>
              <a:rPr lang="en-US" sz="3000" dirty="0">
                <a:solidFill>
                  <a:schemeClr val="tx1"/>
                </a:solidFill>
              </a:rPr>
              <a:t>Module 4 — Diffuse Large B-Cell Lymphoma: </a:t>
            </a:r>
            <a:r>
              <a:rPr lang="en-US" sz="3000" b="0" i="1" dirty="0">
                <a:solidFill>
                  <a:schemeClr val="tx1"/>
                </a:solidFill>
              </a:rPr>
              <a:t>Dr </a:t>
            </a:r>
            <a:r>
              <a:rPr lang="en-US" sz="3000" b="0" i="1" dirty="0" err="1">
                <a:solidFill>
                  <a:schemeClr val="tx1"/>
                </a:solidFill>
              </a:rPr>
              <a:t>LaCasce</a:t>
            </a:r>
            <a:endParaRPr lang="en-US" sz="3000" b="0" i="1" dirty="0">
              <a:solidFill>
                <a:schemeClr val="tx1"/>
              </a:solidFill>
            </a:endParaRPr>
          </a:p>
          <a:p>
            <a:pPr>
              <a:lnSpc>
                <a:spcPct val="100000"/>
              </a:lnSpc>
              <a:spcBef>
                <a:spcPts val="2400"/>
              </a:spcBef>
              <a:spcAft>
                <a:spcPts val="0"/>
              </a:spcAft>
              <a:defRPr/>
            </a:pPr>
            <a:r>
              <a:rPr kumimoji="0" lang="en-US" sz="2800" u="none" strike="noStrike" kern="1200" cap="none" spc="0" normalizeH="0" baseline="0" noProof="0" dirty="0">
                <a:ln>
                  <a:noFill/>
                </a:ln>
                <a:solidFill>
                  <a:schemeClr val="tx1"/>
                </a:solidFill>
                <a:effectLst/>
                <a:uLnTx/>
                <a:uFillTx/>
                <a:latin typeface="Calibri" charset="0"/>
                <a:ea typeface="MS PGothic" pitchFamily="34" charset="-128"/>
              </a:rPr>
              <a:t>First-Line Treatment</a:t>
            </a:r>
          </a:p>
          <a:p>
            <a:pPr>
              <a:lnSpc>
                <a:spcPct val="100000"/>
              </a:lnSpc>
              <a:spcBef>
                <a:spcPts val="2400"/>
              </a:spcBef>
              <a:spcAft>
                <a:spcPts val="0"/>
              </a:spcAft>
              <a:defRPr/>
            </a:pPr>
            <a:r>
              <a:rPr lang="en-US" sz="2800" dirty="0">
                <a:solidFill>
                  <a:srgbClr val="0432FF"/>
                </a:solidFill>
              </a:rPr>
              <a:t>Bispecific Antibodies and CAR T-Cell Therapy</a:t>
            </a:r>
            <a:endParaRPr kumimoji="0" lang="en-US" sz="2800" u="none" strike="noStrike" kern="1200" cap="none" spc="0" normalizeH="0" baseline="0" noProof="0" dirty="0">
              <a:ln>
                <a:noFill/>
              </a:ln>
              <a:solidFill>
                <a:srgbClr val="0432FF"/>
              </a:solidFill>
              <a:effectLst/>
              <a:uLnTx/>
              <a:uFillTx/>
              <a:latin typeface="Calibri" charset="0"/>
              <a:ea typeface="MS PGothic" pitchFamily="34" charset="-128"/>
            </a:endParaRPr>
          </a:p>
        </p:txBody>
      </p:sp>
    </p:spTree>
    <p:extLst>
      <p:ext uri="{BB962C8B-B14F-4D97-AF65-F5344CB8AC3E}">
        <p14:creationId xmlns:p14="http://schemas.microsoft.com/office/powerpoint/2010/main" val="21785958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8D188-C241-6622-F7C1-D25F85D39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D39BE-E9AE-724C-3DD2-C87F06DE2A1C}"/>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8475F4AE-1F3F-D5F2-0694-39690EDE91F9}"/>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An 82-year-old gentleman received initial treatment with </a:t>
            </a:r>
            <a:r>
              <a:rPr lang="en-US" sz="2400" dirty="0" err="1">
                <a:solidFill>
                  <a:srgbClr val="171AA2"/>
                </a:solidFill>
              </a:rPr>
              <a:t>polatuzumab</a:t>
            </a:r>
            <a:r>
              <a:rPr lang="en-US" sz="2400" dirty="0">
                <a:solidFill>
                  <a:srgbClr val="171AA2"/>
                </a:solidFill>
              </a:rPr>
              <a:t> vedotin with dose-adjusted R-CHOP for Stage IV DLBCL with skin involvement. Achieved CR but had recurrence in less than 12 months. He received outpatient epcoritamab step-up dosing. CR, 3 PET scans have all been negative. </a:t>
            </a:r>
          </a:p>
          <a:p>
            <a:pPr marL="98425" indent="0">
              <a:lnSpc>
                <a:spcPct val="100000"/>
              </a:lnSpc>
              <a:spcBef>
                <a:spcPts val="264"/>
              </a:spcBef>
              <a:buNone/>
            </a:pPr>
            <a:r>
              <a:rPr lang="en-US" sz="2400" dirty="0">
                <a:solidFill>
                  <a:srgbClr val="171AA2"/>
                </a:solidFill>
              </a:rPr>
              <a:t>															Stephen “Fred” Divers, MD </a:t>
            </a:r>
            <a:endParaRPr lang="en-US" sz="2400" dirty="0"/>
          </a:p>
          <a:p>
            <a:pPr marL="98425" indent="0">
              <a:lnSpc>
                <a:spcPct val="100000"/>
              </a:lnSpc>
              <a:buNone/>
            </a:pPr>
            <a:r>
              <a:rPr lang="en-US" sz="2400" dirty="0"/>
              <a:t>When in the treatment course are you generally administering bispecific antibodies to patients with DLBCL, and how does this vary based on treatment history, patient age/fitness, </a:t>
            </a:r>
            <a:r>
              <a:rPr lang="en-US" sz="2400" dirty="0" err="1"/>
              <a:t>etc</a:t>
            </a:r>
            <a:r>
              <a:rPr lang="en-US" sz="2400" dirty="0"/>
              <a:t>? </a:t>
            </a:r>
          </a:p>
          <a:p>
            <a:pPr marL="98425" indent="0">
              <a:lnSpc>
                <a:spcPct val="100000"/>
              </a:lnSpc>
              <a:buNone/>
            </a:pPr>
            <a:r>
              <a:rPr lang="en-US" sz="2400" dirty="0"/>
              <a:t>Do you adhere to the recommended logistical requirements of the approved bispecifics to the letter? Do you offer treatment breaks to patients who are experiencing a prolonged CR with </a:t>
            </a:r>
            <a:r>
              <a:rPr lang="en-US" sz="2400" dirty="0" err="1"/>
              <a:t>epcoritamab</a:t>
            </a:r>
            <a:r>
              <a:rPr lang="en-US" sz="2400" dirty="0"/>
              <a:t>?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3749077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281F3-840D-507C-1625-932AAB4AF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1AEBB-2859-3236-A5F3-2B1A70BBFBBD}"/>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484B53C4-73B9-9C13-6233-D5FA4701154C}"/>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74-year-old woman with DLBCL relapses 10 months after first-line therapy. She receives salvage treatment and autologous transplant but progresses again 9 months later. She has mild renal impairment and is not considered an ideal candidate for CAR T because of frailty and limited caregiver support.</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solidFill>
                  <a:schemeClr val="tx1"/>
                </a:solidFill>
              </a:rPr>
              <a:t>Would you favor a CD20 x CD3 bispecific in this setting, and how do you choose between them based on efficacy, CRS risk, treatment duration and convenience? </a:t>
            </a:r>
          </a:p>
          <a:p>
            <a:pPr marL="98425" indent="0">
              <a:lnSpc>
                <a:spcPct val="100000"/>
              </a:lnSpc>
              <a:buNone/>
            </a:pPr>
            <a:r>
              <a:rPr lang="en-US" sz="2400" dirty="0"/>
              <a:t>What are your thoughts on recent data combining antibody-drug conjugates and bispecific antibodies for DLBCL? Are you employing any of these regimens, and if so, for when and for whom? What do you make of the emerging data with epcoritamab/lenalidomide? When can you see yourself using that combination? </a:t>
            </a: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6640286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938F-3F88-59F2-9271-7CDCCAEC7C54}"/>
              </a:ext>
            </a:extLst>
          </p:cNvPr>
          <p:cNvSpPr>
            <a:spLocks noGrp="1"/>
          </p:cNvSpPr>
          <p:nvPr>
            <p:ph type="title"/>
          </p:nvPr>
        </p:nvSpPr>
        <p:spPr/>
        <p:txBody>
          <a:bodyPr/>
          <a:lstStyle/>
          <a:p>
            <a:r>
              <a:rPr lang="en-US" dirty="0"/>
              <a:t>Bispecific Antibodies for DLBCL</a:t>
            </a:r>
          </a:p>
        </p:txBody>
      </p:sp>
      <p:pic>
        <p:nvPicPr>
          <p:cNvPr id="2050" name="Picture 2">
            <a:extLst>
              <a:ext uri="{FF2B5EF4-FFF2-40B4-BE49-F238E27FC236}">
                <a16:creationId xmlns:a16="http://schemas.microsoft.com/office/drawing/2014/main" id="{64DC290B-5214-193E-73AA-796E5BC5FC5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l="19720" r="836"/>
          <a:stretch>
            <a:fillRect/>
          </a:stretch>
        </p:blipFill>
        <p:spPr bwMode="auto">
          <a:xfrm>
            <a:off x="1976969" y="1186718"/>
            <a:ext cx="8229600" cy="48717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61E4F3F-ACF8-03E3-8ECE-8AD618045C40}"/>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Brijs</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J et al.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Belg</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J </a:t>
            </a:r>
            <a:r>
              <a:rPr kumimoji="0" lang="en-US" sz="1500" b="0" i="1"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Hematol</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2023;14(2):67-72.</a:t>
            </a:r>
          </a:p>
        </p:txBody>
      </p:sp>
    </p:spTree>
    <p:extLst>
      <p:ext uri="{BB962C8B-B14F-4D97-AF65-F5344CB8AC3E}">
        <p14:creationId xmlns:p14="http://schemas.microsoft.com/office/powerpoint/2010/main" val="33609972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9821C-1A57-DBF6-6BDE-467C12D7A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14C33-C9A0-3DF1-8E71-529231685222}"/>
              </a:ext>
            </a:extLst>
          </p:cNvPr>
          <p:cNvSpPr>
            <a:spLocks noGrp="1"/>
          </p:cNvSpPr>
          <p:nvPr>
            <p:ph type="title"/>
          </p:nvPr>
        </p:nvSpPr>
        <p:spPr>
          <a:xfrm>
            <a:off x="952775" y="0"/>
            <a:ext cx="9656468" cy="1143000"/>
          </a:xfrm>
        </p:spPr>
        <p:txBody>
          <a:bodyPr/>
          <a:lstStyle/>
          <a:p>
            <a:pPr algn="l"/>
            <a:r>
              <a:rPr lang="en-US" dirty="0">
                <a:latin typeface="Calibri" panose="020F0502020204030204" pitchFamily="34" charset="0"/>
                <a:cs typeface="Calibri" panose="020F0502020204030204" pitchFamily="34" charset="0"/>
              </a:rPr>
              <a:t>Glofitamab for Relapsed/Refractory DLBCL Study: Efficacy (IRC and Investigator Assessed)</a:t>
            </a:r>
            <a:endParaRPr lang="en-US" dirty="0">
              <a:solidFill>
                <a:srgbClr val="0432FF"/>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B6E717E-BB5E-129C-5758-659AEBFCD167}"/>
              </a:ext>
            </a:extLst>
          </p:cNvPr>
          <p:cNvSpPr txBox="1"/>
          <p:nvPr/>
        </p:nvSpPr>
        <p:spPr>
          <a:xfrm>
            <a:off x="0" y="6550223"/>
            <a:ext cx="5969876"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Dickinson MJ et al. </a:t>
            </a:r>
            <a:r>
              <a:rPr kumimoji="0" lang="en-US" sz="14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2022 December 15;387(24):2220-31.</a:t>
            </a:r>
          </a:p>
        </p:txBody>
      </p:sp>
      <p:sp>
        <p:nvSpPr>
          <p:cNvPr id="5" name="TextBox 4">
            <a:extLst>
              <a:ext uri="{FF2B5EF4-FFF2-40B4-BE49-F238E27FC236}">
                <a16:creationId xmlns:a16="http://schemas.microsoft.com/office/drawing/2014/main" id="{0218B628-9306-CE8D-FB7C-494C73664CA2}"/>
              </a:ext>
            </a:extLst>
          </p:cNvPr>
          <p:cNvSpPr txBox="1"/>
          <p:nvPr/>
        </p:nvSpPr>
        <p:spPr>
          <a:xfrm>
            <a:off x="3545734" y="6550223"/>
            <a:ext cx="5969876" cy="307777"/>
          </a:xfrm>
          <a:prstGeom prst="rect">
            <a:avLst/>
          </a:prstGeom>
          <a:noFill/>
        </p:spPr>
        <p:txBody>
          <a:bodyPr wrap="square" rtlCol="0">
            <a:spAutoFit/>
          </a:bodyPr>
          <a:lstStyle/>
          <a:p>
            <a:pPr marL="0" marR="0" lvl="0" indent="0" algn="r"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IRC = independent review committee</a:t>
            </a:r>
          </a:p>
        </p:txBody>
      </p:sp>
      <p:graphicFrame>
        <p:nvGraphicFramePr>
          <p:cNvPr id="6" name="Table 5">
            <a:extLst>
              <a:ext uri="{FF2B5EF4-FFF2-40B4-BE49-F238E27FC236}">
                <a16:creationId xmlns:a16="http://schemas.microsoft.com/office/drawing/2014/main" id="{F715716E-637B-49F3-3136-B4E9BED12BFA}"/>
              </a:ext>
            </a:extLst>
          </p:cNvPr>
          <p:cNvGraphicFramePr>
            <a:graphicFrameLocks noGrp="1"/>
          </p:cNvGraphicFramePr>
          <p:nvPr/>
        </p:nvGraphicFramePr>
        <p:xfrm>
          <a:off x="614098" y="1645083"/>
          <a:ext cx="10336668" cy="3720940"/>
        </p:xfrm>
        <a:graphic>
          <a:graphicData uri="http://schemas.openxmlformats.org/drawingml/2006/table">
            <a:tbl>
              <a:tblPr firstRow="1" bandRow="1">
                <a:tableStyleId>{93296810-A885-4BE3-A3E7-6D5BEEA58F35}</a:tableStyleId>
              </a:tblPr>
              <a:tblGrid>
                <a:gridCol w="4145189">
                  <a:extLst>
                    <a:ext uri="{9D8B030D-6E8A-4147-A177-3AD203B41FA5}">
                      <a16:colId xmlns:a16="http://schemas.microsoft.com/office/drawing/2014/main" val="1299792820"/>
                    </a:ext>
                  </a:extLst>
                </a:gridCol>
                <a:gridCol w="3205908">
                  <a:extLst>
                    <a:ext uri="{9D8B030D-6E8A-4147-A177-3AD203B41FA5}">
                      <a16:colId xmlns:a16="http://schemas.microsoft.com/office/drawing/2014/main" val="1652814204"/>
                    </a:ext>
                  </a:extLst>
                </a:gridCol>
                <a:gridCol w="2985571">
                  <a:extLst>
                    <a:ext uri="{9D8B030D-6E8A-4147-A177-3AD203B41FA5}">
                      <a16:colId xmlns:a16="http://schemas.microsoft.com/office/drawing/2014/main" val="1069354245"/>
                    </a:ext>
                  </a:extLst>
                </a:gridCol>
              </a:tblGrid>
              <a:tr h="463772">
                <a:tc>
                  <a:txBody>
                    <a:bodyPr/>
                    <a:lstStyle/>
                    <a:p>
                      <a:r>
                        <a:rPr lang="en-US" sz="2000" dirty="0"/>
                        <a:t>Clinical outcome</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dirty="0"/>
                        <a:t>IRC assessment</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dirty="0"/>
                        <a:t>Investigator assessment</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147026987"/>
                  </a:ext>
                </a:extLst>
              </a:tr>
              <a:tr h="463772">
                <a:tc>
                  <a:txBody>
                    <a:bodyPr/>
                    <a:lstStyle/>
                    <a:p>
                      <a:r>
                        <a:rPr lang="en-US" sz="2000" dirty="0"/>
                        <a:t>Complete response, % (n)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39% (61)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37% (58)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3568039880"/>
                  </a:ext>
                </a:extLst>
              </a:tr>
              <a:tr h="463772">
                <a:tc>
                  <a:txBody>
                    <a:bodyPr/>
                    <a:lstStyle/>
                    <a:p>
                      <a:r>
                        <a:rPr lang="en-US" sz="2000" dirty="0"/>
                        <a:t>Median duration of complete response, </a:t>
                      </a:r>
                      <a:r>
                        <a:rPr lang="en-US" sz="2000" dirty="0" err="1"/>
                        <a:t>mo</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Not reached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9270942"/>
                  </a:ext>
                </a:extLst>
              </a:tr>
              <a:tr h="463772">
                <a:tc>
                  <a:txBody>
                    <a:bodyPr/>
                    <a:lstStyle/>
                    <a:p>
                      <a:r>
                        <a:rPr lang="en-US" sz="2000" dirty="0"/>
                        <a:t>Objective response, % (n)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52% (80)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57% (89)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756769095"/>
                  </a:ext>
                </a:extLst>
              </a:tr>
              <a:tr h="463772">
                <a:tc>
                  <a:txBody>
                    <a:bodyPr/>
                    <a:lstStyle/>
                    <a:p>
                      <a:r>
                        <a:rPr lang="en-US" sz="2000" dirty="0"/>
                        <a:t>Median duration of objective response, </a:t>
                      </a:r>
                      <a:r>
                        <a:rPr lang="en-US" sz="2000" dirty="0" err="1"/>
                        <a:t>mo</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7826756"/>
                  </a:ext>
                </a:extLst>
              </a:tr>
              <a:tr h="463772">
                <a:tc>
                  <a:txBody>
                    <a:bodyPr/>
                    <a:lstStyle/>
                    <a:p>
                      <a:r>
                        <a:rPr lang="en-US" sz="2000" dirty="0"/>
                        <a:t>Median PFS, </a:t>
                      </a:r>
                      <a:r>
                        <a:rPr lang="en-US" sz="2000" dirty="0" err="1"/>
                        <a:t>mo</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2942224795"/>
                  </a:ext>
                </a:extLst>
              </a:tr>
              <a:tr h="463772">
                <a:tc>
                  <a:txBody>
                    <a:bodyPr/>
                    <a:lstStyle/>
                    <a:p>
                      <a:r>
                        <a:rPr lang="en-US" sz="2000" dirty="0"/>
                        <a:t>Median OS, </a:t>
                      </a:r>
                      <a:r>
                        <a:rPr lang="en-US" sz="2000" dirty="0" err="1"/>
                        <a:t>mo</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11.5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3586221"/>
                  </a:ext>
                </a:extLst>
              </a:tr>
            </a:tbl>
          </a:graphicData>
        </a:graphic>
      </p:graphicFrame>
    </p:spTree>
    <p:extLst>
      <p:ext uri="{BB962C8B-B14F-4D97-AF65-F5344CB8AC3E}">
        <p14:creationId xmlns:p14="http://schemas.microsoft.com/office/powerpoint/2010/main" val="12919989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70B0E-89DC-03DD-3D81-540FDA5C8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ED65AF-6BDD-D42A-DC70-B736CE8F89A2}"/>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 EPCORE NHL-1 Trial Long-Term Follow-Up: Responses</a:t>
            </a:r>
          </a:p>
        </p:txBody>
      </p:sp>
      <p:sp>
        <p:nvSpPr>
          <p:cNvPr id="7" name="TextBox 6">
            <a:extLst>
              <a:ext uri="{FF2B5EF4-FFF2-40B4-BE49-F238E27FC236}">
                <a16:creationId xmlns:a16="http://schemas.microsoft.com/office/drawing/2014/main" id="{D3A45531-4891-75B4-37DB-E503F6456DF7}"/>
              </a:ext>
            </a:extLst>
          </p:cNvPr>
          <p:cNvSpPr txBox="1"/>
          <p:nvPr/>
        </p:nvSpPr>
        <p:spPr>
          <a:xfrm>
            <a:off x="0" y="6550223"/>
            <a:ext cx="5969876"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Thieblemont</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C et al. EHA 2026;Abstract PF977.</a:t>
            </a:r>
          </a:p>
        </p:txBody>
      </p:sp>
      <p:pic>
        <p:nvPicPr>
          <p:cNvPr id="8" name="Picture 7">
            <a:extLst>
              <a:ext uri="{FF2B5EF4-FFF2-40B4-BE49-F238E27FC236}">
                <a16:creationId xmlns:a16="http://schemas.microsoft.com/office/drawing/2014/main" id="{ECE8D866-F7E7-44D9-F7D8-527735B8E2F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6096000" y="2494414"/>
            <a:ext cx="6096000" cy="2560140"/>
          </a:xfrm>
          <a:prstGeom prst="rect">
            <a:avLst/>
          </a:prstGeom>
        </p:spPr>
      </p:pic>
      <p:pic>
        <p:nvPicPr>
          <p:cNvPr id="9" name="Picture 8">
            <a:extLst>
              <a:ext uri="{FF2B5EF4-FFF2-40B4-BE49-F238E27FC236}">
                <a16:creationId xmlns:a16="http://schemas.microsoft.com/office/drawing/2014/main" id="{674710BA-EBAB-B797-54B0-059F04CDC25B}"/>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0" y="1370013"/>
            <a:ext cx="6142932" cy="4843649"/>
          </a:xfrm>
          <a:prstGeom prst="rect">
            <a:avLst/>
          </a:prstGeom>
        </p:spPr>
      </p:pic>
      <p:sp>
        <p:nvSpPr>
          <p:cNvPr id="3" name="TextBox 2">
            <a:extLst>
              <a:ext uri="{FF2B5EF4-FFF2-40B4-BE49-F238E27FC236}">
                <a16:creationId xmlns:a16="http://schemas.microsoft.com/office/drawing/2014/main" id="{31DA6AC5-B863-5354-0FA2-68788793B316}"/>
              </a:ext>
            </a:extLst>
          </p:cNvPr>
          <p:cNvSpPr txBox="1"/>
          <p:nvPr/>
        </p:nvSpPr>
        <p:spPr>
          <a:xfrm>
            <a:off x="4384714" y="6288613"/>
            <a:ext cx="5969876" cy="523220"/>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LBCL = large B-cell lymphoma; HGBCL = high-grade B-cell lymphoma; </a:t>
            </a:r>
            <a:b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b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ORR = overall response rate; PR = partial response; DOR = duration of response</a:t>
            </a:r>
          </a:p>
        </p:txBody>
      </p:sp>
    </p:spTree>
    <p:extLst>
      <p:ext uri="{BB962C8B-B14F-4D97-AF65-F5344CB8AC3E}">
        <p14:creationId xmlns:p14="http://schemas.microsoft.com/office/powerpoint/2010/main" val="29989679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45B0D-EEDE-1D35-8677-679C62F151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744E7-8FA4-2D5E-3AD8-63370E3169BF}"/>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 EPCORE NHL-1 Long-Term Follow-Up: Survival</a:t>
            </a:r>
          </a:p>
        </p:txBody>
      </p:sp>
      <p:sp>
        <p:nvSpPr>
          <p:cNvPr id="7" name="TextBox 6">
            <a:extLst>
              <a:ext uri="{FF2B5EF4-FFF2-40B4-BE49-F238E27FC236}">
                <a16:creationId xmlns:a16="http://schemas.microsoft.com/office/drawing/2014/main" id="{FC43D223-3349-145A-623F-1559CC9B2B86}"/>
              </a:ext>
            </a:extLst>
          </p:cNvPr>
          <p:cNvSpPr txBox="1"/>
          <p:nvPr/>
        </p:nvSpPr>
        <p:spPr>
          <a:xfrm>
            <a:off x="0" y="6550223"/>
            <a:ext cx="5969876"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Thieblemont</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C et al. EHA 2026;Abstract PF977.</a:t>
            </a:r>
          </a:p>
        </p:txBody>
      </p:sp>
      <p:pic>
        <p:nvPicPr>
          <p:cNvPr id="4" name="Picture 3">
            <a:extLst>
              <a:ext uri="{FF2B5EF4-FFF2-40B4-BE49-F238E27FC236}">
                <a16:creationId xmlns:a16="http://schemas.microsoft.com/office/drawing/2014/main" id="{BEABF6BC-8FEE-9CF0-D510-C90F105246A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1370012"/>
            <a:ext cx="5969876" cy="4786657"/>
          </a:xfrm>
          <a:prstGeom prst="rect">
            <a:avLst/>
          </a:prstGeom>
        </p:spPr>
      </p:pic>
      <p:pic>
        <p:nvPicPr>
          <p:cNvPr id="5" name="Picture 4">
            <a:extLst>
              <a:ext uri="{FF2B5EF4-FFF2-40B4-BE49-F238E27FC236}">
                <a16:creationId xmlns:a16="http://schemas.microsoft.com/office/drawing/2014/main" id="{459ACEF6-271B-DFC7-FDF7-D4983FA12DA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5969876" y="1370012"/>
            <a:ext cx="6319020" cy="4786657"/>
          </a:xfrm>
          <a:prstGeom prst="rect">
            <a:avLst/>
          </a:prstGeom>
        </p:spPr>
      </p:pic>
      <p:sp>
        <p:nvSpPr>
          <p:cNvPr id="6" name="TextBox 5">
            <a:extLst>
              <a:ext uri="{FF2B5EF4-FFF2-40B4-BE49-F238E27FC236}">
                <a16:creationId xmlns:a16="http://schemas.microsoft.com/office/drawing/2014/main" id="{001EF5C2-C139-6463-7356-78504B219C7A}"/>
              </a:ext>
            </a:extLst>
          </p:cNvPr>
          <p:cNvSpPr txBox="1"/>
          <p:nvPr/>
        </p:nvSpPr>
        <p:spPr>
          <a:xfrm>
            <a:off x="2593644" y="1532734"/>
            <a:ext cx="782587" cy="4616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itchFamily="-72" charset="0"/>
                <a:ea typeface="MS PGothic" charset="0"/>
              </a:rPr>
              <a:t>PFS</a:t>
            </a:r>
          </a:p>
        </p:txBody>
      </p:sp>
      <p:sp>
        <p:nvSpPr>
          <p:cNvPr id="10" name="TextBox 9">
            <a:extLst>
              <a:ext uri="{FF2B5EF4-FFF2-40B4-BE49-F238E27FC236}">
                <a16:creationId xmlns:a16="http://schemas.microsoft.com/office/drawing/2014/main" id="{0571AB5F-CF0B-ED07-E0DF-FBCA77DB0DA4}"/>
              </a:ext>
            </a:extLst>
          </p:cNvPr>
          <p:cNvSpPr txBox="1"/>
          <p:nvPr/>
        </p:nvSpPr>
        <p:spPr>
          <a:xfrm>
            <a:off x="8738092" y="1532734"/>
            <a:ext cx="628698" cy="461665"/>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itchFamily="-72" charset="0"/>
                <a:ea typeface="MS PGothic" charset="0"/>
              </a:rPr>
              <a:t>OS</a:t>
            </a:r>
          </a:p>
        </p:txBody>
      </p:sp>
    </p:spTree>
    <p:extLst>
      <p:ext uri="{BB962C8B-B14F-4D97-AF65-F5344CB8AC3E}">
        <p14:creationId xmlns:p14="http://schemas.microsoft.com/office/powerpoint/2010/main" val="3243436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4D5A8-D9EF-8AA4-9ACA-B9F949B54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765629-CE7C-F590-F1D4-9DF1A60FE108}"/>
              </a:ext>
            </a:extLst>
          </p:cNvPr>
          <p:cNvSpPr>
            <a:spLocks noGrp="1"/>
          </p:cNvSpPr>
          <p:nvPr>
            <p:ph type="title"/>
          </p:nvPr>
        </p:nvSpPr>
        <p:spPr>
          <a:xfrm>
            <a:off x="628922" y="220362"/>
            <a:ext cx="11260155" cy="1141412"/>
          </a:xfrm>
        </p:spPr>
        <p:txBody>
          <a:bodyPr/>
          <a:lstStyle/>
          <a:p>
            <a:pPr algn="l"/>
            <a:r>
              <a:rPr lang="en-US" dirty="0"/>
              <a:t>EPCORE DLBCL-1: A Phase III Trial of Epcoritamab versus Investigator’s Choice Chemoimmunotherapy (CIT) for R/R LBCL</a:t>
            </a:r>
            <a:br>
              <a:rPr lang="en-US" sz="2400" dirty="0"/>
            </a:br>
            <a:endParaRPr lang="en-US" sz="2000" dirty="0"/>
          </a:p>
        </p:txBody>
      </p:sp>
      <p:sp>
        <p:nvSpPr>
          <p:cNvPr id="5" name="TextBox 4">
            <a:extLst>
              <a:ext uri="{FF2B5EF4-FFF2-40B4-BE49-F238E27FC236}">
                <a16:creationId xmlns:a16="http://schemas.microsoft.com/office/drawing/2014/main" id="{09E7DB9B-F5CF-35FE-3346-4DEBDF1F835D}"/>
              </a:ext>
            </a:extLst>
          </p:cNvPr>
          <p:cNvSpPr txBox="1"/>
          <p:nvPr/>
        </p:nvSpPr>
        <p:spPr>
          <a:xfrm>
            <a:off x="148657" y="6526921"/>
            <a:ext cx="11342395"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Fox CP et al. EHA 2026;Abstract S235.</a:t>
            </a:r>
            <a:endParaRPr kumimoji="0" lang="en-US" sz="1500" b="0" i="0" u="none" strike="noStrike" kern="1200" cap="none" spc="0" normalizeH="0" baseline="0" noProof="0" dirty="0">
              <a:ln>
                <a:noFill/>
              </a:ln>
              <a:solidFill>
                <a:srgbClr val="000000"/>
              </a:solidFill>
              <a:effectLst/>
              <a:highlight>
                <a:srgbClr val="00FFFF"/>
              </a:highlight>
              <a:uLnTx/>
              <a:uFillTx/>
              <a:latin typeface="Calibri" panose="020F0502020204030204" pitchFamily="34" charset="0"/>
              <a:ea typeface="MS PGothic" charset="0"/>
              <a:cs typeface="Calibri" panose="020F0502020204030204" pitchFamily="34" charset="0"/>
            </a:endParaRPr>
          </a:p>
        </p:txBody>
      </p:sp>
      <p:grpSp>
        <p:nvGrpSpPr>
          <p:cNvPr id="7" name="Group 6">
            <a:extLst>
              <a:ext uri="{FF2B5EF4-FFF2-40B4-BE49-F238E27FC236}">
                <a16:creationId xmlns:a16="http://schemas.microsoft.com/office/drawing/2014/main" id="{4ED04B85-C506-E160-FB7B-47AF2299C96B}"/>
              </a:ext>
            </a:extLst>
          </p:cNvPr>
          <p:cNvGrpSpPr/>
          <p:nvPr/>
        </p:nvGrpSpPr>
        <p:grpSpPr>
          <a:xfrm>
            <a:off x="628922" y="1232665"/>
            <a:ext cx="10934155" cy="4834267"/>
            <a:chOff x="628922" y="1232665"/>
            <a:chExt cx="10934155" cy="4834267"/>
          </a:xfrm>
        </p:grpSpPr>
        <p:pic>
          <p:nvPicPr>
            <p:cNvPr id="4" name="Picture 3" descr="A diagram of a patient's disease&#10;&#10;AI-generated content may be incorrect.">
              <a:extLst>
                <a:ext uri="{FF2B5EF4-FFF2-40B4-BE49-F238E27FC236}">
                  <a16:creationId xmlns:a16="http://schemas.microsoft.com/office/drawing/2014/main" id="{63558C8F-E0EE-D0F0-1883-B3B2132C113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628922" y="1232665"/>
              <a:ext cx="10934155" cy="4834267"/>
            </a:xfrm>
            <a:prstGeom prst="rect">
              <a:avLst/>
            </a:prstGeom>
          </p:spPr>
        </p:pic>
        <p:sp>
          <p:nvSpPr>
            <p:cNvPr id="6" name="Rectangle 5">
              <a:extLst>
                <a:ext uri="{FF2B5EF4-FFF2-40B4-BE49-F238E27FC236}">
                  <a16:creationId xmlns:a16="http://schemas.microsoft.com/office/drawing/2014/main" id="{E1DC2E3F-B96E-CE87-767F-17B82438A78E}"/>
                </a:ext>
              </a:extLst>
            </p:cNvPr>
            <p:cNvSpPr/>
            <p:nvPr/>
          </p:nvSpPr>
          <p:spPr bwMode="auto">
            <a:xfrm>
              <a:off x="11031794" y="5943600"/>
              <a:ext cx="176980" cy="1233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grpSp>
    </p:spTree>
    <p:extLst>
      <p:ext uri="{BB962C8B-B14F-4D97-AF65-F5344CB8AC3E}">
        <p14:creationId xmlns:p14="http://schemas.microsoft.com/office/powerpoint/2010/main" val="37818624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35088"/>
            <a:ext cx="10358967" cy="1143000"/>
          </a:xfrm>
        </p:spPr>
        <p:txBody>
          <a:bodyPr/>
          <a:lstStyle/>
          <a:p>
            <a:r>
              <a:rPr lang="en-US" dirty="0"/>
              <a:t>Diffuse Large B-Cell Lymphoma Faculty</a:t>
            </a:r>
          </a:p>
        </p:txBody>
      </p:sp>
      <p:sp>
        <p:nvSpPr>
          <p:cNvPr id="9" name="Text Box 7"/>
          <p:cNvSpPr txBox="1">
            <a:spLocks noChangeArrowheads="1"/>
          </p:cNvSpPr>
          <p:nvPr/>
        </p:nvSpPr>
        <p:spPr bwMode="auto">
          <a:xfrm>
            <a:off x="3383281" y="1484784"/>
            <a:ext cx="7537255" cy="1645920"/>
          </a:xfrm>
          <a:prstGeom prst="rect">
            <a:avLst/>
          </a:prstGeom>
          <a:noFill/>
          <a:ln w="9525">
            <a:noFill/>
            <a:miter lim="800000"/>
            <a:headEnd/>
            <a:tailEnd/>
          </a:ln>
        </p:spPr>
        <p:txBody>
          <a:bodyPr lIns="91440" tIns="0" rIns="0" bIns="0">
            <a:prstTxWarp prst="textNoShape">
              <a:avLst/>
            </a:prstTxWarp>
          </a:bodyPr>
          <a:lstStyle/>
          <a:p>
            <a:pPr lvl="0">
              <a:defRPr/>
            </a:pPr>
            <a:r>
              <a:rPr lang="en-US" sz="1800" dirty="0">
                <a:solidFill>
                  <a:srgbClr val="000000"/>
                </a:solidFill>
                <a:latin typeface="Calibri" panose="020F0502020204030204" pitchFamily="34" charset="0"/>
                <a:cs typeface="Calibri" panose="020F0502020204030204" pitchFamily="34" charset="0"/>
              </a:rPr>
              <a:t>Ann </a:t>
            </a:r>
            <a:r>
              <a:rPr lang="en-US" sz="1800" dirty="0" err="1">
                <a:solidFill>
                  <a:srgbClr val="000000"/>
                </a:solidFill>
                <a:latin typeface="Calibri" panose="020F0502020204030204" pitchFamily="34" charset="0"/>
                <a:cs typeface="Calibri" panose="020F0502020204030204" pitchFamily="34" charset="0"/>
              </a:rPr>
              <a:t>LaCasce</a:t>
            </a:r>
            <a:r>
              <a:rPr lang="en-US" sz="1800" dirty="0">
                <a:solidFill>
                  <a:srgbClr val="000000"/>
                </a:solidFill>
                <a:latin typeface="Calibri" panose="020F0502020204030204" pitchFamily="34" charset="0"/>
                <a:cs typeface="Calibri" panose="020F0502020204030204" pitchFamily="34" charset="0"/>
              </a:rPr>
              <a:t>, MD, </a:t>
            </a:r>
            <a:r>
              <a:rPr lang="en-US" sz="1800" dirty="0" err="1">
                <a:solidFill>
                  <a:srgbClr val="000000"/>
                </a:solidFill>
                <a:latin typeface="Calibri" panose="020F0502020204030204" pitchFamily="34" charset="0"/>
                <a:cs typeface="Calibri" panose="020F0502020204030204" pitchFamily="34" charset="0"/>
              </a:rPr>
              <a:t>MMSc</a:t>
            </a:r>
            <a:endParaRPr lang="en-US" sz="1800" dirty="0">
              <a:solidFill>
                <a:srgbClr val="000000"/>
              </a:solidFill>
              <a:latin typeface="Calibri" panose="020F0502020204030204" pitchFamily="34" charset="0"/>
              <a:cs typeface="Calibri" panose="020F0502020204030204" pitchFamily="34" charset="0"/>
            </a:endParaRPr>
          </a:p>
          <a:p>
            <a:pPr lvl="0">
              <a:defRPr/>
            </a:pPr>
            <a:r>
              <a:rPr lang="en-US" sz="1800" b="0" dirty="0">
                <a:solidFill>
                  <a:srgbClr val="000000"/>
                </a:solidFill>
                <a:latin typeface="Calibri" panose="020F0502020204030204" pitchFamily="34" charset="0"/>
                <a:cs typeface="Calibri" panose="020F0502020204030204" pitchFamily="34" charset="0"/>
              </a:rPr>
              <a:t>Associate Professor, Hematology and Medical Oncology</a:t>
            </a:r>
          </a:p>
          <a:p>
            <a:pPr lvl="0">
              <a:defRPr/>
            </a:pPr>
            <a:r>
              <a:rPr lang="en-US" sz="1800" b="0" dirty="0">
                <a:solidFill>
                  <a:srgbClr val="000000"/>
                </a:solidFill>
                <a:latin typeface="Calibri" panose="020F0502020204030204" pitchFamily="34" charset="0"/>
                <a:cs typeface="Calibri" panose="020F0502020204030204" pitchFamily="34" charset="0"/>
              </a:rPr>
              <a:t>Program Director, Dana-Farber/MGB Fellowship in Hematology/Oncology</a:t>
            </a:r>
          </a:p>
          <a:p>
            <a:pPr lvl="0">
              <a:defRPr/>
            </a:pPr>
            <a:r>
              <a:rPr lang="en-US" sz="1800" b="0" dirty="0">
                <a:solidFill>
                  <a:srgbClr val="000000"/>
                </a:solidFill>
                <a:latin typeface="Calibri" panose="020F0502020204030204" pitchFamily="34" charset="0"/>
                <a:cs typeface="Calibri" panose="020F0502020204030204" pitchFamily="34" charset="0"/>
              </a:rPr>
              <a:t>Dana-Farber Cancer Institute </a:t>
            </a:r>
          </a:p>
          <a:p>
            <a:pPr lvl="0">
              <a:defRPr/>
            </a:pPr>
            <a:r>
              <a:rPr lang="en-US" sz="1800" b="0" dirty="0">
                <a:solidFill>
                  <a:srgbClr val="000000"/>
                </a:solidFill>
                <a:latin typeface="Calibri" panose="020F0502020204030204" pitchFamily="34" charset="0"/>
                <a:cs typeface="Calibri" panose="020F0502020204030204" pitchFamily="34" charset="0"/>
              </a:rPr>
              <a:t>Harvard Medical School</a:t>
            </a:r>
          </a:p>
          <a:p>
            <a:pPr lvl="0">
              <a:defRPr/>
            </a:pPr>
            <a:r>
              <a:rPr lang="en-US" sz="1800" b="0" dirty="0">
                <a:solidFill>
                  <a:srgbClr val="000000"/>
                </a:solidFill>
                <a:latin typeface="Calibri" panose="020F0502020204030204" pitchFamily="34" charset="0"/>
                <a:cs typeface="Calibri" panose="020F0502020204030204" pitchFamily="34" charset="0"/>
              </a:rPr>
              <a:t>Boston, Massachusetts</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17" name="Picture 16">
            <a:extLst>
              <a:ext uri="{FF2B5EF4-FFF2-40B4-BE49-F238E27FC236}">
                <a16:creationId xmlns:a16="http://schemas.microsoft.com/office/drawing/2014/main" id="{A3DBE2E7-AEC4-464A-BE31-1B7D79A326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64365" y="1484784"/>
            <a:ext cx="1645920" cy="1645920"/>
          </a:xfrm>
          <a:prstGeom prst="rect">
            <a:avLst/>
          </a:prstGeom>
        </p:spPr>
      </p:pic>
      <p:pic>
        <p:nvPicPr>
          <p:cNvPr id="5" name="Picture 4">
            <a:extLst>
              <a:ext uri="{FF2B5EF4-FFF2-40B4-BE49-F238E27FC236}">
                <a16:creationId xmlns:a16="http://schemas.microsoft.com/office/drawing/2014/main" id="{06A2E64F-41E5-E5AE-E144-8CEFCFF3B2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4365" y="4005064"/>
            <a:ext cx="1645920" cy="1645920"/>
          </a:xfrm>
          <a:prstGeom prst="rect">
            <a:avLst/>
          </a:prstGeom>
        </p:spPr>
      </p:pic>
      <p:sp>
        <p:nvSpPr>
          <p:cNvPr id="6" name="Text Box 7">
            <a:extLst>
              <a:ext uri="{FF2B5EF4-FFF2-40B4-BE49-F238E27FC236}">
                <a16:creationId xmlns:a16="http://schemas.microsoft.com/office/drawing/2014/main" id="{CD1C45C4-D4D9-57FC-F075-400B3462E95E}"/>
              </a:ext>
            </a:extLst>
          </p:cNvPr>
          <p:cNvSpPr txBox="1">
            <a:spLocks noChangeArrowheads="1"/>
          </p:cNvSpPr>
          <p:nvPr/>
        </p:nvSpPr>
        <p:spPr bwMode="auto">
          <a:xfrm>
            <a:off x="3383280" y="4005065"/>
            <a:ext cx="6311148" cy="2214588"/>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rPr>
              <a:t>Stephen “Fred” Divers, MD</a:t>
            </a:r>
          </a:p>
          <a:p>
            <a:pPr lvl="0">
              <a:defRPr/>
            </a:pPr>
            <a:r>
              <a:rPr lang="en-US" sz="1800" b="0" dirty="0">
                <a:solidFill>
                  <a:srgbClr val="000000"/>
                </a:solidFill>
                <a:latin typeface="Calibri"/>
              </a:rPr>
              <a:t>Chief Medical Officer </a:t>
            </a:r>
          </a:p>
          <a:p>
            <a:pPr lvl="0">
              <a:defRPr/>
            </a:pPr>
            <a:r>
              <a:rPr lang="en-US" sz="1800" b="0" dirty="0">
                <a:solidFill>
                  <a:srgbClr val="000000"/>
                </a:solidFill>
                <a:latin typeface="Calibri"/>
              </a:rPr>
              <a:t>American Oncology Network </a:t>
            </a:r>
          </a:p>
          <a:p>
            <a:pPr lvl="0">
              <a:defRPr/>
            </a:pPr>
            <a:r>
              <a:rPr lang="en-US" sz="1800" b="0" dirty="0">
                <a:solidFill>
                  <a:srgbClr val="000000"/>
                </a:solidFill>
                <a:latin typeface="Calibri"/>
              </a:rPr>
              <a:t>Board Executive</a:t>
            </a:r>
          </a:p>
          <a:p>
            <a:pPr lvl="0">
              <a:defRPr/>
            </a:pPr>
            <a:r>
              <a:rPr lang="en-US" sz="1800" b="0" dirty="0">
                <a:solidFill>
                  <a:srgbClr val="000000"/>
                </a:solidFill>
                <a:latin typeface="Calibri"/>
              </a:rPr>
              <a:t>Community Oncology Alliance</a:t>
            </a:r>
          </a:p>
          <a:p>
            <a:pPr lvl="0">
              <a:defRPr/>
            </a:pPr>
            <a:r>
              <a:rPr lang="en-US" sz="1800" b="0" dirty="0">
                <a:solidFill>
                  <a:srgbClr val="000000"/>
                </a:solidFill>
                <a:latin typeface="Calibri"/>
              </a:rPr>
              <a:t>Hot Springs, Arkansas</a:t>
            </a:r>
            <a:endParaRPr kumimoji="0" lang="en-US" sz="1800" b="0" i="0" u="none" strike="noStrike" kern="1200" cap="none" spc="0" normalizeH="0" baseline="0" noProof="0" dirty="0">
              <a:ln>
                <a:noFill/>
              </a:ln>
              <a:solidFill>
                <a:srgbClr val="000000"/>
              </a:solidFill>
              <a:effectLst/>
              <a:uLnTx/>
              <a:uFillTx/>
              <a:latin typeface="Calibri"/>
              <a:ea typeface="MS PGothic" charset="0"/>
            </a:endParaRPr>
          </a:p>
        </p:txBody>
      </p:sp>
    </p:spTree>
    <p:custDataLst>
      <p:tags r:id="rId1"/>
    </p:custDataLst>
    <p:extLst>
      <p:ext uri="{BB962C8B-B14F-4D97-AF65-F5344CB8AC3E}">
        <p14:creationId xmlns:p14="http://schemas.microsoft.com/office/powerpoint/2010/main" val="8448467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1778C-5FEB-1007-E503-6F9EFC0B8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6C589-B6BA-23F3-4B1B-5A2463B4945C}"/>
              </a:ext>
            </a:extLst>
          </p:cNvPr>
          <p:cNvSpPr>
            <a:spLocks noGrp="1"/>
          </p:cNvSpPr>
          <p:nvPr>
            <p:ph type="title"/>
          </p:nvPr>
        </p:nvSpPr>
        <p:spPr>
          <a:xfrm>
            <a:off x="189776" y="134872"/>
            <a:ext cx="11260155" cy="1141412"/>
          </a:xfrm>
        </p:spPr>
        <p:txBody>
          <a:bodyPr/>
          <a:lstStyle/>
          <a:p>
            <a:r>
              <a:rPr lang="en-US" dirty="0"/>
              <a:t>EPCORE DLBCL-1: Efficacy Summary</a:t>
            </a:r>
            <a:br>
              <a:rPr lang="en-US" sz="2400" dirty="0"/>
            </a:br>
            <a:endParaRPr lang="en-US" sz="2000" dirty="0"/>
          </a:p>
        </p:txBody>
      </p:sp>
      <p:sp>
        <p:nvSpPr>
          <p:cNvPr id="5" name="TextBox 4">
            <a:extLst>
              <a:ext uri="{FF2B5EF4-FFF2-40B4-BE49-F238E27FC236}">
                <a16:creationId xmlns:a16="http://schemas.microsoft.com/office/drawing/2014/main" id="{516FD133-122D-7A09-69A5-7707B07951B8}"/>
              </a:ext>
            </a:extLst>
          </p:cNvPr>
          <p:cNvSpPr txBox="1"/>
          <p:nvPr/>
        </p:nvSpPr>
        <p:spPr>
          <a:xfrm>
            <a:off x="148657" y="6526921"/>
            <a:ext cx="11342395"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Fox CP et al. EHA 2026;Abstract S235.</a:t>
            </a:r>
            <a:endParaRPr kumimoji="0" lang="en-US" sz="1500" b="0" i="0" u="none" strike="noStrike" kern="1200" cap="none" spc="0" normalizeH="0" baseline="0" noProof="0" dirty="0">
              <a:ln>
                <a:noFill/>
              </a:ln>
              <a:solidFill>
                <a:srgbClr val="000000"/>
              </a:solidFill>
              <a:effectLst/>
              <a:highlight>
                <a:srgbClr val="00FFFF"/>
              </a:highlight>
              <a:uLnTx/>
              <a:uFillTx/>
              <a:latin typeface="Calibri" panose="020F0502020204030204" pitchFamily="34" charset="0"/>
              <a:ea typeface="MS PGothic" charset="0"/>
              <a:cs typeface="Calibri" panose="020F0502020204030204" pitchFamily="34" charset="0"/>
            </a:endParaRPr>
          </a:p>
        </p:txBody>
      </p:sp>
      <p:sp>
        <p:nvSpPr>
          <p:cNvPr id="3" name="TextBox 2">
            <a:extLst>
              <a:ext uri="{FF2B5EF4-FFF2-40B4-BE49-F238E27FC236}">
                <a16:creationId xmlns:a16="http://schemas.microsoft.com/office/drawing/2014/main" id="{F1CD467A-EF36-2DD5-068C-4EE476C3CF57}"/>
              </a:ext>
            </a:extLst>
          </p:cNvPr>
          <p:cNvSpPr txBox="1"/>
          <p:nvPr/>
        </p:nvSpPr>
        <p:spPr>
          <a:xfrm>
            <a:off x="1159584" y="5333090"/>
            <a:ext cx="9872831" cy="877163"/>
          </a:xfrm>
          <a:prstGeom prst="rect">
            <a:avLst/>
          </a:prstGeom>
          <a:noFill/>
        </p:spPr>
        <p:txBody>
          <a:bodyPr wrap="square" rtlCol="0">
            <a:spAutoFit/>
          </a:bodyPr>
          <a:lstStyle/>
          <a:p>
            <a:pPr marL="342900" marR="0" lvl="0"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Calibri"/>
                <a:ea typeface="MS PGothic" charset="0"/>
              </a:rPr>
              <a:t>Epcoritamab resulted in clinically meaningful improvement in CR, DOR and duration of complete response</a:t>
            </a:r>
          </a:p>
          <a:p>
            <a:pPr marL="342900" marR="0" lvl="0" indent="-342900" algn="l" defTabSz="4556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srgbClr val="000000"/>
                </a:solidFill>
                <a:effectLst/>
                <a:uLnTx/>
                <a:uFillTx/>
                <a:latin typeface="Calibri"/>
                <a:ea typeface="MS PGothic" charset="0"/>
              </a:rPr>
              <a:t>OS was not significantly different; confounded by COVID-19 mortality and higher use of effective subsequent treatments in the CIT arm</a:t>
            </a:r>
          </a:p>
        </p:txBody>
      </p:sp>
      <p:grpSp>
        <p:nvGrpSpPr>
          <p:cNvPr id="9" name="Group 8">
            <a:extLst>
              <a:ext uri="{FF2B5EF4-FFF2-40B4-BE49-F238E27FC236}">
                <a16:creationId xmlns:a16="http://schemas.microsoft.com/office/drawing/2014/main" id="{F17147ED-1DF6-2436-FCD6-3914C0A347E4}"/>
              </a:ext>
            </a:extLst>
          </p:cNvPr>
          <p:cNvGrpSpPr/>
          <p:nvPr/>
        </p:nvGrpSpPr>
        <p:grpSpPr>
          <a:xfrm>
            <a:off x="1159584" y="892596"/>
            <a:ext cx="9872831" cy="4377923"/>
            <a:chOff x="1159584" y="892596"/>
            <a:chExt cx="9872831" cy="4377923"/>
          </a:xfrm>
        </p:grpSpPr>
        <p:pic>
          <p:nvPicPr>
            <p:cNvPr id="7" name="Picture 6" descr="A graph showing the growth of the epcoritamab&#10;&#10;AI-generated content may be incorrect.">
              <a:extLst>
                <a:ext uri="{FF2B5EF4-FFF2-40B4-BE49-F238E27FC236}">
                  <a16:creationId xmlns:a16="http://schemas.microsoft.com/office/drawing/2014/main" id="{94ED2E8B-3A08-E3A4-CE56-6BF4294A09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a:fillRect/>
            </a:stretch>
          </p:blipFill>
          <p:spPr>
            <a:xfrm>
              <a:off x="1159584" y="892596"/>
              <a:ext cx="9872831" cy="4365028"/>
            </a:xfrm>
            <a:prstGeom prst="rect">
              <a:avLst/>
            </a:prstGeom>
          </p:spPr>
        </p:pic>
        <p:sp>
          <p:nvSpPr>
            <p:cNvPr id="8" name="Rectangle 7">
              <a:extLst>
                <a:ext uri="{FF2B5EF4-FFF2-40B4-BE49-F238E27FC236}">
                  <a16:creationId xmlns:a16="http://schemas.microsoft.com/office/drawing/2014/main" id="{B3C4FCA6-638A-EBCA-D037-28F435E0803E}"/>
                </a:ext>
              </a:extLst>
            </p:cNvPr>
            <p:cNvSpPr/>
            <p:nvPr/>
          </p:nvSpPr>
          <p:spPr bwMode="auto">
            <a:xfrm>
              <a:off x="10545101" y="5147187"/>
              <a:ext cx="176980" cy="1233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grpSp>
    </p:spTree>
    <p:extLst>
      <p:ext uri="{BB962C8B-B14F-4D97-AF65-F5344CB8AC3E}">
        <p14:creationId xmlns:p14="http://schemas.microsoft.com/office/powerpoint/2010/main" val="21149163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555D2-42C5-75D4-3450-EB44DBADF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98B11-E81D-36AE-E23B-330D933D825D}"/>
              </a:ext>
            </a:extLst>
          </p:cNvPr>
          <p:cNvSpPr>
            <a:spLocks noGrp="1"/>
          </p:cNvSpPr>
          <p:nvPr>
            <p:ph type="title"/>
          </p:nvPr>
        </p:nvSpPr>
        <p:spPr>
          <a:xfrm>
            <a:off x="189776" y="300125"/>
            <a:ext cx="11260155" cy="1141412"/>
          </a:xfrm>
        </p:spPr>
        <p:txBody>
          <a:bodyPr/>
          <a:lstStyle/>
          <a:p>
            <a:r>
              <a:rPr lang="en-US" dirty="0"/>
              <a:t>EPCORE DLBCL-1: Most Common Treatment-Emergent Adverse Events</a:t>
            </a:r>
            <a:br>
              <a:rPr lang="en-US" sz="2400" dirty="0"/>
            </a:br>
            <a:endParaRPr lang="en-US" sz="2000" dirty="0"/>
          </a:p>
        </p:txBody>
      </p:sp>
      <p:sp>
        <p:nvSpPr>
          <p:cNvPr id="3" name="TextBox 2">
            <a:extLst>
              <a:ext uri="{FF2B5EF4-FFF2-40B4-BE49-F238E27FC236}">
                <a16:creationId xmlns:a16="http://schemas.microsoft.com/office/drawing/2014/main" id="{0AD1BD08-641A-46F7-0F0C-8D4A4F672330}"/>
              </a:ext>
            </a:extLst>
          </p:cNvPr>
          <p:cNvSpPr txBox="1"/>
          <p:nvPr/>
        </p:nvSpPr>
        <p:spPr>
          <a:xfrm>
            <a:off x="148657" y="6526921"/>
            <a:ext cx="11342395"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Fox CP et al. EHA 2026;Abstract S235.</a:t>
            </a:r>
            <a:endParaRPr kumimoji="0" lang="en-US" sz="1500" b="0" i="0" u="none" strike="noStrike" kern="1200" cap="none" spc="0" normalizeH="0" baseline="0" noProof="0" dirty="0">
              <a:ln>
                <a:noFill/>
              </a:ln>
              <a:solidFill>
                <a:srgbClr val="000000"/>
              </a:solidFill>
              <a:effectLst/>
              <a:highlight>
                <a:srgbClr val="00FFFF"/>
              </a:highlight>
              <a:uLnTx/>
              <a:uFillTx/>
              <a:latin typeface="Calibri" panose="020F0502020204030204" pitchFamily="34" charset="0"/>
              <a:ea typeface="MS PGothic" charset="0"/>
              <a:cs typeface="Calibri" panose="020F0502020204030204" pitchFamily="34" charset="0"/>
            </a:endParaRPr>
          </a:p>
        </p:txBody>
      </p:sp>
      <p:grpSp>
        <p:nvGrpSpPr>
          <p:cNvPr id="8" name="Group 7">
            <a:extLst>
              <a:ext uri="{FF2B5EF4-FFF2-40B4-BE49-F238E27FC236}">
                <a16:creationId xmlns:a16="http://schemas.microsoft.com/office/drawing/2014/main" id="{E3A803BF-11D8-4A85-2FF7-C4715161B746}"/>
              </a:ext>
            </a:extLst>
          </p:cNvPr>
          <p:cNvGrpSpPr/>
          <p:nvPr/>
        </p:nvGrpSpPr>
        <p:grpSpPr>
          <a:xfrm>
            <a:off x="234355" y="1191771"/>
            <a:ext cx="11723287" cy="4668682"/>
            <a:chOff x="234355" y="1191771"/>
            <a:chExt cx="11723287" cy="4668682"/>
          </a:xfrm>
        </p:grpSpPr>
        <p:pic>
          <p:nvPicPr>
            <p:cNvPr id="5" name="Picture 4" descr="A table with numbers and text&#10;&#10;AI-generated content may be incorrect.">
              <a:extLst>
                <a:ext uri="{FF2B5EF4-FFF2-40B4-BE49-F238E27FC236}">
                  <a16:creationId xmlns:a16="http://schemas.microsoft.com/office/drawing/2014/main" id="{18BE1DF8-E9F3-3911-F8CC-E5D95091DAD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a:xfrm>
              <a:off x="234355" y="1191771"/>
              <a:ext cx="11723287" cy="4649273"/>
            </a:xfrm>
            <a:prstGeom prst="rect">
              <a:avLst/>
            </a:prstGeom>
          </p:spPr>
        </p:pic>
        <p:sp>
          <p:nvSpPr>
            <p:cNvPr id="6" name="Rectangle 5">
              <a:extLst>
                <a:ext uri="{FF2B5EF4-FFF2-40B4-BE49-F238E27FC236}">
                  <a16:creationId xmlns:a16="http://schemas.microsoft.com/office/drawing/2014/main" id="{1F96B086-1AD0-ECBE-BF27-75203BADD61D}"/>
                </a:ext>
              </a:extLst>
            </p:cNvPr>
            <p:cNvSpPr/>
            <p:nvPr/>
          </p:nvSpPr>
          <p:spPr bwMode="auto">
            <a:xfrm>
              <a:off x="11371013" y="5737121"/>
              <a:ext cx="176980" cy="1233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grpSp>
    </p:spTree>
    <p:extLst>
      <p:ext uri="{BB962C8B-B14F-4D97-AF65-F5344CB8AC3E}">
        <p14:creationId xmlns:p14="http://schemas.microsoft.com/office/powerpoint/2010/main" val="6190029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3F482-D0DF-029B-1F2C-23291841EA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76706-2587-1EB0-2CAC-B1587D34C279}"/>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III EPCORE DLBCL-4 Study Design </a:t>
            </a:r>
          </a:p>
        </p:txBody>
      </p:sp>
      <p:sp>
        <p:nvSpPr>
          <p:cNvPr id="3" name="TextBox 2">
            <a:extLst>
              <a:ext uri="{FF2B5EF4-FFF2-40B4-BE49-F238E27FC236}">
                <a16:creationId xmlns:a16="http://schemas.microsoft.com/office/drawing/2014/main" id="{2D0BD5F8-A11B-8CB2-F308-A90988879BB2}"/>
              </a:ext>
            </a:extLst>
          </p:cNvPr>
          <p:cNvSpPr txBox="1"/>
          <p:nvPr/>
        </p:nvSpPr>
        <p:spPr>
          <a:xfrm>
            <a:off x="0" y="6518310"/>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www.clinicaltrials.gov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Accessed August 2026.</a:t>
            </a:r>
          </a:p>
        </p:txBody>
      </p:sp>
      <p:sp>
        <p:nvSpPr>
          <p:cNvPr id="5" name="TextBox 4">
            <a:extLst>
              <a:ext uri="{FF2B5EF4-FFF2-40B4-BE49-F238E27FC236}">
                <a16:creationId xmlns:a16="http://schemas.microsoft.com/office/drawing/2014/main" id="{F5F35734-8FE4-F902-D7D5-3D6033C2338A}"/>
              </a:ext>
            </a:extLst>
          </p:cNvPr>
          <p:cNvSpPr txBox="1"/>
          <p:nvPr/>
        </p:nvSpPr>
        <p:spPr>
          <a:xfrm>
            <a:off x="444499" y="5517780"/>
            <a:ext cx="10638469" cy="83099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Primary e</a:t>
            </a:r>
            <a:r>
              <a:rPr kumimoji="0" lang="en-US" sz="1600" b="1" i="0" u="sng"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ndpoint</a:t>
            </a:r>
            <a:r>
              <a:rPr kumimoji="0" lang="en-US" sz="16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(Arm A vs Arm B)</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Progression-free survival </a:t>
            </a:r>
          </a:p>
          <a:p>
            <a:pPr marL="0" marR="0" lvl="0" indent="0" algn="l" defTabSz="455613" rtl="0" eaLnBrk="1" fontAlgn="base" latinLnBrk="0" hangingPunct="1">
              <a:lnSpc>
                <a:spcPct val="100000"/>
              </a:lnSpc>
              <a:spcBef>
                <a:spcPct val="0"/>
              </a:spcBef>
              <a:spcAft>
                <a:spcPct val="0"/>
              </a:spcAft>
              <a:buClrTx/>
              <a:buSzTx/>
              <a:buFontTx/>
              <a:buNone/>
              <a:tabLst/>
              <a:defRPr/>
            </a:pPr>
            <a:endParaRPr kumimoji="0" lang="en-US" sz="16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Secondary endpoints (Arm A vs Arm B)</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t>
            </a: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Complete response, overall survival, minimal residual disease negativity rate</a:t>
            </a:r>
          </a:p>
        </p:txBody>
      </p:sp>
      <p:sp>
        <p:nvSpPr>
          <p:cNvPr id="18" name="Rounded Rectangle 17">
            <a:extLst>
              <a:ext uri="{FF2B5EF4-FFF2-40B4-BE49-F238E27FC236}">
                <a16:creationId xmlns:a16="http://schemas.microsoft.com/office/drawing/2014/main" id="{A003593C-7FCC-A1F2-6812-0BC449D37D31}"/>
              </a:ext>
            </a:extLst>
          </p:cNvPr>
          <p:cNvSpPr/>
          <p:nvPr/>
        </p:nvSpPr>
        <p:spPr bwMode="auto">
          <a:xfrm>
            <a:off x="1670901" y="1840322"/>
            <a:ext cx="4090920" cy="3337603"/>
          </a:xfrm>
          <a:prstGeom prst="roundRect">
            <a:avLst>
              <a:gd name="adj" fmla="val 0"/>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sng"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Eligibility</a:t>
            </a:r>
          </a:p>
          <a:p>
            <a:pPr marL="285750" marR="0" lvl="0" indent="-285750" algn="l" defTabSz="457200" rtl="0" eaLnBrk="1" fontAlgn="base" latinLnBrk="0" hangingPunct="0">
              <a:lnSpc>
                <a:spcPct val="93000"/>
              </a:lnSpc>
              <a:spcBef>
                <a:spcPct val="0"/>
              </a:spcBef>
              <a:spcAft>
                <a:spcPct val="0"/>
              </a:spcAft>
              <a:buClr>
                <a:schemeClr val="bg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Histologically confirmed CD20+ DLBCL</a:t>
            </a:r>
          </a:p>
          <a:p>
            <a:pPr marL="285750" marR="0" lvl="0" indent="-285750" algn="l" defTabSz="457200" rtl="0" eaLnBrk="1" fontAlgn="base" latinLnBrk="0" hangingPunct="0">
              <a:lnSpc>
                <a:spcPct val="93000"/>
              </a:lnSpc>
              <a:spcBef>
                <a:spcPct val="0"/>
              </a:spcBef>
              <a:spcAft>
                <a:spcPct val="0"/>
              </a:spcAft>
              <a:buClr>
                <a:schemeClr val="bg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Relapsed/refractory disease previously treated with at least 1 line of systemic antineoplastic therapy, including anti-CD20 </a:t>
            </a:r>
            <a:r>
              <a:rPr kumimoji="0" lang="en-US" sz="1800" b="0" i="0" u="none" strike="noStrike" kern="1200" cap="none" spc="0" normalizeH="0" baseline="0" noProof="0" dirty="0" err="1">
                <a:ln>
                  <a:noFill/>
                </a:ln>
                <a:solidFill>
                  <a:srgbClr val="FFFFFF"/>
                </a:solidFill>
                <a:effectLst/>
                <a:uLnTx/>
                <a:uFillTx/>
                <a:latin typeface="Calibri" panose="020F0502020204030204" pitchFamily="34" charset="0"/>
                <a:ea typeface="MS PGothic" charset="0"/>
                <a:cs typeface="Calibri" panose="020F0502020204030204" pitchFamily="34" charset="0"/>
              </a:rPr>
              <a:t>mAb</a:t>
            </a: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-containing combination chemotherapy</a:t>
            </a:r>
          </a:p>
          <a:p>
            <a:pPr marL="285750" marR="0" lvl="0" indent="-285750" algn="l" defTabSz="457200" rtl="0" eaLnBrk="1" fontAlgn="base" latinLnBrk="0" hangingPunct="0">
              <a:lnSpc>
                <a:spcPct val="93000"/>
              </a:lnSpc>
              <a:spcBef>
                <a:spcPct val="0"/>
              </a:spcBef>
              <a:spcAft>
                <a:spcPct val="0"/>
              </a:spcAft>
              <a:buClr>
                <a:srgbClr val="000000"/>
              </a:buClr>
              <a:buSzPct val="45000"/>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Failure of prior ASCT or ASCT ineligible</a:t>
            </a:r>
          </a:p>
          <a:p>
            <a:pPr marL="285750" marR="0" lvl="0" indent="-285750" algn="l" defTabSz="457200" rtl="0" eaLnBrk="1" fontAlgn="base" latinLnBrk="0" hangingPunct="0">
              <a:lnSpc>
                <a:spcPct val="93000"/>
              </a:lnSpc>
              <a:spcBef>
                <a:spcPct val="0"/>
              </a:spcBef>
              <a:spcAft>
                <a:spcPct val="0"/>
              </a:spcAft>
              <a:buClr>
                <a:srgbClr val="000000"/>
              </a:buClr>
              <a:buSzPct val="45000"/>
              <a:buFont typeface="Arial" panose="020B0604020202020204" pitchFamily="34" charset="0"/>
              <a:buChar char="•"/>
              <a:tabLst/>
              <a:defRPr/>
            </a:pPr>
            <a:r>
              <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CAR T-cell therapy ineligible</a:t>
            </a:r>
          </a:p>
        </p:txBody>
      </p:sp>
      <p:sp>
        <p:nvSpPr>
          <p:cNvPr id="20" name="TextBox 19">
            <a:extLst>
              <a:ext uri="{FF2B5EF4-FFF2-40B4-BE49-F238E27FC236}">
                <a16:creationId xmlns:a16="http://schemas.microsoft.com/office/drawing/2014/main" id="{3B71779C-5A4A-2CD2-58E4-C650704D98F3}"/>
              </a:ext>
            </a:extLst>
          </p:cNvPr>
          <p:cNvSpPr txBox="1"/>
          <p:nvPr/>
        </p:nvSpPr>
        <p:spPr>
          <a:xfrm>
            <a:off x="679384" y="1370013"/>
            <a:ext cx="3802644" cy="369332"/>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Trial identifier: NCT06508658 (closed)</a:t>
            </a:r>
          </a:p>
        </p:txBody>
      </p:sp>
      <p:cxnSp>
        <p:nvCxnSpPr>
          <p:cNvPr id="21" name="Elbow Connector 20">
            <a:extLst>
              <a:ext uri="{FF2B5EF4-FFF2-40B4-BE49-F238E27FC236}">
                <a16:creationId xmlns:a16="http://schemas.microsoft.com/office/drawing/2014/main" id="{4BD7C43F-C49A-9370-FA5A-E368D96AA65A}"/>
              </a:ext>
            </a:extLst>
          </p:cNvPr>
          <p:cNvCxnSpPr/>
          <p:nvPr/>
        </p:nvCxnSpPr>
        <p:spPr bwMode="auto">
          <a:xfrm flipV="1">
            <a:off x="5796630" y="2578310"/>
            <a:ext cx="1676398" cy="1059554"/>
          </a:xfrm>
          <a:prstGeom prst="bentConnector3">
            <a:avLst/>
          </a:prstGeom>
          <a:solidFill>
            <a:srgbClr val="FFFF00"/>
          </a:solidFill>
          <a:ln w="38100" cap="flat" cmpd="sng" algn="ctr">
            <a:solidFill>
              <a:schemeClr val="tx1"/>
            </a:solidFill>
            <a:prstDash val="solid"/>
            <a:round/>
            <a:headEnd type="none" w="med" len="med"/>
            <a:tailEnd type="triangle"/>
          </a:ln>
          <a:effectLst/>
        </p:spPr>
      </p:cxnSp>
      <p:cxnSp>
        <p:nvCxnSpPr>
          <p:cNvPr id="22" name="Elbow Connector 21">
            <a:extLst>
              <a:ext uri="{FF2B5EF4-FFF2-40B4-BE49-F238E27FC236}">
                <a16:creationId xmlns:a16="http://schemas.microsoft.com/office/drawing/2014/main" id="{1AFEC48F-CB96-050C-FDD5-FF67E43C13FE}"/>
              </a:ext>
            </a:extLst>
          </p:cNvPr>
          <p:cNvCxnSpPr>
            <a:cxnSpLocks/>
          </p:cNvCxnSpPr>
          <p:nvPr/>
        </p:nvCxnSpPr>
        <p:spPr bwMode="auto">
          <a:xfrm>
            <a:off x="5796630" y="3649336"/>
            <a:ext cx="1676398" cy="1059555"/>
          </a:xfrm>
          <a:prstGeom prst="bentConnector3">
            <a:avLst>
              <a:gd name="adj1" fmla="val 50000"/>
            </a:avLst>
          </a:prstGeom>
          <a:solidFill>
            <a:srgbClr val="FFFF00"/>
          </a:solidFill>
          <a:ln w="38100" cap="flat" cmpd="sng" algn="ctr">
            <a:solidFill>
              <a:schemeClr val="tx1"/>
            </a:solidFill>
            <a:prstDash val="solid"/>
            <a:round/>
            <a:headEnd type="none" w="med" len="med"/>
            <a:tailEnd type="triangle"/>
          </a:ln>
          <a:effectLst/>
        </p:spPr>
      </p:cxnSp>
      <p:sp>
        <p:nvSpPr>
          <p:cNvPr id="23" name="Oval 22">
            <a:extLst>
              <a:ext uri="{FF2B5EF4-FFF2-40B4-BE49-F238E27FC236}">
                <a16:creationId xmlns:a16="http://schemas.microsoft.com/office/drawing/2014/main" id="{5DABCB82-A5CE-DC98-5036-A32E0E948709}"/>
              </a:ext>
            </a:extLst>
          </p:cNvPr>
          <p:cNvSpPr/>
          <p:nvPr/>
        </p:nvSpPr>
        <p:spPr bwMode="auto">
          <a:xfrm>
            <a:off x="5905041" y="3323911"/>
            <a:ext cx="627961" cy="669275"/>
          </a:xfrm>
          <a:prstGeom prst="ellipse">
            <a:avLst/>
          </a:prstGeom>
          <a:solidFill>
            <a:srgbClr val="EE7C3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4" name="TextBox 23">
            <a:extLst>
              <a:ext uri="{FF2B5EF4-FFF2-40B4-BE49-F238E27FC236}">
                <a16:creationId xmlns:a16="http://schemas.microsoft.com/office/drawing/2014/main" id="{6BDF1ABD-3073-B3D6-1A8A-B69330958EDB}"/>
              </a:ext>
            </a:extLst>
          </p:cNvPr>
          <p:cNvSpPr txBox="1"/>
          <p:nvPr/>
        </p:nvSpPr>
        <p:spPr>
          <a:xfrm>
            <a:off x="5972788" y="3346855"/>
            <a:ext cx="518091" cy="646331"/>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itchFamily="-72" charset="0"/>
                <a:ea typeface="MS PGothic" charset="0"/>
              </a:rPr>
              <a:t>R</a:t>
            </a:r>
          </a:p>
        </p:txBody>
      </p:sp>
      <p:sp>
        <p:nvSpPr>
          <p:cNvPr id="25" name="Rounded Rectangle 24">
            <a:extLst>
              <a:ext uri="{FF2B5EF4-FFF2-40B4-BE49-F238E27FC236}">
                <a16:creationId xmlns:a16="http://schemas.microsoft.com/office/drawing/2014/main" id="{C7327767-E95E-B13A-8DBB-758DF531A68B}"/>
              </a:ext>
            </a:extLst>
          </p:cNvPr>
          <p:cNvSpPr/>
          <p:nvPr/>
        </p:nvSpPr>
        <p:spPr bwMode="auto">
          <a:xfrm>
            <a:off x="7473028" y="2042797"/>
            <a:ext cx="3294169" cy="1059554"/>
          </a:xfrm>
          <a:prstGeom prst="roundRect">
            <a:avLst>
              <a:gd name="adj" fmla="val 0"/>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Arm A</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Subcutaneous epcoritamab + oral lenalidomide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cxnSp>
        <p:nvCxnSpPr>
          <p:cNvPr id="27" name="Straight Arrow Connector 26">
            <a:extLst>
              <a:ext uri="{FF2B5EF4-FFF2-40B4-BE49-F238E27FC236}">
                <a16:creationId xmlns:a16="http://schemas.microsoft.com/office/drawing/2014/main" id="{7332DD49-8954-D255-F1D2-98A6DD5EF742}"/>
              </a:ext>
            </a:extLst>
          </p:cNvPr>
          <p:cNvCxnSpPr>
            <a:cxnSpLocks/>
          </p:cNvCxnSpPr>
          <p:nvPr/>
        </p:nvCxnSpPr>
        <p:spPr bwMode="auto">
          <a:xfrm>
            <a:off x="6634829" y="3637864"/>
            <a:ext cx="838199" cy="0"/>
          </a:xfrm>
          <a:prstGeom prst="straightConnector1">
            <a:avLst/>
          </a:prstGeom>
          <a:solidFill>
            <a:srgbClr val="FFFF00"/>
          </a:solidFill>
          <a:ln w="38100" cap="flat" cmpd="sng" algn="ctr">
            <a:solidFill>
              <a:schemeClr val="tx1"/>
            </a:solidFill>
            <a:prstDash val="solid"/>
            <a:round/>
            <a:headEnd type="none" w="med" len="med"/>
            <a:tailEnd type="triangle"/>
          </a:ln>
          <a:effectLst/>
        </p:spPr>
      </p:cxnSp>
      <p:sp>
        <p:nvSpPr>
          <p:cNvPr id="29" name="Rounded Rectangle 28">
            <a:extLst>
              <a:ext uri="{FF2B5EF4-FFF2-40B4-BE49-F238E27FC236}">
                <a16:creationId xmlns:a16="http://schemas.microsoft.com/office/drawing/2014/main" id="{AA272D24-A3BD-8333-6ED5-83273F9E339F}"/>
              </a:ext>
            </a:extLst>
          </p:cNvPr>
          <p:cNvSpPr/>
          <p:nvPr/>
        </p:nvSpPr>
        <p:spPr bwMode="auto">
          <a:xfrm>
            <a:off x="7473027" y="3140243"/>
            <a:ext cx="3294169" cy="1059554"/>
          </a:xfrm>
          <a:prstGeom prst="roundRect">
            <a:avLst>
              <a:gd name="adj" fmla="val 0"/>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Arm B</a:t>
            </a:r>
          </a:p>
          <a:p>
            <a:pPr lvl="0" algn="ctr" defTabSz="457200" hangingPunct="0">
              <a:lnSpc>
                <a:spcPct val="93000"/>
              </a:lnSpc>
              <a:buClr>
                <a:srgbClr val="000000"/>
              </a:buClr>
              <a:buSzPct val="45000"/>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IV </a:t>
            </a:r>
            <a:r>
              <a:rPr lang="en-US" sz="1800" dirty="0">
                <a:solidFill>
                  <a:srgbClr val="000000"/>
                </a:solidFill>
                <a:latin typeface="Calibri" panose="020F0502020204030204" pitchFamily="34" charset="0"/>
                <a:cs typeface="Calibri" panose="020F0502020204030204" pitchFamily="34" charset="0"/>
              </a:rPr>
              <a:t>R-</a:t>
            </a:r>
            <a:r>
              <a:rPr lang="en-US" sz="1800" dirty="0" err="1">
                <a:solidFill>
                  <a:srgbClr val="000000"/>
                </a:solidFill>
                <a:latin typeface="Calibri" panose="020F0502020204030204" pitchFamily="34" charset="0"/>
                <a:cs typeface="Calibri" panose="020F0502020204030204" pitchFamily="34" charset="0"/>
              </a:rPr>
              <a:t>GemOx</a:t>
            </a:r>
            <a:r>
              <a:rPr lang="en-US" sz="1800" dirty="0">
                <a:solidFill>
                  <a:srgbClr val="000000"/>
                </a:solidFill>
                <a:latin typeface="Calibri" panose="020F0502020204030204" pitchFamily="34" charset="0"/>
                <a:cs typeface="Calibri" panose="020F0502020204030204" pitchFamily="34" charset="0"/>
              </a:rPr>
              <a:t> (rituximab/gemcitabine/</a:t>
            </a:r>
            <a:br>
              <a:rPr lang="en-US" sz="1800" dirty="0">
                <a:solidFill>
                  <a:srgbClr val="000000"/>
                </a:solidFill>
                <a:latin typeface="Calibri" panose="020F0502020204030204" pitchFamily="34" charset="0"/>
                <a:cs typeface="Calibri" panose="020F0502020204030204" pitchFamily="34" charset="0"/>
              </a:rPr>
            </a:br>
            <a:r>
              <a:rPr lang="en-US" sz="1800" dirty="0">
                <a:solidFill>
                  <a:srgbClr val="000000"/>
                </a:solidFill>
                <a:latin typeface="Calibri" panose="020F0502020204030204" pitchFamily="34" charset="0"/>
                <a:cs typeface="Calibri" panose="020F0502020204030204" pitchFamily="34" charset="0"/>
              </a:rPr>
              <a:t>oxaliplatin)</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
        <p:nvSpPr>
          <p:cNvPr id="30" name="Rounded Rectangle 29">
            <a:extLst>
              <a:ext uri="{FF2B5EF4-FFF2-40B4-BE49-F238E27FC236}">
                <a16:creationId xmlns:a16="http://schemas.microsoft.com/office/drawing/2014/main" id="{012BA4EE-3197-0B7B-7017-A1835BF466BF}"/>
              </a:ext>
            </a:extLst>
          </p:cNvPr>
          <p:cNvSpPr/>
          <p:nvPr/>
        </p:nvSpPr>
        <p:spPr bwMode="auto">
          <a:xfrm>
            <a:off x="7473027" y="4237689"/>
            <a:ext cx="3294169" cy="1059554"/>
          </a:xfrm>
          <a:prstGeom prst="roundRect">
            <a:avLst>
              <a:gd name="adj" fmla="val 0"/>
            </a:avLst>
          </a:prstGeom>
          <a:solidFill>
            <a:srgbClr val="A8CF3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Arm C</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Subcutaneous epcoritamab</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3829494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7446-73E0-7C32-7771-646275EFC4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6BF68D-F067-56FB-947C-4AB7AFF95102}"/>
              </a:ext>
            </a:extLst>
          </p:cNvPr>
          <p:cNvSpPr>
            <a:spLocks noGrp="1"/>
          </p:cNvSpPr>
          <p:nvPr>
            <p:ph type="title"/>
          </p:nvPr>
        </p:nvSpPr>
        <p:spPr>
          <a:xfrm>
            <a:off x="633577" y="343117"/>
            <a:ext cx="11186716" cy="1196752"/>
          </a:xfrm>
        </p:spPr>
        <p:txBody>
          <a:bodyPr/>
          <a:lstStyle/>
          <a:p>
            <a:pPr algn="l"/>
            <a:r>
              <a:rPr lang="en-US" sz="2600" dirty="0"/>
              <a:t>Positive Phase III Results Announced for </a:t>
            </a:r>
            <a:r>
              <a:rPr lang="en-US" sz="2600" dirty="0" err="1"/>
              <a:t>Epcoritamab</a:t>
            </a:r>
            <a:r>
              <a:rPr lang="en-US" sz="2600" dirty="0"/>
              <a:t> with Lenalidomide for Patients with Relapsed or Refractory DLBCL</a:t>
            </a:r>
            <a:br>
              <a:rPr lang="en-US" sz="2600" b="1" dirty="0"/>
            </a:br>
            <a:r>
              <a:rPr lang="en-US" sz="2400" dirty="0"/>
              <a:t>Press Release: June 29, 2026</a:t>
            </a:r>
          </a:p>
        </p:txBody>
      </p:sp>
      <p:sp>
        <p:nvSpPr>
          <p:cNvPr id="4" name="Content Placeholder 3">
            <a:extLst>
              <a:ext uri="{FF2B5EF4-FFF2-40B4-BE49-F238E27FC236}">
                <a16:creationId xmlns:a16="http://schemas.microsoft.com/office/drawing/2014/main" id="{4A6795A2-4477-F4B9-4F11-654812955B26}"/>
              </a:ext>
            </a:extLst>
          </p:cNvPr>
          <p:cNvSpPr>
            <a:spLocks noGrp="1"/>
          </p:cNvSpPr>
          <p:nvPr>
            <p:ph idx="1"/>
          </p:nvPr>
        </p:nvSpPr>
        <p:spPr>
          <a:xfrm>
            <a:off x="633577" y="1734194"/>
            <a:ext cx="11007039" cy="4214845"/>
          </a:xfrm>
        </p:spPr>
        <p:txBody>
          <a:bodyPr wrap="square"/>
          <a:lstStyle/>
          <a:p>
            <a:pPr marL="17463" indent="0">
              <a:spcBef>
                <a:spcPts val="1000"/>
              </a:spcBef>
              <a:spcAft>
                <a:spcPts val="0"/>
              </a:spcAft>
              <a:buNone/>
            </a:pPr>
            <a:r>
              <a:rPr lang="en-US" sz="2000" b="0" dirty="0"/>
              <a:t>“[The manufacturer] today announced topline results from the </a:t>
            </a:r>
            <a:r>
              <a:rPr lang="en-US" sz="2000" dirty="0"/>
              <a:t>Phase 3 EPCORE DLBCL-4 trial </a:t>
            </a:r>
            <a:r>
              <a:rPr lang="en-US" sz="2000" b="0" dirty="0"/>
              <a:t>evaluating the combination of </a:t>
            </a:r>
            <a:r>
              <a:rPr lang="en-US" sz="2000" b="0" dirty="0" err="1"/>
              <a:t>epcoritamab</a:t>
            </a:r>
            <a:r>
              <a:rPr lang="en-US" sz="2000" b="0" dirty="0"/>
              <a:t>, a T-cell engaging bispecific antibody, and lenalidomide, compared to rituximab plus gemcitabine plus oxaliplatin (R-</a:t>
            </a:r>
            <a:r>
              <a:rPr lang="en-US" sz="2000" b="0" dirty="0" err="1"/>
              <a:t>GemOx</a:t>
            </a:r>
            <a:r>
              <a:rPr lang="en-US" sz="2000" b="0" dirty="0"/>
              <a:t>) in adult patients with relapsed or refractory (R/R) diffuse large B-cell lymphoma (DLBCL) who received at least one prior line of therapy</a:t>
            </a:r>
            <a:r>
              <a:rPr lang="en-US" sz="2000" dirty="0"/>
              <a:t>. Based on topline results from the prespecified primary analysis, the trial met its primary endpoint, demonstrating statistically significant and clinically meaningful improvement in progression-free survival (PFS). </a:t>
            </a:r>
            <a:r>
              <a:rPr lang="en-US" sz="2000" b="0" dirty="0"/>
              <a:t>The risk of disease progression and death was reduced by 60% (HR 0.40 [95% CI 0.30, 0.55]; </a:t>
            </a:r>
            <a:r>
              <a:rPr lang="en-US" sz="2000" b="0" i="1" dirty="0"/>
              <a:t>p</a:t>
            </a:r>
            <a:r>
              <a:rPr lang="en-US" sz="2000" b="0" dirty="0"/>
              <a:t>-value &lt;0.0001) and 56% (HR 0.44 [95% CI 0.33, 0.60]; </a:t>
            </a:r>
            <a:r>
              <a:rPr lang="en-US" sz="2000" b="0" i="1" dirty="0"/>
              <a:t>p</a:t>
            </a:r>
            <a:r>
              <a:rPr lang="en-US" sz="2000" b="0" dirty="0"/>
              <a:t>-value &lt;0.0001), based on different censoring rules in the US and outside the US, respectively.</a:t>
            </a:r>
          </a:p>
          <a:p>
            <a:pPr marL="17463" indent="0">
              <a:spcBef>
                <a:spcPts val="1000"/>
              </a:spcBef>
              <a:spcAft>
                <a:spcPts val="0"/>
              </a:spcAft>
              <a:buNone/>
            </a:pPr>
            <a:r>
              <a:rPr lang="en-US" sz="2000" b="0" dirty="0"/>
              <a:t>The safety profile of </a:t>
            </a:r>
            <a:r>
              <a:rPr lang="en-US" sz="2000" b="0" dirty="0" err="1"/>
              <a:t>epcoritamab</a:t>
            </a:r>
            <a:r>
              <a:rPr lang="en-US" sz="2000" b="0" dirty="0"/>
              <a:t> when administered in combination with lenalidomide was consistent with the known safety profiles of the individual agents (</a:t>
            </a:r>
            <a:r>
              <a:rPr lang="en-US" sz="2000" b="0" dirty="0" err="1"/>
              <a:t>epcoritamab</a:t>
            </a:r>
            <a:r>
              <a:rPr lang="en-US" sz="2000" b="0" dirty="0"/>
              <a:t> and lenalidomide).</a:t>
            </a:r>
          </a:p>
          <a:p>
            <a:pPr marL="17463" indent="0">
              <a:spcBef>
                <a:spcPts val="1000"/>
              </a:spcBef>
              <a:spcAft>
                <a:spcPts val="0"/>
              </a:spcAft>
              <a:buNone/>
            </a:pPr>
            <a:r>
              <a:rPr lang="en-US" sz="2000" b="0" dirty="0"/>
              <a:t>Data will be submitted for presentation at a future medical meeting.”</a:t>
            </a:r>
          </a:p>
        </p:txBody>
      </p:sp>
      <p:sp>
        <p:nvSpPr>
          <p:cNvPr id="5" name="TextBox 4">
            <a:extLst>
              <a:ext uri="{FF2B5EF4-FFF2-40B4-BE49-F238E27FC236}">
                <a16:creationId xmlns:a16="http://schemas.microsoft.com/office/drawing/2014/main" id="{FB537F5E-10EE-ADDE-0FFC-1E57958743CF}"/>
              </a:ext>
            </a:extLst>
          </p:cNvPr>
          <p:cNvSpPr txBox="1"/>
          <p:nvPr/>
        </p:nvSpPr>
        <p:spPr>
          <a:xfrm>
            <a:off x="263352" y="6187432"/>
            <a:ext cx="10729192" cy="553998"/>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news.abbvie.com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/2026-06-29-AbbVie-Announces-Positive-Phase-3-Results-for-Epcoritamab-Plus-Lenalidomide-in-Patients-with-Relapsed-or-Refractory-Diffuse-Large-B-Cell-Lymphoma</a:t>
            </a:r>
          </a:p>
        </p:txBody>
      </p:sp>
    </p:spTree>
    <p:extLst>
      <p:ext uri="{BB962C8B-B14F-4D97-AF65-F5344CB8AC3E}">
        <p14:creationId xmlns:p14="http://schemas.microsoft.com/office/powerpoint/2010/main" val="26428304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72E3-51CE-3FC4-8B1D-3746A081E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B648F-9656-B5F3-9E66-83E8C10F4901}"/>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III STARGLO Study Design </a:t>
            </a:r>
          </a:p>
        </p:txBody>
      </p:sp>
      <p:sp>
        <p:nvSpPr>
          <p:cNvPr id="3" name="TextBox 2">
            <a:extLst>
              <a:ext uri="{FF2B5EF4-FFF2-40B4-BE49-F238E27FC236}">
                <a16:creationId xmlns:a16="http://schemas.microsoft.com/office/drawing/2014/main" id="{12D11A12-ACD0-0C04-3D65-E8749DDB1F6F}"/>
              </a:ext>
            </a:extLst>
          </p:cNvPr>
          <p:cNvSpPr txBox="1"/>
          <p:nvPr/>
        </p:nvSpPr>
        <p:spPr>
          <a:xfrm>
            <a:off x="0" y="6518310"/>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Abramson JS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Lancet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2024 November 16;404(10466):1940-54.</a:t>
            </a:r>
          </a:p>
        </p:txBody>
      </p:sp>
      <p:pic>
        <p:nvPicPr>
          <p:cNvPr id="4" name="Picture 3">
            <a:extLst>
              <a:ext uri="{FF2B5EF4-FFF2-40B4-BE49-F238E27FC236}">
                <a16:creationId xmlns:a16="http://schemas.microsoft.com/office/drawing/2014/main" id="{9386FD6B-1BAC-33BE-250C-EB8E2B3248D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44500" y="1340219"/>
            <a:ext cx="11303000" cy="4177561"/>
          </a:xfrm>
          <a:prstGeom prst="rect">
            <a:avLst/>
          </a:prstGeom>
        </p:spPr>
      </p:pic>
      <p:sp>
        <p:nvSpPr>
          <p:cNvPr id="5" name="TextBox 4">
            <a:extLst>
              <a:ext uri="{FF2B5EF4-FFF2-40B4-BE49-F238E27FC236}">
                <a16:creationId xmlns:a16="http://schemas.microsoft.com/office/drawing/2014/main" id="{8C78757C-CC27-C459-8DB4-25BDD152D6CD}"/>
              </a:ext>
            </a:extLst>
          </p:cNvPr>
          <p:cNvSpPr txBox="1"/>
          <p:nvPr/>
        </p:nvSpPr>
        <p:spPr>
          <a:xfrm>
            <a:off x="444500" y="5517780"/>
            <a:ext cx="2252871" cy="58477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Primary e</a:t>
            </a:r>
            <a:r>
              <a:rPr kumimoji="0" lang="en-US" sz="1600" b="1" i="0" u="sng" strike="noStrike" kern="1200" cap="none" spc="0" normalizeH="0" baseline="0" noProof="0" dirty="0" err="1">
                <a:ln>
                  <a:noFill/>
                </a:ln>
                <a:solidFill>
                  <a:srgbClr val="3333CC"/>
                </a:solidFill>
                <a:effectLst/>
                <a:uLnTx/>
                <a:uFillTx/>
                <a:latin typeface="Calibri" panose="020F0502020204030204" pitchFamily="34" charset="0"/>
                <a:ea typeface="MS PGothic" charset="0"/>
                <a:cs typeface="Calibri" panose="020F0502020204030204" pitchFamily="34" charset="0"/>
              </a:rPr>
              <a:t>ndpoint</a:t>
            </a:r>
            <a:r>
              <a:rPr kumimoji="0" lang="en-US" sz="1600" b="1" i="0" u="sng"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a:t>
            </a:r>
            <a:br>
              <a:rPr kumimoji="0" lang="en-US" sz="16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br>
            <a:r>
              <a:rPr kumimoji="0" lang="en-US" sz="16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Overall survival</a:t>
            </a:r>
          </a:p>
        </p:txBody>
      </p:sp>
      <p:sp>
        <p:nvSpPr>
          <p:cNvPr id="6" name="TextBox 5">
            <a:extLst>
              <a:ext uri="{FF2B5EF4-FFF2-40B4-BE49-F238E27FC236}">
                <a16:creationId xmlns:a16="http://schemas.microsoft.com/office/drawing/2014/main" id="{0A2A6BBC-DDA2-B92F-EB14-9DD5DD52D5A1}"/>
              </a:ext>
            </a:extLst>
          </p:cNvPr>
          <p:cNvSpPr txBox="1"/>
          <p:nvPr/>
        </p:nvSpPr>
        <p:spPr>
          <a:xfrm>
            <a:off x="2984938" y="5517780"/>
            <a:ext cx="5879662" cy="584775"/>
          </a:xfrm>
          <a:prstGeom prst="rect">
            <a:avLst/>
          </a:prstGeom>
          <a:noFill/>
        </p:spPr>
        <p:txBody>
          <a:bodyPr wrap="square" rtlCol="0">
            <a:spAutoFit/>
          </a:bodyPr>
          <a:lstStyle/>
          <a:p>
            <a:pPr lvl="0">
              <a:defRPr/>
            </a:pPr>
            <a:r>
              <a:rPr kumimoji="0" lang="en-US" sz="1600" b="1" i="0" u="sng"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Secondary endpoints:</a:t>
            </a:r>
            <a:br>
              <a:rPr kumimoji="0" lang="en-US" sz="16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br>
            <a:r>
              <a:rPr kumimoji="0" lang="en-US" sz="16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Progression-free survival, </a:t>
            </a:r>
            <a:r>
              <a:rPr lang="en-US" sz="1600" b="0" dirty="0">
                <a:solidFill>
                  <a:srgbClr val="3333CC"/>
                </a:solidFill>
                <a:latin typeface="Calibri" panose="020F0502020204030204" pitchFamily="34" charset="0"/>
                <a:cs typeface="Calibri" panose="020F0502020204030204" pitchFamily="34" charset="0"/>
              </a:rPr>
              <a:t>objective response rate, </a:t>
            </a:r>
            <a:r>
              <a:rPr kumimoji="0" lang="en-US" sz="1600" b="0" i="0" u="none" strike="noStrike" kern="1200" cap="none" spc="0" normalizeH="0" baseline="0" noProof="0" dirty="0" err="1">
                <a:ln>
                  <a:noFill/>
                </a:ln>
                <a:solidFill>
                  <a:srgbClr val="3333CC"/>
                </a:solidFill>
                <a:effectLst/>
                <a:uLnTx/>
                <a:uFillTx/>
                <a:latin typeface="Calibri" panose="020F0502020204030204" pitchFamily="34" charset="0"/>
                <a:ea typeface="MS PGothic" charset="0"/>
                <a:cs typeface="Calibri" panose="020F0502020204030204" pitchFamily="34" charset="0"/>
              </a:rPr>
              <a:t>DoR</a:t>
            </a:r>
            <a:endParaRPr kumimoji="0" lang="en-US" sz="1600" b="0"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2400895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9A6EB-2932-BED1-0A87-D8CA57617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88804-CC6E-4174-0872-BED7601C19D7}"/>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III STARGLO 3-Year Follow-Up: OS (Primary Endpoint)</a:t>
            </a:r>
          </a:p>
        </p:txBody>
      </p:sp>
      <p:sp>
        <p:nvSpPr>
          <p:cNvPr id="3" name="TextBox 2">
            <a:extLst>
              <a:ext uri="{FF2B5EF4-FFF2-40B4-BE49-F238E27FC236}">
                <a16:creationId xmlns:a16="http://schemas.microsoft.com/office/drawing/2014/main" id="{0A1D3BB3-34A2-9D96-3304-9DF552789DD5}"/>
              </a:ext>
            </a:extLst>
          </p:cNvPr>
          <p:cNvSpPr txBox="1"/>
          <p:nvPr/>
        </p:nvSpPr>
        <p:spPr>
          <a:xfrm>
            <a:off x="0" y="6550223"/>
            <a:ext cx="5969876"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Abramson JS et al. </a:t>
            </a:r>
            <a:r>
              <a:rPr kumimoji="0" lang="en-US" sz="14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Blood Adv </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2026 August 11;10(15):5367-77.</a:t>
            </a:r>
          </a:p>
        </p:txBody>
      </p:sp>
      <p:grpSp>
        <p:nvGrpSpPr>
          <p:cNvPr id="20" name="Group 19">
            <a:extLst>
              <a:ext uri="{FF2B5EF4-FFF2-40B4-BE49-F238E27FC236}">
                <a16:creationId xmlns:a16="http://schemas.microsoft.com/office/drawing/2014/main" id="{B48E3FA5-5B86-232B-E98B-27BB8E4E7C7C}"/>
              </a:ext>
            </a:extLst>
          </p:cNvPr>
          <p:cNvGrpSpPr/>
          <p:nvPr/>
        </p:nvGrpSpPr>
        <p:grpSpPr>
          <a:xfrm>
            <a:off x="790392" y="1208200"/>
            <a:ext cx="10358967" cy="5040183"/>
            <a:chOff x="790392" y="1208200"/>
            <a:chExt cx="10358967" cy="5040183"/>
          </a:xfrm>
        </p:grpSpPr>
        <p:grpSp>
          <p:nvGrpSpPr>
            <p:cNvPr id="18" name="Group 17">
              <a:extLst>
                <a:ext uri="{FF2B5EF4-FFF2-40B4-BE49-F238E27FC236}">
                  <a16:creationId xmlns:a16="http://schemas.microsoft.com/office/drawing/2014/main" id="{CAA48DEB-7A67-4063-E1B8-74AB2E7902DA}"/>
                </a:ext>
              </a:extLst>
            </p:cNvPr>
            <p:cNvGrpSpPr/>
            <p:nvPr/>
          </p:nvGrpSpPr>
          <p:grpSpPr>
            <a:xfrm>
              <a:off x="790392" y="1208201"/>
              <a:ext cx="10358967" cy="5040182"/>
              <a:chOff x="790392" y="1208201"/>
              <a:chExt cx="10358967" cy="5040182"/>
            </a:xfrm>
          </p:grpSpPr>
          <p:pic>
            <p:nvPicPr>
              <p:cNvPr id="13" name="Picture 12">
                <a:extLst>
                  <a:ext uri="{FF2B5EF4-FFF2-40B4-BE49-F238E27FC236}">
                    <a16:creationId xmlns:a16="http://schemas.microsoft.com/office/drawing/2014/main" id="{F058DFA2-C5F5-CA30-C490-F37205B1408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790392" y="1208201"/>
                <a:ext cx="10358967" cy="5040182"/>
              </a:xfrm>
              <a:prstGeom prst="rect">
                <a:avLst/>
              </a:prstGeom>
            </p:spPr>
          </p:pic>
          <p:pic>
            <p:nvPicPr>
              <p:cNvPr id="17" name="Picture 16">
                <a:extLst>
                  <a:ext uri="{FF2B5EF4-FFF2-40B4-BE49-F238E27FC236}">
                    <a16:creationId xmlns:a16="http://schemas.microsoft.com/office/drawing/2014/main" id="{9216D624-4E4E-4427-15DB-3DFDCE3A5838}"/>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90392" y="5940607"/>
                <a:ext cx="4945525" cy="307776"/>
              </a:xfrm>
              <a:prstGeom prst="rect">
                <a:avLst/>
              </a:prstGeom>
            </p:spPr>
          </p:pic>
        </p:grpSp>
        <p:pic>
          <p:nvPicPr>
            <p:cNvPr id="19" name="Picture 18">
              <a:extLst>
                <a:ext uri="{FF2B5EF4-FFF2-40B4-BE49-F238E27FC236}">
                  <a16:creationId xmlns:a16="http://schemas.microsoft.com/office/drawing/2014/main" id="{F4A1EE98-7070-BD64-DF08-360F6E7A8BB2}"/>
                </a:ext>
              </a:extLst>
            </p:cNvPr>
            <p:cNvPicPr>
              <a:picLocks noChangeAspect="1"/>
            </p:cNvPicPr>
            <p:nvPr/>
          </p:nvPicPr>
          <p:blipFill>
            <a:blip r:embed="rId5"/>
            <a:stretch>
              <a:fillRect/>
            </a:stretch>
          </p:blipFill>
          <p:spPr>
            <a:xfrm>
              <a:off x="4865132" y="1208200"/>
              <a:ext cx="6284227" cy="1684901"/>
            </a:xfrm>
            <a:prstGeom prst="rect">
              <a:avLst/>
            </a:prstGeom>
          </p:spPr>
        </p:pic>
      </p:grpSp>
    </p:spTree>
    <p:extLst>
      <p:ext uri="{BB962C8B-B14F-4D97-AF65-F5344CB8AC3E}">
        <p14:creationId xmlns:p14="http://schemas.microsoft.com/office/powerpoint/2010/main" val="5413361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9DE92-BEBE-BA30-D8EF-697330810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457D7-827A-3CEC-F58C-183C8F0A0261}"/>
              </a:ext>
            </a:extLst>
          </p:cNvPr>
          <p:cNvSpPr>
            <a:spLocks noGrp="1"/>
          </p:cNvSpPr>
          <p:nvPr>
            <p:ph type="title"/>
          </p:nvPr>
        </p:nvSpPr>
        <p:spPr>
          <a:xfrm>
            <a:off x="912286" y="0"/>
            <a:ext cx="10358967" cy="1143000"/>
          </a:xfrm>
        </p:spPr>
        <p:txBody>
          <a:bodyPr/>
          <a:lstStyle/>
          <a:p>
            <a:r>
              <a:rPr lang="en-US" dirty="0">
                <a:latin typeface="Calibri" panose="020F0502020204030204" pitchFamily="34" charset="0"/>
                <a:cs typeface="Calibri" panose="020F0502020204030204" pitchFamily="34" charset="0"/>
              </a:rPr>
              <a:t>Phase III SUNMO Study Design</a:t>
            </a:r>
          </a:p>
        </p:txBody>
      </p:sp>
      <p:sp>
        <p:nvSpPr>
          <p:cNvPr id="3" name="TextBox 2">
            <a:extLst>
              <a:ext uri="{FF2B5EF4-FFF2-40B4-BE49-F238E27FC236}">
                <a16:creationId xmlns:a16="http://schemas.microsoft.com/office/drawing/2014/main" id="{E1609236-17B9-AB53-15D9-224DDE0759D6}"/>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Budde LE et al. EHA 2026;Abstract PF968.</a:t>
            </a:r>
          </a:p>
        </p:txBody>
      </p:sp>
      <p:pic>
        <p:nvPicPr>
          <p:cNvPr id="10" name="Picture 9">
            <a:extLst>
              <a:ext uri="{FF2B5EF4-FFF2-40B4-BE49-F238E27FC236}">
                <a16:creationId xmlns:a16="http://schemas.microsoft.com/office/drawing/2014/main" id="{44539553-1D61-4DCA-86BE-DC56B19C5200}"/>
              </a:ext>
            </a:extLst>
          </p:cNvPr>
          <p:cNvPicPr>
            <a:picLocks noChangeAspect="1"/>
          </p:cNvPicPr>
          <p:nvPr/>
        </p:nvPicPr>
        <p:blipFill>
          <a:blip r:embed="rId2"/>
          <a:stretch>
            <a:fillRect/>
          </a:stretch>
        </p:blipFill>
        <p:spPr>
          <a:xfrm>
            <a:off x="2461845" y="922564"/>
            <a:ext cx="7259847" cy="5550708"/>
          </a:xfrm>
          <a:prstGeom prst="rect">
            <a:avLst/>
          </a:prstGeom>
        </p:spPr>
      </p:pic>
    </p:spTree>
    <p:extLst>
      <p:ext uri="{BB962C8B-B14F-4D97-AF65-F5344CB8AC3E}">
        <p14:creationId xmlns:p14="http://schemas.microsoft.com/office/powerpoint/2010/main" val="32007691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71123-4052-AC1B-8922-0A334C9AD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7C0F60-0EE6-3EEA-C959-5CF40B84CF45}"/>
              </a:ext>
            </a:extLst>
          </p:cNvPr>
          <p:cNvSpPr>
            <a:spLocks noGrp="1"/>
          </p:cNvSpPr>
          <p:nvPr>
            <p:ph type="title"/>
          </p:nvPr>
        </p:nvSpPr>
        <p:spPr>
          <a:xfrm>
            <a:off x="912286" y="0"/>
            <a:ext cx="10358967" cy="705080"/>
          </a:xfrm>
        </p:spPr>
        <p:txBody>
          <a:bodyPr/>
          <a:lstStyle/>
          <a:p>
            <a:r>
              <a:rPr lang="en-US" dirty="0">
                <a:latin typeface="Calibri" panose="020F0502020204030204" pitchFamily="34" charset="0"/>
                <a:cs typeface="Calibri" panose="020F0502020204030204" pitchFamily="34" charset="0"/>
              </a:rPr>
              <a:t>Phase III SUNMO: PFS, ORR (Dual Primary Endpoints)</a:t>
            </a:r>
          </a:p>
        </p:txBody>
      </p:sp>
      <p:sp>
        <p:nvSpPr>
          <p:cNvPr id="3" name="TextBox 2">
            <a:extLst>
              <a:ext uri="{FF2B5EF4-FFF2-40B4-BE49-F238E27FC236}">
                <a16:creationId xmlns:a16="http://schemas.microsoft.com/office/drawing/2014/main" id="{AB2BAADA-9A2B-D281-425E-928A5E860100}"/>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Budde LE et al. EHA 2026;Abstract PF968.</a:t>
            </a:r>
          </a:p>
        </p:txBody>
      </p:sp>
      <p:grpSp>
        <p:nvGrpSpPr>
          <p:cNvPr id="6" name="Group 5">
            <a:extLst>
              <a:ext uri="{FF2B5EF4-FFF2-40B4-BE49-F238E27FC236}">
                <a16:creationId xmlns:a16="http://schemas.microsoft.com/office/drawing/2014/main" id="{7483D6F4-4A8C-89BF-F3A9-5CB9086D2FAE}"/>
              </a:ext>
            </a:extLst>
          </p:cNvPr>
          <p:cNvGrpSpPr/>
          <p:nvPr/>
        </p:nvGrpSpPr>
        <p:grpSpPr>
          <a:xfrm>
            <a:off x="2742621" y="705080"/>
            <a:ext cx="6706757" cy="5755566"/>
            <a:chOff x="3095530" y="1399028"/>
            <a:chExt cx="6297277" cy="5303594"/>
          </a:xfrm>
        </p:grpSpPr>
        <p:pic>
          <p:nvPicPr>
            <p:cNvPr id="4" name="Picture 3">
              <a:extLst>
                <a:ext uri="{FF2B5EF4-FFF2-40B4-BE49-F238E27FC236}">
                  <a16:creationId xmlns:a16="http://schemas.microsoft.com/office/drawing/2014/main" id="{27BE4DDB-C111-44BC-0B41-14EC73EEE93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a:xfrm>
              <a:off x="3095530" y="1399028"/>
              <a:ext cx="6297277" cy="2495335"/>
            </a:xfrm>
            <a:prstGeom prst="rect">
              <a:avLst/>
            </a:prstGeom>
          </p:spPr>
        </p:pic>
        <p:pic>
          <p:nvPicPr>
            <p:cNvPr id="5" name="Picture 4">
              <a:extLst>
                <a:ext uri="{FF2B5EF4-FFF2-40B4-BE49-F238E27FC236}">
                  <a16:creationId xmlns:a16="http://schemas.microsoft.com/office/drawing/2014/main" id="{9734145B-BF02-3496-F7BB-89EAE08AA5A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a:xfrm>
              <a:off x="3095530" y="3894363"/>
              <a:ext cx="6297277" cy="2808259"/>
            </a:xfrm>
            <a:prstGeom prst="rect">
              <a:avLst/>
            </a:prstGeom>
          </p:spPr>
        </p:pic>
      </p:grpSp>
      <p:sp>
        <p:nvSpPr>
          <p:cNvPr id="7" name="TextBox 6">
            <a:extLst>
              <a:ext uri="{FF2B5EF4-FFF2-40B4-BE49-F238E27FC236}">
                <a16:creationId xmlns:a16="http://schemas.microsoft.com/office/drawing/2014/main" id="{2C8B4E6C-0CBB-1844-3E3F-AB1AAF4B6AE5}"/>
              </a:ext>
            </a:extLst>
          </p:cNvPr>
          <p:cNvSpPr txBox="1"/>
          <p:nvPr/>
        </p:nvSpPr>
        <p:spPr>
          <a:xfrm>
            <a:off x="3516086" y="6463137"/>
            <a:ext cx="5969876" cy="323165"/>
          </a:xfrm>
          <a:prstGeom prst="rect">
            <a:avLst/>
          </a:prstGeom>
          <a:noFill/>
        </p:spPr>
        <p:txBody>
          <a:bodyPr wrap="square" rtlCol="0">
            <a:spAutoFit/>
          </a:bodyPr>
          <a:lstStyle/>
          <a:p>
            <a:pPr lvl="0" algn="r">
              <a:defRPr/>
            </a:pPr>
            <a:r>
              <a:rPr lang="en-US" sz="1500" b="0" dirty="0">
                <a:solidFill>
                  <a:srgbClr val="000000"/>
                </a:solidFill>
                <a:latin typeface="Calibri" panose="020F0502020204030204" pitchFamily="34" charset="0"/>
                <a:cs typeface="Calibri" panose="020F0502020204030204" pitchFamily="34" charset="0"/>
              </a:rPr>
              <a:t>ORR = objective response rate</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6330884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19816-44A5-5AF4-EA6E-722E872D8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13A47E-6FF4-A8C9-9B8F-126A510F8AC2}"/>
              </a:ext>
            </a:extLst>
          </p:cNvPr>
          <p:cNvSpPr>
            <a:spLocks noGrp="1"/>
          </p:cNvSpPr>
          <p:nvPr>
            <p:ph type="title"/>
          </p:nvPr>
        </p:nvSpPr>
        <p:spPr>
          <a:xfrm>
            <a:off x="952775" y="231355"/>
            <a:ext cx="9656468" cy="1143000"/>
          </a:xfrm>
        </p:spPr>
        <p:txBody>
          <a:bodyPr/>
          <a:lstStyle/>
          <a:p>
            <a:pPr algn="l"/>
            <a:r>
              <a:rPr lang="en-US" dirty="0">
                <a:latin typeface="Calibri" panose="020F0502020204030204" pitchFamily="34" charset="0"/>
                <a:cs typeface="Calibri" panose="020F0502020204030204" pitchFamily="34" charset="0"/>
              </a:rPr>
              <a:t>Select Ongoing Trials of </a:t>
            </a:r>
            <a:r>
              <a:rPr lang="en-US" dirty="0" err="1">
                <a:latin typeface="Calibri" panose="020F0502020204030204" pitchFamily="34" charset="0"/>
                <a:cs typeface="Calibri" panose="020F0502020204030204" pitchFamily="34" charset="0"/>
              </a:rPr>
              <a:t>Epcoritamab</a:t>
            </a:r>
            <a:r>
              <a:rPr lang="en-US" dirty="0">
                <a:latin typeface="Calibri" panose="020F0502020204030204" pitchFamily="34" charset="0"/>
                <a:cs typeface="Calibri" panose="020F0502020204030204" pitchFamily="34" charset="0"/>
              </a:rPr>
              <a:t> and Glofitamab for Newly Diagnosed DLBCL</a:t>
            </a:r>
            <a:endParaRPr lang="en-US" dirty="0">
              <a:solidFill>
                <a:srgbClr val="0432FF"/>
              </a:solidFill>
              <a:latin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CA3F57E-11E6-600E-5E4D-DD3FE0A9CE31}"/>
              </a:ext>
            </a:extLst>
          </p:cNvPr>
          <p:cNvGraphicFramePr>
            <a:graphicFrameLocks noGrp="1"/>
          </p:cNvGraphicFramePr>
          <p:nvPr/>
        </p:nvGraphicFramePr>
        <p:xfrm>
          <a:off x="722843" y="1750714"/>
          <a:ext cx="10336669" cy="2711119"/>
        </p:xfrm>
        <a:graphic>
          <a:graphicData uri="http://schemas.openxmlformats.org/drawingml/2006/table">
            <a:tbl>
              <a:tblPr firstRow="1" bandRow="1">
                <a:tableStyleId>{93296810-A885-4BE3-A3E7-6D5BEEA58F35}</a:tableStyleId>
              </a:tblPr>
              <a:tblGrid>
                <a:gridCol w="2889266">
                  <a:extLst>
                    <a:ext uri="{9D8B030D-6E8A-4147-A177-3AD203B41FA5}">
                      <a16:colId xmlns:a16="http://schemas.microsoft.com/office/drawing/2014/main" val="1299792820"/>
                    </a:ext>
                  </a:extLst>
                </a:gridCol>
                <a:gridCol w="1134737">
                  <a:extLst>
                    <a:ext uri="{9D8B030D-6E8A-4147-A177-3AD203B41FA5}">
                      <a16:colId xmlns:a16="http://schemas.microsoft.com/office/drawing/2014/main" val="1652814204"/>
                    </a:ext>
                  </a:extLst>
                </a:gridCol>
                <a:gridCol w="4065224">
                  <a:extLst>
                    <a:ext uri="{9D8B030D-6E8A-4147-A177-3AD203B41FA5}">
                      <a16:colId xmlns:a16="http://schemas.microsoft.com/office/drawing/2014/main" val="1069354245"/>
                    </a:ext>
                  </a:extLst>
                </a:gridCol>
                <a:gridCol w="2247442">
                  <a:extLst>
                    <a:ext uri="{9D8B030D-6E8A-4147-A177-3AD203B41FA5}">
                      <a16:colId xmlns:a16="http://schemas.microsoft.com/office/drawing/2014/main" val="152381743"/>
                    </a:ext>
                  </a:extLst>
                </a:gridCol>
              </a:tblGrid>
              <a:tr h="789313">
                <a:tc>
                  <a:txBody>
                    <a:bodyPr/>
                    <a:lstStyle/>
                    <a:p>
                      <a:r>
                        <a:rPr lang="en-US" sz="2000" dirty="0"/>
                        <a:t>Trial identifier</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dirty="0"/>
                        <a:t>Phase</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000" dirty="0"/>
                        <a:t>Primary completion date</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147026987"/>
                  </a:ext>
                </a:extLst>
              </a:tr>
              <a:tr h="1132493">
                <a:tc>
                  <a:txBody>
                    <a:bodyPr/>
                    <a:lstStyle/>
                    <a:p>
                      <a:r>
                        <a:rPr lang="en-US" sz="2000" dirty="0"/>
                        <a:t>EPCORE DLBCL-2</a:t>
                      </a:r>
                    </a:p>
                    <a:p>
                      <a:r>
                        <a:rPr lang="en-US" sz="2000" dirty="0"/>
                        <a:t>(NCT05578976)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III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marL="342900" indent="-342900" algn="l">
                        <a:buFont typeface="Arial" panose="020B0604020202020204" pitchFamily="34" charset="0"/>
                        <a:buChar char="•"/>
                      </a:pPr>
                      <a:r>
                        <a:rPr lang="en-US" sz="2000" dirty="0" err="1"/>
                        <a:t>Epcoritamab</a:t>
                      </a:r>
                      <a:r>
                        <a:rPr lang="en-US" sz="2000" dirty="0"/>
                        <a:t> + R-CHOP followed by </a:t>
                      </a:r>
                      <a:r>
                        <a:rPr lang="en-US" sz="2000" dirty="0" err="1"/>
                        <a:t>epcoritamab</a:t>
                      </a:r>
                      <a:endParaRPr lang="en-US" sz="2000" dirty="0"/>
                    </a:p>
                    <a:p>
                      <a:pPr marL="342900" indent="-342900" algn="l">
                        <a:buFont typeface="Arial" panose="020B0604020202020204" pitchFamily="34" charset="0"/>
                        <a:buChar char="•"/>
                      </a:pPr>
                      <a:r>
                        <a:rPr lang="en-US" sz="2000" dirty="0"/>
                        <a:t>R-CHOP followed by rituximab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sz="2000" dirty="0"/>
                        <a:t>June 2027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3568039880"/>
                  </a:ext>
                </a:extLst>
              </a:tr>
              <a:tr h="789313">
                <a:tc>
                  <a:txBody>
                    <a:bodyPr/>
                    <a:lstStyle/>
                    <a:p>
                      <a:r>
                        <a:rPr lang="en-US" sz="2000" dirty="0"/>
                        <a:t>SKYGLO</a:t>
                      </a:r>
                    </a:p>
                    <a:p>
                      <a:r>
                        <a:rPr lang="en-US" sz="2000" dirty="0"/>
                        <a:t>(NCT06047080)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III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lgn="l">
                        <a:buFont typeface="Arial" panose="020B0604020202020204" pitchFamily="34" charset="0"/>
                        <a:buChar char="•"/>
                      </a:pPr>
                      <a:r>
                        <a:rPr lang="en-US" sz="2000" dirty="0"/>
                        <a:t>Glofitamab + </a:t>
                      </a:r>
                      <a:r>
                        <a:rPr lang="en-US" sz="2000" dirty="0" err="1"/>
                        <a:t>pola</a:t>
                      </a:r>
                      <a:r>
                        <a:rPr lang="en-US" sz="2000" dirty="0"/>
                        <a:t>-R-CHP</a:t>
                      </a:r>
                    </a:p>
                    <a:p>
                      <a:pPr marL="342900" indent="-342900" algn="l">
                        <a:buFont typeface="Arial" panose="020B0604020202020204" pitchFamily="34" charset="0"/>
                        <a:buChar char="•"/>
                      </a:pPr>
                      <a:r>
                        <a:rPr lang="en-US" sz="2000" dirty="0"/>
                        <a:t>Pola-R-CHP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t>October 2027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9270942"/>
                  </a:ext>
                </a:extLst>
              </a:tr>
            </a:tbl>
          </a:graphicData>
        </a:graphic>
      </p:graphicFrame>
      <p:sp>
        <p:nvSpPr>
          <p:cNvPr id="4" name="TextBox 3">
            <a:extLst>
              <a:ext uri="{FF2B5EF4-FFF2-40B4-BE49-F238E27FC236}">
                <a16:creationId xmlns:a16="http://schemas.microsoft.com/office/drawing/2014/main" id="{C235FFFC-E0E2-64AE-59AF-83A12EF9F549}"/>
              </a:ext>
            </a:extLst>
          </p:cNvPr>
          <p:cNvSpPr txBox="1"/>
          <p:nvPr/>
        </p:nvSpPr>
        <p:spPr>
          <a:xfrm>
            <a:off x="0" y="6518310"/>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www.clinicaltrials.gov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Accessed August 2026.</a:t>
            </a:r>
          </a:p>
        </p:txBody>
      </p:sp>
    </p:spTree>
    <p:extLst>
      <p:ext uri="{BB962C8B-B14F-4D97-AF65-F5344CB8AC3E}">
        <p14:creationId xmlns:p14="http://schemas.microsoft.com/office/powerpoint/2010/main" val="31248300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BE060-DB5B-4801-E739-5FAD17DDA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49ABA-F4A7-2C71-0C2C-1771BACEB8C5}"/>
              </a:ext>
            </a:extLst>
          </p:cNvPr>
          <p:cNvSpPr>
            <a:spLocks noGrp="1"/>
          </p:cNvSpPr>
          <p:nvPr>
            <p:ph type="title"/>
          </p:nvPr>
        </p:nvSpPr>
        <p:spPr>
          <a:xfrm>
            <a:off x="912286" y="25955"/>
            <a:ext cx="10358967" cy="1143000"/>
          </a:xfrm>
        </p:spPr>
        <p:txBody>
          <a:bodyPr/>
          <a:lstStyle/>
          <a:p>
            <a:r>
              <a:rPr lang="en-US" dirty="0"/>
              <a:t>Surovatamig (AZD0486): A CD19 x CD3 Bispecific T-Cell Engager</a:t>
            </a:r>
          </a:p>
        </p:txBody>
      </p:sp>
      <p:sp>
        <p:nvSpPr>
          <p:cNvPr id="3" name="TextBox 2">
            <a:extLst>
              <a:ext uri="{FF2B5EF4-FFF2-40B4-BE49-F238E27FC236}">
                <a16:creationId xmlns:a16="http://schemas.microsoft.com/office/drawing/2014/main" id="{13CB6A9B-6F49-DE0F-70BA-98D18835B4A7}"/>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Cheah C et al. ASH 2025;Abstract 3747.</a:t>
            </a:r>
          </a:p>
        </p:txBody>
      </p:sp>
      <p:pic>
        <p:nvPicPr>
          <p:cNvPr id="5" name="Picture 4">
            <a:extLst>
              <a:ext uri="{FF2B5EF4-FFF2-40B4-BE49-F238E27FC236}">
                <a16:creationId xmlns:a16="http://schemas.microsoft.com/office/drawing/2014/main" id="{588DEFDA-E551-2E8C-95AB-832BF4B3F7F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a:fillRect/>
          </a:stretch>
        </p:blipFill>
        <p:spPr>
          <a:xfrm>
            <a:off x="400432" y="1168955"/>
            <a:ext cx="11391136" cy="4891214"/>
          </a:xfrm>
          <a:prstGeom prst="rect">
            <a:avLst/>
          </a:prstGeom>
        </p:spPr>
      </p:pic>
    </p:spTree>
    <p:extLst>
      <p:ext uri="{BB962C8B-B14F-4D97-AF65-F5344CB8AC3E}">
        <p14:creationId xmlns:p14="http://schemas.microsoft.com/office/powerpoint/2010/main" val="2533519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0"/>
            <a:ext cx="10358967" cy="1143000"/>
          </a:xfrm>
        </p:spPr>
        <p:txBody>
          <a:bodyPr/>
          <a:lstStyle/>
          <a:p>
            <a:r>
              <a:rPr lang="en-US" sz="3200" dirty="0"/>
              <a:t>Dr </a:t>
            </a:r>
            <a:r>
              <a:rPr lang="en-US" sz="3200" dirty="0" err="1"/>
              <a:t>LaCasce</a:t>
            </a:r>
            <a:r>
              <a:rPr lang="en-US" sz="3200" dirty="0"/>
              <a:t>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9FA1D6CF-488A-7449-95CE-456E2392856B}"/>
              </a:ext>
            </a:extLst>
          </p:cNvPr>
          <p:cNvGraphicFramePr>
            <a:graphicFrameLocks/>
          </p:cNvGraphicFramePr>
          <p:nvPr>
            <p:extLst>
              <p:ext uri="{D42A27DB-BD31-4B8C-83A1-F6EECF244321}">
                <p14:modId xmlns:p14="http://schemas.microsoft.com/office/powerpoint/2010/main" val="3980490652"/>
              </p:ext>
            </p:extLst>
          </p:nvPr>
        </p:nvGraphicFramePr>
        <p:xfrm>
          <a:off x="1303668" y="2348880"/>
          <a:ext cx="9576202" cy="1504156"/>
        </p:xfrm>
        <a:graphic>
          <a:graphicData uri="http://schemas.openxmlformats.org/drawingml/2006/table">
            <a:tbl>
              <a:tblPr firstRow="1" bandRow="1">
                <a:tableStyleId>{F2DE63D5-997A-4646-A377-4702673A728D}</a:tableStyleId>
              </a:tblPr>
              <a:tblGrid>
                <a:gridCol w="2720293">
                  <a:extLst>
                    <a:ext uri="{9D8B030D-6E8A-4147-A177-3AD203B41FA5}">
                      <a16:colId xmlns:a16="http://schemas.microsoft.com/office/drawing/2014/main" val="20000"/>
                    </a:ext>
                  </a:extLst>
                </a:gridCol>
                <a:gridCol w="6855909">
                  <a:extLst>
                    <a:ext uri="{9D8B030D-6E8A-4147-A177-3AD203B41FA5}">
                      <a16:colId xmlns:a16="http://schemas.microsoft.com/office/drawing/2014/main" val="545933498"/>
                    </a:ext>
                  </a:extLst>
                </a:gridCol>
              </a:tblGrid>
              <a:tr h="752078">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Caribou Biosciences Inc, Genmab US Inc, Kite, A Gilead Company</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752078">
                <a:tc>
                  <a:txBody>
                    <a:bodyPr/>
                    <a:lstStyle/>
                    <a:p>
                      <a:r>
                        <a:rPr lang="en-US" b="1" dirty="0">
                          <a:solidFill>
                            <a:schemeClr val="tx1"/>
                          </a:solidFill>
                        </a:rPr>
                        <a:t>Consulting Agreements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dirty="0">
                          <a:solidFill>
                            <a:schemeClr val="tx1"/>
                          </a:solidFill>
                        </a:rPr>
                        <a:t>Genmab US Inc, Pierre Fabre, Takeda Pharmaceuticals USA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100646"/>
                  </a:ext>
                </a:extLst>
              </a:tr>
            </a:tbl>
          </a:graphicData>
        </a:graphic>
      </p:graphicFrame>
    </p:spTree>
    <p:custDataLst>
      <p:tags r:id="rId1"/>
    </p:custDataLst>
    <p:extLst>
      <p:ext uri="{BB962C8B-B14F-4D97-AF65-F5344CB8AC3E}">
        <p14:creationId xmlns:p14="http://schemas.microsoft.com/office/powerpoint/2010/main" val="21757963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AFEB7-AA02-EE36-3575-F59BB8715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0A74C-FD1E-27FE-115F-D9AAE0680D5D}"/>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Phase I </a:t>
            </a:r>
            <a:r>
              <a:rPr lang="en-US" dirty="0">
                <a:solidFill>
                  <a:srgbClr val="0432FF"/>
                </a:solidFill>
                <a:latin typeface="Calibri" panose="020F0502020204030204" pitchFamily="34" charset="0"/>
                <a:cs typeface="Calibri" panose="020F0502020204030204" pitchFamily="34" charset="0"/>
              </a:rPr>
              <a:t>Surovatamig Study: Responses by Target Dose (≥7.2 mg)</a:t>
            </a:r>
          </a:p>
        </p:txBody>
      </p:sp>
      <p:sp>
        <p:nvSpPr>
          <p:cNvPr id="3" name="TextBox 2">
            <a:extLst>
              <a:ext uri="{FF2B5EF4-FFF2-40B4-BE49-F238E27FC236}">
                <a16:creationId xmlns:a16="http://schemas.microsoft.com/office/drawing/2014/main" id="{16ADFC08-1434-CF06-D251-859321543FFA}"/>
              </a:ext>
            </a:extLst>
          </p:cNvPr>
          <p:cNvSpPr txBox="1"/>
          <p:nvPr/>
        </p:nvSpPr>
        <p:spPr>
          <a:xfrm>
            <a:off x="0" y="650729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Kim TM et al. ASCO 2025;Abstract 7046.</a:t>
            </a:r>
          </a:p>
        </p:txBody>
      </p:sp>
      <p:pic>
        <p:nvPicPr>
          <p:cNvPr id="1026" name="Picture 2">
            <a:extLst>
              <a:ext uri="{FF2B5EF4-FFF2-40B4-BE49-F238E27FC236}">
                <a16:creationId xmlns:a16="http://schemas.microsoft.com/office/drawing/2014/main" id="{EB15F73A-3303-8541-0CEE-D3431998B30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733556" y="1679713"/>
            <a:ext cx="10724887" cy="349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4790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4210D-7A9D-EA12-1920-7CC21E85BF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A70BD-0515-26FC-17C5-02262472329E}"/>
              </a:ext>
            </a:extLst>
          </p:cNvPr>
          <p:cNvSpPr>
            <a:spLocks noGrp="1"/>
          </p:cNvSpPr>
          <p:nvPr>
            <p:ph type="title"/>
          </p:nvPr>
        </p:nvSpPr>
        <p:spPr>
          <a:xfrm>
            <a:off x="674643" y="8163"/>
            <a:ext cx="10842712" cy="828549"/>
          </a:xfrm>
        </p:spPr>
        <p:txBody>
          <a:bodyPr/>
          <a:lstStyle/>
          <a:p>
            <a:r>
              <a:rPr lang="en-US" dirty="0">
                <a:latin typeface="Calibri" panose="020F0502020204030204" pitchFamily="34" charset="0"/>
                <a:cs typeface="Calibri" panose="020F0502020204030204" pitchFamily="34" charset="0"/>
              </a:rPr>
              <a:t>Phase I </a:t>
            </a:r>
            <a:r>
              <a:rPr lang="en-US" dirty="0">
                <a:solidFill>
                  <a:srgbClr val="0432FF"/>
                </a:solidFill>
                <a:latin typeface="Calibri" panose="020F0502020204030204" pitchFamily="34" charset="0"/>
                <a:cs typeface="Calibri" panose="020F0502020204030204" pitchFamily="34" charset="0"/>
              </a:rPr>
              <a:t>Surovatamig Study: MRD in Plasma by Target Dose (≥7.2 mg)</a:t>
            </a:r>
          </a:p>
        </p:txBody>
      </p:sp>
      <p:sp>
        <p:nvSpPr>
          <p:cNvPr id="3" name="TextBox 2">
            <a:extLst>
              <a:ext uri="{FF2B5EF4-FFF2-40B4-BE49-F238E27FC236}">
                <a16:creationId xmlns:a16="http://schemas.microsoft.com/office/drawing/2014/main" id="{04D4994D-7A60-1490-7288-BB5E68444F48}"/>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Kim TM et al. ASCO 2025;Abstract 7046.</a:t>
            </a:r>
          </a:p>
        </p:txBody>
      </p:sp>
      <p:pic>
        <p:nvPicPr>
          <p:cNvPr id="5" name="Picture 4">
            <a:extLst>
              <a:ext uri="{FF2B5EF4-FFF2-40B4-BE49-F238E27FC236}">
                <a16:creationId xmlns:a16="http://schemas.microsoft.com/office/drawing/2014/main" id="{CCDA0B21-6F9D-9726-12FC-979BC276F04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371505" y="836712"/>
            <a:ext cx="9448989" cy="5357410"/>
          </a:xfrm>
          <a:prstGeom prst="rect">
            <a:avLst/>
          </a:prstGeom>
        </p:spPr>
      </p:pic>
      <p:sp>
        <p:nvSpPr>
          <p:cNvPr id="4" name="TextBox 3">
            <a:extLst>
              <a:ext uri="{FF2B5EF4-FFF2-40B4-BE49-F238E27FC236}">
                <a16:creationId xmlns:a16="http://schemas.microsoft.com/office/drawing/2014/main" id="{DD23F12A-ED08-B838-C686-07C68C092F9A}"/>
              </a:ext>
            </a:extLst>
          </p:cNvPr>
          <p:cNvSpPr txBox="1"/>
          <p:nvPr/>
        </p:nvSpPr>
        <p:spPr>
          <a:xfrm>
            <a:off x="1328058" y="6210590"/>
            <a:ext cx="5969876" cy="323165"/>
          </a:xfrm>
          <a:prstGeom prst="rect">
            <a:avLst/>
          </a:prstGeom>
          <a:noFill/>
        </p:spPr>
        <p:txBody>
          <a:bodyPr wrap="square" rtlCol="0">
            <a:spAutoFit/>
          </a:bodyPr>
          <a:lstStyle/>
          <a:p>
            <a:pPr lvl="0">
              <a:defRPr/>
            </a:pPr>
            <a:r>
              <a:rPr lang="en-US" sz="1500" b="0" dirty="0">
                <a:solidFill>
                  <a:srgbClr val="000000"/>
                </a:solidFill>
                <a:latin typeface="Calibri" panose="020F0502020204030204" pitchFamily="34" charset="0"/>
                <a:cs typeface="Calibri" panose="020F0502020204030204" pitchFamily="34" charset="0"/>
              </a:rPr>
              <a:t>MRD = minimal residual disease</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6149110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43A83-09FF-C238-D385-C03487863B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8EED3-2890-3257-AF7D-1F8F52108145}"/>
              </a:ext>
            </a:extLst>
          </p:cNvPr>
          <p:cNvSpPr>
            <a:spLocks noGrp="1"/>
          </p:cNvSpPr>
          <p:nvPr>
            <p:ph type="title"/>
          </p:nvPr>
        </p:nvSpPr>
        <p:spPr>
          <a:xfrm>
            <a:off x="912285" y="0"/>
            <a:ext cx="10358967" cy="764033"/>
          </a:xfrm>
        </p:spPr>
        <p:txBody>
          <a:bodyPr/>
          <a:lstStyle/>
          <a:p>
            <a:r>
              <a:rPr lang="en-US" dirty="0">
                <a:latin typeface="Calibri" panose="020F0502020204030204" pitchFamily="34" charset="0"/>
                <a:cs typeface="Calibri" panose="020F0502020204030204" pitchFamily="34" charset="0"/>
              </a:rPr>
              <a:t>Phase I </a:t>
            </a:r>
            <a:r>
              <a:rPr lang="en-US" dirty="0">
                <a:solidFill>
                  <a:srgbClr val="0432FF"/>
                </a:solidFill>
                <a:latin typeface="Calibri" panose="020F0502020204030204" pitchFamily="34" charset="0"/>
                <a:cs typeface="Calibri" panose="020F0502020204030204" pitchFamily="34" charset="0"/>
              </a:rPr>
              <a:t>Surovatamig Study: Safety</a:t>
            </a:r>
          </a:p>
        </p:txBody>
      </p:sp>
      <p:sp>
        <p:nvSpPr>
          <p:cNvPr id="3" name="TextBox 2">
            <a:extLst>
              <a:ext uri="{FF2B5EF4-FFF2-40B4-BE49-F238E27FC236}">
                <a16:creationId xmlns:a16="http://schemas.microsoft.com/office/drawing/2014/main" id="{C6587210-55D5-777F-36DC-A39B1F453AFA}"/>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Kim TM et al. ASCO 2025;Abstract 7046.</a:t>
            </a:r>
          </a:p>
        </p:txBody>
      </p:sp>
      <p:pic>
        <p:nvPicPr>
          <p:cNvPr id="1026" name="Picture 2">
            <a:extLst>
              <a:ext uri="{FF2B5EF4-FFF2-40B4-BE49-F238E27FC236}">
                <a16:creationId xmlns:a16="http://schemas.microsoft.com/office/drawing/2014/main" id="{AE388532-17B4-3601-22B1-7F9AF5133EC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2036603" y="675793"/>
            <a:ext cx="8110330" cy="3645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7A81187F-0203-9C88-98A5-5B04F525C414}"/>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1288972" y="4714126"/>
            <a:ext cx="9982280" cy="16659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C17BF5B-99F9-CB81-A985-896EBA41D759}"/>
              </a:ext>
            </a:extLst>
          </p:cNvPr>
          <p:cNvSpPr txBox="1"/>
          <p:nvPr/>
        </p:nvSpPr>
        <p:spPr>
          <a:xfrm>
            <a:off x="2023471" y="4406349"/>
            <a:ext cx="9423054" cy="307777"/>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AEs = adverse events; CRS = cytokine release syndrome; ICANS = immune effector cell-associated neurotoxicity syndrome</a:t>
            </a:r>
          </a:p>
        </p:txBody>
      </p:sp>
    </p:spTree>
    <p:extLst>
      <p:ext uri="{BB962C8B-B14F-4D97-AF65-F5344CB8AC3E}">
        <p14:creationId xmlns:p14="http://schemas.microsoft.com/office/powerpoint/2010/main" val="9775384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4F79-892E-CD6D-67F8-13AC7FD18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2F2AB-FD25-F51F-5517-41EAB93AF0B3}"/>
              </a:ext>
            </a:extLst>
          </p:cNvPr>
          <p:cNvSpPr>
            <a:spLocks noGrp="1"/>
          </p:cNvSpPr>
          <p:nvPr>
            <p:ph type="title"/>
          </p:nvPr>
        </p:nvSpPr>
        <p:spPr>
          <a:xfrm>
            <a:off x="912286" y="227013"/>
            <a:ext cx="10358967" cy="808573"/>
          </a:xfrm>
        </p:spPr>
        <p:txBody>
          <a:bodyPr/>
          <a:lstStyle/>
          <a:p>
            <a:r>
              <a:rPr lang="en-US" dirty="0">
                <a:latin typeface="Calibri" panose="020F0502020204030204" pitchFamily="34" charset="0"/>
                <a:cs typeface="Calibri" panose="020F0502020204030204" pitchFamily="34" charset="0"/>
              </a:rPr>
              <a:t>Ongoing Phase II SOUNDTRACK-B Study</a:t>
            </a:r>
            <a:endParaRPr lang="en-US" dirty="0">
              <a:solidFill>
                <a:srgbClr val="0432FF"/>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8AA575B-139C-3141-11FF-35B43A526828}"/>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Cheah C et al. ASH 2025;Abstract 3747.</a:t>
            </a:r>
          </a:p>
        </p:txBody>
      </p:sp>
      <p:grpSp>
        <p:nvGrpSpPr>
          <p:cNvPr id="10" name="Group 9">
            <a:extLst>
              <a:ext uri="{FF2B5EF4-FFF2-40B4-BE49-F238E27FC236}">
                <a16:creationId xmlns:a16="http://schemas.microsoft.com/office/drawing/2014/main" id="{34120DC4-FF0B-7A6F-B4C3-1A528152B2A4}"/>
              </a:ext>
            </a:extLst>
          </p:cNvPr>
          <p:cNvGrpSpPr/>
          <p:nvPr/>
        </p:nvGrpSpPr>
        <p:grpSpPr>
          <a:xfrm>
            <a:off x="920747" y="1169958"/>
            <a:ext cx="7024040" cy="3469477"/>
            <a:chOff x="920747" y="1169958"/>
            <a:chExt cx="7024040" cy="3469477"/>
          </a:xfrm>
        </p:grpSpPr>
        <p:pic>
          <p:nvPicPr>
            <p:cNvPr id="7" name="Picture 6">
              <a:extLst>
                <a:ext uri="{FF2B5EF4-FFF2-40B4-BE49-F238E27FC236}">
                  <a16:creationId xmlns:a16="http://schemas.microsoft.com/office/drawing/2014/main" id="{11F25D0C-4943-D7F6-C5D5-3C53B2822990}"/>
                </a:ext>
              </a:extLst>
            </p:cNvPr>
            <p:cNvPicPr>
              <a:picLocks noChangeAspect="1"/>
            </p:cNvPicPr>
            <p:nvPr/>
          </p:nvPicPr>
          <p:blipFill>
            <a:blip r:embed="rId3"/>
            <a:stretch>
              <a:fillRect/>
            </a:stretch>
          </p:blipFill>
          <p:spPr>
            <a:xfrm>
              <a:off x="920747" y="1195255"/>
              <a:ext cx="7024040" cy="3444180"/>
            </a:xfrm>
            <a:prstGeom prst="rect">
              <a:avLst/>
            </a:prstGeom>
          </p:spPr>
        </p:pic>
        <p:sp>
          <p:nvSpPr>
            <p:cNvPr id="9" name="TextBox 8">
              <a:extLst>
                <a:ext uri="{FF2B5EF4-FFF2-40B4-BE49-F238E27FC236}">
                  <a16:creationId xmlns:a16="http://schemas.microsoft.com/office/drawing/2014/main" id="{76E33DC7-7676-AC24-2939-8C8D39418DAC}"/>
                </a:ext>
              </a:extLst>
            </p:cNvPr>
            <p:cNvSpPr txBox="1"/>
            <p:nvPr/>
          </p:nvSpPr>
          <p:spPr>
            <a:xfrm>
              <a:off x="920747" y="1169958"/>
              <a:ext cx="1295547" cy="400110"/>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A8CF37"/>
                  </a:solidFill>
                  <a:effectLst/>
                  <a:uLnTx/>
                  <a:uFillTx/>
                  <a:latin typeface="Arial" pitchFamily="-72" charset="0"/>
                  <a:ea typeface="MS PGothic" charset="0"/>
                </a:rPr>
                <a:t>Module 2</a:t>
              </a:r>
            </a:p>
          </p:txBody>
        </p:sp>
      </p:grpSp>
      <p:pic>
        <p:nvPicPr>
          <p:cNvPr id="5" name="Picture 4">
            <a:extLst>
              <a:ext uri="{FF2B5EF4-FFF2-40B4-BE49-F238E27FC236}">
                <a16:creationId xmlns:a16="http://schemas.microsoft.com/office/drawing/2014/main" id="{9FE1C30A-F79B-CD5D-8FE2-5C31C41A5A2A}"/>
              </a:ext>
            </a:extLst>
          </p:cNvPr>
          <p:cNvPicPr>
            <a:picLocks noChangeAspect="1"/>
          </p:cNvPicPr>
          <p:nvPr/>
        </p:nvPicPr>
        <p:blipFill>
          <a:blip r:embed="rId4"/>
          <a:stretch>
            <a:fillRect/>
          </a:stretch>
        </p:blipFill>
        <p:spPr>
          <a:xfrm>
            <a:off x="5676952" y="3159746"/>
            <a:ext cx="5388076" cy="3471241"/>
          </a:xfrm>
          <a:prstGeom prst="rect">
            <a:avLst/>
          </a:prstGeom>
        </p:spPr>
      </p:pic>
    </p:spTree>
    <p:extLst>
      <p:ext uri="{BB962C8B-B14F-4D97-AF65-F5344CB8AC3E}">
        <p14:creationId xmlns:p14="http://schemas.microsoft.com/office/powerpoint/2010/main" val="2311537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D347B-6570-8CAE-6A71-9CFF8980D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D087FC-E03D-1055-DE0A-39BF357D91EC}"/>
              </a:ext>
            </a:extLst>
          </p:cNvPr>
          <p:cNvSpPr>
            <a:spLocks noGrp="1"/>
          </p:cNvSpPr>
          <p:nvPr>
            <p:ph type="title"/>
          </p:nvPr>
        </p:nvSpPr>
        <p:spPr>
          <a:xfrm>
            <a:off x="912286" y="52293"/>
            <a:ext cx="10358967" cy="1143000"/>
          </a:xfrm>
        </p:spPr>
        <p:txBody>
          <a:bodyPr/>
          <a:lstStyle/>
          <a:p>
            <a:r>
              <a:rPr lang="en-US" dirty="0">
                <a:latin typeface="Calibri" panose="020F0502020204030204" pitchFamily="34" charset="0"/>
                <a:cs typeface="Calibri" panose="020F0502020204030204" pitchFamily="34" charset="0"/>
              </a:rPr>
              <a:t>Ongoing Phase III SOUNDTRACK-D2 Study</a:t>
            </a:r>
            <a:endParaRPr lang="en-US" dirty="0">
              <a:solidFill>
                <a:srgbClr val="0432FF"/>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9F85CA0-2C6D-F792-FC3B-CA97B1FEEF6A}"/>
              </a:ext>
            </a:extLst>
          </p:cNvPr>
          <p:cNvSpPr txBox="1"/>
          <p:nvPr/>
        </p:nvSpPr>
        <p:spPr>
          <a:xfrm>
            <a:off x="0" y="6550223"/>
            <a:ext cx="5969876" cy="32316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www.clinicaltrials.gov</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NCT07215585. Accessed August 2026.</a:t>
            </a:r>
          </a:p>
        </p:txBody>
      </p:sp>
      <p:cxnSp>
        <p:nvCxnSpPr>
          <p:cNvPr id="3" name="Straight Arrow Connector 2">
            <a:extLst>
              <a:ext uri="{FF2B5EF4-FFF2-40B4-BE49-F238E27FC236}">
                <a16:creationId xmlns:a16="http://schemas.microsoft.com/office/drawing/2014/main" id="{EE61B384-EBB9-A214-34E8-D12C73EAECDA}"/>
              </a:ext>
            </a:extLst>
          </p:cNvPr>
          <p:cNvCxnSpPr>
            <a:cxnSpLocks/>
            <a:stCxn id="9" idx="3"/>
            <a:endCxn id="11" idx="1"/>
          </p:cNvCxnSpPr>
          <p:nvPr/>
        </p:nvCxnSpPr>
        <p:spPr bwMode="auto">
          <a:xfrm>
            <a:off x="3199922" y="2454111"/>
            <a:ext cx="438721" cy="77995"/>
          </a:xfrm>
          <a:prstGeom prst="straightConnector1">
            <a:avLst/>
          </a:prstGeom>
          <a:solidFill>
            <a:srgbClr val="FFFF00"/>
          </a:solidFill>
          <a:ln w="38100" cap="flat" cmpd="sng" algn="ctr">
            <a:solidFill>
              <a:schemeClr val="tx1"/>
            </a:solidFill>
            <a:prstDash val="solid"/>
            <a:round/>
            <a:headEnd type="none" w="med" len="med"/>
            <a:tailEnd type="triangle"/>
          </a:ln>
          <a:effectLst/>
        </p:spPr>
      </p:cxnSp>
      <p:sp>
        <p:nvSpPr>
          <p:cNvPr id="4" name="Rectangle 3">
            <a:extLst>
              <a:ext uri="{FF2B5EF4-FFF2-40B4-BE49-F238E27FC236}">
                <a16:creationId xmlns:a16="http://schemas.microsoft.com/office/drawing/2014/main" id="{F5179E3E-D37D-3653-7F72-B6D8E42D26D2}"/>
              </a:ext>
            </a:extLst>
          </p:cNvPr>
          <p:cNvSpPr/>
          <p:nvPr/>
        </p:nvSpPr>
        <p:spPr bwMode="auto">
          <a:xfrm>
            <a:off x="6501295" y="1633487"/>
            <a:ext cx="5007837" cy="435825"/>
          </a:xfrm>
          <a:prstGeom prst="rect">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Surovatamig (RP3D) </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 R-mini-CHOP*</a:t>
            </a:r>
          </a:p>
        </p:txBody>
      </p:sp>
      <p:sp>
        <p:nvSpPr>
          <p:cNvPr id="8" name="Rectangle 7">
            <a:extLst>
              <a:ext uri="{FF2B5EF4-FFF2-40B4-BE49-F238E27FC236}">
                <a16:creationId xmlns:a16="http://schemas.microsoft.com/office/drawing/2014/main" id="{066392F8-5E20-164B-55DC-07C4E14B5249}"/>
              </a:ext>
            </a:extLst>
          </p:cNvPr>
          <p:cNvSpPr/>
          <p:nvPr/>
        </p:nvSpPr>
        <p:spPr bwMode="auto">
          <a:xfrm>
            <a:off x="6501295" y="3068805"/>
            <a:ext cx="5007837" cy="435825"/>
          </a:xfrm>
          <a:prstGeom prst="rect">
            <a:avLst/>
          </a:prstGeom>
          <a:solidFill>
            <a:srgbClr val="A8CF3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R-mini-CHOP </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x 6 cycles</a:t>
            </a:r>
          </a:p>
        </p:txBody>
      </p:sp>
      <p:sp>
        <p:nvSpPr>
          <p:cNvPr id="9" name="Rounded Rectangle 8">
            <a:extLst>
              <a:ext uri="{FF2B5EF4-FFF2-40B4-BE49-F238E27FC236}">
                <a16:creationId xmlns:a16="http://schemas.microsoft.com/office/drawing/2014/main" id="{D0A7A5BB-8EF2-4ED4-9FD0-444001EC024F}"/>
              </a:ext>
            </a:extLst>
          </p:cNvPr>
          <p:cNvSpPr/>
          <p:nvPr/>
        </p:nvSpPr>
        <p:spPr bwMode="auto">
          <a:xfrm>
            <a:off x="205652" y="1720961"/>
            <a:ext cx="2994270" cy="1466299"/>
          </a:xfrm>
          <a:prstGeom prst="roundRect">
            <a:avLst>
              <a:gd name="adj" fmla="val 0"/>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n = 420 (est.)</a:t>
            </a:r>
          </a:p>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Elderly or unfit patients with newly diagnosed LBCL</a:t>
            </a:r>
          </a:p>
        </p:txBody>
      </p:sp>
      <p:sp>
        <p:nvSpPr>
          <p:cNvPr id="11" name="Diamond 10">
            <a:extLst>
              <a:ext uri="{FF2B5EF4-FFF2-40B4-BE49-F238E27FC236}">
                <a16:creationId xmlns:a16="http://schemas.microsoft.com/office/drawing/2014/main" id="{5693A449-1DFC-CF32-34F5-E54A8AE890DA}"/>
              </a:ext>
            </a:extLst>
          </p:cNvPr>
          <p:cNvSpPr/>
          <p:nvPr/>
        </p:nvSpPr>
        <p:spPr bwMode="auto">
          <a:xfrm>
            <a:off x="3638643" y="2099231"/>
            <a:ext cx="1371600" cy="865749"/>
          </a:xfrm>
          <a:prstGeom prst="diamond">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lvl="0" indent="0" algn="ctr"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
        <p:nvSpPr>
          <p:cNvPr id="12" name="Rectangle 11">
            <a:extLst>
              <a:ext uri="{FF2B5EF4-FFF2-40B4-BE49-F238E27FC236}">
                <a16:creationId xmlns:a16="http://schemas.microsoft.com/office/drawing/2014/main" id="{AF5D269C-9080-6EBF-DBF2-26117C78150D}"/>
              </a:ext>
            </a:extLst>
          </p:cNvPr>
          <p:cNvSpPr/>
          <p:nvPr/>
        </p:nvSpPr>
        <p:spPr bwMode="auto">
          <a:xfrm>
            <a:off x="308076" y="3721998"/>
            <a:ext cx="5783693" cy="2153282"/>
          </a:xfrm>
          <a:prstGeom prst="rect">
            <a:avLst/>
          </a:prstGeom>
          <a:solidFill>
            <a:srgbClr val="EE7C3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Primary endpoints</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Safety, RP3D, PFS (Lugano 2014 criteria)</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endParaRP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Secondary endpoints</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Safety run-in: </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ORR, CR,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S PGothic" charset="0"/>
                <a:cs typeface="Calibri" panose="020F0502020204030204" pitchFamily="34" charset="0"/>
              </a:rPr>
              <a:t>DoR</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 </a:t>
            </a:r>
            <a:r>
              <a:rPr kumimoji="0" lang="en-US" sz="2400" b="0" i="0" u="none" strike="noStrike" kern="1200" cap="none" spc="0" normalizeH="0" baseline="0" noProof="0" dirty="0" err="1">
                <a:ln>
                  <a:noFill/>
                </a:ln>
                <a:solidFill>
                  <a:srgbClr val="FFFFFF"/>
                </a:solidFill>
                <a:effectLst/>
                <a:uLnTx/>
                <a:uFillTx/>
                <a:latin typeface="Calibri" panose="020F0502020204030204" pitchFamily="34" charset="0"/>
                <a:ea typeface="MS PGothic" charset="0"/>
                <a:cs typeface="Calibri" panose="020F0502020204030204" pitchFamily="34" charset="0"/>
              </a:rPr>
              <a:t>DoCR</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 PFS, OS</a:t>
            </a:r>
          </a:p>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Phase III: </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PFS2, TFST, Safety, PROs</a:t>
            </a:r>
          </a:p>
        </p:txBody>
      </p:sp>
      <p:sp>
        <p:nvSpPr>
          <p:cNvPr id="13" name="TextBox 12">
            <a:extLst>
              <a:ext uri="{FF2B5EF4-FFF2-40B4-BE49-F238E27FC236}">
                <a16:creationId xmlns:a16="http://schemas.microsoft.com/office/drawing/2014/main" id="{830DAF1E-B5C9-7127-E061-F1B8015805CE}"/>
              </a:ext>
            </a:extLst>
          </p:cNvPr>
          <p:cNvSpPr txBox="1"/>
          <p:nvPr/>
        </p:nvSpPr>
        <p:spPr>
          <a:xfrm>
            <a:off x="6498800" y="2046227"/>
            <a:ext cx="5376662" cy="707886"/>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a:t>
            </a:r>
            <a:r>
              <a:rPr kumimoji="0" lang="en-US" sz="2000" b="1" i="0" u="none" strike="noStrike" kern="1200" cap="none" spc="0" normalizeH="0" baseline="3000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 </a:t>
            </a: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Patients will receive 2 cycles of R-mini-CHOP prior to experimental treatment</a:t>
            </a:r>
          </a:p>
        </p:txBody>
      </p:sp>
      <p:cxnSp>
        <p:nvCxnSpPr>
          <p:cNvPr id="14" name="Elbow Connector 13">
            <a:extLst>
              <a:ext uri="{FF2B5EF4-FFF2-40B4-BE49-F238E27FC236}">
                <a16:creationId xmlns:a16="http://schemas.microsoft.com/office/drawing/2014/main" id="{0A7EC778-7236-DF7B-EE63-A2FE738D1F72}"/>
              </a:ext>
            </a:extLst>
          </p:cNvPr>
          <p:cNvCxnSpPr>
            <a:stCxn id="11" idx="0"/>
            <a:endCxn id="4" idx="1"/>
          </p:cNvCxnSpPr>
          <p:nvPr/>
        </p:nvCxnSpPr>
        <p:spPr bwMode="auto">
          <a:xfrm rot="5400000" flipH="1" flipV="1">
            <a:off x="5288954" y="886890"/>
            <a:ext cx="247831" cy="2176852"/>
          </a:xfrm>
          <a:prstGeom prst="bentConnector2">
            <a:avLst/>
          </a:prstGeom>
          <a:solidFill>
            <a:srgbClr val="FFFF00"/>
          </a:solidFill>
          <a:ln w="38100" cap="flat" cmpd="sng" algn="ctr">
            <a:solidFill>
              <a:schemeClr val="tx1"/>
            </a:solidFill>
            <a:prstDash val="solid"/>
            <a:round/>
            <a:headEnd type="none" w="med" len="med"/>
            <a:tailEnd type="triangle"/>
          </a:ln>
          <a:effectLst/>
        </p:spPr>
      </p:cxnSp>
      <p:cxnSp>
        <p:nvCxnSpPr>
          <p:cNvPr id="15" name="Elbow Connector 14">
            <a:extLst>
              <a:ext uri="{FF2B5EF4-FFF2-40B4-BE49-F238E27FC236}">
                <a16:creationId xmlns:a16="http://schemas.microsoft.com/office/drawing/2014/main" id="{5549F265-3158-1E68-74A5-CB82E4D40BC1}"/>
              </a:ext>
            </a:extLst>
          </p:cNvPr>
          <p:cNvCxnSpPr>
            <a:cxnSpLocks/>
            <a:stCxn id="11" idx="2"/>
            <a:endCxn id="8" idx="1"/>
          </p:cNvCxnSpPr>
          <p:nvPr/>
        </p:nvCxnSpPr>
        <p:spPr bwMode="auto">
          <a:xfrm rot="16200000" flipH="1">
            <a:off x="5252000" y="2037423"/>
            <a:ext cx="321738" cy="2176852"/>
          </a:xfrm>
          <a:prstGeom prst="bentConnector2">
            <a:avLst/>
          </a:prstGeom>
          <a:solidFill>
            <a:srgbClr val="FFFF00"/>
          </a:solidFill>
          <a:ln w="38100"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C7921767-E031-4D6A-C002-0BA7BF9D13F6}"/>
              </a:ext>
            </a:extLst>
          </p:cNvPr>
          <p:cNvSpPr txBox="1"/>
          <p:nvPr/>
        </p:nvSpPr>
        <p:spPr>
          <a:xfrm>
            <a:off x="272051" y="5907108"/>
            <a:ext cx="11130407" cy="738664"/>
          </a:xfrm>
          <a:prstGeom prst="rect">
            <a:avLst/>
          </a:prstGeom>
          <a:noFill/>
        </p:spPr>
        <p:txBody>
          <a:bodyPr wrap="square" rtlCol="0">
            <a:spAutoFit/>
          </a:bodyPr>
          <a:lstStyle/>
          <a:p>
            <a:pPr marL="0" marR="0" lvl="0" indent="0" algn="l" defTabSz="455613" rtl="0" eaLnBrk="1" fontAlgn="base" latinLnBrk="0" hangingPunct="1">
              <a:lnSpc>
                <a:spcPct val="100000"/>
              </a:lnSpc>
              <a:spcBef>
                <a:spcPts val="0"/>
              </a:spcBef>
              <a:spcAft>
                <a:spcPts val="80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Calibri" panose="020F0502020204030204" pitchFamily="34" charset="0"/>
              </a:rPr>
              <a:t>RP3D = recommended Phase III dose; ORR = overall response rate; CR = complete response; </a:t>
            </a:r>
            <a:r>
              <a:rPr kumimoji="0" lang="en-US" sz="1400" b="0" i="0" u="none" strike="noStrike" kern="0" cap="none" spc="0" normalizeH="0" baseline="0" noProof="0" dirty="0" err="1">
                <a:ln>
                  <a:noFill/>
                </a:ln>
                <a:solidFill>
                  <a:srgbClr val="000000"/>
                </a:solidFill>
                <a:effectLst/>
                <a:uLnTx/>
                <a:uFillTx/>
                <a:latin typeface="Calibri" panose="020F0502020204030204" pitchFamily="34" charset="0"/>
                <a:ea typeface="Aptos" panose="020B0004020202020204" pitchFamily="34" charset="0"/>
                <a:cs typeface="Calibri" panose="020F0502020204030204" pitchFamily="34" charset="0"/>
              </a:rPr>
              <a:t>DoCR</a:t>
            </a:r>
            <a:r>
              <a:rPr kumimoji="0" lang="en-US" sz="1400" b="0" i="0" u="none" strike="noStrike" kern="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Calibri" panose="020F0502020204030204" pitchFamily="34" charset="0"/>
              </a:rPr>
              <a:t> = duration of complete response; PFS2 = time from randomization to second disease progression or death; TFST = time to subsequent therapy or death; PROs = patient-reported outcomes; RP2D = recommended Phase II dose</a:t>
            </a:r>
          </a:p>
        </p:txBody>
      </p:sp>
      <p:cxnSp>
        <p:nvCxnSpPr>
          <p:cNvPr id="27" name="Elbow Connector 26">
            <a:extLst>
              <a:ext uri="{FF2B5EF4-FFF2-40B4-BE49-F238E27FC236}">
                <a16:creationId xmlns:a16="http://schemas.microsoft.com/office/drawing/2014/main" id="{7A64EDB4-5581-CDAC-72D7-F18F8C1F6810}"/>
              </a:ext>
            </a:extLst>
          </p:cNvPr>
          <p:cNvCxnSpPr>
            <a:cxnSpLocks/>
            <a:endCxn id="18" idx="1"/>
          </p:cNvCxnSpPr>
          <p:nvPr/>
        </p:nvCxnSpPr>
        <p:spPr bwMode="auto">
          <a:xfrm rot="16200000" flipH="1">
            <a:off x="6147128" y="4311109"/>
            <a:ext cx="370108" cy="333236"/>
          </a:xfrm>
          <a:prstGeom prst="bentConnector2">
            <a:avLst/>
          </a:prstGeom>
          <a:solidFill>
            <a:srgbClr val="FFFF00"/>
          </a:solidFill>
          <a:ln w="38100" cap="flat" cmpd="sng" algn="ctr">
            <a:solidFill>
              <a:schemeClr val="tx1"/>
            </a:solidFill>
            <a:prstDash val="solid"/>
            <a:round/>
            <a:headEnd type="none" w="med" len="med"/>
            <a:tailEnd type="triangle"/>
          </a:ln>
          <a:effectLst/>
        </p:spPr>
      </p:cxnSp>
      <p:sp>
        <p:nvSpPr>
          <p:cNvPr id="50" name="TextBox 49">
            <a:extLst>
              <a:ext uri="{FF2B5EF4-FFF2-40B4-BE49-F238E27FC236}">
                <a16:creationId xmlns:a16="http://schemas.microsoft.com/office/drawing/2014/main" id="{867A7762-47DF-82D1-F76F-5DBD38A154B3}"/>
              </a:ext>
            </a:extLst>
          </p:cNvPr>
          <p:cNvSpPr txBox="1"/>
          <p:nvPr/>
        </p:nvSpPr>
        <p:spPr>
          <a:xfrm>
            <a:off x="2627202" y="1041384"/>
            <a:ext cx="7557220" cy="461665"/>
          </a:xfrm>
          <a:prstGeom prst="rect">
            <a:avLst/>
          </a:prstGeom>
          <a:noFill/>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Estimated primary completion date:</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10 Jun 2030</a:t>
            </a:r>
          </a:p>
        </p:txBody>
      </p:sp>
      <p:grpSp>
        <p:nvGrpSpPr>
          <p:cNvPr id="53" name="Group 52">
            <a:extLst>
              <a:ext uri="{FF2B5EF4-FFF2-40B4-BE49-F238E27FC236}">
                <a16:creationId xmlns:a16="http://schemas.microsoft.com/office/drawing/2014/main" id="{FB8D8D95-F2EE-35CB-8251-D1D1ECEB8C75}"/>
              </a:ext>
            </a:extLst>
          </p:cNvPr>
          <p:cNvGrpSpPr/>
          <p:nvPr/>
        </p:nvGrpSpPr>
        <p:grpSpPr>
          <a:xfrm>
            <a:off x="6498800" y="4047950"/>
            <a:ext cx="5376662" cy="1501378"/>
            <a:chOff x="6498800" y="4444981"/>
            <a:chExt cx="5376662" cy="1501378"/>
          </a:xfrm>
        </p:grpSpPr>
        <p:grpSp>
          <p:nvGrpSpPr>
            <p:cNvPr id="33" name="Group 32">
              <a:extLst>
                <a:ext uri="{FF2B5EF4-FFF2-40B4-BE49-F238E27FC236}">
                  <a16:creationId xmlns:a16="http://schemas.microsoft.com/office/drawing/2014/main" id="{5DA34EFB-ADA3-17FB-DDDC-B7BCFF05A30F}"/>
                </a:ext>
              </a:extLst>
            </p:cNvPr>
            <p:cNvGrpSpPr/>
            <p:nvPr/>
          </p:nvGrpSpPr>
          <p:grpSpPr>
            <a:xfrm>
              <a:off x="6498800" y="4444981"/>
              <a:ext cx="5007837" cy="832743"/>
              <a:chOff x="6405812" y="4599961"/>
              <a:chExt cx="5007837" cy="832743"/>
            </a:xfrm>
          </p:grpSpPr>
          <p:sp>
            <p:nvSpPr>
              <p:cNvPr id="18" name="Rectangle 17">
                <a:extLst>
                  <a:ext uri="{FF2B5EF4-FFF2-40B4-BE49-F238E27FC236}">
                    <a16:creationId xmlns:a16="http://schemas.microsoft.com/office/drawing/2014/main" id="{1E8E8D37-5038-99D5-A378-DF37B0F9CE77}"/>
                  </a:ext>
                </a:extLst>
              </p:cNvPr>
              <p:cNvSpPr/>
              <p:nvPr/>
            </p:nvSpPr>
            <p:spPr bwMode="auto">
              <a:xfrm>
                <a:off x="6405812" y="4996879"/>
                <a:ext cx="5007837" cy="435825"/>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Surovatamig (RP2D) </a:t>
                </a:r>
                <a:r>
                  <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MS PGothic" charset="0"/>
                    <a:cs typeface="Calibri" panose="020F0502020204030204" pitchFamily="34" charset="0"/>
                  </a:rPr>
                  <a:t>+ R-mini-CHOP*</a:t>
                </a:r>
              </a:p>
            </p:txBody>
          </p:sp>
          <p:sp>
            <p:nvSpPr>
              <p:cNvPr id="32" name="TextBox 31">
                <a:extLst>
                  <a:ext uri="{FF2B5EF4-FFF2-40B4-BE49-F238E27FC236}">
                    <a16:creationId xmlns:a16="http://schemas.microsoft.com/office/drawing/2014/main" id="{7FB39E5F-81B7-6BCB-98CD-476B338FCDE8}"/>
                  </a:ext>
                </a:extLst>
              </p:cNvPr>
              <p:cNvSpPr txBox="1"/>
              <p:nvPr/>
            </p:nvSpPr>
            <p:spPr>
              <a:xfrm>
                <a:off x="6405812" y="4599961"/>
                <a:ext cx="5007837" cy="435825"/>
              </a:xfrm>
              <a:prstGeom prst="rect">
                <a:avLst/>
              </a:prstGeom>
              <a:noFill/>
            </p:spPr>
            <p:txBody>
              <a:bodyPr wrap="square">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r>
                  <a:rPr kumimoji="0" lang="en-US" sz="24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Experimental safety run-in:</a:t>
                </a:r>
              </a:p>
            </p:txBody>
          </p:sp>
        </p:grpSp>
        <p:sp>
          <p:nvSpPr>
            <p:cNvPr id="52" name="TextBox 51">
              <a:extLst>
                <a:ext uri="{FF2B5EF4-FFF2-40B4-BE49-F238E27FC236}">
                  <a16:creationId xmlns:a16="http://schemas.microsoft.com/office/drawing/2014/main" id="{CDDC1BB2-8CD2-9690-7505-E0EF7A63A304}"/>
                </a:ext>
              </a:extLst>
            </p:cNvPr>
            <p:cNvSpPr txBox="1"/>
            <p:nvPr/>
          </p:nvSpPr>
          <p:spPr>
            <a:xfrm>
              <a:off x="6498800" y="5238473"/>
              <a:ext cx="5376662" cy="707886"/>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a:t>
              </a:r>
              <a:r>
                <a:rPr kumimoji="0" lang="en-US" sz="2000" b="1" i="0" u="none" strike="noStrike" kern="1200" cap="none" spc="0" normalizeH="0" baseline="3000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 </a:t>
              </a:r>
              <a:r>
                <a:rPr kumimoji="0" lang="en-US" sz="20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Patients will receive 2 cycles of R-mini-CHOP prior to experimental treatment</a:t>
              </a:r>
            </a:p>
          </p:txBody>
        </p:sp>
      </p:grpSp>
      <p:sp>
        <p:nvSpPr>
          <p:cNvPr id="5" name="TextBox 4">
            <a:extLst>
              <a:ext uri="{FF2B5EF4-FFF2-40B4-BE49-F238E27FC236}">
                <a16:creationId xmlns:a16="http://schemas.microsoft.com/office/drawing/2014/main" id="{183BF9AF-83DE-5942-76A4-45DF0EED2E94}"/>
              </a:ext>
            </a:extLst>
          </p:cNvPr>
          <p:cNvSpPr txBox="1"/>
          <p:nvPr/>
        </p:nvSpPr>
        <p:spPr>
          <a:xfrm>
            <a:off x="4025863" y="2260067"/>
            <a:ext cx="597159" cy="523220"/>
          </a:xfrm>
          <a:prstGeom prst="rect">
            <a:avLst/>
          </a:prstGeom>
          <a:noFill/>
        </p:spPr>
        <p:txBody>
          <a:bodyPr wrap="square"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333CC"/>
                </a:solidFill>
                <a:effectLst/>
                <a:uLnTx/>
                <a:uFillTx/>
                <a:latin typeface="Arial" pitchFamily="-72" charset="0"/>
                <a:ea typeface="MS PGothic" charset="0"/>
              </a:rPr>
              <a:t>R</a:t>
            </a:r>
          </a:p>
        </p:txBody>
      </p:sp>
    </p:spTree>
    <p:extLst>
      <p:ext uri="{BB962C8B-B14F-4D97-AF65-F5344CB8AC3E}">
        <p14:creationId xmlns:p14="http://schemas.microsoft.com/office/powerpoint/2010/main" val="792612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0888-D219-C4ED-2CB7-CA1627C8853C}"/>
            </a:ext>
          </a:extLst>
        </p:cNvPr>
        <p:cNvGrpSpPr/>
        <p:nvPr/>
      </p:nvGrpSpPr>
      <p:grpSpPr>
        <a:xfrm>
          <a:off x="0" y="0"/>
          <a:ext cx="0" cy="0"/>
          <a:chOff x="0" y="0"/>
          <a:chExt cx="0" cy="0"/>
        </a:xfrm>
      </p:grpSpPr>
      <p:sp>
        <p:nvSpPr>
          <p:cNvPr id="22" name="Content Placeholder 21">
            <a:extLst>
              <a:ext uri="{FF2B5EF4-FFF2-40B4-BE49-F238E27FC236}">
                <a16:creationId xmlns:a16="http://schemas.microsoft.com/office/drawing/2014/main" id="{96459719-0F4F-07BF-1A5C-D5EF68EF63A5}"/>
              </a:ext>
            </a:extLst>
          </p:cNvPr>
          <p:cNvSpPr>
            <a:spLocks noGrp="1"/>
          </p:cNvSpPr>
          <p:nvPr>
            <p:ph idx="46"/>
          </p:nvPr>
        </p:nvSpPr>
        <p:spPr/>
        <p:txBody>
          <a:bodyPr/>
          <a:lstStyle/>
          <a:p>
            <a:r>
              <a:rPr lang="en-US" dirty="0"/>
              <a:t>Yes, for patients with CD20 loss and non-CAR T eligible </a:t>
            </a:r>
          </a:p>
        </p:txBody>
      </p:sp>
      <p:sp>
        <p:nvSpPr>
          <p:cNvPr id="23" name="Content Placeholder 22">
            <a:extLst>
              <a:ext uri="{FF2B5EF4-FFF2-40B4-BE49-F238E27FC236}">
                <a16:creationId xmlns:a16="http://schemas.microsoft.com/office/drawing/2014/main" id="{4A009621-4456-FD21-9D01-12C0A752ACC0}"/>
              </a:ext>
            </a:extLst>
          </p:cNvPr>
          <p:cNvSpPr>
            <a:spLocks noGrp="1"/>
          </p:cNvSpPr>
          <p:nvPr>
            <p:ph idx="47"/>
          </p:nvPr>
        </p:nvSpPr>
        <p:spPr/>
        <p:txBody>
          <a:bodyPr/>
          <a:lstStyle/>
          <a:p>
            <a:r>
              <a:rPr lang="en-US" sz="2200" dirty="0"/>
              <a:t>Yes, for patients with CD20-negative disease </a:t>
            </a:r>
          </a:p>
        </p:txBody>
      </p:sp>
      <p:sp>
        <p:nvSpPr>
          <p:cNvPr id="24" name="Content Placeholder 23">
            <a:extLst>
              <a:ext uri="{FF2B5EF4-FFF2-40B4-BE49-F238E27FC236}">
                <a16:creationId xmlns:a16="http://schemas.microsoft.com/office/drawing/2014/main" id="{67CB7D63-67CB-9809-E0EA-9A8EC77A1C6C}"/>
              </a:ext>
            </a:extLst>
          </p:cNvPr>
          <p:cNvSpPr>
            <a:spLocks noGrp="1"/>
          </p:cNvSpPr>
          <p:nvPr>
            <p:ph idx="48"/>
          </p:nvPr>
        </p:nvSpPr>
        <p:spPr/>
        <p:txBody>
          <a:bodyPr/>
          <a:lstStyle/>
          <a:p>
            <a:r>
              <a:rPr lang="en-US" sz="2100" dirty="0"/>
              <a:t>Yes, as part of second-line combinations prior to CAR T; third-line+ relapse </a:t>
            </a:r>
          </a:p>
        </p:txBody>
      </p:sp>
      <p:sp>
        <p:nvSpPr>
          <p:cNvPr id="25" name="Content Placeholder 24">
            <a:extLst>
              <a:ext uri="{FF2B5EF4-FFF2-40B4-BE49-F238E27FC236}">
                <a16:creationId xmlns:a16="http://schemas.microsoft.com/office/drawing/2014/main" id="{F319B164-FC8C-E388-9DBD-6B3D090F64A5}"/>
              </a:ext>
            </a:extLst>
          </p:cNvPr>
          <p:cNvSpPr>
            <a:spLocks noGrp="1"/>
          </p:cNvSpPr>
          <p:nvPr>
            <p:ph idx="49"/>
          </p:nvPr>
        </p:nvSpPr>
        <p:spPr/>
        <p:txBody>
          <a:bodyPr/>
          <a:lstStyle/>
          <a:p>
            <a:r>
              <a:rPr lang="en-US" sz="2200" dirty="0"/>
              <a:t>Yes, for CAR T-ineligible pts in the second-line setting </a:t>
            </a:r>
          </a:p>
        </p:txBody>
      </p:sp>
      <p:sp>
        <p:nvSpPr>
          <p:cNvPr id="26" name="Content Placeholder 25">
            <a:extLst>
              <a:ext uri="{FF2B5EF4-FFF2-40B4-BE49-F238E27FC236}">
                <a16:creationId xmlns:a16="http://schemas.microsoft.com/office/drawing/2014/main" id="{6EFC442F-117F-E164-2AA8-FC775B752602}"/>
              </a:ext>
            </a:extLst>
          </p:cNvPr>
          <p:cNvSpPr>
            <a:spLocks noGrp="1"/>
          </p:cNvSpPr>
          <p:nvPr>
            <p:ph idx="50"/>
          </p:nvPr>
        </p:nvSpPr>
        <p:spPr/>
        <p:txBody>
          <a:bodyPr/>
          <a:lstStyle/>
          <a:p>
            <a:r>
              <a:rPr lang="en-US" dirty="0"/>
              <a:t>Yes, after CAR T-cell therapy</a:t>
            </a:r>
          </a:p>
        </p:txBody>
      </p:sp>
      <p:sp>
        <p:nvSpPr>
          <p:cNvPr id="27" name="Content Placeholder 26">
            <a:extLst>
              <a:ext uri="{FF2B5EF4-FFF2-40B4-BE49-F238E27FC236}">
                <a16:creationId xmlns:a16="http://schemas.microsoft.com/office/drawing/2014/main" id="{CB29132C-024A-A72F-7FFC-8C26A4CA2D5E}"/>
              </a:ext>
            </a:extLst>
          </p:cNvPr>
          <p:cNvSpPr>
            <a:spLocks noGrp="1"/>
          </p:cNvSpPr>
          <p:nvPr>
            <p:ph idx="51"/>
          </p:nvPr>
        </p:nvSpPr>
        <p:spPr/>
        <p:txBody>
          <a:bodyPr/>
          <a:lstStyle/>
          <a:p>
            <a:pPr>
              <a:lnSpc>
                <a:spcPts val="1800"/>
              </a:lnSpc>
            </a:pPr>
            <a:r>
              <a:rPr lang="en-US" sz="1800" dirty="0"/>
              <a:t>Yes, for patients with PD on CD3 x CD20 combinations or monotherapy, </a:t>
            </a:r>
            <a:br>
              <a:rPr lang="en-US" sz="1800" dirty="0"/>
            </a:br>
            <a:r>
              <a:rPr lang="en-US" sz="1800" dirty="0"/>
              <a:t>and for those with CD20-negative disease</a:t>
            </a:r>
          </a:p>
        </p:txBody>
      </p:sp>
      <p:sp>
        <p:nvSpPr>
          <p:cNvPr id="21" name="Title 20">
            <a:extLst>
              <a:ext uri="{FF2B5EF4-FFF2-40B4-BE49-F238E27FC236}">
                <a16:creationId xmlns:a16="http://schemas.microsoft.com/office/drawing/2014/main" id="{AA3740D4-EBC6-E9EB-FBFB-8931FB148F38}"/>
              </a:ext>
            </a:extLst>
          </p:cNvPr>
          <p:cNvSpPr>
            <a:spLocks noGrp="1"/>
          </p:cNvSpPr>
          <p:nvPr>
            <p:ph type="title"/>
          </p:nvPr>
        </p:nvSpPr>
        <p:spPr/>
        <p:txBody>
          <a:bodyPr/>
          <a:lstStyle/>
          <a:p>
            <a:r>
              <a:rPr lang="en-US" dirty="0"/>
              <a:t>Based on the published literature and your clinical experience, would you like to have access to </a:t>
            </a:r>
            <a:r>
              <a:rPr lang="en-US" dirty="0" err="1"/>
              <a:t>surovatamig</a:t>
            </a:r>
            <a:r>
              <a:rPr lang="en-US" dirty="0"/>
              <a:t> for your patients with R/R DLBCL today?</a:t>
            </a:r>
          </a:p>
        </p:txBody>
      </p:sp>
      <p:sp>
        <p:nvSpPr>
          <p:cNvPr id="28" name="Content Placeholder 27">
            <a:extLst>
              <a:ext uri="{FF2B5EF4-FFF2-40B4-BE49-F238E27FC236}">
                <a16:creationId xmlns:a16="http://schemas.microsoft.com/office/drawing/2014/main" id="{9B4ADA9F-AEAD-E8DA-85D6-66C74752CA27}"/>
              </a:ext>
            </a:extLst>
          </p:cNvPr>
          <p:cNvSpPr>
            <a:spLocks noGrp="1"/>
          </p:cNvSpPr>
          <p:nvPr>
            <p:ph idx="52"/>
          </p:nvPr>
        </p:nvSpPr>
        <p:spPr/>
        <p:txBody>
          <a:bodyPr/>
          <a:lstStyle/>
          <a:p>
            <a:r>
              <a:rPr lang="en-US" dirty="0"/>
              <a:t>No</a:t>
            </a:r>
          </a:p>
        </p:txBody>
      </p:sp>
      <p:sp>
        <p:nvSpPr>
          <p:cNvPr id="29" name="Content Placeholder 28">
            <a:extLst>
              <a:ext uri="{FF2B5EF4-FFF2-40B4-BE49-F238E27FC236}">
                <a16:creationId xmlns:a16="http://schemas.microsoft.com/office/drawing/2014/main" id="{D1B81C12-E266-D9E6-2EBF-ABF0F79CCC15}"/>
              </a:ext>
            </a:extLst>
          </p:cNvPr>
          <p:cNvSpPr>
            <a:spLocks noGrp="1"/>
          </p:cNvSpPr>
          <p:nvPr>
            <p:ph idx="53"/>
          </p:nvPr>
        </p:nvSpPr>
        <p:spPr/>
        <p:txBody>
          <a:bodyPr/>
          <a:lstStyle/>
          <a:p>
            <a:r>
              <a:rPr lang="en-US" sz="2200" dirty="0"/>
              <a:t>Yes, for patients who are ineligible for CD19 CAR T </a:t>
            </a:r>
          </a:p>
        </p:txBody>
      </p:sp>
    </p:spTree>
    <p:extLst>
      <p:ext uri="{BB962C8B-B14F-4D97-AF65-F5344CB8AC3E}">
        <p14:creationId xmlns:p14="http://schemas.microsoft.com/office/powerpoint/2010/main" val="29764077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36264-80CE-2A25-4D2C-7BD7A3ED4793}"/>
            </a:ext>
          </a:extLst>
        </p:cNvPr>
        <p:cNvGrpSpPr/>
        <p:nvPr/>
      </p:nvGrpSpPr>
      <p:grpSpPr>
        <a:xfrm>
          <a:off x="0" y="0"/>
          <a:ext cx="0" cy="0"/>
          <a:chOff x="0" y="0"/>
          <a:chExt cx="0" cy="0"/>
        </a:xfrm>
      </p:grpSpPr>
      <p:sp>
        <p:nvSpPr>
          <p:cNvPr id="22" name="Content Placeholder 21">
            <a:extLst>
              <a:ext uri="{FF2B5EF4-FFF2-40B4-BE49-F238E27FC236}">
                <a16:creationId xmlns:a16="http://schemas.microsoft.com/office/drawing/2014/main" id="{550FA74F-5CD3-D7EF-2C63-A072418037F3}"/>
              </a:ext>
            </a:extLst>
          </p:cNvPr>
          <p:cNvSpPr>
            <a:spLocks noGrp="1"/>
          </p:cNvSpPr>
          <p:nvPr>
            <p:ph idx="46"/>
          </p:nvPr>
        </p:nvSpPr>
        <p:spPr/>
        <p:txBody>
          <a:bodyPr/>
          <a:lstStyle/>
          <a:p>
            <a:r>
              <a:rPr lang="en-US" dirty="0"/>
              <a:t>Yes</a:t>
            </a:r>
          </a:p>
        </p:txBody>
      </p:sp>
      <p:sp>
        <p:nvSpPr>
          <p:cNvPr id="23" name="Content Placeholder 22">
            <a:extLst>
              <a:ext uri="{FF2B5EF4-FFF2-40B4-BE49-F238E27FC236}">
                <a16:creationId xmlns:a16="http://schemas.microsoft.com/office/drawing/2014/main" id="{4A58BD7F-683B-458F-37CC-B1C2ABC8A345}"/>
              </a:ext>
            </a:extLst>
          </p:cNvPr>
          <p:cNvSpPr>
            <a:spLocks noGrp="1"/>
          </p:cNvSpPr>
          <p:nvPr>
            <p:ph idx="47"/>
          </p:nvPr>
        </p:nvSpPr>
        <p:spPr/>
        <p:txBody>
          <a:bodyPr/>
          <a:lstStyle/>
          <a:p>
            <a:r>
              <a:rPr lang="en-US" dirty="0"/>
              <a:t>Yes </a:t>
            </a:r>
          </a:p>
        </p:txBody>
      </p:sp>
      <p:sp>
        <p:nvSpPr>
          <p:cNvPr id="24" name="Content Placeholder 23">
            <a:extLst>
              <a:ext uri="{FF2B5EF4-FFF2-40B4-BE49-F238E27FC236}">
                <a16:creationId xmlns:a16="http://schemas.microsoft.com/office/drawing/2014/main" id="{126C1B51-5C68-F782-DF84-DECA1247462E}"/>
              </a:ext>
            </a:extLst>
          </p:cNvPr>
          <p:cNvSpPr>
            <a:spLocks noGrp="1"/>
          </p:cNvSpPr>
          <p:nvPr>
            <p:ph idx="48"/>
          </p:nvPr>
        </p:nvSpPr>
        <p:spPr/>
        <p:txBody>
          <a:bodyPr/>
          <a:lstStyle/>
          <a:p>
            <a:r>
              <a:rPr lang="en-US" dirty="0"/>
              <a:t>Yes</a:t>
            </a:r>
          </a:p>
        </p:txBody>
      </p:sp>
      <p:sp>
        <p:nvSpPr>
          <p:cNvPr id="25" name="Content Placeholder 24">
            <a:extLst>
              <a:ext uri="{FF2B5EF4-FFF2-40B4-BE49-F238E27FC236}">
                <a16:creationId xmlns:a16="http://schemas.microsoft.com/office/drawing/2014/main" id="{70E93919-7C5F-C13F-4DA6-E185EC53D0F8}"/>
              </a:ext>
            </a:extLst>
          </p:cNvPr>
          <p:cNvSpPr>
            <a:spLocks noGrp="1"/>
          </p:cNvSpPr>
          <p:nvPr>
            <p:ph idx="49"/>
          </p:nvPr>
        </p:nvSpPr>
        <p:spPr/>
        <p:txBody>
          <a:bodyPr/>
          <a:lstStyle/>
          <a:p>
            <a:r>
              <a:rPr lang="en-US" dirty="0"/>
              <a:t>Yes </a:t>
            </a:r>
          </a:p>
        </p:txBody>
      </p:sp>
      <p:sp>
        <p:nvSpPr>
          <p:cNvPr id="26" name="Content Placeholder 25">
            <a:extLst>
              <a:ext uri="{FF2B5EF4-FFF2-40B4-BE49-F238E27FC236}">
                <a16:creationId xmlns:a16="http://schemas.microsoft.com/office/drawing/2014/main" id="{EAB11D16-55B5-71D9-6F68-1A4037029B97}"/>
              </a:ext>
            </a:extLst>
          </p:cNvPr>
          <p:cNvSpPr>
            <a:spLocks noGrp="1"/>
          </p:cNvSpPr>
          <p:nvPr>
            <p:ph idx="50"/>
          </p:nvPr>
        </p:nvSpPr>
        <p:spPr/>
        <p:txBody>
          <a:bodyPr/>
          <a:lstStyle/>
          <a:p>
            <a:r>
              <a:rPr lang="en-US" dirty="0"/>
              <a:t>Yes</a:t>
            </a:r>
          </a:p>
        </p:txBody>
      </p:sp>
      <p:sp>
        <p:nvSpPr>
          <p:cNvPr id="27" name="Content Placeholder 26">
            <a:extLst>
              <a:ext uri="{FF2B5EF4-FFF2-40B4-BE49-F238E27FC236}">
                <a16:creationId xmlns:a16="http://schemas.microsoft.com/office/drawing/2014/main" id="{C64A61AA-F849-878E-E375-15F5508D56D4}"/>
              </a:ext>
            </a:extLst>
          </p:cNvPr>
          <p:cNvSpPr>
            <a:spLocks noGrp="1"/>
          </p:cNvSpPr>
          <p:nvPr>
            <p:ph idx="51"/>
          </p:nvPr>
        </p:nvSpPr>
        <p:spPr/>
        <p:txBody>
          <a:bodyPr/>
          <a:lstStyle/>
          <a:p>
            <a:r>
              <a:rPr lang="en-US" dirty="0"/>
              <a:t>Yes </a:t>
            </a:r>
          </a:p>
        </p:txBody>
      </p:sp>
      <p:sp>
        <p:nvSpPr>
          <p:cNvPr id="21" name="Title 20">
            <a:extLst>
              <a:ext uri="{FF2B5EF4-FFF2-40B4-BE49-F238E27FC236}">
                <a16:creationId xmlns:a16="http://schemas.microsoft.com/office/drawing/2014/main" id="{F12E4A40-1E80-2898-3AFF-0036C1459D12}"/>
              </a:ext>
            </a:extLst>
          </p:cNvPr>
          <p:cNvSpPr>
            <a:spLocks noGrp="1"/>
          </p:cNvSpPr>
          <p:nvPr>
            <p:ph type="title"/>
          </p:nvPr>
        </p:nvSpPr>
        <p:spPr/>
        <p:txBody>
          <a:bodyPr/>
          <a:lstStyle/>
          <a:p>
            <a:r>
              <a:rPr lang="en-US" dirty="0"/>
              <a:t>If </a:t>
            </a:r>
            <a:r>
              <a:rPr lang="en-US" dirty="0" err="1"/>
              <a:t>surovatamig</a:t>
            </a:r>
            <a:r>
              <a:rPr lang="en-US" dirty="0"/>
              <a:t> were granted regulatory approval, would you employ a CD20 x CD3 bispecific antibody and </a:t>
            </a:r>
            <a:r>
              <a:rPr lang="en-US" dirty="0" err="1"/>
              <a:t>surovatamig</a:t>
            </a:r>
            <a:r>
              <a:rPr lang="en-US" dirty="0"/>
              <a:t> in sequence for the same patient with R/R DLBCL?</a:t>
            </a:r>
          </a:p>
        </p:txBody>
      </p:sp>
      <p:sp>
        <p:nvSpPr>
          <p:cNvPr id="28" name="Content Placeholder 27">
            <a:extLst>
              <a:ext uri="{FF2B5EF4-FFF2-40B4-BE49-F238E27FC236}">
                <a16:creationId xmlns:a16="http://schemas.microsoft.com/office/drawing/2014/main" id="{71CE8570-7901-3850-664F-F0E29AD264E6}"/>
              </a:ext>
            </a:extLst>
          </p:cNvPr>
          <p:cNvSpPr>
            <a:spLocks noGrp="1"/>
          </p:cNvSpPr>
          <p:nvPr>
            <p:ph idx="52"/>
          </p:nvPr>
        </p:nvSpPr>
        <p:spPr/>
        <p:txBody>
          <a:bodyPr/>
          <a:lstStyle/>
          <a:p>
            <a:r>
              <a:rPr lang="en-US" dirty="0"/>
              <a:t>Yes</a:t>
            </a:r>
          </a:p>
        </p:txBody>
      </p:sp>
      <p:sp>
        <p:nvSpPr>
          <p:cNvPr id="29" name="Content Placeholder 28">
            <a:extLst>
              <a:ext uri="{FF2B5EF4-FFF2-40B4-BE49-F238E27FC236}">
                <a16:creationId xmlns:a16="http://schemas.microsoft.com/office/drawing/2014/main" id="{0A343B76-FDEE-BE19-B213-CD186C16CCE1}"/>
              </a:ext>
            </a:extLst>
          </p:cNvPr>
          <p:cNvSpPr>
            <a:spLocks noGrp="1"/>
          </p:cNvSpPr>
          <p:nvPr>
            <p:ph idx="53"/>
          </p:nvPr>
        </p:nvSpPr>
        <p:spPr/>
        <p:txBody>
          <a:bodyPr/>
          <a:lstStyle/>
          <a:p>
            <a:r>
              <a:rPr lang="en-US" dirty="0"/>
              <a:t>Maybe </a:t>
            </a:r>
          </a:p>
        </p:txBody>
      </p:sp>
    </p:spTree>
    <p:extLst>
      <p:ext uri="{BB962C8B-B14F-4D97-AF65-F5344CB8AC3E}">
        <p14:creationId xmlns:p14="http://schemas.microsoft.com/office/powerpoint/2010/main" val="40655019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D3A79-5D12-0F3F-6954-92D797D5C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98A42-3379-7AF1-65E5-C922CEE6FE81}"/>
              </a:ext>
            </a:extLst>
          </p:cNvPr>
          <p:cNvSpPr>
            <a:spLocks noGrp="1"/>
          </p:cNvSpPr>
          <p:nvPr>
            <p:ph type="title"/>
          </p:nvPr>
        </p:nvSpPr>
        <p:spPr>
          <a:xfrm>
            <a:off x="0" y="0"/>
            <a:ext cx="12192000" cy="1143000"/>
          </a:xfrm>
        </p:spPr>
        <p:txBody>
          <a:bodyPr/>
          <a:lstStyle/>
          <a:p>
            <a:r>
              <a:rPr lang="en-US" dirty="0"/>
              <a:t>Long-Term EFS with CD19-Directed CAR T-Cell Therapy for DLBCL</a:t>
            </a:r>
            <a:endParaRPr lang="en-US" dirty="0">
              <a:solidFill>
                <a:srgbClr val="FF40FF"/>
              </a:solidFill>
            </a:endParaRPr>
          </a:p>
        </p:txBody>
      </p:sp>
      <p:sp>
        <p:nvSpPr>
          <p:cNvPr id="4" name="TextBox 3">
            <a:extLst>
              <a:ext uri="{FF2B5EF4-FFF2-40B4-BE49-F238E27FC236}">
                <a16:creationId xmlns:a16="http://schemas.microsoft.com/office/drawing/2014/main" id="{7A6112AC-2927-1FA3-BEB2-27FAFADE9CE8}"/>
              </a:ext>
            </a:extLst>
          </p:cNvPr>
          <p:cNvSpPr txBox="1"/>
          <p:nvPr/>
        </p:nvSpPr>
        <p:spPr>
          <a:xfrm>
            <a:off x="0" y="6073170"/>
            <a:ext cx="5923394" cy="784830"/>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Westin JR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2023 July 13;389(2):148-57.</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Kamdar M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2025 August 20;43(24):2671-78.</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Bishop MR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 Engl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2022 February 17;386(7):629-39.</a:t>
            </a:r>
          </a:p>
        </p:txBody>
      </p:sp>
      <p:pic>
        <p:nvPicPr>
          <p:cNvPr id="3" name="Picture 2">
            <a:extLst>
              <a:ext uri="{FF2B5EF4-FFF2-40B4-BE49-F238E27FC236}">
                <a16:creationId xmlns:a16="http://schemas.microsoft.com/office/drawing/2014/main" id="{C253E04F-8697-35EA-7A66-6562F1E0B9F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190882" y="1006576"/>
            <a:ext cx="5810180" cy="22767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D4855FF6-71AF-E2CC-9135-E525AA8154F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190882" y="3283370"/>
            <a:ext cx="5811187" cy="25379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6FDE92CB-067E-3E28-E158-E7EFA5491AD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5923394" y="1006576"/>
            <a:ext cx="6107705" cy="227679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7A4F5EE7-A3C6-1400-ACBC-9D25FED7A46C}"/>
              </a:ext>
            </a:extLst>
          </p:cNvPr>
          <p:cNvGraphicFramePr>
            <a:graphicFrameLocks noGrp="1"/>
          </p:cNvGraphicFramePr>
          <p:nvPr/>
        </p:nvGraphicFramePr>
        <p:xfrm>
          <a:off x="6001061" y="3296846"/>
          <a:ext cx="6030040" cy="2560320"/>
        </p:xfrm>
        <a:graphic>
          <a:graphicData uri="http://schemas.openxmlformats.org/drawingml/2006/table">
            <a:tbl>
              <a:tblPr firstRow="1" bandRow="1">
                <a:tableStyleId>{073A0DAA-6AF3-43AB-8588-CEC1D06C72B9}</a:tableStyleId>
              </a:tblPr>
              <a:tblGrid>
                <a:gridCol w="1449050">
                  <a:extLst>
                    <a:ext uri="{9D8B030D-6E8A-4147-A177-3AD203B41FA5}">
                      <a16:colId xmlns:a16="http://schemas.microsoft.com/office/drawing/2014/main" val="342727233"/>
                    </a:ext>
                  </a:extLst>
                </a:gridCol>
                <a:gridCol w="1565970">
                  <a:extLst>
                    <a:ext uri="{9D8B030D-6E8A-4147-A177-3AD203B41FA5}">
                      <a16:colId xmlns:a16="http://schemas.microsoft.com/office/drawing/2014/main" val="1285792413"/>
                    </a:ext>
                  </a:extLst>
                </a:gridCol>
                <a:gridCol w="1507510">
                  <a:extLst>
                    <a:ext uri="{9D8B030D-6E8A-4147-A177-3AD203B41FA5}">
                      <a16:colId xmlns:a16="http://schemas.microsoft.com/office/drawing/2014/main" val="3412491168"/>
                    </a:ext>
                  </a:extLst>
                </a:gridCol>
                <a:gridCol w="1507510">
                  <a:extLst>
                    <a:ext uri="{9D8B030D-6E8A-4147-A177-3AD203B41FA5}">
                      <a16:colId xmlns:a16="http://schemas.microsoft.com/office/drawing/2014/main" val="3585594000"/>
                    </a:ext>
                  </a:extLst>
                </a:gridCol>
              </a:tblGrid>
              <a:tr h="565830">
                <a:tc>
                  <a:txBody>
                    <a:bodyPr/>
                    <a:lstStyle/>
                    <a:p>
                      <a:pPr algn="ctr"/>
                      <a:r>
                        <a:rPr lang="en-US" dirty="0" err="1"/>
                        <a:t>mEFS</a:t>
                      </a:r>
                      <a:r>
                        <a:rPr lang="en-US" dirty="0"/>
                        <a:t> </a:t>
                      </a:r>
                      <a:r>
                        <a:rPr lang="en-US" i="0" dirty="0"/>
                        <a:t>(</a:t>
                      </a:r>
                      <a:r>
                        <a:rPr lang="en-US" i="0" dirty="0" err="1"/>
                        <a:t>mo</a:t>
                      </a:r>
                      <a:r>
                        <a:rPr lang="en-US" i="0" dirty="0"/>
                        <a:t>)</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CAR-T Tx</a:t>
                      </a:r>
                    </a:p>
                    <a:p>
                      <a:pPr algn="ctr"/>
                      <a:r>
                        <a:rPr lang="en-US" dirty="0"/>
                        <a:t>(95% CI)</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SC </a:t>
                      </a:r>
                    </a:p>
                    <a:p>
                      <a:pPr algn="ctr"/>
                      <a:r>
                        <a:rPr lang="en-US" dirty="0"/>
                        <a:t>(95% CI)</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dirty="0"/>
                        <a:t>HR </a:t>
                      </a:r>
                    </a:p>
                    <a:p>
                      <a:pPr algn="ctr"/>
                      <a:r>
                        <a:rPr lang="en-US" dirty="0"/>
                        <a:t>(95% CI)</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00378770"/>
                  </a:ext>
                </a:extLst>
              </a:tr>
              <a:tr h="565830">
                <a:tc>
                  <a:txBody>
                    <a:bodyPr/>
                    <a:lstStyle/>
                    <a:p>
                      <a:pPr algn="ctr"/>
                      <a:r>
                        <a:rPr lang="en-US" b="1" dirty="0"/>
                        <a:t>BELINDA</a:t>
                      </a:r>
                      <a:br>
                        <a:rPr lang="en-US" b="1" dirty="0"/>
                      </a:br>
                      <a:r>
                        <a:rPr lang="en-US" dirty="0"/>
                        <a:t>(</a:t>
                      </a:r>
                      <a:r>
                        <a:rPr lang="en-US" dirty="0" err="1"/>
                        <a:t>tisa</a:t>
                      </a:r>
                      <a:r>
                        <a:rPr lang="en-US" dirty="0"/>
                        <a:t>-cel)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3.0 </a:t>
                      </a:r>
                    </a:p>
                    <a:p>
                      <a:pPr algn="ctr"/>
                      <a:r>
                        <a:rPr lang="en-US" dirty="0"/>
                        <a:t>(2.9-4.2)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3.0 </a:t>
                      </a:r>
                    </a:p>
                    <a:p>
                      <a:pPr algn="ctr"/>
                      <a:r>
                        <a:rPr lang="en-US" dirty="0"/>
                        <a:t>(3.0-3.5)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1.07 </a:t>
                      </a:r>
                    </a:p>
                    <a:p>
                      <a:pPr algn="ctr"/>
                      <a:r>
                        <a:rPr lang="en-US" dirty="0"/>
                        <a:t>(0.82-1.40)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2918107853"/>
                  </a:ext>
                </a:extLst>
              </a:tr>
              <a:tr h="565830">
                <a:tc>
                  <a:txBody>
                    <a:bodyPr/>
                    <a:lstStyle/>
                    <a:p>
                      <a:pPr algn="ctr"/>
                      <a:r>
                        <a:rPr lang="en-US" b="1" dirty="0"/>
                        <a:t>TRANSFORM</a:t>
                      </a:r>
                    </a:p>
                    <a:p>
                      <a:pPr algn="ctr"/>
                      <a:r>
                        <a:rPr lang="en-US" dirty="0"/>
                        <a:t>(liso-cel)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29.5 </a:t>
                      </a:r>
                    </a:p>
                    <a:p>
                      <a:pPr algn="ctr"/>
                      <a:r>
                        <a:rPr lang="en-US" dirty="0"/>
                        <a:t>(9.5-NR)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2.4 </a:t>
                      </a:r>
                    </a:p>
                    <a:p>
                      <a:pPr algn="ctr"/>
                      <a:r>
                        <a:rPr lang="en-US" dirty="0"/>
                        <a:t>(2.2-4.9)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0.375</a:t>
                      </a:r>
                    </a:p>
                    <a:p>
                      <a:pPr algn="ctr"/>
                      <a:r>
                        <a:rPr lang="en-US" dirty="0"/>
                        <a:t>(0.259-0.542)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346030"/>
                  </a:ext>
                </a:extLst>
              </a:tr>
              <a:tr h="565830">
                <a:tc>
                  <a:txBody>
                    <a:bodyPr/>
                    <a:lstStyle/>
                    <a:p>
                      <a:pPr algn="ctr"/>
                      <a:r>
                        <a:rPr lang="en-US" b="1" dirty="0"/>
                        <a:t>ZUMA-7</a:t>
                      </a:r>
                    </a:p>
                    <a:p>
                      <a:pPr algn="ctr"/>
                      <a:r>
                        <a:rPr lang="en-US" dirty="0"/>
                        <a:t>(axi-cel)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10.8</a:t>
                      </a:r>
                    </a:p>
                    <a:p>
                      <a:pPr algn="ctr"/>
                      <a:r>
                        <a:rPr lang="en-US" dirty="0"/>
                        <a:t>(5.0-25.5)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2.3 </a:t>
                      </a:r>
                    </a:p>
                    <a:p>
                      <a:pPr algn="ctr"/>
                      <a:r>
                        <a:rPr lang="en-US" dirty="0"/>
                        <a:t>(1.7-3.1)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tc>
                  <a:txBody>
                    <a:bodyPr/>
                    <a:lstStyle/>
                    <a:p>
                      <a:pPr algn="ctr"/>
                      <a:r>
                        <a:rPr lang="en-US" dirty="0"/>
                        <a:t>0.42</a:t>
                      </a:r>
                    </a:p>
                    <a:p>
                      <a:pPr algn="ctr"/>
                      <a:r>
                        <a:rPr lang="en-US" dirty="0"/>
                        <a:t>(0.33-0.55)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7E4E9"/>
                    </a:solidFill>
                  </a:tcPr>
                </a:tc>
                <a:extLst>
                  <a:ext uri="{0D108BD9-81ED-4DB2-BD59-A6C34878D82A}">
                    <a16:rowId xmlns:a16="http://schemas.microsoft.com/office/drawing/2014/main" val="1022309034"/>
                  </a:ext>
                </a:extLst>
              </a:tr>
            </a:tbl>
          </a:graphicData>
        </a:graphic>
      </p:graphicFrame>
      <p:sp>
        <p:nvSpPr>
          <p:cNvPr id="7" name="TextBox 6">
            <a:extLst>
              <a:ext uri="{FF2B5EF4-FFF2-40B4-BE49-F238E27FC236}">
                <a16:creationId xmlns:a16="http://schemas.microsoft.com/office/drawing/2014/main" id="{B9B86869-4A5E-F1DE-A5FA-E62634E12778}"/>
              </a:ext>
            </a:extLst>
          </p:cNvPr>
          <p:cNvSpPr txBox="1"/>
          <p:nvPr/>
        </p:nvSpPr>
        <p:spPr>
          <a:xfrm>
            <a:off x="6004193" y="5841816"/>
            <a:ext cx="4792337" cy="553998"/>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EFS = event-free survival; CAR = chimeric antigen receptor</a:t>
            </a:r>
            <a:r>
              <a:rPr kumimoji="0" lang="en-US" sz="1500" b="0" i="0" u="none" strike="noStrike" kern="1200" cap="none" spc="0" normalizeH="0" baseline="0" noProof="0">
                <a:ln>
                  <a:noFill/>
                </a:ln>
                <a:solidFill>
                  <a:srgbClr val="000000"/>
                </a:solidFill>
                <a:effectLst/>
                <a:uLnTx/>
                <a:uFillTx/>
                <a:latin typeface="Calibri" panose="020F0502020204030204" pitchFamily="34" charset="0"/>
                <a:ea typeface="MS PGothic" charset="0"/>
                <a:cs typeface="Calibri" panose="020F0502020204030204" pitchFamily="34" charset="0"/>
              </a:rPr>
              <a:t>; SC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 </a:t>
            </a:r>
            <a:r>
              <a:rPr kumimoji="0" lang="en-US" sz="1500" b="0" i="0" u="none" strike="noStrike" kern="1200" cap="none" spc="0" normalizeH="0" baseline="0" noProof="0">
                <a:ln>
                  <a:noFill/>
                </a:ln>
                <a:solidFill>
                  <a:srgbClr val="000000"/>
                </a:solidFill>
                <a:effectLst/>
                <a:uLnTx/>
                <a:uFillTx/>
                <a:latin typeface="Calibri" panose="020F0502020204030204" pitchFamily="34" charset="0"/>
                <a:ea typeface="MS PGothic" charset="0"/>
                <a:cs typeface="Calibri" panose="020F0502020204030204" pitchFamily="34" charset="0"/>
              </a:rPr>
              <a:t>standard care</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6910226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3DA9F-242A-6283-F494-C7C5445711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E09299-1C71-F433-9A2B-463EE3351644}"/>
              </a:ext>
            </a:extLst>
          </p:cNvPr>
          <p:cNvSpPr>
            <a:spLocks noGrp="1"/>
          </p:cNvSpPr>
          <p:nvPr>
            <p:ph type="title"/>
          </p:nvPr>
        </p:nvSpPr>
        <p:spPr>
          <a:solidFill>
            <a:srgbClr val="3333CC"/>
          </a:solidFill>
        </p:spPr>
        <p:txBody>
          <a:bodyPr/>
          <a:lstStyle/>
          <a:p>
            <a:pPr marL="0" marR="0" lvl="0" indent="0" defTabSz="455613" rtl="0" eaLnBrk="1" fontAlgn="base" latinLnBrk="0" hangingPunct="1">
              <a:lnSpc>
                <a:spcPct val="100000"/>
              </a:lnSpc>
              <a:spcBef>
                <a:spcPct val="0"/>
              </a:spcBef>
              <a:spcAft>
                <a:spcPct val="0"/>
              </a:spcAft>
              <a:tabLst/>
              <a:defRPr/>
            </a:pPr>
            <a:r>
              <a:rPr kumimoji="0" lang="en-US" sz="3600" b="1" i="0" u="none" strike="noStrike" kern="0" cap="none" spc="0" normalizeH="0" baseline="0" noProof="0" dirty="0">
                <a:ln>
                  <a:noFill/>
                </a:ln>
                <a:solidFill>
                  <a:srgbClr val="FFFFFF"/>
                </a:solidFill>
                <a:effectLst/>
                <a:uLnTx/>
                <a:uFillTx/>
                <a:latin typeface="Arial" pitchFamily="-72" charset="0"/>
                <a:ea typeface="MS PGothic" charset="0"/>
              </a:rPr>
              <a:t>Case Presentation: Dr </a:t>
            </a:r>
            <a:r>
              <a:rPr kumimoji="0" lang="en-US" sz="3600" b="1" i="0" u="none" strike="noStrike" kern="0" cap="none" spc="0" normalizeH="0" baseline="0" noProof="0" dirty="0" err="1">
                <a:ln>
                  <a:noFill/>
                </a:ln>
                <a:solidFill>
                  <a:srgbClr val="FFFFFF"/>
                </a:solidFill>
                <a:effectLst/>
                <a:uLnTx/>
                <a:uFillTx/>
                <a:latin typeface="Arial" pitchFamily="-72" charset="0"/>
                <a:ea typeface="MS PGothic" charset="0"/>
              </a:rPr>
              <a:t>LaCasce</a:t>
            </a:r>
            <a:endParaRPr lang="en-US" dirty="0"/>
          </a:p>
        </p:txBody>
      </p:sp>
      <p:sp>
        <p:nvSpPr>
          <p:cNvPr id="3" name="Content Placeholder 2">
            <a:extLst>
              <a:ext uri="{FF2B5EF4-FFF2-40B4-BE49-F238E27FC236}">
                <a16:creationId xmlns:a16="http://schemas.microsoft.com/office/drawing/2014/main" id="{3EA6563F-532B-17EA-E2AD-198144BEF5C7}"/>
              </a:ext>
            </a:extLst>
          </p:cNvPr>
          <p:cNvSpPr>
            <a:spLocks noGrp="1"/>
          </p:cNvSpPr>
          <p:nvPr>
            <p:ph idx="1"/>
          </p:nvPr>
        </p:nvSpPr>
        <p:spPr>
          <a:xfrm>
            <a:off x="912286" y="1700808"/>
            <a:ext cx="10358967" cy="4514258"/>
          </a:xfrm>
        </p:spPr>
        <p:txBody>
          <a:bodyPr/>
          <a:lstStyle/>
          <a:p>
            <a:pPr marL="0" lvl="0" indent="0">
              <a:lnSpc>
                <a:spcPct val="100000"/>
              </a:lnSpc>
              <a:buNone/>
            </a:pPr>
            <a:r>
              <a:rPr lang="en-US" sz="2200" dirty="0"/>
              <a:t>88-year-old male who was initially diagnosed with diffuse large B-cell lymphoma, germinal center subtype involving the bilateral neck and right axilla in August 2024, IPI 2. He was initially treated with R mini-CHOP, 75% dose. Interim PET after 3 cycles showed improvement, but following the last cycle of therapy, he developed a rapidly progressive left orbital lesion. Given the concern for impending visual loss, he received radiotherapy to a total dose of 1400 cGy. He then initiated glofitamab, plus gemcitabine and oxaliplatin. He completed all 12 cycles of therapy and achieved an early metabolic complete remission. Unfortunately, on restaging after completion of treatment, he developed a new right sided pleural-based lesion and rapidly developed a large effusion. Pleural fluid confirmed disease that was both CD19 and CD20 negative.</a:t>
            </a:r>
          </a:p>
        </p:txBody>
      </p:sp>
    </p:spTree>
    <p:extLst>
      <p:ext uri="{BB962C8B-B14F-4D97-AF65-F5344CB8AC3E}">
        <p14:creationId xmlns:p14="http://schemas.microsoft.com/office/powerpoint/2010/main" val="37380099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2EA9F-FC69-B00A-D06C-4685BD1F09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255384-6297-A791-87D1-C6904CB69C0E}"/>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D8885B48-1D9C-4792-8EE7-A57469D9AB9B}"/>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spcBef>
                <a:spcPts val="264"/>
              </a:spcBef>
              <a:buNone/>
            </a:pPr>
            <a:r>
              <a:rPr lang="en-US" sz="2400" dirty="0">
                <a:solidFill>
                  <a:srgbClr val="171AA2"/>
                </a:solidFill>
              </a:rPr>
              <a:t>A 58-year-old man with primary refractory DLBCL progresses during first-line therapy. He has rapidly enlarging abdominal adenopathy but remains ECOG 1 with preserved organ function.</a:t>
            </a:r>
          </a:p>
          <a:p>
            <a:pPr marL="98425" indent="0">
              <a:lnSpc>
                <a:spcPct val="100000"/>
              </a:lnSpc>
              <a:spcBef>
                <a:spcPts val="264"/>
              </a:spcBef>
              <a:buNone/>
            </a:pPr>
            <a:r>
              <a:rPr lang="en-US" sz="2400" dirty="0">
                <a:solidFill>
                  <a:srgbClr val="171AA2"/>
                </a:solidFill>
              </a:rPr>
              <a:t>                                                                                                         Sunil Babu, MD 		</a:t>
            </a:r>
          </a:p>
          <a:p>
            <a:pPr marL="98425" indent="0">
              <a:lnSpc>
                <a:spcPct val="100000"/>
              </a:lnSpc>
              <a:buNone/>
            </a:pPr>
            <a:r>
              <a:rPr lang="en-US" sz="2400" dirty="0">
                <a:solidFill>
                  <a:schemeClr val="tx1"/>
                </a:solidFill>
              </a:rPr>
              <a:t>Would you proceed directly toward second-line CAR T, and how do you approach bridging therapy in a patient with rapidly progressive disease while awaiting collection and infusion?</a:t>
            </a:r>
            <a:endParaRPr lang="en-US" sz="2400" dirty="0">
              <a:solidFill>
                <a:srgbClr val="FF40FF"/>
              </a:solidFill>
            </a:endParaRPr>
          </a:p>
          <a:p>
            <a:pPr marL="98425" indent="0">
              <a:lnSpc>
                <a:spcPct val="100000"/>
              </a:lnSpc>
              <a:buNone/>
            </a:pPr>
            <a:r>
              <a:rPr lang="en-US" sz="2400" dirty="0">
                <a:solidFill>
                  <a:schemeClr val="tx1"/>
                </a:solidFill>
              </a:rPr>
              <a:t>How do you choose between axicabtagene ciloleucel and lisocabtagene maraleucel in </a:t>
            </a:r>
            <a:r>
              <a:rPr lang="en-US" sz="2400">
                <a:solidFill>
                  <a:schemeClr val="tx1"/>
                </a:solidFill>
              </a:rPr>
              <a:t>this scenario? </a:t>
            </a:r>
            <a:r>
              <a:rPr lang="en-US" sz="2400" dirty="0">
                <a:solidFill>
                  <a:schemeClr val="tx1"/>
                </a:solidFill>
              </a:rPr>
              <a:t>In your experience, does either of these products have substantially better responses than the other in the second line? What about survival outcomes?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897676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488A-6B81-338A-1BF2-69D3D09D1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A455-898F-058B-005E-2178639E8040}"/>
              </a:ext>
            </a:extLst>
          </p:cNvPr>
          <p:cNvSpPr>
            <a:spLocks noGrp="1"/>
          </p:cNvSpPr>
          <p:nvPr>
            <p:ph type="title"/>
          </p:nvPr>
        </p:nvSpPr>
        <p:spPr>
          <a:xfrm>
            <a:off x="912286" y="0"/>
            <a:ext cx="10358967" cy="1143000"/>
          </a:xfrm>
        </p:spPr>
        <p:txBody>
          <a:bodyPr/>
          <a:lstStyle/>
          <a:p>
            <a:r>
              <a:rPr lang="en-US" sz="3200" dirty="0"/>
              <a:t>Dr Divers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F167FE00-437E-E5F1-E0F2-27C6755E73C5}"/>
              </a:ext>
            </a:extLst>
          </p:cNvPr>
          <p:cNvGraphicFramePr>
            <a:graphicFrameLocks/>
          </p:cNvGraphicFramePr>
          <p:nvPr/>
        </p:nvGraphicFramePr>
        <p:xfrm>
          <a:off x="2063551" y="2204864"/>
          <a:ext cx="8568953" cy="1584176"/>
        </p:xfrm>
        <a:graphic>
          <a:graphicData uri="http://schemas.openxmlformats.org/drawingml/2006/table">
            <a:tbl>
              <a:tblPr firstRow="1" bandRow="1">
                <a:tableStyleId>{F2DE63D5-997A-4646-A377-4702673A728D}</a:tableStyleId>
              </a:tblPr>
              <a:tblGrid>
                <a:gridCol w="2552775">
                  <a:extLst>
                    <a:ext uri="{9D8B030D-6E8A-4147-A177-3AD203B41FA5}">
                      <a16:colId xmlns:a16="http://schemas.microsoft.com/office/drawing/2014/main" val="20000"/>
                    </a:ext>
                  </a:extLst>
                </a:gridCol>
                <a:gridCol w="6016178">
                  <a:extLst>
                    <a:ext uri="{9D8B030D-6E8A-4147-A177-3AD203B41FA5}">
                      <a16:colId xmlns:a16="http://schemas.microsoft.com/office/drawing/2014/main" val="545933498"/>
                    </a:ext>
                  </a:extLst>
                </a:gridCol>
              </a:tblGrid>
              <a:tr h="1584176">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Daiichi Sankyo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14277051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3DA9F-242A-6283-F494-C7C5445711E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CAE55E9-E132-4B0A-C45C-09F8939617B0}"/>
              </a:ext>
            </a:extLst>
          </p:cNvPr>
          <p:cNvSpPr>
            <a:spLocks noGrp="1"/>
          </p:cNvSpPr>
          <p:nvPr>
            <p:ph type="title"/>
          </p:nvPr>
        </p:nvSpPr>
        <p:spPr>
          <a:solidFill>
            <a:schemeClr val="accent2"/>
          </a:solidFill>
        </p:spPr>
        <p:txBody>
          <a:bodyPr/>
          <a:lstStyle/>
          <a:p>
            <a:r>
              <a:rPr lang="en-US" sz="3600" dirty="0">
                <a:solidFill>
                  <a:schemeClr val="bg1"/>
                </a:solidFill>
              </a:rPr>
              <a:t>Case Presentation: Dr </a:t>
            </a:r>
            <a:r>
              <a:rPr lang="en-US" sz="3600" dirty="0" err="1">
                <a:solidFill>
                  <a:schemeClr val="bg1"/>
                </a:solidFill>
              </a:rPr>
              <a:t>LaCasce</a:t>
            </a:r>
            <a:endParaRPr lang="en-US" sz="3600" dirty="0">
              <a:solidFill>
                <a:schemeClr val="bg1"/>
              </a:solidFill>
            </a:endParaRPr>
          </a:p>
        </p:txBody>
      </p:sp>
      <p:sp>
        <p:nvSpPr>
          <p:cNvPr id="3" name="Content Placeholder 2">
            <a:extLst>
              <a:ext uri="{FF2B5EF4-FFF2-40B4-BE49-F238E27FC236}">
                <a16:creationId xmlns:a16="http://schemas.microsoft.com/office/drawing/2014/main" id="{3EA6563F-532B-17EA-E2AD-198144BEF5C7}"/>
              </a:ext>
            </a:extLst>
          </p:cNvPr>
          <p:cNvSpPr>
            <a:spLocks noGrp="1"/>
          </p:cNvSpPr>
          <p:nvPr>
            <p:ph idx="1"/>
          </p:nvPr>
        </p:nvSpPr>
        <p:spPr>
          <a:xfrm>
            <a:off x="912287" y="1628800"/>
            <a:ext cx="7920018" cy="4586266"/>
          </a:xfrm>
        </p:spPr>
        <p:txBody>
          <a:bodyPr/>
          <a:lstStyle/>
          <a:p>
            <a:pPr marL="0" lvl="0" indent="0">
              <a:lnSpc>
                <a:spcPct val="100000"/>
              </a:lnSpc>
              <a:buNone/>
            </a:pPr>
            <a:r>
              <a:rPr lang="en-US" sz="2000" dirty="0"/>
              <a:t>67-year-old Jehovah's Witness initially presented with neck adenopathy. She eventually underwent an excisional lymph node biopsy in October of 2023 which revealed diffuse large B-cell lymphoma, germinal center subtype in a background of follicular lymphoma. She had a BCL6 arrangement without MYC or Bcl-2 rearrangements. She had stage III disease with adenopathy above and below the diaphragm. Her IPI was a 3. She received 6 cycles of R-CHOP completed in February 2024. She presented in late 2025 with abdominal symptoms and was found to have extensive disease recurrence in the abdomen involving the small bowel, lymph nodes and with a large left-sided lung mass. Biopsy confirmed CD10 positive diffuse large B-cell lymphoma. She was treated with 1 cycle of polatuzumab, R gem ox followed by T-cell pheresis. She was then admitted to the hospital for rapid glofitamab ramp-up. Prior to CAR-T cell therapy she had a dramatic response by CT scans. She subsequently received </a:t>
            </a:r>
            <a:br>
              <a:rPr lang="en-US" sz="2000" dirty="0"/>
            </a:br>
            <a:r>
              <a:rPr lang="en-US" sz="2000" dirty="0" err="1"/>
              <a:t>liso</a:t>
            </a:r>
            <a:r>
              <a:rPr lang="en-US" sz="2000" dirty="0"/>
              <a:t>-cel and had no CRS or neurologic toxicity. Her day 30 PET scan shows a metabolic complete remission.</a:t>
            </a:r>
          </a:p>
        </p:txBody>
      </p:sp>
      <p:sp>
        <p:nvSpPr>
          <p:cNvPr id="6" name="TextBox 5">
            <a:extLst>
              <a:ext uri="{FF2B5EF4-FFF2-40B4-BE49-F238E27FC236}">
                <a16:creationId xmlns:a16="http://schemas.microsoft.com/office/drawing/2014/main" id="{7E48C23D-C3C8-E377-6A58-6D18CA12C97D}"/>
              </a:ext>
            </a:extLst>
          </p:cNvPr>
          <p:cNvSpPr txBox="1"/>
          <p:nvPr/>
        </p:nvSpPr>
        <p:spPr>
          <a:xfrm>
            <a:off x="8827006" y="6011996"/>
            <a:ext cx="3109392" cy="369332"/>
          </a:xfrm>
          <a:prstGeom prst="rect">
            <a:avLst/>
          </a:prstGeom>
          <a:noFill/>
        </p:spPr>
        <p:txBody>
          <a:bodyPr wrap="square">
            <a:spAutoFit/>
          </a:bodyPr>
          <a:lstStyle/>
          <a:p>
            <a:pPr algn="ctr"/>
            <a:r>
              <a:rPr lang="en-US" sz="1800" kern="100" dirty="0">
                <a:latin typeface="Calibri" panose="020F0502020204030204" pitchFamily="34" charset="0"/>
                <a:ea typeface="Aptos" panose="020B0004020202020204" pitchFamily="34" charset="0"/>
                <a:cs typeface="Calibri" panose="020F0502020204030204" pitchFamily="34" charset="0"/>
              </a:rPr>
              <a:t> January 2026</a:t>
            </a:r>
            <a:endParaRPr lang="en-US" sz="18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0F07519-7120-4731-A0FF-989714758A1A}"/>
              </a:ext>
            </a:extLst>
          </p:cNvPr>
          <p:cNvPicPr>
            <a:picLocks noChangeAspect="1"/>
          </p:cNvPicPr>
          <p:nvPr/>
        </p:nvPicPr>
        <p:blipFill>
          <a:blip r:embed="rId2"/>
          <a:stretch>
            <a:fillRect/>
          </a:stretch>
        </p:blipFill>
        <p:spPr>
          <a:xfrm>
            <a:off x="9128026" y="1521296"/>
            <a:ext cx="2520496" cy="4490700"/>
          </a:xfrm>
          <a:prstGeom prst="rect">
            <a:avLst/>
          </a:prstGeom>
        </p:spPr>
      </p:pic>
    </p:spTree>
    <p:extLst>
      <p:ext uri="{BB962C8B-B14F-4D97-AF65-F5344CB8AC3E}">
        <p14:creationId xmlns:p14="http://schemas.microsoft.com/office/powerpoint/2010/main" val="1213920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912286" y="332656"/>
            <a:ext cx="10358967" cy="5832648"/>
          </a:xfrm>
        </p:spPr>
        <p:txBody>
          <a:bodyPr/>
          <a:lstStyle/>
          <a:p>
            <a:pPr>
              <a:lnSpc>
                <a:spcPts val="3640"/>
              </a:lnSpc>
            </a:pPr>
            <a:r>
              <a:rPr lang="en-US" dirty="0"/>
              <a:t> </a:t>
            </a:r>
            <a:br>
              <a:rPr lang="en-US" dirty="0"/>
            </a:br>
            <a:r>
              <a:rPr lang="en-US" sz="4400" i="1" dirty="0"/>
              <a:t>Up Next …</a:t>
            </a:r>
            <a:br>
              <a:rPr lang="en-US" sz="4400" dirty="0"/>
            </a:br>
            <a:r>
              <a:rPr lang="en-US" dirty="0"/>
              <a:t> </a:t>
            </a:r>
            <a:br>
              <a:rPr lang="en-US" dirty="0"/>
            </a:br>
            <a:r>
              <a:rPr lang="en-US" dirty="0"/>
              <a:t>Dr Stephen V Liu </a:t>
            </a:r>
            <a:r>
              <a:rPr lang="en-US" sz="3200" dirty="0"/>
              <a:t>discusses </a:t>
            </a:r>
            <a:br>
              <a:rPr lang="en-US" sz="3200" dirty="0"/>
            </a:br>
            <a:r>
              <a:rPr lang="en-US" sz="3200" dirty="0"/>
              <a:t>the management of lung cancer</a:t>
            </a:r>
          </a:p>
        </p:txBody>
      </p:sp>
    </p:spTree>
    <p:extLst>
      <p:ext uri="{BB962C8B-B14F-4D97-AF65-F5344CB8AC3E}">
        <p14:creationId xmlns:p14="http://schemas.microsoft.com/office/powerpoint/2010/main" val="28333147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381000" y="476672"/>
            <a:ext cx="11430000" cy="2498916"/>
          </a:xfrm>
        </p:spPr>
        <p:txBody>
          <a:bodyPr wrap="square" anchor="b">
            <a:noAutofit/>
          </a:bodyPr>
          <a:lstStyle/>
          <a:p>
            <a:pPr>
              <a:spcBef>
                <a:spcPts val="600"/>
              </a:spcBef>
            </a:pPr>
            <a:r>
              <a:rPr lang="en-US" sz="5000" dirty="0">
                <a:solidFill>
                  <a:srgbClr val="0331FF"/>
                </a:solidFill>
                <a:latin typeface="Calibri" panose="020F0502020204030204" pitchFamily="34" charset="0"/>
                <a:cs typeface="Calibri" panose="020F0502020204030204" pitchFamily="34" charset="0"/>
              </a:rPr>
              <a:t>Integrating New Advances into </a:t>
            </a:r>
            <a:br>
              <a:rPr lang="en-US" sz="5000" dirty="0">
                <a:solidFill>
                  <a:srgbClr val="0331FF"/>
                </a:solidFill>
                <a:latin typeface="Calibri" panose="020F0502020204030204" pitchFamily="34" charset="0"/>
                <a:cs typeface="Calibri" panose="020F0502020204030204" pitchFamily="34" charset="0"/>
              </a:rPr>
            </a:br>
            <a:r>
              <a:rPr lang="en-US" sz="5000" dirty="0">
                <a:solidFill>
                  <a:srgbClr val="0331FF"/>
                </a:solidFill>
                <a:latin typeface="Calibri" panose="020F0502020204030204" pitchFamily="34" charset="0"/>
                <a:cs typeface="Calibri" panose="020F0502020204030204" pitchFamily="34" charset="0"/>
              </a:rPr>
              <a:t>Community Oncology Practice</a:t>
            </a:r>
            <a:br>
              <a:rPr lang="en-US" sz="4600" dirty="0">
                <a:solidFill>
                  <a:srgbClr val="0331FF"/>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A </a:t>
            </a:r>
            <a:r>
              <a:rPr lang="en-US" sz="3200" dirty="0" err="1">
                <a:solidFill>
                  <a:srgbClr val="002060"/>
                </a:solidFill>
                <a:latin typeface="Calibri" panose="020F0502020204030204" pitchFamily="34" charset="0"/>
                <a:cs typeface="Calibri" panose="020F0502020204030204" pitchFamily="34" charset="0"/>
              </a:rPr>
              <a:t>Multitumor</a:t>
            </a:r>
            <a:r>
              <a:rPr lang="en-US" sz="3200" dirty="0">
                <a:solidFill>
                  <a:srgbClr val="002060"/>
                </a:solidFill>
                <a:latin typeface="Calibri" panose="020F0502020204030204" pitchFamily="34" charset="0"/>
                <a:cs typeface="Calibri" panose="020F0502020204030204" pitchFamily="34" charset="0"/>
              </a:rPr>
              <a:t> Symposium Hosted in Conjunction </a:t>
            </a:r>
            <a:br>
              <a:rPr lang="en-US" sz="3200" dirty="0">
                <a:solidFill>
                  <a:srgbClr val="002060"/>
                </a:solidFill>
                <a:latin typeface="Calibri" panose="020F0502020204030204" pitchFamily="34" charset="0"/>
                <a:cs typeface="Calibri" panose="020F0502020204030204" pitchFamily="34" charset="0"/>
              </a:rPr>
            </a:br>
            <a:r>
              <a:rPr lang="en-US" sz="3200" dirty="0">
                <a:solidFill>
                  <a:srgbClr val="002060"/>
                </a:solidFill>
                <a:latin typeface="Calibri" panose="020F0502020204030204" pitchFamily="34" charset="0"/>
                <a:cs typeface="Calibri" panose="020F0502020204030204" pitchFamily="34" charset="0"/>
              </a:rPr>
              <a:t>with the American Oncology Network</a:t>
            </a:r>
            <a:endParaRPr lang="en-US" sz="4000" b="0" i="1" dirty="0">
              <a:solidFill>
                <a:srgbClr val="015593"/>
              </a:solidFill>
              <a:latin typeface="Calibri" panose="020F0502020204030204" pitchFamily="34" charset="0"/>
              <a:cs typeface="Calibri" panose="020F0502020204030204" pitchFamily="34" charset="0"/>
            </a:endParaRPr>
          </a:p>
        </p:txBody>
      </p:sp>
      <p:sp>
        <p:nvSpPr>
          <p:cNvPr id="13" name="Rectangle 4">
            <a:extLst>
              <a:ext uri="{FF2B5EF4-FFF2-40B4-BE49-F238E27FC236}">
                <a16:creationId xmlns:a16="http://schemas.microsoft.com/office/drawing/2014/main" id="{A715E886-7A4D-B146-ABE9-3E74E44BADF6}"/>
              </a:ext>
            </a:extLst>
          </p:cNvPr>
          <p:cNvSpPr txBox="1">
            <a:spLocks noChangeArrowheads="1"/>
          </p:cNvSpPr>
          <p:nvPr/>
        </p:nvSpPr>
        <p:spPr bwMode="auto">
          <a:xfrm>
            <a:off x="381000" y="4028725"/>
            <a:ext cx="11430000" cy="1894114"/>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Saturday, August 22, 2026</a:t>
            </a:r>
            <a:b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br>
            <a:r>
              <a:rPr kumimoji="0" lang="en-US" sz="4000" b="1" i="0" u="none" strike="noStrike" kern="0" cap="none" spc="0" normalizeH="0" baseline="0" noProof="0" dirty="0">
                <a:ln>
                  <a:noFill/>
                </a:ln>
                <a:solidFill>
                  <a:srgbClr val="002060"/>
                </a:solidFill>
                <a:effectLst/>
                <a:uLnTx/>
                <a:uFillTx/>
                <a:latin typeface="Calibri" panose="020F0502020204030204" pitchFamily="34" charset="0"/>
                <a:ea typeface="MS PGothic" pitchFamily="34" charset="-128"/>
                <a:cs typeface="Calibri" panose="020F0502020204030204" pitchFamily="34" charset="0"/>
              </a:rPr>
              <a:t>9:00 AM – 2:20 PM CT</a:t>
            </a:r>
          </a:p>
        </p:txBody>
      </p:sp>
      <p:sp>
        <p:nvSpPr>
          <p:cNvPr id="2" name="Rectangle 4">
            <a:extLst>
              <a:ext uri="{FF2B5EF4-FFF2-40B4-BE49-F238E27FC236}">
                <a16:creationId xmlns:a16="http://schemas.microsoft.com/office/drawing/2014/main" id="{394659C4-11A6-4817-29D3-8B9E8A7DFF86}"/>
              </a:ext>
            </a:extLst>
          </p:cNvPr>
          <p:cNvSpPr txBox="1">
            <a:spLocks noChangeArrowheads="1"/>
          </p:cNvSpPr>
          <p:nvPr/>
        </p:nvSpPr>
        <p:spPr bwMode="auto">
          <a:xfrm>
            <a:off x="381000" y="3249251"/>
            <a:ext cx="11430000" cy="482150"/>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ts val="600"/>
              </a:spcBef>
              <a:spcAft>
                <a:spcPct val="0"/>
              </a:spcAft>
              <a:buClr>
                <a:srgbClr val="000000"/>
              </a:buClr>
              <a:buSzPct val="45000"/>
              <a:buFont typeface="Wingdings" pitchFamily="-72" charset="2"/>
              <a:buNone/>
              <a:tabLst/>
              <a:defRPr/>
            </a:pPr>
            <a:r>
              <a:rPr kumimoji="0" lang="en-US" sz="3600" b="0" i="1" u="none" strike="noStrike" kern="0" cap="none" spc="0" normalizeH="0" baseline="0" noProof="0" dirty="0">
                <a:ln>
                  <a:noFill/>
                </a:ln>
                <a:solidFill>
                  <a:srgbClr val="015593"/>
                </a:solidFill>
                <a:effectLst/>
                <a:uLnTx/>
                <a:uFillTx/>
                <a:latin typeface="Calibri" panose="020F0502020204030204" pitchFamily="34" charset="0"/>
                <a:ea typeface="MS PGothic" pitchFamily="34" charset="-128"/>
                <a:cs typeface="Calibri" panose="020F0502020204030204" pitchFamily="34" charset="0"/>
              </a:rPr>
              <a:t>CME/MOC, NCPD and ACPE Accredited</a:t>
            </a:r>
          </a:p>
        </p:txBody>
      </p:sp>
    </p:spTree>
    <p:custDataLst>
      <p:tags r:id="rId1"/>
    </p:custDataLst>
    <p:extLst>
      <p:ext uri="{BB962C8B-B14F-4D97-AF65-F5344CB8AC3E}">
        <p14:creationId xmlns:p14="http://schemas.microsoft.com/office/powerpoint/2010/main" val="9359816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76D0E-DF64-EB70-B208-6072CC1C5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6ED89-E3B1-DDEE-81F7-5C78E3E64F13}"/>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43EF730-78C9-4D71-94AF-9B44D31517C2}"/>
              </a:ext>
            </a:extLst>
          </p:cNvPr>
          <p:cNvSpPr txBox="1">
            <a:spLocks/>
          </p:cNvSpPr>
          <p:nvPr/>
        </p:nvSpPr>
        <p:spPr bwMode="auto">
          <a:xfrm>
            <a:off x="1055440" y="1361120"/>
            <a:ext cx="10657183"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1 — Chronic Lymphocytic Leukemia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Farrukh T Awan, MD, MS, MBA</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2 — Gastroesophageal Cancers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Samuel J Klempner, MD</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3 — Ovarian and Endometrial Cancer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Shannon N Westin, MD, MPH, FASCO, FACOG</a:t>
            </a: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4 — Diffuse Large B-Cell Lymphoma </a:t>
            </a:r>
            <a:b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Ann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LaCasce</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 MD, </a:t>
            </a:r>
            <a:r>
              <a:rPr kumimoji="0" lang="en-US" sz="3000" b="0" i="1" u="none" strike="noStrike" kern="1200" cap="none" spc="0" normalizeH="0" baseline="0" noProof="0" dirty="0" err="1">
                <a:ln>
                  <a:noFill/>
                </a:ln>
                <a:solidFill>
                  <a:srgbClr val="000000"/>
                </a:solidFill>
                <a:effectLst/>
                <a:uLnTx/>
                <a:uFillTx/>
                <a:latin typeface="Calibri" charset="0"/>
                <a:ea typeface="MS PGothic" pitchFamily="34" charset="-128"/>
              </a:rPr>
              <a:t>MMSc</a:t>
            </a:r>
            <a:endPar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endParaRPr>
          </a:p>
          <a:p>
            <a:pPr marL="98425" marR="0" lvl="0" indent="0" algn="l" defTabSz="412750" rtl="0" eaLnBrk="0" fontAlgn="base" latinLnBrk="0" hangingPunct="0">
              <a:lnSpc>
                <a:spcPts val="3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t>Module 5 — Lung Cancer </a:t>
            </a:r>
            <a:br>
              <a:rPr kumimoji="0" lang="en-US" sz="3000" b="1" i="0" u="none" strike="noStrike" kern="1200" cap="none" spc="0" normalizeH="0" baseline="0" noProof="0" dirty="0">
                <a:ln>
                  <a:noFill/>
                </a:ln>
                <a:solidFill>
                  <a:srgbClr val="0432FF"/>
                </a:solidFill>
                <a:effectLst/>
                <a:uLnTx/>
                <a:uFillTx/>
                <a:latin typeface="Calibri" charset="0"/>
                <a:ea typeface="MS PGothic" pitchFamily="34" charset="-128"/>
              </a:rPr>
            </a:br>
            <a:r>
              <a:rPr kumimoji="0" lang="en-US" sz="3000" b="0" i="1" u="none" strike="noStrike" kern="1200" cap="none" spc="0" normalizeH="0" baseline="0" noProof="0" dirty="0">
                <a:ln>
                  <a:noFill/>
                </a:ln>
                <a:solidFill>
                  <a:srgbClr val="0432FF"/>
                </a:solidFill>
                <a:effectLst/>
                <a:uLnTx/>
                <a:uFillTx/>
                <a:latin typeface="Calibri" charset="0"/>
                <a:ea typeface="MS PGothic" pitchFamily="34" charset="-128"/>
              </a:rPr>
              <a:t>Stephen V Liu, MD</a:t>
            </a:r>
          </a:p>
        </p:txBody>
      </p:sp>
    </p:spTree>
    <p:extLst>
      <p:ext uri="{BB962C8B-B14F-4D97-AF65-F5344CB8AC3E}">
        <p14:creationId xmlns:p14="http://schemas.microsoft.com/office/powerpoint/2010/main" val="2534470822"/>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35088"/>
            <a:ext cx="10358967" cy="1143000"/>
          </a:xfrm>
        </p:spPr>
        <p:txBody>
          <a:bodyPr/>
          <a:lstStyle/>
          <a:p>
            <a:r>
              <a:rPr lang="en-US" dirty="0"/>
              <a:t>Lung Cancer Faculty</a:t>
            </a:r>
          </a:p>
        </p:txBody>
      </p:sp>
      <p:sp>
        <p:nvSpPr>
          <p:cNvPr id="9" name="Text Box 7"/>
          <p:cNvSpPr txBox="1">
            <a:spLocks noChangeArrowheads="1"/>
          </p:cNvSpPr>
          <p:nvPr/>
        </p:nvSpPr>
        <p:spPr bwMode="auto">
          <a:xfrm>
            <a:off x="3383281" y="1484784"/>
            <a:ext cx="6745167" cy="1645920"/>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Stephen V Liu,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Chief of the Division of Hematology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and Oncology</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Associate Professor of Medicine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Georgetown University Hospital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Washington, DC</a:t>
            </a:r>
          </a:p>
        </p:txBody>
      </p:sp>
      <p:pic>
        <p:nvPicPr>
          <p:cNvPr id="17" name="Picture 16">
            <a:extLst>
              <a:ext uri="{FF2B5EF4-FFF2-40B4-BE49-F238E27FC236}">
                <a16:creationId xmlns:a16="http://schemas.microsoft.com/office/drawing/2014/main" id="{A3DBE2E7-AEC4-464A-BE31-1B7D79A3263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64365" y="1484784"/>
            <a:ext cx="1645920" cy="1645920"/>
          </a:xfrm>
          <a:prstGeom prst="rect">
            <a:avLst/>
          </a:prstGeom>
        </p:spPr>
      </p:pic>
      <p:pic>
        <p:nvPicPr>
          <p:cNvPr id="5" name="Picture 4">
            <a:extLst>
              <a:ext uri="{FF2B5EF4-FFF2-40B4-BE49-F238E27FC236}">
                <a16:creationId xmlns:a16="http://schemas.microsoft.com/office/drawing/2014/main" id="{06A2E64F-41E5-E5AE-E144-8CEFCFF3B2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4365" y="4149080"/>
            <a:ext cx="1645920" cy="1645920"/>
          </a:xfrm>
          <a:prstGeom prst="rect">
            <a:avLst/>
          </a:prstGeom>
        </p:spPr>
      </p:pic>
      <p:sp>
        <p:nvSpPr>
          <p:cNvPr id="6" name="Text Box 7">
            <a:extLst>
              <a:ext uri="{FF2B5EF4-FFF2-40B4-BE49-F238E27FC236}">
                <a16:creationId xmlns:a16="http://schemas.microsoft.com/office/drawing/2014/main" id="{CD1C45C4-D4D9-57FC-F075-400B3462E95E}"/>
              </a:ext>
            </a:extLst>
          </p:cNvPr>
          <p:cNvSpPr txBox="1">
            <a:spLocks noChangeArrowheads="1"/>
          </p:cNvSpPr>
          <p:nvPr/>
        </p:nvSpPr>
        <p:spPr bwMode="auto">
          <a:xfrm>
            <a:off x="3383280" y="4149081"/>
            <a:ext cx="6311148" cy="2214588"/>
          </a:xfrm>
          <a:prstGeom prst="rect">
            <a:avLst/>
          </a:prstGeom>
          <a:noFill/>
          <a:ln w="9525">
            <a:noFill/>
            <a:miter lim="800000"/>
            <a:headEnd/>
            <a:tailEnd/>
          </a:ln>
        </p:spPr>
        <p:txBody>
          <a:bodyPr lIns="91440" tIns="0" rIns="0" bIns="0">
            <a:prstTxWarp prst="textNoShape">
              <a:avLst/>
            </a:prstTxWarp>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rPr>
              <a:t>Stephen “Fred” Divers, MD</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Chief Medical Officer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American Oncology Network </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Board Executive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Community Oncology Alliance</a:t>
            </a:r>
          </a:p>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rPr>
              <a:t>Hot Springs, Arkansas</a:t>
            </a:r>
          </a:p>
        </p:txBody>
      </p:sp>
    </p:spTree>
    <p:custDataLst>
      <p:tags r:id="rId1"/>
    </p:custDataLst>
    <p:extLst>
      <p:ext uri="{BB962C8B-B14F-4D97-AF65-F5344CB8AC3E}">
        <p14:creationId xmlns:p14="http://schemas.microsoft.com/office/powerpoint/2010/main" val="37780150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0"/>
            <a:ext cx="10358967" cy="1143000"/>
          </a:xfrm>
        </p:spPr>
        <p:txBody>
          <a:bodyPr/>
          <a:lstStyle/>
          <a:p>
            <a:r>
              <a:rPr lang="en-US" sz="3200" dirty="0"/>
              <a:t>Dr Liu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9FA1D6CF-488A-7449-95CE-456E2392856B}"/>
              </a:ext>
            </a:extLst>
          </p:cNvPr>
          <p:cNvGraphicFramePr>
            <a:graphicFrameLocks/>
          </p:cNvGraphicFramePr>
          <p:nvPr/>
        </p:nvGraphicFramePr>
        <p:xfrm>
          <a:off x="1303668" y="1556792"/>
          <a:ext cx="9576202" cy="3977640"/>
        </p:xfrm>
        <a:graphic>
          <a:graphicData uri="http://schemas.openxmlformats.org/drawingml/2006/table">
            <a:tbl>
              <a:tblPr firstRow="1" bandRow="1">
                <a:tableStyleId>{F2DE63D5-997A-4646-A377-4702673A728D}</a:tableStyleId>
              </a:tblPr>
              <a:tblGrid>
                <a:gridCol w="2720293">
                  <a:extLst>
                    <a:ext uri="{9D8B030D-6E8A-4147-A177-3AD203B41FA5}">
                      <a16:colId xmlns:a16="http://schemas.microsoft.com/office/drawing/2014/main" val="20000"/>
                    </a:ext>
                  </a:extLst>
                </a:gridCol>
                <a:gridCol w="6855909">
                  <a:extLst>
                    <a:ext uri="{9D8B030D-6E8A-4147-A177-3AD203B41FA5}">
                      <a16:colId xmlns:a16="http://schemas.microsoft.com/office/drawing/2014/main" val="545933498"/>
                    </a:ext>
                  </a:extLst>
                </a:gridCol>
              </a:tblGrid>
              <a:tr h="752078">
                <a:tc>
                  <a:txBody>
                    <a:bodyPr/>
                    <a:lstStyle/>
                    <a:p>
                      <a:r>
                        <a:rPr lang="en-US" b="1" dirty="0">
                          <a:solidFill>
                            <a:schemeClr val="tx1"/>
                          </a:solidFill>
                        </a:rPr>
                        <a:t>Consulting Agreements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AbbVie Inc, Amgen Inc, AstraZeneca Pharmaceuticals LP, Boehringer Ingelheim Pharmaceuticals Inc, Bristol Myers Squibb, Daiichi Sankyo Inc, Ellipses Pharma, Genentech, a member of the Roche Group, Gilead Sciences Inc, GSK, Jazz Pharmaceuticals Inc, Johnson &amp; Johnson, Merck, Merus, Natera, Novartis, </a:t>
                      </a:r>
                      <a:r>
                        <a:rPr lang="en-US" b="0" dirty="0" err="1">
                          <a:solidFill>
                            <a:schemeClr val="tx1"/>
                          </a:solidFill>
                        </a:rPr>
                        <a:t>Nuvalent</a:t>
                      </a:r>
                      <a:r>
                        <a:rPr lang="en-US" b="0" dirty="0">
                          <a:solidFill>
                            <a:schemeClr val="tx1"/>
                          </a:solidFill>
                        </a:rPr>
                        <a:t>, OSE Immunotherapeutics, Pfizer Inc, PharmaMar, Regeneron Pharmaceuticals Inc, Revolution Medicines Inc, Rigel Pharmaceuticals Inc, </a:t>
                      </a:r>
                      <a:r>
                        <a:rPr lang="en-US" b="0" dirty="0" err="1">
                          <a:solidFill>
                            <a:schemeClr val="tx1"/>
                          </a:solidFill>
                        </a:rPr>
                        <a:t>SystImmune</a:t>
                      </a:r>
                      <a:r>
                        <a:rPr lang="en-US" b="0" dirty="0">
                          <a:solidFill>
                            <a:schemeClr val="tx1"/>
                          </a:solidFill>
                        </a:rPr>
                        <a:t> Inc, Takeda Pharmaceuticals USA Inc, Yuhan Corporation</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752078">
                <a:tc>
                  <a:txBody>
                    <a:bodyPr/>
                    <a:lstStyle/>
                    <a:p>
                      <a:r>
                        <a:rPr lang="en-US" b="1" dirty="0">
                          <a:solidFill>
                            <a:schemeClr val="tx1"/>
                          </a:solidFill>
                        </a:rPr>
                        <a:t>Contracted Research</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dirty="0">
                          <a:solidFill>
                            <a:schemeClr val="tx1"/>
                          </a:solidFill>
                        </a:rPr>
                        <a:t>AbbVie Inc, Alkermes, Amgen Inc, AstraZeneca Pharmaceuticals LP, </a:t>
                      </a:r>
                      <a:r>
                        <a:rPr lang="en-US" dirty="0" err="1">
                          <a:solidFill>
                            <a:schemeClr val="tx1"/>
                          </a:solidFill>
                        </a:rPr>
                        <a:t>Avenzo</a:t>
                      </a:r>
                      <a:r>
                        <a:rPr lang="en-US" dirty="0">
                          <a:solidFill>
                            <a:schemeClr val="tx1"/>
                          </a:solidFill>
                        </a:rPr>
                        <a:t> Therapeutics, BioNTech SE, Cogent Biosciences, Duality Biologics, Ellipses Pharma, Genentech, a member of the Roche Group, Gilead Sciences Inc, </a:t>
                      </a:r>
                      <a:r>
                        <a:rPr lang="en-US" dirty="0" err="1">
                          <a:solidFill>
                            <a:schemeClr val="tx1"/>
                          </a:solidFill>
                        </a:rPr>
                        <a:t>Henlius</a:t>
                      </a:r>
                      <a:r>
                        <a:rPr lang="en-US" dirty="0">
                          <a:solidFill>
                            <a:schemeClr val="tx1"/>
                          </a:solidFill>
                        </a:rPr>
                        <a:t>, </a:t>
                      </a:r>
                      <a:r>
                        <a:rPr lang="en-US" dirty="0" err="1">
                          <a:solidFill>
                            <a:schemeClr val="tx1"/>
                          </a:solidFill>
                        </a:rPr>
                        <a:t>MediLink</a:t>
                      </a:r>
                      <a:r>
                        <a:rPr lang="en-US" dirty="0">
                          <a:solidFill>
                            <a:schemeClr val="tx1"/>
                          </a:solidFill>
                        </a:rPr>
                        <a:t> Therapeutics, Merck, Merus, </a:t>
                      </a:r>
                      <a:r>
                        <a:rPr lang="en-US" dirty="0" err="1">
                          <a:solidFill>
                            <a:schemeClr val="tx1"/>
                          </a:solidFill>
                        </a:rPr>
                        <a:t>Nuvalent</a:t>
                      </a:r>
                      <a:r>
                        <a:rPr lang="en-US" dirty="0">
                          <a:solidFill>
                            <a:schemeClr val="tx1"/>
                          </a:solidFill>
                        </a:rPr>
                        <a:t>, </a:t>
                      </a:r>
                      <a:r>
                        <a:rPr lang="en-US" dirty="0" err="1">
                          <a:solidFill>
                            <a:schemeClr val="tx1"/>
                          </a:solidFill>
                        </a:rPr>
                        <a:t>Nuvation</a:t>
                      </a:r>
                      <a:r>
                        <a:rPr lang="en-US" dirty="0">
                          <a:solidFill>
                            <a:schemeClr val="tx1"/>
                          </a:solidFill>
                        </a:rPr>
                        <a:t> Bio Inc, OSE Immunotherapeutics, Puma Biotechnology Inc, </a:t>
                      </a:r>
                      <a:r>
                        <a:rPr lang="en-US" dirty="0" err="1">
                          <a:solidFill>
                            <a:schemeClr val="tx1"/>
                          </a:solidFill>
                        </a:rPr>
                        <a:t>Synthekine</a:t>
                      </a:r>
                      <a:r>
                        <a:rPr lang="en-US" dirty="0">
                          <a:solidFill>
                            <a:schemeClr val="tx1"/>
                          </a:solidFill>
                        </a:rPr>
                        <a:t>, </a:t>
                      </a:r>
                      <a:r>
                        <a:rPr lang="en-US" dirty="0" err="1">
                          <a:solidFill>
                            <a:schemeClr val="tx1"/>
                          </a:solidFill>
                        </a:rPr>
                        <a:t>SystImmune</a:t>
                      </a:r>
                      <a:r>
                        <a:rPr lang="en-US" dirty="0">
                          <a:solidFill>
                            <a:schemeClr val="tx1"/>
                          </a:solidFill>
                        </a:rPr>
                        <a:t>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100646"/>
                  </a:ext>
                </a:extLst>
              </a:tr>
            </a:tbl>
          </a:graphicData>
        </a:graphic>
      </p:graphicFrame>
    </p:spTree>
    <p:custDataLst>
      <p:tags r:id="rId1"/>
    </p:custDataLst>
    <p:extLst>
      <p:ext uri="{BB962C8B-B14F-4D97-AF65-F5344CB8AC3E}">
        <p14:creationId xmlns:p14="http://schemas.microsoft.com/office/powerpoint/2010/main" val="3147062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0488A-6B81-338A-1BF2-69D3D09D13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A455-898F-058B-005E-2178639E8040}"/>
              </a:ext>
            </a:extLst>
          </p:cNvPr>
          <p:cNvSpPr>
            <a:spLocks noGrp="1"/>
          </p:cNvSpPr>
          <p:nvPr>
            <p:ph type="title"/>
          </p:nvPr>
        </p:nvSpPr>
        <p:spPr>
          <a:xfrm>
            <a:off x="912286" y="0"/>
            <a:ext cx="10358967" cy="1143000"/>
          </a:xfrm>
        </p:spPr>
        <p:txBody>
          <a:bodyPr/>
          <a:lstStyle/>
          <a:p>
            <a:r>
              <a:rPr lang="en-US" sz="3200" dirty="0"/>
              <a:t>Dr Divers </a:t>
            </a:r>
            <a:r>
              <a:rPr lang="en-US" sz="3200" dirty="0">
                <a:solidFill>
                  <a:srgbClr val="0432FF"/>
                </a:solidFill>
              </a:rPr>
              <a:t>— Disclosures</a:t>
            </a:r>
          </a:p>
        </p:txBody>
      </p:sp>
      <p:graphicFrame>
        <p:nvGraphicFramePr>
          <p:cNvPr id="4" name="Content Placeholder 3">
            <a:extLst>
              <a:ext uri="{FF2B5EF4-FFF2-40B4-BE49-F238E27FC236}">
                <a16:creationId xmlns:a16="http://schemas.microsoft.com/office/drawing/2014/main" id="{F167FE00-437E-E5F1-E0F2-27C6755E73C5}"/>
              </a:ext>
            </a:extLst>
          </p:cNvPr>
          <p:cNvGraphicFramePr>
            <a:graphicFrameLocks/>
          </p:cNvGraphicFramePr>
          <p:nvPr/>
        </p:nvGraphicFramePr>
        <p:xfrm>
          <a:off x="2063551" y="2204864"/>
          <a:ext cx="8568953" cy="1584176"/>
        </p:xfrm>
        <a:graphic>
          <a:graphicData uri="http://schemas.openxmlformats.org/drawingml/2006/table">
            <a:tbl>
              <a:tblPr firstRow="1" bandRow="1">
                <a:tableStyleId>{F2DE63D5-997A-4646-A377-4702673A728D}</a:tableStyleId>
              </a:tblPr>
              <a:tblGrid>
                <a:gridCol w="2552775">
                  <a:extLst>
                    <a:ext uri="{9D8B030D-6E8A-4147-A177-3AD203B41FA5}">
                      <a16:colId xmlns:a16="http://schemas.microsoft.com/office/drawing/2014/main" val="20000"/>
                    </a:ext>
                  </a:extLst>
                </a:gridCol>
                <a:gridCol w="6016178">
                  <a:extLst>
                    <a:ext uri="{9D8B030D-6E8A-4147-A177-3AD203B41FA5}">
                      <a16:colId xmlns:a16="http://schemas.microsoft.com/office/drawing/2014/main" val="545933498"/>
                    </a:ext>
                  </a:extLst>
                </a:gridCol>
              </a:tblGrid>
              <a:tr h="1584176">
                <a:tc>
                  <a:txBody>
                    <a:bodyPr/>
                    <a:lstStyle/>
                    <a:p>
                      <a:r>
                        <a:rPr lang="en-US" b="1" dirty="0">
                          <a:solidFill>
                            <a:schemeClr val="tx1"/>
                          </a:solidFill>
                        </a:rPr>
                        <a:t>Advisory Committees</a:t>
                      </a:r>
                      <a:endParaRPr lang="en-US" sz="1800" b="1"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b="0" dirty="0">
                          <a:solidFill>
                            <a:schemeClr val="tx1"/>
                          </a:solidFill>
                        </a:rPr>
                        <a:t>Daiichi Sankyo Inc</a:t>
                      </a:r>
                      <a:endParaRPr lang="en-US" sz="1800" b="0" kern="1200" dirty="0">
                        <a:solidFill>
                          <a:schemeClr val="tx1"/>
                        </a:solidFill>
                        <a:effectLst/>
                        <a:latin typeface="+mn-lt"/>
                        <a:ea typeface="+mn-ea"/>
                        <a:cs typeface="+mn-cs"/>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8508533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AA515-82B0-B4F5-5A7F-97F006C51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F399E-65DD-6B32-C9A3-71D710A5205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Non-Small Cell Lung Cancer</a:t>
            </a:r>
            <a:endParaRPr lang="en-US" dirty="0"/>
          </a:p>
        </p:txBody>
      </p:sp>
      <p:graphicFrame>
        <p:nvGraphicFramePr>
          <p:cNvPr id="4" name="Content Placeholder 3">
            <a:extLst>
              <a:ext uri="{FF2B5EF4-FFF2-40B4-BE49-F238E27FC236}">
                <a16:creationId xmlns:a16="http://schemas.microsoft.com/office/drawing/2014/main" id="{69B93050-A692-63DE-6099-43E84F424734}"/>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16906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59F9-FFE3-EAD5-13E9-B9AC3EE9D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A29FB-CAAB-3D9F-29FA-CF7F0AE84215}"/>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EGFR Mutation</a:t>
            </a:r>
            <a:endParaRPr lang="en-US" dirty="0"/>
          </a:p>
        </p:txBody>
      </p:sp>
      <p:graphicFrame>
        <p:nvGraphicFramePr>
          <p:cNvPr id="4" name="Content Placeholder 3">
            <a:extLst>
              <a:ext uri="{FF2B5EF4-FFF2-40B4-BE49-F238E27FC236}">
                <a16:creationId xmlns:a16="http://schemas.microsoft.com/office/drawing/2014/main" id="{7FE9686A-4539-1242-0EAF-A14C752C5213}"/>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01702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59F9-FFE3-EAD5-13E9-B9AC3EE9D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A29FB-CAAB-3D9F-29FA-CF7F0AE84215}"/>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ALK Rearrangement</a:t>
            </a:r>
            <a:endParaRPr lang="en-US" dirty="0"/>
          </a:p>
        </p:txBody>
      </p:sp>
      <p:graphicFrame>
        <p:nvGraphicFramePr>
          <p:cNvPr id="4" name="Content Placeholder 3">
            <a:extLst>
              <a:ext uri="{FF2B5EF4-FFF2-40B4-BE49-F238E27FC236}">
                <a16:creationId xmlns:a16="http://schemas.microsoft.com/office/drawing/2014/main" id="{7FE9686A-4539-1242-0EAF-A14C752C5213}"/>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82191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AC98-F8AB-DCA4-234A-B4E4CB9818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3AD37D-67E3-1D67-23EE-BD2EF28D551F}"/>
              </a:ext>
            </a:extLst>
          </p:cNvPr>
          <p:cNvSpPr>
            <a:spLocks noGrp="1"/>
          </p:cNvSpPr>
          <p:nvPr>
            <p:ph type="title"/>
          </p:nvPr>
        </p:nvSpPr>
        <p:spPr>
          <a:xfrm>
            <a:off x="838200" y="314126"/>
            <a:ext cx="10777151" cy="857388"/>
          </a:xfrm>
        </p:spPr>
        <p:txBody>
          <a:bodyPr/>
          <a:lstStyle/>
          <a:p>
            <a:r>
              <a:rPr lang="en-US" sz="3600" dirty="0"/>
              <a:t>Snapshot of AON Practice</a:t>
            </a:r>
            <a:br>
              <a:rPr lang="en-US" sz="3600" dirty="0"/>
            </a:br>
            <a:r>
              <a:rPr lang="en-US" dirty="0">
                <a:solidFill>
                  <a:schemeClr val="tx2">
                    <a:lumMod val="20000"/>
                    <a:lumOff val="80000"/>
                  </a:schemeClr>
                </a:solidFill>
              </a:rPr>
              <a:t>DLBCL</a:t>
            </a:r>
            <a:endParaRPr lang="en-US" dirty="0"/>
          </a:p>
        </p:txBody>
      </p:sp>
      <p:graphicFrame>
        <p:nvGraphicFramePr>
          <p:cNvPr id="4" name="Content Placeholder 3">
            <a:extLst>
              <a:ext uri="{FF2B5EF4-FFF2-40B4-BE49-F238E27FC236}">
                <a16:creationId xmlns:a16="http://schemas.microsoft.com/office/drawing/2014/main" id="{C4982394-DD7F-9316-BF4D-3CC1D0C7818A}"/>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1990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59F9-FFE3-EAD5-13E9-B9AC3EE9D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A29FB-CAAB-3D9F-29FA-CF7F0AE84215}"/>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ROS1 Rearrangement</a:t>
            </a:r>
            <a:endParaRPr lang="en-US" dirty="0"/>
          </a:p>
        </p:txBody>
      </p:sp>
      <p:graphicFrame>
        <p:nvGraphicFramePr>
          <p:cNvPr id="4" name="Content Placeholder 3">
            <a:extLst>
              <a:ext uri="{FF2B5EF4-FFF2-40B4-BE49-F238E27FC236}">
                <a16:creationId xmlns:a16="http://schemas.microsoft.com/office/drawing/2014/main" id="{7FE9686A-4539-1242-0EAF-A14C752C5213}"/>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56714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F59F9-FFE3-EAD5-13E9-B9AC3EE9D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A29FB-CAAB-3D9F-29FA-CF7F0AE84215}"/>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KRAS Mutation</a:t>
            </a:r>
            <a:endParaRPr lang="en-US" dirty="0"/>
          </a:p>
        </p:txBody>
      </p:sp>
      <p:graphicFrame>
        <p:nvGraphicFramePr>
          <p:cNvPr id="4" name="Content Placeholder 3">
            <a:extLst>
              <a:ext uri="{FF2B5EF4-FFF2-40B4-BE49-F238E27FC236}">
                <a16:creationId xmlns:a16="http://schemas.microsoft.com/office/drawing/2014/main" id="{7FE9686A-4539-1242-0EAF-A14C752C5213}"/>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901811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3D0E-0694-0BDB-873F-39AE3C68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160-120B-6C76-6BC1-75EAB7F84CA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HER2 Alterations</a:t>
            </a:r>
            <a:endParaRPr lang="en-US" dirty="0"/>
          </a:p>
        </p:txBody>
      </p:sp>
      <p:graphicFrame>
        <p:nvGraphicFramePr>
          <p:cNvPr id="4" name="Content Placeholder 3">
            <a:extLst>
              <a:ext uri="{FF2B5EF4-FFF2-40B4-BE49-F238E27FC236}">
                <a16:creationId xmlns:a16="http://schemas.microsoft.com/office/drawing/2014/main" id="{51E61C6A-6C1B-15F1-8582-4EBD5BAB50C6}"/>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61952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3D0E-0694-0BDB-873F-39AE3C68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160-120B-6C76-6BC1-75EAB7F84CA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NSCLC with MET Alterations</a:t>
            </a:r>
            <a:endParaRPr lang="en-US" dirty="0"/>
          </a:p>
        </p:txBody>
      </p:sp>
      <p:graphicFrame>
        <p:nvGraphicFramePr>
          <p:cNvPr id="4" name="Content Placeholder 3">
            <a:extLst>
              <a:ext uri="{FF2B5EF4-FFF2-40B4-BE49-F238E27FC236}">
                <a16:creationId xmlns:a16="http://schemas.microsoft.com/office/drawing/2014/main" id="{51E61C6A-6C1B-15F1-8582-4EBD5BAB50C6}"/>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36053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3D0E-0694-0BDB-873F-39AE3C68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160-120B-6C76-6BC1-75EAB7F84CA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Small Cell Lung Cancer (SCLC)</a:t>
            </a:r>
            <a:endParaRPr lang="en-US" dirty="0"/>
          </a:p>
        </p:txBody>
      </p:sp>
      <p:graphicFrame>
        <p:nvGraphicFramePr>
          <p:cNvPr id="4" name="Content Placeholder 3">
            <a:extLst>
              <a:ext uri="{FF2B5EF4-FFF2-40B4-BE49-F238E27FC236}">
                <a16:creationId xmlns:a16="http://schemas.microsoft.com/office/drawing/2014/main" id="{51E61C6A-6C1B-15F1-8582-4EBD5BAB50C6}"/>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27421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3D0E-0694-0BDB-873F-39AE3C68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160-120B-6C76-6BC1-75EAB7F84CA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SCLC — Immunotherapy</a:t>
            </a:r>
            <a:endParaRPr lang="en-US" dirty="0"/>
          </a:p>
        </p:txBody>
      </p:sp>
      <p:graphicFrame>
        <p:nvGraphicFramePr>
          <p:cNvPr id="4" name="Content Placeholder 3">
            <a:extLst>
              <a:ext uri="{FF2B5EF4-FFF2-40B4-BE49-F238E27FC236}">
                <a16:creationId xmlns:a16="http://schemas.microsoft.com/office/drawing/2014/main" id="{51E61C6A-6C1B-15F1-8582-4EBD5BAB50C6}"/>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54409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3D0E-0694-0BDB-873F-39AE3C6820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160-120B-6C76-6BC1-75EAB7F84CA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SCLC — Other Treatments</a:t>
            </a:r>
            <a:endParaRPr lang="en-US" dirty="0"/>
          </a:p>
        </p:txBody>
      </p:sp>
      <p:graphicFrame>
        <p:nvGraphicFramePr>
          <p:cNvPr id="4" name="Content Placeholder 3">
            <a:extLst>
              <a:ext uri="{FF2B5EF4-FFF2-40B4-BE49-F238E27FC236}">
                <a16:creationId xmlns:a16="http://schemas.microsoft.com/office/drawing/2014/main" id="{51E61C6A-6C1B-15F1-8582-4EBD5BAB50C6}"/>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67333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090E7-588F-ACE5-8320-5D57984C7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9962CA-B362-76C6-CBC4-4DDED8B10D7A}"/>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D84FFCB6-B40A-EA85-BA30-6B1A4014F136}"/>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Liu</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charset="0"/>
                <a:ea typeface="MS PGothic" pitchFamily="34" charset="-128"/>
              </a:rPr>
              <a:t>EGFR Mutations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HER2 Alterations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212121"/>
                </a:solidFill>
                <a:effectLst/>
                <a:uLnTx/>
                <a:uFillTx/>
                <a:latin typeface="Calibri" charset="0"/>
                <a:ea typeface="Times New Roman" panose="02020603050405020304" pitchFamily="18" charset="0"/>
                <a:cs typeface="Times New Roman" panose="02020603050405020304" pitchFamily="18" charset="0"/>
              </a:rPr>
              <a:t>ALK Fusions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Available and Investigational Immunotherapies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Small Cell Lung Cancer</a:t>
            </a:r>
          </a:p>
        </p:txBody>
      </p:sp>
    </p:spTree>
    <p:extLst>
      <p:ext uri="{BB962C8B-B14F-4D97-AF65-F5344CB8AC3E}">
        <p14:creationId xmlns:p14="http://schemas.microsoft.com/office/powerpoint/2010/main" val="7141671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DFE7B-408F-AB9B-E7A7-AE11801BA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D1DB4-6331-74D4-24B8-3A37631AE8F2}"/>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229DA7E6-3292-DD5B-65B6-B612ED6AB65E}"/>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74-year-old woman with a PMH of breast cancer is diagnosed with EGFR exon 21 L858R-mutant metastatic NSCLC. S/p first-line carboplatin/pemetrexed/</a:t>
            </a:r>
            <a:br>
              <a:rPr lang="en-US" sz="2400" dirty="0">
                <a:solidFill>
                  <a:srgbClr val="171AA2"/>
                </a:solidFill>
              </a:rPr>
            </a:br>
            <a:r>
              <a:rPr lang="en-US" sz="2400" dirty="0">
                <a:solidFill>
                  <a:srgbClr val="171AA2"/>
                </a:solidFill>
              </a:rPr>
              <a:t>osimertinib. Currently receiving Dato-DXd and doing well. </a:t>
            </a:r>
          </a:p>
          <a:p>
            <a:pPr marL="98425" indent="0">
              <a:lnSpc>
                <a:spcPct val="100000"/>
              </a:lnSpc>
              <a:spcBef>
                <a:spcPts val="264"/>
              </a:spcBef>
              <a:buNone/>
            </a:pPr>
            <a:r>
              <a:rPr lang="en-US" sz="2400" dirty="0">
                <a:solidFill>
                  <a:srgbClr val="171AA2"/>
                </a:solidFill>
              </a:rPr>
              <a:t>                                                                                               Stephen “Fred” Divers, MD 		</a:t>
            </a:r>
          </a:p>
          <a:p>
            <a:pPr marL="98425" indent="0">
              <a:lnSpc>
                <a:spcPct val="100000"/>
              </a:lnSpc>
              <a:buNone/>
            </a:pPr>
            <a:r>
              <a:rPr lang="en-US" sz="2400" dirty="0">
                <a:solidFill>
                  <a:schemeClr val="tx1"/>
                </a:solidFill>
              </a:rPr>
              <a:t>How do you select first-line treatment for EGFR-mutant metastatic NSCLC?</a:t>
            </a:r>
          </a:p>
          <a:p>
            <a:pPr marL="98425" indent="0">
              <a:lnSpc>
                <a:spcPct val="100000"/>
              </a:lnSpc>
              <a:buNone/>
            </a:pPr>
            <a:r>
              <a:rPr lang="en-US" sz="2400" dirty="0">
                <a:solidFill>
                  <a:schemeClr val="tx1"/>
                </a:solidFill>
              </a:rPr>
              <a:t>How do you select second- and later-line treatment for EGFR-mutant metastatic NSCLC, and how does that vary based on the specific first-line therapy received? How does the duration of response to up-front therapy affect your decision?</a:t>
            </a: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0650352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1CE3-9CF3-CFB1-3C91-FFB203D20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510157-3C1D-8DEB-31EC-B0DB5B438F32}"/>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6467119C-0BAD-426D-9F42-76E258DE5E8C}"/>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Where in the treatment sequence are you most likely to employ </a:t>
            </a:r>
            <a:r>
              <a:rPr lang="en-US" sz="2400" dirty="0" err="1">
                <a:solidFill>
                  <a:schemeClr val="tx1"/>
                </a:solidFill>
              </a:rPr>
              <a:t>datopotamab</a:t>
            </a:r>
            <a:r>
              <a:rPr lang="en-US" sz="2400" dirty="0">
                <a:solidFill>
                  <a:schemeClr val="tx1"/>
                </a:solidFill>
              </a:rPr>
              <a:t> deruxtecan (Dato-</a:t>
            </a:r>
            <a:r>
              <a:rPr lang="en-US" sz="2400" dirty="0" err="1">
                <a:solidFill>
                  <a:schemeClr val="tx1"/>
                </a:solidFill>
              </a:rPr>
              <a:t>DXd</a:t>
            </a:r>
            <a:r>
              <a:rPr lang="en-US" sz="2400" dirty="0">
                <a:solidFill>
                  <a:schemeClr val="tx1"/>
                </a:solidFill>
              </a:rPr>
              <a:t>) for patients with EGFR-mutated NSCLC? Are you comfortable using it for patients with uncommon EGFR mutations?</a:t>
            </a:r>
          </a:p>
          <a:p>
            <a:pPr marL="98425" indent="0">
              <a:lnSpc>
                <a:spcPct val="100000"/>
              </a:lnSpc>
              <a:buNone/>
            </a:pPr>
            <a:r>
              <a:rPr lang="en-US" sz="2400" dirty="0">
                <a:solidFill>
                  <a:schemeClr val="tx1"/>
                </a:solidFill>
              </a:rPr>
              <a:t>In your experience, how does the global tolerability of Dato-DXd compare to that of traditional chemotherapy? Is it better tolerated or about the same?</a:t>
            </a:r>
          </a:p>
          <a:p>
            <a:pPr marL="98425" indent="0">
              <a:lnSpc>
                <a:spcPct val="100000"/>
              </a:lnSpc>
              <a:buNone/>
            </a:pPr>
            <a:r>
              <a:rPr lang="en-US" sz="2400" dirty="0">
                <a:solidFill>
                  <a:schemeClr val="tx1"/>
                </a:solidFill>
              </a:rPr>
              <a:t>What prophylactic measures do you recommend for your patients who are about to start treatment with Dato-DXd to reduce the risk of side effects?</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9298595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84CBB-A5EE-4F2A-7B4E-3C03515E6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95D66D-441F-BBB0-1D73-68BA74426A18}"/>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DLBCL — </a:t>
            </a:r>
            <a:r>
              <a:rPr lang="en-US" dirty="0" err="1">
                <a:solidFill>
                  <a:schemeClr val="tx2">
                    <a:lumMod val="20000"/>
                    <a:lumOff val="80000"/>
                  </a:schemeClr>
                </a:solidFill>
              </a:rPr>
              <a:t>Polatuzumab</a:t>
            </a:r>
            <a:r>
              <a:rPr lang="en-US" dirty="0">
                <a:solidFill>
                  <a:schemeClr val="tx2">
                    <a:lumMod val="20000"/>
                    <a:lumOff val="80000"/>
                  </a:schemeClr>
                </a:solidFill>
              </a:rPr>
              <a:t> vedotin </a:t>
            </a:r>
            <a:endParaRPr lang="en-US" dirty="0"/>
          </a:p>
        </p:txBody>
      </p:sp>
      <p:graphicFrame>
        <p:nvGraphicFramePr>
          <p:cNvPr id="4" name="Content Placeholder 3">
            <a:extLst>
              <a:ext uri="{FF2B5EF4-FFF2-40B4-BE49-F238E27FC236}">
                <a16:creationId xmlns:a16="http://schemas.microsoft.com/office/drawing/2014/main" id="{E12837EF-3135-93B9-FF6A-8E922A154528}"/>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37403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6484E-033D-C76B-2DBC-63F9A2886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8F1E11-9354-3E96-170D-63E49E4A4B4A}"/>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0E938F1A-88BA-6C35-635D-FDD2A7E1C821}"/>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Do you always rebiopsy after disease progression on first-line osimertinib with or without chemotherapy? How often do you encounter patients with MET overexpression or amplification in this scenario? </a:t>
            </a:r>
          </a:p>
          <a:p>
            <a:pPr marL="98425" indent="0">
              <a:lnSpc>
                <a:spcPct val="100000"/>
              </a:lnSpc>
              <a:buNone/>
            </a:pPr>
            <a:r>
              <a:rPr lang="en-US" sz="2400" dirty="0">
                <a:solidFill>
                  <a:schemeClr val="tx1"/>
                </a:solidFill>
              </a:rPr>
              <a:t>How do you envision osimertinib/</a:t>
            </a:r>
            <a:r>
              <a:rPr lang="en-US" sz="2400" dirty="0" err="1">
                <a:solidFill>
                  <a:schemeClr val="tx1"/>
                </a:solidFill>
              </a:rPr>
              <a:t>savolitinib</a:t>
            </a:r>
            <a:r>
              <a:rPr lang="en-US" sz="2400" dirty="0">
                <a:solidFill>
                  <a:schemeClr val="tx1"/>
                </a:solidFill>
              </a:rPr>
              <a:t> fitting in relative to other available therapies for these patients?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8700170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B9804B-7836-A079-DFFE-72D11FE9F3D2}"/>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0AD6DB54-6AC3-FC5D-C9F4-B699D0134D8C}"/>
              </a:ext>
            </a:extLst>
          </p:cNvPr>
          <p:cNvSpPr>
            <a:spLocks noGrp="1"/>
          </p:cNvSpPr>
          <p:nvPr>
            <p:ph type="title"/>
          </p:nvPr>
        </p:nvSpPr>
        <p:spPr/>
        <p:txBody>
          <a:bodyPr/>
          <a:lstStyle/>
          <a:p>
            <a:pPr algn="l"/>
            <a:r>
              <a:rPr lang="en-US" dirty="0"/>
              <a:t>TROP2-Targeting Antibody-Drug Conjugates (ADCs) for Non-Small Cell Lung Cancer (NSCLC)</a:t>
            </a:r>
          </a:p>
        </p:txBody>
      </p:sp>
      <p:pic>
        <p:nvPicPr>
          <p:cNvPr id="5" name="Picture 4" descr="graphic file with name overview_graphic_mct-21-0206.jpg">
            <a:extLst>
              <a:ext uri="{FF2B5EF4-FFF2-40B4-BE49-F238E27FC236}">
                <a16:creationId xmlns:a16="http://schemas.microsoft.com/office/drawing/2014/main" id="{6BC2BF8F-C07B-583E-5BB8-ABE7DF22CF3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049654" y="1785352"/>
            <a:ext cx="8338086" cy="4034557"/>
          </a:xfrm>
          <a:prstGeom prst="rect">
            <a:avLst/>
          </a:prstGeom>
        </p:spPr>
      </p:pic>
      <p:sp>
        <p:nvSpPr>
          <p:cNvPr id="7" name="TextBox 6">
            <a:extLst>
              <a:ext uri="{FF2B5EF4-FFF2-40B4-BE49-F238E27FC236}">
                <a16:creationId xmlns:a16="http://schemas.microsoft.com/office/drawing/2014/main" id="{334AEC50-ED40-D3E7-CA59-CC6D8AFA4B79}"/>
              </a:ext>
            </a:extLst>
          </p:cNvPr>
          <p:cNvSpPr txBox="1"/>
          <p:nvPr/>
        </p:nvSpPr>
        <p:spPr>
          <a:xfrm>
            <a:off x="147837" y="6492487"/>
            <a:ext cx="8651928"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1B1B1B"/>
                </a:solidFill>
                <a:effectLst/>
                <a:uLnTx/>
                <a:uFillTx/>
                <a:latin typeface="Calibri"/>
                <a:ea typeface="MS PGothic" charset="0"/>
                <a:cs typeface="+mn-cs"/>
              </a:rPr>
              <a:t>Kuo P et al.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PLoS</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One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2025;20(4):e0321555. </a:t>
            </a:r>
            <a:r>
              <a:rPr kumimoji="0" lang="en-US" sz="1500" b="0" i="0" u="none" strike="noStrike" kern="1200" cap="none" spc="0" normalizeH="0" baseline="0" noProof="0" dirty="0">
                <a:ln>
                  <a:noFill/>
                </a:ln>
                <a:solidFill>
                  <a:srgbClr val="1B1B1B"/>
                </a:solidFill>
                <a:effectLst/>
                <a:uLnTx/>
                <a:uFillTx/>
                <a:latin typeface="Calibri"/>
                <a:ea typeface="MS PGothic" charset="0"/>
                <a:cs typeface="+mn-cs"/>
              </a:rPr>
              <a:t>Okajima D et al. </a:t>
            </a:r>
            <a:r>
              <a:rPr kumimoji="0" lang="en-US" sz="1500" b="0" i="1" u="none" strike="noStrike" kern="1200" cap="none" spc="0" normalizeH="0" baseline="0" noProof="0" dirty="0">
                <a:ln>
                  <a:noFill/>
                </a:ln>
                <a:solidFill>
                  <a:srgbClr val="1B1B1B"/>
                </a:solidFill>
                <a:effectLst/>
                <a:uLnTx/>
                <a:uFillTx/>
                <a:latin typeface="Calibri"/>
                <a:ea typeface="MS PGothic" charset="0"/>
                <a:cs typeface="+mn-cs"/>
              </a:rPr>
              <a:t>Mol Cancer Ther </a:t>
            </a:r>
            <a:r>
              <a:rPr kumimoji="0" lang="en-US" sz="1500" b="0" i="0" u="none" strike="noStrike" kern="1200" cap="none" spc="0" normalizeH="0" baseline="0" noProof="0" dirty="0">
                <a:ln>
                  <a:noFill/>
                </a:ln>
                <a:solidFill>
                  <a:srgbClr val="1B1B1B"/>
                </a:solidFill>
                <a:effectLst/>
                <a:uLnTx/>
                <a:uFillTx/>
                <a:latin typeface="Calibri"/>
                <a:ea typeface="MS PGothic" charset="0"/>
                <a:cs typeface="+mn-cs"/>
              </a:rPr>
              <a:t>2021;20(12):2329-40.</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8" name="TextBox 7">
            <a:extLst>
              <a:ext uri="{FF2B5EF4-FFF2-40B4-BE49-F238E27FC236}">
                <a16:creationId xmlns:a16="http://schemas.microsoft.com/office/drawing/2014/main" id="{BD97CF29-FF35-A576-9227-58DDFEA9F617}"/>
              </a:ext>
            </a:extLst>
          </p:cNvPr>
          <p:cNvSpPr txBox="1"/>
          <p:nvPr/>
        </p:nvSpPr>
        <p:spPr>
          <a:xfrm>
            <a:off x="628650" y="1399180"/>
            <a:ext cx="109899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TROP2 is an intracellular calcium-signaling transducer that is overexpressed in epithelial cancers, including NSCLC. </a:t>
            </a:r>
          </a:p>
        </p:txBody>
      </p:sp>
    </p:spTree>
    <p:extLst>
      <p:ext uri="{BB962C8B-B14F-4D97-AF65-F5344CB8AC3E}">
        <p14:creationId xmlns:p14="http://schemas.microsoft.com/office/powerpoint/2010/main" val="17314172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34CC7C-DB16-76A7-A89C-691A38261ED3}"/>
              </a:ext>
            </a:extLst>
          </p:cNvPr>
          <p:cNvSpPr/>
          <p:nvPr/>
        </p:nvSpPr>
        <p:spPr bwMode="auto">
          <a:xfrm>
            <a:off x="310094" y="1282502"/>
            <a:ext cx="115633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A4467BA-6CC7-B16F-D74C-00F622C40AF9}"/>
              </a:ext>
            </a:extLst>
          </p:cNvPr>
          <p:cNvSpPr>
            <a:spLocks noGrp="1"/>
          </p:cNvSpPr>
          <p:nvPr>
            <p:ph type="title"/>
          </p:nvPr>
        </p:nvSpPr>
        <p:spPr>
          <a:xfrm>
            <a:off x="497042" y="165331"/>
            <a:ext cx="11376402" cy="1143000"/>
          </a:xfrm>
        </p:spPr>
        <p:txBody>
          <a:bodyPr/>
          <a:lstStyle/>
          <a:p>
            <a:pPr algn="l"/>
            <a:r>
              <a:rPr lang="en-US" dirty="0" err="1"/>
              <a:t>Datopotamab</a:t>
            </a:r>
            <a:r>
              <a:rPr lang="en-US" dirty="0"/>
              <a:t> Deruxtecan (Dato-</a:t>
            </a:r>
            <a:r>
              <a:rPr lang="en-US" dirty="0" err="1"/>
              <a:t>DXd</a:t>
            </a:r>
            <a:r>
              <a:rPr lang="en-US" dirty="0"/>
              <a:t>) for EGFR-Mutated NSCLC: Pooled Analysis from the TROPION-Lung01 and TROPION-Lung05 Studies</a:t>
            </a:r>
          </a:p>
        </p:txBody>
      </p:sp>
      <p:sp>
        <p:nvSpPr>
          <p:cNvPr id="6" name="TextBox 5">
            <a:extLst>
              <a:ext uri="{FF2B5EF4-FFF2-40B4-BE49-F238E27FC236}">
                <a16:creationId xmlns:a16="http://schemas.microsoft.com/office/drawing/2014/main" id="{42D381F4-000C-6466-1691-E7C3B3FD4656}"/>
              </a:ext>
            </a:extLst>
          </p:cNvPr>
          <p:cNvSpPr txBox="1"/>
          <p:nvPr/>
        </p:nvSpPr>
        <p:spPr>
          <a:xfrm>
            <a:off x="68334" y="6476801"/>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Ahn MJ et al. ESMO Asia 2024;Abstract LBA7. Ahn MJ et al. </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J </a:t>
            </a:r>
            <a:r>
              <a:rPr kumimoji="0" lang="en-US" sz="1500" b="0" i="1" u="none" strike="noStrike" kern="1200" cap="none" spc="0" normalizeH="0" baseline="0" noProof="0" dirty="0" err="1">
                <a:ln>
                  <a:noFill/>
                </a:ln>
                <a:solidFill>
                  <a:prstClr val="black"/>
                </a:solidFill>
                <a:effectLst/>
                <a:uLnTx/>
                <a:uFillTx/>
                <a:latin typeface="Calibri" panose="020F0502020204030204"/>
                <a:ea typeface="MS PGothic" charset="0"/>
                <a:cs typeface="+mn-cs"/>
              </a:rPr>
              <a:t>Thorac</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 Oncol </a:t>
            </a: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2025;20(11):1669-82.</a:t>
            </a:r>
          </a:p>
        </p:txBody>
      </p:sp>
      <p:pic>
        <p:nvPicPr>
          <p:cNvPr id="8" name="Picture 7">
            <a:extLst>
              <a:ext uri="{FF2B5EF4-FFF2-40B4-BE49-F238E27FC236}">
                <a16:creationId xmlns:a16="http://schemas.microsoft.com/office/drawing/2014/main" id="{DE93A8CE-6C8E-912A-F82D-5D8D7EB5ABDD}"/>
              </a:ext>
            </a:extLst>
          </p:cNvPr>
          <p:cNvPicPr>
            <a:picLocks noChangeAspect="1"/>
          </p:cNvPicPr>
          <p:nvPr/>
        </p:nvPicPr>
        <p:blipFill>
          <a:blip r:embed="rId3"/>
          <a:stretch>
            <a:fillRect/>
          </a:stretch>
        </p:blipFill>
        <p:spPr>
          <a:xfrm>
            <a:off x="318556" y="1736774"/>
            <a:ext cx="11383080" cy="3541351"/>
          </a:xfrm>
          <a:prstGeom prst="rect">
            <a:avLst/>
          </a:prstGeom>
        </p:spPr>
      </p:pic>
      <p:sp>
        <p:nvSpPr>
          <p:cNvPr id="3" name="TextBox 2">
            <a:extLst>
              <a:ext uri="{FF2B5EF4-FFF2-40B4-BE49-F238E27FC236}">
                <a16:creationId xmlns:a16="http://schemas.microsoft.com/office/drawing/2014/main" id="{993DD98A-938A-AE99-CA76-6853A1097063}"/>
              </a:ext>
            </a:extLst>
          </p:cNvPr>
          <p:cNvSpPr txBox="1"/>
          <p:nvPr/>
        </p:nvSpPr>
        <p:spPr>
          <a:xfrm>
            <a:off x="318556" y="5745529"/>
            <a:ext cx="10802777"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Pt-CT = platinum chemotherapy; ORR = objective response rate; BICR = blinded independent central review; BOR = best overall response; DCR = disease control rate; DOR = duration of response; PFS = progression-free survival; OS = overall survival</a:t>
            </a:r>
          </a:p>
        </p:txBody>
      </p:sp>
    </p:spTree>
    <p:extLst>
      <p:ext uri="{BB962C8B-B14F-4D97-AF65-F5344CB8AC3E}">
        <p14:creationId xmlns:p14="http://schemas.microsoft.com/office/powerpoint/2010/main" val="9673201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6916123-5B0E-8FD4-0328-AC2BBC5B39F4}"/>
              </a:ext>
            </a:extLst>
          </p:cNvPr>
          <p:cNvSpPr/>
          <p:nvPr/>
        </p:nvSpPr>
        <p:spPr bwMode="auto">
          <a:xfrm>
            <a:off x="263616" y="1370012"/>
            <a:ext cx="11656306" cy="469891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73583118-F7B0-5E5C-C340-01BD0CD25770}"/>
              </a:ext>
            </a:extLst>
          </p:cNvPr>
          <p:cNvSpPr>
            <a:spLocks noGrp="1"/>
          </p:cNvSpPr>
          <p:nvPr>
            <p:ph type="title"/>
          </p:nvPr>
        </p:nvSpPr>
        <p:spPr/>
        <p:txBody>
          <a:bodyPr/>
          <a:lstStyle/>
          <a:p>
            <a:pPr algn="l"/>
            <a:r>
              <a:rPr lang="en-US" dirty="0"/>
              <a:t>Pooled Analysis from TROPION-Lung01 and TROPION-Lung05: Efficacy </a:t>
            </a:r>
          </a:p>
        </p:txBody>
      </p:sp>
      <p:graphicFrame>
        <p:nvGraphicFramePr>
          <p:cNvPr id="4" name="Table 3">
            <a:extLst>
              <a:ext uri="{FF2B5EF4-FFF2-40B4-BE49-F238E27FC236}">
                <a16:creationId xmlns:a16="http://schemas.microsoft.com/office/drawing/2014/main" id="{F7932433-4D8F-8517-A2A0-933CA8FCFAEC}"/>
              </a:ext>
            </a:extLst>
          </p:cNvPr>
          <p:cNvGraphicFramePr>
            <a:graphicFrameLocks noGrp="1"/>
          </p:cNvGraphicFramePr>
          <p:nvPr/>
        </p:nvGraphicFramePr>
        <p:xfrm>
          <a:off x="3278010" y="1549442"/>
          <a:ext cx="5184421" cy="4340055"/>
        </p:xfrm>
        <a:graphic>
          <a:graphicData uri="http://schemas.openxmlformats.org/drawingml/2006/table">
            <a:tbl>
              <a:tblPr firstRow="1" bandRow="1">
                <a:tableStyleId>{5C22544A-7EE6-4342-B048-85BDC9FD1C3A}</a:tableStyleId>
              </a:tblPr>
              <a:tblGrid>
                <a:gridCol w="2187123">
                  <a:extLst>
                    <a:ext uri="{9D8B030D-6E8A-4147-A177-3AD203B41FA5}">
                      <a16:colId xmlns:a16="http://schemas.microsoft.com/office/drawing/2014/main" val="3053392735"/>
                    </a:ext>
                  </a:extLst>
                </a:gridCol>
                <a:gridCol w="1498649">
                  <a:extLst>
                    <a:ext uri="{9D8B030D-6E8A-4147-A177-3AD203B41FA5}">
                      <a16:colId xmlns:a16="http://schemas.microsoft.com/office/drawing/2014/main" val="3389505952"/>
                    </a:ext>
                  </a:extLst>
                </a:gridCol>
                <a:gridCol w="1498649">
                  <a:extLst>
                    <a:ext uri="{9D8B030D-6E8A-4147-A177-3AD203B41FA5}">
                      <a16:colId xmlns:a16="http://schemas.microsoft.com/office/drawing/2014/main" val="763701854"/>
                    </a:ext>
                  </a:extLst>
                </a:gridCol>
              </a:tblGrid>
              <a:tr h="770962">
                <a:tc>
                  <a:txBody>
                    <a:bodyPr/>
                    <a:lstStyle/>
                    <a:p>
                      <a:r>
                        <a:rPr lang="en-NZ" sz="1200" b="1" u="none" strike="noStrike" cap="none" dirty="0">
                          <a:solidFill>
                            <a:schemeClr val="lt1"/>
                          </a:solidFill>
                          <a:latin typeface="+mn-lt"/>
                          <a:sym typeface="Arial"/>
                        </a:rPr>
                        <a:t>Response</a:t>
                      </a:r>
                      <a:endParaRPr lang="en-NZ" sz="1200" b="1" i="0" u="none" strike="sngStrike" cap="none" dirty="0">
                        <a:solidFill>
                          <a:srgbClr val="FF0000"/>
                        </a:solidFill>
                        <a:latin typeface="+mn-lt"/>
                        <a:ea typeface="+mn-ea"/>
                        <a:cs typeface="+mn-cs"/>
                        <a:sym typeface="Arial"/>
                      </a:endParaRPr>
                    </a:p>
                  </a:txBody>
                  <a:tcPr anchor="ctr">
                    <a:solidFill>
                      <a:srgbClr val="009C95"/>
                    </a:solidFill>
                  </a:tcPr>
                </a:tc>
                <a:tc>
                  <a:txBody>
                    <a:bodyPr/>
                    <a:lstStyle/>
                    <a:p>
                      <a:pPr algn="ctr"/>
                      <a:r>
                        <a:rPr lang="en-NZ" sz="1200" i="1">
                          <a:solidFill>
                            <a:schemeClr val="bg1"/>
                          </a:solidFill>
                          <a:latin typeface="+mn-lt"/>
                        </a:rPr>
                        <a:t>EGFR</a:t>
                      </a:r>
                      <a:r>
                        <a:rPr lang="en-NZ" sz="1200">
                          <a:solidFill>
                            <a:schemeClr val="bg1"/>
                          </a:solidFill>
                          <a:latin typeface="+mn-lt"/>
                        </a:rPr>
                        <a:t>m Pool </a:t>
                      </a:r>
                      <a:br>
                        <a:rPr lang="en-NZ" sz="1200">
                          <a:solidFill>
                            <a:schemeClr val="bg1"/>
                          </a:solidFill>
                          <a:latin typeface="+mn-lt"/>
                        </a:rPr>
                      </a:br>
                      <a:r>
                        <a:rPr lang="en-NZ" sz="1200">
                          <a:solidFill>
                            <a:schemeClr val="bg1"/>
                          </a:solidFill>
                          <a:latin typeface="+mn-lt"/>
                        </a:rPr>
                        <a:t>(N=117) </a:t>
                      </a:r>
                    </a:p>
                  </a:txBody>
                  <a:tcPr marL="45720" marR="45720" anchor="ctr">
                    <a:solidFill>
                      <a:srgbClr val="009C95"/>
                    </a:solidFill>
                  </a:tcPr>
                </a:tc>
                <a:tc>
                  <a:txBody>
                    <a:bodyPr/>
                    <a:lstStyle/>
                    <a:p>
                      <a:pPr algn="ctr"/>
                      <a:r>
                        <a:rPr lang="en-NZ" sz="1200" i="0" dirty="0">
                          <a:solidFill>
                            <a:schemeClr val="bg1"/>
                          </a:solidFill>
                          <a:latin typeface="+mn-lt"/>
                        </a:rPr>
                        <a:t>Prior Osimertinib</a:t>
                      </a:r>
                      <a:br>
                        <a:rPr lang="en-NZ" sz="1200" dirty="0">
                          <a:solidFill>
                            <a:schemeClr val="bg1"/>
                          </a:solidFill>
                          <a:latin typeface="+mn-lt"/>
                        </a:rPr>
                      </a:br>
                      <a:r>
                        <a:rPr lang="en-NZ" sz="1200" dirty="0">
                          <a:solidFill>
                            <a:schemeClr val="bg1"/>
                          </a:solidFill>
                          <a:latin typeface="+mn-lt"/>
                        </a:rPr>
                        <a:t>(N=96) </a:t>
                      </a:r>
                    </a:p>
                  </a:txBody>
                  <a:tcPr marL="45720" marR="45720" anchor="ctr">
                    <a:solidFill>
                      <a:srgbClr val="009C95"/>
                    </a:solidFill>
                  </a:tcPr>
                </a:tc>
                <a:extLst>
                  <a:ext uri="{0D108BD9-81ED-4DB2-BD59-A6C34878D82A}">
                    <a16:rowId xmlns:a16="http://schemas.microsoft.com/office/drawing/2014/main" val="1978031953"/>
                  </a:ext>
                </a:extLst>
              </a:tr>
              <a:tr h="459722">
                <a:tc>
                  <a:txBody>
                    <a:bodyPr/>
                    <a:lstStyle/>
                    <a:p>
                      <a:r>
                        <a:rPr lang="en-US" sz="1200" b="1" dirty="0">
                          <a:solidFill>
                            <a:schemeClr val="tx1"/>
                          </a:solidFill>
                          <a:effectLst/>
                          <a:latin typeface="+mn-lt"/>
                        </a:rPr>
                        <a:t>Confirmed </a:t>
                      </a:r>
                      <a:r>
                        <a:rPr lang="en-US" sz="1200" b="1" dirty="0">
                          <a:effectLst/>
                          <a:latin typeface="+mn-lt"/>
                        </a:rPr>
                        <a:t>ORR,</a:t>
                      </a:r>
                      <a:r>
                        <a:rPr lang="en-US" sz="1200" b="0" baseline="30000" dirty="0">
                          <a:effectLst/>
                          <a:latin typeface="+mn-lt"/>
                        </a:rPr>
                        <a:t>a</a:t>
                      </a:r>
                      <a:r>
                        <a:rPr lang="en-US" sz="1200" b="1" dirty="0">
                          <a:effectLst/>
                          <a:latin typeface="+mn-lt"/>
                        </a:rPr>
                        <a:t> </a:t>
                      </a:r>
                      <a:r>
                        <a:rPr lang="en-US" sz="1200" b="0" dirty="0">
                          <a:solidFill>
                            <a:srgbClr val="000000"/>
                          </a:solidFill>
                          <a:latin typeface="+mn-lt"/>
                        </a:rPr>
                        <a:t>n (%) </a:t>
                      </a:r>
                      <a:br>
                        <a:rPr lang="en-US" sz="1200" b="0" dirty="0">
                          <a:solidFill>
                            <a:srgbClr val="000000"/>
                          </a:solidFill>
                          <a:latin typeface="+mn-lt"/>
                        </a:rPr>
                      </a:br>
                      <a:r>
                        <a:rPr lang="en-US" sz="1200" b="0" baseline="0" dirty="0">
                          <a:solidFill>
                            <a:srgbClr val="000000"/>
                          </a:solidFill>
                          <a:latin typeface="+mn-lt"/>
                        </a:rPr>
                        <a:t>[95% CI]</a:t>
                      </a:r>
                      <a:endParaRPr lang="en-US" sz="1200" b="1" i="0" dirty="0">
                        <a:effectLst/>
                        <a:latin typeface="+mn-lt"/>
                      </a:endParaRPr>
                    </a:p>
                  </a:txBody>
                  <a:tcPr marR="0" marT="27432" marB="36576" anchor="ctr"/>
                </a:tc>
                <a:tc>
                  <a:txBody>
                    <a:bodyPr/>
                    <a:lstStyle/>
                    <a:p>
                      <a:pPr algn="ctr" rtl="0" fontAlgn="base"/>
                      <a:r>
                        <a:rPr lang="en-US" sz="1200" b="0">
                          <a:effectLst/>
                          <a:latin typeface="+mn-lt"/>
                        </a:rPr>
                        <a:t>50 (</a:t>
                      </a:r>
                      <a:r>
                        <a:rPr lang="en-US" sz="1200" b="1">
                          <a:effectLst/>
                          <a:latin typeface="+mn-lt"/>
                        </a:rPr>
                        <a:t>42.7</a:t>
                      </a:r>
                      <a:r>
                        <a:rPr lang="en-US" sz="1200" b="0">
                          <a:effectLst/>
                          <a:latin typeface="+mn-lt"/>
                        </a:rPr>
                        <a:t>)</a:t>
                      </a:r>
                      <a:r>
                        <a:rPr lang="en-US" sz="1200" b="0">
                          <a:solidFill>
                            <a:srgbClr val="000000"/>
                          </a:solidFill>
                          <a:effectLst/>
                          <a:latin typeface="+mn-lt"/>
                        </a:rPr>
                        <a:t> </a:t>
                      </a:r>
                      <a:br>
                        <a:rPr lang="en-US" sz="1200" b="0">
                          <a:solidFill>
                            <a:srgbClr val="000000"/>
                          </a:solidFill>
                          <a:effectLst/>
                          <a:latin typeface="+mn-lt"/>
                        </a:rPr>
                      </a:br>
                      <a:r>
                        <a:rPr lang="en-US" sz="1200" b="0">
                          <a:solidFill>
                            <a:srgbClr val="000000"/>
                          </a:solidFill>
                          <a:effectLst/>
                          <a:latin typeface="+mn-lt"/>
                        </a:rPr>
                        <a:t>[</a:t>
                      </a:r>
                      <a:r>
                        <a:rPr lang="en-US" sz="1200" b="0">
                          <a:effectLst/>
                          <a:latin typeface="+mn-lt"/>
                        </a:rPr>
                        <a:t>33.6</a:t>
                      </a:r>
                      <a:r>
                        <a:rPr lang="en-US" sz="1200" b="0">
                          <a:effectLst/>
                          <a:latin typeface="+mn-lt"/>
                          <a:cs typeface="Arial" panose="020B0604020202020204" pitchFamily="34" charset="0"/>
                        </a:rPr>
                        <a:t>–</a:t>
                      </a:r>
                      <a:r>
                        <a:rPr lang="en-US" sz="1200" b="0">
                          <a:effectLst/>
                          <a:latin typeface="+mn-lt"/>
                        </a:rPr>
                        <a:t>52.2] </a:t>
                      </a:r>
                      <a:endParaRPr lang="en-US" sz="1200" b="0" i="0">
                        <a:effectLst/>
                        <a:latin typeface="+mn-lt"/>
                      </a:endParaRPr>
                    </a:p>
                  </a:txBody>
                  <a:tcPr marT="27432" marB="36576" anchor="ctr"/>
                </a:tc>
                <a:tc>
                  <a:txBody>
                    <a:bodyPr/>
                    <a:lstStyle/>
                    <a:p>
                      <a:pPr algn="ctr" rtl="0" fontAlgn="base"/>
                      <a:r>
                        <a:rPr lang="en-US" sz="1200" b="0">
                          <a:effectLst/>
                          <a:latin typeface="+mn-lt"/>
                        </a:rPr>
                        <a:t>43 (</a:t>
                      </a:r>
                      <a:r>
                        <a:rPr lang="en-US" sz="1200" b="1">
                          <a:effectLst/>
                          <a:latin typeface="+mn-lt"/>
                        </a:rPr>
                        <a:t>44.8</a:t>
                      </a:r>
                      <a:r>
                        <a:rPr lang="en-US" sz="1200" b="0">
                          <a:effectLst/>
                          <a:latin typeface="+mn-lt"/>
                        </a:rPr>
                        <a:t>) </a:t>
                      </a:r>
                      <a:br>
                        <a:rPr lang="en-US" sz="1200" b="0">
                          <a:effectLst/>
                          <a:latin typeface="+mn-lt"/>
                        </a:rPr>
                      </a:br>
                      <a:r>
                        <a:rPr lang="en-US" sz="1200" b="0">
                          <a:effectLst/>
                          <a:latin typeface="+mn-lt"/>
                        </a:rPr>
                        <a:t>[34.6</a:t>
                      </a:r>
                      <a:r>
                        <a:rPr lang="en-US" sz="1200" b="0">
                          <a:effectLst/>
                          <a:latin typeface="+mn-lt"/>
                          <a:cs typeface="Arial" panose="020B0604020202020204" pitchFamily="34" charset="0"/>
                        </a:rPr>
                        <a:t>–</a:t>
                      </a:r>
                      <a:r>
                        <a:rPr lang="en-US" sz="1200" b="0">
                          <a:effectLst/>
                          <a:latin typeface="+mn-lt"/>
                        </a:rPr>
                        <a:t>55.3]</a:t>
                      </a:r>
                      <a:endParaRPr lang="en-US" sz="1200" b="0" i="0">
                        <a:effectLst/>
                        <a:latin typeface="+mn-lt"/>
                      </a:endParaRPr>
                    </a:p>
                  </a:txBody>
                  <a:tcPr marT="27432" marB="36576" anchor="ctr"/>
                </a:tc>
                <a:extLst>
                  <a:ext uri="{0D108BD9-81ED-4DB2-BD59-A6C34878D82A}">
                    <a16:rowId xmlns:a16="http://schemas.microsoft.com/office/drawing/2014/main" val="1034863209"/>
                  </a:ext>
                </a:extLst>
              </a:tr>
              <a:tr h="1459118">
                <a:tc>
                  <a:txBody>
                    <a:bodyPr/>
                    <a:lstStyle/>
                    <a:p>
                      <a:pPr marL="0" indent="0" algn="l" rtl="0" fontAlgn="base"/>
                      <a:r>
                        <a:rPr lang="en-US" sz="1200" b="1" dirty="0">
                          <a:effectLst/>
                          <a:latin typeface="+mn-lt"/>
                        </a:rPr>
                        <a:t>BOR, </a:t>
                      </a:r>
                      <a:r>
                        <a:rPr lang="en-US" sz="1200" b="0" dirty="0">
                          <a:solidFill>
                            <a:srgbClr val="000000"/>
                          </a:solidFill>
                          <a:latin typeface="+mn-lt"/>
                        </a:rPr>
                        <a:t>n (%)</a:t>
                      </a:r>
                    </a:p>
                    <a:p>
                      <a:pPr marL="0" indent="0" algn="l" rtl="0" fontAlgn="base"/>
                      <a:r>
                        <a:rPr lang="en-US" sz="1200" b="0" dirty="0">
                          <a:solidFill>
                            <a:srgbClr val="000000"/>
                          </a:solidFill>
                          <a:latin typeface="+mn-lt"/>
                        </a:rPr>
                        <a:t>   CR</a:t>
                      </a:r>
                    </a:p>
                    <a:p>
                      <a:pPr marL="0" indent="0" algn="l" rtl="0" fontAlgn="base"/>
                      <a:r>
                        <a:rPr lang="en-US" sz="1200" b="0" dirty="0">
                          <a:solidFill>
                            <a:srgbClr val="000000"/>
                          </a:solidFill>
                          <a:latin typeface="+mn-lt"/>
                        </a:rPr>
                        <a:t>   PR</a:t>
                      </a:r>
                    </a:p>
                    <a:p>
                      <a:pPr marL="0" indent="0" algn="l" rtl="0" fontAlgn="base"/>
                      <a:r>
                        <a:rPr lang="en-US" sz="1200" b="0" dirty="0">
                          <a:solidFill>
                            <a:srgbClr val="000000"/>
                          </a:solidFill>
                          <a:latin typeface="+mn-lt"/>
                        </a:rPr>
                        <a:t>   SD</a:t>
                      </a:r>
                    </a:p>
                    <a:p>
                      <a:pPr marL="0" marR="0" indent="0" algn="l" rtl="0" fontAlgn="base">
                        <a:lnSpc>
                          <a:spcPct val="100000"/>
                        </a:lnSpc>
                        <a:spcBef>
                          <a:spcPts val="0"/>
                        </a:spcBef>
                        <a:spcAft>
                          <a:spcPts val="0"/>
                        </a:spcAft>
                        <a:buClr>
                          <a:srgbClr val="000000"/>
                        </a:buClr>
                        <a:buFont typeface="Arial"/>
                      </a:pPr>
                      <a:r>
                        <a:rPr lang="en-NZ" sz="1200" b="0" u="none" strike="noStrike" cap="none" dirty="0">
                          <a:solidFill>
                            <a:srgbClr val="000000"/>
                          </a:solidFill>
                          <a:latin typeface="+mn-lt"/>
                          <a:sym typeface="Arial"/>
                        </a:rPr>
                        <a:t>   Non-CR/Non-PD</a:t>
                      </a:r>
                      <a:br>
                        <a:rPr lang="en-NZ" sz="1200" b="0" u="none" strike="noStrike" cap="none" dirty="0">
                          <a:solidFill>
                            <a:srgbClr val="000000"/>
                          </a:solidFill>
                          <a:latin typeface="+mn-lt"/>
                          <a:sym typeface="Arial"/>
                        </a:rPr>
                      </a:br>
                      <a:r>
                        <a:rPr lang="en-NZ" sz="1200" b="0" u="none" strike="noStrike" cap="none" dirty="0">
                          <a:solidFill>
                            <a:srgbClr val="000000"/>
                          </a:solidFill>
                          <a:latin typeface="+mn-lt"/>
                          <a:sym typeface="Arial"/>
                        </a:rPr>
                        <a:t>   PD</a:t>
                      </a:r>
                      <a:endParaRPr lang="en-US" sz="1200" b="0" u="none" strike="noStrike" cap="none" dirty="0">
                        <a:solidFill>
                          <a:srgbClr val="000000"/>
                        </a:solidFill>
                        <a:latin typeface="+mn-lt"/>
                        <a:sym typeface="Arial"/>
                      </a:endParaRPr>
                    </a:p>
                    <a:p>
                      <a:pPr marL="0" marR="0" indent="0" algn="l" rtl="0" fontAlgn="base">
                        <a:lnSpc>
                          <a:spcPct val="100000"/>
                        </a:lnSpc>
                        <a:spcBef>
                          <a:spcPts val="0"/>
                        </a:spcBef>
                        <a:spcAft>
                          <a:spcPts val="0"/>
                        </a:spcAft>
                        <a:buClr>
                          <a:srgbClr val="000000"/>
                        </a:buClr>
                        <a:buFont typeface="Arial"/>
                      </a:pPr>
                      <a:r>
                        <a:rPr lang="en-US" sz="1200" b="0" u="none" strike="noStrike" cap="none" dirty="0">
                          <a:solidFill>
                            <a:srgbClr val="000000"/>
                          </a:solidFill>
                          <a:latin typeface="+mn-lt"/>
                          <a:sym typeface="Arial"/>
                        </a:rPr>
                        <a:t>   NE</a:t>
                      </a:r>
                      <a:endParaRPr lang="en-NZ" sz="1200" b="0" i="0" u="none" strike="noStrike" cap="none" dirty="0">
                        <a:solidFill>
                          <a:srgbClr val="000000"/>
                        </a:solidFill>
                        <a:latin typeface="+mn-lt"/>
                        <a:ea typeface="+mn-ea"/>
                        <a:cs typeface="+mn-cs"/>
                        <a:sym typeface="Arial"/>
                      </a:endParaRPr>
                    </a:p>
                  </a:txBody>
                  <a:tcPr marR="0" marT="27432" marB="36576" anchor="b"/>
                </a:tc>
                <a:tc>
                  <a:txBody>
                    <a:bodyPr/>
                    <a:lstStyle/>
                    <a:p>
                      <a:pPr marR="0" algn="ctr" rtl="0" fontAlgn="base">
                        <a:lnSpc>
                          <a:spcPct val="100000"/>
                        </a:lnSpc>
                        <a:spcBef>
                          <a:spcPts val="0"/>
                        </a:spcBef>
                        <a:spcAft>
                          <a:spcPts val="0"/>
                        </a:spcAft>
                        <a:buClr>
                          <a:srgbClr val="000000"/>
                        </a:buClr>
                        <a:buFont typeface="Arial"/>
                      </a:pPr>
                      <a:endParaRPr lang="en-NZ" sz="1200" b="0" i="0" u="none" strike="noStrike" cap="none" dirty="0">
                        <a:solidFill>
                          <a:schemeClr val="dk1"/>
                        </a:solidFill>
                        <a:effectLst/>
                        <a:latin typeface="+mn-lt"/>
                        <a:ea typeface="+mn-ea"/>
                        <a:cs typeface="+mn-cs"/>
                        <a:sym typeface="Arial"/>
                      </a:endParaRP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5 (</a:t>
                      </a:r>
                      <a:r>
                        <a:rPr lang="en-NZ" sz="1200" b="1" i="0" u="none" strike="noStrike" cap="none" dirty="0">
                          <a:solidFill>
                            <a:schemeClr val="dk1"/>
                          </a:solidFill>
                          <a:effectLst/>
                          <a:latin typeface="+mn-lt"/>
                          <a:ea typeface="+mn-ea"/>
                          <a:cs typeface="+mn-cs"/>
                          <a:sym typeface="Arial"/>
                        </a:rPr>
                        <a:t>4.3</a:t>
                      </a:r>
                      <a:r>
                        <a:rPr lang="en-NZ" sz="1200" b="0" i="0" u="none" strike="noStrike" cap="none" dirty="0">
                          <a:solidFill>
                            <a:schemeClr val="dk1"/>
                          </a:solidFill>
                          <a:effectLst/>
                          <a:latin typeface="+mn-lt"/>
                          <a:ea typeface="+mn-ea"/>
                          <a:cs typeface="+mn-cs"/>
                          <a:sym typeface="Arial"/>
                        </a:rPr>
                        <a:t>)</a:t>
                      </a: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45 (</a:t>
                      </a:r>
                      <a:r>
                        <a:rPr lang="en-NZ" sz="1200" b="1" i="0" u="none" strike="noStrike" cap="none" dirty="0">
                          <a:solidFill>
                            <a:schemeClr val="dk1"/>
                          </a:solidFill>
                          <a:effectLst/>
                          <a:latin typeface="+mn-lt"/>
                          <a:ea typeface="+mn-ea"/>
                          <a:cs typeface="+mn-cs"/>
                          <a:sym typeface="Arial"/>
                        </a:rPr>
                        <a:t>38.5</a:t>
                      </a:r>
                      <a:r>
                        <a:rPr lang="en-NZ" sz="1200" b="0" i="0" u="none" strike="noStrike" cap="none" dirty="0">
                          <a:solidFill>
                            <a:schemeClr val="dk1"/>
                          </a:solidFill>
                          <a:effectLst/>
                          <a:latin typeface="+mn-lt"/>
                          <a:ea typeface="+mn-ea"/>
                          <a:cs typeface="+mn-cs"/>
                          <a:sym typeface="Arial"/>
                        </a:rPr>
                        <a:t>)</a:t>
                      </a: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48 (41.0)</a:t>
                      </a: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3 (2.6)</a:t>
                      </a: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12 (10.3)</a:t>
                      </a:r>
                    </a:p>
                    <a:p>
                      <a:pPr marR="0" algn="ctr" rtl="0" fontAlgn="base">
                        <a:lnSpc>
                          <a:spcPct val="100000"/>
                        </a:lnSpc>
                        <a:spcBef>
                          <a:spcPts val="0"/>
                        </a:spcBef>
                        <a:spcAft>
                          <a:spcPts val="0"/>
                        </a:spcAft>
                        <a:buClr>
                          <a:srgbClr val="000000"/>
                        </a:buClr>
                        <a:buFont typeface="Arial"/>
                      </a:pPr>
                      <a:r>
                        <a:rPr lang="en-NZ" sz="1200" b="0" i="0" u="none" strike="noStrike" cap="none" dirty="0">
                          <a:solidFill>
                            <a:schemeClr val="dk1"/>
                          </a:solidFill>
                          <a:effectLst/>
                          <a:latin typeface="+mn-lt"/>
                          <a:ea typeface="+mn-ea"/>
                          <a:cs typeface="+mn-cs"/>
                          <a:sym typeface="Arial"/>
                        </a:rPr>
                        <a:t>4 (3.4)</a:t>
                      </a:r>
                      <a:endParaRPr lang="en-US" sz="1200" b="0" i="0" u="none" strike="noStrike" cap="none" dirty="0">
                        <a:solidFill>
                          <a:schemeClr val="dk1"/>
                        </a:solidFill>
                        <a:effectLst/>
                        <a:latin typeface="+mn-lt"/>
                        <a:ea typeface="+mn-ea"/>
                        <a:cs typeface="+mn-cs"/>
                        <a:sym typeface="Arial"/>
                      </a:endParaRPr>
                    </a:p>
                  </a:txBody>
                  <a:tcPr marT="27432" marB="36576" anchor="b"/>
                </a:tc>
                <a:tc>
                  <a:txBody>
                    <a:bodyPr/>
                    <a:lstStyle/>
                    <a:p>
                      <a:pPr marR="0" algn="ctr" rtl="0" fontAlgn="base">
                        <a:lnSpc>
                          <a:spcPct val="100000"/>
                        </a:lnSpc>
                        <a:spcBef>
                          <a:spcPts val="0"/>
                        </a:spcBef>
                        <a:spcAft>
                          <a:spcPts val="0"/>
                        </a:spcAft>
                        <a:buClr>
                          <a:srgbClr val="000000"/>
                        </a:buClr>
                        <a:buFont typeface="Arial"/>
                      </a:pPr>
                      <a:endParaRPr lang="en-NZ" sz="1200" b="0" i="0" u="none" strike="noStrike" cap="none" dirty="0">
                        <a:solidFill>
                          <a:schemeClr val="dk1"/>
                        </a:solidFill>
                        <a:effectLst/>
                        <a:latin typeface="+mn-lt"/>
                        <a:ea typeface="+mn-ea"/>
                        <a:cs typeface="+mn-cs"/>
                        <a:sym typeface="Arial"/>
                      </a:endParaRPr>
                    </a:p>
                    <a:p>
                      <a:pPr algn="ctr" rtl="0" fontAlgn="base"/>
                      <a:r>
                        <a:rPr lang="en-NZ" sz="1200" b="0" i="0" u="none" strike="noStrike" cap="none" dirty="0">
                          <a:solidFill>
                            <a:schemeClr val="dk1"/>
                          </a:solidFill>
                          <a:effectLst/>
                          <a:latin typeface="+mn-lt"/>
                          <a:ea typeface="+mn-ea"/>
                          <a:cs typeface="+mn-cs"/>
                          <a:sym typeface="Arial"/>
                        </a:rPr>
                        <a:t>4 (</a:t>
                      </a:r>
                      <a:r>
                        <a:rPr lang="en-NZ" sz="1200" b="1" i="0" u="none" strike="noStrike" cap="none" dirty="0">
                          <a:solidFill>
                            <a:schemeClr val="dk1"/>
                          </a:solidFill>
                          <a:effectLst/>
                          <a:latin typeface="+mn-lt"/>
                          <a:ea typeface="+mn-ea"/>
                          <a:cs typeface="+mn-cs"/>
                          <a:sym typeface="Arial"/>
                        </a:rPr>
                        <a:t>4.2</a:t>
                      </a:r>
                      <a:r>
                        <a:rPr lang="en-NZ" sz="1200" b="0" i="0" u="none" strike="noStrike" cap="none" dirty="0">
                          <a:solidFill>
                            <a:schemeClr val="dk1"/>
                          </a:solidFill>
                          <a:effectLst/>
                          <a:latin typeface="+mn-lt"/>
                          <a:ea typeface="+mn-ea"/>
                          <a:cs typeface="+mn-cs"/>
                          <a:sym typeface="Arial"/>
                        </a:rPr>
                        <a:t>)</a:t>
                      </a:r>
                    </a:p>
                    <a:p>
                      <a:pPr algn="ctr" rtl="0" fontAlgn="base"/>
                      <a:r>
                        <a:rPr lang="en-NZ" sz="1200" b="0" i="0" u="none" strike="noStrike" cap="none" dirty="0">
                          <a:solidFill>
                            <a:schemeClr val="dk1"/>
                          </a:solidFill>
                          <a:effectLst/>
                          <a:latin typeface="+mn-lt"/>
                          <a:ea typeface="+mn-ea"/>
                          <a:cs typeface="+mn-cs"/>
                          <a:sym typeface="Arial"/>
                        </a:rPr>
                        <a:t>39 (</a:t>
                      </a:r>
                      <a:r>
                        <a:rPr lang="en-NZ" sz="1200" b="1" i="0" u="none" strike="noStrike" cap="none" dirty="0">
                          <a:solidFill>
                            <a:schemeClr val="dk1"/>
                          </a:solidFill>
                          <a:effectLst/>
                          <a:latin typeface="+mn-lt"/>
                          <a:ea typeface="+mn-ea"/>
                          <a:cs typeface="+mn-cs"/>
                          <a:sym typeface="Arial"/>
                        </a:rPr>
                        <a:t>40.6</a:t>
                      </a:r>
                      <a:r>
                        <a:rPr lang="en-NZ" sz="1200" b="0" i="0" u="none" strike="noStrike" cap="none" dirty="0">
                          <a:solidFill>
                            <a:schemeClr val="dk1"/>
                          </a:solidFill>
                          <a:effectLst/>
                          <a:latin typeface="+mn-lt"/>
                          <a:ea typeface="+mn-ea"/>
                          <a:cs typeface="+mn-cs"/>
                          <a:sym typeface="Arial"/>
                        </a:rPr>
                        <a:t>)</a:t>
                      </a:r>
                    </a:p>
                    <a:p>
                      <a:pPr algn="ctr" rtl="0" fontAlgn="base"/>
                      <a:r>
                        <a:rPr lang="en-NZ" sz="1200" b="0" i="0" u="none" strike="noStrike" cap="none" dirty="0">
                          <a:solidFill>
                            <a:schemeClr val="dk1"/>
                          </a:solidFill>
                          <a:effectLst/>
                          <a:latin typeface="+mn-lt"/>
                          <a:ea typeface="+mn-ea"/>
                          <a:cs typeface="+mn-cs"/>
                          <a:sym typeface="Arial"/>
                        </a:rPr>
                        <a:t>37 (38.5)</a:t>
                      </a:r>
                    </a:p>
                    <a:p>
                      <a:pPr algn="ctr" rtl="0" fontAlgn="base"/>
                      <a:r>
                        <a:rPr lang="en-NZ" sz="1200" b="0" i="0" u="none" strike="noStrike" cap="none" dirty="0">
                          <a:solidFill>
                            <a:schemeClr val="dk1"/>
                          </a:solidFill>
                          <a:effectLst/>
                          <a:latin typeface="+mn-lt"/>
                          <a:ea typeface="+mn-ea"/>
                          <a:cs typeface="+mn-cs"/>
                          <a:sym typeface="Arial"/>
                        </a:rPr>
                        <a:t>2 (2.1)</a:t>
                      </a:r>
                    </a:p>
                    <a:p>
                      <a:pPr algn="ctr" rtl="0" fontAlgn="base"/>
                      <a:r>
                        <a:rPr lang="en-NZ" sz="1200" b="0" i="0" u="none" strike="noStrike" cap="none" dirty="0">
                          <a:solidFill>
                            <a:schemeClr val="dk1"/>
                          </a:solidFill>
                          <a:effectLst/>
                          <a:latin typeface="+mn-lt"/>
                          <a:ea typeface="+mn-ea"/>
                          <a:cs typeface="+mn-cs"/>
                          <a:sym typeface="Arial"/>
                        </a:rPr>
                        <a:t>10 (10.4)</a:t>
                      </a:r>
                    </a:p>
                    <a:p>
                      <a:pPr algn="ctr" rtl="0" fontAlgn="base"/>
                      <a:r>
                        <a:rPr lang="en-NZ" sz="1200" b="0" i="0" u="none" strike="noStrike" cap="none" dirty="0">
                          <a:solidFill>
                            <a:schemeClr val="dk1"/>
                          </a:solidFill>
                          <a:effectLst/>
                          <a:latin typeface="+mn-lt"/>
                          <a:ea typeface="+mn-ea"/>
                          <a:cs typeface="+mn-cs"/>
                          <a:sym typeface="Arial"/>
                        </a:rPr>
                        <a:t>4 (4.2)</a:t>
                      </a:r>
                      <a:endParaRPr lang="en-US" sz="1200" b="0" i="0" u="none" strike="noStrike" cap="none" dirty="0">
                        <a:solidFill>
                          <a:schemeClr val="dk1"/>
                        </a:solidFill>
                        <a:effectLst/>
                        <a:latin typeface="+mn-lt"/>
                        <a:ea typeface="+mn-ea"/>
                        <a:cs typeface="+mn-cs"/>
                        <a:sym typeface="Arial"/>
                      </a:endParaRPr>
                    </a:p>
                  </a:txBody>
                  <a:tcPr marT="27432" marB="36576" anchor="b"/>
                </a:tc>
                <a:extLst>
                  <a:ext uri="{0D108BD9-81ED-4DB2-BD59-A6C34878D82A}">
                    <a16:rowId xmlns:a16="http://schemas.microsoft.com/office/drawing/2014/main" val="1979776375"/>
                  </a:ext>
                </a:extLst>
              </a:tr>
              <a:tr h="431168">
                <a:tc>
                  <a:txBody>
                    <a:bodyPr/>
                    <a:lstStyle/>
                    <a:p>
                      <a:pPr algn="l" rtl="0" fontAlgn="base"/>
                      <a:r>
                        <a:rPr lang="en-US" sz="1200" b="1">
                          <a:effectLst/>
                          <a:latin typeface="+mn-lt"/>
                        </a:rPr>
                        <a:t>Median DOR, </a:t>
                      </a:r>
                      <a:r>
                        <a:rPr lang="en-US" sz="1200" b="0">
                          <a:effectLst/>
                          <a:latin typeface="+mn-lt"/>
                        </a:rPr>
                        <a:t>months (95% CI) </a:t>
                      </a:r>
                      <a:endParaRPr lang="en-US" sz="1200" b="0" i="0">
                        <a:effectLst/>
                        <a:latin typeface="+mn-lt"/>
                      </a:endParaRPr>
                    </a:p>
                  </a:txBody>
                  <a:tcPr marR="0" marT="27432" marB="36576" anchor="ctr"/>
                </a:tc>
                <a:tc>
                  <a:txBody>
                    <a:bodyPr/>
                    <a:lstStyle/>
                    <a:p>
                      <a:pPr algn="ctr" rtl="0" fontAlgn="base"/>
                      <a:r>
                        <a:rPr lang="en-US" sz="1200" b="1" dirty="0">
                          <a:effectLst/>
                          <a:latin typeface="+mn-lt"/>
                        </a:rPr>
                        <a:t>7.0</a:t>
                      </a:r>
                      <a:r>
                        <a:rPr lang="en-US" sz="1200" b="0" dirty="0">
                          <a:effectLst/>
                          <a:latin typeface="+mn-lt"/>
                        </a:rPr>
                        <a:t> (4.2</a:t>
                      </a:r>
                      <a:r>
                        <a:rPr lang="en-US" sz="1200" b="0" dirty="0">
                          <a:effectLst/>
                          <a:latin typeface="+mn-lt"/>
                          <a:cs typeface="Arial" panose="020B0604020202020204" pitchFamily="34" charset="0"/>
                        </a:rPr>
                        <a:t>–</a:t>
                      </a:r>
                      <a:r>
                        <a:rPr lang="en-US" sz="1200" b="0" dirty="0">
                          <a:effectLst/>
                          <a:latin typeface="+mn-lt"/>
                        </a:rPr>
                        <a:t>9.8) </a:t>
                      </a:r>
                      <a:endParaRPr lang="en-US" sz="1200" b="0" i="0" dirty="0">
                        <a:effectLst/>
                        <a:latin typeface="+mn-lt"/>
                      </a:endParaRPr>
                    </a:p>
                  </a:txBody>
                  <a:tcPr marT="27432" marB="36576" anchor="ctr"/>
                </a:tc>
                <a:tc>
                  <a:txBody>
                    <a:bodyPr/>
                    <a:lstStyle/>
                    <a:p>
                      <a:pPr algn="ctr" rtl="0" fontAlgn="base"/>
                      <a:r>
                        <a:rPr lang="en-US" sz="1200" b="1">
                          <a:effectLst/>
                          <a:latin typeface="+mn-lt"/>
                        </a:rPr>
                        <a:t>6.9 </a:t>
                      </a:r>
                      <a:r>
                        <a:rPr lang="en-US" sz="1200" b="0">
                          <a:effectLst/>
                          <a:latin typeface="+mn-lt"/>
                        </a:rPr>
                        <a:t>(4.2</a:t>
                      </a:r>
                      <a:r>
                        <a:rPr lang="en-US" sz="1200" b="0">
                          <a:effectLst/>
                          <a:latin typeface="+mn-lt"/>
                          <a:cs typeface="Arial" panose="020B0604020202020204" pitchFamily="34" charset="0"/>
                        </a:rPr>
                        <a:t>–</a:t>
                      </a:r>
                      <a:r>
                        <a:rPr lang="en-US" sz="1200" b="0">
                          <a:effectLst/>
                          <a:latin typeface="+mn-lt"/>
                        </a:rPr>
                        <a:t>9.8) </a:t>
                      </a:r>
                      <a:endParaRPr lang="en-US" sz="1200" b="0" i="0">
                        <a:effectLst/>
                        <a:latin typeface="+mn-lt"/>
                      </a:endParaRPr>
                    </a:p>
                  </a:txBody>
                  <a:tcPr marT="27432" marB="36576" anchor="ctr"/>
                </a:tc>
                <a:extLst>
                  <a:ext uri="{0D108BD9-81ED-4DB2-BD59-A6C34878D82A}">
                    <a16:rowId xmlns:a16="http://schemas.microsoft.com/office/drawing/2014/main" val="3000635443"/>
                  </a:ext>
                </a:extLst>
              </a:tr>
              <a:tr h="459722">
                <a:tc>
                  <a:txBody>
                    <a:bodyPr/>
                    <a:lstStyle/>
                    <a:p>
                      <a:pPr algn="l" rtl="0" fontAlgn="base"/>
                      <a:r>
                        <a:rPr lang="en-US" sz="1200" b="1" dirty="0">
                          <a:effectLst/>
                          <a:latin typeface="+mn-lt"/>
                        </a:rPr>
                        <a:t>DCR,</a:t>
                      </a:r>
                      <a:r>
                        <a:rPr lang="en-US" sz="1200" b="0" baseline="30000" dirty="0">
                          <a:effectLst/>
                          <a:latin typeface="+mn-lt"/>
                        </a:rPr>
                        <a:t>b</a:t>
                      </a:r>
                      <a:r>
                        <a:rPr lang="en-US" sz="1200" b="1" dirty="0">
                          <a:effectLst/>
                          <a:latin typeface="+mn-lt"/>
                        </a:rPr>
                        <a:t> </a:t>
                      </a:r>
                      <a:r>
                        <a:rPr lang="en-US" sz="1200" b="0" dirty="0">
                          <a:solidFill>
                            <a:srgbClr val="000000"/>
                          </a:solidFill>
                          <a:latin typeface="+mn-lt"/>
                        </a:rPr>
                        <a:t>n (%) </a:t>
                      </a:r>
                      <a:br>
                        <a:rPr lang="en-US" sz="1200" b="0" dirty="0">
                          <a:solidFill>
                            <a:srgbClr val="000000"/>
                          </a:solidFill>
                          <a:latin typeface="+mn-lt"/>
                        </a:rPr>
                      </a:br>
                      <a:r>
                        <a:rPr lang="en-US" sz="1200" b="0" baseline="0" dirty="0">
                          <a:solidFill>
                            <a:srgbClr val="000000"/>
                          </a:solidFill>
                          <a:latin typeface="+mn-lt"/>
                        </a:rPr>
                        <a:t>[95% CI]</a:t>
                      </a:r>
                      <a:endParaRPr lang="en-US" sz="1200" b="1" i="0" dirty="0">
                        <a:effectLst/>
                        <a:latin typeface="+mn-lt"/>
                      </a:endParaRPr>
                    </a:p>
                  </a:txBody>
                  <a:tcPr marR="0" marT="27432" marB="36576" anchor="ctr"/>
                </a:tc>
                <a:tc>
                  <a:txBody>
                    <a:bodyPr/>
                    <a:lstStyle/>
                    <a:p>
                      <a:pPr algn="ctr" rtl="0" fontAlgn="base"/>
                      <a:r>
                        <a:rPr lang="en-US" sz="1200" b="0" dirty="0">
                          <a:effectLst/>
                          <a:latin typeface="+mn-lt"/>
                        </a:rPr>
                        <a:t>101 (</a:t>
                      </a:r>
                      <a:r>
                        <a:rPr lang="en-US" sz="1200" b="1" dirty="0">
                          <a:effectLst/>
                          <a:latin typeface="+mn-lt"/>
                        </a:rPr>
                        <a:t>86.3</a:t>
                      </a:r>
                      <a:r>
                        <a:rPr lang="en-US" sz="1200" b="0" dirty="0">
                          <a:effectLst/>
                          <a:latin typeface="+mn-lt"/>
                        </a:rPr>
                        <a:t>) </a:t>
                      </a:r>
                      <a:br>
                        <a:rPr lang="en-US" sz="1200" b="0" dirty="0">
                          <a:effectLst/>
                          <a:latin typeface="+mn-lt"/>
                        </a:rPr>
                      </a:br>
                      <a:r>
                        <a:rPr lang="en-US" sz="1200" b="0" dirty="0">
                          <a:effectLst/>
                          <a:latin typeface="+mn-lt"/>
                        </a:rPr>
                        <a:t>[78.7</a:t>
                      </a:r>
                      <a:r>
                        <a:rPr lang="en-US" sz="1200" b="0" dirty="0">
                          <a:effectLst/>
                          <a:latin typeface="+mn-lt"/>
                          <a:cs typeface="Arial" panose="020B0604020202020204" pitchFamily="34" charset="0"/>
                        </a:rPr>
                        <a:t>–</a:t>
                      </a:r>
                      <a:r>
                        <a:rPr lang="en-US" sz="1200" b="0" dirty="0">
                          <a:effectLst/>
                          <a:latin typeface="+mn-lt"/>
                        </a:rPr>
                        <a:t>92.0]</a:t>
                      </a:r>
                      <a:endParaRPr lang="en-US" sz="1200" b="0" i="0" dirty="0">
                        <a:effectLst/>
                        <a:latin typeface="+mn-lt"/>
                      </a:endParaRPr>
                    </a:p>
                  </a:txBody>
                  <a:tcPr marT="27432" marB="36576" anchor="ctr"/>
                </a:tc>
                <a:tc>
                  <a:txBody>
                    <a:bodyPr/>
                    <a:lstStyle/>
                    <a:p>
                      <a:pPr algn="ctr" rtl="0" fontAlgn="base"/>
                      <a:r>
                        <a:rPr lang="en-US" sz="1200" b="0">
                          <a:effectLst/>
                          <a:latin typeface="+mn-lt"/>
                        </a:rPr>
                        <a:t>82 (</a:t>
                      </a:r>
                      <a:r>
                        <a:rPr lang="en-US" sz="1200" b="1">
                          <a:effectLst/>
                          <a:latin typeface="+mn-lt"/>
                        </a:rPr>
                        <a:t>85.4</a:t>
                      </a:r>
                      <a:r>
                        <a:rPr lang="en-US" sz="1200" b="0">
                          <a:effectLst/>
                          <a:latin typeface="+mn-lt"/>
                        </a:rPr>
                        <a:t>) </a:t>
                      </a:r>
                      <a:br>
                        <a:rPr lang="en-US" sz="1200" b="0">
                          <a:effectLst/>
                          <a:latin typeface="+mn-lt"/>
                        </a:rPr>
                      </a:br>
                      <a:r>
                        <a:rPr lang="en-US" sz="1200" b="0">
                          <a:effectLst/>
                          <a:latin typeface="+mn-lt"/>
                        </a:rPr>
                        <a:t>[76.7</a:t>
                      </a:r>
                      <a:r>
                        <a:rPr lang="en-US" sz="1200" b="0">
                          <a:effectLst/>
                          <a:latin typeface="+mn-lt"/>
                          <a:cs typeface="Arial" panose="020B0604020202020204" pitchFamily="34" charset="0"/>
                        </a:rPr>
                        <a:t>–</a:t>
                      </a:r>
                      <a:r>
                        <a:rPr lang="en-US" sz="1200" b="0">
                          <a:effectLst/>
                          <a:latin typeface="+mn-lt"/>
                        </a:rPr>
                        <a:t>91.8]</a:t>
                      </a:r>
                      <a:endParaRPr lang="en-US" sz="1200" b="0" i="0">
                        <a:effectLst/>
                        <a:latin typeface="+mn-lt"/>
                      </a:endParaRPr>
                    </a:p>
                  </a:txBody>
                  <a:tcPr marT="27432" marB="36576" anchor="ctr"/>
                </a:tc>
                <a:extLst>
                  <a:ext uri="{0D108BD9-81ED-4DB2-BD59-A6C34878D82A}">
                    <a16:rowId xmlns:a16="http://schemas.microsoft.com/office/drawing/2014/main" val="3737690913"/>
                  </a:ext>
                </a:extLst>
              </a:tr>
              <a:tr h="426802">
                <a:tc>
                  <a:txBody>
                    <a:bodyPr/>
                    <a:lstStyle/>
                    <a:p>
                      <a:pPr algn="l" rtl="0" fontAlgn="base"/>
                      <a:r>
                        <a:rPr lang="en-US" sz="1200" b="1" i="0">
                          <a:effectLst/>
                          <a:latin typeface="+mn-lt"/>
                        </a:rPr>
                        <a:t>Median PFS</a:t>
                      </a:r>
                      <a:r>
                        <a:rPr lang="en-US" sz="1200" b="1">
                          <a:effectLst/>
                          <a:latin typeface="+mn-lt"/>
                        </a:rPr>
                        <a:t>, </a:t>
                      </a:r>
                      <a:r>
                        <a:rPr lang="en-US" sz="1200" b="0">
                          <a:effectLst/>
                          <a:latin typeface="+mn-lt"/>
                        </a:rPr>
                        <a:t>months (95% CI) </a:t>
                      </a:r>
                      <a:endParaRPr lang="en-US" sz="1200" b="1" i="0">
                        <a:effectLst/>
                        <a:latin typeface="+mn-lt"/>
                      </a:endParaRPr>
                    </a:p>
                  </a:txBody>
                  <a:tcPr marR="0" marT="27432" marB="36576" anchor="ctr"/>
                </a:tc>
                <a:tc>
                  <a:txBody>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lang="en-US" sz="1200" b="1">
                          <a:effectLst/>
                          <a:latin typeface="+mn-lt"/>
                        </a:rPr>
                        <a:t>5.8</a:t>
                      </a:r>
                      <a:r>
                        <a:rPr lang="en-US" sz="1200" b="0">
                          <a:effectLst/>
                          <a:latin typeface="+mn-lt"/>
                        </a:rPr>
                        <a:t> (5.4</a:t>
                      </a:r>
                      <a:r>
                        <a:rPr lang="en-US" sz="1200" b="0">
                          <a:effectLst/>
                          <a:latin typeface="+mn-lt"/>
                          <a:cs typeface="Arial" panose="020B0604020202020204" pitchFamily="34" charset="0"/>
                        </a:rPr>
                        <a:t>–</a:t>
                      </a:r>
                      <a:r>
                        <a:rPr lang="en-US" sz="1200" b="0">
                          <a:effectLst/>
                          <a:latin typeface="+mn-lt"/>
                        </a:rPr>
                        <a:t>8.2) </a:t>
                      </a:r>
                      <a:endParaRPr lang="en-US" sz="1200" b="0" i="0">
                        <a:effectLst/>
                        <a:latin typeface="+mn-lt"/>
                      </a:endParaRPr>
                    </a:p>
                  </a:txBody>
                  <a:tcPr marT="27432" marB="36576" anchor="ctr"/>
                </a:tc>
                <a:tc>
                  <a:txBody>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lang="en-US" sz="1200" b="1">
                          <a:solidFill>
                            <a:schemeClr val="tx1"/>
                          </a:solidFill>
                          <a:effectLst/>
                          <a:latin typeface="+mn-lt"/>
                        </a:rPr>
                        <a:t>5.7</a:t>
                      </a:r>
                      <a:r>
                        <a:rPr lang="en-US" sz="1200" b="0">
                          <a:solidFill>
                            <a:schemeClr val="tx1"/>
                          </a:solidFill>
                          <a:effectLst/>
                          <a:latin typeface="+mn-lt"/>
                        </a:rPr>
                        <a:t> (5.4</a:t>
                      </a:r>
                      <a:r>
                        <a:rPr lang="en-US" sz="1200" b="0">
                          <a:effectLst/>
                          <a:latin typeface="+mn-lt"/>
                          <a:cs typeface="Arial" panose="020B0604020202020204" pitchFamily="34" charset="0"/>
                        </a:rPr>
                        <a:t>–</a:t>
                      </a:r>
                      <a:r>
                        <a:rPr lang="en-US" sz="1200" b="0">
                          <a:solidFill>
                            <a:schemeClr val="tx1"/>
                          </a:solidFill>
                          <a:effectLst/>
                          <a:latin typeface="+mn-lt"/>
                        </a:rPr>
                        <a:t>7.9) </a:t>
                      </a:r>
                      <a:endParaRPr lang="en-US" sz="1200" b="0" i="0">
                        <a:solidFill>
                          <a:schemeClr val="tx1"/>
                        </a:solidFill>
                        <a:effectLst/>
                        <a:latin typeface="+mn-lt"/>
                      </a:endParaRPr>
                    </a:p>
                  </a:txBody>
                  <a:tcPr marT="27432" marB="36576" anchor="ctr"/>
                </a:tc>
                <a:extLst>
                  <a:ext uri="{0D108BD9-81ED-4DB2-BD59-A6C34878D82A}">
                    <a16:rowId xmlns:a16="http://schemas.microsoft.com/office/drawing/2014/main" val="4269153342"/>
                  </a:ext>
                </a:extLst>
              </a:tr>
              <a:tr h="332561">
                <a:tc>
                  <a:txBody>
                    <a:bodyPr/>
                    <a:lstStyle/>
                    <a:p>
                      <a:pPr algn="l" rtl="0" fontAlgn="base"/>
                      <a:r>
                        <a:rPr lang="en-US" sz="1200" b="1" i="0" dirty="0">
                          <a:effectLst/>
                          <a:latin typeface="+mn-lt"/>
                        </a:rPr>
                        <a:t>Median OS</a:t>
                      </a:r>
                      <a:r>
                        <a:rPr lang="en-US" sz="1200" b="1" dirty="0">
                          <a:effectLst/>
                          <a:latin typeface="+mn-lt"/>
                        </a:rPr>
                        <a:t>, </a:t>
                      </a:r>
                      <a:r>
                        <a:rPr lang="en-US" sz="1200" b="0" dirty="0">
                          <a:effectLst/>
                          <a:latin typeface="+mn-lt"/>
                        </a:rPr>
                        <a:t>months (95% CI) </a:t>
                      </a:r>
                      <a:endParaRPr lang="en-US" sz="1200" b="1" i="0" dirty="0">
                        <a:effectLst/>
                        <a:latin typeface="+mn-lt"/>
                      </a:endParaRPr>
                    </a:p>
                  </a:txBody>
                  <a:tcPr marR="0" marT="27432" marB="36576" anchor="ctr"/>
                </a:tc>
                <a:tc>
                  <a:txBody>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lang="en-US" sz="1200" b="1">
                          <a:effectLst/>
                          <a:latin typeface="+mn-lt"/>
                        </a:rPr>
                        <a:t>15.6 </a:t>
                      </a:r>
                      <a:r>
                        <a:rPr lang="en-US" sz="1200" b="0">
                          <a:effectLst/>
                          <a:latin typeface="+mn-lt"/>
                        </a:rPr>
                        <a:t>(13.1</a:t>
                      </a:r>
                      <a:r>
                        <a:rPr lang="en-US" sz="1200" b="0">
                          <a:effectLst/>
                          <a:latin typeface="+mn-lt"/>
                          <a:cs typeface="Arial" panose="020B0604020202020204" pitchFamily="34" charset="0"/>
                        </a:rPr>
                        <a:t>–</a:t>
                      </a:r>
                      <a:r>
                        <a:rPr lang="en-US" sz="1200" b="0">
                          <a:effectLst/>
                          <a:latin typeface="+mn-lt"/>
                        </a:rPr>
                        <a:t>19.0) </a:t>
                      </a:r>
                      <a:endParaRPr lang="en-US" sz="1200" b="0" i="0">
                        <a:effectLst/>
                        <a:latin typeface="+mn-lt"/>
                      </a:endParaRPr>
                    </a:p>
                  </a:txBody>
                  <a:tcPr marT="27432" marB="36576" anchor="ctr"/>
                </a:tc>
                <a:tc>
                  <a:txBody>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lang="en-US" sz="1200" b="1" dirty="0">
                          <a:solidFill>
                            <a:schemeClr val="tx1"/>
                          </a:solidFill>
                          <a:effectLst/>
                          <a:latin typeface="+mn-lt"/>
                        </a:rPr>
                        <a:t>14.7 </a:t>
                      </a:r>
                      <a:r>
                        <a:rPr lang="en-US" sz="1200" b="0" dirty="0">
                          <a:solidFill>
                            <a:schemeClr val="tx1"/>
                          </a:solidFill>
                          <a:effectLst/>
                          <a:latin typeface="+mn-lt"/>
                        </a:rPr>
                        <a:t>(13.0</a:t>
                      </a:r>
                      <a:r>
                        <a:rPr lang="en-US" sz="1200" b="0" dirty="0">
                          <a:effectLst/>
                          <a:latin typeface="+mn-lt"/>
                          <a:cs typeface="Arial" panose="020B0604020202020204" pitchFamily="34" charset="0"/>
                        </a:rPr>
                        <a:t>–</a:t>
                      </a:r>
                      <a:r>
                        <a:rPr lang="en-US" sz="1200" b="0" dirty="0">
                          <a:solidFill>
                            <a:schemeClr val="tx1"/>
                          </a:solidFill>
                          <a:effectLst/>
                          <a:latin typeface="+mn-lt"/>
                        </a:rPr>
                        <a:t>18.3)</a:t>
                      </a:r>
                      <a:endParaRPr lang="en-US" sz="1200" b="0" i="0" dirty="0">
                        <a:solidFill>
                          <a:schemeClr val="tx1"/>
                        </a:solidFill>
                        <a:effectLst/>
                        <a:latin typeface="+mn-lt"/>
                      </a:endParaRPr>
                    </a:p>
                  </a:txBody>
                  <a:tcPr marT="27432" marB="36576" anchor="ctr"/>
                </a:tc>
                <a:extLst>
                  <a:ext uri="{0D108BD9-81ED-4DB2-BD59-A6C34878D82A}">
                    <a16:rowId xmlns:a16="http://schemas.microsoft.com/office/drawing/2014/main" val="586561460"/>
                  </a:ext>
                </a:extLst>
              </a:tr>
            </a:tbl>
          </a:graphicData>
        </a:graphic>
      </p:graphicFrame>
      <p:sp>
        <p:nvSpPr>
          <p:cNvPr id="3" name="Rectangle 2">
            <a:extLst>
              <a:ext uri="{FF2B5EF4-FFF2-40B4-BE49-F238E27FC236}">
                <a16:creationId xmlns:a16="http://schemas.microsoft.com/office/drawing/2014/main" id="{29962E65-1B44-9D68-7F3F-8866A2DE3729}"/>
              </a:ext>
            </a:extLst>
          </p:cNvPr>
          <p:cNvSpPr/>
          <p:nvPr/>
        </p:nvSpPr>
        <p:spPr bwMode="auto">
          <a:xfrm>
            <a:off x="3278010" y="2309769"/>
            <a:ext cx="5184421" cy="4699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5" name="TextBox 4">
            <a:extLst>
              <a:ext uri="{FF2B5EF4-FFF2-40B4-BE49-F238E27FC236}">
                <a16:creationId xmlns:a16="http://schemas.microsoft.com/office/drawing/2014/main" id="{B54C731A-A605-8A3C-9A3B-8FCB31B66AE9}"/>
              </a:ext>
            </a:extLst>
          </p:cNvPr>
          <p:cNvSpPr txBox="1"/>
          <p:nvPr/>
        </p:nvSpPr>
        <p:spPr>
          <a:xfrm>
            <a:off x="68334" y="6476801"/>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Ahn MJ et al. ESMO Asia 2024;Abstract LBA7. Ahn MJ et al. </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J </a:t>
            </a:r>
            <a:r>
              <a:rPr kumimoji="0" lang="en-US" sz="1500" b="0" i="1" u="none" strike="noStrike" kern="1200" cap="none" spc="0" normalizeH="0" baseline="0" noProof="0" dirty="0" err="1">
                <a:ln>
                  <a:noFill/>
                </a:ln>
                <a:solidFill>
                  <a:prstClr val="black"/>
                </a:solidFill>
                <a:effectLst/>
                <a:uLnTx/>
                <a:uFillTx/>
                <a:latin typeface="Calibri" panose="020F0502020204030204"/>
                <a:ea typeface="MS PGothic" charset="0"/>
                <a:cs typeface="+mn-cs"/>
              </a:rPr>
              <a:t>Thorac</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 Oncol </a:t>
            </a: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2025;20(11):1669-82.</a:t>
            </a:r>
          </a:p>
        </p:txBody>
      </p:sp>
      <p:sp>
        <p:nvSpPr>
          <p:cNvPr id="6" name="TextBox 5">
            <a:extLst>
              <a:ext uri="{FF2B5EF4-FFF2-40B4-BE49-F238E27FC236}">
                <a16:creationId xmlns:a16="http://schemas.microsoft.com/office/drawing/2014/main" id="{D34D96DE-C4F7-B285-F606-AF7F4807B918}"/>
              </a:ext>
            </a:extLst>
          </p:cNvPr>
          <p:cNvSpPr txBox="1"/>
          <p:nvPr/>
        </p:nvSpPr>
        <p:spPr>
          <a:xfrm>
            <a:off x="394904" y="6084916"/>
            <a:ext cx="9445511"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CR = complete response; PR = partial response; SD = stable disease; PD = progressive disease; NE = not evaluable</a:t>
            </a:r>
          </a:p>
        </p:txBody>
      </p:sp>
    </p:spTree>
    <p:extLst>
      <p:ext uri="{BB962C8B-B14F-4D97-AF65-F5344CB8AC3E}">
        <p14:creationId xmlns:p14="http://schemas.microsoft.com/office/powerpoint/2010/main" val="41588752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6F6D5-D197-3222-B66B-3D4ED5BCE47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507B528-53BC-9022-C9A2-AB47383F25E8}"/>
              </a:ext>
            </a:extLst>
          </p:cNvPr>
          <p:cNvSpPr/>
          <p:nvPr/>
        </p:nvSpPr>
        <p:spPr bwMode="auto">
          <a:xfrm>
            <a:off x="254000" y="1370013"/>
            <a:ext cx="1168400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BA3E0E8-D41A-9733-B75F-0523E7CEDB7E}"/>
              </a:ext>
            </a:extLst>
          </p:cNvPr>
          <p:cNvSpPr>
            <a:spLocks noGrp="1"/>
          </p:cNvSpPr>
          <p:nvPr>
            <p:ph type="title"/>
          </p:nvPr>
        </p:nvSpPr>
        <p:spPr/>
        <p:txBody>
          <a:bodyPr/>
          <a:lstStyle/>
          <a:p>
            <a:pPr algn="l"/>
            <a:r>
              <a:rPr lang="en-US" dirty="0"/>
              <a:t>Pooled Analysis from TROPION-Lung01 and TROPION-Lung05: Efficacy </a:t>
            </a:r>
          </a:p>
        </p:txBody>
      </p:sp>
      <p:pic>
        <p:nvPicPr>
          <p:cNvPr id="7" name="Picture 6">
            <a:extLst>
              <a:ext uri="{FF2B5EF4-FFF2-40B4-BE49-F238E27FC236}">
                <a16:creationId xmlns:a16="http://schemas.microsoft.com/office/drawing/2014/main" id="{83DADACF-457B-8F96-4CEF-069712DEDB99}"/>
              </a:ext>
            </a:extLst>
          </p:cNvPr>
          <p:cNvPicPr>
            <a:picLocks noChangeAspect="1"/>
          </p:cNvPicPr>
          <p:nvPr/>
        </p:nvPicPr>
        <p:blipFill>
          <a:blip r:embed="rId2"/>
          <a:stretch>
            <a:fillRect/>
          </a:stretch>
        </p:blipFill>
        <p:spPr>
          <a:xfrm>
            <a:off x="396240" y="2538367"/>
            <a:ext cx="5699761" cy="2695174"/>
          </a:xfrm>
          <a:prstGeom prst="rect">
            <a:avLst/>
          </a:prstGeom>
        </p:spPr>
      </p:pic>
      <p:pic>
        <p:nvPicPr>
          <p:cNvPr id="9" name="Picture 8">
            <a:extLst>
              <a:ext uri="{FF2B5EF4-FFF2-40B4-BE49-F238E27FC236}">
                <a16:creationId xmlns:a16="http://schemas.microsoft.com/office/drawing/2014/main" id="{2125C85F-E470-7E1B-76A9-DBEDA924FBFF}"/>
              </a:ext>
            </a:extLst>
          </p:cNvPr>
          <p:cNvPicPr>
            <a:picLocks noChangeAspect="1"/>
          </p:cNvPicPr>
          <p:nvPr/>
        </p:nvPicPr>
        <p:blipFill>
          <a:blip r:embed="rId3"/>
          <a:stretch>
            <a:fillRect/>
          </a:stretch>
        </p:blipFill>
        <p:spPr>
          <a:xfrm>
            <a:off x="6225462" y="2486419"/>
            <a:ext cx="5570298" cy="2671308"/>
          </a:xfrm>
          <a:prstGeom prst="rect">
            <a:avLst/>
          </a:prstGeom>
        </p:spPr>
      </p:pic>
      <p:sp>
        <p:nvSpPr>
          <p:cNvPr id="12" name="TextBox 11">
            <a:extLst>
              <a:ext uri="{FF2B5EF4-FFF2-40B4-BE49-F238E27FC236}">
                <a16:creationId xmlns:a16="http://schemas.microsoft.com/office/drawing/2014/main" id="{4EE505A7-1E91-6D26-E908-BA58AFA9F922}"/>
              </a:ext>
            </a:extLst>
          </p:cNvPr>
          <p:cNvSpPr txBox="1"/>
          <p:nvPr/>
        </p:nvSpPr>
        <p:spPr>
          <a:xfrm>
            <a:off x="98814" y="6446321"/>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Ahn MJ et al. ESMO Asia 2024;Abstract LBA7; Ahn MJ et al. </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J </a:t>
            </a:r>
            <a:r>
              <a:rPr kumimoji="0" lang="en-US" sz="1500" b="0" i="1" u="none" strike="noStrike" kern="1200" cap="none" spc="0" normalizeH="0" baseline="0" noProof="0" dirty="0" err="1">
                <a:ln>
                  <a:noFill/>
                </a:ln>
                <a:solidFill>
                  <a:prstClr val="black"/>
                </a:solidFill>
                <a:effectLst/>
                <a:uLnTx/>
                <a:uFillTx/>
                <a:latin typeface="Calibri" panose="020F0502020204030204"/>
                <a:ea typeface="MS PGothic" charset="0"/>
                <a:cs typeface="+mn-cs"/>
              </a:rPr>
              <a:t>Thorac</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 Oncol </a:t>
            </a: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2025;20(11):1669-82.</a:t>
            </a:r>
          </a:p>
        </p:txBody>
      </p:sp>
      <p:sp>
        <p:nvSpPr>
          <p:cNvPr id="5" name="TextBox 4">
            <a:extLst>
              <a:ext uri="{FF2B5EF4-FFF2-40B4-BE49-F238E27FC236}">
                <a16:creationId xmlns:a16="http://schemas.microsoft.com/office/drawing/2014/main" id="{05ADA2E3-D5E8-05AB-DA8F-AD15D718EBDC}"/>
              </a:ext>
            </a:extLst>
          </p:cNvPr>
          <p:cNvSpPr txBox="1"/>
          <p:nvPr/>
        </p:nvSpPr>
        <p:spPr>
          <a:xfrm>
            <a:off x="2983400" y="1541505"/>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6" name="TextBox 5">
            <a:extLst>
              <a:ext uri="{FF2B5EF4-FFF2-40B4-BE49-F238E27FC236}">
                <a16:creationId xmlns:a16="http://schemas.microsoft.com/office/drawing/2014/main" id="{BC772D8B-78EA-87DD-7510-B950A463D828}"/>
              </a:ext>
            </a:extLst>
          </p:cNvPr>
          <p:cNvSpPr txBox="1"/>
          <p:nvPr/>
        </p:nvSpPr>
        <p:spPr>
          <a:xfrm>
            <a:off x="8984019" y="1541505"/>
            <a:ext cx="449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a:t>
            </a:r>
          </a:p>
        </p:txBody>
      </p:sp>
    </p:spTree>
    <p:extLst>
      <p:ext uri="{BB962C8B-B14F-4D97-AF65-F5344CB8AC3E}">
        <p14:creationId xmlns:p14="http://schemas.microsoft.com/office/powerpoint/2010/main" val="32779436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7E892-CC3E-1239-ADF4-1E7A5497DAC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B4B3C3A-CE4B-F2EC-9599-69D276BC99BF}"/>
              </a:ext>
            </a:extLst>
          </p:cNvPr>
          <p:cNvSpPr/>
          <p:nvPr/>
        </p:nvSpPr>
        <p:spPr bwMode="auto">
          <a:xfrm>
            <a:off x="140847" y="1290320"/>
            <a:ext cx="11910306" cy="460879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1E3860F-AC5F-A6EB-A254-B504431153AD}"/>
              </a:ext>
            </a:extLst>
          </p:cNvPr>
          <p:cNvSpPr>
            <a:spLocks noGrp="1"/>
          </p:cNvSpPr>
          <p:nvPr>
            <p:ph type="title"/>
          </p:nvPr>
        </p:nvSpPr>
        <p:spPr/>
        <p:txBody>
          <a:bodyPr/>
          <a:lstStyle/>
          <a:p>
            <a:pPr algn="l"/>
            <a:r>
              <a:rPr lang="en-US" dirty="0"/>
              <a:t>Pooled Analysis from TROPION-Lung01 and TROPION-Lung05: Safety </a:t>
            </a:r>
          </a:p>
        </p:txBody>
      </p:sp>
      <p:pic>
        <p:nvPicPr>
          <p:cNvPr id="5" name="Picture 4">
            <a:extLst>
              <a:ext uri="{FF2B5EF4-FFF2-40B4-BE49-F238E27FC236}">
                <a16:creationId xmlns:a16="http://schemas.microsoft.com/office/drawing/2014/main" id="{F8AC221C-8B1D-56A6-ABCB-8E3A8F5F1A1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48080" y="1669896"/>
            <a:ext cx="9419472" cy="4229222"/>
          </a:xfrm>
          <a:prstGeom prst="rect">
            <a:avLst/>
          </a:prstGeom>
        </p:spPr>
      </p:pic>
      <p:sp>
        <p:nvSpPr>
          <p:cNvPr id="6" name="TextBox 5">
            <a:extLst>
              <a:ext uri="{FF2B5EF4-FFF2-40B4-BE49-F238E27FC236}">
                <a16:creationId xmlns:a16="http://schemas.microsoft.com/office/drawing/2014/main" id="{EC789BA4-2DC7-05D6-C73B-1CF096601483}"/>
              </a:ext>
            </a:extLst>
          </p:cNvPr>
          <p:cNvSpPr txBox="1"/>
          <p:nvPr/>
        </p:nvSpPr>
        <p:spPr>
          <a:xfrm>
            <a:off x="140847" y="6469404"/>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Ahn MJ et al. ESMO Asia 2024;Abstract LBA7; Ahn MJ et al. </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J </a:t>
            </a:r>
            <a:r>
              <a:rPr kumimoji="0" lang="en-US" sz="1500" b="0" i="1" u="none" strike="noStrike" kern="1200" cap="none" spc="0" normalizeH="0" baseline="0" noProof="0" dirty="0" err="1">
                <a:ln>
                  <a:noFill/>
                </a:ln>
                <a:solidFill>
                  <a:prstClr val="black"/>
                </a:solidFill>
                <a:effectLst/>
                <a:uLnTx/>
                <a:uFillTx/>
                <a:latin typeface="Calibri" panose="020F0502020204030204"/>
                <a:ea typeface="MS PGothic" charset="0"/>
                <a:cs typeface="+mn-cs"/>
              </a:rPr>
              <a:t>Thorac</a:t>
            </a:r>
            <a:r>
              <a:rPr kumimoji="0" lang="en-US" sz="1500" b="0" i="1" u="none" strike="noStrike" kern="1200" cap="none" spc="0" normalizeH="0" baseline="0" noProof="0" dirty="0">
                <a:ln>
                  <a:noFill/>
                </a:ln>
                <a:solidFill>
                  <a:prstClr val="black"/>
                </a:solidFill>
                <a:effectLst/>
                <a:uLnTx/>
                <a:uFillTx/>
                <a:latin typeface="Calibri" panose="020F0502020204030204"/>
                <a:ea typeface="MS PGothic" charset="0"/>
                <a:cs typeface="+mn-cs"/>
              </a:rPr>
              <a:t> Oncol </a:t>
            </a:r>
            <a:r>
              <a:rPr kumimoji="0" lang="en-US" sz="1500" b="0" i="0" u="none" strike="noStrike" kern="1200" cap="none" spc="0" normalizeH="0" baseline="0" noProof="0" dirty="0">
                <a:ln>
                  <a:noFill/>
                </a:ln>
                <a:solidFill>
                  <a:prstClr val="black"/>
                </a:solidFill>
                <a:effectLst/>
                <a:uLnTx/>
                <a:uFillTx/>
                <a:latin typeface="Calibri" panose="020F0502020204030204"/>
                <a:ea typeface="MS PGothic" charset="0"/>
                <a:cs typeface="+mn-cs"/>
              </a:rPr>
              <a:t>2025;20(11):1669-82.</a:t>
            </a:r>
          </a:p>
        </p:txBody>
      </p:sp>
      <p:sp>
        <p:nvSpPr>
          <p:cNvPr id="8" name="TextBox 7">
            <a:extLst>
              <a:ext uri="{FF2B5EF4-FFF2-40B4-BE49-F238E27FC236}">
                <a16:creationId xmlns:a16="http://schemas.microsoft.com/office/drawing/2014/main" id="{5BF868E7-1AC1-F9E4-D268-7808D9DD57F5}"/>
              </a:ext>
            </a:extLst>
          </p:cNvPr>
          <p:cNvSpPr txBox="1"/>
          <p:nvPr/>
        </p:nvSpPr>
        <p:spPr>
          <a:xfrm>
            <a:off x="6492576" y="1335837"/>
            <a:ext cx="40749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a:ea typeface="MS PGothic" charset="0"/>
                <a:cs typeface="+mn-cs"/>
              </a:rPr>
              <a:t>TRAEs Occurring in ≥10% of EGFRm Pool (N=117)</a:t>
            </a:r>
          </a:p>
        </p:txBody>
      </p:sp>
    </p:spTree>
    <p:extLst>
      <p:ext uri="{BB962C8B-B14F-4D97-AF65-F5344CB8AC3E}">
        <p14:creationId xmlns:p14="http://schemas.microsoft.com/office/powerpoint/2010/main" val="35447487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F828C-BA39-729D-DEBC-F5EDBB3F5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93805-F6F6-2A51-9487-ABFF5BEF11BB}"/>
              </a:ext>
            </a:extLst>
          </p:cNvPr>
          <p:cNvSpPr>
            <a:spLocks noGrp="1"/>
          </p:cNvSpPr>
          <p:nvPr>
            <p:ph type="title"/>
          </p:nvPr>
        </p:nvSpPr>
        <p:spPr/>
        <p:txBody>
          <a:bodyPr/>
          <a:lstStyle/>
          <a:p>
            <a:r>
              <a:rPr lang="en-US" dirty="0"/>
              <a:t>Select Ongoing Phase III Trials of TROP2-Targeted ADCs for NSCLC</a:t>
            </a:r>
          </a:p>
        </p:txBody>
      </p:sp>
      <p:graphicFrame>
        <p:nvGraphicFramePr>
          <p:cNvPr id="4" name="Table 3">
            <a:extLst>
              <a:ext uri="{FF2B5EF4-FFF2-40B4-BE49-F238E27FC236}">
                <a16:creationId xmlns:a16="http://schemas.microsoft.com/office/drawing/2014/main" id="{460088BD-1A27-A94C-59AE-09D7F39FA227}"/>
              </a:ext>
            </a:extLst>
          </p:cNvPr>
          <p:cNvGraphicFramePr>
            <a:graphicFrameLocks noGrp="1"/>
          </p:cNvGraphicFramePr>
          <p:nvPr/>
        </p:nvGraphicFramePr>
        <p:xfrm>
          <a:off x="404975" y="1684803"/>
          <a:ext cx="11106304" cy="3732234"/>
        </p:xfrm>
        <a:graphic>
          <a:graphicData uri="http://schemas.openxmlformats.org/drawingml/2006/table">
            <a:tbl>
              <a:tblPr firstRow="1" bandRow="1">
                <a:tableStyleId>{21E4AEA4-8DFA-4A89-87EB-49C32662AFE0}</a:tableStyleId>
              </a:tblPr>
              <a:tblGrid>
                <a:gridCol w="1689548">
                  <a:extLst>
                    <a:ext uri="{9D8B030D-6E8A-4147-A177-3AD203B41FA5}">
                      <a16:colId xmlns:a16="http://schemas.microsoft.com/office/drawing/2014/main" val="2469764654"/>
                    </a:ext>
                  </a:extLst>
                </a:gridCol>
                <a:gridCol w="771423">
                  <a:extLst>
                    <a:ext uri="{9D8B030D-6E8A-4147-A177-3AD203B41FA5}">
                      <a16:colId xmlns:a16="http://schemas.microsoft.com/office/drawing/2014/main" val="1841560710"/>
                    </a:ext>
                  </a:extLst>
                </a:gridCol>
                <a:gridCol w="2466379">
                  <a:extLst>
                    <a:ext uri="{9D8B030D-6E8A-4147-A177-3AD203B41FA5}">
                      <a16:colId xmlns:a16="http://schemas.microsoft.com/office/drawing/2014/main" val="945789908"/>
                    </a:ext>
                  </a:extLst>
                </a:gridCol>
                <a:gridCol w="3824517">
                  <a:extLst>
                    <a:ext uri="{9D8B030D-6E8A-4147-A177-3AD203B41FA5}">
                      <a16:colId xmlns:a16="http://schemas.microsoft.com/office/drawing/2014/main" val="3535754312"/>
                    </a:ext>
                  </a:extLst>
                </a:gridCol>
                <a:gridCol w="1097376">
                  <a:extLst>
                    <a:ext uri="{9D8B030D-6E8A-4147-A177-3AD203B41FA5}">
                      <a16:colId xmlns:a16="http://schemas.microsoft.com/office/drawing/2014/main" val="3644202275"/>
                    </a:ext>
                  </a:extLst>
                </a:gridCol>
                <a:gridCol w="1257061">
                  <a:extLst>
                    <a:ext uri="{9D8B030D-6E8A-4147-A177-3AD203B41FA5}">
                      <a16:colId xmlns:a16="http://schemas.microsoft.com/office/drawing/2014/main" val="2116282105"/>
                    </a:ext>
                  </a:extLst>
                </a:gridCol>
              </a:tblGrid>
              <a:tr h="684234">
                <a:tc>
                  <a:txBody>
                    <a:bodyPr/>
                    <a:lstStyle/>
                    <a:p>
                      <a:pPr algn="ctr"/>
                      <a:r>
                        <a:rPr lang="en-US" sz="1600"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Key endpoints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684234">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TROPION-Lung14</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NCT06350097)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582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1L </a:t>
                      </a:r>
                      <a:r>
                        <a:rPr lang="en-US" sz="1600" b="0" i="0" kern="1200" dirty="0">
                          <a:solidFill>
                            <a:schemeClr val="dk1"/>
                          </a:solidFill>
                          <a:effectLst/>
                          <a:latin typeface="+mn-lt"/>
                          <a:ea typeface="+mn-ea"/>
                          <a:cs typeface="+mn-cs"/>
                        </a:rPr>
                        <a:t>EGFR-mutated NSCLC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Dato-DXd + osimertinib versus osimertinib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2031-08-29</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1496944742"/>
                  </a:ext>
                </a:extLst>
              </a:tr>
              <a:tr h="684234">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TROPION-Lung15</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NCT06417814)</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744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2L </a:t>
                      </a:r>
                      <a:r>
                        <a:rPr lang="en-US" sz="1600" b="0" i="0" kern="1200" dirty="0">
                          <a:solidFill>
                            <a:schemeClr val="dk1"/>
                          </a:solidFill>
                          <a:effectLst/>
                          <a:latin typeface="+mn-lt"/>
                          <a:ea typeface="+mn-ea"/>
                          <a:cs typeface="+mn-cs"/>
                        </a:rPr>
                        <a:t>EGFR-mutated NSCLC (progressed on prior osimertinib)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Dato-DXd + osimertinib versus Dato-DXd  versus chemotherapy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2028-09-27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6576096"/>
                  </a:ext>
                </a:extLst>
              </a:tr>
              <a:tr h="684234">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TROPION-Lung07</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NCT05555732</a:t>
                      </a:r>
                      <a:r>
                        <a:rPr lang="en-US" sz="16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pPr algn="ctr"/>
                      <a:r>
                        <a:rPr lang="en-US" sz="1600" dirty="0"/>
                        <a:t>1,170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b="0" i="0" kern="1200" dirty="0">
                          <a:solidFill>
                            <a:schemeClr val="dk1"/>
                          </a:solidFill>
                          <a:effectLst/>
                          <a:latin typeface="+mn-lt"/>
                          <a:ea typeface="+mn-ea"/>
                          <a:cs typeface="+mn-cs"/>
                        </a:rPr>
                        <a:t>1L </a:t>
                      </a:r>
                      <a:r>
                        <a:rPr lang="en-US" sz="1600" b="0" i="0" kern="1200" dirty="0" err="1">
                          <a:solidFill>
                            <a:schemeClr val="dk1"/>
                          </a:solidFill>
                          <a:effectLst/>
                          <a:latin typeface="+mn-lt"/>
                          <a:ea typeface="+mn-ea"/>
                          <a:cs typeface="+mn-cs"/>
                        </a:rPr>
                        <a:t>nonsquamous</a:t>
                      </a:r>
                      <a:r>
                        <a:rPr lang="en-US" sz="1600" b="0" i="0" kern="1200" dirty="0">
                          <a:solidFill>
                            <a:schemeClr val="dk1"/>
                          </a:solidFill>
                          <a:effectLst/>
                          <a:latin typeface="+mn-lt"/>
                          <a:ea typeface="+mn-ea"/>
                          <a:cs typeface="+mn-cs"/>
                        </a:rPr>
                        <a:t> NSCLC (w/o AGA, PD-L1 &lt;50%)</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b="0" i="0" kern="1200" dirty="0">
                          <a:solidFill>
                            <a:schemeClr val="dk1"/>
                          </a:solidFill>
                          <a:effectLst/>
                          <a:latin typeface="+mn-lt"/>
                          <a:ea typeface="+mn-ea"/>
                          <a:cs typeface="+mn-cs"/>
                        </a:rPr>
                        <a:t>Dato-</a:t>
                      </a:r>
                      <a:r>
                        <a:rPr lang="en-US" sz="1600" b="0" i="0" kern="1200" dirty="0" err="1">
                          <a:solidFill>
                            <a:schemeClr val="dk1"/>
                          </a:solidFill>
                          <a:effectLst/>
                          <a:latin typeface="+mn-lt"/>
                          <a:ea typeface="+mn-ea"/>
                          <a:cs typeface="+mn-cs"/>
                        </a:rPr>
                        <a:t>DXd</a:t>
                      </a:r>
                      <a:r>
                        <a:rPr lang="en-US" sz="1600" b="0" i="0" kern="1200" dirty="0">
                          <a:solidFill>
                            <a:schemeClr val="dk1"/>
                          </a:solidFill>
                          <a:effectLst/>
                          <a:latin typeface="+mn-lt"/>
                          <a:ea typeface="+mn-ea"/>
                          <a:cs typeface="+mn-cs"/>
                        </a:rPr>
                        <a:t> + pembrolizumab + platinum </a:t>
                      </a:r>
                      <a:r>
                        <a:rPr lang="en-US" sz="1600" dirty="0"/>
                        <a:t>versus </a:t>
                      </a:r>
                      <a:r>
                        <a:rPr lang="en-US" sz="1600" b="0" i="0" kern="1200" dirty="0">
                          <a:solidFill>
                            <a:schemeClr val="dk1"/>
                          </a:solidFill>
                          <a:effectLst/>
                          <a:latin typeface="+mn-lt"/>
                          <a:ea typeface="+mn-ea"/>
                          <a:cs typeface="+mn-cs"/>
                        </a:rPr>
                        <a:t>Dato-</a:t>
                      </a:r>
                      <a:r>
                        <a:rPr lang="en-US" sz="1600" b="0" i="0" kern="1200" dirty="0" err="1">
                          <a:solidFill>
                            <a:schemeClr val="dk1"/>
                          </a:solidFill>
                          <a:effectLst/>
                          <a:latin typeface="+mn-lt"/>
                          <a:ea typeface="+mn-ea"/>
                          <a:cs typeface="+mn-cs"/>
                        </a:rPr>
                        <a:t>DXd</a:t>
                      </a:r>
                      <a:r>
                        <a:rPr lang="en-US" sz="1600" b="0" i="0" kern="1200" dirty="0">
                          <a:solidFill>
                            <a:schemeClr val="dk1"/>
                          </a:solidFill>
                          <a:effectLst/>
                          <a:latin typeface="+mn-lt"/>
                          <a:ea typeface="+mn-ea"/>
                          <a:cs typeface="+mn-cs"/>
                        </a:rPr>
                        <a:t> + pembrolizumab </a:t>
                      </a:r>
                      <a:r>
                        <a:rPr lang="en-US" sz="1600" dirty="0"/>
                        <a:t>versus </a:t>
                      </a:r>
                      <a:r>
                        <a:rPr lang="en-US" sz="1600" b="0" i="0" kern="1200" dirty="0">
                          <a:solidFill>
                            <a:schemeClr val="dk1"/>
                          </a:solidFill>
                          <a:effectLst/>
                          <a:latin typeface="+mn-lt"/>
                          <a:ea typeface="+mn-ea"/>
                          <a:cs typeface="+mn-cs"/>
                        </a:rPr>
                        <a:t>pembrolizumab + pemetrexed + platinum</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tc>
                  <a:txBody>
                    <a:bodyPr/>
                    <a:lstStyle/>
                    <a:p>
                      <a:r>
                        <a:rPr lang="en-US" sz="1600" b="0" i="0" kern="1200" dirty="0">
                          <a:solidFill>
                            <a:schemeClr val="dk1"/>
                          </a:solidFill>
                          <a:effectLst/>
                          <a:latin typeface="+mn-lt"/>
                          <a:ea typeface="+mn-ea"/>
                          <a:cs typeface="+mn-cs"/>
                        </a:rPr>
                        <a:t>2031-05-11</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E7EC"/>
                    </a:solidFill>
                  </a:tcPr>
                </a:tc>
                <a:extLst>
                  <a:ext uri="{0D108BD9-81ED-4DB2-BD59-A6C34878D82A}">
                    <a16:rowId xmlns:a16="http://schemas.microsoft.com/office/drawing/2014/main" val="1069750554"/>
                  </a:ext>
                </a:extLst>
              </a:tr>
              <a:tr h="481498">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TROPION-Lung08 (</a:t>
                      </a:r>
                      <a:r>
                        <a:rPr lang="en-US" sz="1600" b="0" i="0" kern="1200" dirty="0">
                          <a:solidFill>
                            <a:schemeClr val="dk1"/>
                          </a:solidFill>
                          <a:effectLst/>
                          <a:latin typeface="+mn-lt"/>
                          <a:ea typeface="+mn-ea"/>
                          <a:cs typeface="+mn-cs"/>
                        </a:rPr>
                        <a:t>NCT05215340)</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t>740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t>1L </a:t>
                      </a:r>
                      <a:r>
                        <a:rPr lang="en-US" sz="1600" b="0" i="0" kern="1200" dirty="0">
                          <a:solidFill>
                            <a:schemeClr val="dk1"/>
                          </a:solidFill>
                          <a:effectLst/>
                          <a:latin typeface="+mn-lt"/>
                          <a:ea typeface="+mn-ea"/>
                          <a:cs typeface="+mn-cs"/>
                        </a:rPr>
                        <a:t>NSCLC (w/o AGA, PD-L1  ≥50%)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Dato-</a:t>
                      </a:r>
                      <a:r>
                        <a:rPr lang="en-US" sz="1600" b="0" i="0" kern="1200" dirty="0" err="1">
                          <a:solidFill>
                            <a:schemeClr val="dk1"/>
                          </a:solidFill>
                          <a:effectLst/>
                          <a:latin typeface="+mn-lt"/>
                          <a:ea typeface="+mn-ea"/>
                          <a:cs typeface="+mn-cs"/>
                        </a:rPr>
                        <a:t>DXd</a:t>
                      </a:r>
                      <a:r>
                        <a:rPr lang="en-US" sz="1600" b="0" i="0" kern="1200" dirty="0">
                          <a:solidFill>
                            <a:schemeClr val="dk1"/>
                          </a:solidFill>
                          <a:effectLst/>
                          <a:latin typeface="+mn-lt"/>
                          <a:ea typeface="+mn-ea"/>
                          <a:cs typeface="+mn-cs"/>
                        </a:rPr>
                        <a:t> + pembrolizumab </a:t>
                      </a:r>
                      <a:r>
                        <a:rPr lang="en-US" sz="1600" dirty="0"/>
                        <a:t>versus </a:t>
                      </a:r>
                      <a:r>
                        <a:rPr lang="en-US" sz="1600" b="0" i="0" kern="1200" dirty="0">
                          <a:solidFill>
                            <a:schemeClr val="dk1"/>
                          </a:solidFill>
                          <a:effectLst/>
                          <a:latin typeface="+mn-lt"/>
                          <a:ea typeface="+mn-ea"/>
                          <a:cs typeface="+mn-cs"/>
                        </a:rPr>
                        <a:t> pembrolizumab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b="0" i="0" kern="1200" dirty="0">
                          <a:solidFill>
                            <a:schemeClr val="dk1"/>
                          </a:solidFill>
                          <a:effectLst/>
                          <a:latin typeface="+mn-lt"/>
                          <a:ea typeface="+mn-ea"/>
                          <a:cs typeface="+mn-cs"/>
                        </a:rPr>
                        <a:t>2032-03-04</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7193836"/>
                  </a:ext>
                </a:extLst>
              </a:tr>
            </a:tbl>
          </a:graphicData>
        </a:graphic>
      </p:graphicFrame>
      <p:sp>
        <p:nvSpPr>
          <p:cNvPr id="5" name="TextBox 4">
            <a:extLst>
              <a:ext uri="{FF2B5EF4-FFF2-40B4-BE49-F238E27FC236}">
                <a16:creationId xmlns:a16="http://schemas.microsoft.com/office/drawing/2014/main" id="{2AAA7222-8A41-7D8F-D8CD-2AA614F2ECA3}"/>
              </a:ext>
            </a:extLst>
          </p:cNvPr>
          <p:cNvSpPr txBox="1"/>
          <p:nvPr/>
        </p:nvSpPr>
        <p:spPr>
          <a:xfrm>
            <a:off x="404975" y="5570244"/>
            <a:ext cx="6096000"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1L = first-line; AGA = actionable genomic alterations</a:t>
            </a:r>
          </a:p>
        </p:txBody>
      </p:sp>
    </p:spTree>
    <p:extLst>
      <p:ext uri="{BB962C8B-B14F-4D97-AF65-F5344CB8AC3E}">
        <p14:creationId xmlns:p14="http://schemas.microsoft.com/office/powerpoint/2010/main" val="19265180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9CB99-7BBE-9EE2-3942-8B3E1ABD99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2E120-635A-6C26-96C1-4C4377EB3A16}"/>
              </a:ext>
            </a:extLst>
          </p:cNvPr>
          <p:cNvSpPr>
            <a:spLocks noGrp="1"/>
          </p:cNvSpPr>
          <p:nvPr>
            <p:ph type="title"/>
          </p:nvPr>
        </p:nvSpPr>
        <p:spPr/>
        <p:txBody>
          <a:bodyPr/>
          <a:lstStyle/>
          <a:p>
            <a:r>
              <a:rPr lang="en-US" dirty="0"/>
              <a:t>Select Ongoing Phase III Trials of TROP2-Targeted ADCs for NSCLC</a:t>
            </a:r>
          </a:p>
        </p:txBody>
      </p:sp>
      <p:graphicFrame>
        <p:nvGraphicFramePr>
          <p:cNvPr id="4" name="Table 3">
            <a:extLst>
              <a:ext uri="{FF2B5EF4-FFF2-40B4-BE49-F238E27FC236}">
                <a16:creationId xmlns:a16="http://schemas.microsoft.com/office/drawing/2014/main" id="{5E90D461-3AE3-C86F-FF4B-4AB8AFE410B0}"/>
              </a:ext>
            </a:extLst>
          </p:cNvPr>
          <p:cNvGraphicFramePr>
            <a:graphicFrameLocks noGrp="1"/>
          </p:cNvGraphicFramePr>
          <p:nvPr/>
        </p:nvGraphicFramePr>
        <p:xfrm>
          <a:off x="724166" y="1711166"/>
          <a:ext cx="10743667" cy="3136914"/>
        </p:xfrm>
        <a:graphic>
          <a:graphicData uri="http://schemas.openxmlformats.org/drawingml/2006/table">
            <a:tbl>
              <a:tblPr firstRow="1" bandRow="1">
                <a:tableStyleId>{21E4AEA4-8DFA-4A89-87EB-49C32662AFE0}</a:tableStyleId>
              </a:tblPr>
              <a:tblGrid>
                <a:gridCol w="1634382">
                  <a:extLst>
                    <a:ext uri="{9D8B030D-6E8A-4147-A177-3AD203B41FA5}">
                      <a16:colId xmlns:a16="http://schemas.microsoft.com/office/drawing/2014/main" val="2469764654"/>
                    </a:ext>
                  </a:extLst>
                </a:gridCol>
                <a:gridCol w="746235">
                  <a:extLst>
                    <a:ext uri="{9D8B030D-6E8A-4147-A177-3AD203B41FA5}">
                      <a16:colId xmlns:a16="http://schemas.microsoft.com/office/drawing/2014/main" val="1841560710"/>
                    </a:ext>
                  </a:extLst>
                </a:gridCol>
                <a:gridCol w="2385848">
                  <a:extLst>
                    <a:ext uri="{9D8B030D-6E8A-4147-A177-3AD203B41FA5}">
                      <a16:colId xmlns:a16="http://schemas.microsoft.com/office/drawing/2014/main" val="945789908"/>
                    </a:ext>
                  </a:extLst>
                </a:gridCol>
                <a:gridCol w="3699641">
                  <a:extLst>
                    <a:ext uri="{9D8B030D-6E8A-4147-A177-3AD203B41FA5}">
                      <a16:colId xmlns:a16="http://schemas.microsoft.com/office/drawing/2014/main" val="3535754312"/>
                    </a:ext>
                  </a:extLst>
                </a:gridCol>
                <a:gridCol w="1061545">
                  <a:extLst>
                    <a:ext uri="{9D8B030D-6E8A-4147-A177-3AD203B41FA5}">
                      <a16:colId xmlns:a16="http://schemas.microsoft.com/office/drawing/2014/main" val="3644202275"/>
                    </a:ext>
                  </a:extLst>
                </a:gridCol>
                <a:gridCol w="1216016">
                  <a:extLst>
                    <a:ext uri="{9D8B030D-6E8A-4147-A177-3AD203B41FA5}">
                      <a16:colId xmlns:a16="http://schemas.microsoft.com/office/drawing/2014/main" val="2116282105"/>
                    </a:ext>
                  </a:extLst>
                </a:gridCol>
              </a:tblGrid>
              <a:tr h="1008294">
                <a:tc>
                  <a:txBody>
                    <a:bodyPr/>
                    <a:lstStyle/>
                    <a:p>
                      <a:pPr algn="ctr"/>
                      <a:r>
                        <a:rPr lang="en-US" sz="1600" dirty="0"/>
                        <a:t>Trial identifier </a:t>
                      </a:r>
                    </a:p>
                  </a:txBody>
                  <a:tcPr anchor="b">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N</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Setting  </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Treatment arms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Key endpoints</a:t>
                      </a:r>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1600" dirty="0"/>
                        <a:t>Estimated completion date </a:t>
                      </a:r>
                    </a:p>
                  </a:txBody>
                  <a:tcPr anchor="b">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25769568"/>
                  </a:ext>
                </a:extLst>
              </a:tr>
              <a:tr h="70954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AVANZAR</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NCT05687266)</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1,350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1L </a:t>
                      </a:r>
                      <a:r>
                        <a:rPr lang="en-US" sz="1600" b="0" i="0" kern="1200" dirty="0" err="1">
                          <a:solidFill>
                            <a:schemeClr val="dk1"/>
                          </a:solidFill>
                          <a:effectLst/>
                          <a:latin typeface="+mn-lt"/>
                          <a:ea typeface="+mn-ea"/>
                          <a:cs typeface="+mn-cs"/>
                        </a:rPr>
                        <a:t>nonsquamous</a:t>
                      </a:r>
                      <a:r>
                        <a:rPr lang="en-US" sz="1600" b="0" i="0" kern="1200" dirty="0">
                          <a:solidFill>
                            <a:schemeClr val="dk1"/>
                          </a:solidFill>
                          <a:effectLst/>
                          <a:latin typeface="+mn-lt"/>
                          <a:ea typeface="+mn-ea"/>
                          <a:cs typeface="+mn-cs"/>
                        </a:rPr>
                        <a:t> NSCLC (w/o AGA)</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Dato-DXd + durvalumab + carboplatin versus pembrolizumab + chemotherapy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2027-11-01</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698178"/>
                  </a:ext>
                </a:extLst>
              </a:tr>
              <a:tr h="70954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TROPION-Lung10</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NCT06357533)</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115" rtl="0" eaLnBrk="1" fontAlgn="auto" latinLnBrk="0" hangingPunct="1">
                        <a:lnSpc>
                          <a:spcPct val="100000"/>
                        </a:lnSpc>
                        <a:spcBef>
                          <a:spcPts val="0"/>
                        </a:spcBef>
                        <a:spcAft>
                          <a:spcPts val="0"/>
                        </a:spcAft>
                        <a:buClrTx/>
                        <a:buSzTx/>
                        <a:buFontTx/>
                        <a:buNone/>
                        <a:tabLst/>
                        <a:defRPr/>
                      </a:pPr>
                      <a:r>
                        <a:rPr lang="en-US" sz="1600" dirty="0"/>
                        <a:t>675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1L </a:t>
                      </a:r>
                      <a:r>
                        <a:rPr lang="en-US" sz="1600" b="0" i="0" kern="1200" dirty="0" err="1">
                          <a:solidFill>
                            <a:schemeClr val="dk1"/>
                          </a:solidFill>
                          <a:effectLst/>
                          <a:latin typeface="+mn-lt"/>
                          <a:ea typeface="+mn-ea"/>
                          <a:cs typeface="+mn-cs"/>
                        </a:rPr>
                        <a:t>nonsquamous</a:t>
                      </a:r>
                      <a:r>
                        <a:rPr lang="en-US" sz="1600" b="0" i="0" kern="1200" dirty="0">
                          <a:solidFill>
                            <a:schemeClr val="dk1"/>
                          </a:solidFill>
                          <a:effectLst/>
                          <a:latin typeface="+mn-lt"/>
                          <a:ea typeface="+mn-ea"/>
                          <a:cs typeface="+mn-cs"/>
                        </a:rPr>
                        <a:t> NSCLC (w/o AGA, PD-L1 ≥50%) </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Dato-DXd + rilvegostomig versus rilvegostomig </a:t>
                      </a:r>
                      <a:r>
                        <a:rPr lang="en-US" sz="1600" dirty="0"/>
                        <a:t>versus </a:t>
                      </a:r>
                      <a:r>
                        <a:rPr lang="en-US" sz="1600" b="0" i="0" kern="1200" dirty="0">
                          <a:solidFill>
                            <a:schemeClr val="dk1"/>
                          </a:solidFill>
                          <a:effectLst/>
                          <a:latin typeface="+mn-lt"/>
                          <a:ea typeface="+mn-ea"/>
                          <a:cs typeface="+mn-cs"/>
                        </a:rPr>
                        <a:t>pembrolizumab</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2029-12-28</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08513201"/>
                  </a:ext>
                </a:extLst>
              </a:tr>
              <a:tr h="709540">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TROPION-Lung17</a:t>
                      </a:r>
                    </a:p>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a:t>
                      </a:r>
                      <a:r>
                        <a:rPr lang="en-US" sz="1600" b="0" i="0" kern="1200" dirty="0">
                          <a:solidFill>
                            <a:schemeClr val="dk1"/>
                          </a:solidFill>
                          <a:effectLst/>
                          <a:latin typeface="+mn-lt"/>
                          <a:ea typeface="+mn-ea"/>
                          <a:cs typeface="+mn-cs"/>
                        </a:rPr>
                        <a:t>NCT07291037)</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a:t>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t>2L </a:t>
                      </a:r>
                      <a:r>
                        <a:rPr lang="en-US" sz="1600" b="0" i="0" kern="1200" dirty="0">
                          <a:solidFill>
                            <a:schemeClr val="dk1"/>
                          </a:solidFill>
                          <a:effectLst/>
                          <a:latin typeface="+mn-lt"/>
                          <a:ea typeface="+mn-ea"/>
                          <a:cs typeface="+mn-cs"/>
                        </a:rPr>
                        <a:t>TROP2 NMR-positive </a:t>
                      </a:r>
                      <a:r>
                        <a:rPr lang="en-US" sz="1600" b="0" i="0" kern="1200" dirty="0" err="1">
                          <a:solidFill>
                            <a:schemeClr val="dk1"/>
                          </a:solidFill>
                          <a:effectLst/>
                          <a:latin typeface="+mn-lt"/>
                          <a:ea typeface="+mn-ea"/>
                          <a:cs typeface="+mn-cs"/>
                        </a:rPr>
                        <a:t>nonsquamous</a:t>
                      </a:r>
                      <a:r>
                        <a:rPr lang="en-US" sz="1600" b="0" i="0" kern="1200" dirty="0">
                          <a:solidFill>
                            <a:schemeClr val="dk1"/>
                          </a:solidFill>
                          <a:effectLst/>
                          <a:latin typeface="+mn-lt"/>
                          <a:ea typeface="+mn-ea"/>
                          <a:cs typeface="+mn-cs"/>
                        </a:rPr>
                        <a:t> NSCLC</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b="0" i="0" kern="1200" dirty="0">
                          <a:solidFill>
                            <a:schemeClr val="dk1"/>
                          </a:solidFill>
                          <a:effectLst/>
                          <a:latin typeface="+mn-lt"/>
                          <a:ea typeface="+mn-ea"/>
                          <a:cs typeface="+mn-cs"/>
                        </a:rPr>
                        <a:t>Dato-</a:t>
                      </a:r>
                      <a:r>
                        <a:rPr lang="en-US" sz="1600" b="0" i="0" kern="1200" dirty="0" err="1">
                          <a:solidFill>
                            <a:schemeClr val="dk1"/>
                          </a:solidFill>
                          <a:effectLst/>
                          <a:latin typeface="+mn-lt"/>
                          <a:ea typeface="+mn-ea"/>
                          <a:cs typeface="+mn-cs"/>
                        </a:rPr>
                        <a:t>DXd</a:t>
                      </a:r>
                      <a:r>
                        <a:rPr lang="en-US" sz="1600" b="0" i="0" kern="1200" dirty="0">
                          <a:solidFill>
                            <a:schemeClr val="dk1"/>
                          </a:solidFill>
                          <a:effectLst/>
                          <a:latin typeface="+mn-lt"/>
                          <a:ea typeface="+mn-ea"/>
                          <a:cs typeface="+mn-cs"/>
                        </a:rPr>
                        <a:t> versus docetaxel</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115" rtl="0" eaLnBrk="1" fontAlgn="auto" latinLnBrk="0" hangingPunct="1">
                        <a:lnSpc>
                          <a:spcPct val="100000"/>
                        </a:lnSpc>
                        <a:spcBef>
                          <a:spcPts val="0"/>
                        </a:spcBef>
                        <a:spcAft>
                          <a:spcPts val="0"/>
                        </a:spcAft>
                        <a:buClrTx/>
                        <a:buSzTx/>
                        <a:buFontTx/>
                        <a:buNone/>
                        <a:tabLst/>
                        <a:defRPr/>
                      </a:pPr>
                      <a:r>
                        <a:rPr lang="en-US" sz="1600" dirty="0"/>
                        <a:t>PFS, 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kern="1200" dirty="0">
                          <a:solidFill>
                            <a:schemeClr val="dk1"/>
                          </a:solidFill>
                          <a:effectLst/>
                          <a:latin typeface="+mn-lt"/>
                          <a:ea typeface="+mn-ea"/>
                          <a:cs typeface="+mn-cs"/>
                        </a:rPr>
                        <a:t>2029-01-29</a:t>
                      </a:r>
                      <a:endParaRPr lang="en-US"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1189884"/>
                  </a:ext>
                </a:extLst>
              </a:tr>
            </a:tbl>
          </a:graphicData>
        </a:graphic>
      </p:graphicFrame>
      <p:sp>
        <p:nvSpPr>
          <p:cNvPr id="3" name="TextBox 2">
            <a:extLst>
              <a:ext uri="{FF2B5EF4-FFF2-40B4-BE49-F238E27FC236}">
                <a16:creationId xmlns:a16="http://schemas.microsoft.com/office/drawing/2014/main" id="{0A38A0BD-3402-8650-88DF-851F819D5A8A}"/>
              </a:ext>
            </a:extLst>
          </p:cNvPr>
          <p:cNvSpPr txBox="1"/>
          <p:nvPr/>
        </p:nvSpPr>
        <p:spPr>
          <a:xfrm>
            <a:off x="717675" y="4985251"/>
            <a:ext cx="6096000"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2L = second-line; NMR = normalized membrane ratio</a:t>
            </a:r>
          </a:p>
        </p:txBody>
      </p:sp>
    </p:spTree>
    <p:extLst>
      <p:ext uri="{BB962C8B-B14F-4D97-AF65-F5344CB8AC3E}">
        <p14:creationId xmlns:p14="http://schemas.microsoft.com/office/powerpoint/2010/main" val="11784030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E740A-7C81-919D-8DE0-0858F1CF92CC}"/>
              </a:ext>
            </a:extLst>
          </p:cNvPr>
          <p:cNvSpPr>
            <a:spLocks noGrp="1"/>
          </p:cNvSpPr>
          <p:nvPr>
            <p:ph type="title"/>
          </p:nvPr>
        </p:nvSpPr>
        <p:spPr>
          <a:xfrm>
            <a:off x="912286" y="324040"/>
            <a:ext cx="10440291" cy="1143000"/>
          </a:xfrm>
        </p:spPr>
        <p:txBody>
          <a:bodyPr/>
          <a:lstStyle/>
          <a:p>
            <a:pPr algn="l"/>
            <a:r>
              <a:rPr lang="en-US" kern="1200" dirty="0"/>
              <a:t>Phase III SAFFRON Trial: </a:t>
            </a:r>
            <a:r>
              <a:rPr lang="en-US" dirty="0" err="1"/>
              <a:t>Savolitinib</a:t>
            </a:r>
            <a:r>
              <a:rPr lang="en-US" dirty="0"/>
              <a:t> and Osimertinib versus Chemotherapy for EGFR-Mutant NSCLC with MET Overexpression or Amplification After Treatment with Osimertinib</a:t>
            </a:r>
          </a:p>
        </p:txBody>
      </p:sp>
      <p:sp>
        <p:nvSpPr>
          <p:cNvPr id="4" name="Rectangle 3">
            <a:extLst>
              <a:ext uri="{FF2B5EF4-FFF2-40B4-BE49-F238E27FC236}">
                <a16:creationId xmlns:a16="http://schemas.microsoft.com/office/drawing/2014/main" id="{C2E9448E-8BE6-1514-0E21-188D820A6ECC}"/>
              </a:ext>
            </a:extLst>
          </p:cNvPr>
          <p:cNvSpPr/>
          <p:nvPr/>
        </p:nvSpPr>
        <p:spPr bwMode="auto">
          <a:xfrm>
            <a:off x="469243" y="1895341"/>
            <a:ext cx="4081463" cy="3477875"/>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342900" marR="0" lvl="0" indent="-342900" algn="l" defTabSz="457200" rtl="0" eaLnBrk="1" fontAlgn="base" latinLnBrk="0" hangingPunct="0">
              <a:lnSpc>
                <a:spcPct val="10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Locally advanced or metastatic NSCLC </a:t>
            </a:r>
          </a:p>
          <a:p>
            <a:pPr marL="342900" marR="0" lvl="0" indent="-342900" algn="l" defTabSz="457200" rtl="0" eaLnBrk="1" fontAlgn="base" latinLnBrk="0" hangingPunct="0">
              <a:lnSpc>
                <a:spcPct val="10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EGFRm (Ex19del/L858R) and/or T790M, and MET overexpression and/or amplification</a:t>
            </a:r>
          </a:p>
          <a:p>
            <a:pPr marL="342900" marR="0" lvl="0" indent="-342900" algn="l" defTabSz="457200" rtl="0" eaLnBrk="1" fontAlgn="base" latinLnBrk="0" hangingPunct="0">
              <a:lnSpc>
                <a:spcPct val="10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Disease progression on first- or second-line treatment with osimertinib</a:t>
            </a:r>
          </a:p>
          <a:p>
            <a:pPr marL="342900" marR="0" lvl="0" indent="-342900" algn="l" defTabSz="457200" rtl="0" eaLnBrk="1" fontAlgn="base" latinLnBrk="0" hangingPunct="0">
              <a:lnSpc>
                <a:spcPct val="10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No prior chemotherapy in the metastatic setting allowed</a:t>
            </a:r>
          </a:p>
          <a:p>
            <a:pPr marL="342900" marR="0" lvl="0" indent="-342900" algn="l" defTabSz="457200" rtl="0" eaLnBrk="1" fontAlgn="base" latinLnBrk="0" hangingPunct="0">
              <a:lnSpc>
                <a:spcPct val="10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ECOG PS 0-1</a:t>
            </a:r>
          </a:p>
        </p:txBody>
      </p:sp>
      <p:cxnSp>
        <p:nvCxnSpPr>
          <p:cNvPr id="8" name="Straight Connector 7">
            <a:extLst>
              <a:ext uri="{FF2B5EF4-FFF2-40B4-BE49-F238E27FC236}">
                <a16:creationId xmlns:a16="http://schemas.microsoft.com/office/drawing/2014/main" id="{D4EE15E7-C0BC-FFE6-177F-C9C766B546D7}"/>
              </a:ext>
            </a:extLst>
          </p:cNvPr>
          <p:cNvCxnSpPr>
            <a:cxnSpLocks/>
          </p:cNvCxnSpPr>
          <p:nvPr/>
        </p:nvCxnSpPr>
        <p:spPr bwMode="auto">
          <a:xfrm>
            <a:off x="4550706" y="3240289"/>
            <a:ext cx="699444" cy="0"/>
          </a:xfrm>
          <a:prstGeom prst="line">
            <a:avLst/>
          </a:prstGeom>
          <a:solidFill>
            <a:srgbClr val="FFFF00"/>
          </a:solidFill>
          <a:ln w="12700" cap="flat" cmpd="sng" algn="ctr">
            <a:solidFill>
              <a:schemeClr val="tx1"/>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7AFE2FEF-48B9-2DE3-7D88-D70ED824F8D1}"/>
              </a:ext>
            </a:extLst>
          </p:cNvPr>
          <p:cNvCxnSpPr>
            <a:cxnSpLocks/>
          </p:cNvCxnSpPr>
          <p:nvPr/>
        </p:nvCxnSpPr>
        <p:spPr bwMode="auto">
          <a:xfrm>
            <a:off x="5253161" y="2077416"/>
            <a:ext cx="0" cy="2016224"/>
          </a:xfrm>
          <a:prstGeom prst="line">
            <a:avLst/>
          </a:prstGeom>
          <a:solidFill>
            <a:srgbClr val="FFFF00"/>
          </a:solidFill>
          <a:ln w="12700" cap="flat" cmpd="sng" algn="ctr">
            <a:solidFill>
              <a:schemeClr val="tx1"/>
            </a:solidFill>
            <a:prstDash val="solid"/>
            <a:round/>
            <a:headEnd type="none" w="med" len="med"/>
            <a:tailEnd type="none" w="med" len="med"/>
          </a:ln>
          <a:effectLst/>
        </p:spPr>
      </p:cxnSp>
      <p:cxnSp>
        <p:nvCxnSpPr>
          <p:cNvPr id="13" name="Straight Arrow Connector 12">
            <a:extLst>
              <a:ext uri="{FF2B5EF4-FFF2-40B4-BE49-F238E27FC236}">
                <a16:creationId xmlns:a16="http://schemas.microsoft.com/office/drawing/2014/main" id="{1D724B7F-5746-30DD-083A-366BD77DAC37}"/>
              </a:ext>
            </a:extLst>
          </p:cNvPr>
          <p:cNvCxnSpPr>
            <a:cxnSpLocks/>
          </p:cNvCxnSpPr>
          <p:nvPr/>
        </p:nvCxnSpPr>
        <p:spPr bwMode="auto">
          <a:xfrm>
            <a:off x="5253161" y="2077416"/>
            <a:ext cx="338783" cy="0"/>
          </a:xfrm>
          <a:prstGeom prst="straightConnector1">
            <a:avLst/>
          </a:prstGeom>
          <a:solidFill>
            <a:srgbClr val="FFFF00"/>
          </a:solidFill>
          <a:ln w="12700" cap="flat" cmpd="sng" algn="ctr">
            <a:solidFill>
              <a:schemeClr val="tx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50BF37AC-D283-72D4-1434-575EFAB46C38}"/>
              </a:ext>
            </a:extLst>
          </p:cNvPr>
          <p:cNvCxnSpPr>
            <a:cxnSpLocks/>
          </p:cNvCxnSpPr>
          <p:nvPr/>
        </p:nvCxnSpPr>
        <p:spPr bwMode="auto">
          <a:xfrm>
            <a:off x="5253161" y="4087127"/>
            <a:ext cx="338783" cy="0"/>
          </a:xfrm>
          <a:prstGeom prst="straightConnector1">
            <a:avLst/>
          </a:prstGeom>
          <a:solidFill>
            <a:srgbClr val="FFFF00"/>
          </a:solidFill>
          <a:ln w="12700" cap="flat" cmpd="sng" algn="ctr">
            <a:solidFill>
              <a:schemeClr val="tx1"/>
            </a:solidFill>
            <a:prstDash val="solid"/>
            <a:round/>
            <a:headEnd type="none" w="med" len="med"/>
            <a:tailEnd type="triangle"/>
          </a:ln>
          <a:effectLst/>
        </p:spPr>
      </p:cxnSp>
      <p:sp>
        <p:nvSpPr>
          <p:cNvPr id="18" name="Rectangle 17">
            <a:extLst>
              <a:ext uri="{FF2B5EF4-FFF2-40B4-BE49-F238E27FC236}">
                <a16:creationId xmlns:a16="http://schemas.microsoft.com/office/drawing/2014/main" id="{05AB4172-68B1-C409-BDEE-B7689557A567}"/>
              </a:ext>
            </a:extLst>
          </p:cNvPr>
          <p:cNvSpPr/>
          <p:nvPr/>
        </p:nvSpPr>
        <p:spPr bwMode="auto">
          <a:xfrm>
            <a:off x="5649210" y="1835527"/>
            <a:ext cx="3039078" cy="707886"/>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err="1">
                <a:ln>
                  <a:noFill/>
                </a:ln>
                <a:solidFill>
                  <a:srgbClr val="000000"/>
                </a:solidFill>
                <a:effectLst/>
                <a:uLnTx/>
                <a:uFillTx/>
                <a:latin typeface="Calibri"/>
                <a:ea typeface="MS PGothic" charset="0"/>
              </a:rPr>
              <a:t>Savolitinib</a:t>
            </a:r>
            <a:r>
              <a:rPr kumimoji="0" lang="en-US" sz="2000" b="1" i="0" u="none" strike="noStrike" kern="1200" cap="none" spc="0" normalizeH="0" baseline="0" noProof="0" dirty="0">
                <a:ln>
                  <a:noFill/>
                </a:ln>
                <a:solidFill>
                  <a:srgbClr val="000000"/>
                </a:solidFill>
                <a:effectLst/>
                <a:uLnTx/>
                <a:uFillTx/>
                <a:latin typeface="Calibri"/>
                <a:ea typeface="MS PGothic" charset="0"/>
              </a:rPr>
              <a:t> </a:t>
            </a:r>
            <a:r>
              <a:rPr kumimoji="0" lang="en-US" sz="2000" b="0" i="0" u="none" strike="noStrike" kern="1200" cap="none" spc="0" normalizeH="0" baseline="0" noProof="0" dirty="0">
                <a:ln>
                  <a:noFill/>
                </a:ln>
                <a:solidFill>
                  <a:srgbClr val="000000"/>
                </a:solidFill>
                <a:effectLst/>
                <a:uLnTx/>
                <a:uFillTx/>
                <a:latin typeface="Calibri"/>
                <a:ea typeface="MS PGothic" charset="0"/>
              </a:rPr>
              <a:t>(300 mg BID) +  </a:t>
            </a:r>
          </a:p>
          <a:p>
            <a:pPr marL="0" marR="0" lvl="0" indent="0" algn="ctr"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osimertinib </a:t>
            </a:r>
            <a:r>
              <a:rPr kumimoji="0" lang="en-US" sz="2000" b="0" i="0" u="none" strike="noStrike" kern="1200" cap="none" spc="0" normalizeH="0" baseline="0" noProof="0" dirty="0">
                <a:ln>
                  <a:noFill/>
                </a:ln>
                <a:solidFill>
                  <a:srgbClr val="000000"/>
                </a:solidFill>
                <a:effectLst/>
                <a:uLnTx/>
                <a:uFillTx/>
                <a:latin typeface="Calibri"/>
                <a:ea typeface="MS PGothic" charset="0"/>
              </a:rPr>
              <a:t>(80 mg QD)</a:t>
            </a:r>
          </a:p>
        </p:txBody>
      </p:sp>
      <p:sp>
        <p:nvSpPr>
          <p:cNvPr id="19" name="TextBox 18">
            <a:extLst>
              <a:ext uri="{FF2B5EF4-FFF2-40B4-BE49-F238E27FC236}">
                <a16:creationId xmlns:a16="http://schemas.microsoft.com/office/drawing/2014/main" id="{6EA0B74F-BA41-4556-C34D-60223D667EB6}"/>
              </a:ext>
            </a:extLst>
          </p:cNvPr>
          <p:cNvSpPr txBox="1"/>
          <p:nvPr/>
        </p:nvSpPr>
        <p:spPr>
          <a:xfrm>
            <a:off x="4476441" y="2870957"/>
            <a:ext cx="827471" cy="338554"/>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 = 324</a:t>
            </a:r>
          </a:p>
        </p:txBody>
      </p:sp>
      <p:sp>
        <p:nvSpPr>
          <p:cNvPr id="20" name="TextBox 19">
            <a:extLst>
              <a:ext uri="{FF2B5EF4-FFF2-40B4-BE49-F238E27FC236}">
                <a16:creationId xmlns:a16="http://schemas.microsoft.com/office/drawing/2014/main" id="{D0E989C2-5D95-28A3-497B-6337DDFE40B6}"/>
              </a:ext>
            </a:extLst>
          </p:cNvPr>
          <p:cNvSpPr txBox="1"/>
          <p:nvPr/>
        </p:nvSpPr>
        <p:spPr>
          <a:xfrm>
            <a:off x="4606666" y="3270223"/>
            <a:ext cx="449162" cy="338554"/>
          </a:xfrm>
          <a:prstGeom prst="rect">
            <a:avLst/>
          </a:prstGeom>
          <a:noFill/>
        </p:spPr>
        <p:txBody>
          <a:bodyPr wrap="non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1:1</a:t>
            </a:r>
          </a:p>
        </p:txBody>
      </p:sp>
      <p:sp>
        <p:nvSpPr>
          <p:cNvPr id="21" name="Rectangle 20">
            <a:extLst>
              <a:ext uri="{FF2B5EF4-FFF2-40B4-BE49-F238E27FC236}">
                <a16:creationId xmlns:a16="http://schemas.microsoft.com/office/drawing/2014/main" id="{D897273D-8F1C-D41A-558C-24BBB4699726}"/>
              </a:ext>
            </a:extLst>
          </p:cNvPr>
          <p:cNvSpPr/>
          <p:nvPr/>
        </p:nvSpPr>
        <p:spPr bwMode="auto">
          <a:xfrm>
            <a:off x="5603264" y="3335501"/>
            <a:ext cx="3085024" cy="1938992"/>
          </a:xfrm>
          <a:prstGeom prst="rect">
            <a:avLst/>
          </a:prstGeom>
          <a:solidFill>
            <a:schemeClr val="accent5">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ctr"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Pemetrexed </a:t>
            </a:r>
            <a:r>
              <a:rPr kumimoji="0" lang="en-US" sz="2000" b="0" i="0" u="none" strike="noStrike" kern="1200" cap="none" spc="0" normalizeH="0" baseline="0" noProof="0" dirty="0">
                <a:ln>
                  <a:noFill/>
                </a:ln>
                <a:solidFill>
                  <a:srgbClr val="000000"/>
                </a:solidFill>
                <a:effectLst/>
                <a:uLnTx/>
                <a:uFillTx/>
                <a:latin typeface="Calibri"/>
                <a:ea typeface="MS PGothic" charset="0"/>
              </a:rPr>
              <a:t>(500 mg/m</a:t>
            </a:r>
            <a:r>
              <a:rPr kumimoji="0" lang="en-US" sz="2000" b="0" i="0" u="none" strike="noStrike" kern="1200" cap="none" spc="0" normalizeH="0" baseline="30000" noProof="0" dirty="0">
                <a:ln>
                  <a:noFill/>
                </a:ln>
                <a:solidFill>
                  <a:srgbClr val="000000"/>
                </a:solidFill>
                <a:effectLst/>
                <a:uLnTx/>
                <a:uFillTx/>
                <a:latin typeface="Calibri"/>
                <a:ea typeface="MS PGothic" charset="0"/>
              </a:rPr>
              <a:t>2</a:t>
            </a:r>
            <a:r>
              <a:rPr kumimoji="0" lang="en-US" sz="2000" b="0" i="0" u="none" strike="noStrike" kern="1200" cap="none" spc="0" normalizeH="0" baseline="0" noProof="0" dirty="0">
                <a:ln>
                  <a:noFill/>
                </a:ln>
                <a:solidFill>
                  <a:srgbClr val="000000"/>
                </a:solidFill>
                <a:effectLst/>
                <a:uLnTx/>
                <a:uFillTx/>
                <a:latin typeface="Calibri"/>
                <a:ea typeface="MS PGothic" charset="0"/>
              </a:rPr>
              <a:t>) +</a:t>
            </a:r>
          </a:p>
          <a:p>
            <a:pPr marL="0" marR="0" lvl="0" indent="0" algn="ctr"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carboplatin</a:t>
            </a:r>
            <a:r>
              <a:rPr kumimoji="0" lang="en-US" sz="2000" b="0" i="0" u="none" strike="noStrike" kern="1200" cap="none" spc="0" normalizeH="0" baseline="0" noProof="0" dirty="0">
                <a:ln>
                  <a:noFill/>
                </a:ln>
                <a:solidFill>
                  <a:srgbClr val="000000"/>
                </a:solidFill>
                <a:effectLst/>
                <a:uLnTx/>
                <a:uFillTx/>
                <a:latin typeface="Calibri"/>
                <a:ea typeface="MS PGothic" charset="0"/>
              </a:rPr>
              <a:t> (AUC5) or</a:t>
            </a:r>
            <a:r>
              <a:rPr kumimoji="0" lang="en-US" sz="2000" b="1" i="0" u="none" strike="noStrike" kern="1200" cap="none" spc="0" normalizeH="0" baseline="0" noProof="0" dirty="0">
                <a:ln>
                  <a:noFill/>
                </a:ln>
                <a:solidFill>
                  <a:srgbClr val="000000"/>
                </a:solidFill>
                <a:effectLst/>
                <a:uLnTx/>
                <a:uFillTx/>
                <a:latin typeface="Calibri"/>
                <a:ea typeface="MS PGothic" charset="0"/>
              </a:rPr>
              <a:t> cisplatin </a:t>
            </a:r>
            <a:r>
              <a:rPr kumimoji="0" lang="en-US" sz="2000" b="0" i="0" u="none" strike="noStrike" kern="1200" cap="none" spc="0" normalizeH="0" baseline="0" noProof="0" dirty="0">
                <a:ln>
                  <a:noFill/>
                </a:ln>
                <a:solidFill>
                  <a:srgbClr val="000000"/>
                </a:solidFill>
                <a:effectLst/>
                <a:uLnTx/>
                <a:uFillTx/>
                <a:latin typeface="Calibri"/>
                <a:ea typeface="MS PGothic" charset="0"/>
              </a:rPr>
              <a:t>(75 mg/m</a:t>
            </a:r>
            <a:r>
              <a:rPr kumimoji="0" lang="en-US" sz="2000" b="0" i="0" u="none" strike="noStrike" kern="1200" cap="none" spc="0" normalizeH="0" baseline="30000" noProof="0" dirty="0">
                <a:ln>
                  <a:noFill/>
                </a:ln>
                <a:solidFill>
                  <a:srgbClr val="000000"/>
                </a:solidFill>
                <a:effectLst/>
                <a:uLnTx/>
                <a:uFillTx/>
                <a:latin typeface="Calibri"/>
                <a:ea typeface="MS PGothic" charset="0"/>
              </a:rPr>
              <a:t>2</a:t>
            </a:r>
            <a:r>
              <a:rPr kumimoji="0" lang="en-US" sz="2000" b="0" i="0" u="none" strike="noStrike" kern="1200" cap="none" spc="0" normalizeH="0" baseline="0" noProof="0" dirty="0">
                <a:ln>
                  <a:noFill/>
                </a:ln>
                <a:solidFill>
                  <a:srgbClr val="000000"/>
                </a:solidFill>
                <a:effectLst/>
                <a:uLnTx/>
                <a:uFillTx/>
                <a:latin typeface="Calibri"/>
                <a:ea typeface="MS PGothic" charset="0"/>
              </a:rPr>
              <a:t>), Q3W x 4 cycles → </a:t>
            </a:r>
          </a:p>
          <a:p>
            <a:pPr marL="0" marR="0" lvl="0" indent="0" algn="ctr"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maintenance pemetrexed </a:t>
            </a:r>
            <a:r>
              <a:rPr kumimoji="0" lang="en-US" sz="2000" b="0" i="0" u="none" strike="noStrike" kern="1200" cap="none" spc="0" normalizeH="0" baseline="0" noProof="0" dirty="0">
                <a:ln>
                  <a:noFill/>
                </a:ln>
                <a:solidFill>
                  <a:srgbClr val="000000"/>
                </a:solidFill>
                <a:effectLst/>
                <a:uLnTx/>
                <a:uFillTx/>
                <a:latin typeface="Calibri"/>
                <a:ea typeface="MS PGothic" charset="0"/>
              </a:rPr>
              <a:t>(500 mg/m</a:t>
            </a:r>
            <a:r>
              <a:rPr kumimoji="0" lang="en-US" sz="2000" b="0" i="0" u="none" strike="noStrike" kern="1200" cap="none" spc="0" normalizeH="0" baseline="30000" noProof="0" dirty="0">
                <a:ln>
                  <a:noFill/>
                </a:ln>
                <a:solidFill>
                  <a:srgbClr val="000000"/>
                </a:solidFill>
                <a:effectLst/>
                <a:uLnTx/>
                <a:uFillTx/>
                <a:latin typeface="Calibri"/>
                <a:ea typeface="MS PGothic" charset="0"/>
              </a:rPr>
              <a:t>2</a:t>
            </a:r>
            <a:r>
              <a:rPr kumimoji="0" lang="en-US" sz="2000" b="0" i="0" u="none" strike="noStrike" kern="1200" cap="none" spc="0" normalizeH="0" baseline="0" noProof="0" dirty="0">
                <a:ln>
                  <a:noFill/>
                </a:ln>
                <a:solidFill>
                  <a:srgbClr val="000000"/>
                </a:solidFill>
                <a:effectLst/>
                <a:uLnTx/>
                <a:uFillTx/>
                <a:latin typeface="Calibri"/>
                <a:ea typeface="MS PGothic" charset="0"/>
              </a:rPr>
              <a:t>), Q3W </a:t>
            </a:r>
            <a:endParaRPr kumimoji="0" lang="en-US" sz="2000" b="1" i="0" u="none" strike="noStrike" kern="1200" cap="none" spc="0" normalizeH="0" baseline="0" noProof="0" dirty="0">
              <a:ln>
                <a:noFill/>
              </a:ln>
              <a:solidFill>
                <a:srgbClr val="000000"/>
              </a:solidFill>
              <a:effectLst/>
              <a:uLnTx/>
              <a:uFillTx/>
              <a:latin typeface="Calibri"/>
              <a:ea typeface="MS PGothic" charset="0"/>
            </a:endParaRPr>
          </a:p>
        </p:txBody>
      </p:sp>
      <p:sp>
        <p:nvSpPr>
          <p:cNvPr id="25" name="Rectangle 24">
            <a:extLst>
              <a:ext uri="{FF2B5EF4-FFF2-40B4-BE49-F238E27FC236}">
                <a16:creationId xmlns:a16="http://schemas.microsoft.com/office/drawing/2014/main" id="{0B2F7FAF-6050-8272-3EDA-4F3DE9D23757}"/>
              </a:ext>
            </a:extLst>
          </p:cNvPr>
          <p:cNvSpPr/>
          <p:nvPr/>
        </p:nvSpPr>
        <p:spPr bwMode="auto">
          <a:xfrm>
            <a:off x="8784979" y="1823332"/>
            <a:ext cx="3215677" cy="3477875"/>
          </a:xfrm>
          <a:prstGeom prst="rect">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Primary endpoint: </a:t>
            </a:r>
          </a:p>
          <a:p>
            <a:pPr marL="0" marR="0" lvl="0" indent="0" algn="l"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PFS by blinded independent central review </a:t>
            </a:r>
          </a:p>
          <a:p>
            <a:pPr marL="0" marR="0" lvl="0" indent="0" algn="l" defTabSz="457200" rtl="0" eaLnBrk="1" fontAlgn="base" latinLnBrk="0" hangingPunct="0">
              <a:lnSpc>
                <a:spcPct val="100000"/>
              </a:lnSpc>
              <a:spcBef>
                <a:spcPct val="0"/>
              </a:spcBef>
              <a:spcAft>
                <a:spcPct val="0"/>
              </a:spcAft>
              <a:buClr>
                <a:srgbClr val="000000"/>
              </a:buClr>
              <a:buSzPct val="100000"/>
              <a:buFontTx/>
              <a:buNone/>
              <a:tabLst/>
              <a:defRPr/>
            </a:pPr>
            <a:endParaRPr kumimoji="0" lang="en-US" sz="2000" b="1" i="0" u="none" strike="noStrike" kern="1200" cap="none" spc="0" normalizeH="0" baseline="0" noProof="0" dirty="0">
              <a:ln>
                <a:noFill/>
              </a:ln>
              <a:solidFill>
                <a:srgbClr val="000000"/>
              </a:solidFill>
              <a:effectLst/>
              <a:uLnTx/>
              <a:uFillTx/>
              <a:latin typeface="Calibri"/>
              <a:ea typeface="MS PGothic" charset="0"/>
            </a:endParaRPr>
          </a:p>
          <a:p>
            <a:pPr marL="0" marR="0" lvl="0" indent="0" algn="l"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1" i="0" u="none" strike="noStrike" kern="1200" cap="none" spc="0" normalizeH="0" baseline="0" noProof="0" dirty="0">
                <a:ln>
                  <a:noFill/>
                </a:ln>
                <a:solidFill>
                  <a:srgbClr val="000000"/>
                </a:solidFill>
                <a:effectLst/>
                <a:uLnTx/>
                <a:uFillTx/>
                <a:latin typeface="Calibri"/>
                <a:ea typeface="MS PGothic" charset="0"/>
              </a:rPr>
              <a:t>Key secondary endpoints:</a:t>
            </a:r>
          </a:p>
          <a:p>
            <a:pPr marL="0" marR="0" lvl="0" indent="0" algn="l" defTabSz="457200" rtl="0" eaLnBrk="1" fontAlgn="base" latinLnBrk="0" hangingPunct="0">
              <a:lnSpc>
                <a:spcPct val="100000"/>
              </a:lnSpc>
              <a:spcBef>
                <a:spcPct val="0"/>
              </a:spcBef>
              <a:spcAft>
                <a:spcPct val="0"/>
              </a:spcAft>
              <a:buClr>
                <a:srgbClr val="000000"/>
              </a:buClr>
              <a:buSzPct val="100000"/>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S PGothic" charset="0"/>
              </a:rPr>
              <a:t>OS (overall population and for patients with MET overexpression), PFS for patients with MET overexpression, ORR, </a:t>
            </a:r>
            <a:r>
              <a:rPr kumimoji="0" lang="en-US" sz="2000" b="0" i="0" u="none" strike="noStrike" kern="1200" cap="none" spc="0" normalizeH="0" baseline="0" noProof="0" dirty="0" err="1">
                <a:ln>
                  <a:noFill/>
                </a:ln>
                <a:solidFill>
                  <a:srgbClr val="000000"/>
                </a:solidFill>
                <a:effectLst/>
                <a:uLnTx/>
                <a:uFillTx/>
                <a:latin typeface="Calibri"/>
                <a:ea typeface="MS PGothic" charset="0"/>
              </a:rPr>
              <a:t>DoR</a:t>
            </a:r>
            <a:r>
              <a:rPr kumimoji="0" lang="en-US" sz="2000" b="0" i="0" u="none" strike="noStrike" kern="1200" cap="none" spc="0" normalizeH="0" baseline="0" noProof="0" dirty="0">
                <a:ln>
                  <a:noFill/>
                </a:ln>
                <a:solidFill>
                  <a:srgbClr val="000000"/>
                </a:solidFill>
                <a:effectLst/>
                <a:uLnTx/>
                <a:uFillTx/>
                <a:latin typeface="Calibri"/>
                <a:ea typeface="MS PGothic" charset="0"/>
              </a:rPr>
              <a:t>, pharmacokinetics, and safety </a:t>
            </a:r>
          </a:p>
        </p:txBody>
      </p:sp>
      <p:sp>
        <p:nvSpPr>
          <p:cNvPr id="29" name="TextBox 28">
            <a:extLst>
              <a:ext uri="{FF2B5EF4-FFF2-40B4-BE49-F238E27FC236}">
                <a16:creationId xmlns:a16="http://schemas.microsoft.com/office/drawing/2014/main" id="{805C9F21-9F2C-A5BF-7A23-265208E3AEFE}"/>
              </a:ext>
            </a:extLst>
          </p:cNvPr>
          <p:cNvSpPr txBox="1"/>
          <p:nvPr/>
        </p:nvSpPr>
        <p:spPr>
          <a:xfrm>
            <a:off x="140847" y="6469404"/>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Lu S et al. </a:t>
            </a:r>
            <a:r>
              <a:rPr kumimoji="0" lang="en-US" sz="1500" b="0" i="0" u="none" strike="noStrike" kern="1200" cap="none" spc="0" normalizeH="0" baseline="0" noProof="0" dirty="0">
                <a:ln>
                  <a:noFill/>
                </a:ln>
                <a:solidFill>
                  <a:srgbClr val="000000"/>
                </a:solidFill>
                <a:effectLst/>
                <a:uLnTx/>
                <a:uFillTx/>
                <a:latin typeface="Calibri"/>
                <a:ea typeface="MS PGothic" charset="0"/>
              </a:rPr>
              <a:t>WCLC 2022;Abstract EP08.02; </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www.clinicaltrials.gov</a:t>
            </a:r>
            <a:r>
              <a:rPr kumimoji="0" lang="en-US" sz="1500" b="0" i="0" u="none" strike="noStrike" kern="1200" cap="none" spc="0" normalizeH="0" baseline="0" noProof="0" dirty="0">
                <a:ln>
                  <a:noFill/>
                </a:ln>
                <a:solidFill>
                  <a:srgbClr val="000000"/>
                </a:solidFill>
                <a:effectLst/>
                <a:uLnTx/>
                <a:uFillTx/>
                <a:latin typeface="Calibri"/>
                <a:ea typeface="MS PGothic" charset="0"/>
              </a:rPr>
              <a:t>. NCT05261399. </a:t>
            </a:r>
            <a:r>
              <a:rPr kumimoji="0" lang="en-US" sz="1500" b="0" i="0" u="none" strike="noStrike" kern="1200" cap="none" spc="0" normalizeH="0" baseline="0" noProof="0">
                <a:ln>
                  <a:noFill/>
                </a:ln>
                <a:solidFill>
                  <a:srgbClr val="000000"/>
                </a:solidFill>
                <a:effectLst/>
                <a:uLnTx/>
                <a:uFillTx/>
                <a:latin typeface="Calibri"/>
                <a:ea typeface="MS PGothic" charset="0"/>
              </a:rPr>
              <a:t>Accessed August 2026.</a:t>
            </a:r>
            <a:endParaRPr kumimoji="0" lang="en-US" sz="1500" b="0" i="0" u="none" strike="noStrike" kern="1200" cap="none" spc="0" normalizeH="0" baseline="0" noProof="0" dirty="0">
              <a:ln>
                <a:noFill/>
              </a:ln>
              <a:solidFill>
                <a:srgbClr val="000000"/>
              </a:solidFill>
              <a:effectLst/>
              <a:uLnTx/>
              <a:uFillTx/>
              <a:latin typeface="Calibri"/>
              <a:ea typeface="MS PGothic" charset="0"/>
            </a:endParaRPr>
          </a:p>
        </p:txBody>
      </p:sp>
      <p:sp>
        <p:nvSpPr>
          <p:cNvPr id="35" name="TextBox 34">
            <a:extLst>
              <a:ext uri="{FF2B5EF4-FFF2-40B4-BE49-F238E27FC236}">
                <a16:creationId xmlns:a16="http://schemas.microsoft.com/office/drawing/2014/main" id="{6B7BC0E4-FAF6-4988-E909-2FC76964552E}"/>
              </a:ext>
            </a:extLst>
          </p:cNvPr>
          <p:cNvSpPr txBox="1"/>
          <p:nvPr/>
        </p:nvSpPr>
        <p:spPr>
          <a:xfrm>
            <a:off x="558393" y="5516142"/>
            <a:ext cx="7913868" cy="584775"/>
          </a:xfrm>
          <a:prstGeom prst="rect">
            <a:avLst/>
          </a:prstGeom>
          <a:noFill/>
        </p:spPr>
        <p:txBody>
          <a:bodyPr wrap="square" rtlCol="0">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Stratification factors: line of therapy (second/third line), baseline brain metastases (yes/no) and race (Asian/non-Asian)</a:t>
            </a:r>
          </a:p>
        </p:txBody>
      </p:sp>
    </p:spTree>
    <p:extLst>
      <p:ext uri="{BB962C8B-B14F-4D97-AF65-F5344CB8AC3E}">
        <p14:creationId xmlns:p14="http://schemas.microsoft.com/office/powerpoint/2010/main" val="25390084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B1C78-FA34-1A5D-81AB-F53FBF18AC4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498A90-957B-382F-9FD4-2FEECAA225F5}"/>
              </a:ext>
            </a:extLst>
          </p:cNvPr>
          <p:cNvSpPr>
            <a:spLocks noGrp="1"/>
          </p:cNvSpPr>
          <p:nvPr>
            <p:ph type="title"/>
          </p:nvPr>
        </p:nvSpPr>
        <p:spPr>
          <a:xfrm>
            <a:off x="633577" y="548680"/>
            <a:ext cx="11186716" cy="1196752"/>
          </a:xfrm>
        </p:spPr>
        <p:txBody>
          <a:bodyPr/>
          <a:lstStyle/>
          <a:p>
            <a:pPr algn="l"/>
            <a:r>
              <a:rPr lang="en-US" dirty="0"/>
              <a:t>Osimertinib and </a:t>
            </a:r>
            <a:r>
              <a:rPr lang="en-US" dirty="0" err="1"/>
              <a:t>Savolitinib</a:t>
            </a:r>
            <a:r>
              <a:rPr lang="en-US" dirty="0"/>
              <a:t> Demonstrated Statistically Significant and Clinically Meaningful Improvements in PFS and OS for MET-Driven EGFR-Mutated Lung Cancer After Disease Progression on Osimertinib</a:t>
            </a:r>
            <a:br>
              <a:rPr lang="en-US" b="1" dirty="0"/>
            </a:br>
            <a:r>
              <a:rPr lang="en-US" sz="2400" dirty="0"/>
              <a:t>Press Release: August 17, 2026</a:t>
            </a:r>
          </a:p>
        </p:txBody>
      </p:sp>
      <p:sp>
        <p:nvSpPr>
          <p:cNvPr id="4" name="Content Placeholder 3">
            <a:extLst>
              <a:ext uri="{FF2B5EF4-FFF2-40B4-BE49-F238E27FC236}">
                <a16:creationId xmlns:a16="http://schemas.microsoft.com/office/drawing/2014/main" id="{F9055CF7-DB5C-7AEB-07D7-2C758827B6CC}"/>
              </a:ext>
            </a:extLst>
          </p:cNvPr>
          <p:cNvSpPr>
            <a:spLocks noGrp="1"/>
          </p:cNvSpPr>
          <p:nvPr>
            <p:ph idx="1"/>
          </p:nvPr>
        </p:nvSpPr>
        <p:spPr>
          <a:xfrm>
            <a:off x="633577" y="2348880"/>
            <a:ext cx="11007039" cy="4214845"/>
          </a:xfrm>
        </p:spPr>
        <p:txBody>
          <a:bodyPr wrap="square"/>
          <a:lstStyle/>
          <a:p>
            <a:pPr marL="0" lvl="0" indent="0" defTabSz="457200" eaLnBrk="1">
              <a:lnSpc>
                <a:spcPct val="100000"/>
              </a:lnSpc>
              <a:spcBef>
                <a:spcPct val="0"/>
              </a:spcBef>
              <a:spcAft>
                <a:spcPct val="0"/>
              </a:spcAft>
              <a:buSzPct val="45000"/>
              <a:buNone/>
              <a:defRPr/>
            </a:pPr>
            <a:r>
              <a:rPr lang="en-US" sz="2000" b="0" kern="1200" dirty="0">
                <a:latin typeface="Calibri"/>
              </a:rPr>
              <a:t>“Positive high-level results from the SAFFRON Phase III trial showed osimertinib plus </a:t>
            </a:r>
            <a:r>
              <a:rPr lang="en-US" sz="2000" b="0" kern="1200" dirty="0" err="1">
                <a:latin typeface="Calibri"/>
              </a:rPr>
              <a:t>savolitinib</a:t>
            </a:r>
            <a:r>
              <a:rPr lang="en-US" sz="2000" b="0" kern="1200" dirty="0">
                <a:latin typeface="Calibri"/>
              </a:rPr>
              <a:t> demonstrated a statistically significant and clinically meaningful improvement in both progression-free survival (PFS) and overall survival (OS) versus doublet platinum-based chemotherapy in patients with epidermal growth factor receptor-mutated (EGFRm) non-small cell lung cancer (NSCLC). Patients in the trial had </a:t>
            </a:r>
            <a:r>
              <a:rPr lang="en-US" sz="2000" b="0" kern="1200" dirty="0" err="1">
                <a:latin typeface="Calibri"/>
              </a:rPr>
              <a:t>tumours</a:t>
            </a:r>
            <a:r>
              <a:rPr lang="en-US" sz="2000" b="0" kern="1200" dirty="0">
                <a:latin typeface="Calibri"/>
              </a:rPr>
              <a:t> with high levels of MET overexpression or amplification and had progressed on prior treatment with osimertinib.</a:t>
            </a:r>
          </a:p>
          <a:p>
            <a:pPr marL="0" lvl="0" indent="0" defTabSz="457200" eaLnBrk="1">
              <a:lnSpc>
                <a:spcPct val="100000"/>
              </a:lnSpc>
              <a:spcBef>
                <a:spcPct val="0"/>
              </a:spcBef>
              <a:spcAft>
                <a:spcPct val="0"/>
              </a:spcAft>
              <a:buSzPct val="45000"/>
              <a:buNone/>
              <a:defRPr/>
            </a:pPr>
            <a:endParaRPr lang="en-US" sz="2000" b="0" kern="1200" dirty="0">
              <a:latin typeface="Calibri"/>
            </a:endParaRPr>
          </a:p>
          <a:p>
            <a:pPr marL="0" lvl="0" indent="0" defTabSz="457200" eaLnBrk="1">
              <a:lnSpc>
                <a:spcPct val="100000"/>
              </a:lnSpc>
              <a:spcBef>
                <a:spcPct val="0"/>
              </a:spcBef>
              <a:spcAft>
                <a:spcPct val="0"/>
              </a:spcAft>
              <a:buSzPct val="45000"/>
              <a:buNone/>
              <a:defRPr/>
            </a:pPr>
            <a:r>
              <a:rPr lang="en-US" sz="2000" b="0" kern="1200" dirty="0">
                <a:latin typeface="Calibri"/>
              </a:rPr>
              <a:t>The safety profile for osimertinib plus </a:t>
            </a:r>
            <a:r>
              <a:rPr lang="en-US" sz="2000" b="0" kern="1200" dirty="0" err="1">
                <a:latin typeface="Calibri"/>
              </a:rPr>
              <a:t>savolitinib</a:t>
            </a:r>
            <a:r>
              <a:rPr lang="en-US" sz="2000" b="0" kern="1200" dirty="0">
                <a:latin typeface="Calibri"/>
              </a:rPr>
              <a:t> was consistent with the known profiles of each medicine, and there were no new safety findings.”</a:t>
            </a:r>
            <a:endParaRPr lang="en-US" sz="2000" b="0" kern="1200" dirty="0">
              <a:latin typeface="Times New Roman" pitchFamily="18" charset="0"/>
            </a:endParaRPr>
          </a:p>
        </p:txBody>
      </p:sp>
      <p:sp>
        <p:nvSpPr>
          <p:cNvPr id="5" name="TextBox 4">
            <a:extLst>
              <a:ext uri="{FF2B5EF4-FFF2-40B4-BE49-F238E27FC236}">
                <a16:creationId xmlns:a16="http://schemas.microsoft.com/office/drawing/2014/main" id="{212007D2-C848-E932-0BD3-4E141D7D6D20}"/>
              </a:ext>
            </a:extLst>
          </p:cNvPr>
          <p:cNvSpPr txBox="1"/>
          <p:nvPr/>
        </p:nvSpPr>
        <p:spPr>
          <a:xfrm>
            <a:off x="263352" y="6187432"/>
            <a:ext cx="1072919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www.astrazeneca.com</a:t>
            </a:r>
            <a:r>
              <a:rPr kumimoji="0" lang="en-US" sz="1500" b="0" i="0" u="none" strike="noStrike" kern="1200" cap="none" spc="0" normalizeH="0" baseline="0" noProof="0" dirty="0">
                <a:ln>
                  <a:noFill/>
                </a:ln>
                <a:solidFill>
                  <a:srgbClr val="000000"/>
                </a:solidFill>
                <a:effectLst/>
                <a:uLnTx/>
                <a:uFillTx/>
                <a:latin typeface="Calibri"/>
                <a:ea typeface="MS PGothic" charset="0"/>
              </a:rPr>
              <a:t>/media-</a:t>
            </a:r>
            <a:r>
              <a:rPr kumimoji="0" lang="en-US" sz="1500" b="0" i="0" u="none" strike="noStrike" kern="1200" cap="none" spc="0" normalizeH="0" baseline="0" noProof="0" dirty="0" err="1">
                <a:ln>
                  <a:noFill/>
                </a:ln>
                <a:solidFill>
                  <a:srgbClr val="000000"/>
                </a:solidFill>
                <a:effectLst/>
                <a:uLnTx/>
                <a:uFillTx/>
                <a:latin typeface="Calibri"/>
                <a:ea typeface="MS PGothic" charset="0"/>
              </a:rPr>
              <a:t>centre</a:t>
            </a:r>
            <a:r>
              <a:rPr kumimoji="0" lang="en-US" sz="1500" b="0" i="0" u="none" strike="noStrike" kern="1200" cap="none" spc="0" normalizeH="0" baseline="0" noProof="0" dirty="0">
                <a:ln>
                  <a:noFill/>
                </a:ln>
                <a:solidFill>
                  <a:srgbClr val="000000"/>
                </a:solidFill>
                <a:effectLst/>
                <a:uLnTx/>
                <a:uFillTx/>
                <a:latin typeface="Calibri"/>
                <a:ea typeface="MS PGothic" charset="0"/>
              </a:rPr>
              <a:t>/press-releases/2026/</a:t>
            </a:r>
            <a:r>
              <a:rPr kumimoji="0" lang="en-US" sz="1500" b="0" i="0" u="none" strike="noStrike" kern="1200" cap="none" spc="0" normalizeH="0" baseline="0" noProof="0" dirty="0" err="1">
                <a:ln>
                  <a:noFill/>
                </a:ln>
                <a:solidFill>
                  <a:srgbClr val="000000"/>
                </a:solidFill>
                <a:effectLst/>
                <a:uLnTx/>
                <a:uFillTx/>
                <a:latin typeface="Calibri"/>
                <a:ea typeface="MS PGothic" charset="0"/>
              </a:rPr>
              <a:t>tagrisso</a:t>
            </a:r>
            <a:r>
              <a:rPr kumimoji="0" lang="en-US" sz="1500" b="0" i="0" u="none" strike="noStrike" kern="1200" cap="none" spc="0" normalizeH="0" baseline="0" noProof="0" dirty="0">
                <a:ln>
                  <a:noFill/>
                </a:ln>
                <a:solidFill>
                  <a:srgbClr val="000000"/>
                </a:solidFill>
                <a:effectLst/>
                <a:uLnTx/>
                <a:uFillTx/>
                <a:latin typeface="Calibri"/>
                <a:ea typeface="MS PGothic" charset="0"/>
              </a:rPr>
              <a:t>-</a:t>
            </a:r>
            <a:r>
              <a:rPr kumimoji="0" lang="en-US" sz="1500" b="0" i="0" u="none" strike="noStrike" kern="1200" cap="none" spc="0" normalizeH="0" baseline="0" noProof="0" dirty="0" err="1">
                <a:ln>
                  <a:noFill/>
                </a:ln>
                <a:solidFill>
                  <a:srgbClr val="000000"/>
                </a:solidFill>
                <a:effectLst/>
                <a:uLnTx/>
                <a:uFillTx/>
                <a:latin typeface="Calibri"/>
                <a:ea typeface="MS PGothic" charset="0"/>
              </a:rPr>
              <a:t>orpathys</a:t>
            </a:r>
            <a:r>
              <a:rPr kumimoji="0" lang="en-US" sz="1500" b="0" i="0" u="none" strike="noStrike" kern="1200" cap="none" spc="0" normalizeH="0" baseline="0" noProof="0" dirty="0">
                <a:ln>
                  <a:noFill/>
                </a:ln>
                <a:solidFill>
                  <a:srgbClr val="000000"/>
                </a:solidFill>
                <a:effectLst/>
                <a:uLnTx/>
                <a:uFillTx/>
                <a:latin typeface="Calibri"/>
                <a:ea typeface="MS PGothic" charset="0"/>
              </a:rPr>
              <a:t>-improved-</a:t>
            </a:r>
            <a:r>
              <a:rPr kumimoji="0" lang="en-US" sz="1500" b="0" i="0" u="none" strike="noStrike" kern="1200" cap="none" spc="0" normalizeH="0" baseline="0" noProof="0" dirty="0" err="1">
                <a:ln>
                  <a:noFill/>
                </a:ln>
                <a:solidFill>
                  <a:srgbClr val="000000"/>
                </a:solidFill>
                <a:effectLst/>
                <a:uLnTx/>
                <a:uFillTx/>
                <a:latin typeface="Calibri"/>
                <a:ea typeface="MS PGothic" charset="0"/>
              </a:rPr>
              <a:t>pfs</a:t>
            </a:r>
            <a:r>
              <a:rPr kumimoji="0" lang="en-US" sz="1500" b="0" i="0" u="none" strike="noStrike" kern="1200" cap="none" spc="0" normalizeH="0" baseline="0" noProof="0" dirty="0">
                <a:ln>
                  <a:noFill/>
                </a:ln>
                <a:solidFill>
                  <a:srgbClr val="000000"/>
                </a:solidFill>
                <a:effectLst/>
                <a:uLnTx/>
                <a:uFillTx/>
                <a:latin typeface="Calibri"/>
                <a:ea typeface="MS PGothic" charset="0"/>
              </a:rPr>
              <a:t>-</a:t>
            </a:r>
            <a:r>
              <a:rPr kumimoji="0" lang="en-US" sz="1500" b="0" i="0" u="none" strike="noStrike" kern="1200" cap="none" spc="0" normalizeH="0" baseline="0" noProof="0" dirty="0" err="1">
                <a:ln>
                  <a:noFill/>
                </a:ln>
                <a:solidFill>
                  <a:srgbClr val="000000"/>
                </a:solidFill>
                <a:effectLst/>
                <a:uLnTx/>
                <a:uFillTx/>
                <a:latin typeface="Calibri"/>
                <a:ea typeface="MS PGothic" charset="0"/>
              </a:rPr>
              <a:t>os-egfrm-lung.html</a:t>
            </a:r>
            <a:r>
              <a:rPr kumimoji="0" lang="en-US" sz="1500" b="0" i="0" u="none" strike="noStrike" kern="1200" cap="none" spc="0" normalizeH="0" baseline="0" noProof="0" dirty="0">
                <a:ln>
                  <a:noFill/>
                </a:ln>
                <a:solidFill>
                  <a:srgbClr val="000000"/>
                </a:solidFill>
                <a:effectLst/>
                <a:uLnTx/>
                <a:uFillTx/>
                <a:latin typeface="Calibri"/>
                <a:ea typeface="MS PGothic" charset="0"/>
              </a:rPr>
              <a:t>.</a:t>
            </a:r>
          </a:p>
        </p:txBody>
      </p:sp>
    </p:spTree>
    <p:extLst>
      <p:ext uri="{BB962C8B-B14F-4D97-AF65-F5344CB8AC3E}">
        <p14:creationId xmlns:p14="http://schemas.microsoft.com/office/powerpoint/2010/main" val="31448474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AA515-82B0-B4F5-5A7F-97F006C517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8F399E-65DD-6B32-C9A3-71D710A52056}"/>
              </a:ext>
            </a:extLst>
          </p:cNvPr>
          <p:cNvSpPr>
            <a:spLocks noGrp="1"/>
          </p:cNvSpPr>
          <p:nvPr>
            <p:ph type="title"/>
          </p:nvPr>
        </p:nvSpPr>
        <p:spPr>
          <a:xfrm>
            <a:off x="838200" y="204393"/>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DLBCL — Other Treatments</a:t>
            </a:r>
            <a:endParaRPr lang="en-US" dirty="0"/>
          </a:p>
        </p:txBody>
      </p:sp>
      <p:graphicFrame>
        <p:nvGraphicFramePr>
          <p:cNvPr id="4" name="Content Placeholder 3">
            <a:extLst>
              <a:ext uri="{FF2B5EF4-FFF2-40B4-BE49-F238E27FC236}">
                <a16:creationId xmlns:a16="http://schemas.microsoft.com/office/drawing/2014/main" id="{69B93050-A692-63DE-6099-43E84F424734}"/>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61898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4BF4E-4790-E27A-54F4-8FD9299C7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F637C-9319-9951-38EC-596C8557B032}"/>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54160DE8-B7C2-A226-183F-8AA617CF54D4}"/>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66-year-old man with no history of tobacco use who presented with several weeks of cough and dyspnea is diagnosed with metastatic NSCLC with an EGFR exon 20 insertion mutation and PD-L1 TPS 0%. Minimal disease burden and symptoms. Brain MRI is negative. </a:t>
            </a:r>
          </a:p>
          <a:p>
            <a:pPr marL="98425" indent="0">
              <a:lnSpc>
                <a:spcPct val="100000"/>
              </a:lnSpc>
              <a:spcBef>
                <a:spcPts val="264"/>
              </a:spcBef>
              <a:buNone/>
            </a:pPr>
            <a:r>
              <a:rPr lang="en-US" sz="2400" dirty="0">
                <a:solidFill>
                  <a:srgbClr val="171AA2"/>
                </a:solidFill>
              </a:rPr>
              <a:t>                                                                                               Jennifer </a:t>
            </a:r>
            <a:r>
              <a:rPr lang="en-US" sz="2400" dirty="0" err="1">
                <a:solidFill>
                  <a:srgbClr val="171AA2"/>
                </a:solidFill>
              </a:rPr>
              <a:t>Yanucci</a:t>
            </a:r>
            <a:r>
              <a:rPr lang="en-US" sz="2400" dirty="0">
                <a:solidFill>
                  <a:srgbClr val="171AA2"/>
                </a:solidFill>
              </a:rPr>
              <a:t>, MD 		</a:t>
            </a:r>
          </a:p>
          <a:p>
            <a:pPr marL="98425" indent="0">
              <a:lnSpc>
                <a:spcPct val="100000"/>
              </a:lnSpc>
              <a:buNone/>
            </a:pPr>
            <a:r>
              <a:rPr lang="en-US" sz="2400" dirty="0">
                <a:solidFill>
                  <a:schemeClr val="tx1"/>
                </a:solidFill>
              </a:rPr>
              <a:t>How do you currently think through selection/sequencing of therapies for NSCLC with exon 20 insertion mutations, and how might this change in the near future? If amivantamab/chemotherapy, sunvozertinib monotherapy and zipalertinib/chemotherapy were all available as first-line therapy, how would you choose among them?</a:t>
            </a: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30248721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96642-9699-51E3-F90F-3BACEB36D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0ECC6-EE40-F475-BBC0-3C53F49F8963}"/>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 </a:t>
            </a:r>
          </a:p>
        </p:txBody>
      </p:sp>
      <p:sp>
        <p:nvSpPr>
          <p:cNvPr id="3" name="Content Placeholder 2">
            <a:extLst>
              <a:ext uri="{FF2B5EF4-FFF2-40B4-BE49-F238E27FC236}">
                <a16:creationId xmlns:a16="http://schemas.microsoft.com/office/drawing/2014/main" id="{2BE9B838-4206-053E-B4BD-0E0777F8F3EE}"/>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chemeClr val="tx1"/>
                </a:solidFill>
              </a:rPr>
              <a:t>If this patient received first-line amivantamab/chemotherapy and experienced disease progression, what would be your preferred second-line therapy? What would it be if you had access to both sunvozertinib and zipalertinib in the relapsed setting?</a:t>
            </a:r>
          </a:p>
          <a:p>
            <a:pPr marL="98425" indent="0">
              <a:spcBef>
                <a:spcPts val="264"/>
              </a:spcBef>
              <a:buNone/>
            </a:pPr>
            <a:r>
              <a:rPr lang="en-US" sz="2400" dirty="0">
                <a:solidFill>
                  <a:schemeClr val="tx1"/>
                </a:solidFill>
              </a:rPr>
              <a:t>How do amivantamab, sunvozertinib and zipalertinib differ in terms of tolerability profile? What are the most common AEs with each one? </a:t>
            </a:r>
          </a:p>
          <a:p>
            <a:pPr marL="98425" indent="0">
              <a:spcBef>
                <a:spcPts val="264"/>
              </a:spcBef>
              <a:buNone/>
            </a:pPr>
            <a:endParaRPr lang="en-US" sz="2400" dirty="0">
              <a:solidFill>
                <a:schemeClr val="tx1"/>
              </a:solidFill>
            </a:endParaRPr>
          </a:p>
          <a:p>
            <a:pPr marL="98425" indent="0">
              <a:lnSpc>
                <a:spcPct val="100000"/>
              </a:lnSpc>
              <a:spcBef>
                <a:spcPts val="264"/>
              </a:spcBef>
              <a:buNone/>
            </a:pPr>
            <a:r>
              <a:rPr lang="en-US" sz="2400" dirty="0">
                <a:solidFill>
                  <a:srgbClr val="171AA2"/>
                </a:solidFill>
              </a:rPr>
              <a:t>                                                                                               </a:t>
            </a: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5784891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58907B-A069-348C-A387-D0C15350EA7F}"/>
              </a:ext>
            </a:extLst>
          </p:cNvPr>
          <p:cNvSpPr/>
          <p:nvPr/>
        </p:nvSpPr>
        <p:spPr bwMode="auto">
          <a:xfrm>
            <a:off x="628650" y="142194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8818751-62CA-2859-4775-37C038FC8649}"/>
              </a:ext>
            </a:extLst>
          </p:cNvPr>
          <p:cNvSpPr>
            <a:spLocks noGrp="1"/>
          </p:cNvSpPr>
          <p:nvPr>
            <p:ph type="title"/>
          </p:nvPr>
        </p:nvSpPr>
        <p:spPr/>
        <p:txBody>
          <a:bodyPr/>
          <a:lstStyle/>
          <a:p>
            <a:pPr algn="l"/>
            <a:r>
              <a:rPr lang="en-US" dirty="0"/>
              <a:t>WU-KONG1B Trial: </a:t>
            </a:r>
            <a:r>
              <a:rPr lang="en-US" dirty="0" err="1"/>
              <a:t>Sunvozertinib</a:t>
            </a:r>
            <a:r>
              <a:rPr lang="en-US" dirty="0"/>
              <a:t> for Platinum-Pretreated NSCLC with EGFR Exon 20 Insertion Mutations </a:t>
            </a:r>
          </a:p>
        </p:txBody>
      </p:sp>
      <p:pic>
        <p:nvPicPr>
          <p:cNvPr id="5" name="Picture 4">
            <a:extLst>
              <a:ext uri="{FF2B5EF4-FFF2-40B4-BE49-F238E27FC236}">
                <a16:creationId xmlns:a16="http://schemas.microsoft.com/office/drawing/2014/main" id="{214C0CBB-8970-B863-7CDA-D72ACA9134CE}"/>
              </a:ext>
            </a:extLst>
          </p:cNvPr>
          <p:cNvPicPr>
            <a:picLocks noChangeAspect="1"/>
          </p:cNvPicPr>
          <p:nvPr/>
        </p:nvPicPr>
        <p:blipFill>
          <a:blip r:embed="rId2"/>
          <a:stretch>
            <a:fillRect/>
          </a:stretch>
        </p:blipFill>
        <p:spPr>
          <a:xfrm>
            <a:off x="1012187" y="1471613"/>
            <a:ext cx="10173973" cy="4406051"/>
          </a:xfrm>
          <a:prstGeom prst="rect">
            <a:avLst/>
          </a:prstGeom>
        </p:spPr>
      </p:pic>
      <p:sp>
        <p:nvSpPr>
          <p:cNvPr id="7" name="TextBox 6">
            <a:extLst>
              <a:ext uri="{FF2B5EF4-FFF2-40B4-BE49-F238E27FC236}">
                <a16:creationId xmlns:a16="http://schemas.microsoft.com/office/drawing/2014/main" id="{6593AFB1-45DA-107D-C9D5-47B4E0628946}"/>
              </a:ext>
            </a:extLst>
          </p:cNvPr>
          <p:cNvSpPr txBox="1"/>
          <p:nvPr/>
        </p:nvSpPr>
        <p:spPr>
          <a:xfrm>
            <a:off x="78494" y="6469404"/>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Yang JC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2025;43(29):3198-208.</a:t>
            </a:r>
            <a:endParaRPr kumimoji="0" lang="en-US" sz="1500" b="0" i="0" u="none" strike="noStrike" kern="1200" cap="none" spc="0" normalizeH="0" baseline="0" noProof="0" dirty="0">
              <a:ln>
                <a:noFill/>
              </a:ln>
              <a:solidFill>
                <a:prstClr val="black"/>
              </a:solidFill>
              <a:effectLst/>
              <a:uLnTx/>
              <a:uFillTx/>
              <a:latin typeface="Calibri"/>
              <a:ea typeface="MS PGothic" charset="0"/>
              <a:cs typeface="+mn-cs"/>
            </a:endParaRPr>
          </a:p>
        </p:txBody>
      </p:sp>
      <p:sp>
        <p:nvSpPr>
          <p:cNvPr id="8" name="Rectangle 7">
            <a:extLst>
              <a:ext uri="{FF2B5EF4-FFF2-40B4-BE49-F238E27FC236}">
                <a16:creationId xmlns:a16="http://schemas.microsoft.com/office/drawing/2014/main" id="{E1372256-C8EF-C559-3EE4-95B90AC043DB}"/>
              </a:ext>
            </a:extLst>
          </p:cNvPr>
          <p:cNvSpPr/>
          <p:nvPr/>
        </p:nvSpPr>
        <p:spPr bwMode="auto">
          <a:xfrm>
            <a:off x="1037587" y="1785620"/>
            <a:ext cx="9960613" cy="241300"/>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extLst>
      <p:ext uri="{BB962C8B-B14F-4D97-AF65-F5344CB8AC3E}">
        <p14:creationId xmlns:p14="http://schemas.microsoft.com/office/powerpoint/2010/main" val="4012233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BA0E68-9067-0E80-637D-5C38FE20DB63}"/>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29CD95C7-8D33-D4E3-1D85-41B457ACC532}"/>
              </a:ext>
            </a:extLst>
          </p:cNvPr>
          <p:cNvSpPr>
            <a:spLocks noGrp="1"/>
          </p:cNvSpPr>
          <p:nvPr>
            <p:ph type="title"/>
          </p:nvPr>
        </p:nvSpPr>
        <p:spPr/>
        <p:txBody>
          <a:bodyPr/>
          <a:lstStyle/>
          <a:p>
            <a:r>
              <a:rPr lang="en-US" dirty="0"/>
              <a:t>WU-KONG1B: Safety</a:t>
            </a:r>
          </a:p>
        </p:txBody>
      </p:sp>
      <p:pic>
        <p:nvPicPr>
          <p:cNvPr id="5" name="Picture 4">
            <a:extLst>
              <a:ext uri="{FF2B5EF4-FFF2-40B4-BE49-F238E27FC236}">
                <a16:creationId xmlns:a16="http://schemas.microsoft.com/office/drawing/2014/main" id="{5FA405F7-210F-2B06-6909-ABBCD42F85D9}"/>
              </a:ext>
            </a:extLst>
          </p:cNvPr>
          <p:cNvPicPr>
            <a:picLocks noChangeAspect="1"/>
          </p:cNvPicPr>
          <p:nvPr/>
        </p:nvPicPr>
        <p:blipFill>
          <a:blip r:embed="rId2"/>
          <a:stretch>
            <a:fillRect/>
          </a:stretch>
        </p:blipFill>
        <p:spPr>
          <a:xfrm>
            <a:off x="699964" y="2183688"/>
            <a:ext cx="10806236" cy="3636221"/>
          </a:xfrm>
          <a:prstGeom prst="rect">
            <a:avLst/>
          </a:prstGeom>
        </p:spPr>
      </p:pic>
      <p:sp>
        <p:nvSpPr>
          <p:cNvPr id="8" name="TextBox 7">
            <a:extLst>
              <a:ext uri="{FF2B5EF4-FFF2-40B4-BE49-F238E27FC236}">
                <a16:creationId xmlns:a16="http://schemas.microsoft.com/office/drawing/2014/main" id="{74C08D2F-3E46-D5A1-E8ED-333CECC435CC}"/>
              </a:ext>
            </a:extLst>
          </p:cNvPr>
          <p:cNvSpPr txBox="1"/>
          <p:nvPr/>
        </p:nvSpPr>
        <p:spPr>
          <a:xfrm>
            <a:off x="699964" y="1814356"/>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The Most Common (≥30%) Treatment-Related Adverse Events</a:t>
            </a:r>
          </a:p>
        </p:txBody>
      </p:sp>
      <p:sp>
        <p:nvSpPr>
          <p:cNvPr id="3" name="TextBox 2">
            <a:extLst>
              <a:ext uri="{FF2B5EF4-FFF2-40B4-BE49-F238E27FC236}">
                <a16:creationId xmlns:a16="http://schemas.microsoft.com/office/drawing/2014/main" id="{A497D00B-AEB0-D78E-DA76-AAA76126FB6B}"/>
              </a:ext>
            </a:extLst>
          </p:cNvPr>
          <p:cNvSpPr txBox="1"/>
          <p:nvPr/>
        </p:nvSpPr>
        <p:spPr>
          <a:xfrm>
            <a:off x="78494" y="6469404"/>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Yang JC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2025;43(29):3198-208.</a:t>
            </a:r>
            <a:endParaRPr kumimoji="0" lang="en-US" sz="1500" b="0" i="0" u="none" strike="noStrike" kern="1200" cap="none" spc="0" normalizeH="0" baseline="0" noProof="0" dirty="0">
              <a:ln>
                <a:noFill/>
              </a:ln>
              <a:solidFill>
                <a:prstClr val="black"/>
              </a:solidFill>
              <a:effectLst/>
              <a:uLnTx/>
              <a:uFillTx/>
              <a:latin typeface="Calibri"/>
              <a:ea typeface="MS PGothic" charset="0"/>
              <a:cs typeface="+mn-cs"/>
            </a:endParaRPr>
          </a:p>
        </p:txBody>
      </p:sp>
    </p:spTree>
    <p:extLst>
      <p:ext uri="{BB962C8B-B14F-4D97-AF65-F5344CB8AC3E}">
        <p14:creationId xmlns:p14="http://schemas.microsoft.com/office/powerpoint/2010/main" val="33491279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5D23B1-0743-2819-C7F9-492652FBB0E4}"/>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851D238E-D066-B1A8-61A8-8C8BBF8D510C}"/>
              </a:ext>
            </a:extLst>
          </p:cNvPr>
          <p:cNvSpPr>
            <a:spLocks noGrp="1"/>
          </p:cNvSpPr>
          <p:nvPr>
            <p:ph type="title"/>
          </p:nvPr>
        </p:nvSpPr>
        <p:spPr>
          <a:xfrm>
            <a:off x="912286" y="302954"/>
            <a:ext cx="10877550" cy="1143000"/>
          </a:xfrm>
        </p:spPr>
        <p:txBody>
          <a:bodyPr/>
          <a:lstStyle/>
          <a:p>
            <a:pPr algn="l"/>
            <a:r>
              <a:rPr lang="en-US" dirty="0"/>
              <a:t>WU-KONG28 Trial: First-Line </a:t>
            </a:r>
            <a:r>
              <a:rPr lang="en-US" dirty="0" err="1"/>
              <a:t>Sunvozertinib</a:t>
            </a:r>
            <a:r>
              <a:rPr lang="en-US" dirty="0"/>
              <a:t> versus Platinum-Based Chemotherapy for NSCLC with EGFR Exon 20 Insertion Mutations</a:t>
            </a:r>
          </a:p>
        </p:txBody>
      </p:sp>
      <p:sp>
        <p:nvSpPr>
          <p:cNvPr id="4" name="TextBox 3">
            <a:extLst>
              <a:ext uri="{FF2B5EF4-FFF2-40B4-BE49-F238E27FC236}">
                <a16:creationId xmlns:a16="http://schemas.microsoft.com/office/drawing/2014/main" id="{B57016ED-A7E5-1745-B7B4-BD53FE93DD0C}"/>
              </a:ext>
            </a:extLst>
          </p:cNvPr>
          <p:cNvSpPr txBox="1"/>
          <p:nvPr/>
        </p:nvSpPr>
        <p:spPr>
          <a:xfrm>
            <a:off x="629837" y="5756365"/>
            <a:ext cx="901330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Median follow-up time: 24.0 months in the </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sunvozertinib</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 arm and 18.0 months in the chemotherapy arm. </a:t>
            </a:r>
          </a:p>
        </p:txBody>
      </p:sp>
      <p:pic>
        <p:nvPicPr>
          <p:cNvPr id="7" name="Picture 6">
            <a:extLst>
              <a:ext uri="{FF2B5EF4-FFF2-40B4-BE49-F238E27FC236}">
                <a16:creationId xmlns:a16="http://schemas.microsoft.com/office/drawing/2014/main" id="{A0F054ED-08AE-380E-BB95-2F58AF317671}"/>
              </a:ext>
            </a:extLst>
          </p:cNvPr>
          <p:cNvPicPr>
            <a:picLocks noChangeAspect="1"/>
          </p:cNvPicPr>
          <p:nvPr/>
        </p:nvPicPr>
        <p:blipFill>
          <a:blip r:embed="rId2"/>
          <a:stretch>
            <a:fillRect/>
          </a:stretch>
        </p:blipFill>
        <p:spPr>
          <a:xfrm>
            <a:off x="1528657" y="1718632"/>
            <a:ext cx="8328660" cy="3984056"/>
          </a:xfrm>
          <a:prstGeom prst="rect">
            <a:avLst/>
          </a:prstGeom>
        </p:spPr>
      </p:pic>
      <p:sp>
        <p:nvSpPr>
          <p:cNvPr id="8" name="TextBox 7">
            <a:extLst>
              <a:ext uri="{FF2B5EF4-FFF2-40B4-BE49-F238E27FC236}">
                <a16:creationId xmlns:a16="http://schemas.microsoft.com/office/drawing/2014/main" id="{0172D8BE-B871-B782-6771-44B13B08C819}"/>
              </a:ext>
            </a:extLst>
          </p:cNvPr>
          <p:cNvSpPr txBox="1"/>
          <p:nvPr/>
        </p:nvSpPr>
        <p:spPr>
          <a:xfrm>
            <a:off x="5181372" y="1642819"/>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10" name="TextBox 9">
            <a:extLst>
              <a:ext uri="{FF2B5EF4-FFF2-40B4-BE49-F238E27FC236}">
                <a16:creationId xmlns:a16="http://schemas.microsoft.com/office/drawing/2014/main" id="{2C1EBE07-A40F-041D-B4A4-CF42CB00A35C}"/>
              </a:ext>
            </a:extLst>
          </p:cNvPr>
          <p:cNvSpPr txBox="1"/>
          <p:nvPr/>
        </p:nvSpPr>
        <p:spPr>
          <a:xfrm>
            <a:off x="98814" y="6446321"/>
            <a:ext cx="10183106"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ASCO 2026;Abstract LBA8500. Zhou 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2026;[Online ahead of print]. </a:t>
            </a:r>
            <a:endParaRPr kumimoji="0" lang="en-US" sz="1500" b="0" i="0" u="none" strike="noStrike" kern="1200" cap="none" spc="0" normalizeH="0" baseline="0" noProof="0" dirty="0">
              <a:ln>
                <a:noFill/>
              </a:ln>
              <a:solidFill>
                <a:prstClr val="black"/>
              </a:solidFill>
              <a:effectLst/>
              <a:uLnTx/>
              <a:uFillTx/>
              <a:latin typeface="Calibri"/>
              <a:ea typeface="MS PGothic" charset="0"/>
              <a:cs typeface="+mn-cs"/>
            </a:endParaRPr>
          </a:p>
        </p:txBody>
      </p:sp>
    </p:spTree>
    <p:extLst>
      <p:ext uri="{BB962C8B-B14F-4D97-AF65-F5344CB8AC3E}">
        <p14:creationId xmlns:p14="http://schemas.microsoft.com/office/powerpoint/2010/main" val="4307028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E7AAC-0A14-BF36-BA5B-6035AAFB679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28F7CE7C-7371-BE67-5E17-E8031B22626B}"/>
              </a:ext>
            </a:extLst>
          </p:cNvPr>
          <p:cNvSpPr/>
          <p:nvPr/>
        </p:nvSpPr>
        <p:spPr bwMode="auto">
          <a:xfrm>
            <a:off x="628650" y="1370013"/>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8813CBA7-153D-8B57-DEDA-21EB63CA24EC}"/>
              </a:ext>
            </a:extLst>
          </p:cNvPr>
          <p:cNvSpPr>
            <a:spLocks noGrp="1"/>
          </p:cNvSpPr>
          <p:nvPr>
            <p:ph type="title"/>
          </p:nvPr>
        </p:nvSpPr>
        <p:spPr/>
        <p:txBody>
          <a:bodyPr/>
          <a:lstStyle/>
          <a:p>
            <a:r>
              <a:rPr lang="en-US" dirty="0"/>
              <a:t>WU-KONG28: DOR and OS</a:t>
            </a:r>
          </a:p>
        </p:txBody>
      </p:sp>
      <p:sp>
        <p:nvSpPr>
          <p:cNvPr id="4" name="TextBox 3">
            <a:extLst>
              <a:ext uri="{FF2B5EF4-FFF2-40B4-BE49-F238E27FC236}">
                <a16:creationId xmlns:a16="http://schemas.microsoft.com/office/drawing/2014/main" id="{3946BFF3-4380-24B1-849A-F0CFD57EC977}"/>
              </a:ext>
            </a:extLst>
          </p:cNvPr>
          <p:cNvSpPr txBox="1"/>
          <p:nvPr/>
        </p:nvSpPr>
        <p:spPr>
          <a:xfrm>
            <a:off x="691983" y="4988098"/>
            <a:ext cx="59918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Median follow-up time: 22.1 months in the </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sunvozertinib</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 arm and 13.8 months in the chemotherapy arm. </a:t>
            </a:r>
          </a:p>
        </p:txBody>
      </p:sp>
      <p:pic>
        <p:nvPicPr>
          <p:cNvPr id="5" name="Picture 4">
            <a:extLst>
              <a:ext uri="{FF2B5EF4-FFF2-40B4-BE49-F238E27FC236}">
                <a16:creationId xmlns:a16="http://schemas.microsoft.com/office/drawing/2014/main" id="{725A70B0-0B2D-E054-8CBC-2DEF8127D2C7}"/>
              </a:ext>
            </a:extLst>
          </p:cNvPr>
          <p:cNvPicPr>
            <a:picLocks noChangeAspect="1"/>
          </p:cNvPicPr>
          <p:nvPr/>
        </p:nvPicPr>
        <p:blipFill>
          <a:blip r:embed="rId2"/>
          <a:srcRect l="5840"/>
          <a:stretch>
            <a:fillRect/>
          </a:stretch>
        </p:blipFill>
        <p:spPr>
          <a:xfrm>
            <a:off x="681924" y="1739377"/>
            <a:ext cx="5641650" cy="3063242"/>
          </a:xfrm>
          <a:prstGeom prst="rect">
            <a:avLst/>
          </a:prstGeom>
        </p:spPr>
      </p:pic>
      <p:sp>
        <p:nvSpPr>
          <p:cNvPr id="6" name="TextBox 5">
            <a:extLst>
              <a:ext uri="{FF2B5EF4-FFF2-40B4-BE49-F238E27FC236}">
                <a16:creationId xmlns:a16="http://schemas.microsoft.com/office/drawing/2014/main" id="{00F8ADF9-2493-F26B-1EBA-87DA14858187}"/>
              </a:ext>
            </a:extLst>
          </p:cNvPr>
          <p:cNvSpPr txBox="1"/>
          <p:nvPr/>
        </p:nvSpPr>
        <p:spPr>
          <a:xfrm>
            <a:off x="3113715" y="1579610"/>
            <a:ext cx="58381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DoR</a:t>
            </a:r>
            <a:endParaRPr kumimoji="0" lang="en-US" sz="1800" b="1" i="0" u="none" strike="noStrike" kern="1200" cap="none" spc="0" normalizeH="0" baseline="0" noProof="0" dirty="0">
              <a:ln>
                <a:noFill/>
              </a:ln>
              <a:solidFill>
                <a:srgbClr val="000000"/>
              </a:solidFill>
              <a:effectLst/>
              <a:uLnTx/>
              <a:uFillTx/>
              <a:latin typeface="Calibri"/>
              <a:ea typeface="MS PGothic" charset="0"/>
              <a:cs typeface="+mn-cs"/>
            </a:endParaRPr>
          </a:p>
        </p:txBody>
      </p:sp>
      <p:pic>
        <p:nvPicPr>
          <p:cNvPr id="8" name="Picture 7">
            <a:extLst>
              <a:ext uri="{FF2B5EF4-FFF2-40B4-BE49-F238E27FC236}">
                <a16:creationId xmlns:a16="http://schemas.microsoft.com/office/drawing/2014/main" id="{2F021E86-B6F8-EF1D-C026-4BEB8130C342}"/>
              </a:ext>
            </a:extLst>
          </p:cNvPr>
          <p:cNvPicPr>
            <a:picLocks noChangeAspect="1"/>
          </p:cNvPicPr>
          <p:nvPr/>
        </p:nvPicPr>
        <p:blipFill>
          <a:blip r:embed="rId3"/>
          <a:stretch>
            <a:fillRect/>
          </a:stretch>
        </p:blipFill>
        <p:spPr>
          <a:xfrm>
            <a:off x="6119702" y="1683473"/>
            <a:ext cx="5409343" cy="3175049"/>
          </a:xfrm>
          <a:prstGeom prst="rect">
            <a:avLst/>
          </a:prstGeom>
        </p:spPr>
      </p:pic>
      <p:sp>
        <p:nvSpPr>
          <p:cNvPr id="9" name="TextBox 8">
            <a:extLst>
              <a:ext uri="{FF2B5EF4-FFF2-40B4-BE49-F238E27FC236}">
                <a16:creationId xmlns:a16="http://schemas.microsoft.com/office/drawing/2014/main" id="{6DF61E6F-214C-8BDA-C964-709461573C9B}"/>
              </a:ext>
            </a:extLst>
          </p:cNvPr>
          <p:cNvSpPr txBox="1"/>
          <p:nvPr/>
        </p:nvSpPr>
        <p:spPr>
          <a:xfrm>
            <a:off x="6421005" y="4914425"/>
            <a:ext cx="517200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Median follow-up time: 26.1 months in the </a:t>
            </a:r>
            <a:r>
              <a:rPr kumimoji="0" lang="en-US" sz="1600" b="0" i="0" u="none" strike="noStrike" kern="1200" cap="none" spc="0" normalizeH="0" baseline="0" noProof="0" dirty="0" err="1">
                <a:ln>
                  <a:noFill/>
                </a:ln>
                <a:solidFill>
                  <a:srgbClr val="000000"/>
                </a:solidFill>
                <a:effectLst/>
                <a:uLnTx/>
                <a:uFillTx/>
                <a:latin typeface="Calibri"/>
                <a:ea typeface="MS PGothic" charset="0"/>
                <a:cs typeface="+mn-cs"/>
              </a:rPr>
              <a:t>sunvozertinib</a:t>
            </a: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 arm and 26.7 months in the chemotherapy arm. </a:t>
            </a:r>
          </a:p>
        </p:txBody>
      </p:sp>
      <p:sp>
        <p:nvSpPr>
          <p:cNvPr id="10" name="TextBox 9">
            <a:extLst>
              <a:ext uri="{FF2B5EF4-FFF2-40B4-BE49-F238E27FC236}">
                <a16:creationId xmlns:a16="http://schemas.microsoft.com/office/drawing/2014/main" id="{4739E2FD-B389-2A4A-E599-2AD600BA7D47}"/>
              </a:ext>
            </a:extLst>
          </p:cNvPr>
          <p:cNvSpPr txBox="1"/>
          <p:nvPr/>
        </p:nvSpPr>
        <p:spPr>
          <a:xfrm>
            <a:off x="7722259" y="1470856"/>
            <a:ext cx="28626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Interim OS (38.9% maturity)</a:t>
            </a:r>
          </a:p>
        </p:txBody>
      </p:sp>
      <p:sp>
        <p:nvSpPr>
          <p:cNvPr id="3" name="TextBox 2">
            <a:extLst>
              <a:ext uri="{FF2B5EF4-FFF2-40B4-BE49-F238E27FC236}">
                <a16:creationId xmlns:a16="http://schemas.microsoft.com/office/drawing/2014/main" id="{5D53C1B3-EC3C-1B7F-9A27-4E4BBE846B4D}"/>
              </a:ext>
            </a:extLst>
          </p:cNvPr>
          <p:cNvSpPr txBox="1"/>
          <p:nvPr/>
        </p:nvSpPr>
        <p:spPr>
          <a:xfrm>
            <a:off x="98814" y="6446321"/>
            <a:ext cx="10183106"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ASCO 2026;Abstract LBA8500. Zhou C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N Engl J Med</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2026;[Online ahead of print]. </a:t>
            </a:r>
            <a:endParaRPr kumimoji="0" lang="en-US" sz="1500" b="0" i="0" u="none" strike="noStrike" kern="1200" cap="none" spc="0" normalizeH="0" baseline="0" noProof="0" dirty="0">
              <a:ln>
                <a:noFill/>
              </a:ln>
              <a:solidFill>
                <a:prstClr val="black"/>
              </a:solidFill>
              <a:effectLst/>
              <a:uLnTx/>
              <a:uFillTx/>
              <a:latin typeface="Calibri"/>
              <a:ea typeface="MS PGothic" charset="0"/>
              <a:cs typeface="+mn-cs"/>
            </a:endParaRPr>
          </a:p>
        </p:txBody>
      </p:sp>
    </p:spTree>
    <p:extLst>
      <p:ext uri="{BB962C8B-B14F-4D97-AF65-F5344CB8AC3E}">
        <p14:creationId xmlns:p14="http://schemas.microsoft.com/office/powerpoint/2010/main" val="5366689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2854B8-317C-232E-C3CD-4EFA5B021327}"/>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9B182327-9E7A-7202-CDDB-752BC3E50250}"/>
              </a:ext>
            </a:extLst>
          </p:cNvPr>
          <p:cNvSpPr>
            <a:spLocks noGrp="1"/>
          </p:cNvSpPr>
          <p:nvPr>
            <p:ph type="title"/>
          </p:nvPr>
        </p:nvSpPr>
        <p:spPr>
          <a:xfrm>
            <a:off x="912286" y="227013"/>
            <a:ext cx="10800338" cy="1143000"/>
          </a:xfrm>
        </p:spPr>
        <p:txBody>
          <a:bodyPr/>
          <a:lstStyle/>
          <a:p>
            <a:pPr algn="l"/>
            <a:r>
              <a:rPr lang="en-US" dirty="0"/>
              <a:t>REZILIENT1 Study: </a:t>
            </a:r>
            <a:r>
              <a:rPr lang="en-US" dirty="0" err="1"/>
              <a:t>Zipalertinib</a:t>
            </a:r>
            <a:r>
              <a:rPr lang="en-US" dirty="0"/>
              <a:t> for NSCLC with EGFR Exon 20 Insertion Mutations in Patients Who Received Prior Platinum-Based Chemotherapy with or without </a:t>
            </a:r>
            <a:r>
              <a:rPr lang="en-US" dirty="0" err="1"/>
              <a:t>Amivantamab</a:t>
            </a:r>
            <a:r>
              <a:rPr lang="en-US" dirty="0"/>
              <a:t> </a:t>
            </a:r>
          </a:p>
        </p:txBody>
      </p:sp>
      <p:pic>
        <p:nvPicPr>
          <p:cNvPr id="5" name="Picture 4">
            <a:extLst>
              <a:ext uri="{FF2B5EF4-FFF2-40B4-BE49-F238E27FC236}">
                <a16:creationId xmlns:a16="http://schemas.microsoft.com/office/drawing/2014/main" id="{07258554-17F2-9EFE-49B1-42F0D16C1EB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29660" y="1757061"/>
            <a:ext cx="9932680" cy="4198895"/>
          </a:xfrm>
          <a:prstGeom prst="rect">
            <a:avLst/>
          </a:prstGeom>
        </p:spPr>
      </p:pic>
      <p:sp>
        <p:nvSpPr>
          <p:cNvPr id="7" name="TextBox 6">
            <a:extLst>
              <a:ext uri="{FF2B5EF4-FFF2-40B4-BE49-F238E27FC236}">
                <a16:creationId xmlns:a16="http://schemas.microsoft.com/office/drawing/2014/main" id="{21DACD47-D292-DB25-42D5-DD6C880010B6}"/>
              </a:ext>
            </a:extLst>
          </p:cNvPr>
          <p:cNvSpPr txBox="1"/>
          <p:nvPr/>
        </p:nvSpPr>
        <p:spPr>
          <a:xfrm>
            <a:off x="98814" y="6446321"/>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Yu HA et al. ASCO 2025;Abstract 8503. Piotrowska Z et al</a:t>
            </a:r>
            <a:r>
              <a:rPr kumimoji="0" lang="en-US" sz="1500" b="0" i="1" u="none" strike="noStrike" kern="1200" cap="none" spc="0" normalizeH="0" baseline="0" noProof="0" dirty="0">
                <a:ln>
                  <a:noFill/>
                </a:ln>
                <a:solidFill>
                  <a:prstClr val="black"/>
                </a:solidFill>
                <a:effectLst/>
                <a:uLnTx/>
                <a:uFillTx/>
                <a:latin typeface="Calibri"/>
                <a:ea typeface="MS PGothic" charset="0"/>
                <a:cs typeface="+mn-cs"/>
              </a:rPr>
              <a:t>.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43(21):2387-97.</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a:t>
            </a:r>
          </a:p>
        </p:txBody>
      </p:sp>
    </p:spTree>
    <p:extLst>
      <p:ext uri="{BB962C8B-B14F-4D97-AF65-F5344CB8AC3E}">
        <p14:creationId xmlns:p14="http://schemas.microsoft.com/office/powerpoint/2010/main" val="3812053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FFCF1DF-3466-3BE8-D27E-517BAE2C2C77}"/>
              </a:ext>
            </a:extLst>
          </p:cNvPr>
          <p:cNvSpPr/>
          <p:nvPr/>
        </p:nvSpPr>
        <p:spPr bwMode="auto">
          <a:xfrm>
            <a:off x="0" y="1650999"/>
            <a:ext cx="12191999" cy="35179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8F99AB69-E4BE-7B83-4CB7-4B97B1868D26}"/>
              </a:ext>
            </a:extLst>
          </p:cNvPr>
          <p:cNvSpPr>
            <a:spLocks noGrp="1"/>
          </p:cNvSpPr>
          <p:nvPr>
            <p:ph type="title"/>
          </p:nvPr>
        </p:nvSpPr>
        <p:spPr/>
        <p:txBody>
          <a:bodyPr/>
          <a:lstStyle/>
          <a:p>
            <a:r>
              <a:rPr lang="en-US" dirty="0"/>
              <a:t>REZILIENT1: PFS and OS</a:t>
            </a:r>
          </a:p>
        </p:txBody>
      </p:sp>
      <p:pic>
        <p:nvPicPr>
          <p:cNvPr id="5" name="Content Placeholder 4">
            <a:extLst>
              <a:ext uri="{FF2B5EF4-FFF2-40B4-BE49-F238E27FC236}">
                <a16:creationId xmlns:a16="http://schemas.microsoft.com/office/drawing/2014/main" id="{4A21A17A-B9DE-2FBD-D70A-92F53371DBC9}"/>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13952" b="22522"/>
          <a:stretch>
            <a:fillRect/>
          </a:stretch>
        </p:blipFill>
        <p:spPr bwMode="auto">
          <a:xfrm>
            <a:off x="0" y="2294759"/>
            <a:ext cx="6136925" cy="2579227"/>
          </a:xfrm>
          <a:prstGeom prst="rect">
            <a:avLst/>
          </a:prstGeom>
          <a:noFill/>
          <a:ln w="9525">
            <a:noFill/>
            <a:miter lim="800000"/>
            <a:headEnd/>
            <a:tailEnd/>
          </a:ln>
        </p:spPr>
      </p:pic>
      <p:pic>
        <p:nvPicPr>
          <p:cNvPr id="7" name="Picture 6">
            <a:extLst>
              <a:ext uri="{FF2B5EF4-FFF2-40B4-BE49-F238E27FC236}">
                <a16:creationId xmlns:a16="http://schemas.microsoft.com/office/drawing/2014/main" id="{7F347B63-34DD-6EF2-25D6-6000819CF05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rcRect l="14683" b="21148"/>
          <a:stretch>
            <a:fillRect/>
          </a:stretch>
        </p:blipFill>
        <p:spPr>
          <a:xfrm>
            <a:off x="6204657" y="2317893"/>
            <a:ext cx="5905385" cy="2579227"/>
          </a:xfrm>
          <a:prstGeom prst="rect">
            <a:avLst/>
          </a:prstGeom>
        </p:spPr>
      </p:pic>
      <p:sp>
        <p:nvSpPr>
          <p:cNvPr id="9" name="TextBox 8">
            <a:extLst>
              <a:ext uri="{FF2B5EF4-FFF2-40B4-BE49-F238E27FC236}">
                <a16:creationId xmlns:a16="http://schemas.microsoft.com/office/drawing/2014/main" id="{E88B0D22-9D55-5742-C934-3181BF9858D6}"/>
              </a:ext>
            </a:extLst>
          </p:cNvPr>
          <p:cNvSpPr txBox="1"/>
          <p:nvPr/>
        </p:nvSpPr>
        <p:spPr>
          <a:xfrm>
            <a:off x="3522133" y="1782619"/>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10" name="TextBox 9">
            <a:extLst>
              <a:ext uri="{FF2B5EF4-FFF2-40B4-BE49-F238E27FC236}">
                <a16:creationId xmlns:a16="http://schemas.microsoft.com/office/drawing/2014/main" id="{632D1754-FBCB-F1E8-22BD-472F91C50611}"/>
              </a:ext>
            </a:extLst>
          </p:cNvPr>
          <p:cNvSpPr txBox="1"/>
          <p:nvPr/>
        </p:nvSpPr>
        <p:spPr>
          <a:xfrm>
            <a:off x="8562622" y="1782619"/>
            <a:ext cx="449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a:t>
            </a:r>
          </a:p>
        </p:txBody>
      </p:sp>
      <p:sp>
        <p:nvSpPr>
          <p:cNvPr id="3" name="TextBox 2">
            <a:extLst>
              <a:ext uri="{FF2B5EF4-FFF2-40B4-BE49-F238E27FC236}">
                <a16:creationId xmlns:a16="http://schemas.microsoft.com/office/drawing/2014/main" id="{2F33577C-BBAB-5C33-E502-AB4B61777D68}"/>
              </a:ext>
            </a:extLst>
          </p:cNvPr>
          <p:cNvSpPr txBox="1"/>
          <p:nvPr/>
        </p:nvSpPr>
        <p:spPr>
          <a:xfrm>
            <a:off x="98814" y="6446321"/>
            <a:ext cx="806772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Yu HA et al. ASCO 2025;Abstract 8503. Piotrowska Z et al</a:t>
            </a:r>
            <a:r>
              <a:rPr kumimoji="0" lang="en-US" sz="1500" b="0" i="1" u="none" strike="noStrike" kern="1200" cap="none" spc="0" normalizeH="0" baseline="0" noProof="0" dirty="0">
                <a:ln>
                  <a:noFill/>
                </a:ln>
                <a:solidFill>
                  <a:prstClr val="black"/>
                </a:solidFill>
                <a:effectLst/>
                <a:uLnTx/>
                <a:uFillTx/>
                <a:latin typeface="Calibri"/>
                <a:ea typeface="MS PGothic" charset="0"/>
                <a:cs typeface="+mn-cs"/>
              </a:rPr>
              <a:t>.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Clin Oncol</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43(21):2387-97.</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a:t>
            </a:r>
          </a:p>
        </p:txBody>
      </p:sp>
      <p:sp>
        <p:nvSpPr>
          <p:cNvPr id="4" name="Rectangle 3">
            <a:extLst>
              <a:ext uri="{FF2B5EF4-FFF2-40B4-BE49-F238E27FC236}">
                <a16:creationId xmlns:a16="http://schemas.microsoft.com/office/drawing/2014/main" id="{F97C5B4A-288E-9DB7-6D67-D31BE7775FCA}"/>
              </a:ext>
            </a:extLst>
          </p:cNvPr>
          <p:cNvSpPr/>
          <p:nvPr/>
        </p:nvSpPr>
        <p:spPr bwMode="auto">
          <a:xfrm>
            <a:off x="6289040" y="4785360"/>
            <a:ext cx="579120" cy="2438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6" name="Rectangle 5">
            <a:extLst>
              <a:ext uri="{FF2B5EF4-FFF2-40B4-BE49-F238E27FC236}">
                <a16:creationId xmlns:a16="http://schemas.microsoft.com/office/drawing/2014/main" id="{0923E9BD-8E22-2926-5634-59190A00FB2E}"/>
              </a:ext>
            </a:extLst>
          </p:cNvPr>
          <p:cNvSpPr/>
          <p:nvPr/>
        </p:nvSpPr>
        <p:spPr bwMode="auto">
          <a:xfrm>
            <a:off x="132080" y="4765040"/>
            <a:ext cx="579120" cy="2438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Tree>
    <p:extLst>
      <p:ext uri="{BB962C8B-B14F-4D97-AF65-F5344CB8AC3E}">
        <p14:creationId xmlns:p14="http://schemas.microsoft.com/office/powerpoint/2010/main" val="18777283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59027-E4B7-A84F-5994-5E4850DB6B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B46FC7-E5F1-137A-3872-93B8E028A637}"/>
              </a:ext>
            </a:extLst>
          </p:cNvPr>
          <p:cNvSpPr>
            <a:spLocks noGrp="1"/>
          </p:cNvSpPr>
          <p:nvPr>
            <p:ph type="title"/>
          </p:nvPr>
        </p:nvSpPr>
        <p:spPr>
          <a:xfrm>
            <a:off x="633577" y="548680"/>
            <a:ext cx="11186716" cy="1196752"/>
          </a:xfrm>
        </p:spPr>
        <p:txBody>
          <a:bodyPr/>
          <a:lstStyle/>
          <a:p>
            <a:pPr algn="l"/>
            <a:r>
              <a:rPr lang="en-US" b="1" dirty="0"/>
              <a:t>Zipalertinib and Chemotherapy Meets Primary Endpoint of PFS in a Planned Interim Analysis of the Phase III REZILIENT3 Trial for Untreated NSCLC </a:t>
            </a:r>
            <a:r>
              <a:rPr lang="en-US" dirty="0"/>
              <a:t>with EGFR Exon 20 Insertion Mutations</a:t>
            </a:r>
            <a:br>
              <a:rPr lang="en-US" b="1" dirty="0"/>
            </a:br>
            <a:r>
              <a:rPr lang="en-US" sz="2400" dirty="0"/>
              <a:t>Press Release: August 12, 2026</a:t>
            </a:r>
          </a:p>
        </p:txBody>
      </p:sp>
      <p:sp>
        <p:nvSpPr>
          <p:cNvPr id="4" name="Content Placeholder 3">
            <a:extLst>
              <a:ext uri="{FF2B5EF4-FFF2-40B4-BE49-F238E27FC236}">
                <a16:creationId xmlns:a16="http://schemas.microsoft.com/office/drawing/2014/main" id="{D2D0903C-106D-B7E5-D99F-AD669477D220}"/>
              </a:ext>
            </a:extLst>
          </p:cNvPr>
          <p:cNvSpPr>
            <a:spLocks noGrp="1"/>
          </p:cNvSpPr>
          <p:nvPr>
            <p:ph idx="1"/>
          </p:nvPr>
        </p:nvSpPr>
        <p:spPr>
          <a:xfrm>
            <a:off x="633577" y="2348880"/>
            <a:ext cx="11007039" cy="4214845"/>
          </a:xfrm>
        </p:spPr>
        <p:txBody>
          <a:bodyPr wrap="square"/>
          <a:lstStyle/>
          <a:p>
            <a:pPr marL="0" lvl="0" indent="0" defTabSz="457200" eaLnBrk="1">
              <a:lnSpc>
                <a:spcPct val="100000"/>
              </a:lnSpc>
              <a:spcBef>
                <a:spcPct val="0"/>
              </a:spcBef>
              <a:spcAft>
                <a:spcPct val="0"/>
              </a:spcAft>
              <a:buSzPct val="45000"/>
              <a:buNone/>
              <a:defRPr/>
            </a:pPr>
            <a:r>
              <a:rPr lang="en-US" sz="2000" b="0" kern="1200" dirty="0">
                <a:latin typeface="Calibri"/>
              </a:rPr>
              <a:t>“The REZILIENT3 trial, a global Phase 3 clinical trial evaluating the combination of zipalertinib and platinum-based chemotherapy compared with chemotherapy alone in the first-line treatment of adult patients with previously untreated, locally advanced or metastatic non-small cell lung cancer (NSCLC) harboring epidermal growth factor receptor (EGFR) exon 20 insertion (ex20ins) mutations, met its primary endpoint of progression-free survival (PFS) at a planned interim analysis.</a:t>
            </a:r>
          </a:p>
          <a:p>
            <a:pPr marL="0" lvl="0" indent="0" defTabSz="457200" eaLnBrk="1">
              <a:lnSpc>
                <a:spcPct val="100000"/>
              </a:lnSpc>
              <a:spcBef>
                <a:spcPct val="0"/>
              </a:spcBef>
              <a:spcAft>
                <a:spcPct val="0"/>
              </a:spcAft>
              <a:buSzPct val="45000"/>
              <a:buNone/>
              <a:defRPr/>
            </a:pPr>
            <a:endParaRPr lang="en-US" sz="2000" b="0" kern="1200" dirty="0">
              <a:latin typeface="Calibri"/>
            </a:endParaRPr>
          </a:p>
          <a:p>
            <a:pPr marL="0" lvl="0" indent="0" defTabSz="457200" eaLnBrk="1">
              <a:lnSpc>
                <a:spcPct val="100000"/>
              </a:lnSpc>
              <a:spcBef>
                <a:spcPct val="0"/>
              </a:spcBef>
              <a:spcAft>
                <a:spcPct val="0"/>
              </a:spcAft>
              <a:buSzPct val="45000"/>
              <a:buNone/>
              <a:defRPr/>
            </a:pPr>
            <a:r>
              <a:rPr lang="en-US" sz="2000" b="0" kern="1200" dirty="0">
                <a:latin typeface="Calibri"/>
              </a:rPr>
              <a:t>In this analysis, the study demonstrated a statistically significant and clinically meaningful improvement in PFS in the zipalertinib containing arm. Observed safety for the zipalertinib containing arm was manageable. Based on these data, the Independent Data Monitoring Committee recommended unblinding the study. The trial will continue to monitor efficacy and safety.”</a:t>
            </a:r>
            <a:endParaRPr lang="en-US" sz="2000" b="0" kern="1200" dirty="0">
              <a:latin typeface="Times New Roman" pitchFamily="18" charset="0"/>
            </a:endParaRPr>
          </a:p>
        </p:txBody>
      </p:sp>
      <p:sp>
        <p:nvSpPr>
          <p:cNvPr id="5" name="TextBox 4">
            <a:extLst>
              <a:ext uri="{FF2B5EF4-FFF2-40B4-BE49-F238E27FC236}">
                <a16:creationId xmlns:a16="http://schemas.microsoft.com/office/drawing/2014/main" id="{A85EB4BC-7AF2-23B8-B5FD-E3DBC5FF11F0}"/>
              </a:ext>
            </a:extLst>
          </p:cNvPr>
          <p:cNvSpPr txBox="1"/>
          <p:nvPr/>
        </p:nvSpPr>
        <p:spPr>
          <a:xfrm>
            <a:off x="263352" y="6187432"/>
            <a:ext cx="1072919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www.taihooncology.com</a:t>
            </a:r>
            <a:r>
              <a:rPr kumimoji="0" lang="en-US" sz="1500" b="0" i="0" u="none" strike="noStrike" kern="1200" cap="none" spc="0" normalizeH="0" baseline="0" noProof="0" dirty="0">
                <a:ln>
                  <a:noFill/>
                </a:ln>
                <a:solidFill>
                  <a:srgbClr val="000000"/>
                </a:solidFill>
                <a:effectLst/>
                <a:uLnTx/>
                <a:uFillTx/>
                <a:latin typeface="Calibri"/>
                <a:ea typeface="MS PGothic" charset="0"/>
              </a:rPr>
              <a:t>/us/news/zipalertinib-plus-chemotherapy-meets-primary-endpoint-of-progression-free-survival-in-planned-interim-analysis-of-phase-3-rezilient3-trial-in-first-line-egfr-exon-20-insertion-mutation-non-small-cell-lung-cancer/</a:t>
            </a:r>
          </a:p>
        </p:txBody>
      </p:sp>
    </p:spTree>
    <p:extLst>
      <p:ext uri="{BB962C8B-B14F-4D97-AF65-F5344CB8AC3E}">
        <p14:creationId xmlns:p14="http://schemas.microsoft.com/office/powerpoint/2010/main" val="24826781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3638-ACAF-28A2-43A8-617B0085A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13D62-B410-2786-FC18-2BC015D94D85}"/>
              </a:ext>
            </a:extLst>
          </p:cNvPr>
          <p:cNvSpPr>
            <a:spLocks noGrp="1"/>
          </p:cNvSpPr>
          <p:nvPr>
            <p:ph type="title"/>
          </p:nvPr>
        </p:nvSpPr>
        <p:spPr>
          <a:xfrm>
            <a:off x="912286" y="1"/>
            <a:ext cx="10358967" cy="1268760"/>
          </a:xfrm>
        </p:spPr>
        <p:txBody>
          <a:bodyPr/>
          <a:lstStyle/>
          <a:p>
            <a:pPr>
              <a:spcBef>
                <a:spcPts val="600"/>
              </a:spcBef>
              <a:defRPr/>
            </a:pPr>
            <a:r>
              <a:rPr lang="en-US" sz="3200" dirty="0">
                <a:solidFill>
                  <a:srgbClr val="0432FF"/>
                </a:solidFill>
                <a:latin typeface="Calibri" panose="020F0502020204030204" pitchFamily="34" charset="0"/>
                <a:cs typeface="Calibri" panose="020F0502020204030204" pitchFamily="34" charset="0"/>
              </a:rPr>
              <a:t>Agenda</a:t>
            </a:r>
          </a:p>
        </p:txBody>
      </p:sp>
      <p:sp>
        <p:nvSpPr>
          <p:cNvPr id="4" name="Content Placeholder 2">
            <a:extLst>
              <a:ext uri="{FF2B5EF4-FFF2-40B4-BE49-F238E27FC236}">
                <a16:creationId xmlns:a16="http://schemas.microsoft.com/office/drawing/2014/main" id="{9D95B518-BF63-E0C3-4405-56921EA7B3B1}"/>
              </a:ext>
            </a:extLst>
          </p:cNvPr>
          <p:cNvSpPr txBox="1">
            <a:spLocks/>
          </p:cNvSpPr>
          <p:nvPr/>
        </p:nvSpPr>
        <p:spPr bwMode="auto">
          <a:xfrm>
            <a:off x="646291" y="1556792"/>
            <a:ext cx="10899418" cy="413576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ts val="2280"/>
              </a:spcBef>
              <a:spcAft>
                <a:spcPts val="0"/>
              </a:spcAft>
              <a:buClr>
                <a:srgbClr val="000000"/>
              </a:buClr>
              <a:buSzPct val="100000"/>
              <a:buFont typeface="Arial" pitchFamily="-72" charset="0"/>
              <a:buNone/>
              <a:tabLst/>
              <a:defRPr/>
            </a:pPr>
            <a:r>
              <a:rPr kumimoji="0" lang="en-US" sz="3000" b="1" i="0" u="none" strike="noStrike" kern="1200" cap="none" spc="0" normalizeH="0" baseline="0" noProof="0" dirty="0">
                <a:ln>
                  <a:noFill/>
                </a:ln>
                <a:solidFill>
                  <a:srgbClr val="000000"/>
                </a:solidFill>
                <a:effectLst/>
                <a:uLnTx/>
                <a:uFillTx/>
                <a:latin typeface="Calibri" charset="0"/>
                <a:ea typeface="MS PGothic" pitchFamily="34" charset="-128"/>
              </a:rPr>
              <a:t>Module 5 — Lung Cancer: </a:t>
            </a:r>
            <a:r>
              <a:rPr kumimoji="0" lang="en-US" sz="3000" b="0" i="1" u="none" strike="noStrike" kern="1200" cap="none" spc="0" normalizeH="0" baseline="0" noProof="0" dirty="0">
                <a:ln>
                  <a:noFill/>
                </a:ln>
                <a:solidFill>
                  <a:srgbClr val="000000"/>
                </a:solidFill>
                <a:effectLst/>
                <a:uLnTx/>
                <a:uFillTx/>
                <a:latin typeface="Calibri" charset="0"/>
                <a:ea typeface="MS PGothic" pitchFamily="34" charset="-128"/>
              </a:rPr>
              <a:t>Dr Liu</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EGFR Mutations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432FF"/>
                </a:solidFill>
                <a:effectLst/>
                <a:uLnTx/>
                <a:uFillTx/>
                <a:latin typeface="Calibri" panose="020F0502020204030204" pitchFamily="34" charset="0"/>
                <a:ea typeface="MS PGothic" pitchFamily="34" charset="-128"/>
                <a:cs typeface="Calibri" panose="020F0502020204030204" pitchFamily="34" charset="0"/>
              </a:rPr>
              <a:t>HER2 Alterations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212121"/>
                </a:solidFill>
                <a:effectLst/>
                <a:uLnTx/>
                <a:uFillTx/>
                <a:latin typeface="Calibri" charset="0"/>
                <a:ea typeface="Times New Roman" panose="02020603050405020304" pitchFamily="18" charset="0"/>
                <a:cs typeface="Times New Roman" panose="02020603050405020304" pitchFamily="18" charset="0"/>
              </a:rPr>
              <a:t>ALK Fusions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Available and Investigational Immunotherapies</a:t>
            </a:r>
          </a:p>
          <a:p>
            <a:pPr marL="390525" marR="0" lvl="0" indent="-292100" algn="l" defTabSz="412750" rtl="0" eaLnBrk="0" fontAlgn="base" latinLnBrk="0" hangingPunct="0">
              <a:lnSpc>
                <a:spcPct val="100000"/>
              </a:lnSpc>
              <a:spcBef>
                <a:spcPts val="2400"/>
              </a:spcBef>
              <a:spcAft>
                <a:spcPts val="0"/>
              </a:spcAft>
              <a:buClr>
                <a:srgbClr val="000000"/>
              </a:buClr>
              <a:buSzPct val="100000"/>
              <a:buFont typeface="Arial" pitchFamily="-72" charset="0"/>
              <a:buChar char="•"/>
              <a:tabLst/>
              <a:defRPr/>
            </a:pPr>
            <a:r>
              <a:rPr kumimoji="0" lang="en-US" sz="2800" b="1" i="0" u="none" strike="noStrike" kern="1200" cap="none" spc="0" normalizeH="0" baseline="0" noProof="0" dirty="0">
                <a:ln>
                  <a:noFill/>
                </a:ln>
                <a:solidFill>
                  <a:srgbClr val="000000"/>
                </a:solidFill>
                <a:effectLst/>
                <a:uLnTx/>
                <a:uFillTx/>
                <a:latin typeface="Calibri" charset="0"/>
                <a:ea typeface="MS PGothic" pitchFamily="34" charset="-128"/>
              </a:rPr>
              <a:t>Small Cell Lung Cancer</a:t>
            </a:r>
          </a:p>
        </p:txBody>
      </p:sp>
    </p:spTree>
    <p:extLst>
      <p:ext uri="{BB962C8B-B14F-4D97-AF65-F5344CB8AC3E}">
        <p14:creationId xmlns:p14="http://schemas.microsoft.com/office/powerpoint/2010/main" val="2728806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84CBB-A5EE-4F2A-7B4E-3C03515E6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95D66D-441F-BBB0-1D73-68BA74426A18}"/>
              </a:ext>
            </a:extLst>
          </p:cNvPr>
          <p:cNvSpPr>
            <a:spLocks noGrp="1"/>
          </p:cNvSpPr>
          <p:nvPr>
            <p:ph type="title"/>
          </p:nvPr>
        </p:nvSpPr>
        <p:spPr>
          <a:xfrm>
            <a:off x="838200" y="414458"/>
            <a:ext cx="9516762" cy="857388"/>
          </a:xfrm>
        </p:spPr>
        <p:txBody>
          <a:bodyPr/>
          <a:lstStyle/>
          <a:p>
            <a:r>
              <a:rPr lang="en-US" sz="3600" dirty="0"/>
              <a:t>Snapshot of AON Practice</a:t>
            </a:r>
            <a:br>
              <a:rPr lang="en-US" sz="3600" dirty="0"/>
            </a:br>
            <a:r>
              <a:rPr lang="en-US" dirty="0">
                <a:solidFill>
                  <a:schemeClr val="tx2">
                    <a:lumMod val="20000"/>
                    <a:lumOff val="80000"/>
                  </a:schemeClr>
                </a:solidFill>
              </a:rPr>
              <a:t>DLBCL — CAR (Chimeric Antigen Receptor) T-Cell Therapy </a:t>
            </a:r>
            <a:endParaRPr lang="en-US" dirty="0"/>
          </a:p>
        </p:txBody>
      </p:sp>
      <p:graphicFrame>
        <p:nvGraphicFramePr>
          <p:cNvPr id="4" name="Content Placeholder 3">
            <a:extLst>
              <a:ext uri="{FF2B5EF4-FFF2-40B4-BE49-F238E27FC236}">
                <a16:creationId xmlns:a16="http://schemas.microsoft.com/office/drawing/2014/main" id="{E12837EF-3135-93B9-FF6A-8E922A154528}"/>
              </a:ext>
            </a:extLst>
          </p:cNvPr>
          <p:cNvGraphicFramePr>
            <a:graphicFrameLocks noGrp="1"/>
          </p:cNvGraphicFramePr>
          <p:nvPr>
            <p:ph idx="1"/>
          </p:nvPr>
        </p:nvGraphicFramePr>
        <p:xfrm>
          <a:off x="499153" y="1652913"/>
          <a:ext cx="11561041"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345559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D1AD1-B3EA-485C-A700-F4C9BCB8FE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2D159-AD7D-BD81-C621-9A53576AEA65}"/>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a:t>
            </a:r>
          </a:p>
        </p:txBody>
      </p:sp>
      <p:sp>
        <p:nvSpPr>
          <p:cNvPr id="3" name="Content Placeholder 2">
            <a:extLst>
              <a:ext uri="{FF2B5EF4-FFF2-40B4-BE49-F238E27FC236}">
                <a16:creationId xmlns:a16="http://schemas.microsoft.com/office/drawing/2014/main" id="{77F6ECCF-BF3B-50B2-28D8-7A62FDCA6688}"/>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spcBef>
                <a:spcPts val="264"/>
              </a:spcBef>
              <a:buNone/>
            </a:pPr>
            <a:r>
              <a:rPr lang="en-US" sz="2400" dirty="0">
                <a:solidFill>
                  <a:srgbClr val="171AA2"/>
                </a:solidFill>
              </a:rPr>
              <a:t>76-year-old “Senior Olympics athlete” with metastatic NSCLC with a HER2 TKD mutation. Received initial therapy with carboplatin, pemetrexed and pembrolizumab, then T-DXd with response followed by progression. Started on zongertinib with significant diarrhea and rash, 30% to 40% reduction in disease volume.</a:t>
            </a:r>
          </a:p>
          <a:p>
            <a:pPr marL="98425" indent="0">
              <a:lnSpc>
                <a:spcPct val="100000"/>
              </a:lnSpc>
              <a:spcBef>
                <a:spcPts val="264"/>
              </a:spcBef>
              <a:buNone/>
            </a:pPr>
            <a:r>
              <a:rPr lang="en-US" sz="2400" dirty="0">
                <a:solidFill>
                  <a:srgbClr val="171AA2"/>
                </a:solidFill>
              </a:rPr>
              <a:t>                                                                                               Stephen “Fred” Divers, MD 		</a:t>
            </a:r>
          </a:p>
          <a:p>
            <a:pPr marL="98425" indent="0">
              <a:lnSpc>
                <a:spcPct val="100000"/>
              </a:lnSpc>
              <a:buNone/>
            </a:pPr>
            <a:r>
              <a:rPr lang="en-US" sz="2400" dirty="0">
                <a:solidFill>
                  <a:schemeClr val="tx1"/>
                </a:solidFill>
              </a:rPr>
              <a:t>What is the optimal first-line therapy for patients with metastatic NSCLC and a HER2 TKD mutation? If zongertinib, sevabertinib and trastuzumab deruxtecan </a:t>
            </a:r>
            <a:br>
              <a:rPr lang="en-US" sz="2400" dirty="0">
                <a:solidFill>
                  <a:schemeClr val="tx1"/>
                </a:solidFill>
              </a:rPr>
            </a:br>
            <a:r>
              <a:rPr lang="en-US" sz="2400" dirty="0">
                <a:solidFill>
                  <a:schemeClr val="tx1"/>
                </a:solidFill>
              </a:rPr>
              <a:t>(T-</a:t>
            </a:r>
            <a:r>
              <a:rPr lang="en-US" sz="2400" dirty="0" err="1">
                <a:solidFill>
                  <a:schemeClr val="tx1"/>
                </a:solidFill>
              </a:rPr>
              <a:t>DXd</a:t>
            </a:r>
            <a:r>
              <a:rPr lang="en-US" sz="2400" dirty="0">
                <a:solidFill>
                  <a:schemeClr val="tx1"/>
                </a:solidFill>
              </a:rPr>
              <a:t>) were all equally accessible in the front-line setting — which it looks like they may soon be — how would you choose among them?</a:t>
            </a: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9667831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2CAF1-347F-34CB-CC2A-150144F7F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2F7BA-7186-7438-F15D-2364F3F851B2}"/>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4BEB7290-0E44-19BC-B38A-60D94107DE2A}"/>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How would you indirectly compare the tolerability of zongertinib, sevabertinib and T-DXd? What are the most common toxicities with these agents?</a:t>
            </a:r>
          </a:p>
          <a:p>
            <a:pPr marL="98425" indent="0">
              <a:lnSpc>
                <a:spcPct val="100000"/>
              </a:lnSpc>
              <a:buNone/>
            </a:pPr>
            <a:r>
              <a:rPr lang="en-US" sz="2400" dirty="0">
                <a:solidFill>
                  <a:schemeClr val="tx1"/>
                </a:solidFill>
              </a:rPr>
              <a:t>What is the optimal second-line therapy for patients with HER2 TKD mutations and disease progression on first-line zongertinib? What second-line therapy would you choose after disease progression on first-line T-DXd or sevabertinib, assuming those agents move into the front-line setting?  </a:t>
            </a:r>
          </a:p>
          <a:p>
            <a:pPr marL="98425" indent="0">
              <a:lnSpc>
                <a:spcPct val="100000"/>
              </a:lnSpc>
              <a:buNone/>
            </a:pPr>
            <a:r>
              <a:rPr lang="en-US" sz="2400" dirty="0">
                <a:solidFill>
                  <a:schemeClr val="tx1"/>
                </a:solidFill>
              </a:rPr>
              <a:t>Would you be comfortable using T-DXd for a patient with a history of interstitial lung disease, perhaps from prior thoracic radiation therapy? </a:t>
            </a: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15300144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53AE-5D52-FD83-2BCB-33E9A3DFE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C978C-F91D-BA76-297E-738A567CBA35}"/>
              </a:ext>
            </a:extLst>
          </p:cNvPr>
          <p:cNvSpPr>
            <a:spLocks noGrp="1"/>
          </p:cNvSpPr>
          <p:nvPr>
            <p:ph type="title"/>
          </p:nvPr>
        </p:nvSpPr>
        <p:spPr>
          <a:solidFill>
            <a:schemeClr val="accent2"/>
          </a:solidFill>
        </p:spPr>
        <p:txBody>
          <a:bodyPr/>
          <a:lstStyle/>
          <a:p>
            <a:r>
              <a:rPr lang="en-US" sz="3600" dirty="0">
                <a:solidFill>
                  <a:schemeClr val="bg1"/>
                </a:solidFill>
              </a:rPr>
              <a:t>Cases and Discussion Questions (Continued)</a:t>
            </a:r>
          </a:p>
        </p:txBody>
      </p:sp>
      <p:sp>
        <p:nvSpPr>
          <p:cNvPr id="3" name="Content Placeholder 2">
            <a:extLst>
              <a:ext uri="{FF2B5EF4-FFF2-40B4-BE49-F238E27FC236}">
                <a16:creationId xmlns:a16="http://schemas.microsoft.com/office/drawing/2014/main" id="{6345B6DC-9A48-4043-D9A3-D70B7A047E68}"/>
              </a:ext>
            </a:extLst>
          </p:cNvPr>
          <p:cNvSpPr>
            <a:spLocks noGrp="1"/>
          </p:cNvSpPr>
          <p:nvPr>
            <p:ph idx="1"/>
          </p:nvPr>
        </p:nvSpPr>
        <p:spPr>
          <a:xfrm>
            <a:off x="912288" y="1416053"/>
            <a:ext cx="10440296" cy="4799013"/>
          </a:xfrm>
        </p:spPr>
        <p:txBody>
          <a:bodyPr/>
          <a:lstStyle/>
          <a:p>
            <a:pPr marL="98425" indent="0">
              <a:lnSpc>
                <a:spcPct val="100000"/>
              </a:lnSpc>
              <a:spcBef>
                <a:spcPts val="264"/>
              </a:spcBef>
              <a:buNone/>
            </a:pPr>
            <a:endParaRPr lang="en-US" sz="2400" dirty="0">
              <a:solidFill>
                <a:srgbClr val="171AA2"/>
              </a:solidFill>
            </a:endParaRPr>
          </a:p>
          <a:p>
            <a:pPr marL="98425" indent="0">
              <a:lnSpc>
                <a:spcPct val="100000"/>
              </a:lnSpc>
              <a:buNone/>
            </a:pPr>
            <a:r>
              <a:rPr lang="en-US" sz="2400" dirty="0">
                <a:solidFill>
                  <a:schemeClr val="tx1"/>
                </a:solidFill>
              </a:rPr>
              <a:t>How do you sequence T-DXd for patients with metastatic NSCLC and HER2 overexpression (IHC 3+)? </a:t>
            </a:r>
          </a:p>
          <a:p>
            <a:pPr marL="98425" indent="0">
              <a:lnSpc>
                <a:spcPct val="100000"/>
              </a:lnSpc>
              <a:buNone/>
            </a:pPr>
            <a:r>
              <a:rPr lang="en-US" sz="2400" dirty="0">
                <a:solidFill>
                  <a:schemeClr val="tx1"/>
                </a:solidFill>
              </a:rPr>
              <a:t>Would you employ T-DXd for a patient with HER2 IHC 2+ or IHC 1+ disease? </a:t>
            </a:r>
          </a:p>
          <a:p>
            <a:pPr marL="98425" indent="0">
              <a:lnSpc>
                <a:spcPct val="100000"/>
              </a:lnSpc>
              <a:buNone/>
            </a:pPr>
            <a:r>
              <a:rPr lang="en-US" sz="2400" dirty="0">
                <a:solidFill>
                  <a:schemeClr val="tx1"/>
                </a:solidFill>
              </a:rPr>
              <a:t>How common is co-occurring HER2 mutation and HER2 overexpression? What do you do in these cases? </a:t>
            </a:r>
          </a:p>
          <a:p>
            <a:pPr marL="98425" indent="0">
              <a:lnSpc>
                <a:spcPct val="100000"/>
              </a:lnSpc>
              <a:buNone/>
            </a:pPr>
            <a:endParaRPr lang="en-US" sz="2400" dirty="0">
              <a:solidFill>
                <a:schemeClr val="tx1"/>
              </a:solidFill>
            </a:endParaRPr>
          </a:p>
          <a:p>
            <a:pPr marL="98425" indent="0">
              <a:lnSpc>
                <a:spcPct val="100000"/>
              </a:lnSpc>
              <a:buNone/>
            </a:pPr>
            <a:endParaRPr lang="en-US" sz="2400" dirty="0">
              <a:solidFill>
                <a:schemeClr val="tx1"/>
              </a:solidFill>
            </a:endParaRPr>
          </a:p>
          <a:p>
            <a:pPr marL="98425" indent="0">
              <a:lnSpc>
                <a:spcPct val="100000"/>
              </a:lnSpc>
              <a:buNone/>
            </a:pPr>
            <a:br>
              <a:rPr lang="en-US" sz="2400" dirty="0">
                <a:solidFill>
                  <a:srgbClr val="171AA2"/>
                </a:solidFill>
              </a:rPr>
            </a:br>
            <a:endParaRPr lang="en-US" sz="2400" dirty="0">
              <a:solidFill>
                <a:schemeClr val="tx1"/>
              </a:solidFill>
            </a:endParaRPr>
          </a:p>
        </p:txBody>
      </p:sp>
    </p:spTree>
    <p:extLst>
      <p:ext uri="{BB962C8B-B14F-4D97-AF65-F5344CB8AC3E}">
        <p14:creationId xmlns:p14="http://schemas.microsoft.com/office/powerpoint/2010/main" val="29196972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0537BA-FB6B-344E-CFF5-3A15AF38AE52}"/>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F8B5F74F-3D59-9BC9-2A54-C4412C9B3F27}"/>
              </a:ext>
            </a:extLst>
          </p:cNvPr>
          <p:cNvSpPr>
            <a:spLocks noGrp="1"/>
          </p:cNvSpPr>
          <p:nvPr>
            <p:ph type="title"/>
          </p:nvPr>
        </p:nvSpPr>
        <p:spPr/>
        <p:txBody>
          <a:bodyPr/>
          <a:lstStyle/>
          <a:p>
            <a:r>
              <a:rPr lang="en-US" dirty="0"/>
              <a:t>Targeting HER2 in NSCLC </a:t>
            </a:r>
          </a:p>
        </p:txBody>
      </p:sp>
      <p:sp>
        <p:nvSpPr>
          <p:cNvPr id="23" name="Rectangle 22">
            <a:extLst>
              <a:ext uri="{FF2B5EF4-FFF2-40B4-BE49-F238E27FC236}">
                <a16:creationId xmlns:a16="http://schemas.microsoft.com/office/drawing/2014/main" id="{ED8E12C9-4038-4353-E520-11286720ABC0}"/>
              </a:ext>
            </a:extLst>
          </p:cNvPr>
          <p:cNvSpPr/>
          <p:nvPr/>
        </p:nvSpPr>
        <p:spPr bwMode="auto">
          <a:xfrm>
            <a:off x="4425198" y="2094205"/>
            <a:ext cx="3263581" cy="3578809"/>
          </a:xfrm>
          <a:prstGeom prst="rect">
            <a:avLst/>
          </a:prstGeom>
          <a:solidFill>
            <a:srgbClr val="FFC000">
              <a:alpha val="1383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4" name="Rectangle 23">
            <a:extLst>
              <a:ext uri="{FF2B5EF4-FFF2-40B4-BE49-F238E27FC236}">
                <a16:creationId xmlns:a16="http://schemas.microsoft.com/office/drawing/2014/main" id="{5F03AA2C-C09B-F223-112F-384CF5EF1B53}"/>
              </a:ext>
            </a:extLst>
          </p:cNvPr>
          <p:cNvSpPr/>
          <p:nvPr/>
        </p:nvSpPr>
        <p:spPr bwMode="auto">
          <a:xfrm>
            <a:off x="7856637" y="2102073"/>
            <a:ext cx="3301636" cy="3578809"/>
          </a:xfrm>
          <a:prstGeom prst="rect">
            <a:avLst/>
          </a:prstGeom>
          <a:solidFill>
            <a:schemeClr val="bg2">
              <a:alpha val="1383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grpSp>
        <p:nvGrpSpPr>
          <p:cNvPr id="14" name="Group 13">
            <a:extLst>
              <a:ext uri="{FF2B5EF4-FFF2-40B4-BE49-F238E27FC236}">
                <a16:creationId xmlns:a16="http://schemas.microsoft.com/office/drawing/2014/main" id="{71F3D3B3-DF24-5E4E-22D8-8B485242B024}"/>
              </a:ext>
            </a:extLst>
          </p:cNvPr>
          <p:cNvGrpSpPr/>
          <p:nvPr/>
        </p:nvGrpSpPr>
        <p:grpSpPr>
          <a:xfrm>
            <a:off x="4527191" y="2201435"/>
            <a:ext cx="1188720" cy="1188967"/>
            <a:chOff x="6052087" y="3073411"/>
            <a:chExt cx="1188720" cy="1188967"/>
          </a:xfrm>
        </p:grpSpPr>
        <p:sp>
          <p:nvSpPr>
            <p:cNvPr id="13" name="Oval 12">
              <a:extLst>
                <a:ext uri="{FF2B5EF4-FFF2-40B4-BE49-F238E27FC236}">
                  <a16:creationId xmlns:a16="http://schemas.microsoft.com/office/drawing/2014/main" id="{2B3B5387-84B0-8637-6558-388B1803547F}"/>
                </a:ext>
              </a:extLst>
            </p:cNvPr>
            <p:cNvSpPr/>
            <p:nvPr/>
          </p:nvSpPr>
          <p:spPr bwMode="auto">
            <a:xfrm>
              <a:off x="6052087" y="3073411"/>
              <a:ext cx="1188720" cy="1188967"/>
            </a:xfrm>
            <a:prstGeom prst="ellipse">
              <a:avLst/>
            </a:prstGeom>
            <a:solidFill>
              <a:schemeClr val="accent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11" name="Picture 10">
              <a:extLst>
                <a:ext uri="{FF2B5EF4-FFF2-40B4-BE49-F238E27FC236}">
                  <a16:creationId xmlns:a16="http://schemas.microsoft.com/office/drawing/2014/main" id="{1D9D63E3-308E-7BBC-0281-AAE217D0113A}"/>
                </a:ext>
              </a:extLst>
            </p:cNvPr>
            <p:cNvPicPr>
              <a:picLocks noChangeAspect="1"/>
            </p:cNvPicPr>
            <p:nvPr/>
          </p:nvPicPr>
          <p:blipFill>
            <a:blip r:embed="rId2"/>
            <a:stretch>
              <a:fillRect/>
            </a:stretch>
          </p:blipFill>
          <p:spPr>
            <a:xfrm>
              <a:off x="6189100" y="3510670"/>
              <a:ext cx="514630" cy="514630"/>
            </a:xfrm>
            <a:prstGeom prst="rect">
              <a:avLst/>
            </a:prstGeom>
          </p:spPr>
        </p:pic>
        <p:pic>
          <p:nvPicPr>
            <p:cNvPr id="12" name="Picture 11">
              <a:extLst>
                <a:ext uri="{FF2B5EF4-FFF2-40B4-BE49-F238E27FC236}">
                  <a16:creationId xmlns:a16="http://schemas.microsoft.com/office/drawing/2014/main" id="{9C26F06E-7D50-9AA4-3A22-A7AC35A85515}"/>
                </a:ext>
              </a:extLst>
            </p:cNvPr>
            <p:cNvPicPr>
              <a:picLocks noChangeAspect="1"/>
            </p:cNvPicPr>
            <p:nvPr/>
          </p:nvPicPr>
          <p:blipFill>
            <a:blip r:embed="rId2"/>
            <a:stretch>
              <a:fillRect/>
            </a:stretch>
          </p:blipFill>
          <p:spPr>
            <a:xfrm rot="5034425">
              <a:off x="6615585" y="3363217"/>
              <a:ext cx="514630" cy="514630"/>
            </a:xfrm>
            <a:prstGeom prst="rect">
              <a:avLst/>
            </a:prstGeom>
          </p:spPr>
        </p:pic>
      </p:grpSp>
      <p:grpSp>
        <p:nvGrpSpPr>
          <p:cNvPr id="21" name="Group 20">
            <a:extLst>
              <a:ext uri="{FF2B5EF4-FFF2-40B4-BE49-F238E27FC236}">
                <a16:creationId xmlns:a16="http://schemas.microsoft.com/office/drawing/2014/main" id="{221240D3-4596-E2E5-4B6A-668FF8B87A61}"/>
              </a:ext>
            </a:extLst>
          </p:cNvPr>
          <p:cNvGrpSpPr/>
          <p:nvPr/>
        </p:nvGrpSpPr>
        <p:grpSpPr>
          <a:xfrm>
            <a:off x="7942483" y="2193388"/>
            <a:ext cx="1188720" cy="1188967"/>
            <a:chOff x="7897070" y="2529545"/>
            <a:chExt cx="1188720" cy="1188967"/>
          </a:xfrm>
        </p:grpSpPr>
        <p:grpSp>
          <p:nvGrpSpPr>
            <p:cNvPr id="15" name="Group 14">
              <a:extLst>
                <a:ext uri="{FF2B5EF4-FFF2-40B4-BE49-F238E27FC236}">
                  <a16:creationId xmlns:a16="http://schemas.microsoft.com/office/drawing/2014/main" id="{DEF609BA-4B93-6B5E-DBA0-6CBFE3F45803}"/>
                </a:ext>
              </a:extLst>
            </p:cNvPr>
            <p:cNvGrpSpPr/>
            <p:nvPr/>
          </p:nvGrpSpPr>
          <p:grpSpPr>
            <a:xfrm>
              <a:off x="7897070" y="2529545"/>
              <a:ext cx="1188720" cy="1188967"/>
              <a:chOff x="4406115" y="2794689"/>
              <a:chExt cx="1188720" cy="1188967"/>
            </a:xfrm>
          </p:grpSpPr>
          <p:sp>
            <p:nvSpPr>
              <p:cNvPr id="16" name="Oval 15">
                <a:extLst>
                  <a:ext uri="{FF2B5EF4-FFF2-40B4-BE49-F238E27FC236}">
                    <a16:creationId xmlns:a16="http://schemas.microsoft.com/office/drawing/2014/main" id="{B9B774D0-A448-74C5-9B2E-364CA80AA9D3}"/>
                  </a:ext>
                </a:extLst>
              </p:cNvPr>
              <p:cNvSpPr/>
              <p:nvPr/>
            </p:nvSpPr>
            <p:spPr bwMode="auto">
              <a:xfrm>
                <a:off x="4406115" y="2794689"/>
                <a:ext cx="1188720" cy="1188967"/>
              </a:xfrm>
              <a:prstGeom prst="ellipse">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17" name="Graphic 16" descr="DNA with solid fill">
                <a:extLst>
                  <a:ext uri="{FF2B5EF4-FFF2-40B4-BE49-F238E27FC236}">
                    <a16:creationId xmlns:a16="http://schemas.microsoft.com/office/drawing/2014/main" id="{F075C668-D5B3-8528-F7C0-8F05B51F83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40191" y="3120082"/>
                <a:ext cx="569207" cy="569207"/>
              </a:xfrm>
              <a:prstGeom prst="rect">
                <a:avLst/>
              </a:prstGeom>
            </p:spPr>
          </p:pic>
        </p:grpSp>
        <p:pic>
          <p:nvPicPr>
            <p:cNvPr id="19" name="Graphic 18" descr="DNA with solid fill">
              <a:extLst>
                <a:ext uri="{FF2B5EF4-FFF2-40B4-BE49-F238E27FC236}">
                  <a16:creationId xmlns:a16="http://schemas.microsoft.com/office/drawing/2014/main" id="{CBEF47A6-A220-232C-8EF3-C46205604B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19473" y="2846699"/>
              <a:ext cx="569207" cy="569207"/>
            </a:xfrm>
            <a:prstGeom prst="rect">
              <a:avLst/>
            </a:prstGeom>
          </p:spPr>
        </p:pic>
        <p:pic>
          <p:nvPicPr>
            <p:cNvPr id="20" name="Graphic 19" descr="DNA with solid fill">
              <a:extLst>
                <a:ext uri="{FF2B5EF4-FFF2-40B4-BE49-F238E27FC236}">
                  <a16:creationId xmlns:a16="http://schemas.microsoft.com/office/drawing/2014/main" id="{FF785F4A-463B-F3DB-D002-9E02A57144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91320" y="2846699"/>
              <a:ext cx="569207" cy="569207"/>
            </a:xfrm>
            <a:prstGeom prst="rect">
              <a:avLst/>
            </a:prstGeom>
          </p:spPr>
        </p:pic>
      </p:grpSp>
      <p:grpSp>
        <p:nvGrpSpPr>
          <p:cNvPr id="31" name="Group 30">
            <a:extLst>
              <a:ext uri="{FF2B5EF4-FFF2-40B4-BE49-F238E27FC236}">
                <a16:creationId xmlns:a16="http://schemas.microsoft.com/office/drawing/2014/main" id="{021503BD-D70F-18FC-2B04-0500B4C5FF12}"/>
              </a:ext>
            </a:extLst>
          </p:cNvPr>
          <p:cNvGrpSpPr/>
          <p:nvPr/>
        </p:nvGrpSpPr>
        <p:grpSpPr>
          <a:xfrm>
            <a:off x="941942" y="2092216"/>
            <a:ext cx="3350390" cy="3578809"/>
            <a:chOff x="1609211" y="2376423"/>
            <a:chExt cx="3350390" cy="3578809"/>
          </a:xfrm>
        </p:grpSpPr>
        <p:sp>
          <p:nvSpPr>
            <p:cNvPr id="22" name="Rectangle 21">
              <a:extLst>
                <a:ext uri="{FF2B5EF4-FFF2-40B4-BE49-F238E27FC236}">
                  <a16:creationId xmlns:a16="http://schemas.microsoft.com/office/drawing/2014/main" id="{9E355484-6AC4-21FB-5AA7-9847582EA4DC}"/>
                </a:ext>
              </a:extLst>
            </p:cNvPr>
            <p:cNvSpPr/>
            <p:nvPr/>
          </p:nvSpPr>
          <p:spPr bwMode="auto">
            <a:xfrm>
              <a:off x="1609211" y="2376423"/>
              <a:ext cx="3315398" cy="3578809"/>
            </a:xfrm>
            <a:prstGeom prst="rect">
              <a:avLst/>
            </a:prstGeom>
            <a:solidFill>
              <a:srgbClr val="FF40FF">
                <a:alpha val="1383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grpSp>
          <p:nvGrpSpPr>
            <p:cNvPr id="10" name="Group 9">
              <a:extLst>
                <a:ext uri="{FF2B5EF4-FFF2-40B4-BE49-F238E27FC236}">
                  <a16:creationId xmlns:a16="http://schemas.microsoft.com/office/drawing/2014/main" id="{4CB6E3FE-F76D-82F2-B62E-A72E4B6038DD}"/>
                </a:ext>
              </a:extLst>
            </p:cNvPr>
            <p:cNvGrpSpPr/>
            <p:nvPr/>
          </p:nvGrpSpPr>
          <p:grpSpPr>
            <a:xfrm>
              <a:off x="1701814" y="2470915"/>
              <a:ext cx="1188720" cy="1188967"/>
              <a:chOff x="4406115" y="2794689"/>
              <a:chExt cx="1188720" cy="1188967"/>
            </a:xfrm>
          </p:grpSpPr>
          <p:sp>
            <p:nvSpPr>
              <p:cNvPr id="9" name="Oval 8">
                <a:extLst>
                  <a:ext uri="{FF2B5EF4-FFF2-40B4-BE49-F238E27FC236}">
                    <a16:creationId xmlns:a16="http://schemas.microsoft.com/office/drawing/2014/main" id="{F69115B9-FAC7-CB53-579A-3048957B9408}"/>
                  </a:ext>
                </a:extLst>
              </p:cNvPr>
              <p:cNvSpPr/>
              <p:nvPr/>
            </p:nvSpPr>
            <p:spPr bwMode="auto">
              <a:xfrm>
                <a:off x="4406115" y="2794689"/>
                <a:ext cx="1188720" cy="1188967"/>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pic>
            <p:nvPicPr>
              <p:cNvPr id="4" name="Graphic 3" descr="DNA with solid fill">
                <a:extLst>
                  <a:ext uri="{FF2B5EF4-FFF2-40B4-BE49-F238E27FC236}">
                    <a16:creationId xmlns:a16="http://schemas.microsoft.com/office/drawing/2014/main" id="{40F0DD06-4D6B-7EC5-EE66-C15C4F593F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14333" y="2971800"/>
                <a:ext cx="908222" cy="908222"/>
              </a:xfrm>
              <a:prstGeom prst="rect">
                <a:avLst/>
              </a:prstGeom>
            </p:spPr>
          </p:pic>
          <p:sp>
            <p:nvSpPr>
              <p:cNvPr id="8" name="5-Point Star 7">
                <a:extLst>
                  <a:ext uri="{FF2B5EF4-FFF2-40B4-BE49-F238E27FC236}">
                    <a16:creationId xmlns:a16="http://schemas.microsoft.com/office/drawing/2014/main" id="{A9034E0E-CAC9-670C-727B-A81AA2E2B5B5}"/>
                  </a:ext>
                </a:extLst>
              </p:cNvPr>
              <p:cNvSpPr/>
              <p:nvPr/>
            </p:nvSpPr>
            <p:spPr bwMode="auto">
              <a:xfrm>
                <a:off x="4942958" y="3064476"/>
                <a:ext cx="381113" cy="361435"/>
              </a:xfrm>
              <a:prstGeom prst="star5">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grpSp>
        <p:sp>
          <p:nvSpPr>
            <p:cNvPr id="25" name="TextBox 24">
              <a:extLst>
                <a:ext uri="{FF2B5EF4-FFF2-40B4-BE49-F238E27FC236}">
                  <a16:creationId xmlns:a16="http://schemas.microsoft.com/office/drawing/2014/main" id="{639CE750-5149-39E2-F9C5-F93F41C2D88C}"/>
                </a:ext>
              </a:extLst>
            </p:cNvPr>
            <p:cNvSpPr txBox="1"/>
            <p:nvPr/>
          </p:nvSpPr>
          <p:spPr>
            <a:xfrm>
              <a:off x="2792460" y="2707533"/>
              <a:ext cx="209410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Activating ERBB2 Mutations</a:t>
              </a:r>
            </a:p>
          </p:txBody>
        </p:sp>
        <p:sp>
          <p:nvSpPr>
            <p:cNvPr id="26" name="TextBox 25">
              <a:extLst>
                <a:ext uri="{FF2B5EF4-FFF2-40B4-BE49-F238E27FC236}">
                  <a16:creationId xmlns:a16="http://schemas.microsoft.com/office/drawing/2014/main" id="{3CA4F6F3-0C6C-7481-F8B5-A4B218448EC8}"/>
                </a:ext>
              </a:extLst>
            </p:cNvPr>
            <p:cNvSpPr txBox="1"/>
            <p:nvPr/>
          </p:nvSpPr>
          <p:spPr>
            <a:xfrm>
              <a:off x="1743086" y="3768452"/>
              <a:ext cx="321651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TKD-activating mutations: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TKIs including </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zongertinib</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for any line and </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sevabertinib</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approved for ≥2L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MS PGothic"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Activating mutations</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T-</a:t>
              </a:r>
              <a:r>
                <a:rPr kumimoji="0" lang="en-US" sz="1800" b="0" i="0" u="none" strike="noStrike" kern="1200" cap="none" spc="0" normalizeH="0" baseline="0" noProof="0" dirty="0" err="1">
                  <a:ln>
                    <a:noFill/>
                  </a:ln>
                  <a:solidFill>
                    <a:srgbClr val="000000"/>
                  </a:solidFill>
                  <a:effectLst/>
                  <a:uLnTx/>
                  <a:uFillTx/>
                  <a:latin typeface="Calibri"/>
                  <a:ea typeface="MS PGothic" charset="0"/>
                  <a:cs typeface="+mn-cs"/>
                </a:rPr>
                <a:t>DXd</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 approved for ≥2L setting</a:t>
              </a:r>
            </a:p>
          </p:txBody>
        </p:sp>
      </p:grpSp>
      <p:sp>
        <p:nvSpPr>
          <p:cNvPr id="27" name="TextBox 26">
            <a:extLst>
              <a:ext uri="{FF2B5EF4-FFF2-40B4-BE49-F238E27FC236}">
                <a16:creationId xmlns:a16="http://schemas.microsoft.com/office/drawing/2014/main" id="{79325833-1247-90FD-2A1E-97B9CCA69D8F}"/>
              </a:ext>
            </a:extLst>
          </p:cNvPr>
          <p:cNvSpPr txBox="1"/>
          <p:nvPr/>
        </p:nvSpPr>
        <p:spPr>
          <a:xfrm>
            <a:off x="5680518" y="2375962"/>
            <a:ext cx="209410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HER2 Overexpression (IHC 3+)</a:t>
            </a:r>
          </a:p>
        </p:txBody>
      </p:sp>
      <p:sp>
        <p:nvSpPr>
          <p:cNvPr id="28" name="TextBox 27">
            <a:extLst>
              <a:ext uri="{FF2B5EF4-FFF2-40B4-BE49-F238E27FC236}">
                <a16:creationId xmlns:a16="http://schemas.microsoft.com/office/drawing/2014/main" id="{7620BDB4-BF53-090D-3D33-40020D9DDEE5}"/>
              </a:ext>
            </a:extLst>
          </p:cNvPr>
          <p:cNvSpPr txBox="1"/>
          <p:nvPr/>
        </p:nvSpPr>
        <p:spPr>
          <a:xfrm>
            <a:off x="4558022" y="3497402"/>
            <a:ext cx="3018805"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T-</a:t>
            </a:r>
            <a:r>
              <a:rPr kumimoji="0" lang="en-US" sz="1800" b="1" i="0" u="none" strike="noStrike" kern="1200" cap="none" spc="0" normalizeH="0" baseline="0" noProof="0" dirty="0" err="1">
                <a:ln>
                  <a:noFill/>
                </a:ln>
                <a:solidFill>
                  <a:srgbClr val="000000"/>
                </a:solidFill>
                <a:effectLst/>
                <a:uLnTx/>
                <a:uFillTx/>
                <a:latin typeface="Calibri"/>
                <a:ea typeface="MS PGothic" charset="0"/>
                <a:cs typeface="+mn-cs"/>
              </a:rPr>
              <a:t>DXd</a:t>
            </a: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approved for patients with unresectable or metastatic HER2-positive (IHC 3+) solid tumors who have received prior systemic treatment (tumor agnostic) </a:t>
            </a:r>
          </a:p>
        </p:txBody>
      </p:sp>
      <p:sp>
        <p:nvSpPr>
          <p:cNvPr id="29" name="TextBox 28">
            <a:extLst>
              <a:ext uri="{FF2B5EF4-FFF2-40B4-BE49-F238E27FC236}">
                <a16:creationId xmlns:a16="http://schemas.microsoft.com/office/drawing/2014/main" id="{C42FD81D-C1F0-68BE-26E3-016C68AB8E36}"/>
              </a:ext>
            </a:extLst>
          </p:cNvPr>
          <p:cNvSpPr txBox="1"/>
          <p:nvPr/>
        </p:nvSpPr>
        <p:spPr>
          <a:xfrm>
            <a:off x="8955130" y="2375962"/>
            <a:ext cx="209410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ERBB2 Amplification</a:t>
            </a:r>
          </a:p>
        </p:txBody>
      </p:sp>
      <p:sp>
        <p:nvSpPr>
          <p:cNvPr id="30" name="TextBox 29">
            <a:extLst>
              <a:ext uri="{FF2B5EF4-FFF2-40B4-BE49-F238E27FC236}">
                <a16:creationId xmlns:a16="http://schemas.microsoft.com/office/drawing/2014/main" id="{E978DE44-68D9-37FD-2BE2-07D5CFA52752}"/>
              </a:ext>
            </a:extLst>
          </p:cNvPr>
          <p:cNvSpPr txBox="1"/>
          <p:nvPr/>
        </p:nvSpPr>
        <p:spPr>
          <a:xfrm>
            <a:off x="7998052" y="3534432"/>
            <a:ext cx="301880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No approved therapies s</a:t>
            </a:r>
            <a:r>
              <a:rPr kumimoji="0" lang="en-US" sz="1800" b="0" i="0" u="none" strike="noStrike" kern="1200" cap="none" spc="0" normalizeH="0" baseline="0" noProof="0" dirty="0">
                <a:ln>
                  <a:noFill/>
                </a:ln>
                <a:solidFill>
                  <a:srgbClr val="000000"/>
                </a:solidFill>
                <a:effectLst/>
                <a:uLnTx/>
                <a:uFillTx/>
                <a:latin typeface="Calibri"/>
                <a:ea typeface="MS PGothic" charset="0"/>
                <a:cs typeface="+mn-cs"/>
              </a:rPr>
              <a:t>pecifically for ERBB2 amplification </a:t>
            </a:r>
          </a:p>
        </p:txBody>
      </p:sp>
      <p:sp>
        <p:nvSpPr>
          <p:cNvPr id="5" name="TextBox 4">
            <a:extLst>
              <a:ext uri="{FF2B5EF4-FFF2-40B4-BE49-F238E27FC236}">
                <a16:creationId xmlns:a16="http://schemas.microsoft.com/office/drawing/2014/main" id="{73781018-A7B6-0453-2052-F45EE68776E0}"/>
              </a:ext>
            </a:extLst>
          </p:cNvPr>
          <p:cNvSpPr txBox="1"/>
          <p:nvPr/>
        </p:nvSpPr>
        <p:spPr>
          <a:xfrm>
            <a:off x="551384" y="6160198"/>
            <a:ext cx="6096000" cy="323165"/>
          </a:xfrm>
          <a:prstGeom prst="rect">
            <a:avLst/>
          </a:prstGeom>
          <a:noFill/>
        </p:spPr>
        <p:txBody>
          <a:bodyPr wrap="square">
            <a:spAutoFit/>
          </a:bodyPr>
          <a:lstStyle/>
          <a:p>
            <a:pPr marL="0" marR="0" lvl="0" indent="0" algn="l" defTabSz="455613"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TKI = tyrosine kinase inhibitor</a:t>
            </a:r>
          </a:p>
        </p:txBody>
      </p:sp>
    </p:spTree>
    <p:extLst>
      <p:ext uri="{BB962C8B-B14F-4D97-AF65-F5344CB8AC3E}">
        <p14:creationId xmlns:p14="http://schemas.microsoft.com/office/powerpoint/2010/main" val="39236403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41E6BDD-1557-2F90-EFFD-415C01E14B73}"/>
              </a:ext>
            </a:extLst>
          </p:cNvPr>
          <p:cNvSpPr/>
          <p:nvPr/>
        </p:nvSpPr>
        <p:spPr bwMode="auto">
          <a:xfrm>
            <a:off x="0" y="1655629"/>
            <a:ext cx="12192000" cy="39704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19FC031-AA10-514E-59DE-9E51DDAD81F3}"/>
              </a:ext>
            </a:extLst>
          </p:cNvPr>
          <p:cNvSpPr>
            <a:spLocks noGrp="1"/>
          </p:cNvSpPr>
          <p:nvPr>
            <p:ph type="title"/>
          </p:nvPr>
        </p:nvSpPr>
        <p:spPr>
          <a:xfrm>
            <a:off x="456143" y="262486"/>
            <a:ext cx="11279713" cy="1143000"/>
          </a:xfrm>
        </p:spPr>
        <p:txBody>
          <a:bodyPr/>
          <a:lstStyle/>
          <a:p>
            <a:pPr algn="l"/>
            <a:r>
              <a:rPr lang="en-US" dirty="0"/>
              <a:t>DESTINY-Lung02 Study: Trastuzumab Deruxtecan for HER2-Mutated NSCLC in the Second Line and Beyond</a:t>
            </a:r>
          </a:p>
        </p:txBody>
      </p:sp>
      <p:pic>
        <p:nvPicPr>
          <p:cNvPr id="6" name="Picture 5">
            <a:extLst>
              <a:ext uri="{FF2B5EF4-FFF2-40B4-BE49-F238E27FC236}">
                <a16:creationId xmlns:a16="http://schemas.microsoft.com/office/drawing/2014/main" id="{224FC043-EA20-22B4-66F0-7124340C2A4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2200" b="49952"/>
          <a:stretch>
            <a:fillRect/>
          </a:stretch>
        </p:blipFill>
        <p:spPr>
          <a:xfrm>
            <a:off x="307392" y="2155915"/>
            <a:ext cx="5678919" cy="3305084"/>
          </a:xfrm>
          <a:prstGeom prst="rect">
            <a:avLst/>
          </a:prstGeom>
        </p:spPr>
      </p:pic>
      <p:pic>
        <p:nvPicPr>
          <p:cNvPr id="7" name="Picture 6">
            <a:extLst>
              <a:ext uri="{FF2B5EF4-FFF2-40B4-BE49-F238E27FC236}">
                <a16:creationId xmlns:a16="http://schemas.microsoft.com/office/drawing/2014/main" id="{402155C0-D9ED-604B-9E1A-42E6B5D3AAF0}"/>
              </a:ext>
            </a:extLst>
          </p:cNvPr>
          <p:cNvPicPr>
            <a:picLocks noChangeAspect="1"/>
          </p:cNvPicPr>
          <p:nvPr/>
        </p:nvPicPr>
        <p:blipFill>
          <a:blip r:embed="rId2">
            <a:extLst>
              <a:ext uri="{BEBA8EAE-BF5A-486C-A8C5-ECC9F3942E4B}">
                <a14:imgProps xmlns:a14="http://schemas.microsoft.com/office/drawing/2010/main">
                  <a14:imgLayer r:embed="rId4">
                    <a14:imgEffect>
                      <a14:sharpenSoften amount="25000"/>
                    </a14:imgEffect>
                  </a14:imgLayer>
                </a14:imgProps>
              </a:ext>
            </a:extLst>
          </a:blip>
          <a:srcRect t="53302"/>
          <a:stretch>
            <a:fillRect/>
          </a:stretch>
        </p:blipFill>
        <p:spPr>
          <a:xfrm>
            <a:off x="6081361" y="2155914"/>
            <a:ext cx="5818801" cy="3305085"/>
          </a:xfrm>
          <a:prstGeom prst="rect">
            <a:avLst/>
          </a:prstGeom>
        </p:spPr>
      </p:pic>
      <p:sp>
        <p:nvSpPr>
          <p:cNvPr id="9" name="TextBox 8">
            <a:extLst>
              <a:ext uri="{FF2B5EF4-FFF2-40B4-BE49-F238E27FC236}">
                <a16:creationId xmlns:a16="http://schemas.microsoft.com/office/drawing/2014/main" id="{84F5CF46-4F07-5870-F112-4012A6AB3FE3}"/>
              </a:ext>
            </a:extLst>
          </p:cNvPr>
          <p:cNvSpPr txBox="1"/>
          <p:nvPr/>
        </p:nvSpPr>
        <p:spPr>
          <a:xfrm>
            <a:off x="2622192" y="1655629"/>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10" name="TextBox 9">
            <a:extLst>
              <a:ext uri="{FF2B5EF4-FFF2-40B4-BE49-F238E27FC236}">
                <a16:creationId xmlns:a16="http://schemas.microsoft.com/office/drawing/2014/main" id="{8D3AA7F4-9D16-1C50-4D24-F0D7EBD70EF0}"/>
              </a:ext>
            </a:extLst>
          </p:cNvPr>
          <p:cNvSpPr txBox="1"/>
          <p:nvPr/>
        </p:nvSpPr>
        <p:spPr>
          <a:xfrm>
            <a:off x="8589160" y="1721106"/>
            <a:ext cx="449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a:t>
            </a:r>
          </a:p>
        </p:txBody>
      </p:sp>
      <p:sp>
        <p:nvSpPr>
          <p:cNvPr id="3" name="Text Box 4">
            <a:extLst>
              <a:ext uri="{FF2B5EF4-FFF2-40B4-BE49-F238E27FC236}">
                <a16:creationId xmlns:a16="http://schemas.microsoft.com/office/drawing/2014/main" id="{CCF2BAEE-323D-9987-6426-0FA9E389ECC7}"/>
              </a:ext>
            </a:extLst>
          </p:cNvPr>
          <p:cNvSpPr txBox="1">
            <a:spLocks noChangeArrowheads="1"/>
          </p:cNvSpPr>
          <p:nvPr/>
        </p:nvSpPr>
        <p:spPr bwMode="auto">
          <a:xfrm>
            <a:off x="99400" y="6535120"/>
            <a:ext cx="5045584" cy="223907"/>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97000"/>
              </a:lnSpc>
              <a:spcBef>
                <a:spcPts val="0"/>
              </a:spcBef>
              <a:spcAft>
                <a:spcPts val="0"/>
              </a:spcAft>
              <a:buClr>
                <a:srgbClr val="FFFFFF"/>
              </a:buClr>
              <a:buSzPct val="45000"/>
              <a:buFontTx/>
              <a:buNone/>
              <a:tabLst>
                <a:tab pos="723900" algn="l"/>
                <a:tab pos="1447800" algn="l"/>
                <a:tab pos="2171700" algn="l"/>
                <a:tab pos="2895600" algn="l"/>
                <a:tab pos="3619500" algn="l"/>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Jänne</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GB" sz="1500" b="0" i="0" u="none" strike="noStrike" kern="1200" cap="none" spc="0" normalizeH="0" baseline="0" noProof="0" dirty="0">
                <a:ln>
                  <a:noFill/>
                </a:ln>
                <a:solidFill>
                  <a:srgbClr val="000000"/>
                </a:solidFill>
                <a:effectLst/>
                <a:uLnTx/>
                <a:uFillTx/>
                <a:latin typeface="Calibri"/>
                <a:ea typeface="MS PGothic" charset="0"/>
                <a:cs typeface="+mn-cs"/>
              </a:rPr>
              <a:t>PA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Thorac</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2025;20(12):1814-28.</a:t>
            </a:r>
            <a:endParaRPr kumimoji="0" lang="en-GB"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32773660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0C2CF-C4E8-617F-E661-06E5D12D45BC}"/>
              </a:ext>
            </a:extLst>
          </p:cNvPr>
          <p:cNvSpPr>
            <a:spLocks noGrp="1"/>
          </p:cNvSpPr>
          <p:nvPr>
            <p:ph type="title"/>
          </p:nvPr>
        </p:nvSpPr>
        <p:spPr/>
        <p:txBody>
          <a:bodyPr/>
          <a:lstStyle/>
          <a:p>
            <a:r>
              <a:rPr lang="en-US" dirty="0"/>
              <a:t>Adjudicated Drug-Related Interstitial Lung Disease (ILD)</a:t>
            </a:r>
          </a:p>
        </p:txBody>
      </p:sp>
      <p:pic>
        <p:nvPicPr>
          <p:cNvPr id="5" name="Content Placeholder 4">
            <a:extLst>
              <a:ext uri="{FF2B5EF4-FFF2-40B4-BE49-F238E27FC236}">
                <a16:creationId xmlns:a16="http://schemas.microsoft.com/office/drawing/2014/main" id="{68F5DA09-C6E4-4C1F-EC71-CC5614FA25F8}"/>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bwMode="auto">
          <a:xfrm>
            <a:off x="912813" y="1370013"/>
            <a:ext cx="10358437" cy="4367892"/>
          </a:xfrm>
          <a:prstGeom prst="rect">
            <a:avLst/>
          </a:prstGeom>
          <a:noFill/>
          <a:ln w="9525">
            <a:noFill/>
            <a:miter lim="800000"/>
            <a:headEnd/>
            <a:tailEnd/>
          </a:ln>
        </p:spPr>
      </p:pic>
      <p:sp>
        <p:nvSpPr>
          <p:cNvPr id="3" name="Text Box 4">
            <a:extLst>
              <a:ext uri="{FF2B5EF4-FFF2-40B4-BE49-F238E27FC236}">
                <a16:creationId xmlns:a16="http://schemas.microsoft.com/office/drawing/2014/main" id="{93DB555D-8A73-1F91-1D67-E09029C92FE2}"/>
              </a:ext>
            </a:extLst>
          </p:cNvPr>
          <p:cNvSpPr txBox="1">
            <a:spLocks noChangeArrowheads="1"/>
          </p:cNvSpPr>
          <p:nvPr/>
        </p:nvSpPr>
        <p:spPr bwMode="auto">
          <a:xfrm>
            <a:off x="99400" y="6535120"/>
            <a:ext cx="5045584" cy="223907"/>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97000"/>
              </a:lnSpc>
              <a:spcBef>
                <a:spcPts val="0"/>
              </a:spcBef>
              <a:spcAft>
                <a:spcPts val="0"/>
              </a:spcAft>
              <a:buClr>
                <a:srgbClr val="FFFFFF"/>
              </a:buClr>
              <a:buSzPct val="45000"/>
              <a:buFontTx/>
              <a:buNone/>
              <a:tabLst>
                <a:tab pos="723900" algn="l"/>
                <a:tab pos="1447800" algn="l"/>
                <a:tab pos="2171700" algn="l"/>
                <a:tab pos="2895600" algn="l"/>
                <a:tab pos="3619500" algn="l"/>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Jänne</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GB" sz="1500" b="0" i="0" u="none" strike="noStrike" kern="1200" cap="none" spc="0" normalizeH="0" baseline="0" noProof="0" dirty="0">
                <a:ln>
                  <a:noFill/>
                </a:ln>
                <a:solidFill>
                  <a:srgbClr val="000000"/>
                </a:solidFill>
                <a:effectLst/>
                <a:uLnTx/>
                <a:uFillTx/>
                <a:latin typeface="Calibri"/>
                <a:ea typeface="MS PGothic" charset="0"/>
                <a:cs typeface="+mn-cs"/>
              </a:rPr>
              <a:t>PA et al. </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J </a:t>
            </a:r>
            <a:r>
              <a:rPr kumimoji="0" lang="en-US" sz="1500" b="0" i="1" u="none" strike="noStrike" kern="1200" cap="none" spc="0" normalizeH="0" baseline="0" noProof="0" dirty="0" err="1">
                <a:ln>
                  <a:noFill/>
                </a:ln>
                <a:solidFill>
                  <a:srgbClr val="000000"/>
                </a:solidFill>
                <a:effectLst/>
                <a:uLnTx/>
                <a:uFillTx/>
                <a:latin typeface="Calibri"/>
                <a:ea typeface="MS PGothic" charset="0"/>
                <a:cs typeface="+mn-cs"/>
              </a:rPr>
              <a:t>Thorac</a:t>
            </a:r>
            <a:r>
              <a:rPr kumimoji="0" lang="en-US" sz="1500" b="0" i="1" u="none" strike="noStrike" kern="1200" cap="none" spc="0" normalizeH="0" baseline="0" noProof="0" dirty="0">
                <a:ln>
                  <a:noFill/>
                </a:ln>
                <a:solidFill>
                  <a:srgbClr val="000000"/>
                </a:solidFill>
                <a:effectLst/>
                <a:uLnTx/>
                <a:uFillTx/>
                <a:latin typeface="Calibri"/>
                <a:ea typeface="MS PGothic" charset="0"/>
                <a:cs typeface="+mn-cs"/>
              </a:rPr>
              <a:t> Oncol </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2025;20(12):1814-28.</a:t>
            </a:r>
            <a:endParaRPr kumimoji="0" lang="en-GB"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7918943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FEC0A-56D9-4E03-F39D-789E359049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CE65F7-00E1-AC30-F131-E78AC3BD14DD}"/>
              </a:ext>
            </a:extLst>
          </p:cNvPr>
          <p:cNvSpPr>
            <a:spLocks noGrp="1"/>
          </p:cNvSpPr>
          <p:nvPr>
            <p:ph type="title"/>
          </p:nvPr>
        </p:nvSpPr>
        <p:spPr>
          <a:xfrm>
            <a:off x="633577" y="548680"/>
            <a:ext cx="11186716" cy="1196752"/>
          </a:xfrm>
        </p:spPr>
        <p:txBody>
          <a:bodyPr/>
          <a:lstStyle/>
          <a:p>
            <a:pPr algn="l"/>
            <a:r>
              <a:rPr lang="en-US" dirty="0"/>
              <a:t>Trastuzumab Deruxtecan Demonstrated Statistically Significant and Clinically Meaningful Improvement in PFS as First-Line Treatment for HER2-Mutant Advanced NSCLC in the DESTINY-Lung04 Phase III Trial</a:t>
            </a:r>
            <a:br>
              <a:rPr lang="en-US" b="1" dirty="0"/>
            </a:br>
            <a:r>
              <a:rPr lang="en-US" sz="2400" dirty="0"/>
              <a:t>Press Release: August 17, 2026</a:t>
            </a:r>
          </a:p>
        </p:txBody>
      </p:sp>
      <p:sp>
        <p:nvSpPr>
          <p:cNvPr id="4" name="Content Placeholder 3">
            <a:extLst>
              <a:ext uri="{FF2B5EF4-FFF2-40B4-BE49-F238E27FC236}">
                <a16:creationId xmlns:a16="http://schemas.microsoft.com/office/drawing/2014/main" id="{FB028056-4C30-F723-E32A-1BD147869AE7}"/>
              </a:ext>
            </a:extLst>
          </p:cNvPr>
          <p:cNvSpPr>
            <a:spLocks noGrp="1"/>
          </p:cNvSpPr>
          <p:nvPr>
            <p:ph idx="1"/>
          </p:nvPr>
        </p:nvSpPr>
        <p:spPr>
          <a:xfrm>
            <a:off x="633577" y="2348880"/>
            <a:ext cx="11007039" cy="4214845"/>
          </a:xfrm>
        </p:spPr>
        <p:txBody>
          <a:bodyPr wrap="square"/>
          <a:lstStyle/>
          <a:p>
            <a:pPr marL="0" lvl="0" indent="0" defTabSz="457200" eaLnBrk="1">
              <a:lnSpc>
                <a:spcPct val="100000"/>
              </a:lnSpc>
              <a:spcBef>
                <a:spcPct val="0"/>
              </a:spcBef>
              <a:spcAft>
                <a:spcPct val="0"/>
              </a:spcAft>
              <a:buSzPct val="45000"/>
              <a:buNone/>
              <a:defRPr/>
            </a:pPr>
            <a:r>
              <a:rPr lang="en-US" sz="2000" b="0" kern="1200" dirty="0">
                <a:latin typeface="Calibri"/>
              </a:rPr>
              <a:t>“Positive high-level results from the DESTINY-Lung04 Phase III trial showed trastuzumab deruxtecan demonstrated a statistically significant and clinically meaningful improvement in progression-free survival (PFS) versus global standard of care (platinum-pemetrexed doublet chemotherapy plus pembrolizumab) as 1st-line treatment of patients with unresectable, locally advanced or metastatic HER2-mutant non-squamous non-small cell lung cancer (NSCLC).</a:t>
            </a:r>
          </a:p>
          <a:p>
            <a:pPr marL="0" lvl="0" indent="0" defTabSz="457200" eaLnBrk="1">
              <a:lnSpc>
                <a:spcPct val="100000"/>
              </a:lnSpc>
              <a:spcBef>
                <a:spcPct val="0"/>
              </a:spcBef>
              <a:spcAft>
                <a:spcPct val="0"/>
              </a:spcAft>
              <a:buSzPct val="45000"/>
              <a:buNone/>
              <a:defRPr/>
            </a:pPr>
            <a:endParaRPr lang="en-US" sz="2000" b="0" kern="1200" dirty="0">
              <a:latin typeface="Calibri"/>
            </a:endParaRPr>
          </a:p>
          <a:p>
            <a:pPr marL="0" lvl="0" indent="0" defTabSz="457200" eaLnBrk="1">
              <a:lnSpc>
                <a:spcPct val="100000"/>
              </a:lnSpc>
              <a:spcBef>
                <a:spcPct val="0"/>
              </a:spcBef>
              <a:spcAft>
                <a:spcPct val="0"/>
              </a:spcAft>
              <a:buSzPct val="45000"/>
              <a:buNone/>
              <a:defRPr/>
            </a:pPr>
            <a:r>
              <a:rPr lang="en-US" sz="2000" b="0" kern="1200" dirty="0">
                <a:latin typeface="Calibri"/>
              </a:rPr>
              <a:t>The safety profile of  trastuzumab deruxtecan observed in DESTINY-Lung04 was generally consistent with its known profile, with no new safety concerns identified.”</a:t>
            </a:r>
            <a:endParaRPr lang="en-US" sz="2000" b="0" kern="1200" dirty="0">
              <a:latin typeface="Times New Roman" pitchFamily="18" charset="0"/>
            </a:endParaRPr>
          </a:p>
        </p:txBody>
      </p:sp>
      <p:sp>
        <p:nvSpPr>
          <p:cNvPr id="5" name="TextBox 4">
            <a:extLst>
              <a:ext uri="{FF2B5EF4-FFF2-40B4-BE49-F238E27FC236}">
                <a16:creationId xmlns:a16="http://schemas.microsoft.com/office/drawing/2014/main" id="{905F442C-0E98-B94D-CDFA-0277F26715ED}"/>
              </a:ext>
            </a:extLst>
          </p:cNvPr>
          <p:cNvSpPr txBox="1"/>
          <p:nvPr/>
        </p:nvSpPr>
        <p:spPr>
          <a:xfrm>
            <a:off x="263352" y="6187432"/>
            <a:ext cx="1072919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S PGothic" charset="0"/>
              </a:rPr>
              <a:t>https://</a:t>
            </a:r>
            <a:r>
              <a:rPr kumimoji="0" lang="en-US" sz="1500" b="0" i="0" u="none" strike="noStrike" kern="1200" cap="none" spc="0" normalizeH="0" baseline="0" noProof="0" dirty="0" err="1">
                <a:ln>
                  <a:noFill/>
                </a:ln>
                <a:solidFill>
                  <a:srgbClr val="000000"/>
                </a:solidFill>
                <a:effectLst/>
                <a:uLnTx/>
                <a:uFillTx/>
                <a:latin typeface="Calibri"/>
                <a:ea typeface="MS PGothic" charset="0"/>
              </a:rPr>
              <a:t>www.astrazeneca.com</a:t>
            </a:r>
            <a:r>
              <a:rPr kumimoji="0" lang="en-US" sz="1500" b="0" i="0" u="none" strike="noStrike" kern="1200" cap="none" spc="0" normalizeH="0" baseline="0" noProof="0" dirty="0">
                <a:ln>
                  <a:noFill/>
                </a:ln>
                <a:solidFill>
                  <a:srgbClr val="000000"/>
                </a:solidFill>
                <a:effectLst/>
                <a:uLnTx/>
                <a:uFillTx/>
                <a:latin typeface="Calibri"/>
                <a:ea typeface="MS PGothic" charset="0"/>
              </a:rPr>
              <a:t>/media-</a:t>
            </a:r>
            <a:r>
              <a:rPr kumimoji="0" lang="en-US" sz="1500" b="0" i="0" u="none" strike="noStrike" kern="1200" cap="none" spc="0" normalizeH="0" baseline="0" noProof="0" dirty="0" err="1">
                <a:ln>
                  <a:noFill/>
                </a:ln>
                <a:solidFill>
                  <a:srgbClr val="000000"/>
                </a:solidFill>
                <a:effectLst/>
                <a:uLnTx/>
                <a:uFillTx/>
                <a:latin typeface="Calibri"/>
                <a:ea typeface="MS PGothic" charset="0"/>
              </a:rPr>
              <a:t>centre</a:t>
            </a:r>
            <a:r>
              <a:rPr kumimoji="0" lang="en-US" sz="1500" b="0" i="0" u="none" strike="noStrike" kern="1200" cap="none" spc="0" normalizeH="0" baseline="0" noProof="0" dirty="0">
                <a:ln>
                  <a:noFill/>
                </a:ln>
                <a:solidFill>
                  <a:srgbClr val="000000"/>
                </a:solidFill>
                <a:effectLst/>
                <a:uLnTx/>
                <a:uFillTx/>
                <a:latin typeface="Calibri"/>
                <a:ea typeface="MS PGothic" charset="0"/>
              </a:rPr>
              <a:t>/press-releases/2026/enhertu-improved-pfs-in-1l-her2m-lung-cancer.html.</a:t>
            </a:r>
          </a:p>
        </p:txBody>
      </p:sp>
    </p:spTree>
    <p:extLst>
      <p:ext uri="{BB962C8B-B14F-4D97-AF65-F5344CB8AC3E}">
        <p14:creationId xmlns:p14="http://schemas.microsoft.com/office/powerpoint/2010/main" val="2731211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434964C-B48A-1B4B-6C28-050092963800}"/>
              </a:ext>
            </a:extLst>
          </p:cNvPr>
          <p:cNvSpPr/>
          <p:nvPr/>
        </p:nvSpPr>
        <p:spPr bwMode="auto">
          <a:xfrm>
            <a:off x="462182" y="1433073"/>
            <a:ext cx="11259174"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B89B4D9-4A54-63D0-FFEE-5EF5717A179C}"/>
              </a:ext>
            </a:extLst>
          </p:cNvPr>
          <p:cNvSpPr>
            <a:spLocks noGrp="1"/>
          </p:cNvSpPr>
          <p:nvPr>
            <p:ph type="title"/>
          </p:nvPr>
        </p:nvSpPr>
        <p:spPr/>
        <p:txBody>
          <a:bodyPr/>
          <a:lstStyle/>
          <a:p>
            <a:r>
              <a:rPr lang="en-US" dirty="0"/>
              <a:t>DESTINY-Lung03 Study: T-</a:t>
            </a:r>
            <a:r>
              <a:rPr lang="en-US" dirty="0" err="1"/>
              <a:t>DXd</a:t>
            </a:r>
            <a:r>
              <a:rPr lang="en-US" dirty="0"/>
              <a:t> for HER2-Overexpressing NSCLC</a:t>
            </a:r>
          </a:p>
        </p:txBody>
      </p:sp>
      <p:pic>
        <p:nvPicPr>
          <p:cNvPr id="4" name="Picture 3">
            <a:extLst>
              <a:ext uri="{FF2B5EF4-FFF2-40B4-BE49-F238E27FC236}">
                <a16:creationId xmlns:a16="http://schemas.microsoft.com/office/drawing/2014/main" id="{D840F522-1512-EDA6-DE3A-6EBDAFC22682}"/>
              </a:ext>
            </a:extLst>
          </p:cNvPr>
          <p:cNvPicPr>
            <a:picLocks noChangeAspect="1"/>
          </p:cNvPicPr>
          <p:nvPr/>
        </p:nvPicPr>
        <p:blipFill>
          <a:blip r:embed="rId2">
            <a:extLst>
              <a:ext uri="{28A0092B-C50C-407E-A947-70E740481C1C}">
                <a14:useLocalDpi xmlns:a14="http://schemas.microsoft.com/office/drawing/2010/main" val="0"/>
              </a:ext>
            </a:extLst>
          </a:blip>
          <a:srcRect l="2928"/>
          <a:stretch>
            <a:fillRect/>
          </a:stretch>
        </p:blipFill>
        <p:spPr>
          <a:xfrm>
            <a:off x="1064392" y="1609521"/>
            <a:ext cx="5320528" cy="4076008"/>
          </a:xfrm>
          <a:prstGeom prst="rect">
            <a:avLst/>
          </a:prstGeom>
        </p:spPr>
      </p:pic>
      <p:sp>
        <p:nvSpPr>
          <p:cNvPr id="6" name="TextBox 5">
            <a:extLst>
              <a:ext uri="{FF2B5EF4-FFF2-40B4-BE49-F238E27FC236}">
                <a16:creationId xmlns:a16="http://schemas.microsoft.com/office/drawing/2014/main" id="{A6B8004D-4FCB-8317-43B3-B9E43C86B6CE}"/>
              </a:ext>
            </a:extLst>
          </p:cNvPr>
          <p:cNvSpPr txBox="1"/>
          <p:nvPr/>
        </p:nvSpPr>
        <p:spPr>
          <a:xfrm>
            <a:off x="896227" y="1474462"/>
            <a:ext cx="5488693"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Confirmed ORR: 44.4%; Median DOR: 11.0 months;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Calibri"/>
                <a:ea typeface="MS PGothic" charset="0"/>
                <a:cs typeface="Arial" panose="020B0604020202020204" pitchFamily="34" charset="0"/>
              </a:rPr>
              <a:t>Median PFS: 8.2 months</a:t>
            </a:r>
          </a:p>
        </p:txBody>
      </p:sp>
      <p:pic>
        <p:nvPicPr>
          <p:cNvPr id="8" name="Picture 7">
            <a:extLst>
              <a:ext uri="{FF2B5EF4-FFF2-40B4-BE49-F238E27FC236}">
                <a16:creationId xmlns:a16="http://schemas.microsoft.com/office/drawing/2014/main" id="{E8748FF3-8965-67A8-B63F-B82B74AD18DA}"/>
              </a:ext>
            </a:extLst>
          </p:cNvPr>
          <p:cNvPicPr>
            <a:picLocks noChangeAspect="1"/>
          </p:cNvPicPr>
          <p:nvPr/>
        </p:nvPicPr>
        <p:blipFill>
          <a:blip r:embed="rId3"/>
          <a:stretch>
            <a:fillRect/>
          </a:stretch>
        </p:blipFill>
        <p:spPr>
          <a:xfrm>
            <a:off x="7077342" y="1474462"/>
            <a:ext cx="3317389" cy="2173063"/>
          </a:xfrm>
          <a:prstGeom prst="rect">
            <a:avLst/>
          </a:prstGeom>
        </p:spPr>
      </p:pic>
      <p:pic>
        <p:nvPicPr>
          <p:cNvPr id="10" name="Picture 9">
            <a:extLst>
              <a:ext uri="{FF2B5EF4-FFF2-40B4-BE49-F238E27FC236}">
                <a16:creationId xmlns:a16="http://schemas.microsoft.com/office/drawing/2014/main" id="{88326C21-84DF-E5E8-507A-B9EDAAF2D513}"/>
              </a:ext>
            </a:extLst>
          </p:cNvPr>
          <p:cNvPicPr>
            <a:picLocks noChangeAspect="1"/>
          </p:cNvPicPr>
          <p:nvPr/>
        </p:nvPicPr>
        <p:blipFill>
          <a:blip r:embed="rId4"/>
          <a:stretch>
            <a:fillRect/>
          </a:stretch>
        </p:blipFill>
        <p:spPr>
          <a:xfrm>
            <a:off x="7151505" y="3696931"/>
            <a:ext cx="3169061" cy="2136631"/>
          </a:xfrm>
          <a:prstGeom prst="rect">
            <a:avLst/>
          </a:prstGeom>
        </p:spPr>
      </p:pic>
      <p:sp>
        <p:nvSpPr>
          <p:cNvPr id="13" name="TextBox 12">
            <a:extLst>
              <a:ext uri="{FF2B5EF4-FFF2-40B4-BE49-F238E27FC236}">
                <a16:creationId xmlns:a16="http://schemas.microsoft.com/office/drawing/2014/main" id="{F4BB5DE0-5B48-BC4E-BE7F-B6596FA6D211}"/>
              </a:ext>
            </a:extLst>
          </p:cNvPr>
          <p:cNvSpPr txBox="1"/>
          <p:nvPr/>
        </p:nvSpPr>
        <p:spPr>
          <a:xfrm>
            <a:off x="288920" y="6492487"/>
            <a:ext cx="6096000"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12121"/>
                </a:solidFill>
                <a:effectLst/>
                <a:uLnTx/>
                <a:uFillTx/>
                <a:latin typeface="Calibri"/>
                <a:ea typeface="MS PGothic" charset="0"/>
                <a:cs typeface="+mn-cs"/>
              </a:rPr>
              <a:t>Planchard D et al. </a:t>
            </a:r>
            <a:r>
              <a:rPr kumimoji="0" lang="en-US" sz="1500" b="0" i="1" u="none" strike="noStrike" kern="1200" cap="none" spc="0" normalizeH="0" baseline="0" noProof="0" dirty="0">
                <a:ln>
                  <a:noFill/>
                </a:ln>
                <a:solidFill>
                  <a:srgbClr val="212121"/>
                </a:solidFill>
                <a:effectLst/>
                <a:uLnTx/>
                <a:uFillTx/>
                <a:latin typeface="Calibri"/>
                <a:ea typeface="MS PGothic" charset="0"/>
                <a:cs typeface="+mn-cs"/>
              </a:rPr>
              <a:t>J </a:t>
            </a:r>
            <a:r>
              <a:rPr kumimoji="0" lang="en-US" sz="1500" b="0" i="1" u="none" strike="noStrike" kern="1200" cap="none" spc="0" normalizeH="0" baseline="0" noProof="0" dirty="0" err="1">
                <a:ln>
                  <a:noFill/>
                </a:ln>
                <a:solidFill>
                  <a:srgbClr val="212121"/>
                </a:solidFill>
                <a:effectLst/>
                <a:uLnTx/>
                <a:uFillTx/>
                <a:latin typeface="Calibri"/>
                <a:ea typeface="MS PGothic" charset="0"/>
                <a:cs typeface="+mn-cs"/>
              </a:rPr>
              <a:t>Thorac</a:t>
            </a:r>
            <a:r>
              <a:rPr kumimoji="0" lang="en-US" sz="1500" b="0" i="1" u="none" strike="noStrike" kern="1200" cap="none" spc="0" normalizeH="0" baseline="0" noProof="0" dirty="0">
                <a:ln>
                  <a:noFill/>
                </a:ln>
                <a:solidFill>
                  <a:srgbClr val="212121"/>
                </a:solidFill>
                <a:effectLst/>
                <a:uLnTx/>
                <a:uFillTx/>
                <a:latin typeface="Calibri"/>
                <a:ea typeface="MS PGothic" charset="0"/>
                <a:cs typeface="+mn-cs"/>
              </a:rPr>
              <a:t> Oncol</a:t>
            </a:r>
            <a:r>
              <a:rPr kumimoji="0" lang="en-US" sz="1500" b="0" i="0" u="none" strike="noStrike" kern="1200" cap="none" spc="0" normalizeH="0" baseline="0" noProof="0" dirty="0">
                <a:ln>
                  <a:noFill/>
                </a:ln>
                <a:solidFill>
                  <a:srgbClr val="212121"/>
                </a:solidFill>
                <a:effectLst/>
                <a:uLnTx/>
                <a:uFillTx/>
                <a:latin typeface="Calibri"/>
                <a:ea typeface="MS PGothic" charset="0"/>
                <a:cs typeface="+mn-cs"/>
              </a:rPr>
              <a:t> 2026;21(5):103541.</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
        <p:nvSpPr>
          <p:cNvPr id="3" name="TextBox 2">
            <a:extLst>
              <a:ext uri="{FF2B5EF4-FFF2-40B4-BE49-F238E27FC236}">
                <a16:creationId xmlns:a16="http://schemas.microsoft.com/office/drawing/2014/main" id="{431731F2-E2C0-2D16-1CA6-2B3AF6DA87A3}"/>
              </a:ext>
            </a:extLst>
          </p:cNvPr>
          <p:cNvSpPr txBox="1"/>
          <p:nvPr/>
        </p:nvSpPr>
        <p:spPr>
          <a:xfrm>
            <a:off x="8305936" y="1366740"/>
            <a:ext cx="5198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PFS</a:t>
            </a:r>
          </a:p>
        </p:txBody>
      </p:sp>
      <p:sp>
        <p:nvSpPr>
          <p:cNvPr id="5" name="TextBox 4">
            <a:extLst>
              <a:ext uri="{FF2B5EF4-FFF2-40B4-BE49-F238E27FC236}">
                <a16:creationId xmlns:a16="http://schemas.microsoft.com/office/drawing/2014/main" id="{56908BBC-27A7-6E9E-3166-D754A1FFD9FC}"/>
              </a:ext>
            </a:extLst>
          </p:cNvPr>
          <p:cNvSpPr txBox="1"/>
          <p:nvPr/>
        </p:nvSpPr>
        <p:spPr>
          <a:xfrm>
            <a:off x="8305936" y="3633883"/>
            <a:ext cx="44916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S PGothic" charset="0"/>
                <a:cs typeface="+mn-cs"/>
              </a:rPr>
              <a:t>OS</a:t>
            </a:r>
          </a:p>
        </p:txBody>
      </p:sp>
      <p:sp>
        <p:nvSpPr>
          <p:cNvPr id="7" name="TextBox 6">
            <a:extLst>
              <a:ext uri="{FF2B5EF4-FFF2-40B4-BE49-F238E27FC236}">
                <a16:creationId xmlns:a16="http://schemas.microsoft.com/office/drawing/2014/main" id="{A7C63823-999B-BF6E-69EC-04C10D235DD8}"/>
              </a:ext>
            </a:extLst>
          </p:cNvPr>
          <p:cNvSpPr txBox="1"/>
          <p:nvPr/>
        </p:nvSpPr>
        <p:spPr>
          <a:xfrm>
            <a:off x="441320" y="5872002"/>
            <a:ext cx="6096000"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12121"/>
                </a:solidFill>
                <a:effectLst/>
                <a:uLnTx/>
                <a:uFillTx/>
                <a:latin typeface="Calibri"/>
                <a:ea typeface="MS PGothic" charset="0"/>
                <a:cs typeface="+mn-cs"/>
              </a:rPr>
              <a:t>ORR = objective response rate</a:t>
            </a:r>
            <a:endParaRPr kumimoji="0" lang="en-US" sz="1500" b="0" i="0" u="none" strike="noStrike" kern="1200" cap="none" spc="0" normalizeH="0" baseline="0" noProof="0" dirty="0">
              <a:ln>
                <a:noFill/>
              </a:ln>
              <a:solidFill>
                <a:srgbClr val="000000"/>
              </a:solidFill>
              <a:effectLst/>
              <a:uLnTx/>
              <a:uFillTx/>
              <a:latin typeface="Calibri"/>
              <a:ea typeface="MS PGothic" charset="0"/>
              <a:cs typeface="+mn-cs"/>
            </a:endParaRPr>
          </a:p>
        </p:txBody>
      </p:sp>
    </p:spTree>
    <p:extLst>
      <p:ext uri="{BB962C8B-B14F-4D97-AF65-F5344CB8AC3E}">
        <p14:creationId xmlns:p14="http://schemas.microsoft.com/office/powerpoint/2010/main" val="1209237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5A704-A3AC-43A6-CF04-7E1578D61AC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A80776F-29FE-C3C5-63D5-23E716EA1E49}"/>
              </a:ext>
            </a:extLst>
          </p:cNvPr>
          <p:cNvSpPr/>
          <p:nvPr/>
        </p:nvSpPr>
        <p:spPr bwMode="auto">
          <a:xfrm>
            <a:off x="628650" y="1655629"/>
            <a:ext cx="10877550" cy="44498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D0642F33-C427-56C9-F294-7F5F9738F126}"/>
              </a:ext>
            </a:extLst>
          </p:cNvPr>
          <p:cNvSpPr>
            <a:spLocks noGrp="1"/>
          </p:cNvSpPr>
          <p:nvPr>
            <p:ph type="title"/>
          </p:nvPr>
        </p:nvSpPr>
        <p:spPr>
          <a:xfrm>
            <a:off x="912287" y="139550"/>
            <a:ext cx="8953074" cy="1143000"/>
          </a:xfrm>
        </p:spPr>
        <p:txBody>
          <a:bodyPr/>
          <a:lstStyle/>
          <a:p>
            <a:pPr algn="l"/>
            <a:r>
              <a:rPr lang="en-US" dirty="0" err="1"/>
              <a:t>Beamion</a:t>
            </a:r>
            <a:r>
              <a:rPr lang="en-US" dirty="0"/>
              <a:t> LUNG-1 Study: </a:t>
            </a:r>
            <a:r>
              <a:rPr lang="en-US" dirty="0" err="1"/>
              <a:t>Zongertinib</a:t>
            </a:r>
            <a:r>
              <a:rPr lang="en-US" dirty="0"/>
              <a:t> for Previously Treated HER2-Mutated NSCLC</a:t>
            </a:r>
          </a:p>
        </p:txBody>
      </p:sp>
      <p:sp>
        <p:nvSpPr>
          <p:cNvPr id="5" name="Text Box 4">
            <a:extLst>
              <a:ext uri="{FF2B5EF4-FFF2-40B4-BE49-F238E27FC236}">
                <a16:creationId xmlns:a16="http://schemas.microsoft.com/office/drawing/2014/main" id="{06B001DF-12DD-9DB9-0AD3-FA8FE64A3F02}"/>
              </a:ext>
            </a:extLst>
          </p:cNvPr>
          <p:cNvSpPr txBox="1">
            <a:spLocks noChangeArrowheads="1"/>
          </p:cNvSpPr>
          <p:nvPr/>
        </p:nvSpPr>
        <p:spPr bwMode="auto">
          <a:xfrm>
            <a:off x="209506" y="6535183"/>
            <a:ext cx="4122638" cy="223907"/>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97000"/>
              </a:lnSpc>
              <a:spcBef>
                <a:spcPts val="0"/>
              </a:spcBef>
              <a:spcAft>
                <a:spcPts val="0"/>
              </a:spcAft>
              <a:buClr>
                <a:srgbClr val="FFFFFF"/>
              </a:buClr>
              <a:buSzPct val="45000"/>
              <a:buFont typeface="StarSymbol" charset="0"/>
              <a:buNone/>
              <a:tabLst>
                <a:tab pos="723900" algn="l"/>
                <a:tab pos="1447800" algn="l"/>
                <a:tab pos="2171700" algn="l"/>
                <a:tab pos="2895600" algn="l"/>
                <a:tab pos="3619500" algn="l"/>
              </a:tabLst>
              <a:defRPr/>
            </a:pPr>
            <a:r>
              <a:rPr kumimoji="0" lang="en-GB" sz="1500" b="0" i="0" u="none" strike="noStrike" kern="1200" cap="none" spc="0" normalizeH="0" baseline="0" noProof="0" dirty="0" err="1">
                <a:ln>
                  <a:noFill/>
                </a:ln>
                <a:solidFill>
                  <a:srgbClr val="000000"/>
                </a:solidFill>
                <a:effectLst/>
                <a:uLnTx/>
                <a:uFillTx/>
                <a:latin typeface="Calibri"/>
                <a:ea typeface="MS PGothic" charset="0"/>
                <a:cs typeface="+mn-cs"/>
              </a:rPr>
              <a:t>Heymach</a:t>
            </a:r>
            <a:r>
              <a:rPr kumimoji="0" lang="en-GB" sz="1500" b="0" i="0" u="none" strike="noStrike" kern="1200" cap="none" spc="0" normalizeH="0" baseline="0" noProof="0" dirty="0">
                <a:ln>
                  <a:noFill/>
                </a:ln>
                <a:solidFill>
                  <a:srgbClr val="000000"/>
                </a:solidFill>
                <a:effectLst/>
                <a:uLnTx/>
                <a:uFillTx/>
                <a:latin typeface="Calibri"/>
                <a:ea typeface="MS PGothic" charset="0"/>
                <a:cs typeface="+mn-cs"/>
              </a:rPr>
              <a:t> JV et al. </a:t>
            </a:r>
            <a:r>
              <a:rPr kumimoji="0" lang="en-GB" sz="1500" b="0" i="1" u="none" strike="noStrike" kern="1200" cap="none" spc="0" normalizeH="0" baseline="0" noProof="0" dirty="0">
                <a:ln>
                  <a:noFill/>
                </a:ln>
                <a:solidFill>
                  <a:srgbClr val="000000"/>
                </a:solidFill>
                <a:effectLst/>
                <a:uLnTx/>
                <a:uFillTx/>
                <a:latin typeface="Calibri"/>
                <a:ea typeface="MS PGothic" charset="0"/>
                <a:cs typeface="+mn-cs"/>
              </a:rPr>
              <a:t>N Engl J Med </a:t>
            </a:r>
            <a:r>
              <a:rPr kumimoji="0" lang="en-GB" sz="1500" b="0" i="0" u="none" strike="noStrike" kern="1200" cap="none" spc="0" normalizeH="0" baseline="0" noProof="0" dirty="0">
                <a:ln>
                  <a:noFill/>
                </a:ln>
                <a:solidFill>
                  <a:srgbClr val="000000"/>
                </a:solidFill>
                <a:effectLst/>
                <a:uLnTx/>
                <a:uFillTx/>
                <a:latin typeface="Calibri"/>
                <a:ea typeface="MS PGothic" charset="0"/>
                <a:cs typeface="+mn-cs"/>
              </a:rPr>
              <a:t>2025;392:2321-33.</a:t>
            </a:r>
          </a:p>
        </p:txBody>
      </p:sp>
      <p:grpSp>
        <p:nvGrpSpPr>
          <p:cNvPr id="6" name="Group 5">
            <a:extLst>
              <a:ext uri="{FF2B5EF4-FFF2-40B4-BE49-F238E27FC236}">
                <a16:creationId xmlns:a16="http://schemas.microsoft.com/office/drawing/2014/main" id="{E85BE2C6-860C-2EB9-2BCF-797442E9A699}"/>
              </a:ext>
            </a:extLst>
          </p:cNvPr>
          <p:cNvGrpSpPr/>
          <p:nvPr/>
        </p:nvGrpSpPr>
        <p:grpSpPr>
          <a:xfrm>
            <a:off x="685800" y="2016210"/>
            <a:ext cx="5496122" cy="3728733"/>
            <a:chOff x="284610" y="2065420"/>
            <a:chExt cx="5496122" cy="3728733"/>
          </a:xfrm>
        </p:grpSpPr>
        <p:pic>
          <p:nvPicPr>
            <p:cNvPr id="7" name="Picture 6">
              <a:extLst>
                <a:ext uri="{FF2B5EF4-FFF2-40B4-BE49-F238E27FC236}">
                  <a16:creationId xmlns:a16="http://schemas.microsoft.com/office/drawing/2014/main" id="{5ACD8B29-CEC6-81A2-E239-3E708FFA583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2467" t="50758" r="2022" b="697"/>
            <a:stretch>
              <a:fillRect/>
            </a:stretch>
          </p:blipFill>
          <p:spPr>
            <a:xfrm>
              <a:off x="382146" y="2065420"/>
              <a:ext cx="5398586" cy="3728733"/>
            </a:xfrm>
            <a:prstGeom prst="rect">
              <a:avLst/>
            </a:prstGeom>
          </p:spPr>
        </p:pic>
        <p:sp>
          <p:nvSpPr>
            <p:cNvPr id="8" name="Rectangle 7">
              <a:extLst>
                <a:ext uri="{FF2B5EF4-FFF2-40B4-BE49-F238E27FC236}">
                  <a16:creationId xmlns:a16="http://schemas.microsoft.com/office/drawing/2014/main" id="{355DF729-119C-961C-7C09-2D1E63B34BCB}"/>
                </a:ext>
              </a:extLst>
            </p:cNvPr>
            <p:cNvSpPr/>
            <p:nvPr/>
          </p:nvSpPr>
          <p:spPr>
            <a:xfrm>
              <a:off x="284610" y="2065420"/>
              <a:ext cx="195072" cy="23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DC289350-61AF-10F4-841B-326787943DDF}"/>
              </a:ext>
            </a:extLst>
          </p:cNvPr>
          <p:cNvGrpSpPr/>
          <p:nvPr/>
        </p:nvGrpSpPr>
        <p:grpSpPr>
          <a:xfrm>
            <a:off x="5957027" y="2096901"/>
            <a:ext cx="5474208" cy="3728733"/>
            <a:chOff x="5961888" y="2169217"/>
            <a:chExt cx="5474208" cy="3728733"/>
          </a:xfrm>
        </p:grpSpPr>
        <p:pic>
          <p:nvPicPr>
            <p:cNvPr id="10" name="Picture 9">
              <a:extLst>
                <a:ext uri="{FF2B5EF4-FFF2-40B4-BE49-F238E27FC236}">
                  <a16:creationId xmlns:a16="http://schemas.microsoft.com/office/drawing/2014/main" id="{8AE474C1-4BD8-33CB-85FB-E42FBA08614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2133" t="1262" r="2354" b="50193"/>
            <a:stretch>
              <a:fillRect/>
            </a:stretch>
          </p:blipFill>
          <p:spPr>
            <a:xfrm>
              <a:off x="6037510" y="2169217"/>
              <a:ext cx="5398586" cy="3728733"/>
            </a:xfrm>
            <a:prstGeom prst="rect">
              <a:avLst/>
            </a:prstGeom>
          </p:spPr>
        </p:pic>
        <p:sp>
          <p:nvSpPr>
            <p:cNvPr id="11" name="Rectangle 10">
              <a:extLst>
                <a:ext uri="{FF2B5EF4-FFF2-40B4-BE49-F238E27FC236}">
                  <a16:creationId xmlns:a16="http://schemas.microsoft.com/office/drawing/2014/main" id="{B627F8FD-B873-3572-AF40-9CBEDEF652F3}"/>
                </a:ext>
              </a:extLst>
            </p:cNvPr>
            <p:cNvSpPr/>
            <p:nvPr/>
          </p:nvSpPr>
          <p:spPr>
            <a:xfrm>
              <a:off x="5961888" y="2181555"/>
              <a:ext cx="195072" cy="230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3" name="TextBox 2">
            <a:extLst>
              <a:ext uri="{FF2B5EF4-FFF2-40B4-BE49-F238E27FC236}">
                <a16:creationId xmlns:a16="http://schemas.microsoft.com/office/drawing/2014/main" id="{A12F0E96-A934-F34A-D033-8592ED52C055}"/>
              </a:ext>
            </a:extLst>
          </p:cNvPr>
          <p:cNvSpPr txBox="1"/>
          <p:nvPr/>
        </p:nvSpPr>
        <p:spPr>
          <a:xfrm>
            <a:off x="3482629" y="1233067"/>
            <a:ext cx="48908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000000"/>
                </a:solidFill>
                <a:effectLst/>
                <a:uLnTx/>
                <a:uFillTx/>
                <a:latin typeface="Calibri"/>
                <a:ea typeface="MS PGothic" charset="0"/>
                <a:cs typeface="+mn-cs"/>
              </a:rPr>
              <a:t>Zongertinib</a:t>
            </a:r>
            <a:r>
              <a:rPr kumimoji="0" lang="en-US" sz="2000" b="1" i="0" u="none" strike="noStrike" kern="1200" cap="none" spc="0" normalizeH="0" baseline="0" noProof="0" dirty="0">
                <a:ln>
                  <a:noFill/>
                </a:ln>
                <a:solidFill>
                  <a:srgbClr val="000000"/>
                </a:solidFill>
                <a:effectLst/>
                <a:uLnTx/>
                <a:uFillTx/>
                <a:latin typeface="Calibri"/>
                <a:ea typeface="MS PGothic" charset="0"/>
                <a:cs typeface="+mn-cs"/>
              </a:rPr>
              <a:t>: HER2-specific, EGFR-sparing TKI</a:t>
            </a:r>
          </a:p>
        </p:txBody>
      </p:sp>
    </p:spTree>
    <p:extLst>
      <p:ext uri="{BB962C8B-B14F-4D97-AF65-F5344CB8AC3E}">
        <p14:creationId xmlns:p14="http://schemas.microsoft.com/office/powerpoint/2010/main" val="7212644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116FA32-A2FB-E9D4-F9EA-71C22CB14C1D}"/>
              </a:ext>
            </a:extLst>
          </p:cNvPr>
          <p:cNvSpPr/>
          <p:nvPr/>
        </p:nvSpPr>
        <p:spPr bwMode="auto">
          <a:xfrm>
            <a:off x="0" y="1533709"/>
            <a:ext cx="12192000" cy="417431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000000"/>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A59C97F-A9A4-B42C-2F48-0850C764F43F}"/>
              </a:ext>
            </a:extLst>
          </p:cNvPr>
          <p:cNvSpPr>
            <a:spLocks noGrp="1"/>
          </p:cNvSpPr>
          <p:nvPr>
            <p:ph type="title"/>
          </p:nvPr>
        </p:nvSpPr>
        <p:spPr>
          <a:xfrm>
            <a:off x="0" y="259338"/>
            <a:ext cx="12192000" cy="1143000"/>
          </a:xfrm>
        </p:spPr>
        <p:txBody>
          <a:bodyPr/>
          <a:lstStyle/>
          <a:p>
            <a:r>
              <a:rPr lang="en-US" dirty="0" err="1"/>
              <a:t>Beamion</a:t>
            </a:r>
            <a:r>
              <a:rPr lang="en-US" dirty="0"/>
              <a:t> LUNG-1: </a:t>
            </a:r>
            <a:r>
              <a:rPr lang="en-US" dirty="0" err="1"/>
              <a:t>Zongertinib</a:t>
            </a:r>
            <a:r>
              <a:rPr lang="en-US" dirty="0"/>
              <a:t> for Treatment-Naïve HER2-Mutated NSCLC</a:t>
            </a:r>
          </a:p>
        </p:txBody>
      </p:sp>
      <p:sp>
        <p:nvSpPr>
          <p:cNvPr id="13" name="TextBox 12">
            <a:extLst>
              <a:ext uri="{FF2B5EF4-FFF2-40B4-BE49-F238E27FC236}">
                <a16:creationId xmlns:a16="http://schemas.microsoft.com/office/drawing/2014/main" id="{0CB346C9-B6F2-3976-8D75-02BA00967B35}"/>
              </a:ext>
            </a:extLst>
          </p:cNvPr>
          <p:cNvSpPr txBox="1"/>
          <p:nvPr/>
        </p:nvSpPr>
        <p:spPr>
          <a:xfrm>
            <a:off x="2475447" y="2089640"/>
            <a:ext cx="1708766" cy="832652"/>
          </a:xfrm>
          <a:prstGeom prst="round2SameRect">
            <a:avLst>
              <a:gd name="adj1" fmla="val 20791"/>
              <a:gd name="adj2" fmla="val 0"/>
            </a:avLst>
          </a:prstGeom>
          <a:solidFill>
            <a:srgbClr val="2F5D81"/>
          </a:solidFill>
          <a:ln w="1270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prstClr val="white"/>
                </a:solidFill>
                <a:effectLst/>
                <a:uLnTx/>
                <a:uFillTx/>
                <a:latin typeface="Arial" panose="020B0604020202020204" pitchFamily="34" charset="0"/>
                <a:ea typeface="MS PGothic" charset="0"/>
                <a:cs typeface="Arial" panose="020B0604020202020204" pitchFamily="34" charset="0"/>
              </a:rPr>
              <a:t>Cohort 2: </a:t>
            </a:r>
            <a:br>
              <a:rPr kumimoji="0" lang="en-GB" sz="1333" b="1" i="0" u="none" strike="noStrike" kern="1200" cap="none" spc="0" normalizeH="0" baseline="0" noProof="0" dirty="0">
                <a:ln>
                  <a:noFill/>
                </a:ln>
                <a:solidFill>
                  <a:prstClr val="white"/>
                </a:solidFill>
                <a:effectLst/>
                <a:uLnTx/>
                <a:uFillTx/>
                <a:latin typeface="Arial" panose="020B0604020202020204" pitchFamily="34" charset="0"/>
                <a:ea typeface="MS PGothic" charset="0"/>
                <a:cs typeface="Arial" panose="020B0604020202020204" pitchFamily="34" charset="0"/>
              </a:rPr>
            </a:br>
            <a:r>
              <a:rPr kumimoji="0" lang="en-GB" sz="1333" b="1" i="0" u="none" strike="noStrike" kern="1200" cap="none" spc="0" normalizeH="0" baseline="0" noProof="0" dirty="0">
                <a:ln>
                  <a:noFill/>
                </a:ln>
                <a:solidFill>
                  <a:prstClr val="white"/>
                </a:solidFill>
                <a:effectLst/>
                <a:uLnTx/>
                <a:uFillTx/>
                <a:latin typeface="Arial" panose="020B0604020202020204" pitchFamily="34" charset="0"/>
                <a:ea typeface="MS PGothic" charset="0"/>
                <a:cs typeface="Arial" panose="020B0604020202020204" pitchFamily="34" charset="0"/>
              </a:rPr>
              <a:t>Treatment-naïve patients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prstClr val="white"/>
                </a:solidFill>
                <a:effectLst/>
                <a:uLnTx/>
                <a:uFillTx/>
                <a:latin typeface="Arial" panose="020B0604020202020204" pitchFamily="34" charset="0"/>
                <a:ea typeface="MS PGothic" charset="0"/>
                <a:cs typeface="Arial" panose="020B0604020202020204" pitchFamily="34" charset="0"/>
              </a:rPr>
              <a:t>N = 74</a:t>
            </a:r>
            <a:endParaRPr kumimoji="0" lang="en-US" sz="1333" b="1" i="0" u="none" strike="noStrike" kern="1200" cap="none" spc="0" normalizeH="0" baseline="0" noProof="0" dirty="0">
              <a:ln>
                <a:noFill/>
              </a:ln>
              <a:solidFill>
                <a:prstClr val="white"/>
              </a:solidFill>
              <a:effectLst/>
              <a:uLnTx/>
              <a:uFillTx/>
              <a:latin typeface="Arial" panose="020B0604020202020204" pitchFamily="34" charset="0"/>
              <a:ea typeface="MS PGothic" charset="0"/>
              <a:cs typeface="Arial" panose="020B0604020202020204" pitchFamily="34" charset="0"/>
            </a:endParaRPr>
          </a:p>
        </p:txBody>
      </p:sp>
      <p:sp>
        <p:nvSpPr>
          <p:cNvPr id="14" name="TextBox 13">
            <a:extLst>
              <a:ext uri="{FF2B5EF4-FFF2-40B4-BE49-F238E27FC236}">
                <a16:creationId xmlns:a16="http://schemas.microsoft.com/office/drawing/2014/main" id="{0A45D82B-5045-55FE-EA9C-59AABCDA6CC9}"/>
              </a:ext>
            </a:extLst>
          </p:cNvPr>
          <p:cNvSpPr txBox="1"/>
          <p:nvPr/>
        </p:nvSpPr>
        <p:spPr>
          <a:xfrm>
            <a:off x="766680" y="2089640"/>
            <a:ext cx="1708767" cy="832652"/>
          </a:xfrm>
          <a:prstGeom prst="round2SameRect">
            <a:avLst/>
          </a:prstGeom>
          <a:solidFill>
            <a:schemeClr val="tx2">
              <a:lumMod val="20000"/>
              <a:lumOff val="80000"/>
            </a:schemeClr>
          </a:solidFill>
          <a:ln w="12700">
            <a:solidFill>
              <a:schemeClr val="bg1"/>
            </a:solid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Confirmed response </a:t>
            </a:r>
            <a:br>
              <a:rPr kumimoji="0" lang="en-GB" sz="1333"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GB" sz="1333"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BICR (RECIST v1.1)</a:t>
            </a:r>
            <a:endParaRPr kumimoji="0" lang="en-US" sz="1333"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15" name="Table 41">
            <a:extLst>
              <a:ext uri="{FF2B5EF4-FFF2-40B4-BE49-F238E27FC236}">
                <a16:creationId xmlns:a16="http://schemas.microsoft.com/office/drawing/2014/main" id="{DBB7DFE1-CAFD-6382-0FCE-C494F8F1A571}"/>
              </a:ext>
            </a:extLst>
          </p:cNvPr>
          <p:cNvGraphicFramePr>
            <a:graphicFrameLocks noGrp="1"/>
          </p:cNvGraphicFramePr>
          <p:nvPr/>
        </p:nvGraphicFramePr>
        <p:xfrm>
          <a:off x="766680" y="2920112"/>
          <a:ext cx="3417533" cy="1763544"/>
        </p:xfrm>
        <a:graphic>
          <a:graphicData uri="http://schemas.openxmlformats.org/drawingml/2006/table">
            <a:tbl>
              <a:tblPr firstRow="1" bandRow="1"/>
              <a:tblGrid>
                <a:gridCol w="1705602">
                  <a:extLst>
                    <a:ext uri="{9D8B030D-6E8A-4147-A177-3AD203B41FA5}">
                      <a16:colId xmlns:a16="http://schemas.microsoft.com/office/drawing/2014/main" val="2878539895"/>
                    </a:ext>
                  </a:extLst>
                </a:gridCol>
                <a:gridCol w="1711931">
                  <a:extLst>
                    <a:ext uri="{9D8B030D-6E8A-4147-A177-3AD203B41FA5}">
                      <a16:colId xmlns:a16="http://schemas.microsoft.com/office/drawing/2014/main" val="2155313075"/>
                    </a:ext>
                  </a:extLst>
                </a:gridCol>
              </a:tblGrid>
              <a:tr h="293924">
                <a:tc>
                  <a:txBody>
                    <a:bodyPr/>
                    <a:lstStyle>
                      <a:lvl1pPr marL="0" algn="l" defTabSz="1728088" rtl="0" eaLnBrk="1" latinLnBrk="0" hangingPunct="1">
                        <a:defRPr sz="3415" kern="1200">
                          <a:solidFill>
                            <a:schemeClr val="dk1"/>
                          </a:solidFill>
                          <a:latin typeface="Arial"/>
                        </a:defRPr>
                      </a:lvl1pPr>
                      <a:lvl2pPr marL="864045" algn="l" defTabSz="1728088" rtl="0" eaLnBrk="1" latinLnBrk="0" hangingPunct="1">
                        <a:defRPr sz="3415" kern="1200">
                          <a:solidFill>
                            <a:schemeClr val="dk1"/>
                          </a:solidFill>
                          <a:latin typeface="Arial"/>
                        </a:defRPr>
                      </a:lvl2pPr>
                      <a:lvl3pPr marL="1728088" algn="l" defTabSz="1728088" rtl="0" eaLnBrk="1" latinLnBrk="0" hangingPunct="1">
                        <a:defRPr sz="3415" kern="1200">
                          <a:solidFill>
                            <a:schemeClr val="dk1"/>
                          </a:solidFill>
                          <a:latin typeface="Arial"/>
                        </a:defRPr>
                      </a:lvl3pPr>
                      <a:lvl4pPr marL="2592133" algn="l" defTabSz="1728088" rtl="0" eaLnBrk="1" latinLnBrk="0" hangingPunct="1">
                        <a:defRPr sz="3415" kern="1200">
                          <a:solidFill>
                            <a:schemeClr val="dk1"/>
                          </a:solidFill>
                          <a:latin typeface="Arial"/>
                        </a:defRPr>
                      </a:lvl4pPr>
                      <a:lvl5pPr marL="3456177" algn="l" defTabSz="1728088" rtl="0" eaLnBrk="1" latinLnBrk="0" hangingPunct="1">
                        <a:defRPr sz="3415" kern="1200">
                          <a:solidFill>
                            <a:schemeClr val="dk1"/>
                          </a:solidFill>
                          <a:latin typeface="Arial"/>
                        </a:defRPr>
                      </a:lvl5pPr>
                      <a:lvl6pPr marL="4320221" algn="l" defTabSz="1728088" rtl="0" eaLnBrk="1" latinLnBrk="0" hangingPunct="1">
                        <a:defRPr sz="3415" kern="1200">
                          <a:solidFill>
                            <a:schemeClr val="dk1"/>
                          </a:solidFill>
                          <a:latin typeface="Arial"/>
                        </a:defRPr>
                      </a:lvl6pPr>
                      <a:lvl7pPr marL="5184266" algn="l" defTabSz="1728088" rtl="0" eaLnBrk="1" latinLnBrk="0" hangingPunct="1">
                        <a:defRPr sz="3415" kern="1200">
                          <a:solidFill>
                            <a:schemeClr val="dk1"/>
                          </a:solidFill>
                          <a:latin typeface="Arial"/>
                        </a:defRPr>
                      </a:lvl7pPr>
                      <a:lvl8pPr marL="6048310" algn="l" defTabSz="1728088" rtl="0" eaLnBrk="1" latinLnBrk="0" hangingPunct="1">
                        <a:defRPr sz="3415" kern="1200">
                          <a:solidFill>
                            <a:schemeClr val="dk1"/>
                          </a:solidFill>
                          <a:latin typeface="Arial"/>
                        </a:defRPr>
                      </a:lvl8pPr>
                      <a:lvl9pPr marL="6912354" algn="l" defTabSz="1728088" rtl="0" eaLnBrk="1" latinLnBrk="0" hangingPunct="1">
                        <a:defRPr sz="3415" kern="1200">
                          <a:solidFill>
                            <a:schemeClr val="dk1"/>
                          </a:solidFill>
                          <a:latin typeface="Arial"/>
                        </a:defRPr>
                      </a:lvl9pPr>
                    </a:lstStyle>
                    <a:p>
                      <a:pPr marL="72000" marR="0" lvl="0" indent="-42863" algn="l" defTabSz="914400" rtl="0" eaLnBrk="1" fontAlgn="auto" latinLnBrk="0" hangingPunct="1">
                        <a:lnSpc>
                          <a:spcPct val="100000"/>
                        </a:lnSpc>
                        <a:spcBef>
                          <a:spcPts val="0"/>
                        </a:spcBef>
                        <a:spcAft>
                          <a:spcPts val="0"/>
                        </a:spcAft>
                        <a:buClrTx/>
                        <a:buSzTx/>
                        <a:buFontTx/>
                        <a:buNone/>
                        <a:tabLst/>
                        <a:defRPr/>
                      </a:pPr>
                      <a:r>
                        <a:rPr lang="de-DE" sz="1300" b="0" baseline="0" dirty="0">
                          <a:solidFill>
                            <a:schemeClr val="tx1"/>
                          </a:solidFill>
                          <a:effectLst/>
                          <a:latin typeface="Arial" panose="020B0604020202020204" pitchFamily="34" charset="0"/>
                          <a:cs typeface="Arial" panose="020B0604020202020204" pitchFamily="34" charset="0"/>
                        </a:rPr>
                        <a:t> </a:t>
                      </a:r>
                      <a:r>
                        <a:rPr lang="de-DE" sz="1300" b="1" baseline="0" dirty="0">
                          <a:solidFill>
                            <a:schemeClr val="tx1"/>
                          </a:solidFill>
                          <a:effectLst/>
                          <a:latin typeface="Arial" panose="020B0604020202020204" pitchFamily="34" charset="0"/>
                          <a:cs typeface="Arial" panose="020B0604020202020204" pitchFamily="34" charset="0"/>
                        </a:rPr>
                        <a:t>ORR</a:t>
                      </a:r>
                      <a:endParaRPr lang="en-US" sz="13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42863" marR="0" lvl="0" indent="-42863" algn="ctr" defTabSz="914400" rtl="0" eaLnBrk="1" fontAlgn="auto" latinLnBrk="0" hangingPunct="1">
                        <a:lnSpc>
                          <a:spcPct val="100000"/>
                        </a:lnSpc>
                        <a:spcBef>
                          <a:spcPts val="0"/>
                        </a:spcBef>
                        <a:spcAft>
                          <a:spcPts val="0"/>
                        </a:spcAft>
                        <a:buClrTx/>
                        <a:buSzTx/>
                        <a:buFontTx/>
                        <a:buNone/>
                        <a:tabLst>
                          <a:tab pos="450850" algn="l"/>
                        </a:tabLst>
                        <a:defRPr/>
                      </a:pPr>
                      <a:r>
                        <a:rPr lang="de-DE" sz="13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76%</a:t>
                      </a:r>
                      <a:endPar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AE3F3"/>
                    </a:solidFill>
                  </a:tcPr>
                </a:tc>
                <a:extLst>
                  <a:ext uri="{0D108BD9-81ED-4DB2-BD59-A6C34878D82A}">
                    <a16:rowId xmlns:a16="http://schemas.microsoft.com/office/drawing/2014/main" val="2637388737"/>
                  </a:ext>
                </a:extLst>
              </a:tr>
              <a:tr h="293924">
                <a:tc>
                  <a:txBody>
                    <a:bodyPr/>
                    <a:lstStyle>
                      <a:lvl1pPr marL="0" algn="l" defTabSz="1728088" rtl="0" eaLnBrk="1" latinLnBrk="0" hangingPunct="1">
                        <a:defRPr sz="3415" kern="1200">
                          <a:solidFill>
                            <a:schemeClr val="dk1"/>
                          </a:solidFill>
                          <a:latin typeface="Arial"/>
                        </a:defRPr>
                      </a:lvl1pPr>
                      <a:lvl2pPr marL="864045" algn="l" defTabSz="1728088" rtl="0" eaLnBrk="1" latinLnBrk="0" hangingPunct="1">
                        <a:defRPr sz="3415" kern="1200">
                          <a:solidFill>
                            <a:schemeClr val="dk1"/>
                          </a:solidFill>
                          <a:latin typeface="Arial"/>
                        </a:defRPr>
                      </a:lvl2pPr>
                      <a:lvl3pPr marL="1728088" algn="l" defTabSz="1728088" rtl="0" eaLnBrk="1" latinLnBrk="0" hangingPunct="1">
                        <a:defRPr sz="3415" kern="1200">
                          <a:solidFill>
                            <a:schemeClr val="dk1"/>
                          </a:solidFill>
                          <a:latin typeface="Arial"/>
                        </a:defRPr>
                      </a:lvl3pPr>
                      <a:lvl4pPr marL="2592133" algn="l" defTabSz="1728088" rtl="0" eaLnBrk="1" latinLnBrk="0" hangingPunct="1">
                        <a:defRPr sz="3415" kern="1200">
                          <a:solidFill>
                            <a:schemeClr val="dk1"/>
                          </a:solidFill>
                          <a:latin typeface="Arial"/>
                        </a:defRPr>
                      </a:lvl4pPr>
                      <a:lvl5pPr marL="3456177" algn="l" defTabSz="1728088" rtl="0" eaLnBrk="1" latinLnBrk="0" hangingPunct="1">
                        <a:defRPr sz="3415" kern="1200">
                          <a:solidFill>
                            <a:schemeClr val="dk1"/>
                          </a:solidFill>
                          <a:latin typeface="Arial"/>
                        </a:defRPr>
                      </a:lvl5pPr>
                      <a:lvl6pPr marL="4320221" algn="l" defTabSz="1728088" rtl="0" eaLnBrk="1" latinLnBrk="0" hangingPunct="1">
                        <a:defRPr sz="3415" kern="1200">
                          <a:solidFill>
                            <a:schemeClr val="dk1"/>
                          </a:solidFill>
                          <a:latin typeface="Arial"/>
                        </a:defRPr>
                      </a:lvl6pPr>
                      <a:lvl7pPr marL="5184266" algn="l" defTabSz="1728088" rtl="0" eaLnBrk="1" latinLnBrk="0" hangingPunct="1">
                        <a:defRPr sz="3415" kern="1200">
                          <a:solidFill>
                            <a:schemeClr val="dk1"/>
                          </a:solidFill>
                          <a:latin typeface="Arial"/>
                        </a:defRPr>
                      </a:lvl7pPr>
                      <a:lvl8pPr marL="6048310" algn="l" defTabSz="1728088" rtl="0" eaLnBrk="1" latinLnBrk="0" hangingPunct="1">
                        <a:defRPr sz="3415" kern="1200">
                          <a:solidFill>
                            <a:schemeClr val="dk1"/>
                          </a:solidFill>
                          <a:latin typeface="Arial"/>
                        </a:defRPr>
                      </a:lvl8pPr>
                      <a:lvl9pPr marL="6912354" algn="l" defTabSz="1728088" rtl="0" eaLnBrk="1" latinLnBrk="0" hangingPunct="1">
                        <a:defRPr sz="3415" kern="1200">
                          <a:solidFill>
                            <a:schemeClr val="dk1"/>
                          </a:solidFill>
                          <a:latin typeface="Arial"/>
                        </a:defRPr>
                      </a:lvl9pPr>
                    </a:lstStyle>
                    <a:p>
                      <a:pPr marL="288000" marR="0" indent="-43200">
                        <a:lnSpc>
                          <a:spcPct val="100000"/>
                        </a:lnSpc>
                        <a:spcBef>
                          <a:spcPts val="0"/>
                        </a:spcBef>
                        <a:spcAft>
                          <a:spcPts val="0"/>
                        </a:spcAft>
                      </a:pPr>
                      <a:r>
                        <a:rPr lang="en-US" sz="13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CR, n (%)</a:t>
                      </a:r>
                      <a:endParaRPr lang="en-US" sz="1300" b="0" baseline="30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6DCE5"/>
                    </a:solidFill>
                  </a:tcPr>
                </a:tc>
                <a:tc>
                  <a:txBody>
                    <a:bodyPr/>
                    <a:lstStyle/>
                    <a:p>
                      <a:pPr marL="42863" marR="0" indent="-42863" algn="ctr">
                        <a:lnSpc>
                          <a:spcPct val="100000"/>
                        </a:lnSpc>
                        <a:spcBef>
                          <a:spcPts val="0"/>
                        </a:spcBef>
                        <a:spcAft>
                          <a:spcPts val="0"/>
                        </a:spcAft>
                      </a:pPr>
                      <a:r>
                        <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8 (11)</a:t>
                      </a:r>
                    </a:p>
                  </a:txBody>
                  <a:tcPr marL="336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15967304"/>
                  </a:ext>
                </a:extLst>
              </a:tr>
              <a:tr h="293924">
                <a:tc>
                  <a:txBody>
                    <a:bodyPr/>
                    <a:lstStyle/>
                    <a:p>
                      <a:pPr marL="72000" marR="0" indent="-42863" algn="l">
                        <a:lnSpc>
                          <a:spcPct val="100000"/>
                        </a:lnSpc>
                        <a:spcBef>
                          <a:spcPts val="0"/>
                        </a:spcBef>
                        <a:spcAft>
                          <a:spcPts val="0"/>
                        </a:spcAft>
                      </a:pPr>
                      <a:r>
                        <a:rPr lang="en-US" sz="1300" b="0" dirty="0">
                          <a:solidFill>
                            <a:schemeClr val="tx1"/>
                          </a:solidFill>
                          <a:effectLst/>
                          <a:latin typeface="Arial" panose="020B0604020202020204" pitchFamily="34" charset="0"/>
                          <a:cs typeface="Arial" panose="020B0604020202020204" pitchFamily="34" charset="0"/>
                        </a:rPr>
                        <a:t>      PR, </a:t>
                      </a:r>
                      <a:r>
                        <a:rPr lang="en-US" sz="13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 (%)</a:t>
                      </a:r>
                      <a:endPar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42863" marR="0" indent="-42863" algn="ctr">
                        <a:lnSpc>
                          <a:spcPct val="100000"/>
                        </a:lnSpc>
                        <a:spcBef>
                          <a:spcPts val="0"/>
                        </a:spcBef>
                        <a:spcAft>
                          <a:spcPts val="0"/>
                        </a:spcAft>
                      </a:pPr>
                      <a:r>
                        <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48 (65)</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31595356"/>
                  </a:ext>
                </a:extLst>
              </a:tr>
              <a:tr h="293924">
                <a:tc>
                  <a:txBody>
                    <a:bodyPr/>
                    <a:lstStyle/>
                    <a:p>
                      <a:pPr marL="72000" marR="0" indent="-42863" algn="l">
                        <a:lnSpc>
                          <a:spcPct val="100000"/>
                        </a:lnSpc>
                        <a:spcBef>
                          <a:spcPts val="0"/>
                        </a:spcBef>
                        <a:spcAft>
                          <a:spcPts val="0"/>
                        </a:spcAft>
                      </a:pPr>
                      <a:r>
                        <a:rPr lang="en-US" sz="1300" b="0" dirty="0">
                          <a:solidFill>
                            <a:schemeClr val="tx1"/>
                          </a:solidFill>
                          <a:effectLst/>
                          <a:latin typeface="Arial" panose="020B0604020202020204" pitchFamily="34" charset="0"/>
                          <a:cs typeface="Arial" panose="020B0604020202020204" pitchFamily="34" charset="0"/>
                        </a:rPr>
                        <a:t> </a:t>
                      </a:r>
                      <a:r>
                        <a:rPr lang="en-US" sz="1300" b="1" dirty="0">
                          <a:solidFill>
                            <a:schemeClr val="tx1"/>
                          </a:solidFill>
                          <a:effectLst/>
                          <a:latin typeface="Arial" panose="020B0604020202020204" pitchFamily="34" charset="0"/>
                          <a:cs typeface="Arial" panose="020B0604020202020204" pitchFamily="34" charset="0"/>
                        </a:rPr>
                        <a:t>DCR</a:t>
                      </a:r>
                      <a:endParaRPr lang="en-US" sz="13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42863" marR="0" lvl="0" indent="-42863" algn="ctr" defTabSz="1497070" rtl="0" eaLnBrk="1" fontAlgn="auto" latinLnBrk="0" hangingPunct="1">
                        <a:lnSpc>
                          <a:spcPct val="100000"/>
                        </a:lnSpc>
                        <a:spcBef>
                          <a:spcPts val="0"/>
                        </a:spcBef>
                        <a:spcAft>
                          <a:spcPts val="0"/>
                        </a:spcAft>
                        <a:buClrTx/>
                        <a:buSzTx/>
                        <a:buFontTx/>
                        <a:buNone/>
                        <a:tabLst/>
                        <a:defRPr/>
                      </a:pPr>
                      <a:r>
                        <a:rPr lang="en-US" sz="13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96%</a:t>
                      </a:r>
                      <a:endPar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33376918"/>
                  </a:ext>
                </a:extLst>
              </a:tr>
              <a:tr h="293924">
                <a:tc>
                  <a:txBody>
                    <a:bodyPr/>
                    <a:lstStyle/>
                    <a:p>
                      <a:pPr marL="72000" marR="0" indent="-42863" algn="l">
                        <a:lnSpc>
                          <a:spcPct val="100000"/>
                        </a:lnSpc>
                        <a:spcBef>
                          <a:spcPts val="0"/>
                        </a:spcBef>
                        <a:spcAft>
                          <a:spcPts val="0"/>
                        </a:spcAft>
                      </a:pPr>
                      <a:r>
                        <a:rPr lang="en-US" sz="1300" b="0" dirty="0">
                          <a:solidFill>
                            <a:schemeClr val="tx1"/>
                          </a:solidFill>
                          <a:effectLst/>
                          <a:latin typeface="Arial" panose="020B0604020202020204" pitchFamily="34" charset="0"/>
                          <a:cs typeface="Arial" panose="020B0604020202020204" pitchFamily="34" charset="0"/>
                        </a:rPr>
                        <a:t>    SD</a:t>
                      </a:r>
                      <a:r>
                        <a:rPr lang="de-DE"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n (%)</a:t>
                      </a:r>
                      <a:endPar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42863" marR="0" lvl="0" indent="-42863" algn="ctr" defTabSz="914400" rtl="0" eaLnBrk="1" fontAlgn="auto" latinLnBrk="0" hangingPunct="1">
                        <a:lnSpc>
                          <a:spcPct val="100000"/>
                        </a:lnSpc>
                        <a:spcBef>
                          <a:spcPts val="0"/>
                        </a:spcBef>
                        <a:spcAft>
                          <a:spcPts val="0"/>
                        </a:spcAft>
                        <a:buClrTx/>
                        <a:buSzTx/>
                        <a:buFontTx/>
                        <a:buNone/>
                        <a:tabLst/>
                        <a:defRPr/>
                      </a:pPr>
                      <a:r>
                        <a:rPr lang="de-DE"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15 (20)</a:t>
                      </a:r>
                      <a:endParaRPr lang="en-US"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444243059"/>
                  </a:ext>
                </a:extLst>
              </a:tr>
              <a:tr h="293924">
                <a:tc>
                  <a:txBody>
                    <a:bodyPr/>
                    <a:lstStyle/>
                    <a:p>
                      <a:pPr marL="72000" marR="0" indent="-42863" algn="l">
                        <a:lnSpc>
                          <a:spcPct val="100000"/>
                        </a:lnSpc>
                        <a:spcBef>
                          <a:spcPts val="0"/>
                        </a:spcBef>
                        <a:spcAft>
                          <a:spcPts val="0"/>
                        </a:spcAft>
                      </a:pPr>
                      <a:r>
                        <a:rPr lang="en-US" sz="1300" b="0" baseline="0" dirty="0">
                          <a:solidFill>
                            <a:schemeClr val="tx1"/>
                          </a:solidFill>
                          <a:effectLst/>
                          <a:latin typeface="Arial" panose="020B0604020202020204" pitchFamily="34" charset="0"/>
                          <a:cs typeface="Arial" panose="020B0604020202020204" pitchFamily="34" charset="0"/>
                        </a:rPr>
                        <a:t>    PD, n (</a:t>
                      </a:r>
                      <a:r>
                        <a:rPr lang="de-DE" sz="13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3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marL="42863" marR="0" indent="-42863" algn="ctr">
                        <a:lnSpc>
                          <a:spcPct val="100000"/>
                        </a:lnSpc>
                        <a:spcBef>
                          <a:spcPts val="0"/>
                        </a:spcBef>
                        <a:spcAft>
                          <a:spcPts val="0"/>
                        </a:spcAft>
                      </a:pPr>
                      <a:r>
                        <a:rPr lang="de-DE" sz="13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1 (1)*</a:t>
                      </a:r>
                      <a:endParaRPr lang="en-US" sz="13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1680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137364008"/>
                  </a:ext>
                </a:extLst>
              </a:tr>
            </a:tbl>
          </a:graphicData>
        </a:graphic>
      </p:graphicFrame>
      <p:sp>
        <p:nvSpPr>
          <p:cNvPr id="16" name="TextBox 15">
            <a:extLst>
              <a:ext uri="{FF2B5EF4-FFF2-40B4-BE49-F238E27FC236}">
                <a16:creationId xmlns:a16="http://schemas.microsoft.com/office/drawing/2014/main" id="{13785CDA-8F91-5053-AAEB-75CE809C1B6D}"/>
              </a:ext>
            </a:extLst>
          </p:cNvPr>
          <p:cNvSpPr txBox="1">
            <a:spLocks/>
          </p:cNvSpPr>
          <p:nvPr/>
        </p:nvSpPr>
        <p:spPr>
          <a:xfrm>
            <a:off x="766680" y="4851127"/>
            <a:ext cx="4526384" cy="613055"/>
          </a:xfrm>
          <a:prstGeom prst="rect">
            <a:avLst/>
          </a:prstGeom>
          <a:noFill/>
        </p:spPr>
        <p:txBody>
          <a:bodyPr wrap="square" lIns="60000" tIns="45753" rIns="0" bIns="45753" rtlCol="0">
            <a:spAutoFit/>
          </a:bodyPr>
          <a:lstStyle/>
          <a:p>
            <a:pPr marL="201610" marR="0" lvl="0" indent="-163208" algn="l" defTabSz="568187" rtl="0" eaLnBrk="1" fontAlgn="auto" latinLnBrk="0" hangingPunct="1">
              <a:lnSpc>
                <a:spcPct val="110000"/>
              </a:lnSpc>
              <a:spcBef>
                <a:spcPts val="0"/>
              </a:spcBef>
              <a:spcAft>
                <a:spcPts val="800"/>
              </a:spcAft>
              <a:buClr>
                <a:srgbClr val="00305D"/>
              </a:buClr>
              <a:buSzPct val="100000"/>
              <a:buFont typeface="Arial" panose="020B0604020202020204" pitchFamily="34" charset="0"/>
              <a:buChar char="•"/>
              <a:tabLst/>
              <a:defRPr/>
            </a:pPr>
            <a:r>
              <a:rPr kumimoji="0" lang="en-US" sz="1600" b="0" i="0" u="none" strike="noStrike" kern="0" cap="none" spc="0" normalizeH="0" baseline="0" noProof="0" dirty="0">
                <a:ln>
                  <a:noFill/>
                </a:ln>
                <a:solidFill>
                  <a:srgbClr val="2F5D81"/>
                </a:solidFill>
                <a:effectLst/>
                <a:uLnTx/>
                <a:uFillTx/>
                <a:latin typeface="Arial" panose="020B0604020202020204" pitchFamily="34" charset="0"/>
                <a:ea typeface="MS PGothic" charset="0"/>
                <a:cs typeface="Arial" panose="020B0604020202020204" pitchFamily="34" charset="0"/>
              </a:rPr>
              <a:t>Median time to objective response was </a:t>
            </a:r>
            <a:br>
              <a:rPr kumimoji="0" lang="en-US" sz="1600" b="0" i="0" u="none" strike="noStrike" kern="0" cap="none" spc="0" normalizeH="0" baseline="0" noProof="0" dirty="0">
                <a:ln>
                  <a:noFill/>
                </a:ln>
                <a:solidFill>
                  <a:srgbClr val="2F5D81"/>
                </a:solidFill>
                <a:effectLst/>
                <a:uLnTx/>
                <a:uFillTx/>
                <a:latin typeface="Arial" panose="020B0604020202020204" pitchFamily="34" charset="0"/>
                <a:ea typeface="MS PGothic" charset="0"/>
                <a:cs typeface="Arial" panose="020B0604020202020204" pitchFamily="34" charset="0"/>
              </a:rPr>
            </a:br>
            <a:r>
              <a:rPr kumimoji="0" lang="en-US" sz="1600" b="0" i="0" u="none" strike="noStrike" kern="0" cap="none" spc="0" normalizeH="0" baseline="0" noProof="0" dirty="0">
                <a:ln>
                  <a:noFill/>
                </a:ln>
                <a:solidFill>
                  <a:srgbClr val="2F5D81"/>
                </a:solidFill>
                <a:effectLst/>
                <a:uLnTx/>
                <a:uFillTx/>
                <a:latin typeface="Arial" panose="020B0604020202020204" pitchFamily="34" charset="0"/>
                <a:ea typeface="MS PGothic" charset="0"/>
                <a:cs typeface="Arial" panose="020B0604020202020204" pitchFamily="34" charset="0"/>
              </a:rPr>
              <a:t>1.4 months (95% CI, 1.1 to 6.9)</a:t>
            </a:r>
          </a:p>
        </p:txBody>
      </p:sp>
      <p:pic>
        <p:nvPicPr>
          <p:cNvPr id="21" name="Picture 20">
            <a:extLst>
              <a:ext uri="{FF2B5EF4-FFF2-40B4-BE49-F238E27FC236}">
                <a16:creationId xmlns:a16="http://schemas.microsoft.com/office/drawing/2014/main" id="{D155CCC7-4354-E469-24C9-5EE3BC3BA87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483628" y="1973199"/>
            <a:ext cx="7628958" cy="2911602"/>
          </a:xfrm>
          <a:prstGeom prst="rect">
            <a:avLst/>
          </a:prstGeom>
        </p:spPr>
      </p:pic>
      <p:sp>
        <p:nvSpPr>
          <p:cNvPr id="24" name="TextBox 23">
            <a:extLst>
              <a:ext uri="{FF2B5EF4-FFF2-40B4-BE49-F238E27FC236}">
                <a16:creationId xmlns:a16="http://schemas.microsoft.com/office/drawing/2014/main" id="{E8EDBDD6-59E9-298F-3FBD-23F561134A61}"/>
              </a:ext>
            </a:extLst>
          </p:cNvPr>
          <p:cNvSpPr txBox="1"/>
          <p:nvPr/>
        </p:nvSpPr>
        <p:spPr>
          <a:xfrm>
            <a:off x="118260" y="6492487"/>
            <a:ext cx="8131906"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a:t>
            </a:r>
            <a:r>
              <a:rPr kumimoji="0" lang="en-US" sz="1500" b="0" i="1" u="none" strike="noStrike" kern="1200" cap="none" spc="0" normalizeH="0" baseline="0" noProof="0" dirty="0">
                <a:ln>
                  <a:noFill/>
                </a:ln>
                <a:solidFill>
                  <a:prstClr val="black"/>
                </a:solidFill>
                <a:effectLst/>
                <a:uLnTx/>
                <a:uFillTx/>
                <a:latin typeface="Calibri"/>
                <a:ea typeface="MS PGothic" charset="0"/>
                <a:cs typeface="+mn-cs"/>
              </a:rPr>
              <a:t>N Engl J Med </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2026;394(17):1675-84. </a:t>
            </a:r>
            <a:r>
              <a:rPr kumimoji="0" lang="en-US" sz="1500" b="0" i="0" u="none" strike="noStrike" kern="1200" cap="none" spc="0" normalizeH="0" baseline="0" noProof="0" dirty="0" err="1">
                <a:ln>
                  <a:noFill/>
                </a:ln>
                <a:solidFill>
                  <a:prstClr val="black"/>
                </a:solidFill>
                <a:effectLst/>
                <a:uLnTx/>
                <a:uFillTx/>
                <a:latin typeface="Calibri"/>
                <a:ea typeface="MS PGothic" charset="0"/>
                <a:cs typeface="+mn-cs"/>
              </a:rPr>
              <a:t>Heymach</a:t>
            </a: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 JV et al. ELCC 2026;Abstract 6MO.</a:t>
            </a:r>
          </a:p>
        </p:txBody>
      </p:sp>
      <p:sp>
        <p:nvSpPr>
          <p:cNvPr id="3" name="TextBox 2">
            <a:extLst>
              <a:ext uri="{FF2B5EF4-FFF2-40B4-BE49-F238E27FC236}">
                <a16:creationId xmlns:a16="http://schemas.microsoft.com/office/drawing/2014/main" id="{8860AB25-E735-01AD-D421-839F704CD5BB}"/>
              </a:ext>
            </a:extLst>
          </p:cNvPr>
          <p:cNvSpPr txBox="1"/>
          <p:nvPr/>
        </p:nvSpPr>
        <p:spPr>
          <a:xfrm>
            <a:off x="227117" y="5784916"/>
            <a:ext cx="252723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S PGothic" charset="0"/>
                <a:cs typeface="+mn-cs"/>
              </a:rPr>
              <a:t>ORR = objective response rate</a:t>
            </a:r>
          </a:p>
        </p:txBody>
      </p:sp>
    </p:spTree>
    <p:extLst>
      <p:ext uri="{BB962C8B-B14F-4D97-AF65-F5344CB8AC3E}">
        <p14:creationId xmlns:p14="http://schemas.microsoft.com/office/powerpoint/2010/main" val="3744226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89"/>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KPI_HAS_CHART" val="false"/>
</p:tagLst>
</file>

<file path=ppt/tags/tag12.xml><?xml version="1.0" encoding="utf-8"?>
<p:tagLst xmlns:a="http://schemas.openxmlformats.org/drawingml/2006/main" xmlns:r="http://schemas.openxmlformats.org/officeDocument/2006/relationships" xmlns:p="http://schemas.openxmlformats.org/presentationml/2006/main">
  <p:tag name="KPI_HAS_CHART" val="false"/>
</p:tagLst>
</file>

<file path=ppt/tags/tag13.xml><?xml version="1.0" encoding="utf-8"?>
<p:tagLst xmlns:a="http://schemas.openxmlformats.org/drawingml/2006/main" xmlns:r="http://schemas.openxmlformats.org/officeDocument/2006/relationships" xmlns:p="http://schemas.openxmlformats.org/presentationml/2006/main">
  <p:tag name="KPI_HAS_CHART" val="false"/>
</p:tagLst>
</file>

<file path=ppt/tags/tag14.xml><?xml version="1.0" encoding="utf-8"?>
<p:tagLst xmlns:a="http://schemas.openxmlformats.org/drawingml/2006/main" xmlns:r="http://schemas.openxmlformats.org/officeDocument/2006/relationships" xmlns:p="http://schemas.openxmlformats.org/presentationml/2006/main">
  <p:tag name="KPI_HAS_CHART" val="false"/>
</p:tagLst>
</file>

<file path=ppt/tags/tag15.xml><?xml version="1.0" encoding="utf-8"?>
<p:tagLst xmlns:a="http://schemas.openxmlformats.org/drawingml/2006/main" xmlns:r="http://schemas.openxmlformats.org/officeDocument/2006/relationships" xmlns:p="http://schemas.openxmlformats.org/presentationml/2006/main">
  <p:tag name="KPI_HAS_CHART" val="false"/>
</p:tagLst>
</file>

<file path=ppt/tags/tag16.xml><?xml version="1.0" encoding="utf-8"?>
<p:tagLst xmlns:a="http://schemas.openxmlformats.org/drawingml/2006/main" xmlns:r="http://schemas.openxmlformats.org/officeDocument/2006/relationships" xmlns:p="http://schemas.openxmlformats.org/presentationml/2006/main">
  <p:tag name="KPI_HAS_CHART" val="false"/>
</p:tagLst>
</file>

<file path=ppt/tags/tag17.xml><?xml version="1.0" encoding="utf-8"?>
<p:tagLst xmlns:a="http://schemas.openxmlformats.org/drawingml/2006/main" xmlns:r="http://schemas.openxmlformats.org/officeDocument/2006/relationships" xmlns:p="http://schemas.openxmlformats.org/presentationml/2006/main">
  <p:tag name="KPI_HAS_CHART" val="false"/>
</p:tagLst>
</file>

<file path=ppt/tags/tag18.xml><?xml version="1.0" encoding="utf-8"?>
<p:tagLst xmlns:a="http://schemas.openxmlformats.org/drawingml/2006/main" xmlns:r="http://schemas.openxmlformats.org/officeDocument/2006/relationships" xmlns:p="http://schemas.openxmlformats.org/presentationml/2006/main">
  <p:tag name="KPI_HAS_CHART" val="false"/>
</p:tagLst>
</file>

<file path=ppt/tags/tag19.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8.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9.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MD Anderson Visual Widescreen">
  <a:themeElements>
    <a:clrScheme name="MD Anderson Visual">
      <a:dk1>
        <a:srgbClr val="413C38"/>
      </a:dk1>
      <a:lt1>
        <a:srgbClr val="FFFFFF"/>
      </a:lt1>
      <a:dk2>
        <a:srgbClr val="EE3124"/>
      </a:dk2>
      <a:lt2>
        <a:srgbClr val="FFFFFF"/>
      </a:lt2>
      <a:accent1>
        <a:srgbClr val="000000"/>
      </a:accent1>
      <a:accent2>
        <a:srgbClr val="614B79"/>
      </a:accent2>
      <a:accent3>
        <a:srgbClr val="407EC9"/>
      </a:accent3>
      <a:accent4>
        <a:srgbClr val="789D4A"/>
      </a:accent4>
      <a:accent5>
        <a:srgbClr val="CB6015"/>
      </a:accent5>
      <a:accent6>
        <a:srgbClr val="63666A"/>
      </a:accent6>
      <a:hlink>
        <a:srgbClr val="407EC9"/>
      </a:hlink>
      <a:folHlink>
        <a:srgbClr val="63666A"/>
      </a:folHlink>
    </a:clrScheme>
    <a:fontScheme name="MD Anders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DAnderson_16x9_Visual" id="{1D2E73E1-81F5-4876-98EC-537CAEA4CB78}" vid="{21E8631E-C70B-4194-98CB-8552C1625295}"/>
    </a:ext>
  </a:extLst>
</a:theme>
</file>

<file path=ppt/theme/theme3.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Farm To Table 2020">
  <a:themeElements>
    <a:clrScheme name="Clinical Summit 23">
      <a:dk1>
        <a:srgbClr val="000000"/>
      </a:dk1>
      <a:lt1>
        <a:srgbClr val="FFFFFF"/>
      </a:lt1>
      <a:dk2>
        <a:srgbClr val="12345C"/>
      </a:dk2>
      <a:lt2>
        <a:srgbClr val="EBEBEB"/>
      </a:lt2>
      <a:accent1>
        <a:srgbClr val="00619B"/>
      </a:accent1>
      <a:accent2>
        <a:srgbClr val="0099CD"/>
      </a:accent2>
      <a:accent3>
        <a:srgbClr val="40C1AC"/>
      </a:accent3>
      <a:accent4>
        <a:srgbClr val="DB27BB"/>
      </a:accent4>
      <a:accent5>
        <a:srgbClr val="AB27A9"/>
      </a:accent5>
      <a:accent6>
        <a:srgbClr val="A7D141"/>
      </a:accent6>
      <a:hlink>
        <a:srgbClr val="AB27A9"/>
      </a:hlink>
      <a:folHlink>
        <a:srgbClr val="7320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2010_AON_2023-Clinical-Summit_Template_231003_FINAL" id="{65FF278E-A8EA-E941-A962-DCB95DC2C303}" vid="{7BF65DD3-BB45-C043-8FEC-0077F6A819FC}"/>
    </a:ext>
  </a:extLst>
</a:theme>
</file>

<file path=ppt/theme/theme9.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ermissiontowrite_x003f_ xmlns="7d689f85-9540-4145-9f5c-6f24686bb201">true</Permissiontowrite_x003f_>
    <lcf76f155ced4ddcb4097134ff3c332f xmlns="7d689f85-9540-4145-9f5c-6f24686bb201">
      <Terms xmlns="http://schemas.microsoft.com/office/infopath/2007/PartnerControls"/>
    </lcf76f155ced4ddcb4097134ff3c332f>
    <TaxCatchAll xmlns="f06c4294-987e-46bd-a550-858175ea534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56CFF285B972B489588099F06F32541" ma:contentTypeVersion="19" ma:contentTypeDescription="Create a new document." ma:contentTypeScope="" ma:versionID="c224fb31f14f64996c426c0d38ae4cc5">
  <xsd:schema xmlns:xsd="http://www.w3.org/2001/XMLSchema" xmlns:xs="http://www.w3.org/2001/XMLSchema" xmlns:p="http://schemas.microsoft.com/office/2006/metadata/properties" xmlns:ns2="7d689f85-9540-4145-9f5c-6f24686bb201" xmlns:ns3="f06c4294-987e-46bd-a550-858175ea534c" targetNamespace="http://schemas.microsoft.com/office/2006/metadata/properties" ma:root="true" ma:fieldsID="efa00ef9168f6a8ef3f51f8210bc6159" ns2:_="" ns3:_="">
    <xsd:import namespace="7d689f85-9540-4145-9f5c-6f24686bb201"/>
    <xsd:import namespace="f06c4294-987e-46bd-a550-858175ea534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Permissiontowrite_x003f_"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89f85-9540-4145-9f5c-6f24686bb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ermissiontowrite_x003f_" ma:index="21" nillable="true" ma:displayName="Permission to write?" ma:default="1" ma:format="Dropdown" ma:internalName="Permissiontowrite_x003f_">
      <xsd:simpleType>
        <xsd:restriction base="dms:Boolea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4c811d1f-5e4a-4ee3-9cfd-88a4fb073ce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6c4294-987e-46bd-a550-858175ea534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45eb097-4ce5-454d-a708-588c9e131f78}" ma:internalName="TaxCatchAll" ma:showField="CatchAllData" ma:web="f06c4294-987e-46bd-a550-858175ea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24848C-6E34-41A6-8C3A-B5ADE66600EB}">
  <ds:schemaRefs>
    <ds:schemaRef ds:uri="http://purl.org/dc/terms/"/>
    <ds:schemaRef ds:uri="7d689f85-9540-4145-9f5c-6f24686bb201"/>
    <ds:schemaRef ds:uri="http://www.w3.org/XML/1998/namespace"/>
    <ds:schemaRef ds:uri="http://schemas.microsoft.com/office/infopath/2007/PartnerControls"/>
    <ds:schemaRef ds:uri="http://schemas.microsoft.com/office/2006/metadata/properties"/>
    <ds:schemaRef ds:uri="http://purl.org/dc/elements/1.1/"/>
    <ds:schemaRef ds:uri="http://schemas.microsoft.com/office/2006/documentManagement/types"/>
    <ds:schemaRef ds:uri="f06c4294-987e-46bd-a550-858175ea534c"/>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2BD35C43-A772-457F-B8FA-B09F14C5E3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89f85-9540-4145-9f5c-6f24686bb201"/>
    <ds:schemaRef ds:uri="f06c4294-987e-46bd-a550-858175ea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3A9950-F680-465E-9379-7AF8F12B77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7336</TotalTime>
  <Words>8591</Words>
  <Application>Microsoft Macintosh PowerPoint</Application>
  <PresentationFormat>Widescreen</PresentationFormat>
  <Paragraphs>961</Paragraphs>
  <Slides>132</Slides>
  <Notes>45</Notes>
  <HiddenSlides>0</HiddenSlides>
  <MMClips>0</MMClips>
  <ScaleCrop>false</ScaleCrop>
  <HeadingPairs>
    <vt:vector size="6" baseType="variant">
      <vt:variant>
        <vt:lpstr>Fonts Used</vt:lpstr>
      </vt:variant>
      <vt:variant>
        <vt:i4>9</vt:i4>
      </vt:variant>
      <vt:variant>
        <vt:lpstr>Theme</vt:lpstr>
      </vt:variant>
      <vt:variant>
        <vt:i4>9</vt:i4>
      </vt:variant>
      <vt:variant>
        <vt:lpstr>Slide Titles</vt:lpstr>
      </vt:variant>
      <vt:variant>
        <vt:i4>132</vt:i4>
      </vt:variant>
    </vt:vector>
  </HeadingPairs>
  <TitlesOfParts>
    <vt:vector size="150" baseType="lpstr">
      <vt:lpstr>ＭＳ Ｐゴシック</vt:lpstr>
      <vt:lpstr>Aptos</vt:lpstr>
      <vt:lpstr>Arial</vt:lpstr>
      <vt:lpstr>Calibri</vt:lpstr>
      <vt:lpstr>Montserrat Medium</vt:lpstr>
      <vt:lpstr>StarSymbol</vt:lpstr>
      <vt:lpstr>Symbol</vt:lpstr>
      <vt:lpstr>Times New Roman</vt:lpstr>
      <vt:lpstr>Wingdings</vt:lpstr>
      <vt:lpstr>3_Default Design</vt:lpstr>
      <vt:lpstr>3_MD Anderson Visual Widescreen</vt:lpstr>
      <vt:lpstr>5_Default Design</vt:lpstr>
      <vt:lpstr>2_Default Design</vt:lpstr>
      <vt:lpstr>7_Default Design</vt:lpstr>
      <vt:lpstr>4_Default Design</vt:lpstr>
      <vt:lpstr>6_Default Design</vt:lpstr>
      <vt:lpstr>Farm To Table 2020</vt:lpstr>
      <vt:lpstr>1_Default Design</vt:lpstr>
      <vt:lpstr>Integrating New Advances into  Community Oncology Practice A Multitumor Symposium Hosted in Conjunction  with the American Oncology Network</vt:lpstr>
      <vt:lpstr>Agenda</vt:lpstr>
      <vt:lpstr>Diffuse Large B-Cell Lymphoma Faculty</vt:lpstr>
      <vt:lpstr>Dr LaCasce — Disclosures</vt:lpstr>
      <vt:lpstr>Dr Divers — Disclosures</vt:lpstr>
      <vt:lpstr>Snapshot of AON Practice DLBCL</vt:lpstr>
      <vt:lpstr>Snapshot of AON Practice DLBCL — Polatuzumab vedotin </vt:lpstr>
      <vt:lpstr>Snapshot of AON Practice DLBCL — Other Treatments</vt:lpstr>
      <vt:lpstr>Snapshot of AON Practice DLBCL — CAR (Chimeric Antigen Receptor) T-Cell Therapy </vt:lpstr>
      <vt:lpstr>Agenda</vt:lpstr>
      <vt:lpstr>Case Presentation: Dr LaCasce</vt:lpstr>
      <vt:lpstr>Which first-line therapy would you generally recommend for an otherwise healthy patient with Stage IV activated B-cell (ABC)-type DLBCL with an IPI score of 3?</vt:lpstr>
      <vt:lpstr>Which first-line therapy would you generally recommend for an otherwise healthy patient with Stage IV germinal center B-cell (GCB)-type diffuse large B-cell lymphoma (DLBCL) with an International Prognostic Index (IPI) score of 3?</vt:lpstr>
      <vt:lpstr>Cases and Discussion Questions</vt:lpstr>
      <vt:lpstr>Phase III frontMIND Study Design</vt:lpstr>
      <vt:lpstr>Phase III frontMIND Primary Endpoint: Investigator-Assessed  Progression-Free Survival</vt:lpstr>
      <vt:lpstr>Phase III frontMIND: Most Frequent Treatment-Emergent Adverse Events</vt:lpstr>
      <vt:lpstr>PHOENIX: A Phase III Trial of Ibrutinib in Combination with R-CHOP as First-Line Therapy for Non-GCB DLBCL</vt:lpstr>
      <vt:lpstr>ACCEPT: A Phase Ib/II Study of Acalabrutinib in Combination with  R-CHOP as First-Line Therapy for DLBCL</vt:lpstr>
      <vt:lpstr>Phase III ESCALADE (ACE-LY-312) Study Design</vt:lpstr>
      <vt:lpstr>Cases and Discussion Questions</vt:lpstr>
      <vt:lpstr>Agenda</vt:lpstr>
      <vt:lpstr>Cases and Discussion Questions</vt:lpstr>
      <vt:lpstr>Cases and Discussion Questions</vt:lpstr>
      <vt:lpstr>Bispecific Antibodies for DLBCL</vt:lpstr>
      <vt:lpstr>Glofitamab for Relapsed/Refractory DLBCL Study: Efficacy (IRC and Investigator Assessed)</vt:lpstr>
      <vt:lpstr>Phase II EPCORE NHL-1 Trial Long-Term Follow-Up: Responses</vt:lpstr>
      <vt:lpstr>Phase II EPCORE NHL-1 Long-Term Follow-Up: Survival</vt:lpstr>
      <vt:lpstr>EPCORE DLBCL-1: A Phase III Trial of Epcoritamab versus Investigator’s Choice Chemoimmunotherapy (CIT) for R/R LBCL </vt:lpstr>
      <vt:lpstr>EPCORE DLBCL-1: Efficacy Summary </vt:lpstr>
      <vt:lpstr>EPCORE DLBCL-1: Most Common Treatment-Emergent Adverse Events </vt:lpstr>
      <vt:lpstr>Phase III EPCORE DLBCL-4 Study Design </vt:lpstr>
      <vt:lpstr>Positive Phase III Results Announced for Epcoritamab with Lenalidomide for Patients with Relapsed or Refractory DLBCL Press Release: June 29, 2026</vt:lpstr>
      <vt:lpstr>Phase III STARGLO Study Design </vt:lpstr>
      <vt:lpstr>Phase III STARGLO 3-Year Follow-Up: OS (Primary Endpoint)</vt:lpstr>
      <vt:lpstr>Phase III SUNMO Study Design</vt:lpstr>
      <vt:lpstr>Phase III SUNMO: PFS, ORR (Dual Primary Endpoints)</vt:lpstr>
      <vt:lpstr>Select Ongoing Trials of Epcoritamab and Glofitamab for Newly Diagnosed DLBCL</vt:lpstr>
      <vt:lpstr>Surovatamig (AZD0486): A CD19 x CD3 Bispecific T-Cell Engager</vt:lpstr>
      <vt:lpstr>Phase I Surovatamig Study: Responses by Target Dose (≥7.2 mg)</vt:lpstr>
      <vt:lpstr>Phase I Surovatamig Study: MRD in Plasma by Target Dose (≥7.2 mg)</vt:lpstr>
      <vt:lpstr>Phase I Surovatamig Study: Safety</vt:lpstr>
      <vt:lpstr>Ongoing Phase II SOUNDTRACK-B Study</vt:lpstr>
      <vt:lpstr>Ongoing Phase III SOUNDTRACK-D2 Study</vt:lpstr>
      <vt:lpstr>Based on the published literature and your clinical experience, would you like to have access to surovatamig for your patients with R/R DLBCL today?</vt:lpstr>
      <vt:lpstr>If surovatamig were granted regulatory approval, would you employ a CD20 x CD3 bispecific antibody and surovatamig in sequence for the same patient with R/R DLBCL?</vt:lpstr>
      <vt:lpstr>Long-Term EFS with CD19-Directed CAR T-Cell Therapy for DLBCL</vt:lpstr>
      <vt:lpstr>Case Presentation: Dr LaCasce</vt:lpstr>
      <vt:lpstr>Cases and Discussion Questions</vt:lpstr>
      <vt:lpstr>Case Presentation: Dr LaCasce</vt:lpstr>
      <vt:lpstr>  Up Next …   Dr Stephen V Liu discusses  the management of lung cancer</vt:lpstr>
      <vt:lpstr>Integrating New Advances into  Community Oncology Practice A Multitumor Symposium Hosted in Conjunction  with the American Oncology Network</vt:lpstr>
      <vt:lpstr>Agenda</vt:lpstr>
      <vt:lpstr>Lung Cancer Faculty</vt:lpstr>
      <vt:lpstr>Dr Liu — Disclosures</vt:lpstr>
      <vt:lpstr>Dr Divers — Disclosures</vt:lpstr>
      <vt:lpstr>Snapshot of AON Practice Non-Small Cell Lung Cancer</vt:lpstr>
      <vt:lpstr>Snapshot of AON Practice NSCLC with EGFR Mutation</vt:lpstr>
      <vt:lpstr>Snapshot of AON Practice NSCLC with ALK Rearrangement</vt:lpstr>
      <vt:lpstr>Snapshot of AON Practice NSCLC with ROS1 Rearrangement</vt:lpstr>
      <vt:lpstr>Snapshot of AON Practice NSCLC with KRAS Mutation</vt:lpstr>
      <vt:lpstr>Snapshot of AON Practice NSCLC with HER2 Alterations</vt:lpstr>
      <vt:lpstr>Snapshot of AON Practice NSCLC with MET Alterations</vt:lpstr>
      <vt:lpstr>Snapshot of AON Practice Small Cell Lung Cancer (SCLC)</vt:lpstr>
      <vt:lpstr>Snapshot of AON Practice SCLC — Immunotherapy</vt:lpstr>
      <vt:lpstr>Snapshot of AON Practice SCLC — Other Treatments</vt:lpstr>
      <vt:lpstr>Agenda</vt:lpstr>
      <vt:lpstr>Cases and Discussion Questions</vt:lpstr>
      <vt:lpstr>Cases and Discussion Questions (Continued)</vt:lpstr>
      <vt:lpstr>Cases and Discussion Questions (Continued)</vt:lpstr>
      <vt:lpstr>TROP2-Targeting Antibody-Drug Conjugates (ADCs) for Non-Small Cell Lung Cancer (NSCLC)</vt:lpstr>
      <vt:lpstr>Datopotamab Deruxtecan (Dato-DXd) for EGFR-Mutated NSCLC: Pooled Analysis from the TROPION-Lung01 and TROPION-Lung05 Studies</vt:lpstr>
      <vt:lpstr>Pooled Analysis from TROPION-Lung01 and TROPION-Lung05: Efficacy </vt:lpstr>
      <vt:lpstr>Pooled Analysis from TROPION-Lung01 and TROPION-Lung05: Efficacy </vt:lpstr>
      <vt:lpstr>Pooled Analysis from TROPION-Lung01 and TROPION-Lung05: Safety </vt:lpstr>
      <vt:lpstr>Select Ongoing Phase III Trials of TROP2-Targeted ADCs for NSCLC</vt:lpstr>
      <vt:lpstr>Select Ongoing Phase III Trials of TROP2-Targeted ADCs for NSCLC</vt:lpstr>
      <vt:lpstr>Phase III SAFFRON Trial: Savolitinib and Osimertinib versus Chemotherapy for EGFR-Mutant NSCLC with MET Overexpression or Amplification After Treatment with Osimertinib</vt:lpstr>
      <vt:lpstr>Osimertinib and Savolitinib Demonstrated Statistically Significant and Clinically Meaningful Improvements in PFS and OS for MET-Driven EGFR-Mutated Lung Cancer After Disease Progression on Osimertinib Press Release: August 17, 2026</vt:lpstr>
      <vt:lpstr>Cases and Discussion Questions</vt:lpstr>
      <vt:lpstr>Cases and Discussion Questions (Continued) </vt:lpstr>
      <vt:lpstr>WU-KONG1B Trial: Sunvozertinib for Platinum-Pretreated NSCLC with EGFR Exon 20 Insertion Mutations </vt:lpstr>
      <vt:lpstr>WU-KONG1B: Safety</vt:lpstr>
      <vt:lpstr>WU-KONG28 Trial: First-Line Sunvozertinib versus Platinum-Based Chemotherapy for NSCLC with EGFR Exon 20 Insertion Mutations</vt:lpstr>
      <vt:lpstr>WU-KONG28: DOR and OS</vt:lpstr>
      <vt:lpstr>REZILIENT1 Study: Zipalertinib for NSCLC with EGFR Exon 20 Insertion Mutations in Patients Who Received Prior Platinum-Based Chemotherapy with or without Amivantamab </vt:lpstr>
      <vt:lpstr>REZILIENT1: PFS and OS</vt:lpstr>
      <vt:lpstr>Zipalertinib and Chemotherapy Meets Primary Endpoint of PFS in a Planned Interim Analysis of the Phase III REZILIENT3 Trial for Untreated NSCLC with EGFR Exon 20 Insertion Mutations Press Release: August 12, 2026</vt:lpstr>
      <vt:lpstr>Agenda</vt:lpstr>
      <vt:lpstr>Cases and Discussion Questions</vt:lpstr>
      <vt:lpstr>Cases and Discussion Questions (Continued)</vt:lpstr>
      <vt:lpstr>Cases and Discussion Questions (Continued)</vt:lpstr>
      <vt:lpstr>Targeting HER2 in NSCLC </vt:lpstr>
      <vt:lpstr>DESTINY-Lung02 Study: Trastuzumab Deruxtecan for HER2-Mutated NSCLC in the Second Line and Beyond</vt:lpstr>
      <vt:lpstr>Adjudicated Drug-Related Interstitial Lung Disease (ILD)</vt:lpstr>
      <vt:lpstr>Trastuzumab Deruxtecan Demonstrated Statistically Significant and Clinically Meaningful Improvement in PFS as First-Line Treatment for HER2-Mutant Advanced NSCLC in the DESTINY-Lung04 Phase III Trial Press Release: August 17, 2026</vt:lpstr>
      <vt:lpstr>DESTINY-Lung03 Study: T-DXd for HER2-Overexpressing NSCLC</vt:lpstr>
      <vt:lpstr>Beamion LUNG-1 Study: Zongertinib for Previously Treated HER2-Mutated NSCLC</vt:lpstr>
      <vt:lpstr>Beamion LUNG-1: Zongertinib for Treatment-Naïve HER2-Mutated NSCLC</vt:lpstr>
      <vt:lpstr>Beamion LUNG-1: Zongertinib for Treatment-Naïve HER2-Mutated NSCLC (Continued)</vt:lpstr>
      <vt:lpstr>Zongertinib for Treatment-Naïve HER2-Mutated NSCLC: Safety Profile </vt:lpstr>
      <vt:lpstr>SOHO-01 Trial Cohorts D, F: Sevabertinib for Treatment-Naïve and Previously Treated HER2-Mutated NSCLC</vt:lpstr>
      <vt:lpstr>SOHO-01 Cohorts D, F: Sevabertinib for Treatment-Naïve and Previously Treated HER2-Mutated NSCLC</vt:lpstr>
      <vt:lpstr>Select Ongoing Phase III Trials of HER2-Targeted Therapy for NSCLC</vt:lpstr>
      <vt:lpstr>Agenda</vt:lpstr>
      <vt:lpstr>Cases and Discussion Questions</vt:lpstr>
      <vt:lpstr>Cases and Discussion Questions</vt:lpstr>
      <vt:lpstr>Targeting ALK in NSCLC</vt:lpstr>
      <vt:lpstr>ALKOVE-1: Efficacy of Neladalkib for ALK TKI-Naïve Disease</vt:lpstr>
      <vt:lpstr>Agenda</vt:lpstr>
      <vt:lpstr>Cases and Discussion Questions</vt:lpstr>
      <vt:lpstr>Cases and Discussion Questions (Continued)</vt:lpstr>
      <vt:lpstr>Ivonescimab: PD-1 x VEGF Bispecific Antibody</vt:lpstr>
      <vt:lpstr>HARMONi-6 Trial: First-Line Ivonescimab with Chemotherapy versus Tislelizumab with Chemotherapy for Squamous NSCLC</vt:lpstr>
      <vt:lpstr>HARMONi-2 Study: First-Line Ivonescimab versus Pembrolizumab for PD-L1-Positive NSCLC</vt:lpstr>
      <vt:lpstr>HARMONi Trial: Ivonescimab with Chemotherapy for EGFR-Mutated NSCLC After EGFR TKI</vt:lpstr>
      <vt:lpstr>Pumitamig: A PD-L1 x VEGF-A Bispecific Antibody </vt:lpstr>
      <vt:lpstr>ROSETTA Lung-02: A Phase II/III Trial of First-Line Pumitamig and Chemotherapy for NSCLC</vt:lpstr>
      <vt:lpstr>ARTEMIDE-01 Trial: Rilvegostomig for Checkpoint Inhibitor-Naïve NSCLC</vt:lpstr>
      <vt:lpstr>ARTEMIDE-01: PFS</vt:lpstr>
      <vt:lpstr>Select Ongoing Phase III Trials of Bispecific Therapy for NSCLC</vt:lpstr>
      <vt:lpstr>Agenda</vt:lpstr>
      <vt:lpstr>Cases and Discussion Questions</vt:lpstr>
      <vt:lpstr>Cases and Discussion Questions (Continued)</vt:lpstr>
      <vt:lpstr>Targeting B7-H3 in SCLC</vt:lpstr>
      <vt:lpstr>IDeate-Lung01 Trial: Ifinatamab Deruxtecan (I-DXd) for ES-SCLC</vt:lpstr>
      <vt:lpstr>IDeate-Lung01: ORR</vt:lpstr>
      <vt:lpstr>IDeate-Lung01: PFS and OS</vt:lpstr>
      <vt:lpstr>IDeate-Lung01: CNS Activity</vt:lpstr>
      <vt:lpstr>IDeate-Lung01: Safety</vt:lpstr>
      <vt:lpstr>Integrating New Advances into  Community Oncology Practice A Multitumor Symposium Hosted in Conjunction  with the American Oncology Network</vt:lpstr>
      <vt:lpstr>Thank you for joining us! Your feedback is very important to us.   How to Obtain CME/MOC, NCPD and ACPE Credit In-person attendees: Please refer to the program  syllabus for the credit link or QR code.  Online/Zoom attendees: The credit link is posted in the chat room.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In Review Prostate Cancer  Wednesday, November 18, 2020 2:00 PM – 3:30 PM ET</dc:title>
  <dc:creator>Rick Kaderman</dc:creator>
  <cp:lastModifiedBy>Fernando Rendina</cp:lastModifiedBy>
  <cp:revision>970</cp:revision>
  <cp:lastPrinted>2020-12-08T02:40:56Z</cp:lastPrinted>
  <dcterms:created xsi:type="dcterms:W3CDTF">2020-11-13T19:02:13Z</dcterms:created>
  <dcterms:modified xsi:type="dcterms:W3CDTF">2026-08-21T23:48:40Z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157800.000000000</vt:lpwstr>
  </property>
  <property fmtid="{D5CDD505-2E9C-101B-9397-08002B2CF9AE}" pid="3" name="ContentTypeId">
    <vt:lpwstr>0x010100F56CFF285B972B489588099F06F32541</vt:lpwstr>
  </property>
</Properties>
</file>